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22"/>
  </p:notesMasterIdLst>
  <p:handoutMasterIdLst>
    <p:handoutMasterId r:id="rId23"/>
  </p:handoutMasterIdLst>
  <p:sldIdLst>
    <p:sldId id="458" r:id="rId2"/>
    <p:sldId id="462" r:id="rId3"/>
    <p:sldId id="459" r:id="rId4"/>
    <p:sldId id="461" r:id="rId5"/>
    <p:sldId id="463" r:id="rId6"/>
    <p:sldId id="464" r:id="rId7"/>
    <p:sldId id="470" r:id="rId8"/>
    <p:sldId id="466" r:id="rId9"/>
    <p:sldId id="479" r:id="rId10"/>
    <p:sldId id="467" r:id="rId11"/>
    <p:sldId id="471" r:id="rId12"/>
    <p:sldId id="472" r:id="rId13"/>
    <p:sldId id="468" r:id="rId14"/>
    <p:sldId id="473" r:id="rId15"/>
    <p:sldId id="469" r:id="rId16"/>
    <p:sldId id="474" r:id="rId17"/>
    <p:sldId id="478" r:id="rId18"/>
    <p:sldId id="475" r:id="rId19"/>
    <p:sldId id="476" r:id="rId20"/>
    <p:sldId id="477" r:id="rId21"/>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hka " initials="M" lastIdx="1" clrIdx="0">
    <p:extLst>
      <p:ext uri="{19B8F6BF-5375-455C-9EA6-DF929625EA0E}">
        <p15:presenceInfo xmlns:p15="http://schemas.microsoft.com/office/powerpoint/2012/main" userId="7abef01f23ee9644" providerId="Windows Live"/>
      </p:ext>
    </p:extLst>
  </p:cmAuthor>
  <p:cmAuthor id="2" name="UTSAV UDAY KADAM" initials="UUK" lastIdx="1" clrIdx="1">
    <p:extLst>
      <p:ext uri="{19B8F6BF-5375-455C-9EA6-DF929625EA0E}">
        <p15:presenceInfo xmlns:p15="http://schemas.microsoft.com/office/powerpoint/2012/main" userId="UTSAV UDAY KAD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4E6"/>
    <a:srgbClr val="27CED7"/>
    <a:srgbClr val="FFFFFF"/>
    <a:srgbClr val="55B441"/>
    <a:srgbClr val="F6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6233" autoAdjust="0"/>
  </p:normalViewPr>
  <p:slideViewPr>
    <p:cSldViewPr snapToGrid="0" showGuides="1">
      <p:cViewPr varScale="1">
        <p:scale>
          <a:sx n="122" d="100"/>
          <a:sy n="122" d="100"/>
        </p:scale>
        <p:origin x="101" y="3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1" d="100"/>
          <a:sy n="81" d="100"/>
        </p:scale>
        <p:origin x="19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tsav\Download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tsav\Download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tsav\Downloads\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Aircrafts</a:t>
            </a:r>
            <a:r>
              <a:rPr lang="en-IN" baseline="0"/>
              <a:t> in India</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Sheet1!$E$23:$I$23</c:f>
              <c:strCache>
                <c:ptCount val="5"/>
                <c:pt idx="0">
                  <c:v>Airbus</c:v>
                </c:pt>
                <c:pt idx="1">
                  <c:v>ATR</c:v>
                </c:pt>
                <c:pt idx="2">
                  <c:v>Boeing</c:v>
                </c:pt>
                <c:pt idx="3">
                  <c:v>Bombardier</c:v>
                </c:pt>
                <c:pt idx="4">
                  <c:v>Embraer</c:v>
                </c:pt>
              </c:strCache>
            </c:strRef>
          </c:cat>
          <c:val>
            <c:numRef>
              <c:f>Sheet1!$E$24:$I$24</c:f>
              <c:numCache>
                <c:formatCode>General</c:formatCode>
                <c:ptCount val="5"/>
                <c:pt idx="0">
                  <c:v>424</c:v>
                </c:pt>
                <c:pt idx="1">
                  <c:v>48</c:v>
                </c:pt>
                <c:pt idx="2">
                  <c:v>158</c:v>
                </c:pt>
                <c:pt idx="3">
                  <c:v>36</c:v>
                </c:pt>
                <c:pt idx="4">
                  <c:v>3</c:v>
                </c:pt>
              </c:numCache>
            </c:numRef>
          </c:val>
          <c:extLst>
            <c:ext xmlns:c16="http://schemas.microsoft.com/office/drawing/2014/chart" uri="{C3380CC4-5D6E-409C-BE32-E72D297353CC}">
              <c16:uniqueId val="{00000000-E41A-44F6-9A1B-BE53AD5B1789}"/>
            </c:ext>
          </c:extLst>
        </c:ser>
        <c:dLbls>
          <c:dLblPos val="outEnd"/>
          <c:showLegendKey val="0"/>
          <c:showVal val="1"/>
          <c:showCatName val="0"/>
          <c:showSerName val="0"/>
          <c:showPercent val="0"/>
          <c:showBubbleSize val="0"/>
        </c:dLbls>
        <c:gapWidth val="219"/>
        <c:overlap val="-27"/>
        <c:axId val="383647032"/>
        <c:axId val="383650232"/>
      </c:barChart>
      <c:catAx>
        <c:axId val="3836470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650232"/>
        <c:crosses val="autoZero"/>
        <c:auto val="1"/>
        <c:lblAlgn val="ctr"/>
        <c:lblOffset val="100"/>
        <c:noMultiLvlLbl val="0"/>
      </c:catAx>
      <c:valAx>
        <c:axId val="383650232"/>
        <c:scaling>
          <c:orientation val="minMax"/>
        </c:scaling>
        <c:delete val="1"/>
        <c:axPos val="l"/>
        <c:numFmt formatCode="General" sourceLinked="1"/>
        <c:majorTickMark val="out"/>
        <c:minorTickMark val="none"/>
        <c:tickLblPos val="nextTo"/>
        <c:crossAx val="383647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Boeing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27F1-4648-ADFA-8119C539989E}"/>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27F1-4648-ADFA-8119C539989E}"/>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27F1-4648-ADFA-8119C539989E}"/>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27F1-4648-ADFA-8119C539989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Sheet1!$G$30:$G$33</c:f>
              <c:strCache>
                <c:ptCount val="4"/>
                <c:pt idx="0">
                  <c:v>North America</c:v>
                </c:pt>
                <c:pt idx="1">
                  <c:v>Asia - Pacific</c:v>
                </c:pt>
                <c:pt idx="2">
                  <c:v>Europe</c:v>
                </c:pt>
                <c:pt idx="3">
                  <c:v>Middle East</c:v>
                </c:pt>
              </c:strCache>
            </c:strRef>
          </c:cat>
          <c:val>
            <c:numRef>
              <c:f>Sheet1!$H$30:$H$33</c:f>
              <c:numCache>
                <c:formatCode>0%</c:formatCode>
                <c:ptCount val="4"/>
                <c:pt idx="0">
                  <c:v>0.48</c:v>
                </c:pt>
                <c:pt idx="1">
                  <c:v>0.28000000000000003</c:v>
                </c:pt>
                <c:pt idx="2">
                  <c:v>0.14000000000000001</c:v>
                </c:pt>
                <c:pt idx="3">
                  <c:v>0.1</c:v>
                </c:pt>
              </c:numCache>
            </c:numRef>
          </c:val>
          <c:extLst>
            <c:ext xmlns:c16="http://schemas.microsoft.com/office/drawing/2014/chart" uri="{C3380CC4-5D6E-409C-BE32-E72D297353CC}">
              <c16:uniqueId val="{00000008-27F1-4648-ADFA-8119C539989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Airbus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537D-4A87-9BD9-769016C22031}"/>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537D-4A87-9BD9-769016C22031}"/>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537D-4A87-9BD9-769016C22031}"/>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537D-4A87-9BD9-769016C2203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Sheet1!$J$30:$J$33</c:f>
              <c:strCache>
                <c:ptCount val="4"/>
                <c:pt idx="0">
                  <c:v>North America</c:v>
                </c:pt>
                <c:pt idx="1">
                  <c:v>Asia - Pacific</c:v>
                </c:pt>
                <c:pt idx="2">
                  <c:v>Europe</c:v>
                </c:pt>
                <c:pt idx="3">
                  <c:v>Middle East</c:v>
                </c:pt>
              </c:strCache>
            </c:strRef>
          </c:cat>
          <c:val>
            <c:numRef>
              <c:f>Sheet1!$K$30:$K$33</c:f>
              <c:numCache>
                <c:formatCode>0%</c:formatCode>
                <c:ptCount val="4"/>
                <c:pt idx="0">
                  <c:v>0.19</c:v>
                </c:pt>
                <c:pt idx="1">
                  <c:v>0.4</c:v>
                </c:pt>
                <c:pt idx="2">
                  <c:v>0.3</c:v>
                </c:pt>
                <c:pt idx="3">
                  <c:v>0.11</c:v>
                </c:pt>
              </c:numCache>
            </c:numRef>
          </c:val>
          <c:extLst>
            <c:ext xmlns:c16="http://schemas.microsoft.com/office/drawing/2014/chart" uri="{C3380CC4-5D6E-409C-BE32-E72D297353CC}">
              <c16:uniqueId val="{00000008-537D-4A87-9BD9-769016C2203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12/30/2019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39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936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37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Text Placeholder 3"/>
          <p:cNvSpPr>
            <a:spLocks noGrp="1"/>
          </p:cNvSpPr>
          <p:nvPr>
            <p:ph type="body" sz="quarter" idx="14" hasCustomPrompt="1"/>
          </p:nvPr>
        </p:nvSpPr>
        <p:spPr>
          <a:xfrm>
            <a:off x="593724" y="1426135"/>
            <a:ext cx="7943851" cy="2899432"/>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Tree>
    <p:extLst>
      <p:ext uri="{BB962C8B-B14F-4D97-AF65-F5344CB8AC3E}">
        <p14:creationId xmlns:p14="http://schemas.microsoft.com/office/powerpoint/2010/main" val="3216583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agenda</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584202" y="1426134"/>
            <a:ext cx="6268774" cy="2606026"/>
          </a:xfrm>
          <a:prstGeom prst="rect">
            <a:avLst/>
          </a:prstGeom>
          <a:noFill/>
        </p:spPr>
        <p:txBody>
          <a:bodyPr wrap="square" rtlCol="0">
            <a:noAutofit/>
          </a:bodyPr>
          <a:lstStyle/>
          <a:p>
            <a:pPr marL="268288"/>
            <a:r>
              <a:rPr lang="en-AU" sz="1600" dirty="0">
                <a:latin typeface="Lato Black" panose="020F0A02020204030203"/>
              </a:rPr>
              <a:t>Text</a:t>
            </a:r>
          </a:p>
          <a:p>
            <a:pPr marL="268288"/>
            <a:endParaRPr lang="en-AU" sz="1600" dirty="0">
              <a:latin typeface="Lato Black" panose="020F0A02020204030203"/>
            </a:endParaRPr>
          </a:p>
          <a:p>
            <a:pPr marL="268288"/>
            <a:r>
              <a:rPr lang="en-AU" sz="1600" dirty="0">
                <a:latin typeface="Lato Black" panose="020F0A02020204030203"/>
              </a:rPr>
              <a:t>Text</a:t>
            </a:r>
          </a:p>
          <a:p>
            <a:pPr marL="268288"/>
            <a:endParaRPr lang="en-AU" sz="1600" dirty="0">
              <a:latin typeface="Lato Black" panose="020F0A02020204030203"/>
            </a:endParaRPr>
          </a:p>
          <a:p>
            <a:pPr marL="268288"/>
            <a:r>
              <a:rPr lang="en-AU" sz="1600" dirty="0">
                <a:latin typeface="Lato Black" panose="020F0A02020204030203"/>
              </a:rPr>
              <a:t>Text</a:t>
            </a:r>
          </a:p>
          <a:p>
            <a:pPr marL="268288"/>
            <a:endParaRPr lang="en-AU" sz="1600" dirty="0">
              <a:latin typeface="Lato Black" panose="020F0A02020204030203"/>
            </a:endParaRPr>
          </a:p>
          <a:p>
            <a:pPr marL="268288"/>
            <a:r>
              <a:rPr lang="en-AU" sz="1600" dirty="0">
                <a:latin typeface="Lato Black" panose="020F0A02020204030203"/>
              </a:rPr>
              <a:t>Text</a:t>
            </a:r>
          </a:p>
          <a:p>
            <a:pPr marL="268288"/>
            <a:endParaRPr lang="en-AU" sz="1600" dirty="0">
              <a:latin typeface="Lato Black" panose="020F0A02020204030203"/>
            </a:endParaRPr>
          </a:p>
          <a:p>
            <a:pPr marL="268288"/>
            <a:r>
              <a:rPr lang="en-AU" sz="1600" dirty="0">
                <a:latin typeface="Lato Black" panose="020F0A02020204030203"/>
              </a:rPr>
              <a:t>Text</a:t>
            </a:r>
          </a:p>
          <a:p>
            <a:endParaRPr lang="en-AU" sz="1600" dirty="0">
              <a:latin typeface="Lato Black" panose="020F0A02020204030203"/>
            </a:endParaRPr>
          </a:p>
        </p:txBody>
      </p:sp>
      <p:sp>
        <p:nvSpPr>
          <p:cNvPr id="13" name="Oval 20"/>
          <p:cNvSpPr>
            <a:spLocks noChangeArrowheads="1"/>
          </p:cNvSpPr>
          <p:nvPr userDrawn="1"/>
        </p:nvSpPr>
        <p:spPr bwMode="auto">
          <a:xfrm>
            <a:off x="622573" y="1500608"/>
            <a:ext cx="223037" cy="223037"/>
          </a:xfrm>
          <a:prstGeom prst="ellipse">
            <a:avLst/>
          </a:prstGeom>
          <a:solidFill>
            <a:srgbClr val="55B441"/>
          </a:solidFill>
          <a:ln>
            <a:noFill/>
          </a:ln>
        </p:spPr>
        <p:txBody>
          <a:bodyPr vert="horz" wrap="square" lIns="0" tIns="0" rIns="0" bIns="0" numCol="1" anchor="ctr" anchorCtr="0" compatLnSpc="1">
            <a:prstTxWarp prst="textNoShape">
              <a:avLst/>
            </a:prstTxWarp>
          </a:bodyPr>
          <a:lstStyle/>
          <a:p>
            <a:pPr algn="ctr"/>
            <a:r>
              <a:rPr lang="en-AU" sz="1000" dirty="0">
                <a:solidFill>
                  <a:schemeClr val="bg1"/>
                </a:solidFill>
                <a:latin typeface="Lato" panose="020F0502020204030203"/>
              </a:rPr>
              <a:t>1</a:t>
            </a:r>
          </a:p>
        </p:txBody>
      </p:sp>
      <p:sp>
        <p:nvSpPr>
          <p:cNvPr id="14" name="Oval 20"/>
          <p:cNvSpPr>
            <a:spLocks noChangeArrowheads="1"/>
          </p:cNvSpPr>
          <p:nvPr userDrawn="1"/>
        </p:nvSpPr>
        <p:spPr bwMode="auto">
          <a:xfrm>
            <a:off x="622573" y="1988373"/>
            <a:ext cx="223037" cy="223037"/>
          </a:xfrm>
          <a:prstGeom prst="ellipse">
            <a:avLst/>
          </a:prstGeom>
          <a:solidFill>
            <a:srgbClr val="55B441"/>
          </a:solidFill>
          <a:ln>
            <a:noFill/>
          </a:ln>
        </p:spPr>
        <p:txBody>
          <a:bodyPr vert="horz" wrap="square" lIns="0" tIns="0" rIns="0" bIns="0" numCol="1" anchor="ctr" anchorCtr="0" compatLnSpc="1">
            <a:prstTxWarp prst="textNoShape">
              <a:avLst/>
            </a:prstTxWarp>
          </a:bodyPr>
          <a:lstStyle/>
          <a:p>
            <a:pPr algn="ctr"/>
            <a:r>
              <a:rPr lang="en-AU" sz="1000" dirty="0">
                <a:solidFill>
                  <a:schemeClr val="bg1"/>
                </a:solidFill>
                <a:latin typeface="Lato" panose="020F0502020204030203"/>
              </a:rPr>
              <a:t>2</a:t>
            </a:r>
          </a:p>
        </p:txBody>
      </p:sp>
      <p:sp>
        <p:nvSpPr>
          <p:cNvPr id="15" name="Oval 20"/>
          <p:cNvSpPr>
            <a:spLocks noChangeArrowheads="1"/>
          </p:cNvSpPr>
          <p:nvPr userDrawn="1"/>
        </p:nvSpPr>
        <p:spPr bwMode="auto">
          <a:xfrm>
            <a:off x="622573" y="2476138"/>
            <a:ext cx="223037" cy="223037"/>
          </a:xfrm>
          <a:prstGeom prst="ellipse">
            <a:avLst/>
          </a:prstGeom>
          <a:solidFill>
            <a:srgbClr val="55B441"/>
          </a:solidFill>
          <a:ln>
            <a:noFill/>
          </a:ln>
        </p:spPr>
        <p:txBody>
          <a:bodyPr vert="horz" wrap="square" lIns="0" tIns="0" rIns="0" bIns="0" numCol="1" anchor="ctr" anchorCtr="0" compatLnSpc="1">
            <a:prstTxWarp prst="textNoShape">
              <a:avLst/>
            </a:prstTxWarp>
          </a:bodyPr>
          <a:lstStyle/>
          <a:p>
            <a:pPr algn="ctr"/>
            <a:r>
              <a:rPr lang="en-AU" sz="1000" dirty="0">
                <a:solidFill>
                  <a:schemeClr val="bg1"/>
                </a:solidFill>
                <a:latin typeface="Lato" panose="020F0502020204030203"/>
              </a:rPr>
              <a:t>3</a:t>
            </a:r>
          </a:p>
        </p:txBody>
      </p:sp>
      <p:sp>
        <p:nvSpPr>
          <p:cNvPr id="17" name="Oval 20"/>
          <p:cNvSpPr>
            <a:spLocks noChangeArrowheads="1"/>
          </p:cNvSpPr>
          <p:nvPr userDrawn="1"/>
        </p:nvSpPr>
        <p:spPr bwMode="auto">
          <a:xfrm>
            <a:off x="622573" y="2963903"/>
            <a:ext cx="223037" cy="223037"/>
          </a:xfrm>
          <a:prstGeom prst="ellipse">
            <a:avLst/>
          </a:prstGeom>
          <a:solidFill>
            <a:srgbClr val="55B441"/>
          </a:solidFill>
          <a:ln>
            <a:noFill/>
          </a:ln>
        </p:spPr>
        <p:txBody>
          <a:bodyPr vert="horz" wrap="square" lIns="0" tIns="0" rIns="0" bIns="0" numCol="1" anchor="ctr" anchorCtr="0" compatLnSpc="1">
            <a:prstTxWarp prst="textNoShape">
              <a:avLst/>
            </a:prstTxWarp>
          </a:bodyPr>
          <a:lstStyle/>
          <a:p>
            <a:pPr algn="ctr"/>
            <a:r>
              <a:rPr lang="en-AU" sz="1000" dirty="0">
                <a:solidFill>
                  <a:schemeClr val="bg1"/>
                </a:solidFill>
                <a:latin typeface="Lato" panose="020F0502020204030203"/>
              </a:rPr>
              <a:t>4</a:t>
            </a:r>
          </a:p>
        </p:txBody>
      </p:sp>
      <p:sp>
        <p:nvSpPr>
          <p:cNvPr id="18" name="Oval 20"/>
          <p:cNvSpPr>
            <a:spLocks noChangeArrowheads="1"/>
          </p:cNvSpPr>
          <p:nvPr userDrawn="1"/>
        </p:nvSpPr>
        <p:spPr bwMode="auto">
          <a:xfrm>
            <a:off x="622573" y="3451667"/>
            <a:ext cx="223037" cy="223037"/>
          </a:xfrm>
          <a:prstGeom prst="ellipse">
            <a:avLst/>
          </a:prstGeom>
          <a:solidFill>
            <a:srgbClr val="55B441"/>
          </a:solidFill>
          <a:ln>
            <a:noFill/>
          </a:ln>
        </p:spPr>
        <p:txBody>
          <a:bodyPr vert="horz" wrap="square" lIns="0" tIns="0" rIns="0" bIns="0" numCol="1" anchor="ctr" anchorCtr="0" compatLnSpc="1">
            <a:prstTxWarp prst="textNoShape">
              <a:avLst/>
            </a:prstTxWarp>
          </a:bodyPr>
          <a:lstStyle/>
          <a:p>
            <a:pPr algn="ctr"/>
            <a:r>
              <a:rPr lang="en-AU" sz="1000" dirty="0">
                <a:solidFill>
                  <a:schemeClr val="bg1"/>
                </a:solidFill>
                <a:latin typeface="Lato" panose="020F0502020204030203"/>
              </a:rPr>
              <a:t>5</a:t>
            </a:r>
          </a:p>
        </p:txBody>
      </p:sp>
    </p:spTree>
    <p:extLst>
      <p:ext uri="{BB962C8B-B14F-4D97-AF65-F5344CB8AC3E}">
        <p14:creationId xmlns:p14="http://schemas.microsoft.com/office/powerpoint/2010/main" val="1870904614"/>
      </p:ext>
    </p:extLst>
  </p:cSld>
  <p:clrMapOvr>
    <a:masterClrMapping/>
  </p:clrMapOvr>
  <p:extLst>
    <p:ext uri="{DCECCB84-F9BA-43D5-87BE-67443E8EF086}">
      <p15:sldGuideLst xmlns:p15="http://schemas.microsoft.com/office/powerpoint/2012/main">
        <p15:guide id="1" orient="horz" pos="2731" userDrawn="1">
          <p15:clr>
            <a:srgbClr val="FBAE40"/>
          </p15:clr>
        </p15:guide>
        <p15:guide id="2" pos="5384">
          <p15:clr>
            <a:srgbClr val="FBAE40"/>
          </p15:clr>
        </p15:guide>
        <p15:guide id="3" pos="374">
          <p15:clr>
            <a:srgbClr val="FBAE40"/>
          </p15:clr>
        </p15:guide>
        <p15:guide id="4" orient="horz" pos="306">
          <p15:clr>
            <a:srgbClr val="FBAE40"/>
          </p15:clr>
        </p15:guide>
        <p15:guide id="5" orient="horz" pos="89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0"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5"/>
          <p:cNvSpPr/>
          <p:nvPr userDrawn="1"/>
        </p:nvSpPr>
        <p:spPr>
          <a:xfrm>
            <a:off x="0" y="1204913"/>
            <a:ext cx="4572000" cy="2733675"/>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userDrawn="1"/>
        </p:nvGrpSpPr>
        <p:grpSpPr>
          <a:xfrm>
            <a:off x="594362" y="1974291"/>
            <a:ext cx="3345871" cy="1285660"/>
            <a:chOff x="594362" y="1974291"/>
            <a:chExt cx="3345871" cy="1285660"/>
          </a:xfrm>
        </p:grpSpPr>
        <p:cxnSp>
          <p:nvCxnSpPr>
            <p:cNvPr id="58" name="Straight Connector 57"/>
            <p:cNvCxnSpPr/>
            <p:nvPr/>
          </p:nvCxnSpPr>
          <p:spPr>
            <a:xfrm>
              <a:off x="594362" y="1974291"/>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3253" y="3107793"/>
              <a:ext cx="3336980" cy="152158"/>
            </a:xfrm>
            <a:prstGeom prst="rect">
              <a:avLst/>
            </a:prstGeom>
            <a:noFill/>
          </p:spPr>
          <p:txBody>
            <a:bodyPr wrap="square" lIns="0" tIns="0" rIns="0" bIns="0" rtlCol="0">
              <a:spAutoFit/>
            </a:bodyPr>
            <a:lstStyle/>
            <a:p>
              <a:pPr algn="just">
                <a:lnSpc>
                  <a:spcPts val="1300"/>
                </a:lnSpc>
                <a:spcAft>
                  <a:spcPts val="1200"/>
                </a:spcAft>
              </a:pPr>
              <a:endParaRPr lang="en-US" sz="800" dirty="0">
                <a:solidFill>
                  <a:schemeClr val="bg1"/>
                </a:solidFill>
                <a:latin typeface="Lato" panose="020F0502020204030203" pitchFamily="34" charset="0"/>
              </a:endParaRPr>
            </a:p>
          </p:txBody>
        </p:sp>
        <p:sp>
          <p:nvSpPr>
            <p:cNvPr id="60" name="TextBox 59"/>
            <p:cNvSpPr txBox="1"/>
            <p:nvPr/>
          </p:nvSpPr>
          <p:spPr>
            <a:xfrm>
              <a:off x="594362" y="2079377"/>
              <a:ext cx="3345871" cy="461665"/>
            </a:xfrm>
            <a:prstGeom prst="rect">
              <a:avLst/>
            </a:prstGeom>
            <a:noFill/>
          </p:spPr>
          <p:txBody>
            <a:bodyPr wrap="square" lIns="0" tIns="0" rIns="0" bIns="0" rtlCol="0">
              <a:spAutoFit/>
            </a:bodyPr>
            <a:lstStyle/>
            <a:p>
              <a:pPr>
                <a:lnSpc>
                  <a:spcPts val="3600"/>
                </a:lnSpc>
              </a:pPr>
              <a:r>
                <a:rPr lang="en-US" sz="3200" cap="all" spc="50" dirty="0">
                  <a:solidFill>
                    <a:schemeClr val="accent1"/>
                  </a:solidFill>
                  <a:latin typeface="Lato Black" panose="020F0A02020204030203" pitchFamily="34" charset="0"/>
                </a:rPr>
                <a:t>text</a:t>
              </a:r>
              <a:endParaRPr lang="en-US" sz="3200" cap="all" spc="50" dirty="0">
                <a:solidFill>
                  <a:schemeClr val="bg1"/>
                </a:solidFill>
                <a:latin typeface="Lato Black" panose="020F0A02020204030203" pitchFamily="34" charset="0"/>
              </a:endParaRPr>
            </a:p>
          </p:txBody>
        </p:sp>
      </p:grpSp>
    </p:spTree>
    <p:extLst>
      <p:ext uri="{BB962C8B-B14F-4D97-AF65-F5344CB8AC3E}">
        <p14:creationId xmlns:p14="http://schemas.microsoft.com/office/powerpoint/2010/main" val="34411571"/>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4301032"/>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89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2" hasCustomPrompt="1"/>
          </p:nvPr>
        </p:nvSpPr>
        <p:spPr>
          <a:xfrm>
            <a:off x="593725" y="1239838"/>
            <a:ext cx="3608388"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4" name="Text Placeholder 3"/>
          <p:cNvSpPr>
            <a:spLocks noGrp="1"/>
          </p:cNvSpPr>
          <p:nvPr>
            <p:ph type="body" sz="quarter" idx="13" hasCustomPrompt="1"/>
          </p:nvPr>
        </p:nvSpPr>
        <p:spPr>
          <a:xfrm>
            <a:off x="4929188" y="1239838"/>
            <a:ext cx="3608388"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5" name="Text Placeholder 3"/>
          <p:cNvSpPr>
            <a:spLocks noGrp="1"/>
          </p:cNvSpPr>
          <p:nvPr>
            <p:ph type="body" sz="quarter" idx="14" hasCustomPrompt="1"/>
          </p:nvPr>
        </p:nvSpPr>
        <p:spPr>
          <a:xfrm>
            <a:off x="593725" y="1867905"/>
            <a:ext cx="3608388"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4938711" y="1867905"/>
            <a:ext cx="3608388"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Tree>
    <p:extLst>
      <p:ext uri="{BB962C8B-B14F-4D97-AF65-F5344CB8AC3E}">
        <p14:creationId xmlns:p14="http://schemas.microsoft.com/office/powerpoint/2010/main" val="2610638349"/>
      </p:ext>
    </p:extLst>
  </p:cSld>
  <p:clrMapOvr>
    <a:masterClrMapping/>
  </p:clrMapOvr>
  <p:extLst>
    <p:ext uri="{DCECCB84-F9BA-43D5-87BE-67443E8EF086}">
      <p15:sldGuideLst xmlns:p15="http://schemas.microsoft.com/office/powerpoint/2012/main">
        <p15:guide id="1" orient="horz" pos="2731" userDrawn="1">
          <p15:clr>
            <a:srgbClr val="FBAE40"/>
          </p15:clr>
        </p15:guide>
        <p15:guide id="2" pos="5384">
          <p15:clr>
            <a:srgbClr val="FBAE40"/>
          </p15:clr>
        </p15:guide>
        <p15:guide id="3" pos="374">
          <p15:clr>
            <a:srgbClr val="FBAE40"/>
          </p15:clr>
        </p15:guide>
        <p15:guide id="4" orient="horz" pos="306">
          <p15:clr>
            <a:srgbClr val="FBAE40"/>
          </p15:clr>
        </p15:guide>
        <p15:guide id="5" orient="horz" pos="78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2" hasCustomPrompt="1"/>
          </p:nvPr>
        </p:nvSpPr>
        <p:spPr>
          <a:xfrm>
            <a:off x="593725" y="1248176"/>
            <a:ext cx="2340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4" name="Text Placeholder 3"/>
          <p:cNvSpPr>
            <a:spLocks noGrp="1"/>
          </p:cNvSpPr>
          <p:nvPr>
            <p:ph type="body" sz="quarter" idx="13" hasCustomPrompt="1"/>
          </p:nvPr>
        </p:nvSpPr>
        <p:spPr>
          <a:xfrm>
            <a:off x="3393664" y="1248176"/>
            <a:ext cx="2340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5" name="Text Placeholder 3"/>
          <p:cNvSpPr>
            <a:spLocks noGrp="1"/>
          </p:cNvSpPr>
          <p:nvPr>
            <p:ph type="body" sz="quarter" idx="14" hasCustomPrompt="1"/>
          </p:nvPr>
        </p:nvSpPr>
        <p:spPr>
          <a:xfrm>
            <a:off x="593725" y="1876243"/>
            <a:ext cx="2340000" cy="2459220"/>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3393664" y="1876243"/>
            <a:ext cx="2340000" cy="2459220"/>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3" name="Text Placeholder 3"/>
          <p:cNvSpPr>
            <a:spLocks noGrp="1"/>
          </p:cNvSpPr>
          <p:nvPr>
            <p:ph type="body" sz="quarter" idx="16" hasCustomPrompt="1"/>
          </p:nvPr>
        </p:nvSpPr>
        <p:spPr>
          <a:xfrm>
            <a:off x="6193603" y="1248176"/>
            <a:ext cx="2340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14" name="Text Placeholder 3"/>
          <p:cNvSpPr>
            <a:spLocks noGrp="1"/>
          </p:cNvSpPr>
          <p:nvPr>
            <p:ph type="body" sz="quarter" idx="17" hasCustomPrompt="1"/>
          </p:nvPr>
        </p:nvSpPr>
        <p:spPr>
          <a:xfrm>
            <a:off x="6193603" y="1876243"/>
            <a:ext cx="2340000" cy="2459220"/>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Tree>
    <p:extLst>
      <p:ext uri="{BB962C8B-B14F-4D97-AF65-F5344CB8AC3E}">
        <p14:creationId xmlns:p14="http://schemas.microsoft.com/office/powerpoint/2010/main" val="318284563"/>
      </p:ext>
    </p:extLst>
  </p:cSld>
  <p:clrMapOvr>
    <a:masterClrMapping/>
  </p:clrMapOvr>
  <p:extLst>
    <p:ext uri="{DCECCB84-F9BA-43D5-87BE-67443E8EF086}">
      <p15:sldGuideLst xmlns:p15="http://schemas.microsoft.com/office/powerpoint/2012/main">
        <p15:guide id="1" orient="horz" pos="2731" userDrawn="1">
          <p15:clr>
            <a:srgbClr val="FBAE40"/>
          </p15:clr>
        </p15:guide>
        <p15:guide id="2" pos="5384">
          <p15:clr>
            <a:srgbClr val="FBAE40"/>
          </p15:clr>
        </p15:guide>
        <p15:guide id="3" pos="374">
          <p15:clr>
            <a:srgbClr val="FBAE40"/>
          </p15:clr>
        </p15:guide>
        <p15:guide id="4" orient="horz" pos="306">
          <p15:clr>
            <a:srgbClr val="FBAE40"/>
          </p15:clr>
        </p15:guide>
        <p15:guide id="5" orient="horz" pos="78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2" hasCustomPrompt="1"/>
          </p:nvPr>
        </p:nvSpPr>
        <p:spPr>
          <a:xfrm>
            <a:off x="593725" y="1239838"/>
            <a:ext cx="1692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4" name="Text Placeholder 3"/>
          <p:cNvSpPr>
            <a:spLocks noGrp="1"/>
          </p:cNvSpPr>
          <p:nvPr>
            <p:ph type="body" sz="quarter" idx="13" hasCustomPrompt="1"/>
          </p:nvPr>
        </p:nvSpPr>
        <p:spPr>
          <a:xfrm>
            <a:off x="2676351" y="1239838"/>
            <a:ext cx="1692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65" name="Text Placeholder 3"/>
          <p:cNvSpPr>
            <a:spLocks noGrp="1"/>
          </p:cNvSpPr>
          <p:nvPr>
            <p:ph type="body" sz="quarter" idx="14" hasCustomPrompt="1"/>
          </p:nvPr>
        </p:nvSpPr>
        <p:spPr>
          <a:xfrm>
            <a:off x="593725" y="1867905"/>
            <a:ext cx="1692000"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4758977" y="1867905"/>
            <a:ext cx="1692000"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3" name="Text Placeholder 3"/>
          <p:cNvSpPr>
            <a:spLocks noGrp="1"/>
          </p:cNvSpPr>
          <p:nvPr>
            <p:ph type="body" sz="quarter" idx="16" hasCustomPrompt="1"/>
          </p:nvPr>
        </p:nvSpPr>
        <p:spPr>
          <a:xfrm>
            <a:off x="6841603" y="1239838"/>
            <a:ext cx="1692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14" name="Text Placeholder 3"/>
          <p:cNvSpPr>
            <a:spLocks noGrp="1"/>
          </p:cNvSpPr>
          <p:nvPr>
            <p:ph type="body" sz="quarter" idx="17" hasCustomPrompt="1"/>
          </p:nvPr>
        </p:nvSpPr>
        <p:spPr>
          <a:xfrm>
            <a:off x="6841603" y="1867905"/>
            <a:ext cx="1692000"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5" name="Text Placeholder 3"/>
          <p:cNvSpPr>
            <a:spLocks noGrp="1"/>
          </p:cNvSpPr>
          <p:nvPr>
            <p:ph type="body" sz="quarter" idx="18" hasCustomPrompt="1"/>
          </p:nvPr>
        </p:nvSpPr>
        <p:spPr>
          <a:xfrm>
            <a:off x="4758977" y="1239838"/>
            <a:ext cx="1692000" cy="532119"/>
          </a:xfrm>
          <a:prstGeom prst="rect">
            <a:avLst/>
          </a:prstGeom>
        </p:spPr>
        <p:txBody>
          <a:bodyPr lIns="0" rIns="0" anchor="b"/>
          <a:lstStyle>
            <a:lvl1pPr marL="0" indent="0">
              <a:buNone/>
              <a:defRPr sz="1600" cap="all" baseline="0">
                <a:solidFill>
                  <a:schemeClr val="accent1"/>
                </a:solidFill>
                <a:latin typeface="Lato Black" panose="020F0A02020204030203"/>
              </a:defRPr>
            </a:lvl1pPr>
            <a:lvl2pPr>
              <a:defRPr/>
            </a:lvl2pPr>
            <a:lvl3pPr>
              <a:defRPr/>
            </a:lvl3pPr>
            <a:lvl4pPr>
              <a:defRPr/>
            </a:lvl4pPr>
            <a:lvl5pPr>
              <a:defRPr/>
            </a:lvl5pPr>
          </a:lstStyle>
          <a:p>
            <a:pPr lvl="0"/>
            <a:r>
              <a:rPr lang="en-US" dirty="0"/>
              <a:t>HEADER</a:t>
            </a:r>
          </a:p>
        </p:txBody>
      </p:sp>
      <p:sp>
        <p:nvSpPr>
          <p:cNvPr id="17" name="Text Placeholder 3"/>
          <p:cNvSpPr>
            <a:spLocks noGrp="1"/>
          </p:cNvSpPr>
          <p:nvPr>
            <p:ph type="body" sz="quarter" idx="19" hasCustomPrompt="1"/>
          </p:nvPr>
        </p:nvSpPr>
        <p:spPr>
          <a:xfrm>
            <a:off x="2676351" y="1867905"/>
            <a:ext cx="1692000" cy="2467558"/>
          </a:xfrm>
          <a:prstGeom prst="rect">
            <a:avLst/>
          </a:prstGeom>
        </p:spPr>
        <p:txBody>
          <a:bodyPr lIns="0" rIns="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Tree>
    <p:extLst>
      <p:ext uri="{BB962C8B-B14F-4D97-AF65-F5344CB8AC3E}">
        <p14:creationId xmlns:p14="http://schemas.microsoft.com/office/powerpoint/2010/main" val="1903085713"/>
      </p:ext>
    </p:extLst>
  </p:cSld>
  <p:clrMapOvr>
    <a:masterClrMapping/>
  </p:clrMapOvr>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78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iver tre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 Placeholder 6"/>
          <p:cNvSpPr>
            <a:spLocks noGrp="1"/>
          </p:cNvSpPr>
          <p:nvPr>
            <p:ph type="body" sz="quarter" idx="12"/>
          </p:nvPr>
        </p:nvSpPr>
        <p:spPr>
          <a:xfrm>
            <a:off x="3706812" y="1288286"/>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2" name="Text Placeholder 6"/>
          <p:cNvSpPr>
            <a:spLocks noGrp="1"/>
          </p:cNvSpPr>
          <p:nvPr>
            <p:ph type="body" sz="quarter" idx="13"/>
          </p:nvPr>
        </p:nvSpPr>
        <p:spPr>
          <a:xfrm>
            <a:off x="593725" y="2064503"/>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3" name="Text Placeholder 6"/>
          <p:cNvSpPr>
            <a:spLocks noGrp="1"/>
          </p:cNvSpPr>
          <p:nvPr>
            <p:ph type="body" sz="quarter" idx="14"/>
          </p:nvPr>
        </p:nvSpPr>
        <p:spPr>
          <a:xfrm>
            <a:off x="3706812" y="2064503"/>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4" name="Text Placeholder 6"/>
          <p:cNvSpPr>
            <a:spLocks noGrp="1"/>
          </p:cNvSpPr>
          <p:nvPr>
            <p:ph type="body" sz="quarter" idx="15"/>
          </p:nvPr>
        </p:nvSpPr>
        <p:spPr>
          <a:xfrm>
            <a:off x="6819899" y="2064503"/>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5" name="Text Placeholder 6"/>
          <p:cNvSpPr>
            <a:spLocks noGrp="1"/>
          </p:cNvSpPr>
          <p:nvPr>
            <p:ph type="body" sz="quarter" idx="16"/>
          </p:nvPr>
        </p:nvSpPr>
        <p:spPr>
          <a:xfrm>
            <a:off x="593725" y="2699974"/>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6" name="Text Placeholder 6"/>
          <p:cNvSpPr>
            <a:spLocks noGrp="1"/>
          </p:cNvSpPr>
          <p:nvPr>
            <p:ph type="body" sz="quarter" idx="17"/>
          </p:nvPr>
        </p:nvSpPr>
        <p:spPr>
          <a:xfrm>
            <a:off x="3706812" y="2699974"/>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7" name="Text Placeholder 6"/>
          <p:cNvSpPr>
            <a:spLocks noGrp="1"/>
          </p:cNvSpPr>
          <p:nvPr>
            <p:ph type="body" sz="quarter" idx="18"/>
          </p:nvPr>
        </p:nvSpPr>
        <p:spPr>
          <a:xfrm>
            <a:off x="6819899" y="2699974"/>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8" name="Text Placeholder 6"/>
          <p:cNvSpPr>
            <a:spLocks noGrp="1"/>
          </p:cNvSpPr>
          <p:nvPr>
            <p:ph type="body" sz="quarter" idx="19"/>
          </p:nvPr>
        </p:nvSpPr>
        <p:spPr>
          <a:xfrm>
            <a:off x="593725" y="3374101"/>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49" name="Text Placeholder 6"/>
          <p:cNvSpPr>
            <a:spLocks noGrp="1"/>
          </p:cNvSpPr>
          <p:nvPr>
            <p:ph type="body" sz="quarter" idx="20"/>
          </p:nvPr>
        </p:nvSpPr>
        <p:spPr>
          <a:xfrm>
            <a:off x="3706812" y="3374101"/>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50" name="Text Placeholder 6"/>
          <p:cNvSpPr>
            <a:spLocks noGrp="1"/>
          </p:cNvSpPr>
          <p:nvPr>
            <p:ph type="body" sz="quarter" idx="21"/>
          </p:nvPr>
        </p:nvSpPr>
        <p:spPr>
          <a:xfrm>
            <a:off x="6819899" y="3374101"/>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51" name="Text Placeholder 6"/>
          <p:cNvSpPr>
            <a:spLocks noGrp="1"/>
          </p:cNvSpPr>
          <p:nvPr>
            <p:ph type="body" sz="quarter" idx="22"/>
          </p:nvPr>
        </p:nvSpPr>
        <p:spPr>
          <a:xfrm>
            <a:off x="593725" y="4038946"/>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52" name="Text Placeholder 6"/>
          <p:cNvSpPr>
            <a:spLocks noGrp="1"/>
          </p:cNvSpPr>
          <p:nvPr>
            <p:ph type="body" sz="quarter" idx="23"/>
          </p:nvPr>
        </p:nvSpPr>
        <p:spPr>
          <a:xfrm>
            <a:off x="3706812" y="4038946"/>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53" name="Text Placeholder 6"/>
          <p:cNvSpPr>
            <a:spLocks noGrp="1"/>
          </p:cNvSpPr>
          <p:nvPr>
            <p:ph type="body" sz="quarter" idx="24"/>
          </p:nvPr>
        </p:nvSpPr>
        <p:spPr>
          <a:xfrm>
            <a:off x="6819899" y="4038946"/>
            <a:ext cx="1727200" cy="468000"/>
          </a:xfrm>
          <a:prstGeom prst="rect">
            <a:avLst/>
          </a:prstGeom>
          <a:ln>
            <a:solidFill>
              <a:schemeClr val="accent1"/>
            </a:solidFill>
          </a:ln>
        </p:spPr>
        <p:txBody>
          <a:bodyPr anchor="ctr"/>
          <a:lstStyle>
            <a:lvl1pPr marL="0" indent="0">
              <a:lnSpc>
                <a:spcPct val="100000"/>
              </a:lnSpc>
              <a:spcBef>
                <a:spcPts val="0"/>
              </a:spcBef>
              <a:buNone/>
              <a:defRPr sz="1200">
                <a:solidFill>
                  <a:schemeClr val="accent1"/>
                </a:solidFill>
                <a:latin typeface="Lato" panose="020F0502020204030203"/>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1366113103"/>
      </p:ext>
    </p:extLst>
  </p:cSld>
  <p:clrMapOvr>
    <a:masterClrMapping/>
  </p:clrMapOvr>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748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value chains">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Text Placeholder 3"/>
          <p:cNvSpPr>
            <a:spLocks noGrp="1"/>
          </p:cNvSpPr>
          <p:nvPr>
            <p:ph type="body" sz="quarter" idx="14" hasCustomPrompt="1"/>
          </p:nvPr>
        </p:nvSpPr>
        <p:spPr>
          <a:xfrm>
            <a:off x="593725" y="2054201"/>
            <a:ext cx="2577492"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3248094" y="2054201"/>
            <a:ext cx="2577492"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4" name="Text Placeholder 3"/>
          <p:cNvSpPr>
            <a:spLocks noGrp="1"/>
          </p:cNvSpPr>
          <p:nvPr>
            <p:ph type="body" sz="quarter" idx="17" hasCustomPrompt="1"/>
          </p:nvPr>
        </p:nvSpPr>
        <p:spPr>
          <a:xfrm>
            <a:off x="5902462" y="2054201"/>
            <a:ext cx="2577492"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grpSp>
        <p:nvGrpSpPr>
          <p:cNvPr id="2" name="Group 1"/>
          <p:cNvGrpSpPr/>
          <p:nvPr userDrawn="1"/>
        </p:nvGrpSpPr>
        <p:grpSpPr>
          <a:xfrm>
            <a:off x="593724" y="1419225"/>
            <a:ext cx="7953375" cy="524509"/>
            <a:chOff x="630000" y="1865113"/>
            <a:chExt cx="11216249" cy="722975"/>
          </a:xfrm>
          <a:solidFill>
            <a:srgbClr val="55B441"/>
          </a:solidFill>
        </p:grpSpPr>
        <p:sp>
          <p:nvSpPr>
            <p:cNvPr id="18" name="ee4pHeader1"/>
            <p:cNvSpPr>
              <a:spLocks noChangeArrowheads="1"/>
            </p:cNvSpPr>
            <p:nvPr userDrawn="1">
              <p:custDataLst>
                <p:tags r:id="rId1"/>
              </p:custDataLst>
            </p:nvPr>
          </p:nvSpPr>
          <p:spPr bwMode="gray">
            <a:xfrm>
              <a:off x="630000" y="1865113"/>
              <a:ext cx="3729600" cy="722975"/>
            </a:xfrm>
            <a:prstGeom prst="homePlate">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sp>
          <p:nvSpPr>
            <p:cNvPr id="19" name="ee4pHeader2"/>
            <p:cNvSpPr>
              <a:spLocks noChangeArrowheads="1"/>
            </p:cNvSpPr>
            <p:nvPr userDrawn="1">
              <p:custDataLst>
                <p:tags r:id="rId2"/>
              </p:custDataLst>
            </p:nvPr>
          </p:nvSpPr>
          <p:spPr bwMode="gray">
            <a:xfrm>
              <a:off x="4373325" y="1865113"/>
              <a:ext cx="3729600" cy="722975"/>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sp>
          <p:nvSpPr>
            <p:cNvPr id="20" name="ee4pHeader3"/>
            <p:cNvSpPr>
              <a:spLocks noChangeArrowheads="1"/>
            </p:cNvSpPr>
            <p:nvPr userDrawn="1">
              <p:custDataLst>
                <p:tags r:id="rId3"/>
              </p:custDataLst>
            </p:nvPr>
          </p:nvSpPr>
          <p:spPr bwMode="gray">
            <a:xfrm>
              <a:off x="8116649" y="1865113"/>
              <a:ext cx="3729600" cy="722975"/>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grpSp>
      <p:sp>
        <p:nvSpPr>
          <p:cNvPr id="7" name="Text Placeholder 6"/>
          <p:cNvSpPr>
            <a:spLocks noGrp="1"/>
          </p:cNvSpPr>
          <p:nvPr>
            <p:ph type="body" sz="quarter" idx="18" hasCustomPrompt="1"/>
          </p:nvPr>
        </p:nvSpPr>
        <p:spPr>
          <a:xfrm>
            <a:off x="593724" y="1419225"/>
            <a:ext cx="2644776"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
        <p:nvSpPr>
          <p:cNvPr id="21" name="Text Placeholder 6"/>
          <p:cNvSpPr>
            <a:spLocks noGrp="1"/>
          </p:cNvSpPr>
          <p:nvPr>
            <p:ph type="body" sz="quarter" idx="19" hasCustomPrompt="1"/>
          </p:nvPr>
        </p:nvSpPr>
        <p:spPr>
          <a:xfrm>
            <a:off x="3238361" y="1426134"/>
            <a:ext cx="2644776"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
        <p:nvSpPr>
          <p:cNvPr id="22" name="Text Placeholder 6"/>
          <p:cNvSpPr>
            <a:spLocks noGrp="1"/>
          </p:cNvSpPr>
          <p:nvPr>
            <p:ph type="body" sz="quarter" idx="20" hasCustomPrompt="1"/>
          </p:nvPr>
        </p:nvSpPr>
        <p:spPr>
          <a:xfrm>
            <a:off x="5882998" y="1426134"/>
            <a:ext cx="2644776"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Tree>
    <p:extLst>
      <p:ext uri="{BB962C8B-B14F-4D97-AF65-F5344CB8AC3E}">
        <p14:creationId xmlns:p14="http://schemas.microsoft.com/office/powerpoint/2010/main" val="2290461789"/>
      </p:ext>
    </p:extLst>
  </p:cSld>
  <p:clrMapOvr>
    <a:masterClrMapping/>
  </p:clrMapOvr>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value chains">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Text Placeholder 3"/>
          <p:cNvSpPr>
            <a:spLocks noGrp="1"/>
          </p:cNvSpPr>
          <p:nvPr>
            <p:ph type="body" sz="quarter" idx="14" hasCustomPrompt="1"/>
          </p:nvPr>
        </p:nvSpPr>
        <p:spPr>
          <a:xfrm>
            <a:off x="593725" y="2054201"/>
            <a:ext cx="1916113"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4576657" y="2054201"/>
            <a:ext cx="1916113"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4" name="Text Placeholder 3"/>
          <p:cNvSpPr>
            <a:spLocks noGrp="1"/>
          </p:cNvSpPr>
          <p:nvPr>
            <p:ph type="body" sz="quarter" idx="17" hasCustomPrompt="1"/>
          </p:nvPr>
        </p:nvSpPr>
        <p:spPr>
          <a:xfrm>
            <a:off x="6568123" y="2054201"/>
            <a:ext cx="1916113"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7" name="Text Placeholder 3"/>
          <p:cNvSpPr>
            <a:spLocks noGrp="1"/>
          </p:cNvSpPr>
          <p:nvPr>
            <p:ph type="body" sz="quarter" idx="19" hasCustomPrompt="1"/>
          </p:nvPr>
        </p:nvSpPr>
        <p:spPr>
          <a:xfrm>
            <a:off x="2585191" y="2054201"/>
            <a:ext cx="1916113" cy="2271365"/>
          </a:xfrm>
          <a:prstGeom prst="rect">
            <a:avLst/>
          </a:prstGeom>
        </p:spPr>
        <p:txBody>
          <a:bodyPr lIns="72000" rIns="72000"/>
          <a:lstStyle>
            <a:lvl1pPr marL="0" indent="0">
              <a:lnSpc>
                <a:spcPct val="100000"/>
              </a:lnSpc>
              <a:spcBef>
                <a:spcPts val="0"/>
              </a:spcBef>
              <a:buNone/>
              <a:defRPr sz="12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grpSp>
        <p:nvGrpSpPr>
          <p:cNvPr id="27" name="Group 26"/>
          <p:cNvGrpSpPr/>
          <p:nvPr userDrawn="1"/>
        </p:nvGrpSpPr>
        <p:grpSpPr>
          <a:xfrm>
            <a:off x="593725" y="1419225"/>
            <a:ext cx="7953375" cy="524509"/>
            <a:chOff x="630000" y="1789200"/>
            <a:chExt cx="11223325" cy="874800"/>
          </a:xfrm>
          <a:solidFill>
            <a:srgbClr val="55B441"/>
          </a:solidFill>
        </p:grpSpPr>
        <p:sp>
          <p:nvSpPr>
            <p:cNvPr id="28" name="ee4pHeader1"/>
            <p:cNvSpPr>
              <a:spLocks noChangeArrowheads="1"/>
            </p:cNvSpPr>
            <p:nvPr userDrawn="1">
              <p:custDataLst>
                <p:tags r:id="rId1"/>
              </p:custDataLst>
            </p:nvPr>
          </p:nvSpPr>
          <p:spPr bwMode="gray">
            <a:xfrm>
              <a:off x="630000" y="1789200"/>
              <a:ext cx="2808000" cy="874800"/>
            </a:xfrm>
            <a:prstGeom prst="homePlate">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sp>
          <p:nvSpPr>
            <p:cNvPr id="29" name="ee4pHeader2"/>
            <p:cNvSpPr>
              <a:spLocks noChangeArrowheads="1"/>
            </p:cNvSpPr>
            <p:nvPr userDrawn="1">
              <p:custDataLst>
                <p:tags r:id="rId2"/>
              </p:custDataLst>
            </p:nvPr>
          </p:nvSpPr>
          <p:spPr bwMode="gray">
            <a:xfrm>
              <a:off x="3435108" y="1789200"/>
              <a:ext cx="2808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sp>
          <p:nvSpPr>
            <p:cNvPr id="30" name="ee4pHeader3"/>
            <p:cNvSpPr>
              <a:spLocks noChangeArrowheads="1"/>
            </p:cNvSpPr>
            <p:nvPr userDrawn="1">
              <p:custDataLst>
                <p:tags r:id="rId3"/>
              </p:custDataLst>
            </p:nvPr>
          </p:nvSpPr>
          <p:spPr bwMode="gray">
            <a:xfrm>
              <a:off x="6240216" y="1789200"/>
              <a:ext cx="2808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sp>
          <p:nvSpPr>
            <p:cNvPr id="31" name="ee4pHeader4"/>
            <p:cNvSpPr>
              <a:spLocks noChangeArrowheads="1"/>
            </p:cNvSpPr>
            <p:nvPr userDrawn="1">
              <p:custDataLst>
                <p:tags r:id="rId4"/>
              </p:custDataLst>
            </p:nvPr>
          </p:nvSpPr>
          <p:spPr bwMode="gray">
            <a:xfrm>
              <a:off x="9045325" y="1789200"/>
              <a:ext cx="2808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600" dirty="0">
                <a:solidFill>
                  <a:schemeClr val="bg1"/>
                </a:solidFill>
                <a:latin typeface="Lato Black" panose="020F0A02020204030203"/>
                <a:sym typeface="Trebuchet MS" panose="020B0603020202020204" pitchFamily="34" charset="0"/>
              </a:endParaRPr>
            </a:p>
          </p:txBody>
        </p:sp>
      </p:grpSp>
      <p:sp>
        <p:nvSpPr>
          <p:cNvPr id="18" name="Text Placeholder 6"/>
          <p:cNvSpPr>
            <a:spLocks noGrp="1"/>
          </p:cNvSpPr>
          <p:nvPr>
            <p:ph type="body" sz="quarter" idx="18" hasCustomPrompt="1"/>
          </p:nvPr>
        </p:nvSpPr>
        <p:spPr>
          <a:xfrm>
            <a:off x="593724" y="1419225"/>
            <a:ext cx="1987831"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
        <p:nvSpPr>
          <p:cNvPr id="19" name="Text Placeholder 6"/>
          <p:cNvSpPr>
            <a:spLocks noGrp="1"/>
          </p:cNvSpPr>
          <p:nvPr>
            <p:ph type="body" sz="quarter" idx="20" hasCustomPrompt="1"/>
          </p:nvPr>
        </p:nvSpPr>
        <p:spPr>
          <a:xfrm>
            <a:off x="2588826" y="1419225"/>
            <a:ext cx="1987831"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
        <p:nvSpPr>
          <p:cNvPr id="20" name="Text Placeholder 6"/>
          <p:cNvSpPr>
            <a:spLocks noGrp="1"/>
          </p:cNvSpPr>
          <p:nvPr>
            <p:ph type="body" sz="quarter" idx="21" hasCustomPrompt="1"/>
          </p:nvPr>
        </p:nvSpPr>
        <p:spPr>
          <a:xfrm>
            <a:off x="4583928" y="1419225"/>
            <a:ext cx="1987831"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
        <p:nvSpPr>
          <p:cNvPr id="21" name="Text Placeholder 6"/>
          <p:cNvSpPr>
            <a:spLocks noGrp="1"/>
          </p:cNvSpPr>
          <p:nvPr>
            <p:ph type="body" sz="quarter" idx="22" hasCustomPrompt="1"/>
          </p:nvPr>
        </p:nvSpPr>
        <p:spPr>
          <a:xfrm>
            <a:off x="6579030" y="1419225"/>
            <a:ext cx="1987831" cy="523875"/>
          </a:xfrm>
          <a:prstGeom prst="rect">
            <a:avLst/>
          </a:prstGeom>
        </p:spPr>
        <p:txBody>
          <a:bodyPr anchor="ctr"/>
          <a:lstStyle>
            <a:lvl1pPr marL="0" indent="0" algn="ctr">
              <a:buNone/>
              <a:defRPr sz="1600">
                <a:solidFill>
                  <a:srgbClr val="FFFFFF"/>
                </a:solidFill>
                <a:latin typeface="Lato" panose="020F0502020204030203"/>
              </a:defRPr>
            </a:lvl1pPr>
          </a:lstStyle>
          <a:p>
            <a:pPr lvl="0"/>
            <a:r>
              <a:rPr lang="en-US" dirty="0"/>
              <a:t>Text</a:t>
            </a:r>
            <a:endParaRPr lang="en-AU" dirty="0"/>
          </a:p>
        </p:txBody>
      </p:sp>
    </p:spTree>
    <p:extLst>
      <p:ext uri="{BB962C8B-B14F-4D97-AF65-F5344CB8AC3E}">
        <p14:creationId xmlns:p14="http://schemas.microsoft.com/office/powerpoint/2010/main" val="2306982936"/>
      </p:ext>
    </p:extLst>
  </p:cSld>
  <p:clrMapOvr>
    <a:masterClrMapping/>
  </p:clrMapOvr>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value chains">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492067"/>
            <a:ext cx="7953374" cy="467034"/>
          </a:xfrm>
          <a:prstGeom prst="rect">
            <a:avLst/>
          </a:prstGeom>
        </p:spPr>
        <p:txBody>
          <a:bodyPr lIns="0" tIns="0" rIns="0" bIns="0" anchor="b"/>
          <a:lstStyle>
            <a:lvl1pPr marL="0" indent="0" algn="l">
              <a:lnSpc>
                <a:spcPct val="100000"/>
              </a:lnSpc>
              <a:spcBef>
                <a:spcPts val="0"/>
              </a:spcBef>
              <a:buNone/>
              <a:defRPr sz="24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nchor="b"/>
          <a:lstStyle>
            <a:lvl1pPr marL="0" indent="0" algn="l">
              <a:lnSpc>
                <a:spcPts val="1200"/>
              </a:lnSpc>
              <a:spcBef>
                <a:spcPts val="0"/>
              </a:spcBef>
              <a:buNone/>
              <a:defRPr sz="10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180 DEGREES </a:t>
            </a:r>
            <a:r>
              <a:rPr lang="en-US" sz="800" b="1" spc="30" baseline="0" dirty="0">
                <a:solidFill>
                  <a:schemeClr val="accent2"/>
                </a:solidFill>
                <a:latin typeface="Lato" panose="020F0502020204030203" pitchFamily="34" charset="0"/>
              </a:rPr>
              <a:t>CONSULTING</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Text Placeholder 3"/>
          <p:cNvSpPr>
            <a:spLocks noGrp="1"/>
          </p:cNvSpPr>
          <p:nvPr>
            <p:ph type="body" sz="quarter" idx="14" hasCustomPrompt="1"/>
          </p:nvPr>
        </p:nvSpPr>
        <p:spPr>
          <a:xfrm>
            <a:off x="593726" y="2054201"/>
            <a:ext cx="1504950" cy="2271365"/>
          </a:xfrm>
          <a:prstGeom prst="rect">
            <a:avLst/>
          </a:prstGeom>
        </p:spPr>
        <p:txBody>
          <a:bodyPr lIns="72000" rIns="72000"/>
          <a:lstStyle>
            <a:lvl1pPr marL="0" indent="0">
              <a:lnSpc>
                <a:spcPct val="100000"/>
              </a:lnSpc>
              <a:spcBef>
                <a:spcPts val="0"/>
              </a:spcBef>
              <a:buNone/>
              <a:defRPr sz="10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66" name="Text Placeholder 3"/>
          <p:cNvSpPr>
            <a:spLocks noGrp="1"/>
          </p:cNvSpPr>
          <p:nvPr>
            <p:ph type="body" sz="quarter" idx="15" hasCustomPrompt="1"/>
          </p:nvPr>
        </p:nvSpPr>
        <p:spPr>
          <a:xfrm>
            <a:off x="3786592" y="2054201"/>
            <a:ext cx="1504950" cy="2271365"/>
          </a:xfrm>
          <a:prstGeom prst="rect">
            <a:avLst/>
          </a:prstGeom>
        </p:spPr>
        <p:txBody>
          <a:bodyPr lIns="72000" rIns="72000"/>
          <a:lstStyle>
            <a:lvl1pPr marL="0" indent="0">
              <a:lnSpc>
                <a:spcPct val="100000"/>
              </a:lnSpc>
              <a:spcBef>
                <a:spcPts val="0"/>
              </a:spcBef>
              <a:buNone/>
              <a:defRPr sz="10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4" name="Text Placeholder 3"/>
          <p:cNvSpPr>
            <a:spLocks noGrp="1"/>
          </p:cNvSpPr>
          <p:nvPr>
            <p:ph type="body" sz="quarter" idx="17" hasCustomPrompt="1"/>
          </p:nvPr>
        </p:nvSpPr>
        <p:spPr>
          <a:xfrm>
            <a:off x="5383025" y="2054201"/>
            <a:ext cx="1504950" cy="2271365"/>
          </a:xfrm>
          <a:prstGeom prst="rect">
            <a:avLst/>
          </a:prstGeom>
        </p:spPr>
        <p:txBody>
          <a:bodyPr lIns="72000" rIns="72000"/>
          <a:lstStyle>
            <a:lvl1pPr marL="0" indent="0">
              <a:lnSpc>
                <a:spcPct val="100000"/>
              </a:lnSpc>
              <a:spcBef>
                <a:spcPts val="0"/>
              </a:spcBef>
              <a:buNone/>
              <a:defRPr sz="10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17" name="Text Placeholder 3"/>
          <p:cNvSpPr>
            <a:spLocks noGrp="1"/>
          </p:cNvSpPr>
          <p:nvPr>
            <p:ph type="body" sz="quarter" idx="19" hasCustomPrompt="1"/>
          </p:nvPr>
        </p:nvSpPr>
        <p:spPr>
          <a:xfrm>
            <a:off x="2190159" y="2054201"/>
            <a:ext cx="1504950" cy="2271365"/>
          </a:xfrm>
          <a:prstGeom prst="rect">
            <a:avLst/>
          </a:prstGeom>
        </p:spPr>
        <p:txBody>
          <a:bodyPr lIns="72000" rIns="72000"/>
          <a:lstStyle>
            <a:lvl1pPr marL="0" indent="0">
              <a:lnSpc>
                <a:spcPct val="100000"/>
              </a:lnSpc>
              <a:spcBef>
                <a:spcPts val="0"/>
              </a:spcBef>
              <a:buNone/>
              <a:defRPr sz="10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grpSp>
        <p:nvGrpSpPr>
          <p:cNvPr id="2" name="Group 1"/>
          <p:cNvGrpSpPr/>
          <p:nvPr userDrawn="1"/>
        </p:nvGrpSpPr>
        <p:grpSpPr>
          <a:xfrm>
            <a:off x="584202" y="1426134"/>
            <a:ext cx="7962898" cy="525570"/>
            <a:chOff x="630000" y="1789200"/>
            <a:chExt cx="11221350" cy="874800"/>
          </a:xfrm>
          <a:solidFill>
            <a:srgbClr val="55B441"/>
          </a:solidFill>
        </p:grpSpPr>
        <p:sp>
          <p:nvSpPr>
            <p:cNvPr id="18" name="ee4pHeader1"/>
            <p:cNvSpPr>
              <a:spLocks noChangeArrowheads="1"/>
            </p:cNvSpPr>
            <p:nvPr userDrawn="1">
              <p:custDataLst>
                <p:tags r:id="rId1"/>
              </p:custDataLst>
            </p:nvPr>
          </p:nvSpPr>
          <p:spPr bwMode="gray">
            <a:xfrm>
              <a:off x="630000" y="1789200"/>
              <a:ext cx="2232000" cy="874800"/>
            </a:xfrm>
            <a:prstGeom prst="homePlate">
              <a:avLst>
                <a:gd name="adj" fmla="val 12004"/>
              </a:avLst>
            </a:prstGeom>
            <a:grpFill/>
            <a:ln w="38100" cap="rnd" algn="ctr">
              <a:noFill/>
              <a:round/>
              <a:headEnd/>
              <a:tailEnd/>
            </a:ln>
          </p:spPr>
          <p:txBody>
            <a:bodyPr lIns="0" tIns="0" rIns="0" bIns="0" anchor="ctr" anchorCtr="0"/>
            <a:lstStyle/>
            <a:p>
              <a:pPr algn="ctr" eaLnBrk="0" hangingPunct="0"/>
              <a:endParaRPr lang="en-US" sz="1400" dirty="0">
                <a:solidFill>
                  <a:schemeClr val="bg1"/>
                </a:solidFill>
                <a:latin typeface="Lato Black" panose="020F0A02020204030203"/>
                <a:sym typeface="Trebuchet MS" panose="020B0603020202020204" pitchFamily="34" charset="0"/>
              </a:endParaRPr>
            </a:p>
          </p:txBody>
        </p:sp>
        <p:sp>
          <p:nvSpPr>
            <p:cNvPr id="19" name="ee4pHeader2"/>
            <p:cNvSpPr>
              <a:spLocks noChangeArrowheads="1"/>
            </p:cNvSpPr>
            <p:nvPr userDrawn="1">
              <p:custDataLst>
                <p:tags r:id="rId2"/>
              </p:custDataLst>
            </p:nvPr>
          </p:nvSpPr>
          <p:spPr bwMode="gray">
            <a:xfrm>
              <a:off x="2877338" y="1789200"/>
              <a:ext cx="2232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400" dirty="0">
                <a:solidFill>
                  <a:schemeClr val="bg1"/>
                </a:solidFill>
                <a:latin typeface="Lato Black" panose="020F0A02020204030203"/>
                <a:sym typeface="Trebuchet MS" panose="020B0603020202020204" pitchFamily="34" charset="0"/>
              </a:endParaRPr>
            </a:p>
          </p:txBody>
        </p:sp>
        <p:sp>
          <p:nvSpPr>
            <p:cNvPr id="20" name="ee4pHeader3"/>
            <p:cNvSpPr>
              <a:spLocks noChangeArrowheads="1"/>
            </p:cNvSpPr>
            <p:nvPr userDrawn="1">
              <p:custDataLst>
                <p:tags r:id="rId3"/>
              </p:custDataLst>
            </p:nvPr>
          </p:nvSpPr>
          <p:spPr bwMode="gray">
            <a:xfrm>
              <a:off x="5124676" y="1789200"/>
              <a:ext cx="2232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400" dirty="0">
                <a:solidFill>
                  <a:schemeClr val="bg1"/>
                </a:solidFill>
                <a:latin typeface="Lato Black" panose="020F0A02020204030203"/>
                <a:sym typeface="Trebuchet MS" panose="020B0603020202020204" pitchFamily="34" charset="0"/>
              </a:endParaRPr>
            </a:p>
          </p:txBody>
        </p:sp>
        <p:sp>
          <p:nvSpPr>
            <p:cNvPr id="21" name="ee4pHeader4"/>
            <p:cNvSpPr>
              <a:spLocks noChangeArrowheads="1"/>
            </p:cNvSpPr>
            <p:nvPr userDrawn="1">
              <p:custDataLst>
                <p:tags r:id="rId4"/>
              </p:custDataLst>
            </p:nvPr>
          </p:nvSpPr>
          <p:spPr bwMode="gray">
            <a:xfrm>
              <a:off x="7372014" y="1789200"/>
              <a:ext cx="2232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400" dirty="0">
                <a:solidFill>
                  <a:schemeClr val="bg1"/>
                </a:solidFill>
                <a:latin typeface="Lato Black" panose="020F0A02020204030203"/>
                <a:sym typeface="Trebuchet MS" panose="020B0603020202020204" pitchFamily="34" charset="0"/>
              </a:endParaRPr>
            </a:p>
          </p:txBody>
        </p:sp>
        <p:sp>
          <p:nvSpPr>
            <p:cNvPr id="22" name="ee4pHeader5"/>
            <p:cNvSpPr>
              <a:spLocks noChangeArrowheads="1"/>
            </p:cNvSpPr>
            <p:nvPr userDrawn="1">
              <p:custDataLst>
                <p:tags r:id="rId5"/>
              </p:custDataLst>
            </p:nvPr>
          </p:nvSpPr>
          <p:spPr bwMode="gray">
            <a:xfrm>
              <a:off x="9619350" y="1789200"/>
              <a:ext cx="2232000" cy="874800"/>
            </a:xfrm>
            <a:prstGeom prst="chevron">
              <a:avLst>
                <a:gd name="adj" fmla="val 12004"/>
              </a:avLst>
            </a:prstGeom>
            <a:grpFill/>
            <a:ln w="38100" cap="rnd" algn="ctr">
              <a:noFill/>
              <a:round/>
              <a:headEnd/>
              <a:tailEnd/>
            </a:ln>
          </p:spPr>
          <p:txBody>
            <a:bodyPr lIns="0" tIns="0" rIns="0" bIns="0" anchor="ctr" anchorCtr="0"/>
            <a:lstStyle/>
            <a:p>
              <a:pPr algn="ctr" eaLnBrk="0" hangingPunct="0"/>
              <a:endParaRPr lang="en-US" sz="1400" dirty="0">
                <a:solidFill>
                  <a:schemeClr val="bg1"/>
                </a:solidFill>
                <a:latin typeface="Lato Black" panose="020F0A02020204030203"/>
                <a:sym typeface="Trebuchet MS" panose="020B0603020202020204" pitchFamily="34" charset="0"/>
              </a:endParaRPr>
            </a:p>
          </p:txBody>
        </p:sp>
      </p:grpSp>
      <p:sp>
        <p:nvSpPr>
          <p:cNvPr id="34" name="Text Placeholder 3"/>
          <p:cNvSpPr>
            <a:spLocks noGrp="1"/>
          </p:cNvSpPr>
          <p:nvPr>
            <p:ph type="body" sz="quarter" idx="20" hasCustomPrompt="1"/>
          </p:nvPr>
        </p:nvSpPr>
        <p:spPr>
          <a:xfrm>
            <a:off x="6979457" y="2054201"/>
            <a:ext cx="1504950" cy="2271365"/>
          </a:xfrm>
          <a:prstGeom prst="rect">
            <a:avLst/>
          </a:prstGeom>
        </p:spPr>
        <p:txBody>
          <a:bodyPr lIns="72000" rIns="72000"/>
          <a:lstStyle>
            <a:lvl1pPr marL="0" indent="0">
              <a:lnSpc>
                <a:spcPct val="100000"/>
              </a:lnSpc>
              <a:spcBef>
                <a:spcPts val="0"/>
              </a:spcBef>
              <a:buNone/>
              <a:defRPr sz="1000">
                <a:solidFill>
                  <a:schemeClr val="accent1"/>
                </a:solidFill>
                <a:latin typeface="Lato" panose="020F0502020204030203"/>
              </a:defRPr>
            </a:lvl1pPr>
            <a:lvl2pPr>
              <a:defRPr/>
            </a:lvl2pPr>
            <a:lvl3pPr>
              <a:defRPr/>
            </a:lvl3pPr>
            <a:lvl4pPr>
              <a:defRPr/>
            </a:lvl4pPr>
            <a:lvl5pPr>
              <a:defRPr/>
            </a:lvl5pPr>
          </a:lstStyle>
          <a:p>
            <a:pPr lvl="0"/>
            <a:r>
              <a:rPr lang="en-US" dirty="0"/>
              <a:t>Text</a:t>
            </a:r>
          </a:p>
        </p:txBody>
      </p:sp>
      <p:sp>
        <p:nvSpPr>
          <p:cNvPr id="24" name="Text Placeholder 6"/>
          <p:cNvSpPr>
            <a:spLocks noGrp="1"/>
          </p:cNvSpPr>
          <p:nvPr>
            <p:ph type="body" sz="quarter" idx="18" hasCustomPrompt="1"/>
          </p:nvPr>
        </p:nvSpPr>
        <p:spPr>
          <a:xfrm>
            <a:off x="593724" y="1419225"/>
            <a:ext cx="1574351" cy="523875"/>
          </a:xfrm>
          <a:prstGeom prst="rect">
            <a:avLst/>
          </a:prstGeom>
        </p:spPr>
        <p:txBody>
          <a:bodyPr anchor="ctr"/>
          <a:lstStyle>
            <a:lvl1pPr marL="0" indent="0" algn="ctr">
              <a:buNone/>
              <a:defRPr sz="1400">
                <a:solidFill>
                  <a:srgbClr val="FFFFFF"/>
                </a:solidFill>
                <a:latin typeface="Lato" panose="020F0502020204030203"/>
              </a:defRPr>
            </a:lvl1pPr>
          </a:lstStyle>
          <a:p>
            <a:pPr lvl="0"/>
            <a:r>
              <a:rPr lang="en-US" dirty="0"/>
              <a:t>Text</a:t>
            </a:r>
            <a:endParaRPr lang="en-AU" dirty="0"/>
          </a:p>
        </p:txBody>
      </p:sp>
      <p:sp>
        <p:nvSpPr>
          <p:cNvPr id="25" name="Text Placeholder 6"/>
          <p:cNvSpPr>
            <a:spLocks noGrp="1"/>
          </p:cNvSpPr>
          <p:nvPr>
            <p:ph type="body" sz="quarter" idx="21" hasCustomPrompt="1"/>
          </p:nvPr>
        </p:nvSpPr>
        <p:spPr>
          <a:xfrm>
            <a:off x="2168075" y="1421609"/>
            <a:ext cx="1574351" cy="523875"/>
          </a:xfrm>
          <a:prstGeom prst="rect">
            <a:avLst/>
          </a:prstGeom>
        </p:spPr>
        <p:txBody>
          <a:bodyPr anchor="ctr"/>
          <a:lstStyle>
            <a:lvl1pPr marL="0" indent="0" algn="ctr">
              <a:buNone/>
              <a:defRPr sz="1400">
                <a:solidFill>
                  <a:srgbClr val="FFFFFF"/>
                </a:solidFill>
                <a:latin typeface="Lato" panose="020F0502020204030203"/>
              </a:defRPr>
            </a:lvl1pPr>
          </a:lstStyle>
          <a:p>
            <a:pPr lvl="0"/>
            <a:r>
              <a:rPr lang="en-US" dirty="0"/>
              <a:t>Text</a:t>
            </a:r>
            <a:endParaRPr lang="en-AU" dirty="0"/>
          </a:p>
        </p:txBody>
      </p:sp>
      <p:sp>
        <p:nvSpPr>
          <p:cNvPr id="26" name="Text Placeholder 6"/>
          <p:cNvSpPr>
            <a:spLocks noGrp="1"/>
          </p:cNvSpPr>
          <p:nvPr>
            <p:ph type="body" sz="quarter" idx="22" hasCustomPrompt="1"/>
          </p:nvPr>
        </p:nvSpPr>
        <p:spPr>
          <a:xfrm>
            <a:off x="3761086" y="1426981"/>
            <a:ext cx="1574351" cy="523875"/>
          </a:xfrm>
          <a:prstGeom prst="rect">
            <a:avLst/>
          </a:prstGeom>
        </p:spPr>
        <p:txBody>
          <a:bodyPr anchor="ctr"/>
          <a:lstStyle>
            <a:lvl1pPr marL="0" indent="0" algn="ctr">
              <a:buNone/>
              <a:defRPr sz="1400">
                <a:solidFill>
                  <a:srgbClr val="FFFFFF"/>
                </a:solidFill>
                <a:latin typeface="Lato" panose="020F0502020204030203"/>
              </a:defRPr>
            </a:lvl1pPr>
          </a:lstStyle>
          <a:p>
            <a:pPr lvl="0"/>
            <a:r>
              <a:rPr lang="en-US" dirty="0"/>
              <a:t>Text</a:t>
            </a:r>
            <a:endParaRPr lang="en-AU" dirty="0"/>
          </a:p>
        </p:txBody>
      </p:sp>
      <p:sp>
        <p:nvSpPr>
          <p:cNvPr id="27" name="Text Placeholder 6"/>
          <p:cNvSpPr>
            <a:spLocks noGrp="1"/>
          </p:cNvSpPr>
          <p:nvPr>
            <p:ph type="body" sz="quarter" idx="23" hasCustomPrompt="1"/>
          </p:nvPr>
        </p:nvSpPr>
        <p:spPr>
          <a:xfrm>
            <a:off x="5354097" y="1432353"/>
            <a:ext cx="1574351" cy="523875"/>
          </a:xfrm>
          <a:prstGeom prst="rect">
            <a:avLst/>
          </a:prstGeom>
        </p:spPr>
        <p:txBody>
          <a:bodyPr anchor="ctr"/>
          <a:lstStyle>
            <a:lvl1pPr marL="0" indent="0" algn="ctr">
              <a:buNone/>
              <a:defRPr sz="1400">
                <a:solidFill>
                  <a:srgbClr val="FFFFFF"/>
                </a:solidFill>
                <a:latin typeface="Lato" panose="020F0502020204030203"/>
              </a:defRPr>
            </a:lvl1pPr>
          </a:lstStyle>
          <a:p>
            <a:pPr lvl="0"/>
            <a:r>
              <a:rPr lang="en-US" dirty="0"/>
              <a:t>Text</a:t>
            </a:r>
            <a:endParaRPr lang="en-AU" dirty="0"/>
          </a:p>
        </p:txBody>
      </p:sp>
      <p:sp>
        <p:nvSpPr>
          <p:cNvPr id="28" name="Text Placeholder 6"/>
          <p:cNvSpPr>
            <a:spLocks noGrp="1"/>
          </p:cNvSpPr>
          <p:nvPr>
            <p:ph type="body" sz="quarter" idx="24" hasCustomPrompt="1"/>
          </p:nvPr>
        </p:nvSpPr>
        <p:spPr>
          <a:xfrm>
            <a:off x="6947108" y="1437725"/>
            <a:ext cx="1574351" cy="523875"/>
          </a:xfrm>
          <a:prstGeom prst="rect">
            <a:avLst/>
          </a:prstGeom>
        </p:spPr>
        <p:txBody>
          <a:bodyPr anchor="ctr"/>
          <a:lstStyle>
            <a:lvl1pPr marL="0" indent="0" algn="ctr">
              <a:buNone/>
              <a:defRPr sz="1400">
                <a:solidFill>
                  <a:srgbClr val="FFFFFF"/>
                </a:solidFill>
                <a:latin typeface="Lato" panose="020F0502020204030203"/>
              </a:defRPr>
            </a:lvl1pPr>
          </a:lstStyle>
          <a:p>
            <a:pPr lvl="0"/>
            <a:r>
              <a:rPr lang="en-US" dirty="0"/>
              <a:t>Text</a:t>
            </a:r>
            <a:endParaRPr lang="en-AU" dirty="0"/>
          </a:p>
        </p:txBody>
      </p:sp>
    </p:spTree>
    <p:extLst>
      <p:ext uri="{BB962C8B-B14F-4D97-AF65-F5344CB8AC3E}">
        <p14:creationId xmlns:p14="http://schemas.microsoft.com/office/powerpoint/2010/main" val="4198243964"/>
      </p:ext>
    </p:extLst>
  </p:cSld>
  <p:clrMapOvr>
    <a:masterClrMapping/>
  </p:clrMapOvr>
  <p:extLst>
    <p:ext uri="{DCECCB84-F9BA-43D5-87BE-67443E8EF086}">
      <p15:sldGuideLst xmlns:p15="http://schemas.microsoft.com/office/powerpoint/2012/main">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9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6973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08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11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52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0904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70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89856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698" r:id="rId13"/>
    <p:sldLayoutId id="2147483673" r:id="rId14"/>
    <p:sldLayoutId id="2147483697" r:id="rId15"/>
    <p:sldLayoutId id="2147483694" r:id="rId16"/>
    <p:sldLayoutId id="2147483695" r:id="rId17"/>
    <p:sldLayoutId id="2147483699" r:id="rId18"/>
    <p:sldLayoutId id="2147483705" r:id="rId19"/>
    <p:sldLayoutId id="2147483700" r:id="rId20"/>
    <p:sldLayoutId id="2147483701" r:id="rId21"/>
    <p:sldLayoutId id="2147483702"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BE4A26-AAAB-4FB9-8778-63136E707F89}"/>
              </a:ext>
            </a:extLst>
          </p:cNvPr>
          <p:cNvSpPr txBox="1"/>
          <p:nvPr/>
        </p:nvSpPr>
        <p:spPr>
          <a:xfrm>
            <a:off x="0" y="1011290"/>
            <a:ext cx="4753669" cy="2831544"/>
          </a:xfrm>
          <a:prstGeom prst="rect">
            <a:avLst/>
          </a:prstGeom>
          <a:solidFill>
            <a:schemeClr val="accent1"/>
          </a:solidFill>
        </p:spPr>
        <p:txBody>
          <a:bodyPr wrap="square" rtlCol="0">
            <a:spAutoFit/>
          </a:bodyPr>
          <a:lstStyle/>
          <a:p>
            <a:endParaRPr lang="en-IN" sz="2000" dirty="0">
              <a:solidFill>
                <a:schemeClr val="bg1"/>
              </a:solidFill>
              <a:latin typeface="Arial" panose="020B0604020202020204" pitchFamily="34" charset="0"/>
              <a:cs typeface="Arial" panose="020B0604020202020204" pitchFamily="34" charset="0"/>
            </a:endParaRPr>
          </a:p>
          <a:p>
            <a:endParaRPr lang="en-IN" sz="2000" dirty="0">
              <a:solidFill>
                <a:schemeClr val="bg1"/>
              </a:solidFill>
              <a:latin typeface="Arial" panose="020B0604020202020204" pitchFamily="34" charset="0"/>
              <a:cs typeface="Arial" panose="020B0604020202020204" pitchFamily="34" charset="0"/>
            </a:endParaRPr>
          </a:p>
          <a:p>
            <a:endParaRPr lang="en-IN" sz="2000" dirty="0">
              <a:solidFill>
                <a:schemeClr val="bg1"/>
              </a:solidFill>
              <a:latin typeface="Lato"/>
              <a:cs typeface="Arial" panose="020B0604020202020204" pitchFamily="34" charset="0"/>
            </a:endParaRPr>
          </a:p>
          <a:p>
            <a:r>
              <a:rPr lang="en-IN" sz="2200" dirty="0">
                <a:solidFill>
                  <a:schemeClr val="bg1"/>
                </a:solidFill>
                <a:latin typeface="Lato"/>
                <a:cs typeface="Arial" panose="020B0604020202020204" pitchFamily="34" charset="0"/>
              </a:rPr>
              <a:t>THE BOEING MISHAP</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sz="1000" dirty="0">
              <a:latin typeface="Lato"/>
              <a:cs typeface="Calibri" panose="020F0502020204030204" pitchFamily="34" charset="0"/>
            </a:endParaRPr>
          </a:p>
          <a:p>
            <a:r>
              <a:rPr lang="en-IN" sz="1000" dirty="0">
                <a:latin typeface="Lato"/>
                <a:cs typeface="Arial" panose="020B0604020202020204" pitchFamily="34" charset="0"/>
              </a:rPr>
              <a:t>A Case Study by Team Meraki</a:t>
            </a:r>
          </a:p>
          <a:p>
            <a:endParaRPr lang="en-IN"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48846916-D9F7-43F4-A592-24759E1A9B65}"/>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22672" y="1523153"/>
            <a:ext cx="457831" cy="4578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763EB51-0A83-491F-8608-C14BFA405E9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3669" y="1117158"/>
            <a:ext cx="4390331" cy="21951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1D8BB4-841F-4D97-A34A-D0E6A3113086}"/>
              </a:ext>
            </a:extLst>
          </p:cNvPr>
          <p:cNvSpPr txBox="1"/>
          <p:nvPr/>
        </p:nvSpPr>
        <p:spPr>
          <a:xfrm>
            <a:off x="6948834" y="4897279"/>
            <a:ext cx="2549471"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UTSAV | AASHRITH | ARYA</a:t>
            </a:r>
          </a:p>
        </p:txBody>
      </p:sp>
    </p:spTree>
    <p:extLst>
      <p:ext uri="{BB962C8B-B14F-4D97-AF65-F5344CB8AC3E}">
        <p14:creationId xmlns:p14="http://schemas.microsoft.com/office/powerpoint/2010/main" val="60963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23B55A-D40A-4DE9-AC8C-017BE49C0153}"/>
              </a:ext>
            </a:extLst>
          </p:cNvPr>
          <p:cNvSpPr>
            <a:spLocks noGrp="1"/>
          </p:cNvSpPr>
          <p:nvPr>
            <p:ph type="body" sz="quarter" idx="10"/>
          </p:nvPr>
        </p:nvSpPr>
        <p:spPr>
          <a:xfrm>
            <a:off x="97021" y="-467034"/>
            <a:ext cx="7953374" cy="467034"/>
          </a:xfrm>
        </p:spPr>
        <p:txBody>
          <a:bodyPr>
            <a:normAutofit/>
          </a:bodyPr>
          <a:lstStyle/>
          <a:p>
            <a:endParaRPr lang="en-IN" sz="1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A42F8BF-71C8-4E6B-8818-3C0A1060BE20}"/>
              </a:ext>
            </a:extLst>
          </p:cNvPr>
          <p:cNvSpPr>
            <a:spLocks noGrp="1"/>
          </p:cNvSpPr>
          <p:nvPr>
            <p:ph type="body" sz="quarter" idx="11"/>
          </p:nvPr>
        </p:nvSpPr>
        <p:spPr>
          <a:xfrm>
            <a:off x="1260787" y="-304189"/>
            <a:ext cx="7953374" cy="141344"/>
          </a:xfrm>
        </p:spPr>
        <p:txBody>
          <a:bodyPr>
            <a:normAutofit fontScale="92500"/>
          </a:bodyPr>
          <a:lstStyle/>
          <a:p>
            <a:endParaRPr lang="en-IN" dirty="0"/>
          </a:p>
        </p:txBody>
      </p:sp>
      <p:sp>
        <p:nvSpPr>
          <p:cNvPr id="4" name="Text Placeholder 3">
            <a:extLst>
              <a:ext uri="{FF2B5EF4-FFF2-40B4-BE49-F238E27FC236}">
                <a16:creationId xmlns:a16="http://schemas.microsoft.com/office/drawing/2014/main" id="{B0D0D955-0CBE-4754-9D4A-1287818A3592}"/>
              </a:ext>
            </a:extLst>
          </p:cNvPr>
          <p:cNvSpPr>
            <a:spLocks noGrp="1"/>
          </p:cNvSpPr>
          <p:nvPr>
            <p:ph type="body" sz="quarter" idx="14"/>
          </p:nvPr>
        </p:nvSpPr>
        <p:spPr>
          <a:xfrm>
            <a:off x="555502" y="468260"/>
            <a:ext cx="1709292" cy="4143920"/>
          </a:xfrm>
          <a:solidFill>
            <a:schemeClr val="accent1"/>
          </a:solidFill>
        </p:spPr>
        <p:txBody>
          <a:bodyPr vert="vert270"/>
          <a:lstStyle/>
          <a:p>
            <a:pPr lvl="0">
              <a:buClr>
                <a:srgbClr val="1CADE4"/>
              </a:buClr>
            </a:pPr>
            <a:endParaRPr lang="en-IN" sz="1800" cap="all" spc="50" dirty="0">
              <a:solidFill>
                <a:srgbClr val="1CADE4"/>
              </a:solidFill>
              <a:latin typeface="Arial" panose="020B0604020202020204" pitchFamily="34" charset="0"/>
              <a:cs typeface="Arial" panose="020B0604020202020204" pitchFamily="34" charset="0"/>
            </a:endParaRPr>
          </a:p>
          <a:p>
            <a:pPr lvl="0" algn="ctr">
              <a:buClr>
                <a:srgbClr val="1CADE4"/>
              </a:buClr>
            </a:pPr>
            <a:r>
              <a:rPr lang="en-IN" sz="1600" cap="all" spc="50" dirty="0">
                <a:solidFill>
                  <a:schemeClr val="bg1"/>
                </a:solidFill>
                <a:cs typeface="Arial" panose="020B0604020202020204" pitchFamily="34" charset="0"/>
              </a:rPr>
              <a:t>Target markets for the next two decades</a:t>
            </a:r>
            <a:endParaRPr lang="en-IN" sz="1600" dirty="0"/>
          </a:p>
        </p:txBody>
      </p:sp>
      <p:sp>
        <p:nvSpPr>
          <p:cNvPr id="5" name="TextBox 4">
            <a:extLst>
              <a:ext uri="{FF2B5EF4-FFF2-40B4-BE49-F238E27FC236}">
                <a16:creationId xmlns:a16="http://schemas.microsoft.com/office/drawing/2014/main" id="{FA84D9FA-4FBE-4256-AA20-94A92AD2275B}"/>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pic>
        <p:nvPicPr>
          <p:cNvPr id="6146" name="Picture 2">
            <a:extLst>
              <a:ext uri="{FF2B5EF4-FFF2-40B4-BE49-F238E27FC236}">
                <a16:creationId xmlns:a16="http://schemas.microsoft.com/office/drawing/2014/main" id="{28A71904-448A-460A-BFC7-3B4D638DFD5F}"/>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3991" y="902972"/>
            <a:ext cx="3315954" cy="20503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FC9573-1861-477F-923E-24A99F959E72}"/>
              </a:ext>
            </a:extLst>
          </p:cNvPr>
          <p:cNvSpPr txBox="1"/>
          <p:nvPr/>
        </p:nvSpPr>
        <p:spPr>
          <a:xfrm>
            <a:off x="6258393" y="607102"/>
            <a:ext cx="2705726" cy="1785104"/>
          </a:xfrm>
          <a:prstGeom prst="rect">
            <a:avLst/>
          </a:prstGeom>
          <a:noFill/>
        </p:spPr>
        <p:txBody>
          <a:bodyPr wrap="square" rtlCol="0">
            <a:spAutoFit/>
          </a:bodyPr>
          <a:lstStyle/>
          <a:p>
            <a:r>
              <a:rPr lang="en-US" sz="1000" b="1" dirty="0">
                <a:solidFill>
                  <a:schemeClr val="accent1"/>
                </a:solidFill>
                <a:latin typeface="Lato" panose="020F0502020204030203"/>
                <a:cs typeface="Arial" panose="020B0604020202020204" pitchFamily="34" charset="0"/>
              </a:rPr>
              <a:t>ASIA PACIFIC</a:t>
            </a:r>
            <a:endParaRPr lang="en-US" sz="1000" dirty="0">
              <a:solidFill>
                <a:schemeClr val="accent1"/>
              </a:solidFill>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5.5% average annual air traffic growth over next 20 years.</a:t>
            </a:r>
          </a:p>
          <a:p>
            <a:pPr fontAlgn="base"/>
            <a:endParaRPr lang="en-US" sz="1000" dirty="0">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One quarter of world air travel is flown within Asia itself.</a:t>
            </a:r>
          </a:p>
          <a:p>
            <a:pPr fontAlgn="base"/>
            <a:r>
              <a:rPr lang="en-US" sz="1000" dirty="0">
                <a:latin typeface="Lato" panose="020F0502020204030203"/>
                <a:cs typeface="Arial" panose="020B0604020202020204" pitchFamily="34" charset="0"/>
              </a:rPr>
              <a:t> </a:t>
            </a:r>
          </a:p>
          <a:p>
            <a:pPr fontAlgn="base"/>
            <a:r>
              <a:rPr lang="en-US" sz="1000" dirty="0">
                <a:latin typeface="Lato" panose="020F0502020204030203"/>
                <a:cs typeface="Arial" panose="020B0604020202020204" pitchFamily="34" charset="0"/>
              </a:rPr>
              <a:t>35% of the global air travel will be intra-Asia in the coming 2 decades</a:t>
            </a:r>
            <a:r>
              <a:rPr lang="en-US" sz="1200" dirty="0">
                <a:latin typeface="Arial" panose="020B0604020202020204" pitchFamily="34" charset="0"/>
                <a:cs typeface="Arial" panose="020B0604020202020204" pitchFamily="34" charset="0"/>
              </a:rPr>
              <a:t>.</a:t>
            </a:r>
          </a:p>
          <a:p>
            <a:endParaRPr lang="en-IN" dirty="0"/>
          </a:p>
        </p:txBody>
      </p:sp>
      <p:sp>
        <p:nvSpPr>
          <p:cNvPr id="8" name="Rectangle 7">
            <a:extLst>
              <a:ext uri="{FF2B5EF4-FFF2-40B4-BE49-F238E27FC236}">
                <a16:creationId xmlns:a16="http://schemas.microsoft.com/office/drawing/2014/main" id="{61B0A5BC-841C-4D48-9154-10B9428315B4}"/>
              </a:ext>
            </a:extLst>
          </p:cNvPr>
          <p:cNvSpPr/>
          <p:nvPr/>
        </p:nvSpPr>
        <p:spPr>
          <a:xfrm>
            <a:off x="2293494" y="3577882"/>
            <a:ext cx="3402768" cy="938719"/>
          </a:xfrm>
          <a:prstGeom prst="rect">
            <a:avLst/>
          </a:prstGeom>
        </p:spPr>
        <p:txBody>
          <a:bodyPr wrap="square">
            <a:spAutoFit/>
          </a:bodyPr>
          <a:lstStyle/>
          <a:p>
            <a:pPr fontAlgn="base">
              <a:spcBef>
                <a:spcPts val="600"/>
              </a:spcBef>
            </a:pPr>
            <a:r>
              <a:rPr lang="en-US" sz="1000" b="1" dirty="0">
                <a:solidFill>
                  <a:schemeClr val="accent1"/>
                </a:solidFill>
                <a:latin typeface="Lato" panose="020F0502020204030203"/>
                <a:cs typeface="Arial" panose="020B0604020202020204" pitchFamily="34" charset="0"/>
              </a:rPr>
              <a:t>Major potential:</a:t>
            </a:r>
          </a:p>
          <a:p>
            <a:pPr fontAlgn="base">
              <a:buFont typeface="+mj-lt"/>
              <a:buAutoNum type="arabicPeriod"/>
            </a:pPr>
            <a:r>
              <a:rPr lang="en-US" sz="1000" dirty="0">
                <a:latin typeface="Lato" panose="020F0502020204030203"/>
                <a:cs typeface="Arial" panose="020B0604020202020204" pitchFamily="34" charset="0"/>
              </a:rPr>
              <a:t>China will need 5,960 single-aisle jets, 1,780 widebody alone.</a:t>
            </a:r>
          </a:p>
          <a:p>
            <a:pPr fontAlgn="base">
              <a:spcBef>
                <a:spcPts val="600"/>
              </a:spcBef>
              <a:buFont typeface="+mj-lt"/>
              <a:buAutoNum type="arabicPeriod"/>
            </a:pPr>
            <a:r>
              <a:rPr lang="en-US" sz="1000" dirty="0">
                <a:latin typeface="Lato" panose="020F0502020204030203"/>
                <a:cs typeface="Arial" panose="020B0604020202020204" pitchFamily="34" charset="0"/>
              </a:rPr>
              <a:t>India would need around 2,400 new aircraft, of which 85-90% would be narrow body, mostly 737 sized aircraft.</a:t>
            </a:r>
          </a:p>
        </p:txBody>
      </p:sp>
      <p:pic>
        <p:nvPicPr>
          <p:cNvPr id="6148" name="Picture 4">
            <a:extLst>
              <a:ext uri="{FF2B5EF4-FFF2-40B4-BE49-F238E27FC236}">
                <a16:creationId xmlns:a16="http://schemas.microsoft.com/office/drawing/2014/main" id="{9F9B8357-F416-4D66-AC2F-9F8E3B2B54AC}"/>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87346" y="2331879"/>
            <a:ext cx="3170661" cy="196048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Up 5">
            <a:extLst>
              <a:ext uri="{FF2B5EF4-FFF2-40B4-BE49-F238E27FC236}">
                <a16:creationId xmlns:a16="http://schemas.microsoft.com/office/drawing/2014/main" id="{F763B35F-8858-4307-8121-24577AD4CC4B}"/>
              </a:ext>
            </a:extLst>
          </p:cNvPr>
          <p:cNvSpPr/>
          <p:nvPr/>
        </p:nvSpPr>
        <p:spPr>
          <a:xfrm>
            <a:off x="3228594" y="2848895"/>
            <a:ext cx="95794" cy="20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2EA45065-4F69-42E2-9144-ACB749F6F37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9425" y="495053"/>
            <a:ext cx="1108968" cy="169044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2D42F49-0A9B-449C-B29E-E8F8BFB514A3}"/>
              </a:ext>
            </a:extLst>
          </p:cNvPr>
          <p:cNvSpPr/>
          <p:nvPr/>
        </p:nvSpPr>
        <p:spPr>
          <a:xfrm>
            <a:off x="555502" y="466826"/>
            <a:ext cx="8258299" cy="414392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Up 14">
            <a:extLst>
              <a:ext uri="{FF2B5EF4-FFF2-40B4-BE49-F238E27FC236}">
                <a16:creationId xmlns:a16="http://schemas.microsoft.com/office/drawing/2014/main" id="{25DE174F-E957-43E3-BD3C-FDCB6FE60B6A}"/>
              </a:ext>
            </a:extLst>
          </p:cNvPr>
          <p:cNvSpPr/>
          <p:nvPr/>
        </p:nvSpPr>
        <p:spPr>
          <a:xfrm>
            <a:off x="6573644" y="4203680"/>
            <a:ext cx="95794" cy="20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8941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84D82113-0448-472E-8851-AD9BE955E7C7}"/>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3991" y="902972"/>
            <a:ext cx="3315954" cy="20503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8455A190-E32B-4C4C-B825-A4C767FBA04C}"/>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87346" y="2331879"/>
            <a:ext cx="3170661" cy="19604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C423B55A-D40A-4DE9-AC8C-017BE49C0153}"/>
              </a:ext>
            </a:extLst>
          </p:cNvPr>
          <p:cNvSpPr>
            <a:spLocks noGrp="1"/>
          </p:cNvSpPr>
          <p:nvPr>
            <p:ph type="body" sz="quarter" idx="10"/>
          </p:nvPr>
        </p:nvSpPr>
        <p:spPr>
          <a:xfrm>
            <a:off x="97021" y="-467034"/>
            <a:ext cx="7953374" cy="467034"/>
          </a:xfrm>
        </p:spPr>
        <p:txBody>
          <a:bodyPr>
            <a:normAutofit/>
          </a:bodyPr>
          <a:lstStyle/>
          <a:p>
            <a:endParaRPr lang="en-IN" sz="1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A42F8BF-71C8-4E6B-8818-3C0A1060BE20}"/>
              </a:ext>
            </a:extLst>
          </p:cNvPr>
          <p:cNvSpPr>
            <a:spLocks noGrp="1"/>
          </p:cNvSpPr>
          <p:nvPr>
            <p:ph type="body" sz="quarter" idx="11"/>
          </p:nvPr>
        </p:nvSpPr>
        <p:spPr>
          <a:xfrm>
            <a:off x="1260787" y="-304189"/>
            <a:ext cx="7953374" cy="141344"/>
          </a:xfrm>
        </p:spPr>
        <p:txBody>
          <a:bodyPr>
            <a:normAutofit fontScale="92500"/>
          </a:bodyPr>
          <a:lstStyle/>
          <a:p>
            <a:endParaRPr lang="en-IN" dirty="0"/>
          </a:p>
        </p:txBody>
      </p:sp>
      <p:sp>
        <p:nvSpPr>
          <p:cNvPr id="4" name="Text Placeholder 3">
            <a:extLst>
              <a:ext uri="{FF2B5EF4-FFF2-40B4-BE49-F238E27FC236}">
                <a16:creationId xmlns:a16="http://schemas.microsoft.com/office/drawing/2014/main" id="{B0D0D955-0CBE-4754-9D4A-1287818A3592}"/>
              </a:ext>
            </a:extLst>
          </p:cNvPr>
          <p:cNvSpPr>
            <a:spLocks noGrp="1"/>
          </p:cNvSpPr>
          <p:nvPr>
            <p:ph type="body" sz="quarter" idx="14"/>
          </p:nvPr>
        </p:nvSpPr>
        <p:spPr>
          <a:xfrm>
            <a:off x="560494" y="473451"/>
            <a:ext cx="1709292" cy="4142738"/>
          </a:xfrm>
          <a:solidFill>
            <a:schemeClr val="accent1"/>
          </a:solidFill>
        </p:spPr>
        <p:txBody>
          <a:bodyPr vert="vert270"/>
          <a:lstStyle/>
          <a:p>
            <a:pPr lvl="0">
              <a:buClr>
                <a:srgbClr val="1CADE4"/>
              </a:buClr>
            </a:pPr>
            <a:endParaRPr lang="en-IN" sz="1800" cap="all" spc="50" dirty="0">
              <a:solidFill>
                <a:srgbClr val="1CADE4"/>
              </a:solidFill>
              <a:latin typeface="Arial" panose="020B0604020202020204" pitchFamily="34" charset="0"/>
              <a:cs typeface="Arial" panose="020B0604020202020204" pitchFamily="34" charset="0"/>
            </a:endParaRPr>
          </a:p>
          <a:p>
            <a:pPr lvl="0" algn="ctr">
              <a:buClr>
                <a:srgbClr val="1CADE4"/>
              </a:buClr>
            </a:pPr>
            <a:r>
              <a:rPr lang="en-IN" sz="1600" cap="all" spc="50" dirty="0">
                <a:solidFill>
                  <a:schemeClr val="bg1"/>
                </a:solidFill>
                <a:cs typeface="Arial" panose="020B0604020202020204" pitchFamily="34" charset="0"/>
              </a:rPr>
              <a:t>Target markets for the next two decades</a:t>
            </a:r>
            <a:endParaRPr lang="en-IN" sz="1600" dirty="0"/>
          </a:p>
        </p:txBody>
      </p:sp>
      <p:sp>
        <p:nvSpPr>
          <p:cNvPr id="5" name="TextBox 4">
            <a:extLst>
              <a:ext uri="{FF2B5EF4-FFF2-40B4-BE49-F238E27FC236}">
                <a16:creationId xmlns:a16="http://schemas.microsoft.com/office/drawing/2014/main" id="{FA84D9FA-4FBE-4256-AA20-94A92AD2275B}"/>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7" name="TextBox 6">
            <a:extLst>
              <a:ext uri="{FF2B5EF4-FFF2-40B4-BE49-F238E27FC236}">
                <a16:creationId xmlns:a16="http://schemas.microsoft.com/office/drawing/2014/main" id="{9CFC9573-1861-477F-923E-24A99F959E72}"/>
              </a:ext>
            </a:extLst>
          </p:cNvPr>
          <p:cNvSpPr txBox="1"/>
          <p:nvPr/>
        </p:nvSpPr>
        <p:spPr>
          <a:xfrm>
            <a:off x="6258393" y="607102"/>
            <a:ext cx="2705726" cy="1477328"/>
          </a:xfrm>
          <a:prstGeom prst="rect">
            <a:avLst/>
          </a:prstGeom>
          <a:noFill/>
        </p:spPr>
        <p:txBody>
          <a:bodyPr wrap="square" rtlCol="0">
            <a:spAutoFit/>
          </a:bodyPr>
          <a:lstStyle/>
          <a:p>
            <a:r>
              <a:rPr lang="en-US" sz="1000" b="1" dirty="0">
                <a:solidFill>
                  <a:schemeClr val="accent1"/>
                </a:solidFill>
                <a:latin typeface="Lato" panose="020F0502020204030203"/>
                <a:cs typeface="Arial" panose="020B0604020202020204" pitchFamily="34" charset="0"/>
              </a:rPr>
              <a:t>MIDDLE EAST</a:t>
            </a:r>
            <a:endParaRPr lang="en-US" sz="1000" dirty="0">
              <a:solidFill>
                <a:schemeClr val="accent1"/>
              </a:solidFill>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5.1% average annual air traffic growth over next two decades.</a:t>
            </a:r>
          </a:p>
          <a:p>
            <a:pPr fontAlgn="base"/>
            <a:endParaRPr lang="en-US" sz="1000" dirty="0">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The Middle-East represents a $745 billion market potential, growing at 4.6% annually.</a:t>
            </a:r>
          </a:p>
          <a:p>
            <a:pPr fontAlgn="base"/>
            <a:endParaRPr lang="en-US" sz="1200" dirty="0">
              <a:latin typeface="Arial" panose="020B0604020202020204" pitchFamily="34" charset="0"/>
              <a:cs typeface="Arial" panose="020B0604020202020204" pitchFamily="34" charset="0"/>
            </a:endParaRPr>
          </a:p>
          <a:p>
            <a:endParaRPr lang="en-IN" dirty="0"/>
          </a:p>
        </p:txBody>
      </p:sp>
      <p:sp>
        <p:nvSpPr>
          <p:cNvPr id="8" name="Rectangle 7">
            <a:extLst>
              <a:ext uri="{FF2B5EF4-FFF2-40B4-BE49-F238E27FC236}">
                <a16:creationId xmlns:a16="http://schemas.microsoft.com/office/drawing/2014/main" id="{61B0A5BC-841C-4D48-9154-10B9428315B4}"/>
              </a:ext>
            </a:extLst>
          </p:cNvPr>
          <p:cNvSpPr/>
          <p:nvPr/>
        </p:nvSpPr>
        <p:spPr>
          <a:xfrm>
            <a:off x="2372324" y="3477936"/>
            <a:ext cx="3402768" cy="553998"/>
          </a:xfrm>
          <a:prstGeom prst="rect">
            <a:avLst/>
          </a:prstGeom>
        </p:spPr>
        <p:txBody>
          <a:bodyPr wrap="square">
            <a:spAutoFit/>
          </a:bodyPr>
          <a:lstStyle/>
          <a:p>
            <a:pPr fontAlgn="base">
              <a:spcBef>
                <a:spcPts val="600"/>
              </a:spcBef>
            </a:pPr>
            <a:r>
              <a:rPr lang="en-US" sz="1000" b="1" dirty="0">
                <a:solidFill>
                  <a:schemeClr val="accent1"/>
                </a:solidFill>
                <a:latin typeface="Lato" panose="020F0502020204030203"/>
                <a:cs typeface="Arial" panose="020B0604020202020204" pitchFamily="34" charset="0"/>
              </a:rPr>
              <a:t>Major potential:</a:t>
            </a:r>
          </a:p>
          <a:p>
            <a:pPr fontAlgn="base">
              <a:buFont typeface="+mj-lt"/>
              <a:buAutoNum type="arabicPeriod"/>
            </a:pPr>
            <a:r>
              <a:rPr lang="en-US" sz="1000" dirty="0">
                <a:latin typeface="Lato" panose="020F0502020204030203"/>
                <a:cs typeface="Arial" panose="020B0604020202020204" pitchFamily="34" charset="0"/>
              </a:rPr>
              <a:t>Wide-body aircraft fleet is expected to increase by 148% (x2.48)</a:t>
            </a:r>
          </a:p>
        </p:txBody>
      </p:sp>
      <p:pic>
        <p:nvPicPr>
          <p:cNvPr id="2052" name="Picture 4">
            <a:extLst>
              <a:ext uri="{FF2B5EF4-FFF2-40B4-BE49-F238E27FC236}">
                <a16:creationId xmlns:a16="http://schemas.microsoft.com/office/drawing/2014/main" id="{2DDCAEFD-07D4-473C-AFE6-E4906DF77148}"/>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5190" y="494065"/>
            <a:ext cx="1024360" cy="153274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6AF0338F-0BB7-4834-971B-DA66E4388222}"/>
              </a:ext>
            </a:extLst>
          </p:cNvPr>
          <p:cNvSpPr/>
          <p:nvPr/>
        </p:nvSpPr>
        <p:spPr>
          <a:xfrm>
            <a:off x="560494" y="469108"/>
            <a:ext cx="8253308" cy="4140085"/>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Up 15">
            <a:extLst>
              <a:ext uri="{FF2B5EF4-FFF2-40B4-BE49-F238E27FC236}">
                <a16:creationId xmlns:a16="http://schemas.microsoft.com/office/drawing/2014/main" id="{E9B0CFBC-B962-416A-89B2-859304EF9AEC}"/>
              </a:ext>
            </a:extLst>
          </p:cNvPr>
          <p:cNvSpPr/>
          <p:nvPr/>
        </p:nvSpPr>
        <p:spPr>
          <a:xfrm>
            <a:off x="3228594" y="2848895"/>
            <a:ext cx="95794" cy="20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2A96307B-EE16-4CBD-A0F9-112DCEBF5C30}"/>
              </a:ext>
            </a:extLst>
          </p:cNvPr>
          <p:cNvSpPr/>
          <p:nvPr/>
        </p:nvSpPr>
        <p:spPr>
          <a:xfrm>
            <a:off x="6573644" y="4203680"/>
            <a:ext cx="95794" cy="20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2213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0C76-41B7-41F5-A1D2-3E3B4D75DBDB}"/>
              </a:ext>
            </a:extLst>
          </p:cNvPr>
          <p:cNvSpPr>
            <a:spLocks noGrp="1"/>
          </p:cNvSpPr>
          <p:nvPr>
            <p:ph type="body" sz="quarter" idx="10"/>
          </p:nvPr>
        </p:nvSpPr>
        <p:spPr>
          <a:xfrm>
            <a:off x="593725" y="394546"/>
            <a:ext cx="8458328" cy="467034"/>
          </a:xfrm>
        </p:spPr>
        <p:txBody>
          <a:bodyPr>
            <a:normAutofit/>
          </a:bodyPr>
          <a:lstStyle/>
          <a:p>
            <a:r>
              <a:rPr lang="en-IN" sz="1800" dirty="0">
                <a:latin typeface="Lato" panose="020F0502020204030203"/>
                <a:cs typeface="Arial" panose="020B0604020202020204" pitchFamily="34" charset="0"/>
              </a:rPr>
              <a:t>REGION WISE AVIATION MARKET</a:t>
            </a:r>
          </a:p>
        </p:txBody>
      </p:sp>
      <p:sp>
        <p:nvSpPr>
          <p:cNvPr id="3" name="Text Placeholder 2">
            <a:extLst>
              <a:ext uri="{FF2B5EF4-FFF2-40B4-BE49-F238E27FC236}">
                <a16:creationId xmlns:a16="http://schemas.microsoft.com/office/drawing/2014/main" id="{75BAADD1-ED35-4418-B276-B04509610FED}"/>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A98FE924-7FA2-4278-B07A-C44D2A0C7935}"/>
              </a:ext>
            </a:extLst>
          </p:cNvPr>
          <p:cNvSpPr>
            <a:spLocks noGrp="1"/>
          </p:cNvSpPr>
          <p:nvPr>
            <p:ph type="body" sz="quarter" idx="14"/>
          </p:nvPr>
        </p:nvSpPr>
        <p:spPr>
          <a:xfrm>
            <a:off x="593725" y="1426135"/>
            <a:ext cx="186564" cy="2899432"/>
          </a:xfrm>
        </p:spPr>
        <p:txBody>
          <a:bodyPr/>
          <a:lstStyle/>
          <a:p>
            <a:endParaRPr lang="en-IN" dirty="0"/>
          </a:p>
        </p:txBody>
      </p:sp>
      <p:pic>
        <p:nvPicPr>
          <p:cNvPr id="3074" name="Picture 2">
            <a:extLst>
              <a:ext uri="{FF2B5EF4-FFF2-40B4-BE49-F238E27FC236}">
                <a16:creationId xmlns:a16="http://schemas.microsoft.com/office/drawing/2014/main" id="{0A657765-4098-4F98-A6F6-C460286BA522}"/>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6212" y="489095"/>
            <a:ext cx="3622038" cy="2176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B9485E-2E6F-485C-B177-C131CCCDEA3B}"/>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5" name="Flowchart: Connector 4">
            <a:extLst>
              <a:ext uri="{FF2B5EF4-FFF2-40B4-BE49-F238E27FC236}">
                <a16:creationId xmlns:a16="http://schemas.microsoft.com/office/drawing/2014/main" id="{E434667D-4403-4C44-B63A-89F88856644D}"/>
              </a:ext>
            </a:extLst>
          </p:cNvPr>
          <p:cNvSpPr/>
          <p:nvPr/>
        </p:nvSpPr>
        <p:spPr>
          <a:xfrm>
            <a:off x="969098" y="2875851"/>
            <a:ext cx="1129459" cy="1075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AF00C9C-B92E-413B-9EC1-23A54BE99D11}"/>
              </a:ext>
            </a:extLst>
          </p:cNvPr>
          <p:cNvSpPr/>
          <p:nvPr/>
        </p:nvSpPr>
        <p:spPr>
          <a:xfrm rot="19808672">
            <a:off x="2113613" y="2993136"/>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A97CF44-26B1-4EBB-9975-AF9C0B5072E2}"/>
              </a:ext>
            </a:extLst>
          </p:cNvPr>
          <p:cNvSpPr txBox="1"/>
          <p:nvPr/>
        </p:nvSpPr>
        <p:spPr>
          <a:xfrm>
            <a:off x="1107772" y="3100171"/>
            <a:ext cx="990785" cy="553998"/>
          </a:xfrm>
          <a:prstGeom prst="rect">
            <a:avLst/>
          </a:prstGeom>
          <a:noFill/>
        </p:spPr>
        <p:txBody>
          <a:bodyPr wrap="square" rtlCol="0">
            <a:spAutoFit/>
          </a:bodyPr>
          <a:lstStyle/>
          <a:p>
            <a:r>
              <a:rPr lang="en-IN" sz="1000" dirty="0">
                <a:solidFill>
                  <a:schemeClr val="bg1"/>
                </a:solidFill>
                <a:latin typeface="Lato" panose="020F0502020204030203"/>
                <a:cs typeface="Arial" panose="020B0604020202020204" pitchFamily="34" charset="0"/>
              </a:rPr>
              <a:t>AIRBUS DOMINATED MARKETS</a:t>
            </a:r>
          </a:p>
        </p:txBody>
      </p:sp>
      <p:sp>
        <p:nvSpPr>
          <p:cNvPr id="10" name="TextBox 9">
            <a:extLst>
              <a:ext uri="{FF2B5EF4-FFF2-40B4-BE49-F238E27FC236}">
                <a16:creationId xmlns:a16="http://schemas.microsoft.com/office/drawing/2014/main" id="{714BBD77-BD15-4CA3-821B-1F39FB4B2133}"/>
              </a:ext>
            </a:extLst>
          </p:cNvPr>
          <p:cNvSpPr txBox="1"/>
          <p:nvPr/>
        </p:nvSpPr>
        <p:spPr>
          <a:xfrm>
            <a:off x="2435168" y="2803171"/>
            <a:ext cx="926592"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Asia Pacific</a:t>
            </a:r>
          </a:p>
        </p:txBody>
      </p:sp>
      <p:sp>
        <p:nvSpPr>
          <p:cNvPr id="12" name="Arrow: Right 11">
            <a:extLst>
              <a:ext uri="{FF2B5EF4-FFF2-40B4-BE49-F238E27FC236}">
                <a16:creationId xmlns:a16="http://schemas.microsoft.com/office/drawing/2014/main" id="{432AB4D6-05EE-493E-B505-55658E8161E1}"/>
              </a:ext>
            </a:extLst>
          </p:cNvPr>
          <p:cNvSpPr/>
          <p:nvPr/>
        </p:nvSpPr>
        <p:spPr>
          <a:xfrm rot="932128">
            <a:off x="2127056" y="3647329"/>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D6512CE7-DC82-4361-9415-3CD0B169374E}"/>
              </a:ext>
            </a:extLst>
          </p:cNvPr>
          <p:cNvSpPr txBox="1"/>
          <p:nvPr/>
        </p:nvSpPr>
        <p:spPr>
          <a:xfrm>
            <a:off x="2510979" y="3654169"/>
            <a:ext cx="847344" cy="246221"/>
          </a:xfrm>
          <a:prstGeom prst="rect">
            <a:avLst/>
          </a:prstGeom>
          <a:noFill/>
        </p:spPr>
        <p:txBody>
          <a:bodyPr wrap="square" rtlCol="0">
            <a:spAutoFit/>
          </a:bodyPr>
          <a:lstStyle/>
          <a:p>
            <a:r>
              <a:rPr lang="en-IN" sz="1000" dirty="0">
                <a:latin typeface="Lato" panose="020F0502020204030203"/>
                <a:cs typeface="Arial" panose="020B0604020202020204" pitchFamily="34" charset="0"/>
              </a:rPr>
              <a:t>Europe</a:t>
            </a:r>
          </a:p>
        </p:txBody>
      </p:sp>
      <p:sp>
        <p:nvSpPr>
          <p:cNvPr id="16" name="Flowchart: Connector 15">
            <a:extLst>
              <a:ext uri="{FF2B5EF4-FFF2-40B4-BE49-F238E27FC236}">
                <a16:creationId xmlns:a16="http://schemas.microsoft.com/office/drawing/2014/main" id="{DC7AA1B3-4B06-4E4E-A161-DB7142F2268D}"/>
              </a:ext>
            </a:extLst>
          </p:cNvPr>
          <p:cNvSpPr/>
          <p:nvPr/>
        </p:nvSpPr>
        <p:spPr>
          <a:xfrm>
            <a:off x="983821" y="1236174"/>
            <a:ext cx="1129459" cy="1075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762AC19-9CBE-41A6-91D2-A83E5B9E1308}"/>
              </a:ext>
            </a:extLst>
          </p:cNvPr>
          <p:cNvSpPr txBox="1"/>
          <p:nvPr/>
        </p:nvSpPr>
        <p:spPr>
          <a:xfrm>
            <a:off x="1126144" y="1472284"/>
            <a:ext cx="963168" cy="553998"/>
          </a:xfrm>
          <a:prstGeom prst="rect">
            <a:avLst/>
          </a:prstGeom>
          <a:noFill/>
        </p:spPr>
        <p:txBody>
          <a:bodyPr wrap="square" rtlCol="0">
            <a:spAutoFit/>
          </a:bodyPr>
          <a:lstStyle/>
          <a:p>
            <a:r>
              <a:rPr lang="en-IN" sz="1000" dirty="0">
                <a:solidFill>
                  <a:schemeClr val="bg1"/>
                </a:solidFill>
                <a:latin typeface="Lato" panose="020F0502020204030203"/>
                <a:cs typeface="Arial" panose="020B0604020202020204" pitchFamily="34" charset="0"/>
              </a:rPr>
              <a:t>BOEING DOMINATED MARKETS</a:t>
            </a:r>
          </a:p>
        </p:txBody>
      </p:sp>
      <p:sp>
        <p:nvSpPr>
          <p:cNvPr id="19" name="Arrow: Right 18">
            <a:extLst>
              <a:ext uri="{FF2B5EF4-FFF2-40B4-BE49-F238E27FC236}">
                <a16:creationId xmlns:a16="http://schemas.microsoft.com/office/drawing/2014/main" id="{77A93F65-8C81-43C0-938A-56B84D6C2075}"/>
              </a:ext>
            </a:extLst>
          </p:cNvPr>
          <p:cNvSpPr/>
          <p:nvPr/>
        </p:nvSpPr>
        <p:spPr>
          <a:xfrm>
            <a:off x="2159395" y="1673424"/>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81CA9048-F74B-43EA-8BC0-F25E64ACA7AB}"/>
              </a:ext>
            </a:extLst>
          </p:cNvPr>
          <p:cNvSpPr/>
          <p:nvPr/>
        </p:nvSpPr>
        <p:spPr>
          <a:xfrm rot="19808672">
            <a:off x="5587300" y="2855180"/>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3524973-09B9-444B-BA37-2180D9D9CD3C}"/>
              </a:ext>
            </a:extLst>
          </p:cNvPr>
          <p:cNvSpPr txBox="1"/>
          <p:nvPr/>
        </p:nvSpPr>
        <p:spPr>
          <a:xfrm>
            <a:off x="2474792" y="1613877"/>
            <a:ext cx="1078992" cy="246221"/>
          </a:xfrm>
          <a:prstGeom prst="rect">
            <a:avLst/>
          </a:prstGeom>
          <a:noFill/>
        </p:spPr>
        <p:txBody>
          <a:bodyPr wrap="square" rtlCol="0">
            <a:spAutoFit/>
          </a:bodyPr>
          <a:lstStyle/>
          <a:p>
            <a:r>
              <a:rPr lang="en-IN" sz="1000" dirty="0">
                <a:latin typeface="Lato" panose="020F0502020204030203"/>
                <a:cs typeface="Arial" panose="020B0604020202020204" pitchFamily="34" charset="0"/>
              </a:rPr>
              <a:t>North America</a:t>
            </a:r>
          </a:p>
        </p:txBody>
      </p:sp>
      <p:sp>
        <p:nvSpPr>
          <p:cNvPr id="22" name="Flowchart: Connector 21">
            <a:extLst>
              <a:ext uri="{FF2B5EF4-FFF2-40B4-BE49-F238E27FC236}">
                <a16:creationId xmlns:a16="http://schemas.microsoft.com/office/drawing/2014/main" id="{08D259E1-2B94-4636-BF65-89CD3693C5CB}"/>
              </a:ext>
            </a:extLst>
          </p:cNvPr>
          <p:cNvSpPr/>
          <p:nvPr/>
        </p:nvSpPr>
        <p:spPr>
          <a:xfrm>
            <a:off x="4492585" y="2859828"/>
            <a:ext cx="1129459" cy="1075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A3C2611-0EF8-43F7-BF64-EB028BC196BB}"/>
              </a:ext>
            </a:extLst>
          </p:cNvPr>
          <p:cNvSpPr txBox="1"/>
          <p:nvPr/>
        </p:nvSpPr>
        <p:spPr>
          <a:xfrm>
            <a:off x="4716401" y="3092997"/>
            <a:ext cx="958605" cy="553998"/>
          </a:xfrm>
          <a:prstGeom prst="rect">
            <a:avLst/>
          </a:prstGeom>
          <a:noFill/>
        </p:spPr>
        <p:txBody>
          <a:bodyPr wrap="square" rtlCol="0">
            <a:spAutoFit/>
          </a:bodyPr>
          <a:lstStyle/>
          <a:p>
            <a:r>
              <a:rPr lang="en-IN" sz="1000" dirty="0">
                <a:solidFill>
                  <a:schemeClr val="bg1"/>
                </a:solidFill>
                <a:latin typeface="Lato" panose="020F0502020204030203"/>
                <a:cs typeface="Arial" panose="020B0604020202020204" pitchFamily="34" charset="0"/>
              </a:rPr>
              <a:t>SIMILAR MARKET SHARE</a:t>
            </a:r>
          </a:p>
        </p:txBody>
      </p:sp>
      <p:sp>
        <p:nvSpPr>
          <p:cNvPr id="24" name="Arrow: Right 23">
            <a:extLst>
              <a:ext uri="{FF2B5EF4-FFF2-40B4-BE49-F238E27FC236}">
                <a16:creationId xmlns:a16="http://schemas.microsoft.com/office/drawing/2014/main" id="{36D5F6D2-EC44-4EBB-90E7-FA4C30F91CFB}"/>
              </a:ext>
            </a:extLst>
          </p:cNvPr>
          <p:cNvSpPr/>
          <p:nvPr/>
        </p:nvSpPr>
        <p:spPr>
          <a:xfrm>
            <a:off x="5692610" y="3283490"/>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33308C76-29CE-4F4B-B085-A778D813CBED}"/>
              </a:ext>
            </a:extLst>
          </p:cNvPr>
          <p:cNvSpPr/>
          <p:nvPr/>
        </p:nvSpPr>
        <p:spPr>
          <a:xfrm rot="932128">
            <a:off x="5612199" y="3760165"/>
            <a:ext cx="306499" cy="14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9E996994-8984-44E9-ACD1-0BE148AA1F6D}"/>
              </a:ext>
            </a:extLst>
          </p:cNvPr>
          <p:cNvSpPr txBox="1"/>
          <p:nvPr/>
        </p:nvSpPr>
        <p:spPr>
          <a:xfrm>
            <a:off x="5981505" y="2719763"/>
            <a:ext cx="856046" cy="246221"/>
          </a:xfrm>
          <a:prstGeom prst="rect">
            <a:avLst/>
          </a:prstGeom>
          <a:noFill/>
        </p:spPr>
        <p:txBody>
          <a:bodyPr wrap="square" rtlCol="0">
            <a:spAutoFit/>
          </a:bodyPr>
          <a:lstStyle/>
          <a:p>
            <a:r>
              <a:rPr lang="en-IN" sz="1000" dirty="0">
                <a:latin typeface="Lato" panose="020F0502020204030203"/>
                <a:cs typeface="Arial" panose="020B0604020202020204" pitchFamily="34" charset="0"/>
              </a:rPr>
              <a:t>Middle East</a:t>
            </a:r>
          </a:p>
        </p:txBody>
      </p:sp>
      <p:sp>
        <p:nvSpPr>
          <p:cNvPr id="26" name="TextBox 25">
            <a:extLst>
              <a:ext uri="{FF2B5EF4-FFF2-40B4-BE49-F238E27FC236}">
                <a16:creationId xmlns:a16="http://schemas.microsoft.com/office/drawing/2014/main" id="{8305C4A5-1D64-4C8F-B018-6C022D28C741}"/>
              </a:ext>
            </a:extLst>
          </p:cNvPr>
          <p:cNvSpPr txBox="1"/>
          <p:nvPr/>
        </p:nvSpPr>
        <p:spPr>
          <a:xfrm>
            <a:off x="6102096" y="3225424"/>
            <a:ext cx="792480" cy="246221"/>
          </a:xfrm>
          <a:prstGeom prst="rect">
            <a:avLst/>
          </a:prstGeom>
          <a:noFill/>
        </p:spPr>
        <p:txBody>
          <a:bodyPr wrap="square" rtlCol="0">
            <a:spAutoFit/>
          </a:bodyPr>
          <a:lstStyle/>
          <a:p>
            <a:r>
              <a:rPr lang="en-IN" sz="1000" dirty="0">
                <a:latin typeface="Lato" panose="020F0502020204030203"/>
                <a:cs typeface="Arial" panose="020B0604020202020204" pitchFamily="34" charset="0"/>
              </a:rPr>
              <a:t>Africa</a:t>
            </a:r>
          </a:p>
        </p:txBody>
      </p:sp>
      <p:sp>
        <p:nvSpPr>
          <p:cNvPr id="27" name="TextBox 26">
            <a:extLst>
              <a:ext uri="{FF2B5EF4-FFF2-40B4-BE49-F238E27FC236}">
                <a16:creationId xmlns:a16="http://schemas.microsoft.com/office/drawing/2014/main" id="{60848A08-7D07-4B72-A05F-E5C7EDA9CE90}"/>
              </a:ext>
            </a:extLst>
          </p:cNvPr>
          <p:cNvSpPr txBox="1"/>
          <p:nvPr/>
        </p:nvSpPr>
        <p:spPr>
          <a:xfrm>
            <a:off x="6034466" y="3735205"/>
            <a:ext cx="928293" cy="400110"/>
          </a:xfrm>
          <a:prstGeom prst="rect">
            <a:avLst/>
          </a:prstGeom>
          <a:noFill/>
        </p:spPr>
        <p:txBody>
          <a:bodyPr wrap="square" rtlCol="0">
            <a:spAutoFit/>
          </a:bodyPr>
          <a:lstStyle/>
          <a:p>
            <a:r>
              <a:rPr lang="en-IN" sz="1000" dirty="0">
                <a:latin typeface="Lato" panose="020F0502020204030203"/>
                <a:cs typeface="Arial" panose="020B0604020202020204" pitchFamily="34" charset="0"/>
              </a:rPr>
              <a:t>Latin America</a:t>
            </a:r>
          </a:p>
        </p:txBody>
      </p:sp>
      <p:sp>
        <p:nvSpPr>
          <p:cNvPr id="28" name="TextBox 27">
            <a:extLst>
              <a:ext uri="{FF2B5EF4-FFF2-40B4-BE49-F238E27FC236}">
                <a16:creationId xmlns:a16="http://schemas.microsoft.com/office/drawing/2014/main" id="{F6B54582-2B9B-4B39-9E53-02E677964259}"/>
              </a:ext>
            </a:extLst>
          </p:cNvPr>
          <p:cNvSpPr txBox="1"/>
          <p:nvPr/>
        </p:nvSpPr>
        <p:spPr>
          <a:xfrm>
            <a:off x="3405246" y="1281776"/>
            <a:ext cx="1554480" cy="861774"/>
          </a:xfrm>
          <a:prstGeom prst="rect">
            <a:avLst/>
          </a:prstGeom>
          <a:noFill/>
        </p:spPr>
        <p:txBody>
          <a:bodyPr wrap="square" rtlCol="0">
            <a:spAutoFit/>
          </a:bodyPr>
          <a:lstStyle/>
          <a:p>
            <a:r>
              <a:rPr lang="en-US" sz="1000" dirty="0">
                <a:solidFill>
                  <a:srgbClr val="000000"/>
                </a:solidFill>
                <a:latin typeface="Lato" panose="020F0502020204030203"/>
              </a:rPr>
              <a:t>North America has been dominated by Boeing for a long time, with majority of revenue from US</a:t>
            </a:r>
            <a:endParaRPr lang="en-IN" sz="1000" dirty="0">
              <a:latin typeface="Lato" panose="020F0502020204030203"/>
            </a:endParaRPr>
          </a:p>
        </p:txBody>
      </p:sp>
      <p:sp>
        <p:nvSpPr>
          <p:cNvPr id="29" name="TextBox 28">
            <a:extLst>
              <a:ext uri="{FF2B5EF4-FFF2-40B4-BE49-F238E27FC236}">
                <a16:creationId xmlns:a16="http://schemas.microsoft.com/office/drawing/2014/main" id="{9F5B8AB5-7A46-4993-90F4-001FA7BB2807}"/>
              </a:ext>
            </a:extLst>
          </p:cNvPr>
          <p:cNvSpPr txBox="1"/>
          <p:nvPr/>
        </p:nvSpPr>
        <p:spPr>
          <a:xfrm>
            <a:off x="3258043" y="2991832"/>
            <a:ext cx="990785" cy="1415772"/>
          </a:xfrm>
          <a:prstGeom prst="rect">
            <a:avLst/>
          </a:prstGeom>
          <a:noFill/>
        </p:spPr>
        <p:txBody>
          <a:bodyPr wrap="square" rtlCol="0">
            <a:spAutoFit/>
          </a:bodyPr>
          <a:lstStyle/>
          <a:p>
            <a:r>
              <a:rPr lang="en-US" sz="1000" dirty="0">
                <a:solidFill>
                  <a:srgbClr val="000000"/>
                </a:solidFill>
                <a:latin typeface="Lato" panose="020F0502020204030203"/>
              </a:rPr>
              <a:t>Europe and Asia Pacific are strong markets of Airbus.</a:t>
            </a:r>
            <a:endParaRPr lang="en-US" sz="1000" dirty="0">
              <a:latin typeface="Lato" panose="020F0502020204030203"/>
            </a:endParaRPr>
          </a:p>
          <a:p>
            <a:br>
              <a:rPr lang="en-US" dirty="0"/>
            </a:br>
            <a:endParaRPr lang="en-IN" dirty="0"/>
          </a:p>
        </p:txBody>
      </p:sp>
      <p:sp>
        <p:nvSpPr>
          <p:cNvPr id="30" name="TextBox 29">
            <a:extLst>
              <a:ext uri="{FF2B5EF4-FFF2-40B4-BE49-F238E27FC236}">
                <a16:creationId xmlns:a16="http://schemas.microsoft.com/office/drawing/2014/main" id="{D3AA68B9-705A-4B27-9FF3-6068057F1F75}"/>
              </a:ext>
            </a:extLst>
          </p:cNvPr>
          <p:cNvSpPr txBox="1"/>
          <p:nvPr/>
        </p:nvSpPr>
        <p:spPr>
          <a:xfrm>
            <a:off x="7038312" y="2875851"/>
            <a:ext cx="1477963" cy="1600438"/>
          </a:xfrm>
          <a:prstGeom prst="rect">
            <a:avLst/>
          </a:prstGeom>
          <a:noFill/>
        </p:spPr>
        <p:txBody>
          <a:bodyPr wrap="square" rtlCol="0">
            <a:spAutoFit/>
          </a:bodyPr>
          <a:lstStyle/>
          <a:p>
            <a:r>
              <a:rPr lang="en-US" sz="1000" dirty="0">
                <a:solidFill>
                  <a:srgbClr val="000000"/>
                </a:solidFill>
                <a:latin typeface="Lato" panose="020F0502020204030203"/>
                <a:cs typeface="Arial" panose="020B0604020202020204" pitchFamily="34" charset="0"/>
              </a:rPr>
              <a:t>In Middle-east, Africa and Latin America, Airbus faces a stiff competition from Boeing both delivery and revenue wise</a:t>
            </a:r>
            <a:r>
              <a:rPr lang="en-US" sz="1200" dirty="0">
                <a:solidFill>
                  <a:srgbClr val="000000"/>
                </a:solidFill>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br>
              <a:rPr lang="en-US" dirty="0"/>
            </a:br>
            <a:endParaRPr lang="en-IN" dirty="0"/>
          </a:p>
        </p:txBody>
      </p:sp>
      <p:sp>
        <p:nvSpPr>
          <p:cNvPr id="31" name="Rectangle 30">
            <a:extLst>
              <a:ext uri="{FF2B5EF4-FFF2-40B4-BE49-F238E27FC236}">
                <a16:creationId xmlns:a16="http://schemas.microsoft.com/office/drawing/2014/main" id="{624B7297-691C-4333-9FFC-4D9C0C5AB50D}"/>
              </a:ext>
            </a:extLst>
          </p:cNvPr>
          <p:cNvSpPr/>
          <p:nvPr/>
        </p:nvSpPr>
        <p:spPr>
          <a:xfrm>
            <a:off x="584202" y="486411"/>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8590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E5B683-163F-491D-8855-31DB2F80C808}"/>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Competitive rivalry between Boeing and airbus</a:t>
            </a:r>
          </a:p>
        </p:txBody>
      </p:sp>
      <p:sp>
        <p:nvSpPr>
          <p:cNvPr id="3" name="Text Placeholder 2">
            <a:extLst>
              <a:ext uri="{FF2B5EF4-FFF2-40B4-BE49-F238E27FC236}">
                <a16:creationId xmlns:a16="http://schemas.microsoft.com/office/drawing/2014/main" id="{40A0751B-8576-400B-ABC7-A8AA0A7FF3BA}"/>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083D7313-A6E9-4A4F-BD0E-15A51BFEE455}"/>
              </a:ext>
            </a:extLst>
          </p:cNvPr>
          <p:cNvSpPr>
            <a:spLocks noGrp="1"/>
          </p:cNvSpPr>
          <p:nvPr>
            <p:ph type="body" sz="quarter" idx="14"/>
          </p:nvPr>
        </p:nvSpPr>
        <p:spPr>
          <a:xfrm>
            <a:off x="593724" y="1161739"/>
            <a:ext cx="3333699" cy="1858780"/>
          </a:xfrm>
        </p:spPr>
        <p:txBody>
          <a:bodyPr/>
          <a:lstStyle/>
          <a:p>
            <a:r>
              <a:rPr lang="en-IN" sz="1000" dirty="0"/>
              <a:t>Segmental </a:t>
            </a:r>
            <a:r>
              <a:rPr lang="en-IN" sz="1000" dirty="0">
                <a:cs typeface="Arial" panose="020B0604020202020204" pitchFamily="34" charset="0"/>
              </a:rPr>
              <a:t>Revenue</a:t>
            </a:r>
            <a:r>
              <a:rPr lang="en-IN" sz="1000" dirty="0"/>
              <a:t>:</a:t>
            </a:r>
          </a:p>
          <a:p>
            <a:pPr fontAlgn="base"/>
            <a:r>
              <a:rPr lang="en-US" sz="1000" dirty="0">
                <a:solidFill>
                  <a:schemeClr val="tx1"/>
                </a:solidFill>
                <a:cs typeface="Arial" panose="020B0604020202020204" pitchFamily="34" charset="0"/>
              </a:rPr>
              <a:t>Airbus is more dependent on civilian aircraft for its revenue, with its commercial and helicopter segments together contributing a majority share of revenue.</a:t>
            </a:r>
          </a:p>
          <a:p>
            <a:pPr fontAlgn="base"/>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Thus, Boeing is better placed to absorb any potential financial shocks of multiple grounding incidents that may affect sales.</a:t>
            </a:r>
          </a:p>
          <a:p>
            <a:endParaRPr lang="en-IN" b="1" dirty="0"/>
          </a:p>
        </p:txBody>
      </p:sp>
      <p:sp>
        <p:nvSpPr>
          <p:cNvPr id="5" name="TextBox 4">
            <a:extLst>
              <a:ext uri="{FF2B5EF4-FFF2-40B4-BE49-F238E27FC236}">
                <a16:creationId xmlns:a16="http://schemas.microsoft.com/office/drawing/2014/main" id="{50754274-2681-46B5-B613-1F8D939FF527}"/>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6" name="TextBox 5">
            <a:extLst>
              <a:ext uri="{FF2B5EF4-FFF2-40B4-BE49-F238E27FC236}">
                <a16:creationId xmlns:a16="http://schemas.microsoft.com/office/drawing/2014/main" id="{4F6CAE79-1C17-440D-A3A9-546E2B721432}"/>
              </a:ext>
            </a:extLst>
          </p:cNvPr>
          <p:cNvSpPr txBox="1"/>
          <p:nvPr/>
        </p:nvSpPr>
        <p:spPr>
          <a:xfrm>
            <a:off x="4691921" y="1161739"/>
            <a:ext cx="4039849" cy="1200329"/>
          </a:xfrm>
          <a:prstGeom prst="rect">
            <a:avLst/>
          </a:prstGeom>
          <a:noFill/>
        </p:spPr>
        <p:txBody>
          <a:bodyPr wrap="square" rtlCol="0">
            <a:spAutoFit/>
          </a:bodyPr>
          <a:lstStyle/>
          <a:p>
            <a:r>
              <a:rPr lang="en-IN" sz="1000" dirty="0">
                <a:solidFill>
                  <a:schemeClr val="accent1"/>
                </a:solidFill>
                <a:latin typeface="Lato" panose="020F0502020204030203"/>
                <a:cs typeface="Arial" panose="020B0604020202020204" pitchFamily="34" charset="0"/>
              </a:rPr>
              <a:t>Revenue Distribution:</a:t>
            </a:r>
          </a:p>
          <a:p>
            <a:r>
              <a:rPr lang="en-US" sz="1000" dirty="0">
                <a:latin typeface="Lato" panose="020F0502020204030203"/>
                <a:cs typeface="Arial" panose="020B0604020202020204" pitchFamily="34" charset="0"/>
              </a:rPr>
              <a:t>Airbus has a better revenue diversification.</a:t>
            </a:r>
          </a:p>
          <a:p>
            <a:endParaRPr lang="en-US" sz="1000" dirty="0">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Airbus’s revenue is majorly from high growth potential such as Asia Pacific. especially China, Boeing too recognizes to be a crucial market for its future growth.</a:t>
            </a:r>
          </a:p>
          <a:p>
            <a:endParaRPr lang="en-IN" sz="1200" dirty="0">
              <a:solidFill>
                <a:schemeClr val="accent1"/>
              </a:solidFill>
              <a:latin typeface="Arial" panose="020B0604020202020204" pitchFamily="34" charset="0"/>
              <a:cs typeface="Arial" panose="020B0604020202020204" pitchFamily="34" charset="0"/>
            </a:endParaRPr>
          </a:p>
        </p:txBody>
      </p:sp>
      <p:pic>
        <p:nvPicPr>
          <p:cNvPr id="9222" name="Picture 6">
            <a:extLst>
              <a:ext uri="{FF2B5EF4-FFF2-40B4-BE49-F238E27FC236}">
                <a16:creationId xmlns:a16="http://schemas.microsoft.com/office/drawing/2014/main" id="{32151508-6745-4824-BD30-10698A52D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424" y="2746010"/>
            <a:ext cx="2175447" cy="134261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3B40DB2-3BB1-4830-BD5F-B42B597048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3613" y="3427721"/>
            <a:ext cx="2171266" cy="13426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3BC4811-0566-4093-9E89-343B00C1C135}"/>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5" name="Chart 14">
            <a:extLst>
              <a:ext uri="{FF2B5EF4-FFF2-40B4-BE49-F238E27FC236}">
                <a16:creationId xmlns:a16="http://schemas.microsoft.com/office/drawing/2014/main" id="{2D7D3517-6A36-46CE-B084-159DBD92EA50}"/>
              </a:ext>
            </a:extLst>
          </p:cNvPr>
          <p:cNvGraphicFramePr>
            <a:graphicFrameLocks/>
          </p:cNvGraphicFramePr>
          <p:nvPr>
            <p:extLst>
              <p:ext uri="{D42A27DB-BD31-4B8C-83A1-F6EECF244321}">
                <p14:modId xmlns:p14="http://schemas.microsoft.com/office/powerpoint/2010/main" val="2781728470"/>
              </p:ext>
            </p:extLst>
          </p:nvPr>
        </p:nvGraphicFramePr>
        <p:xfrm>
          <a:off x="4114721" y="2075084"/>
          <a:ext cx="2603794" cy="18235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1C16C394-104C-4979-81CF-252F2BE86438}"/>
              </a:ext>
            </a:extLst>
          </p:cNvPr>
          <p:cNvGraphicFramePr>
            <a:graphicFrameLocks/>
          </p:cNvGraphicFramePr>
          <p:nvPr>
            <p:extLst>
              <p:ext uri="{D42A27DB-BD31-4B8C-83A1-F6EECF244321}">
                <p14:modId xmlns:p14="http://schemas.microsoft.com/office/powerpoint/2010/main" val="658172468"/>
              </p:ext>
            </p:extLst>
          </p:nvPr>
        </p:nvGraphicFramePr>
        <p:xfrm>
          <a:off x="6050424" y="3027300"/>
          <a:ext cx="2763377" cy="173776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9645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D21354-8A0E-48ED-84EF-5DEF8D7E84C5}"/>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EFFECT OF GROUNDING ON MARKET SHARE</a:t>
            </a:r>
          </a:p>
        </p:txBody>
      </p:sp>
      <p:sp>
        <p:nvSpPr>
          <p:cNvPr id="3" name="Text Placeholder 2">
            <a:extLst>
              <a:ext uri="{FF2B5EF4-FFF2-40B4-BE49-F238E27FC236}">
                <a16:creationId xmlns:a16="http://schemas.microsoft.com/office/drawing/2014/main" id="{24395980-69E3-408B-B8E8-A6253F15BCA3}"/>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7E535D77-D1B1-470A-8D8D-F215407BC410}"/>
              </a:ext>
            </a:extLst>
          </p:cNvPr>
          <p:cNvSpPr>
            <a:spLocks noGrp="1"/>
          </p:cNvSpPr>
          <p:nvPr>
            <p:ph type="body" sz="quarter" idx="14"/>
          </p:nvPr>
        </p:nvSpPr>
        <p:spPr>
          <a:xfrm>
            <a:off x="593724" y="1426135"/>
            <a:ext cx="3132769" cy="2899432"/>
          </a:xfrm>
        </p:spPr>
        <p:txBody>
          <a:bodyPr>
            <a:normAutofit/>
          </a:bodyPr>
          <a:lstStyle/>
          <a:p>
            <a:pPr fontAlgn="base"/>
            <a:r>
              <a:rPr lang="en-US" sz="1000" dirty="0">
                <a:solidFill>
                  <a:schemeClr val="tx1"/>
                </a:solidFill>
                <a:cs typeface="Arial" panose="020B0604020202020204" pitchFamily="34" charset="0"/>
              </a:rPr>
              <a:t>North America was completely dominated by Boeing for a long time, with majority of revenue from US.</a:t>
            </a:r>
          </a:p>
          <a:p>
            <a:pPr fontAlgn="base"/>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Effect of 737 grounding can be seen in north America clearly. However, Boeing can still gain back it’s position here. </a:t>
            </a:r>
          </a:p>
          <a:p>
            <a:pPr fontAlgn="base"/>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In Middle east, Africa and Latin America, Airbus faces a stiff competition from Boeing both delivery and revenue wise.</a:t>
            </a:r>
          </a:p>
          <a:p>
            <a:pPr fontAlgn="base"/>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Europe and Asia Pacific is strong market of Airbus, where it would be very difficult of Boeing to emerge as market leaders. </a:t>
            </a:r>
          </a:p>
          <a:p>
            <a:endParaRPr lang="en-IN" dirty="0"/>
          </a:p>
        </p:txBody>
      </p:sp>
      <p:pic>
        <p:nvPicPr>
          <p:cNvPr id="4098" name="Picture 2">
            <a:extLst>
              <a:ext uri="{FF2B5EF4-FFF2-40B4-BE49-F238E27FC236}">
                <a16:creationId xmlns:a16="http://schemas.microsoft.com/office/drawing/2014/main" id="{322EF6FF-6E3B-45E6-BC73-25C48B5BE8E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11817" y="959101"/>
            <a:ext cx="2754388" cy="16549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A0C885-A397-4134-9372-4159A7BE8BA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11817" y="2867346"/>
            <a:ext cx="2754389" cy="16549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7EDDF91-42EB-4384-9687-159479718A1E}"/>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8" name="Rectangle 7">
            <a:extLst>
              <a:ext uri="{FF2B5EF4-FFF2-40B4-BE49-F238E27FC236}">
                <a16:creationId xmlns:a16="http://schemas.microsoft.com/office/drawing/2014/main" id="{BB4F8057-68D1-403D-BCBD-17AA957CFD8A}"/>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59222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1C3EAE-827C-4C6D-BA15-CC31E52BF0D7}"/>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Expected rise in demand</a:t>
            </a:r>
          </a:p>
        </p:txBody>
      </p:sp>
      <p:sp>
        <p:nvSpPr>
          <p:cNvPr id="3" name="Text Placeholder 2">
            <a:extLst>
              <a:ext uri="{FF2B5EF4-FFF2-40B4-BE49-F238E27FC236}">
                <a16:creationId xmlns:a16="http://schemas.microsoft.com/office/drawing/2014/main" id="{56895C03-93F3-47BA-B00E-FE31158DAB59}"/>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B0E2E88F-14C3-49B9-8E41-334F59EB51CF}"/>
              </a:ext>
            </a:extLst>
          </p:cNvPr>
          <p:cNvSpPr>
            <a:spLocks noGrp="1"/>
          </p:cNvSpPr>
          <p:nvPr>
            <p:ph type="body" sz="quarter" idx="14"/>
          </p:nvPr>
        </p:nvSpPr>
        <p:spPr>
          <a:xfrm>
            <a:off x="593724" y="1426135"/>
            <a:ext cx="3314397" cy="2899432"/>
          </a:xfrm>
        </p:spPr>
        <p:txBody>
          <a:bodyPr/>
          <a:lstStyle/>
          <a:p>
            <a:r>
              <a:rPr lang="en-US" sz="1000" b="1" dirty="0">
                <a:cs typeface="Arial" panose="020B0604020202020204" pitchFamily="34" charset="0"/>
              </a:rPr>
              <a:t>WIDE BODY IN DOMESTIC USE</a:t>
            </a:r>
          </a:p>
          <a:p>
            <a:r>
              <a:rPr lang="en-US" sz="1000" dirty="0">
                <a:solidFill>
                  <a:schemeClr val="tx1"/>
                </a:solidFill>
                <a:cs typeface="Arial" panose="020B0604020202020204" pitchFamily="34" charset="0"/>
              </a:rPr>
              <a:t>Growth rates show that air passengers will grow internationally and domestically both.</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A replacement cycle for a wide body aircraft will start in a year or so.</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The new 777x is well positioned to benefit. Also, wide body will see a rise in demand on domestic routes.</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Wide body have low operational costs, which will bring down ticket costs, convenient for rising air passengers.</a:t>
            </a:r>
          </a:p>
          <a:p>
            <a:endParaRPr lang="en-IN" dirty="0"/>
          </a:p>
        </p:txBody>
      </p:sp>
      <p:sp>
        <p:nvSpPr>
          <p:cNvPr id="5" name="TextBox 4">
            <a:extLst>
              <a:ext uri="{FF2B5EF4-FFF2-40B4-BE49-F238E27FC236}">
                <a16:creationId xmlns:a16="http://schemas.microsoft.com/office/drawing/2014/main" id="{11259D0A-3681-4F3C-ABD1-5364BA8E81F1}"/>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6" name="TextBox 5">
            <a:extLst>
              <a:ext uri="{FF2B5EF4-FFF2-40B4-BE49-F238E27FC236}">
                <a16:creationId xmlns:a16="http://schemas.microsoft.com/office/drawing/2014/main" id="{CECDF28C-7D59-4184-B0E6-5E74FA746C45}"/>
              </a:ext>
            </a:extLst>
          </p:cNvPr>
          <p:cNvSpPr txBox="1"/>
          <p:nvPr/>
        </p:nvSpPr>
        <p:spPr>
          <a:xfrm>
            <a:off x="4653419" y="1426135"/>
            <a:ext cx="3977014" cy="2062103"/>
          </a:xfrm>
          <a:prstGeom prst="rect">
            <a:avLst/>
          </a:prstGeom>
          <a:noFill/>
        </p:spPr>
        <p:txBody>
          <a:bodyPr wrap="square" rtlCol="0">
            <a:spAutoFit/>
          </a:bodyPr>
          <a:lstStyle/>
          <a:p>
            <a:r>
              <a:rPr lang="en-US" sz="1000" b="1" dirty="0">
                <a:solidFill>
                  <a:schemeClr val="accent1"/>
                </a:solidFill>
                <a:latin typeface="Lato" panose="020F0502020204030203"/>
                <a:cs typeface="Arial" panose="020B0604020202020204" pitchFamily="34" charset="0"/>
              </a:rPr>
              <a:t>A NEW AIRCRAFT</a:t>
            </a:r>
            <a:r>
              <a:rPr lang="en-US" sz="1000" dirty="0">
                <a:solidFill>
                  <a:schemeClr val="accent1"/>
                </a:solidFill>
                <a:latin typeface="Lato" panose="020F0502020204030203"/>
                <a:cs typeface="Arial" panose="020B0604020202020204" pitchFamily="34" charset="0"/>
              </a:rPr>
              <a:t>: </a:t>
            </a:r>
            <a:r>
              <a:rPr lang="en-US" sz="1000" b="1" dirty="0">
                <a:solidFill>
                  <a:schemeClr val="accent1"/>
                </a:solidFill>
                <a:latin typeface="Lato" panose="020F0502020204030203"/>
                <a:cs typeface="Arial" panose="020B0604020202020204" pitchFamily="34" charset="0"/>
              </a:rPr>
              <a:t>NARROW BODY LONG HAUL</a:t>
            </a:r>
            <a:endParaRPr lang="en-US" sz="1000" dirty="0">
              <a:solidFill>
                <a:schemeClr val="accent1"/>
              </a:solidFill>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With launch of A321XLR, Airbus has opened up a whole lot of market which require 9 hours of flying, and earlier used to have the need of flying a widebody aircraft.</a:t>
            </a:r>
          </a:p>
          <a:p>
            <a:pPr fontAlgn="base"/>
            <a:endParaRPr lang="en-US" sz="1000" dirty="0">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For instance, take my home markets, where India to Europe, which is operated by the Boeing 787 by Air India and was operated by a mix of the Boeing 777/Airbus 330 by Jet Airways, can largely be flown with an A321XLR (the range is for a two-cabin configuration, so a bit lesser in a single cabin configuration), avoiding the hassle to change flights for passengers.</a:t>
            </a:r>
          </a:p>
          <a:p>
            <a:endParaRPr lang="en-IN" dirty="0"/>
          </a:p>
        </p:txBody>
      </p:sp>
      <p:pic>
        <p:nvPicPr>
          <p:cNvPr id="5122" name="Picture 2">
            <a:extLst>
              <a:ext uri="{FF2B5EF4-FFF2-40B4-BE49-F238E27FC236}">
                <a16:creationId xmlns:a16="http://schemas.microsoft.com/office/drawing/2014/main" id="{DF8C81B7-AC5C-4FDB-9516-3A7293A7094D}"/>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0652" y="3144211"/>
            <a:ext cx="1810533" cy="18105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E801F3-F07B-4022-9816-631D6C1DAF37}"/>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13436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DF4F40F3-AB86-423E-B705-E475A6238C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6135" y="2978368"/>
            <a:ext cx="2662360" cy="1646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A54D9870-76EF-4A25-88F4-DE6F44984416}"/>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Segmental market share</a:t>
            </a:r>
          </a:p>
        </p:txBody>
      </p:sp>
      <p:sp>
        <p:nvSpPr>
          <p:cNvPr id="3" name="Text Placeholder 2">
            <a:extLst>
              <a:ext uri="{FF2B5EF4-FFF2-40B4-BE49-F238E27FC236}">
                <a16:creationId xmlns:a16="http://schemas.microsoft.com/office/drawing/2014/main" id="{C2AB3543-0037-4E86-91E2-61206A648C17}"/>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2F69C21D-EDF9-43AD-9E18-5B134186C6EE}"/>
              </a:ext>
            </a:extLst>
          </p:cNvPr>
          <p:cNvSpPr>
            <a:spLocks noGrp="1"/>
          </p:cNvSpPr>
          <p:nvPr>
            <p:ph type="body" sz="quarter" idx="14"/>
          </p:nvPr>
        </p:nvSpPr>
        <p:spPr>
          <a:xfrm>
            <a:off x="584201" y="1224657"/>
            <a:ext cx="3162779" cy="3426776"/>
          </a:xfrm>
        </p:spPr>
        <p:txBody>
          <a:bodyPr>
            <a:normAutofit/>
          </a:bodyPr>
          <a:lstStyle/>
          <a:p>
            <a:r>
              <a:rPr lang="en-US" sz="1000" b="1" dirty="0">
                <a:cs typeface="Arial" panose="020B0604020202020204" pitchFamily="34" charset="0"/>
              </a:rPr>
              <a:t>Narrow body </a:t>
            </a:r>
          </a:p>
          <a:p>
            <a:endParaRPr lang="en-US" sz="1000" b="1" dirty="0">
              <a:cs typeface="Arial" panose="020B0604020202020204" pitchFamily="34" charset="0"/>
            </a:endParaRPr>
          </a:p>
          <a:p>
            <a:r>
              <a:rPr lang="en-US" sz="1000" dirty="0">
                <a:solidFill>
                  <a:schemeClr val="tx1"/>
                </a:solidFill>
                <a:cs typeface="Arial" panose="020B0604020202020204" pitchFamily="34" charset="0"/>
              </a:rPr>
              <a:t>With a big win for Airbus, when Indian budget carrier IndiGo ordered 300 narrow-body aircraft in a deal worth more than $33 billion, Boeing is losing its market position in this domain.</a:t>
            </a:r>
          </a:p>
          <a:p>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Shift from North America/Europe to Asia Pacific: There is a urgent need to focus on advancing markets of Asia-Pacific. These areas will constitute more than 45% of the growing market. </a:t>
            </a:r>
          </a:p>
          <a:p>
            <a:pPr fontAlgn="base"/>
            <a:endParaRPr lang="en-US" sz="1000" dirty="0">
              <a:solidFill>
                <a:schemeClr val="tx1"/>
              </a:solidFill>
              <a:cs typeface="Arial" panose="020B0604020202020204" pitchFamily="34" charset="0"/>
            </a:endParaRPr>
          </a:p>
          <a:p>
            <a:pPr fontAlgn="base"/>
            <a:r>
              <a:rPr lang="en-US" sz="1000" dirty="0">
                <a:solidFill>
                  <a:schemeClr val="tx1"/>
                </a:solidFill>
                <a:cs typeface="Arial" panose="020B0604020202020204" pitchFamily="34" charset="0"/>
              </a:rPr>
              <a:t>Aftermarket revenue : By manufacturing original equipment itself, Boeing can benefit from long-term aftermarket revenue coming from replacement demand.</a:t>
            </a:r>
          </a:p>
          <a:p>
            <a:endParaRPr lang="en-IN" dirty="0"/>
          </a:p>
        </p:txBody>
      </p:sp>
      <p:sp>
        <p:nvSpPr>
          <p:cNvPr id="5" name="TextBox 4">
            <a:extLst>
              <a:ext uri="{FF2B5EF4-FFF2-40B4-BE49-F238E27FC236}">
                <a16:creationId xmlns:a16="http://schemas.microsoft.com/office/drawing/2014/main" id="{14DEA5F4-ECD5-4C12-9C38-3B96CEFDE094}"/>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6" name="TextBox 5">
            <a:extLst>
              <a:ext uri="{FF2B5EF4-FFF2-40B4-BE49-F238E27FC236}">
                <a16:creationId xmlns:a16="http://schemas.microsoft.com/office/drawing/2014/main" id="{543C0558-204B-4675-89DB-63FA95FB653A}"/>
              </a:ext>
            </a:extLst>
          </p:cNvPr>
          <p:cNvSpPr txBox="1"/>
          <p:nvPr/>
        </p:nvSpPr>
        <p:spPr>
          <a:xfrm>
            <a:off x="3843578" y="1754631"/>
            <a:ext cx="2518475" cy="1908215"/>
          </a:xfrm>
          <a:prstGeom prst="rect">
            <a:avLst/>
          </a:prstGeom>
          <a:noFill/>
        </p:spPr>
        <p:txBody>
          <a:bodyPr wrap="square" rtlCol="0">
            <a:spAutoFit/>
          </a:bodyPr>
          <a:lstStyle/>
          <a:p>
            <a:r>
              <a:rPr lang="en-US" sz="1000" b="1" dirty="0">
                <a:solidFill>
                  <a:schemeClr val="accent1"/>
                </a:solidFill>
                <a:latin typeface="Lato" panose="020F0502020204030203"/>
                <a:cs typeface="Arial" panose="020B0604020202020204" pitchFamily="34" charset="0"/>
              </a:rPr>
              <a:t>Wide body</a:t>
            </a:r>
          </a:p>
          <a:p>
            <a:endParaRPr lang="en-US" sz="1000" b="1" dirty="0">
              <a:solidFill>
                <a:schemeClr val="accent1"/>
              </a:solidFill>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Boeing can gain a second wind only from a combination of increased wide-body demand and ongoing margin expansion.</a:t>
            </a:r>
          </a:p>
          <a:p>
            <a:endParaRPr lang="en-US" sz="1000" dirty="0">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Sales volume expansion: Chinese airlines have launched more than 30 new long haul routes, which require twin-aisle aircraft.</a:t>
            </a:r>
          </a:p>
          <a:p>
            <a:endParaRPr lang="en-IN" dirty="0"/>
          </a:p>
        </p:txBody>
      </p:sp>
      <p:pic>
        <p:nvPicPr>
          <p:cNvPr id="6146" name="Picture 2">
            <a:extLst>
              <a:ext uri="{FF2B5EF4-FFF2-40B4-BE49-F238E27FC236}">
                <a16:creationId xmlns:a16="http://schemas.microsoft.com/office/drawing/2014/main" id="{FFDCD25D-280E-47D8-8330-01C5F8C3EE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31843" y="497113"/>
            <a:ext cx="2981958" cy="15974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F87EE1A-AF00-40C5-8607-E8195EC0816B}"/>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941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4AE8A6-F620-42AF-9C68-01FCE505EC7A}"/>
              </a:ext>
            </a:extLst>
          </p:cNvPr>
          <p:cNvSpPr txBox="1"/>
          <p:nvPr/>
        </p:nvSpPr>
        <p:spPr>
          <a:xfrm>
            <a:off x="1084880" y="937648"/>
            <a:ext cx="6865749" cy="3631763"/>
          </a:xfrm>
          <a:prstGeom prst="rect">
            <a:avLst/>
          </a:prstGeom>
          <a:noFill/>
        </p:spPr>
        <p:txBody>
          <a:bodyPr wrap="square" rtlCol="0">
            <a:spAutoFit/>
          </a:bodyPr>
          <a:lstStyle/>
          <a:p>
            <a:pPr algn="ctr"/>
            <a:r>
              <a:rPr lang="en-US" sz="3200" dirty="0">
                <a:solidFill>
                  <a:schemeClr val="bg1"/>
                </a:solidFill>
                <a:latin typeface="Lato"/>
                <a:cs typeface="Arial" panose="020B0604020202020204" pitchFamily="34" charset="0"/>
              </a:rPr>
              <a:t>“International routes originating from India have been increasingly served by international airlines”</a:t>
            </a:r>
          </a:p>
          <a:p>
            <a:pPr algn="ctr"/>
            <a:endParaRPr lang="en-US" sz="3200" dirty="0">
              <a:solidFill>
                <a:schemeClr val="bg1"/>
              </a:solidFill>
              <a:latin typeface="Arial" panose="020B0604020202020204" pitchFamily="34" charset="0"/>
              <a:cs typeface="Arial" panose="020B0604020202020204" pitchFamily="34" charset="0"/>
            </a:endParaRPr>
          </a:p>
          <a:p>
            <a:pPr algn="ctr"/>
            <a:endParaRPr lang="en-US" sz="3200" dirty="0">
              <a:solidFill>
                <a:schemeClr val="bg1"/>
              </a:solidFill>
              <a:latin typeface="Arial" panose="020B0604020202020204" pitchFamily="34" charset="0"/>
              <a:cs typeface="Arial" panose="020B0604020202020204" pitchFamily="34" charset="0"/>
            </a:endParaRPr>
          </a:p>
          <a:p>
            <a:pPr algn="ctr"/>
            <a:endParaRPr lang="en-US" sz="1400" dirty="0">
              <a:solidFill>
                <a:schemeClr val="bg1"/>
              </a:solidFill>
              <a:latin typeface="Arial" panose="020B0604020202020204" pitchFamily="34" charset="0"/>
              <a:cs typeface="Arial" panose="020B0604020202020204" pitchFamily="34" charset="0"/>
            </a:endParaRPr>
          </a:p>
          <a:p>
            <a:pPr algn="ctr"/>
            <a:endParaRPr lang="en-US" sz="1400" dirty="0">
              <a:solidFill>
                <a:schemeClr val="bg1"/>
              </a:solidFill>
              <a:latin typeface="Arial" panose="020B0604020202020204" pitchFamily="34" charset="0"/>
              <a:cs typeface="Arial" panose="020B0604020202020204" pitchFamily="34" charset="0"/>
            </a:endParaRPr>
          </a:p>
          <a:p>
            <a:pPr algn="ctr"/>
            <a:endParaRPr lang="en-US" sz="1400" dirty="0">
              <a:solidFill>
                <a:schemeClr val="bg1"/>
              </a:solidFill>
              <a:latin typeface="Arial" panose="020B0604020202020204" pitchFamily="34" charset="0"/>
              <a:cs typeface="Arial" panose="020B0604020202020204" pitchFamily="34" charset="0"/>
            </a:endParaRPr>
          </a:p>
          <a:p>
            <a:pPr algn="ctr"/>
            <a:r>
              <a:rPr lang="en-US" sz="1400" dirty="0">
                <a:solidFill>
                  <a:schemeClr val="bg1"/>
                </a:solidFill>
                <a:latin typeface="Lato"/>
                <a:cs typeface="Arial" panose="020B0604020202020204" pitchFamily="34" charset="0"/>
              </a:rPr>
              <a:t>Let’s find out which regions contribute to the maximum traffic in the Indian Skies</a:t>
            </a:r>
            <a:r>
              <a:rPr lang="en-US" sz="1400" dirty="0">
                <a:solidFill>
                  <a:schemeClr val="bg1"/>
                </a:solidFill>
                <a:latin typeface="Arial" panose="020B0604020202020204" pitchFamily="34" charset="0"/>
                <a:cs typeface="Arial" panose="020B0604020202020204" pitchFamily="34" charset="0"/>
              </a:rPr>
              <a:t>. </a:t>
            </a:r>
          </a:p>
          <a:p>
            <a:pPr algn="ctr"/>
            <a:endParaRPr lang="en-US" sz="1400" dirty="0">
              <a:solidFill>
                <a:schemeClr val="bg1"/>
              </a:solidFill>
              <a:latin typeface="Arial" panose="020B0604020202020204" pitchFamily="34" charset="0"/>
              <a:cs typeface="Arial" panose="020B0604020202020204" pitchFamily="34" charset="0"/>
            </a:endParaRPr>
          </a:p>
        </p:txBody>
      </p:sp>
      <p:pic>
        <p:nvPicPr>
          <p:cNvPr id="11266" name="Picture 2">
            <a:extLst>
              <a:ext uri="{FF2B5EF4-FFF2-40B4-BE49-F238E27FC236}">
                <a16:creationId xmlns:a16="http://schemas.microsoft.com/office/drawing/2014/main" id="{C21CE0FE-E451-4A40-8084-B46D4FE89EB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067548" y="2253711"/>
            <a:ext cx="1766161" cy="1766161"/>
          </a:xfrm>
          <a:prstGeom prst="rect">
            <a:avLst/>
          </a:prstGeom>
          <a:noFill/>
          <a:ln>
            <a:noFill/>
          </a:ln>
        </p:spPr>
      </p:pic>
      <p:cxnSp>
        <p:nvCxnSpPr>
          <p:cNvPr id="3" name="Straight Connector 2">
            <a:extLst>
              <a:ext uri="{FF2B5EF4-FFF2-40B4-BE49-F238E27FC236}">
                <a16:creationId xmlns:a16="http://schemas.microsoft.com/office/drawing/2014/main" id="{7CC448AA-9AF6-434C-BDD4-DC529F017E67}"/>
              </a:ext>
            </a:extLst>
          </p:cNvPr>
          <p:cNvCxnSpPr>
            <a:cxnSpLocks/>
          </p:cNvCxnSpPr>
          <p:nvPr/>
        </p:nvCxnSpPr>
        <p:spPr>
          <a:xfrm flipV="1">
            <a:off x="3045417" y="937647"/>
            <a:ext cx="2518474" cy="1"/>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36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695541-1AA0-4686-B8EB-F30D65C12181}"/>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International passenger traffic to and from India</a:t>
            </a:r>
          </a:p>
        </p:txBody>
      </p:sp>
      <p:sp>
        <p:nvSpPr>
          <p:cNvPr id="3" name="Text Placeholder 2">
            <a:extLst>
              <a:ext uri="{FF2B5EF4-FFF2-40B4-BE49-F238E27FC236}">
                <a16:creationId xmlns:a16="http://schemas.microsoft.com/office/drawing/2014/main" id="{B9528660-D6EF-445B-A2CD-216A49EEB790}"/>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A3F305B7-0137-469E-AFBB-B25FDAA7CB7F}"/>
              </a:ext>
            </a:extLst>
          </p:cNvPr>
          <p:cNvSpPr>
            <a:spLocks noGrp="1"/>
          </p:cNvSpPr>
          <p:nvPr>
            <p:ph type="body" sz="quarter" idx="14"/>
          </p:nvPr>
        </p:nvSpPr>
        <p:spPr>
          <a:xfrm>
            <a:off x="593725" y="1263112"/>
            <a:ext cx="3428086" cy="1084881"/>
          </a:xfrm>
        </p:spPr>
        <p:txBody>
          <a:bodyPr>
            <a:normAutofit/>
          </a:bodyPr>
          <a:lstStyle/>
          <a:p>
            <a:r>
              <a:rPr lang="en-US" sz="1000" dirty="0">
                <a:solidFill>
                  <a:schemeClr val="tx1"/>
                </a:solidFill>
                <a:cs typeface="Arial" panose="020B0604020202020204" pitchFamily="34" charset="0"/>
              </a:rPr>
              <a:t>In the 2nd Quarter of 2019, a total 86 international carriers- 6 Indian carriers(6.98%) and 80 foreign carriers(93.02%) have operated to and from India, connecting India with 52 countries operating on 332 routes.</a:t>
            </a:r>
            <a:endParaRPr lang="en-IN" sz="1000" dirty="0">
              <a:solidFill>
                <a:schemeClr val="tx1"/>
              </a:solidFill>
              <a:cs typeface="Arial" panose="020B0604020202020204" pitchFamily="34" charset="0"/>
            </a:endParaRPr>
          </a:p>
        </p:txBody>
      </p:sp>
      <p:sp>
        <p:nvSpPr>
          <p:cNvPr id="5" name="TextBox 4">
            <a:extLst>
              <a:ext uri="{FF2B5EF4-FFF2-40B4-BE49-F238E27FC236}">
                <a16:creationId xmlns:a16="http://schemas.microsoft.com/office/drawing/2014/main" id="{B0D130BD-3FFC-4244-8188-87DD64D25030}"/>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pic>
        <p:nvPicPr>
          <p:cNvPr id="7170" name="Picture 2">
            <a:extLst>
              <a:ext uri="{FF2B5EF4-FFF2-40B4-BE49-F238E27FC236}">
                <a16:creationId xmlns:a16="http://schemas.microsoft.com/office/drawing/2014/main" id="{BDE46D2F-0DD2-42E4-BD75-7E65218C606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202" y="2412533"/>
            <a:ext cx="3200652" cy="175443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91AAE8A-6790-4DD4-B259-A9928CC2C351}"/>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6611" y="2897312"/>
            <a:ext cx="2506373" cy="150069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7C253E3B-DCDD-4A48-933F-5378C04C3817}"/>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15809" y="2892565"/>
            <a:ext cx="2505600" cy="15054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D5E0DD-FD07-4A05-A5C9-DEA2E7742C35}"/>
              </a:ext>
            </a:extLst>
          </p:cNvPr>
          <p:cNvSpPr txBox="1"/>
          <p:nvPr/>
        </p:nvSpPr>
        <p:spPr>
          <a:xfrm>
            <a:off x="4983442" y="1263112"/>
            <a:ext cx="3462902" cy="1569660"/>
          </a:xfrm>
          <a:prstGeom prst="rect">
            <a:avLst/>
          </a:prstGeom>
          <a:noFill/>
        </p:spPr>
        <p:txBody>
          <a:bodyPr wrap="square" rtlCol="0">
            <a:spAutoFit/>
          </a:bodyPr>
          <a:lstStyle/>
          <a:p>
            <a:r>
              <a:rPr lang="en-US" sz="1000" dirty="0">
                <a:latin typeface="Lato" panose="020F0502020204030203"/>
                <a:cs typeface="Arial" panose="020B0604020202020204" pitchFamily="34" charset="0"/>
              </a:rPr>
              <a:t>Total passengers carried in the first half of 2018 are 31.5 million, while in 2018, it’s 32 million, a 1.59% increase.</a:t>
            </a:r>
          </a:p>
          <a:p>
            <a:endParaRPr lang="en-US" sz="1000" dirty="0">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Approximately, half of the total India’s inbound as well as outbound passengers are accounted for by the countries in the region Africa and Middle East</a:t>
            </a:r>
            <a:r>
              <a:rPr lang="en-US" sz="1000" b="1" dirty="0">
                <a:latin typeface="Lato" panose="020F0502020204030203"/>
                <a:cs typeface="Arial" panose="020B0604020202020204" pitchFamily="34" charset="0"/>
              </a:rPr>
              <a:t>.</a:t>
            </a:r>
            <a:r>
              <a:rPr lang="en-US" sz="1000" dirty="0">
                <a:latin typeface="Lato" panose="020F0502020204030203"/>
                <a:cs typeface="Arial" panose="020B0604020202020204" pitchFamily="34" charset="0"/>
              </a:rPr>
              <a:t> </a:t>
            </a:r>
          </a:p>
          <a:p>
            <a:br>
              <a:rPr lang="en-US" dirty="0"/>
            </a:br>
            <a:endParaRPr lang="en-IN" dirty="0"/>
          </a:p>
        </p:txBody>
      </p:sp>
      <p:sp>
        <p:nvSpPr>
          <p:cNvPr id="10" name="Rectangle 9">
            <a:extLst>
              <a:ext uri="{FF2B5EF4-FFF2-40B4-BE49-F238E27FC236}">
                <a16:creationId xmlns:a16="http://schemas.microsoft.com/office/drawing/2014/main" id="{2870C92E-AEF1-4CD4-80A8-BBDD64C969F2}"/>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00691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DDD75045-7FDA-4CCB-8E8F-30208F335CCA}"/>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International passenger traffic to and from India</a:t>
            </a:r>
          </a:p>
        </p:txBody>
      </p:sp>
      <p:sp>
        <p:nvSpPr>
          <p:cNvPr id="3" name="Text Placeholder 2">
            <a:extLst>
              <a:ext uri="{FF2B5EF4-FFF2-40B4-BE49-F238E27FC236}">
                <a16:creationId xmlns:a16="http://schemas.microsoft.com/office/drawing/2014/main" id="{82C015FB-9C0B-4C95-A29F-BF65E34C1CA2}"/>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89FC4B8B-B7F0-4CD1-85CF-D1212A941E33}"/>
              </a:ext>
            </a:extLst>
          </p:cNvPr>
          <p:cNvSpPr>
            <a:spLocks noGrp="1"/>
          </p:cNvSpPr>
          <p:nvPr>
            <p:ph type="body" sz="quarter" idx="14"/>
          </p:nvPr>
        </p:nvSpPr>
        <p:spPr>
          <a:xfrm>
            <a:off x="593725" y="1426135"/>
            <a:ext cx="3389340" cy="2899432"/>
          </a:xfrm>
        </p:spPr>
        <p:txBody>
          <a:bodyPr/>
          <a:lstStyle/>
          <a:p>
            <a:r>
              <a:rPr lang="en-US" sz="1000" dirty="0">
                <a:solidFill>
                  <a:schemeClr val="tx1"/>
                </a:solidFill>
              </a:rPr>
              <a:t>Diving into the specific countries, we see that the top 10 countries in terms of International Passenger Traffic are UAE, Thailand, Singapore, Qatar, Malaysia, Oman, Saudi Arabia, Sri Lanka, United Kingdom and Hong Kong. </a:t>
            </a:r>
          </a:p>
          <a:p>
            <a:br>
              <a:rPr lang="en-US" dirty="0"/>
            </a:br>
            <a:endParaRPr lang="en-IN" dirty="0"/>
          </a:p>
        </p:txBody>
      </p:sp>
      <p:sp>
        <p:nvSpPr>
          <p:cNvPr id="6" name="TextBox 5">
            <a:extLst>
              <a:ext uri="{FF2B5EF4-FFF2-40B4-BE49-F238E27FC236}">
                <a16:creationId xmlns:a16="http://schemas.microsoft.com/office/drawing/2014/main" id="{51469D3A-2802-49BB-8A1D-865C95DA40AA}"/>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pic>
        <p:nvPicPr>
          <p:cNvPr id="8194" name="Picture 2">
            <a:extLst>
              <a:ext uri="{FF2B5EF4-FFF2-40B4-BE49-F238E27FC236}">
                <a16:creationId xmlns:a16="http://schemas.microsoft.com/office/drawing/2014/main" id="{01F4936F-E098-4136-B049-43858B885271}"/>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3725" y="2517054"/>
            <a:ext cx="3515128" cy="211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81143E-E795-4D35-B582-EE9B5988A50C}"/>
              </a:ext>
            </a:extLst>
          </p:cNvPr>
          <p:cNvSpPr txBox="1"/>
          <p:nvPr/>
        </p:nvSpPr>
        <p:spPr>
          <a:xfrm>
            <a:off x="4905214" y="1426135"/>
            <a:ext cx="3882325" cy="1877437"/>
          </a:xfrm>
          <a:prstGeom prst="rect">
            <a:avLst/>
          </a:prstGeom>
          <a:noFill/>
        </p:spPr>
        <p:txBody>
          <a:bodyPr wrap="square" rtlCol="0">
            <a:spAutoFit/>
          </a:bodyPr>
          <a:lstStyle/>
          <a:p>
            <a:r>
              <a:rPr lang="en-US" sz="1000" dirty="0">
                <a:latin typeface="Lato" panose="020F0502020204030203"/>
                <a:cs typeface="Arial" panose="020B0604020202020204" pitchFamily="34" charset="0"/>
              </a:rPr>
              <a:t>According to IATA’s report on India’s Air Transport Sector dated January 15 2019, Indian air traffic would increase six-folds to 1.1 billion by 2040. It also said that the top 4 Indian Air Transport market till the year 2037 would be UAE, Saudi Arabia, Singapore and Thailand. This is due to the combined effects of increasing GDP and population of these regions, increasing trade relations between them and also due to the increasing popularity of long distance short-break connecting flights. </a:t>
            </a:r>
          </a:p>
          <a:p>
            <a:br>
              <a:rPr lang="en-US" dirty="0"/>
            </a:br>
            <a:endParaRPr lang="en-IN" dirty="0"/>
          </a:p>
        </p:txBody>
      </p:sp>
      <p:pic>
        <p:nvPicPr>
          <p:cNvPr id="8196" name="Picture 4">
            <a:extLst>
              <a:ext uri="{FF2B5EF4-FFF2-40B4-BE49-F238E27FC236}">
                <a16:creationId xmlns:a16="http://schemas.microsoft.com/office/drawing/2014/main" id="{BF5071F4-8826-435B-96A7-DF1DE44D8B3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7073" y="2992181"/>
            <a:ext cx="1636873" cy="16368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A9ACF1-9B4A-473B-AA6D-A84AA1F59F86}"/>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58498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4C922-74B1-4678-B5E3-15E502F9C5A0}"/>
              </a:ext>
            </a:extLst>
          </p:cNvPr>
          <p:cNvSpPr txBox="1"/>
          <p:nvPr/>
        </p:nvSpPr>
        <p:spPr>
          <a:xfrm>
            <a:off x="771994" y="1094282"/>
            <a:ext cx="7997252" cy="2954655"/>
          </a:xfrm>
          <a:prstGeom prst="rect">
            <a:avLst/>
          </a:prstGeom>
          <a:noFill/>
        </p:spPr>
        <p:txBody>
          <a:bodyPr wrap="square" rtlCol="0">
            <a:spAutoFit/>
          </a:bodyPr>
          <a:lstStyle/>
          <a:p>
            <a:pPr algn="ctr"/>
            <a:r>
              <a:rPr lang="en-US" sz="3200" dirty="0">
                <a:solidFill>
                  <a:schemeClr val="bg1"/>
                </a:solidFill>
                <a:latin typeface="Lato"/>
                <a:cs typeface="Arial" panose="020B0604020202020204" pitchFamily="34" charset="0"/>
              </a:rPr>
              <a:t>“Two of Boeing’s 737 Max have crashed recently just a few minutes after take off, taking a total toll of 346 lives”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ctr"/>
            <a:r>
              <a:rPr lang="en-US" sz="1400" dirty="0">
                <a:solidFill>
                  <a:schemeClr val="bg1"/>
                </a:solidFill>
                <a:latin typeface="Lato"/>
                <a:cs typeface="Arial" panose="020B0604020202020204" pitchFamily="34" charset="0"/>
              </a:rPr>
              <a:t>Let us dive in deeper to see how this has affected the industry</a:t>
            </a:r>
          </a:p>
        </p:txBody>
      </p:sp>
      <p:cxnSp>
        <p:nvCxnSpPr>
          <p:cNvPr id="3" name="Straight Connector 2">
            <a:extLst>
              <a:ext uri="{FF2B5EF4-FFF2-40B4-BE49-F238E27FC236}">
                <a16:creationId xmlns:a16="http://schemas.microsoft.com/office/drawing/2014/main" id="{F044E41D-1DF6-40B4-A593-9ADACDCD3154}"/>
              </a:ext>
            </a:extLst>
          </p:cNvPr>
          <p:cNvCxnSpPr>
            <a:cxnSpLocks/>
          </p:cNvCxnSpPr>
          <p:nvPr/>
        </p:nvCxnSpPr>
        <p:spPr>
          <a:xfrm flipV="1">
            <a:off x="3231396" y="1007389"/>
            <a:ext cx="2518474" cy="1"/>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95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A5B3C5-C69F-460C-82CF-2F4866934A14}"/>
              </a:ext>
            </a:extLst>
          </p:cNvPr>
          <p:cNvSpPr>
            <a:spLocks noGrp="1"/>
          </p:cNvSpPr>
          <p:nvPr>
            <p:ph type="body" sz="quarter" idx="10"/>
          </p:nvPr>
        </p:nvSpPr>
        <p:spPr/>
        <p:txBody>
          <a:bodyPr>
            <a:normAutofit fontScale="92500" lnSpcReduction="10000"/>
          </a:bodyPr>
          <a:lstStyle/>
          <a:p>
            <a:r>
              <a:rPr lang="en-IN" sz="1800" dirty="0">
                <a:latin typeface="Lato" panose="020F0502020204030203"/>
                <a:cs typeface="Arial" panose="020B0604020202020204" pitchFamily="34" charset="0"/>
              </a:rPr>
              <a:t>Workhorses for a start up airline focusing on international routes</a:t>
            </a:r>
          </a:p>
        </p:txBody>
      </p:sp>
      <p:sp>
        <p:nvSpPr>
          <p:cNvPr id="3" name="Text Placeholder 2">
            <a:extLst>
              <a:ext uri="{FF2B5EF4-FFF2-40B4-BE49-F238E27FC236}">
                <a16:creationId xmlns:a16="http://schemas.microsoft.com/office/drawing/2014/main" id="{D36A1DBF-863C-4AC0-80EA-166AB92454DF}"/>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27699A81-CC81-4E40-BF36-AFB7C901FF7D}"/>
              </a:ext>
            </a:extLst>
          </p:cNvPr>
          <p:cNvSpPr>
            <a:spLocks noGrp="1"/>
          </p:cNvSpPr>
          <p:nvPr>
            <p:ph type="body" sz="quarter" idx="14"/>
          </p:nvPr>
        </p:nvSpPr>
        <p:spPr>
          <a:xfrm>
            <a:off x="593725" y="1192618"/>
            <a:ext cx="3722554" cy="3354665"/>
          </a:xfrm>
        </p:spPr>
        <p:txBody>
          <a:bodyPr>
            <a:normAutofit/>
          </a:bodyPr>
          <a:lstStyle/>
          <a:p>
            <a:r>
              <a:rPr lang="en-US" dirty="0">
                <a:cs typeface="Arial" panose="020B0604020202020204" pitchFamily="34" charset="0"/>
              </a:rPr>
              <a:t>Airbus  A321XLR </a:t>
            </a:r>
            <a:endParaRPr lang="en-US"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A successor of the A321neo, the XLR has an unbeatable fuel economy for flying extra long ranges - a 30% lower fuel burn as compared to the NEO. </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Although a narrow-body, this would be the ideal for an international focused startup airline as, other than the added fuel economy, it has a capacity of 200 passengers(range 4,700 </a:t>
            </a:r>
            <a:r>
              <a:rPr lang="en-US" sz="1000" dirty="0" err="1">
                <a:solidFill>
                  <a:schemeClr val="tx1"/>
                </a:solidFill>
                <a:cs typeface="Arial" panose="020B0604020202020204" pitchFamily="34" charset="0"/>
              </a:rPr>
              <a:t>nmi</a:t>
            </a:r>
            <a:r>
              <a:rPr lang="en-US" sz="1000" dirty="0">
                <a:solidFill>
                  <a:schemeClr val="tx1"/>
                </a:solidFill>
                <a:cs typeface="Arial" panose="020B0604020202020204" pitchFamily="34" charset="0"/>
              </a:rPr>
              <a:t>), which means less time would be spend on the ground, due to quicker boarding and deplaning, thus reducing the airport costs.</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Another advantage is that due to a small capacity, the passengers would have a more private-jet like feeling as compared to an wide-body aircraft, and a less probability of nuisance such as crying babies, farter, snorers, etc. </a:t>
            </a:r>
          </a:p>
          <a:p>
            <a:endParaRPr lang="en-US" sz="1000"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Indigo Group has recently ordered 50 of these to fulfill their expansion plans</a:t>
            </a:r>
            <a:r>
              <a:rPr lang="en-US" sz="1000" dirty="0">
                <a:solidFill>
                  <a:schemeClr val="tx1"/>
                </a:solidFill>
                <a:latin typeface="Arial" panose="020B0604020202020204" pitchFamily="34" charset="0"/>
                <a:cs typeface="Arial" panose="020B0604020202020204" pitchFamily="34" charset="0"/>
              </a:rPr>
              <a:t>. </a:t>
            </a:r>
          </a:p>
          <a:p>
            <a:endParaRPr lang="en-IN" dirty="0"/>
          </a:p>
        </p:txBody>
      </p:sp>
      <p:sp>
        <p:nvSpPr>
          <p:cNvPr id="5" name="TextBox 4">
            <a:extLst>
              <a:ext uri="{FF2B5EF4-FFF2-40B4-BE49-F238E27FC236}">
                <a16:creationId xmlns:a16="http://schemas.microsoft.com/office/drawing/2014/main" id="{D435F11C-7A29-4FDF-B05C-56017DB80E69}"/>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6" name="TextBox 5">
            <a:extLst>
              <a:ext uri="{FF2B5EF4-FFF2-40B4-BE49-F238E27FC236}">
                <a16:creationId xmlns:a16="http://schemas.microsoft.com/office/drawing/2014/main" id="{25DCEC95-0B4D-4D93-AF0F-37B00F57F56B}"/>
              </a:ext>
            </a:extLst>
          </p:cNvPr>
          <p:cNvSpPr txBox="1"/>
          <p:nvPr/>
        </p:nvSpPr>
        <p:spPr>
          <a:xfrm>
            <a:off x="4765729" y="1192618"/>
            <a:ext cx="3983064" cy="3293209"/>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Airbus  A330-300 </a:t>
            </a:r>
          </a:p>
          <a:p>
            <a:r>
              <a:rPr lang="en-US" sz="1000" dirty="0">
                <a:latin typeface="Lato" panose="020F0502020204030203"/>
                <a:cs typeface="Arial" panose="020B0604020202020204" pitchFamily="34" charset="0"/>
              </a:rPr>
              <a:t>The A330-300 is a wide-body aircraft with a passenger capacity of 300, range of 6,350 </a:t>
            </a:r>
            <a:r>
              <a:rPr lang="en-US" sz="1000" dirty="0" err="1">
                <a:latin typeface="Lato" panose="020F0502020204030203"/>
                <a:cs typeface="Arial" panose="020B0604020202020204" pitchFamily="34" charset="0"/>
              </a:rPr>
              <a:t>nmi</a:t>
            </a:r>
            <a:r>
              <a:rPr lang="en-US" sz="1000" dirty="0">
                <a:latin typeface="Lato" panose="020F0502020204030203"/>
                <a:cs typeface="Arial" panose="020B0604020202020204" pitchFamily="34" charset="0"/>
              </a:rPr>
              <a:t>. </a:t>
            </a:r>
          </a:p>
          <a:p>
            <a:endParaRPr lang="en-US" sz="1000" dirty="0">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As compared to Boeing’s 777-300, this is a better option as, although 777-300 has a greater capacity of 368 with the same range, it is costlier by $97 million. </a:t>
            </a:r>
          </a:p>
          <a:p>
            <a:endParaRPr lang="en-US" sz="1000" dirty="0">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As a startup airline, with the A330-300, it would be easier for the airlines to fill 300 rather than 368 thus making it more easier for them to break even.</a:t>
            </a:r>
          </a:p>
          <a:p>
            <a:endParaRPr lang="en-US" sz="1000" dirty="0">
              <a:latin typeface="Lato" panose="020F0502020204030203"/>
              <a:cs typeface="Arial" panose="020B0604020202020204" pitchFamily="34" charset="0"/>
            </a:endParaRPr>
          </a:p>
          <a:p>
            <a:endParaRPr lang="en-US" sz="1000" dirty="0">
              <a:latin typeface="Lato" panose="020F0502020204030203"/>
              <a:cs typeface="Arial" panose="020B0604020202020204" pitchFamily="34" charset="0"/>
            </a:endParaRPr>
          </a:p>
          <a:p>
            <a:r>
              <a:rPr lang="en-US" sz="1000" dirty="0">
                <a:latin typeface="Lato" panose="020F0502020204030203"/>
                <a:cs typeface="Arial" panose="020B0604020202020204" pitchFamily="34" charset="0"/>
              </a:rPr>
              <a:t>To summarize the above, for a Startup Airline focusing on international routes, we suggest these two aircrafts, the A321XLR as a low-cost long range flight, while the A330-300 as a luxury aircraft, thereby catering the needs of a broad spectrum of passengers. </a:t>
            </a:r>
          </a:p>
          <a:p>
            <a:br>
              <a:rPr lang="en-US" dirty="0"/>
            </a:br>
            <a:endParaRPr lang="en-IN" dirty="0"/>
          </a:p>
        </p:txBody>
      </p:sp>
      <p:sp>
        <p:nvSpPr>
          <p:cNvPr id="7" name="Rectangle 6">
            <a:extLst>
              <a:ext uri="{FF2B5EF4-FFF2-40B4-BE49-F238E27FC236}">
                <a16:creationId xmlns:a16="http://schemas.microsoft.com/office/drawing/2014/main" id="{B6BE4728-2CD1-4551-9DEE-45BE827C03C9}"/>
              </a:ext>
            </a:extLst>
          </p:cNvPr>
          <p:cNvSpPr/>
          <p:nvPr/>
        </p:nvSpPr>
        <p:spPr>
          <a:xfrm>
            <a:off x="584202" y="47866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88863CD9-0EBD-48E1-B9E4-866DAD30BD12}"/>
              </a:ext>
            </a:extLst>
          </p:cNvPr>
          <p:cNvSpPr txBox="1"/>
          <p:nvPr/>
        </p:nvSpPr>
        <p:spPr>
          <a:xfrm>
            <a:off x="3750591" y="4712033"/>
            <a:ext cx="3533614" cy="246221"/>
          </a:xfrm>
          <a:prstGeom prst="rect">
            <a:avLst/>
          </a:prstGeom>
          <a:noFill/>
        </p:spPr>
        <p:txBody>
          <a:bodyPr wrap="square" rtlCol="0">
            <a:spAutoFit/>
          </a:bodyPr>
          <a:lstStyle/>
          <a:p>
            <a:r>
              <a:rPr lang="en-IN" sz="1000" dirty="0">
                <a:latin typeface="Lato" panose="020F0502020204030203"/>
              </a:rPr>
              <a:t>Thank You – </a:t>
            </a:r>
            <a:r>
              <a:rPr lang="en-IN" sz="1000" dirty="0">
                <a:solidFill>
                  <a:srgbClr val="27CED7"/>
                </a:solidFill>
                <a:latin typeface="Lato" panose="020F0502020204030203"/>
              </a:rPr>
              <a:t>Team</a:t>
            </a:r>
            <a:r>
              <a:rPr lang="en-IN" sz="1000" dirty="0">
                <a:latin typeface="Lato" panose="020F0502020204030203"/>
              </a:rPr>
              <a:t> </a:t>
            </a:r>
            <a:r>
              <a:rPr lang="en-IN" sz="1000" dirty="0">
                <a:solidFill>
                  <a:srgbClr val="30B4E6"/>
                </a:solidFill>
                <a:latin typeface="Lato" panose="020F0502020204030203"/>
              </a:rPr>
              <a:t>Meraki</a:t>
            </a:r>
          </a:p>
        </p:txBody>
      </p:sp>
    </p:spTree>
    <p:extLst>
      <p:ext uri="{BB962C8B-B14F-4D97-AF65-F5344CB8AC3E}">
        <p14:creationId xmlns:p14="http://schemas.microsoft.com/office/powerpoint/2010/main" val="3656931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75327" y="796256"/>
            <a:ext cx="2233949" cy="467034"/>
          </a:xfrm>
        </p:spPr>
        <p:txBody>
          <a:bodyPr>
            <a:normAutofit/>
          </a:bodyPr>
          <a:lstStyle/>
          <a:p>
            <a:r>
              <a:rPr lang="en-AU" sz="1800" dirty="0">
                <a:latin typeface="Lato" panose="020F0502020204030203"/>
                <a:cs typeface="Arial" panose="020B0604020202020204" pitchFamily="34" charset="0"/>
              </a:rPr>
              <a:t>Financial Impact</a:t>
            </a:r>
          </a:p>
        </p:txBody>
      </p:sp>
      <p:sp>
        <p:nvSpPr>
          <p:cNvPr id="3" name="Text Placeholder 2"/>
          <p:cNvSpPr>
            <a:spLocks noGrp="1"/>
          </p:cNvSpPr>
          <p:nvPr>
            <p:ph type="body" sz="quarter" idx="11"/>
          </p:nvPr>
        </p:nvSpPr>
        <p:spPr>
          <a:xfrm>
            <a:off x="263941" y="-539916"/>
            <a:ext cx="7953374" cy="141344"/>
          </a:xfrm>
        </p:spPr>
        <p:txBody>
          <a:bodyPr>
            <a:normAutofit fontScale="92500"/>
          </a:bodyPr>
          <a:lstStyle/>
          <a:p>
            <a:endParaRPr lang="en-AU" dirty="0"/>
          </a:p>
        </p:txBody>
      </p:sp>
      <p:sp>
        <p:nvSpPr>
          <p:cNvPr id="4" name="Text Placeholder 3"/>
          <p:cNvSpPr>
            <a:spLocks noGrp="1"/>
          </p:cNvSpPr>
          <p:nvPr>
            <p:ph type="body" sz="quarter" idx="14"/>
          </p:nvPr>
        </p:nvSpPr>
        <p:spPr>
          <a:xfrm>
            <a:off x="650369" y="1466338"/>
            <a:ext cx="3461115" cy="2899432"/>
          </a:xfrm>
        </p:spPr>
        <p:txBody>
          <a:bodyPr/>
          <a:lstStyle/>
          <a:p>
            <a:pPr fontAlgn="base"/>
            <a:r>
              <a:rPr lang="en-US" sz="1000" dirty="0">
                <a:solidFill>
                  <a:schemeClr val="tx1"/>
                </a:solidFill>
                <a:cs typeface="Arial" panose="020B0604020202020204" pitchFamily="34" charset="0"/>
              </a:rPr>
              <a:t>Boeing suffered a loss of close to $3 billion in Q2 of 2019</a:t>
            </a:r>
          </a:p>
          <a:p>
            <a:pPr fontAlgn="base"/>
            <a:r>
              <a:rPr lang="en-US" sz="1000" dirty="0">
                <a:solidFill>
                  <a:schemeClr val="tx1"/>
                </a:solidFill>
                <a:cs typeface="Arial" panose="020B0604020202020204" pitchFamily="34" charset="0"/>
              </a:rPr>
              <a:t>Net loss for the first quarter of operations since 737 MAX commercial flights were halted was $2.94 billion compared to a profit of $2.20 billion in the previous year</a:t>
            </a:r>
          </a:p>
          <a:p>
            <a:pPr fontAlgn="base"/>
            <a:r>
              <a:rPr lang="en-US" sz="1000" dirty="0">
                <a:solidFill>
                  <a:schemeClr val="tx1"/>
                </a:solidFill>
                <a:cs typeface="Arial" panose="020B0604020202020204" pitchFamily="34" charset="0"/>
              </a:rPr>
              <a:t>Total sales slipped down by 35% to $15.75 billions, below the average expectation of $18.55 billions.</a:t>
            </a:r>
          </a:p>
          <a:p>
            <a:endParaRPr lang="en-AU" dirty="0"/>
          </a:p>
        </p:txBody>
      </p:sp>
      <p:sp>
        <p:nvSpPr>
          <p:cNvPr id="5" name="TextBox 4">
            <a:extLst>
              <a:ext uri="{FF2B5EF4-FFF2-40B4-BE49-F238E27FC236}">
                <a16:creationId xmlns:a16="http://schemas.microsoft.com/office/drawing/2014/main" id="{8E5C8074-1088-4CDA-AC5F-6C4361F78BFD}"/>
              </a:ext>
            </a:extLst>
          </p:cNvPr>
          <p:cNvSpPr txBox="1"/>
          <p:nvPr/>
        </p:nvSpPr>
        <p:spPr>
          <a:xfrm>
            <a:off x="593724" y="4651433"/>
            <a:ext cx="1398578" cy="246221"/>
          </a:xfrm>
          <a:prstGeom prst="rect">
            <a:avLst/>
          </a:prstGeom>
          <a:solidFill>
            <a:schemeClr val="bg1"/>
          </a:solidFill>
        </p:spPr>
        <p:txBody>
          <a:bodyPr wrap="square" rtlCol="0">
            <a:spAutoFit/>
          </a:bodyPr>
          <a:lstStyle/>
          <a:p>
            <a:endParaRPr lang="en-IN" sz="1000" dirty="0">
              <a:solidFill>
                <a:schemeClr val="accent1"/>
              </a:solidFill>
            </a:endParaRPr>
          </a:p>
        </p:txBody>
      </p:sp>
      <p:sp>
        <p:nvSpPr>
          <p:cNvPr id="6" name="TextBox 5">
            <a:extLst>
              <a:ext uri="{FF2B5EF4-FFF2-40B4-BE49-F238E27FC236}">
                <a16:creationId xmlns:a16="http://schemas.microsoft.com/office/drawing/2014/main" id="{EAC0DA03-A42E-483D-9519-31C53F747EAE}"/>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dirty="0"/>
          </a:p>
        </p:txBody>
      </p:sp>
      <p:pic>
        <p:nvPicPr>
          <p:cNvPr id="2050" name="Picture 2">
            <a:extLst>
              <a:ext uri="{FF2B5EF4-FFF2-40B4-BE49-F238E27FC236}">
                <a16:creationId xmlns:a16="http://schemas.microsoft.com/office/drawing/2014/main" id="{F5DE6C7F-0052-410A-BAF9-BE3916372758}"/>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663" y="2731906"/>
            <a:ext cx="2696526" cy="16673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76D3DE-F032-413A-9E03-EF16FED5D1DE}"/>
              </a:ext>
            </a:extLst>
          </p:cNvPr>
          <p:cNvSpPr txBox="1"/>
          <p:nvPr/>
        </p:nvSpPr>
        <p:spPr>
          <a:xfrm>
            <a:off x="6034726" y="890579"/>
            <a:ext cx="2465882" cy="369332"/>
          </a:xfrm>
          <a:prstGeom prst="rect">
            <a:avLst/>
          </a:prstGeom>
          <a:noFill/>
        </p:spPr>
        <p:txBody>
          <a:bodyPr wrap="square" rtlCol="0">
            <a:spAutoFit/>
          </a:bodyPr>
          <a:lstStyle/>
          <a:p>
            <a:r>
              <a:rPr lang="en-IN" dirty="0">
                <a:solidFill>
                  <a:schemeClr val="accent1"/>
                </a:solidFill>
                <a:latin typeface="Lato" panose="020F0502020204030203"/>
                <a:cs typeface="Arial" panose="020B0604020202020204" pitchFamily="34" charset="0"/>
              </a:rPr>
              <a:t>STRATEGIC IMPACT</a:t>
            </a:r>
          </a:p>
        </p:txBody>
      </p:sp>
      <p:sp>
        <p:nvSpPr>
          <p:cNvPr id="9" name="TextBox 8">
            <a:extLst>
              <a:ext uri="{FF2B5EF4-FFF2-40B4-BE49-F238E27FC236}">
                <a16:creationId xmlns:a16="http://schemas.microsoft.com/office/drawing/2014/main" id="{C53D1A5C-5FDB-4975-9FC0-DCF8EEAC88C8}"/>
              </a:ext>
            </a:extLst>
          </p:cNvPr>
          <p:cNvSpPr txBox="1"/>
          <p:nvPr/>
        </p:nvSpPr>
        <p:spPr>
          <a:xfrm>
            <a:off x="5423497" y="1421441"/>
            <a:ext cx="3461114" cy="2062103"/>
          </a:xfrm>
          <a:prstGeom prst="rect">
            <a:avLst/>
          </a:prstGeom>
          <a:noFill/>
        </p:spPr>
        <p:txBody>
          <a:bodyPr wrap="square" rtlCol="0">
            <a:spAutoFit/>
          </a:bodyPr>
          <a:lstStyle/>
          <a:p>
            <a:pPr fontAlgn="base"/>
            <a:r>
              <a:rPr lang="en-US" sz="1000" dirty="0">
                <a:latin typeface="Lato" panose="020F0502020204030203"/>
                <a:cs typeface="Arial" panose="020B0604020202020204" pitchFamily="34" charset="0"/>
              </a:rPr>
              <a:t>With the goal of doubling profitability, 3 years ago Boeing started improving their productivity for accelerated output, which is the major reason for faulty manufacturing.</a:t>
            </a:r>
          </a:p>
          <a:p>
            <a:pPr fontAlgn="base"/>
            <a:endParaRPr lang="en-US" sz="1000" dirty="0">
              <a:latin typeface="Lato" panose="020F0502020204030203"/>
              <a:cs typeface="Arial" panose="020B0604020202020204" pitchFamily="34" charset="0"/>
            </a:endParaRPr>
          </a:p>
          <a:p>
            <a:pPr fontAlgn="base"/>
            <a:endParaRPr lang="en-US" sz="1000" dirty="0">
              <a:latin typeface="Lato" panose="020F0502020204030203"/>
              <a:cs typeface="Arial" panose="020B0604020202020204" pitchFamily="34" charset="0"/>
            </a:endParaRPr>
          </a:p>
          <a:p>
            <a:pPr fontAlgn="base"/>
            <a:r>
              <a:rPr lang="en-US" sz="1000" dirty="0">
                <a:latin typeface="Lato" panose="020F0502020204030203"/>
                <a:cs typeface="Arial" panose="020B0604020202020204" pitchFamily="34" charset="0"/>
              </a:rPr>
              <a:t>The Max 737 will be on probation list with consumers after it returns to service.</a:t>
            </a:r>
          </a:p>
          <a:p>
            <a:pPr fontAlgn="base"/>
            <a:r>
              <a:rPr lang="en-US" sz="1000" dirty="0">
                <a:latin typeface="Lato" panose="020F0502020204030203"/>
                <a:cs typeface="Arial" panose="020B0604020202020204" pitchFamily="34" charset="0"/>
              </a:rPr>
              <a:t>Although profit margin drop is expected  to be temporary, it will certainly shift bargaining leverage to customers on this aircraft.</a:t>
            </a:r>
          </a:p>
          <a:p>
            <a:endParaRPr lang="en-IN" dirty="0"/>
          </a:p>
        </p:txBody>
      </p:sp>
      <p:pic>
        <p:nvPicPr>
          <p:cNvPr id="10" name="Picture 4">
            <a:extLst>
              <a:ext uri="{FF2B5EF4-FFF2-40B4-BE49-F238E27FC236}">
                <a16:creationId xmlns:a16="http://schemas.microsoft.com/office/drawing/2014/main" id="{7F36889F-AF9D-4DA6-8CAC-10C95BF587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29843" y="405194"/>
            <a:ext cx="1249157" cy="12491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BD3A475-93E5-4C3D-BC57-0061FF6E1FCD}"/>
              </a:ext>
            </a:extLst>
          </p:cNvPr>
          <p:cNvSpPr/>
          <p:nvPr/>
        </p:nvSpPr>
        <p:spPr>
          <a:xfrm>
            <a:off x="584202" y="495053"/>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46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BB0E34-65E4-4981-A4FE-67CCFDCD388B}"/>
              </a:ext>
            </a:extLst>
          </p:cNvPr>
          <p:cNvSpPr>
            <a:spLocks noGrp="1"/>
          </p:cNvSpPr>
          <p:nvPr>
            <p:ph type="body" sz="quarter" idx="10"/>
          </p:nvPr>
        </p:nvSpPr>
        <p:spPr>
          <a:xfrm>
            <a:off x="584202" y="507057"/>
            <a:ext cx="7953374" cy="467034"/>
          </a:xfrm>
        </p:spPr>
        <p:txBody>
          <a:bodyPr>
            <a:normAutofit/>
          </a:bodyPr>
          <a:lstStyle/>
          <a:p>
            <a:r>
              <a:rPr lang="en-IN" sz="1800" dirty="0">
                <a:latin typeface="Lato" panose="020F0502020204030203"/>
                <a:cs typeface="Arial" panose="020B0604020202020204" pitchFamily="34" charset="0"/>
              </a:rPr>
              <a:t>COMPETITION</a:t>
            </a:r>
            <a:r>
              <a:rPr lang="en-IN" sz="1800" dirty="0">
                <a:latin typeface="Lato" panose="020F0502020204030203"/>
              </a:rPr>
              <a:t> </a:t>
            </a:r>
            <a:r>
              <a:rPr lang="en-IN" sz="1800" dirty="0">
                <a:latin typeface="Lato" panose="020F0502020204030203"/>
                <a:cs typeface="Arial" panose="020B0604020202020204" pitchFamily="34" charset="0"/>
              </a:rPr>
              <a:t>DYNAMICS – POST GROUNDING</a:t>
            </a:r>
          </a:p>
        </p:txBody>
      </p:sp>
      <p:sp>
        <p:nvSpPr>
          <p:cNvPr id="3" name="Text Placeholder 2">
            <a:extLst>
              <a:ext uri="{FF2B5EF4-FFF2-40B4-BE49-F238E27FC236}">
                <a16:creationId xmlns:a16="http://schemas.microsoft.com/office/drawing/2014/main" id="{0D7AF8B4-3E09-45B7-A9E7-AFC1BB32CC86}"/>
              </a:ext>
            </a:extLst>
          </p:cNvPr>
          <p:cNvSpPr>
            <a:spLocks noGrp="1"/>
          </p:cNvSpPr>
          <p:nvPr>
            <p:ph type="body" sz="quarter" idx="11"/>
          </p:nvPr>
        </p:nvSpPr>
        <p:spPr>
          <a:xfrm>
            <a:off x="595313" y="-484714"/>
            <a:ext cx="7953374" cy="141344"/>
          </a:xfrm>
        </p:spPr>
        <p:txBody>
          <a:bodyPr>
            <a:normAutofit fontScale="92500"/>
          </a:bodyPr>
          <a:lstStyle/>
          <a:p>
            <a:endParaRPr lang="en-IN"/>
          </a:p>
        </p:txBody>
      </p:sp>
      <p:sp>
        <p:nvSpPr>
          <p:cNvPr id="4" name="Text Placeholder 3">
            <a:extLst>
              <a:ext uri="{FF2B5EF4-FFF2-40B4-BE49-F238E27FC236}">
                <a16:creationId xmlns:a16="http://schemas.microsoft.com/office/drawing/2014/main" id="{3D7D1A1B-38C3-4CC5-AFA0-05A24B4F59FA}"/>
              </a:ext>
            </a:extLst>
          </p:cNvPr>
          <p:cNvSpPr>
            <a:spLocks noGrp="1"/>
          </p:cNvSpPr>
          <p:nvPr>
            <p:ph type="body" sz="quarter" idx="14"/>
          </p:nvPr>
        </p:nvSpPr>
        <p:spPr>
          <a:xfrm>
            <a:off x="604837" y="1223769"/>
            <a:ext cx="3142704" cy="3412674"/>
          </a:xfrm>
        </p:spPr>
        <p:txBody>
          <a:bodyPr/>
          <a:lstStyle/>
          <a:p>
            <a:pPr>
              <a:spcBef>
                <a:spcPts val="600"/>
              </a:spcBef>
              <a:spcAft>
                <a:spcPts val="0"/>
              </a:spcAft>
            </a:pPr>
            <a:r>
              <a:rPr lang="en-US" sz="1000" dirty="0">
                <a:solidFill>
                  <a:srgbClr val="000000"/>
                </a:solidFill>
                <a:cs typeface="Arial" panose="020B0604020202020204" pitchFamily="34" charset="0"/>
              </a:rPr>
              <a:t>The aviation market is globally dominated by the closely fought rivalry of Boeing and Airbus.</a:t>
            </a:r>
            <a:endParaRPr lang="en-US" sz="1000" dirty="0">
              <a:cs typeface="Arial" panose="020B0604020202020204" pitchFamily="34" charset="0"/>
            </a:endParaRPr>
          </a:p>
          <a:p>
            <a:pPr>
              <a:spcBef>
                <a:spcPts val="600"/>
              </a:spcBef>
              <a:spcAft>
                <a:spcPts val="0"/>
              </a:spcAft>
            </a:pPr>
            <a:r>
              <a:rPr lang="en-US" sz="1000" dirty="0">
                <a:solidFill>
                  <a:srgbClr val="000000"/>
                </a:solidFill>
                <a:cs typeface="Arial" panose="020B0604020202020204" pitchFamily="34" charset="0"/>
              </a:rPr>
              <a:t>In the aviation market, the narrow-body aircraft segment is the most competitive segment, dominated by Boeing’s 737 line and Airbus’ A320 and A220 families.</a:t>
            </a:r>
            <a:endParaRPr lang="en-US" sz="1000" dirty="0">
              <a:cs typeface="Arial" panose="020B0604020202020204" pitchFamily="34" charset="0"/>
            </a:endParaRPr>
          </a:p>
          <a:p>
            <a:br>
              <a:rPr lang="en-US" sz="1000" dirty="0"/>
            </a:br>
            <a:r>
              <a:rPr lang="en-US" sz="1000" dirty="0">
                <a:solidFill>
                  <a:schemeClr val="tx1"/>
                </a:solidFill>
                <a:cs typeface="Arial" panose="020B0604020202020204" pitchFamily="34" charset="0"/>
              </a:rPr>
              <a:t>The 737 MAX is Boeing’s most popular and highest selling aircraft. The grounding of 737 MAX aircrafts has created a void in the aviation market and a potential opportunity for Airbus to take an upper hand.</a:t>
            </a:r>
          </a:p>
          <a:p>
            <a:endParaRPr lang="en-IN" dirty="0"/>
          </a:p>
        </p:txBody>
      </p:sp>
      <p:sp>
        <p:nvSpPr>
          <p:cNvPr id="5" name="TextBox 4">
            <a:extLst>
              <a:ext uri="{FF2B5EF4-FFF2-40B4-BE49-F238E27FC236}">
                <a16:creationId xmlns:a16="http://schemas.microsoft.com/office/drawing/2014/main" id="{1F0BF432-94A7-4D78-9533-8486C399E05D}"/>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dirty="0"/>
          </a:p>
        </p:txBody>
      </p:sp>
      <p:sp>
        <p:nvSpPr>
          <p:cNvPr id="6" name="TextBox 5">
            <a:extLst>
              <a:ext uri="{FF2B5EF4-FFF2-40B4-BE49-F238E27FC236}">
                <a16:creationId xmlns:a16="http://schemas.microsoft.com/office/drawing/2014/main" id="{E3B9E14A-4468-4481-89E1-F2199E828F99}"/>
              </a:ext>
            </a:extLst>
          </p:cNvPr>
          <p:cNvSpPr txBox="1"/>
          <p:nvPr/>
        </p:nvSpPr>
        <p:spPr>
          <a:xfrm>
            <a:off x="3779976" y="991173"/>
            <a:ext cx="1667130" cy="1224000"/>
          </a:xfrm>
          <a:prstGeom prst="rect">
            <a:avLst/>
          </a:prstGeom>
          <a:solidFill>
            <a:schemeClr val="accent1"/>
          </a:solidFill>
        </p:spPr>
        <p:txBody>
          <a:bodyPr wrap="square" rtlCol="0">
            <a:spAutoFit/>
          </a:bodyPr>
          <a:lstStyle/>
          <a:p>
            <a:endParaRPr lang="en-IN" dirty="0">
              <a:solidFill>
                <a:schemeClr val="bg1"/>
              </a:solidFill>
              <a:latin typeface="Arial" panose="020B0604020202020204" pitchFamily="34" charset="0"/>
              <a:cs typeface="Arial" panose="020B0604020202020204" pitchFamily="34" charset="0"/>
            </a:endParaRPr>
          </a:p>
          <a:p>
            <a:r>
              <a:rPr lang="en-IN" dirty="0">
                <a:solidFill>
                  <a:schemeClr val="bg1"/>
                </a:solidFill>
                <a:latin typeface="Lato" panose="020F0502020204030203"/>
                <a:cs typeface="Arial" panose="020B0604020202020204" pitchFamily="34" charset="0"/>
              </a:rPr>
              <a:t>PARIS </a:t>
            </a:r>
          </a:p>
          <a:p>
            <a:r>
              <a:rPr lang="en-IN" dirty="0">
                <a:solidFill>
                  <a:schemeClr val="bg1"/>
                </a:solidFill>
                <a:latin typeface="Lato" panose="020F0502020204030203"/>
                <a:cs typeface="Arial" panose="020B0604020202020204" pitchFamily="34" charset="0"/>
              </a:rPr>
              <a:t>AIRSHOW</a:t>
            </a:r>
          </a:p>
          <a:p>
            <a:endParaRPr lang="en-IN"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49A46B8-6164-4216-AB72-99D69900FD98}"/>
              </a:ext>
            </a:extLst>
          </p:cNvPr>
          <p:cNvSpPr txBox="1"/>
          <p:nvPr/>
        </p:nvSpPr>
        <p:spPr>
          <a:xfrm>
            <a:off x="5447106" y="990767"/>
            <a:ext cx="3366695" cy="1224000"/>
          </a:xfrm>
          <a:prstGeom prst="rect">
            <a:avLst/>
          </a:prstGeom>
          <a:noFill/>
          <a:ln>
            <a:solidFill>
              <a:schemeClr val="accent1"/>
            </a:solidFill>
          </a:ln>
        </p:spPr>
        <p:txBody>
          <a:bodyPr wrap="square" rtlCol="0">
            <a:spAutoFit/>
          </a:bodyPr>
          <a:lstStyle/>
          <a:p>
            <a:r>
              <a:rPr lang="en-US" sz="1000" dirty="0">
                <a:latin typeface="Lato" panose="020F0502020204030203"/>
                <a:cs typeface="Arial" panose="020B0604020202020204" pitchFamily="34" charset="0"/>
              </a:rPr>
              <a:t>In the Paris Air Show 2019, Airbus received orders for 595 aircrafts as compared to Boeing’s 234 orders. This is a contrasting outcome when compared to Paris Air Show 2017, where Boeing received 587 orders(most of them being 737 MAX) as compared to Airbus’ mere 217. This indicates the heavy effect of 737 MAX groundings on Boeing.</a:t>
            </a:r>
          </a:p>
          <a:p>
            <a:br>
              <a:rPr lang="en-US" sz="1000" dirty="0">
                <a:latin typeface="Lato" panose="020F0502020204030203"/>
              </a:rPr>
            </a:br>
            <a:endParaRPr lang="en-IN" sz="1000" dirty="0">
              <a:latin typeface="Lato" panose="020F0502020204030203"/>
            </a:endParaRPr>
          </a:p>
        </p:txBody>
      </p:sp>
      <p:sp>
        <p:nvSpPr>
          <p:cNvPr id="8" name="TextBox 7">
            <a:extLst>
              <a:ext uri="{FF2B5EF4-FFF2-40B4-BE49-F238E27FC236}">
                <a16:creationId xmlns:a16="http://schemas.microsoft.com/office/drawing/2014/main" id="{E98864B2-84BB-47C5-B0C8-DF8B22FFAC43}"/>
              </a:ext>
            </a:extLst>
          </p:cNvPr>
          <p:cNvSpPr txBox="1"/>
          <p:nvPr/>
        </p:nvSpPr>
        <p:spPr>
          <a:xfrm>
            <a:off x="3779976" y="2214765"/>
            <a:ext cx="1667130" cy="1224000"/>
          </a:xfrm>
          <a:prstGeom prst="rect">
            <a:avLst/>
          </a:prstGeom>
          <a:solidFill>
            <a:schemeClr val="accent1"/>
          </a:solidFill>
        </p:spPr>
        <p:txBody>
          <a:bodyPr wrap="square" rtlCol="0">
            <a:spAutoFit/>
          </a:bodyPr>
          <a:lstStyle/>
          <a:p>
            <a:endParaRPr lang="en-IN" dirty="0">
              <a:solidFill>
                <a:schemeClr val="bg1"/>
              </a:solidFill>
              <a:latin typeface="Arial" panose="020B0604020202020204" pitchFamily="34" charset="0"/>
              <a:cs typeface="Arial" panose="020B0604020202020204" pitchFamily="34" charset="0"/>
            </a:endParaRPr>
          </a:p>
          <a:p>
            <a:r>
              <a:rPr lang="en-IN" dirty="0">
                <a:solidFill>
                  <a:schemeClr val="bg1"/>
                </a:solidFill>
                <a:latin typeface="Arial" panose="020B0604020202020204" pitchFamily="34" charset="0"/>
                <a:cs typeface="Arial" panose="020B0604020202020204" pitchFamily="34" charset="0"/>
              </a:rPr>
              <a:t>GROWING</a:t>
            </a:r>
          </a:p>
          <a:p>
            <a:r>
              <a:rPr lang="en-IN" dirty="0">
                <a:solidFill>
                  <a:schemeClr val="bg1"/>
                </a:solidFill>
                <a:latin typeface="Arial" panose="020B0604020202020204" pitchFamily="34" charset="0"/>
                <a:cs typeface="Arial" panose="020B0604020202020204" pitchFamily="34" charset="0"/>
              </a:rPr>
              <a:t>MARKETS</a:t>
            </a:r>
          </a:p>
          <a:p>
            <a:endParaRPr lang="en-IN"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833BCC5-6D63-41B9-B752-7B264FEF4693}"/>
              </a:ext>
            </a:extLst>
          </p:cNvPr>
          <p:cNvSpPr txBox="1"/>
          <p:nvPr/>
        </p:nvSpPr>
        <p:spPr>
          <a:xfrm>
            <a:off x="5447106" y="2214359"/>
            <a:ext cx="3366695" cy="1224000"/>
          </a:xfrm>
          <a:prstGeom prst="rect">
            <a:avLst/>
          </a:prstGeom>
          <a:noFill/>
          <a:ln>
            <a:solidFill>
              <a:schemeClr val="accent1"/>
            </a:solidFill>
          </a:ln>
        </p:spPr>
        <p:txBody>
          <a:bodyPr wrap="square" rtlCol="0">
            <a:spAutoFit/>
          </a:bodyPr>
          <a:lstStyle/>
          <a:p>
            <a:r>
              <a:rPr lang="en-US" sz="1000" dirty="0">
                <a:latin typeface="Lato" panose="020F0502020204030203"/>
                <a:cs typeface="Arial" panose="020B0604020202020204" pitchFamily="34" charset="0"/>
              </a:rPr>
              <a:t>Indonesia’s Garuda Airlines cancelled 49 orders, while Azerbaijan Airlines cancelled 10. In India, SpiceJet which operates with only Boeing and Bombardier is now considering to order 100 aircrafts from Airbus. This indicates loss of market share in rising markets.</a:t>
            </a:r>
          </a:p>
          <a:p>
            <a:br>
              <a:rPr lang="en-US" dirty="0"/>
            </a:br>
            <a:endParaRPr lang="en-IN" dirty="0"/>
          </a:p>
        </p:txBody>
      </p:sp>
      <p:sp>
        <p:nvSpPr>
          <p:cNvPr id="11" name="TextBox 10">
            <a:extLst>
              <a:ext uri="{FF2B5EF4-FFF2-40B4-BE49-F238E27FC236}">
                <a16:creationId xmlns:a16="http://schemas.microsoft.com/office/drawing/2014/main" id="{A0D64F4F-BDF3-4A75-B59E-8513C8844D9C}"/>
              </a:ext>
            </a:extLst>
          </p:cNvPr>
          <p:cNvSpPr txBox="1"/>
          <p:nvPr/>
        </p:nvSpPr>
        <p:spPr>
          <a:xfrm>
            <a:off x="3779975" y="3438357"/>
            <a:ext cx="1667129" cy="1224000"/>
          </a:xfrm>
          <a:prstGeom prst="rect">
            <a:avLst/>
          </a:prstGeom>
          <a:solidFill>
            <a:schemeClr val="accent1"/>
          </a:solidFill>
        </p:spPr>
        <p:txBody>
          <a:bodyPr wrap="square" rtlCol="0">
            <a:spAutoFit/>
          </a:bodyPr>
          <a:lstStyle/>
          <a:p>
            <a:endParaRPr lang="en-IN" dirty="0">
              <a:solidFill>
                <a:schemeClr val="bg1"/>
              </a:solidFill>
              <a:latin typeface="Arial" panose="020B0604020202020204" pitchFamily="34" charset="0"/>
              <a:cs typeface="Arial" panose="020B0604020202020204" pitchFamily="34" charset="0"/>
            </a:endParaRPr>
          </a:p>
          <a:p>
            <a:r>
              <a:rPr lang="en-IN" dirty="0">
                <a:solidFill>
                  <a:schemeClr val="bg1"/>
                </a:solidFill>
                <a:latin typeface="Arial" panose="020B0604020202020204" pitchFamily="34" charset="0"/>
                <a:cs typeface="Arial" panose="020B0604020202020204" pitchFamily="34" charset="0"/>
              </a:rPr>
              <a:t>AMERICAN</a:t>
            </a:r>
          </a:p>
          <a:p>
            <a:r>
              <a:rPr lang="en-IN" dirty="0">
                <a:solidFill>
                  <a:schemeClr val="bg1"/>
                </a:solidFill>
                <a:latin typeface="Arial" panose="020B0604020202020204" pitchFamily="34" charset="0"/>
                <a:cs typeface="Arial" panose="020B0604020202020204" pitchFamily="34" charset="0"/>
              </a:rPr>
              <a:t>MARKET</a:t>
            </a:r>
          </a:p>
          <a:p>
            <a:endParaRPr lang="en-IN"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E354B6B-984E-43A9-871C-B74F6B07EBF4}"/>
              </a:ext>
            </a:extLst>
          </p:cNvPr>
          <p:cNvSpPr txBox="1"/>
          <p:nvPr/>
        </p:nvSpPr>
        <p:spPr>
          <a:xfrm>
            <a:off x="5413904" y="3437952"/>
            <a:ext cx="3399898" cy="1224000"/>
          </a:xfrm>
          <a:prstGeom prst="rect">
            <a:avLst/>
          </a:prstGeom>
          <a:noFill/>
          <a:ln>
            <a:solidFill>
              <a:schemeClr val="accent1"/>
            </a:solidFill>
          </a:ln>
        </p:spPr>
        <p:txBody>
          <a:bodyPr wrap="square" rtlCol="0">
            <a:spAutoFit/>
          </a:bodyPr>
          <a:lstStyle/>
          <a:p>
            <a:r>
              <a:rPr lang="en-US" sz="1000" dirty="0">
                <a:latin typeface="Lato" panose="020F0502020204030203"/>
                <a:cs typeface="Arial" panose="020B0604020202020204" pitchFamily="34" charset="0"/>
              </a:rPr>
              <a:t>North America has been Boeing’s hunting ground in terms of market share. After the groundings, Spirit Airlines ordered 50 Airbus aircrafts after losing faith in Boeing’s 737 MAX.</a:t>
            </a:r>
          </a:p>
          <a:p>
            <a:r>
              <a:rPr lang="en-US" sz="1000" dirty="0" err="1">
                <a:latin typeface="Lato" panose="020F0502020204030203"/>
                <a:cs typeface="Arial" panose="020B0604020202020204" pitchFamily="34" charset="0"/>
              </a:rPr>
              <a:t>SouthWest</a:t>
            </a:r>
            <a:r>
              <a:rPr lang="en-US" sz="1000" dirty="0">
                <a:latin typeface="Lato" panose="020F0502020204030203"/>
                <a:cs typeface="Arial" panose="020B0604020202020204" pitchFamily="34" charset="0"/>
              </a:rPr>
              <a:t> Airlines which has been operating only on Boeing aircrafts in the past is now considering moving to Airbus</a:t>
            </a:r>
          </a:p>
          <a:p>
            <a:br>
              <a:rPr lang="en-US" dirty="0"/>
            </a:br>
            <a:endParaRPr lang="en-IN" dirty="0"/>
          </a:p>
        </p:txBody>
      </p:sp>
      <p:sp>
        <p:nvSpPr>
          <p:cNvPr id="13" name="Rectangle 12">
            <a:extLst>
              <a:ext uri="{FF2B5EF4-FFF2-40B4-BE49-F238E27FC236}">
                <a16:creationId xmlns:a16="http://schemas.microsoft.com/office/drawing/2014/main" id="{0C16C805-CC26-4E56-902C-1FEDCDDFDD06}"/>
              </a:ext>
            </a:extLst>
          </p:cNvPr>
          <p:cNvSpPr/>
          <p:nvPr/>
        </p:nvSpPr>
        <p:spPr>
          <a:xfrm>
            <a:off x="584202" y="495052"/>
            <a:ext cx="8229599" cy="4166899"/>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90434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BFAEC8-5D16-4C5D-9DF3-408CF16E5E6B}"/>
              </a:ext>
            </a:extLst>
          </p:cNvPr>
          <p:cNvSpPr>
            <a:spLocks noGrp="1"/>
          </p:cNvSpPr>
          <p:nvPr>
            <p:ph type="body" sz="quarter" idx="10"/>
          </p:nvPr>
        </p:nvSpPr>
        <p:spPr>
          <a:xfrm>
            <a:off x="584202" y="478909"/>
            <a:ext cx="7953374" cy="467034"/>
          </a:xfrm>
        </p:spPr>
        <p:txBody>
          <a:bodyPr/>
          <a:lstStyle/>
          <a:p>
            <a:r>
              <a:rPr lang="en-IN" sz="1800" dirty="0">
                <a:latin typeface="Lato" panose="020F0502020204030203"/>
                <a:cs typeface="Arial" panose="020B0604020202020204" pitchFamily="34" charset="0"/>
              </a:rPr>
              <a:t>NARROW</a:t>
            </a:r>
            <a:r>
              <a:rPr lang="en-IN" dirty="0">
                <a:latin typeface="Lato" panose="020F0502020204030203"/>
              </a:rPr>
              <a:t> </a:t>
            </a:r>
            <a:r>
              <a:rPr lang="en-IN" sz="1800" dirty="0">
                <a:latin typeface="Lato" panose="020F0502020204030203"/>
                <a:cs typeface="Arial" panose="020B0604020202020204" pitchFamily="34" charset="0"/>
              </a:rPr>
              <a:t>BODY</a:t>
            </a:r>
            <a:r>
              <a:rPr lang="en-IN" dirty="0">
                <a:latin typeface="Lato" panose="020F0502020204030203"/>
              </a:rPr>
              <a:t> </a:t>
            </a:r>
            <a:r>
              <a:rPr lang="en-IN" sz="1800" dirty="0">
                <a:latin typeface="Lato" panose="020F0502020204030203"/>
                <a:cs typeface="Arial" panose="020B0604020202020204" pitchFamily="34" charset="0"/>
              </a:rPr>
              <a:t>AIRCRAFT PORTFOLIO COMPARISSION</a:t>
            </a:r>
          </a:p>
        </p:txBody>
      </p:sp>
      <p:sp>
        <p:nvSpPr>
          <p:cNvPr id="3" name="Text Placeholder 2">
            <a:extLst>
              <a:ext uri="{FF2B5EF4-FFF2-40B4-BE49-F238E27FC236}">
                <a16:creationId xmlns:a16="http://schemas.microsoft.com/office/drawing/2014/main" id="{69DC84FF-3CBA-426A-861C-F288CFD109D0}"/>
              </a:ext>
            </a:extLst>
          </p:cNvPr>
          <p:cNvSpPr>
            <a:spLocks noGrp="1"/>
          </p:cNvSpPr>
          <p:nvPr>
            <p:ph type="body" sz="quarter" idx="11"/>
          </p:nvPr>
        </p:nvSpPr>
        <p:spPr>
          <a:xfrm>
            <a:off x="584202" y="-637351"/>
            <a:ext cx="7953374" cy="141344"/>
          </a:xfrm>
        </p:spPr>
        <p:txBody>
          <a:bodyPr>
            <a:normAutofit fontScale="92500"/>
          </a:bodyPr>
          <a:lstStyle/>
          <a:p>
            <a:endParaRPr lang="en-IN"/>
          </a:p>
        </p:txBody>
      </p:sp>
      <p:sp>
        <p:nvSpPr>
          <p:cNvPr id="4" name="Text Placeholder 3">
            <a:extLst>
              <a:ext uri="{FF2B5EF4-FFF2-40B4-BE49-F238E27FC236}">
                <a16:creationId xmlns:a16="http://schemas.microsoft.com/office/drawing/2014/main" id="{E2AE4C5C-CD48-4F0A-9518-16B382660BFF}"/>
              </a:ext>
            </a:extLst>
          </p:cNvPr>
          <p:cNvSpPr>
            <a:spLocks noGrp="1"/>
          </p:cNvSpPr>
          <p:nvPr>
            <p:ph type="body" sz="quarter" idx="14"/>
          </p:nvPr>
        </p:nvSpPr>
        <p:spPr>
          <a:xfrm>
            <a:off x="683665" y="1378079"/>
            <a:ext cx="3401155" cy="1384520"/>
          </a:xfrm>
        </p:spPr>
        <p:txBody>
          <a:bodyPr>
            <a:normAutofit/>
          </a:bodyPr>
          <a:lstStyle/>
          <a:p>
            <a:r>
              <a:rPr lang="en-US" sz="1000" dirty="0">
                <a:solidFill>
                  <a:schemeClr val="tx1"/>
                </a:solidFill>
                <a:cs typeface="Arial" panose="020B0604020202020204" pitchFamily="34" charset="0"/>
              </a:rPr>
              <a:t>Boeing’s portfolio is neck-to-neck with that of Airbus in all segments barring the extra capacity, extra long range narrow-body airliners.</a:t>
            </a:r>
          </a:p>
          <a:p>
            <a:br>
              <a:rPr lang="en-US" dirty="0"/>
            </a:br>
            <a:endParaRPr lang="en-IN" dirty="0"/>
          </a:p>
        </p:txBody>
      </p:sp>
      <p:sp>
        <p:nvSpPr>
          <p:cNvPr id="5" name="TextBox 4">
            <a:extLst>
              <a:ext uri="{FF2B5EF4-FFF2-40B4-BE49-F238E27FC236}">
                <a16:creationId xmlns:a16="http://schemas.microsoft.com/office/drawing/2014/main" id="{9BFCFF20-329E-435B-94CF-09C44C00787E}"/>
              </a:ext>
            </a:extLst>
          </p:cNvPr>
          <p:cNvSpPr txBox="1"/>
          <p:nvPr/>
        </p:nvSpPr>
        <p:spPr>
          <a:xfrm>
            <a:off x="5059180" y="1373670"/>
            <a:ext cx="3478396" cy="1010533"/>
          </a:xfrm>
          <a:prstGeom prst="rect">
            <a:avLst/>
          </a:prstGeom>
          <a:noFill/>
        </p:spPr>
        <p:txBody>
          <a:bodyPr wrap="square" rtlCol="0">
            <a:spAutoFit/>
          </a:bodyPr>
          <a:lstStyle/>
          <a:p>
            <a:pPr lvl="0" defTabSz="685800">
              <a:spcAft>
                <a:spcPts val="150"/>
              </a:spcAft>
              <a:buClr>
                <a:srgbClr val="1CADE4"/>
              </a:buClr>
              <a:buSzPct val="100000"/>
            </a:pPr>
            <a:r>
              <a:rPr lang="en-US" sz="1000" dirty="0">
                <a:latin typeface="Lato" panose="020F0502020204030203"/>
                <a:cs typeface="Arial" panose="020B0604020202020204" pitchFamily="34" charset="0"/>
              </a:rPr>
              <a:t>Airbus’ A321neo along with the newer A321 XLR is witnessing huge demand serving as the go-to aircraft for small and new operands of long range aircrafts that operate with narrow body aircrafts</a:t>
            </a:r>
          </a:p>
          <a:p>
            <a:endParaRPr lang="en-IN" dirty="0"/>
          </a:p>
        </p:txBody>
      </p:sp>
      <p:sp>
        <p:nvSpPr>
          <p:cNvPr id="6" name="TextBox 5">
            <a:extLst>
              <a:ext uri="{FF2B5EF4-FFF2-40B4-BE49-F238E27FC236}">
                <a16:creationId xmlns:a16="http://schemas.microsoft.com/office/drawing/2014/main" id="{381BE596-AD7C-4739-8F12-374284B0B9F5}"/>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dirty="0"/>
          </a:p>
        </p:txBody>
      </p:sp>
      <p:pic>
        <p:nvPicPr>
          <p:cNvPr id="3078" name="Picture 6">
            <a:extLst>
              <a:ext uri="{FF2B5EF4-FFF2-40B4-BE49-F238E27FC236}">
                <a16:creationId xmlns:a16="http://schemas.microsoft.com/office/drawing/2014/main" id="{D4F0EC48-ABB4-4D4D-B383-FA721523C092}"/>
              </a:ext>
            </a:extLst>
          </p:cNvPr>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2307"/>
          <a:stretch/>
        </p:blipFill>
        <p:spPr bwMode="auto">
          <a:xfrm>
            <a:off x="592809" y="2070339"/>
            <a:ext cx="2614932" cy="18437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CD13DC1-623E-47E6-8267-B03639BDFEE1}"/>
              </a:ext>
            </a:extLst>
          </p:cNvPr>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4559"/>
          <a:stretch/>
        </p:blipFill>
        <p:spPr bwMode="auto">
          <a:xfrm>
            <a:off x="3305698" y="2898723"/>
            <a:ext cx="2405401" cy="174073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39AF807-6F46-4782-9CBA-F93E0BD728F3}"/>
              </a:ext>
            </a:extLst>
          </p:cNvPr>
          <p:cNvPicPr>
            <a:picLocks noChangeAspect="1" noChangeArrowheads="1"/>
          </p:cNvPicPr>
          <p:nvPr/>
        </p:nvPicPr>
        <p:blipFill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300"/>
                    </a14:imgEffect>
                    <a14:imgEffect>
                      <a14:saturation sat="300000"/>
                    </a14:imgEffect>
                  </a14:imgLayer>
                </a14:imgProps>
              </a:ext>
              <a:ext uri="{28A0092B-C50C-407E-A947-70E740481C1C}">
                <a14:useLocalDpi xmlns:a14="http://schemas.microsoft.com/office/drawing/2010/main" val="0"/>
              </a:ext>
            </a:extLst>
          </a:blip>
          <a:srcRect r="17271"/>
          <a:stretch/>
        </p:blipFill>
        <p:spPr bwMode="auto">
          <a:xfrm>
            <a:off x="6059749" y="2318258"/>
            <a:ext cx="2405401" cy="17978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3B7D443-ED43-4CEC-BE96-051F10B30F4E}"/>
              </a:ext>
            </a:extLst>
          </p:cNvPr>
          <p:cNvSpPr/>
          <p:nvPr/>
        </p:nvSpPr>
        <p:spPr>
          <a:xfrm>
            <a:off x="584202" y="495053"/>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97987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23CCC7-7655-41AB-8C15-1EBE5E27613A}"/>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Is Boeing's current portfolio future ready?</a:t>
            </a:r>
          </a:p>
        </p:txBody>
      </p:sp>
      <p:sp>
        <p:nvSpPr>
          <p:cNvPr id="3" name="Text Placeholder 2">
            <a:extLst>
              <a:ext uri="{FF2B5EF4-FFF2-40B4-BE49-F238E27FC236}">
                <a16:creationId xmlns:a16="http://schemas.microsoft.com/office/drawing/2014/main" id="{C3914117-1ABA-4ABE-A36C-61E276E284FC}"/>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A4EF0F01-FA97-4879-BB78-91106EC096DD}"/>
              </a:ext>
            </a:extLst>
          </p:cNvPr>
          <p:cNvSpPr>
            <a:spLocks noGrp="1"/>
          </p:cNvSpPr>
          <p:nvPr>
            <p:ph type="body" sz="quarter" idx="14"/>
          </p:nvPr>
        </p:nvSpPr>
        <p:spPr>
          <a:xfrm>
            <a:off x="4570412" y="1426135"/>
            <a:ext cx="3319597" cy="3071978"/>
          </a:xfrm>
        </p:spPr>
        <p:txBody>
          <a:bodyPr>
            <a:normAutofit/>
          </a:bodyPr>
          <a:lstStyle/>
          <a:p>
            <a:r>
              <a:rPr lang="en-US" sz="1000" dirty="0">
                <a:solidFill>
                  <a:schemeClr val="tx1"/>
                </a:solidFill>
                <a:cs typeface="Arial" panose="020B0604020202020204" pitchFamily="34" charset="0"/>
              </a:rPr>
              <a:t>Speaking in technological terms, Boeing’s current offerings are just several times iterated traditional aircrafts. There is a need of a major upgrade of technology to meet the future demands in the aviation market. Along with fixing the faults in the 737 MAX, they should also find ways of increasing the range of their narrow – body aircrafts, to compete with the A321XLR</a:t>
            </a:r>
          </a:p>
          <a:p>
            <a:br>
              <a:rPr lang="en-US" dirty="0"/>
            </a:br>
            <a:endParaRPr lang="en-IN" dirty="0"/>
          </a:p>
        </p:txBody>
      </p:sp>
      <p:sp>
        <p:nvSpPr>
          <p:cNvPr id="5" name="TextBox 4">
            <a:extLst>
              <a:ext uri="{FF2B5EF4-FFF2-40B4-BE49-F238E27FC236}">
                <a16:creationId xmlns:a16="http://schemas.microsoft.com/office/drawing/2014/main" id="{0C351224-2BF7-4276-8221-1DF03FFFB832}"/>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dirty="0"/>
          </a:p>
        </p:txBody>
      </p:sp>
      <p:sp>
        <p:nvSpPr>
          <p:cNvPr id="6" name="TextBox 5">
            <a:extLst>
              <a:ext uri="{FF2B5EF4-FFF2-40B4-BE49-F238E27FC236}">
                <a16:creationId xmlns:a16="http://schemas.microsoft.com/office/drawing/2014/main" id="{7D865759-4ACB-4B51-8A6C-CAF66F525AA0}"/>
              </a:ext>
            </a:extLst>
          </p:cNvPr>
          <p:cNvSpPr txBox="1"/>
          <p:nvPr/>
        </p:nvSpPr>
        <p:spPr>
          <a:xfrm>
            <a:off x="782664" y="1567479"/>
            <a:ext cx="3192651" cy="1938992"/>
          </a:xfrm>
          <a:prstGeom prst="rect">
            <a:avLst/>
          </a:prstGeom>
          <a:noFill/>
        </p:spPr>
        <p:txBody>
          <a:bodyPr wrap="square" rtlCol="0">
            <a:spAutoFit/>
          </a:bodyPr>
          <a:lstStyle/>
          <a:p>
            <a:r>
              <a:rPr lang="en-IN" sz="1000" dirty="0">
                <a:latin typeface="Lato" panose="020F0502020204030203"/>
                <a:cs typeface="Arial" panose="020B0604020202020204" pitchFamily="34" charset="0"/>
              </a:rPr>
              <a:t>Boeing’s current commercial portfolio consists of the following aircrafts:</a:t>
            </a:r>
          </a:p>
          <a:p>
            <a:endParaRPr lang="en-IN" sz="1000" dirty="0">
              <a:latin typeface="Lato" panose="020F0502020204030203"/>
              <a:cs typeface="Arial" panose="020B0604020202020204" pitchFamily="34" charset="0"/>
            </a:endParaRP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Next – Generation 737</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737 MAX</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747-8</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767</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777</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777X</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787</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Freighters</a:t>
            </a:r>
          </a:p>
          <a:p>
            <a:pPr marL="228600" indent="-228600">
              <a:buFont typeface="Arial" panose="020B0604020202020204" pitchFamily="34" charset="0"/>
              <a:buChar char="•"/>
            </a:pPr>
            <a:r>
              <a:rPr lang="en-IN" sz="1000" dirty="0">
                <a:latin typeface="Lato" panose="020F0502020204030203"/>
                <a:cs typeface="Arial" panose="020B0604020202020204" pitchFamily="34" charset="0"/>
              </a:rPr>
              <a:t>Boeing Business Jets (BBJs)</a:t>
            </a:r>
          </a:p>
        </p:txBody>
      </p:sp>
      <p:pic>
        <p:nvPicPr>
          <p:cNvPr id="12290" name="Picture 2">
            <a:extLst>
              <a:ext uri="{FF2B5EF4-FFF2-40B4-BE49-F238E27FC236}">
                <a16:creationId xmlns:a16="http://schemas.microsoft.com/office/drawing/2014/main" id="{0DD7E4A6-1765-4E9A-974C-B84A66DA847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97751" y="3437336"/>
            <a:ext cx="1378703" cy="13787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863CDD9-EE09-42EA-A9B0-302C8ECC0188}"/>
              </a:ext>
            </a:extLst>
          </p:cNvPr>
          <p:cNvSpPr/>
          <p:nvPr/>
        </p:nvSpPr>
        <p:spPr>
          <a:xfrm>
            <a:off x="584202" y="50280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C8B7140-A03F-4BF7-9453-0B4C96447D89}"/>
              </a:ext>
            </a:extLst>
          </p:cNvPr>
          <p:cNvSpPr/>
          <p:nvPr/>
        </p:nvSpPr>
        <p:spPr>
          <a:xfrm>
            <a:off x="584202" y="502802"/>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87767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9624F882-8192-40FE-8D82-5D93A770DD54}"/>
              </a:ext>
            </a:extLst>
          </p:cNvPr>
          <p:cNvSpPr>
            <a:spLocks noGrp="1"/>
          </p:cNvSpPr>
          <p:nvPr>
            <p:ph type="body" sz="quarter" idx="10"/>
          </p:nvPr>
        </p:nvSpPr>
        <p:spPr/>
        <p:txBody>
          <a:bodyPr>
            <a:normAutofit/>
          </a:bodyPr>
          <a:lstStyle/>
          <a:p>
            <a:r>
              <a:rPr lang="en-IN" sz="1800" dirty="0">
                <a:latin typeface="Arial" panose="020B0604020202020204" pitchFamily="34" charset="0"/>
                <a:cs typeface="Arial" panose="020B0604020202020204" pitchFamily="34" charset="0"/>
              </a:rPr>
              <a:t>RE-INTRODUCTION STRATERGY</a:t>
            </a:r>
          </a:p>
        </p:txBody>
      </p:sp>
      <p:sp>
        <p:nvSpPr>
          <p:cNvPr id="3" name="Text Placeholder 2">
            <a:extLst>
              <a:ext uri="{FF2B5EF4-FFF2-40B4-BE49-F238E27FC236}">
                <a16:creationId xmlns:a16="http://schemas.microsoft.com/office/drawing/2014/main" id="{C3914117-1ABA-4ABE-A36C-61E276E284FC}"/>
              </a:ext>
            </a:extLst>
          </p:cNvPr>
          <p:cNvSpPr>
            <a:spLocks noGrp="1"/>
          </p:cNvSpPr>
          <p:nvPr>
            <p:ph type="body" sz="quarter" idx="11"/>
          </p:nvPr>
        </p:nvSpPr>
        <p:spPr/>
        <p:txBody>
          <a:bodyPr>
            <a:normAutofit fontScale="92500"/>
          </a:bodyPr>
          <a:lstStyle/>
          <a:p>
            <a:endParaRPr lang="en-IN"/>
          </a:p>
        </p:txBody>
      </p:sp>
      <p:sp>
        <p:nvSpPr>
          <p:cNvPr id="4" name="Text Placeholder 3">
            <a:extLst>
              <a:ext uri="{FF2B5EF4-FFF2-40B4-BE49-F238E27FC236}">
                <a16:creationId xmlns:a16="http://schemas.microsoft.com/office/drawing/2014/main" id="{A4EF0F01-FA97-4879-BB78-91106EC096DD}"/>
              </a:ext>
            </a:extLst>
          </p:cNvPr>
          <p:cNvSpPr>
            <a:spLocks noGrp="1"/>
          </p:cNvSpPr>
          <p:nvPr>
            <p:ph type="body" sz="quarter" idx="14"/>
          </p:nvPr>
        </p:nvSpPr>
        <p:spPr>
          <a:xfrm>
            <a:off x="593725" y="1426135"/>
            <a:ext cx="271908" cy="2899432"/>
          </a:xfrm>
        </p:spPr>
        <p:txBody>
          <a:bodyPr/>
          <a:lstStyle/>
          <a:p>
            <a:endParaRPr lang="en-IN" dirty="0"/>
          </a:p>
        </p:txBody>
      </p:sp>
      <p:sp>
        <p:nvSpPr>
          <p:cNvPr id="5" name="TextBox 4">
            <a:extLst>
              <a:ext uri="{FF2B5EF4-FFF2-40B4-BE49-F238E27FC236}">
                <a16:creationId xmlns:a16="http://schemas.microsoft.com/office/drawing/2014/main" id="{0C351224-2BF7-4276-8221-1DF03FFFB832}"/>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dirty="0"/>
          </a:p>
        </p:txBody>
      </p:sp>
      <p:sp>
        <p:nvSpPr>
          <p:cNvPr id="7" name="Flowchart: Off-page Connector 6">
            <a:extLst>
              <a:ext uri="{FF2B5EF4-FFF2-40B4-BE49-F238E27FC236}">
                <a16:creationId xmlns:a16="http://schemas.microsoft.com/office/drawing/2014/main" id="{6C62AD41-A254-4BFE-9CD9-07EF48B05566}"/>
              </a:ext>
            </a:extLst>
          </p:cNvPr>
          <p:cNvSpPr/>
          <p:nvPr/>
        </p:nvSpPr>
        <p:spPr>
          <a:xfrm rot="16200000">
            <a:off x="1420642" y="268494"/>
            <a:ext cx="1168870" cy="2841752"/>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Off-page Connector 7">
            <a:extLst>
              <a:ext uri="{FF2B5EF4-FFF2-40B4-BE49-F238E27FC236}">
                <a16:creationId xmlns:a16="http://schemas.microsoft.com/office/drawing/2014/main" id="{E561FA0E-5653-4B5B-8CF5-50C7A86A8CCD}"/>
              </a:ext>
            </a:extLst>
          </p:cNvPr>
          <p:cNvSpPr/>
          <p:nvPr/>
        </p:nvSpPr>
        <p:spPr>
          <a:xfrm rot="16200000">
            <a:off x="1426669" y="1426931"/>
            <a:ext cx="1146652" cy="284040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Off-page Connector 8">
            <a:extLst>
              <a:ext uri="{FF2B5EF4-FFF2-40B4-BE49-F238E27FC236}">
                <a16:creationId xmlns:a16="http://schemas.microsoft.com/office/drawing/2014/main" id="{3FCF1031-B690-4087-922B-E20904CCBB9A}"/>
              </a:ext>
            </a:extLst>
          </p:cNvPr>
          <p:cNvSpPr/>
          <p:nvPr/>
        </p:nvSpPr>
        <p:spPr>
          <a:xfrm rot="16200000">
            <a:off x="1390495" y="2609081"/>
            <a:ext cx="1218999" cy="2841752"/>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7D7EAA0-65E4-4D6A-81DA-197DD066E104}"/>
              </a:ext>
            </a:extLst>
          </p:cNvPr>
          <p:cNvSpPr txBox="1"/>
          <p:nvPr/>
        </p:nvSpPr>
        <p:spPr>
          <a:xfrm>
            <a:off x="817592" y="1480762"/>
            <a:ext cx="2164080"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ACCOUNTABILITY</a:t>
            </a:r>
          </a:p>
        </p:txBody>
      </p:sp>
      <p:sp>
        <p:nvSpPr>
          <p:cNvPr id="11" name="TextBox 10">
            <a:extLst>
              <a:ext uri="{FF2B5EF4-FFF2-40B4-BE49-F238E27FC236}">
                <a16:creationId xmlns:a16="http://schemas.microsoft.com/office/drawing/2014/main" id="{9CE7485B-64DF-4B5E-BECC-F446B1C5C1AD}"/>
              </a:ext>
            </a:extLst>
          </p:cNvPr>
          <p:cNvSpPr txBox="1"/>
          <p:nvPr/>
        </p:nvSpPr>
        <p:spPr>
          <a:xfrm>
            <a:off x="817592" y="2662464"/>
            <a:ext cx="2176272"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COMMUNICATION</a:t>
            </a:r>
          </a:p>
        </p:txBody>
      </p:sp>
      <p:sp>
        <p:nvSpPr>
          <p:cNvPr id="12" name="TextBox 11">
            <a:extLst>
              <a:ext uri="{FF2B5EF4-FFF2-40B4-BE49-F238E27FC236}">
                <a16:creationId xmlns:a16="http://schemas.microsoft.com/office/drawing/2014/main" id="{34F23D2C-7CCF-4A72-A844-90CCB9BD3AFB}"/>
              </a:ext>
            </a:extLst>
          </p:cNvPr>
          <p:cNvSpPr txBox="1"/>
          <p:nvPr/>
        </p:nvSpPr>
        <p:spPr>
          <a:xfrm>
            <a:off x="1214875" y="3815067"/>
            <a:ext cx="2054352"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ACTION</a:t>
            </a:r>
          </a:p>
        </p:txBody>
      </p:sp>
      <p:sp>
        <p:nvSpPr>
          <p:cNvPr id="13" name="TextBox 12">
            <a:extLst>
              <a:ext uri="{FF2B5EF4-FFF2-40B4-BE49-F238E27FC236}">
                <a16:creationId xmlns:a16="http://schemas.microsoft.com/office/drawing/2014/main" id="{63399783-C17B-40FB-B5F4-A9C3102556AF}"/>
              </a:ext>
            </a:extLst>
          </p:cNvPr>
          <p:cNvSpPr txBox="1"/>
          <p:nvPr/>
        </p:nvSpPr>
        <p:spPr>
          <a:xfrm>
            <a:off x="3435477" y="1029773"/>
            <a:ext cx="5361051" cy="1477328"/>
          </a:xfrm>
          <a:prstGeom prst="rect">
            <a:avLst/>
          </a:prstGeom>
          <a:noFill/>
          <a:ln>
            <a:noFill/>
          </a:ln>
        </p:spPr>
        <p:txBody>
          <a:bodyPr wrap="square" rtlCol="0">
            <a:spAutoFit/>
          </a:bodyPr>
          <a:lstStyle/>
          <a:p>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p>
            <a:r>
              <a:rPr lang="en-IN" sz="1000" dirty="0">
                <a:latin typeface="Lato" panose="020F0502020204030203"/>
                <a:cs typeface="Arial" panose="020B0604020202020204" pitchFamily="34" charset="0"/>
              </a:rPr>
              <a:t>D</a:t>
            </a:r>
            <a:r>
              <a:rPr lang="en-US" sz="1000" dirty="0" err="1">
                <a:latin typeface="Lato" panose="020F0502020204030203"/>
                <a:cs typeface="Arial" panose="020B0604020202020204" pitchFamily="34" charset="0"/>
              </a:rPr>
              <a:t>rawing</a:t>
            </a:r>
            <a:r>
              <a:rPr lang="en-US" sz="1000" dirty="0">
                <a:latin typeface="Lato" panose="020F0502020204030203"/>
                <a:cs typeface="Arial" panose="020B0604020202020204" pitchFamily="34" charset="0"/>
              </a:rPr>
              <a:t> comparisons from Samsung’s Note 7 battery debacle, Boeing can regain the trust of its customers and the airline industry by first holding itself accountable for the problems and technical faults.</a:t>
            </a:r>
          </a:p>
          <a:p>
            <a:br>
              <a:rPr lang="en-US" dirty="0"/>
            </a:br>
            <a:endParaRPr lang="en-IN" dirty="0"/>
          </a:p>
        </p:txBody>
      </p:sp>
      <p:sp>
        <p:nvSpPr>
          <p:cNvPr id="15" name="TextBox 14">
            <a:extLst>
              <a:ext uri="{FF2B5EF4-FFF2-40B4-BE49-F238E27FC236}">
                <a16:creationId xmlns:a16="http://schemas.microsoft.com/office/drawing/2014/main" id="{7F7AF91A-7BD3-454B-850A-5EEF500264C9}"/>
              </a:ext>
            </a:extLst>
          </p:cNvPr>
          <p:cNvSpPr txBox="1"/>
          <p:nvPr/>
        </p:nvSpPr>
        <p:spPr>
          <a:xfrm>
            <a:off x="3424618" y="2249097"/>
            <a:ext cx="5382768" cy="1477328"/>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000" dirty="0">
                <a:latin typeface="Lato" panose="020F0502020204030203"/>
                <a:cs typeface="Arial" panose="020B0604020202020204" pitchFamily="34" charset="0"/>
              </a:rPr>
              <a:t>Boeing must get to the root cause of the problem, take any third party help needed and then effectively communicate the problem along with its proposed solution   to its employees and customers.</a:t>
            </a:r>
          </a:p>
          <a:p>
            <a:br>
              <a:rPr lang="en-US" dirty="0"/>
            </a:br>
            <a:endParaRPr lang="en-IN" dirty="0"/>
          </a:p>
        </p:txBody>
      </p:sp>
      <p:pic>
        <p:nvPicPr>
          <p:cNvPr id="16" name="Picture 15">
            <a:extLst>
              <a:ext uri="{FF2B5EF4-FFF2-40B4-BE49-F238E27FC236}">
                <a16:creationId xmlns:a16="http://schemas.microsoft.com/office/drawing/2014/main" id="{0B019C8F-2888-4CDB-8496-91BAD76A6EE1}"/>
              </a:ext>
            </a:extLst>
          </p:cNvPr>
          <p:cNvPicPr>
            <a:picLocks noChangeAspect="1"/>
          </p:cNvPicPr>
          <p:nvPr/>
        </p:nvPicPr>
        <p:blipFill>
          <a:blip r:embed="rId2"/>
          <a:stretch>
            <a:fillRect/>
          </a:stretch>
        </p:blipFill>
        <p:spPr>
          <a:xfrm>
            <a:off x="7657257" y="386666"/>
            <a:ext cx="1215542" cy="1215542"/>
          </a:xfrm>
          <a:prstGeom prst="rect">
            <a:avLst/>
          </a:prstGeom>
        </p:spPr>
      </p:pic>
      <p:sp>
        <p:nvSpPr>
          <p:cNvPr id="17" name="TextBox 16">
            <a:extLst>
              <a:ext uri="{FF2B5EF4-FFF2-40B4-BE49-F238E27FC236}">
                <a16:creationId xmlns:a16="http://schemas.microsoft.com/office/drawing/2014/main" id="{F38C0F1E-B226-4FB7-8A22-C22D4DB678AD}"/>
              </a:ext>
            </a:extLst>
          </p:cNvPr>
          <p:cNvSpPr txBox="1"/>
          <p:nvPr/>
        </p:nvSpPr>
        <p:spPr>
          <a:xfrm>
            <a:off x="3490031" y="3760994"/>
            <a:ext cx="5382768" cy="1415772"/>
          </a:xfrm>
          <a:prstGeom prst="rect">
            <a:avLst/>
          </a:prstGeom>
          <a:noFill/>
        </p:spPr>
        <p:txBody>
          <a:bodyPr wrap="square" rtlCol="0">
            <a:spAutoFit/>
          </a:bodyPr>
          <a:lstStyle/>
          <a:p>
            <a:r>
              <a:rPr lang="en-US" sz="1000" dirty="0">
                <a:latin typeface="Lato" panose="020F0502020204030203"/>
                <a:cs typeface="Arial" panose="020B0604020202020204" pitchFamily="34" charset="0"/>
              </a:rPr>
              <a:t>Boeing must hold sessions/workshops to make pilots completely aware of the working of their systems.</a:t>
            </a:r>
          </a:p>
          <a:p>
            <a:r>
              <a:rPr lang="en-US" sz="1000" dirty="0">
                <a:latin typeface="Lato" panose="020F0502020204030203"/>
                <a:cs typeface="Arial" panose="020B0604020202020204" pitchFamily="34" charset="0"/>
              </a:rPr>
              <a:t>Boeing can change the name of their narrow-body aircraft line, using NXG instead of MAX, which would imply as the next generation of the older one. This would bring a sense of change and freshness about the company’s culture in people’s perspectives. </a:t>
            </a:r>
          </a:p>
          <a:p>
            <a:br>
              <a:rPr lang="en-US" dirty="0"/>
            </a:br>
            <a:endParaRPr lang="en-IN" dirty="0"/>
          </a:p>
        </p:txBody>
      </p:sp>
      <p:sp>
        <p:nvSpPr>
          <p:cNvPr id="18" name="Rectangle 17">
            <a:extLst>
              <a:ext uri="{FF2B5EF4-FFF2-40B4-BE49-F238E27FC236}">
                <a16:creationId xmlns:a16="http://schemas.microsoft.com/office/drawing/2014/main" id="{369A717A-C1B3-46CC-8FBC-773C2D498C87}"/>
              </a:ext>
            </a:extLst>
          </p:cNvPr>
          <p:cNvSpPr/>
          <p:nvPr/>
        </p:nvSpPr>
        <p:spPr>
          <a:xfrm>
            <a:off x="584202" y="495053"/>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09865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F73DD-2C86-413B-843E-CA9804A70A3B}"/>
              </a:ext>
            </a:extLst>
          </p:cNvPr>
          <p:cNvSpPr>
            <a:spLocks noGrp="1"/>
          </p:cNvSpPr>
          <p:nvPr>
            <p:ph type="body" sz="quarter" idx="10"/>
          </p:nvPr>
        </p:nvSpPr>
        <p:spPr/>
        <p:txBody>
          <a:bodyPr>
            <a:normAutofit/>
          </a:bodyPr>
          <a:lstStyle/>
          <a:p>
            <a:r>
              <a:rPr lang="en-IN" sz="1800" dirty="0">
                <a:latin typeface="Lato" panose="020F0502020204030203"/>
                <a:cs typeface="Arial" panose="020B0604020202020204" pitchFamily="34" charset="0"/>
              </a:rPr>
              <a:t>Market share dynamics in Indian skies</a:t>
            </a:r>
          </a:p>
        </p:txBody>
      </p:sp>
      <p:sp>
        <p:nvSpPr>
          <p:cNvPr id="3" name="Text Placeholder 2">
            <a:extLst>
              <a:ext uri="{FF2B5EF4-FFF2-40B4-BE49-F238E27FC236}">
                <a16:creationId xmlns:a16="http://schemas.microsoft.com/office/drawing/2014/main" id="{1671EC22-0044-4CBB-8319-93534C7B3116}"/>
              </a:ext>
            </a:extLst>
          </p:cNvPr>
          <p:cNvSpPr>
            <a:spLocks noGrp="1"/>
          </p:cNvSpPr>
          <p:nvPr>
            <p:ph type="body" sz="quarter" idx="11"/>
          </p:nvPr>
        </p:nvSpPr>
        <p:spPr/>
        <p:txBody>
          <a:bodyPr>
            <a:normAutofit fontScale="92500"/>
          </a:bodyPr>
          <a:lstStyle/>
          <a:p>
            <a:endParaRPr lang="en-IN" dirty="0"/>
          </a:p>
        </p:txBody>
      </p:sp>
      <p:sp>
        <p:nvSpPr>
          <p:cNvPr id="4" name="Text Placeholder 3">
            <a:extLst>
              <a:ext uri="{FF2B5EF4-FFF2-40B4-BE49-F238E27FC236}">
                <a16:creationId xmlns:a16="http://schemas.microsoft.com/office/drawing/2014/main" id="{15E80B9A-856E-4856-9665-207B1AB94F78}"/>
              </a:ext>
            </a:extLst>
          </p:cNvPr>
          <p:cNvSpPr>
            <a:spLocks noGrp="1"/>
          </p:cNvSpPr>
          <p:nvPr>
            <p:ph type="body" sz="quarter" idx="14"/>
          </p:nvPr>
        </p:nvSpPr>
        <p:spPr>
          <a:xfrm>
            <a:off x="593724" y="1426135"/>
            <a:ext cx="1955323" cy="2212676"/>
          </a:xfrm>
        </p:spPr>
        <p:txBody>
          <a:bodyPr>
            <a:normAutofit lnSpcReduction="10000"/>
          </a:bodyPr>
          <a:lstStyle/>
          <a:p>
            <a:r>
              <a:rPr lang="en-US" sz="1000" dirty="0">
                <a:solidFill>
                  <a:schemeClr val="tx1"/>
                </a:solidFill>
              </a:rPr>
              <a:t>In Civil Aviation, airline companies choose an aircraft manufacturer over the other when it starts operating or when it considers expansion.</a:t>
            </a:r>
          </a:p>
          <a:p>
            <a:r>
              <a:rPr lang="en-US" sz="1000" dirty="0">
                <a:solidFill>
                  <a:schemeClr val="tx1"/>
                </a:solidFill>
              </a:rPr>
              <a:t>For economic and maintenance reasons, airlines stick with one aircraft manufacturer after the initial deal.</a:t>
            </a:r>
          </a:p>
          <a:p>
            <a:r>
              <a:rPr lang="en-US" sz="1000" dirty="0">
                <a:solidFill>
                  <a:schemeClr val="tx1"/>
                </a:solidFill>
              </a:rPr>
              <a:t>Initial deals and expansion deals showcase competition dynamics between Airbus and Boeing in India. </a:t>
            </a:r>
          </a:p>
          <a:p>
            <a:br>
              <a:rPr lang="en-US" sz="1000" dirty="0"/>
            </a:br>
            <a:endParaRPr lang="en-IN" sz="1000" dirty="0">
              <a:solidFill>
                <a:schemeClr val="tx1"/>
              </a:solidFill>
            </a:endParaRPr>
          </a:p>
        </p:txBody>
      </p:sp>
      <p:sp>
        <p:nvSpPr>
          <p:cNvPr id="5" name="TextBox 4">
            <a:extLst>
              <a:ext uri="{FF2B5EF4-FFF2-40B4-BE49-F238E27FC236}">
                <a16:creationId xmlns:a16="http://schemas.microsoft.com/office/drawing/2014/main" id="{483887C3-8C23-4F16-8D82-EF9A5CA92DEE}"/>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7" name="Rectangle 6">
            <a:extLst>
              <a:ext uri="{FF2B5EF4-FFF2-40B4-BE49-F238E27FC236}">
                <a16:creationId xmlns:a16="http://schemas.microsoft.com/office/drawing/2014/main" id="{BBB08355-AC44-4FD6-A681-B2E7133C6C1F}"/>
              </a:ext>
            </a:extLst>
          </p:cNvPr>
          <p:cNvSpPr/>
          <p:nvPr/>
        </p:nvSpPr>
        <p:spPr>
          <a:xfrm>
            <a:off x="584202" y="495053"/>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4C22D8A-44B6-4EEA-B7CA-40609ECA0BFD}"/>
              </a:ext>
            </a:extLst>
          </p:cNvPr>
          <p:cNvSpPr/>
          <p:nvPr/>
        </p:nvSpPr>
        <p:spPr>
          <a:xfrm>
            <a:off x="2480827" y="3069705"/>
            <a:ext cx="1229292" cy="24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Pre-liberalization Era</a:t>
            </a:r>
          </a:p>
        </p:txBody>
      </p:sp>
      <p:sp>
        <p:nvSpPr>
          <p:cNvPr id="9" name="Rectangle 8">
            <a:extLst>
              <a:ext uri="{FF2B5EF4-FFF2-40B4-BE49-F238E27FC236}">
                <a16:creationId xmlns:a16="http://schemas.microsoft.com/office/drawing/2014/main" id="{FB75749C-FEC7-47C2-B149-36684A2325DA}"/>
              </a:ext>
            </a:extLst>
          </p:cNvPr>
          <p:cNvSpPr/>
          <p:nvPr/>
        </p:nvSpPr>
        <p:spPr>
          <a:xfrm>
            <a:off x="3707267" y="3072831"/>
            <a:ext cx="1229292" cy="24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1990’s</a:t>
            </a:r>
          </a:p>
        </p:txBody>
      </p:sp>
      <p:sp>
        <p:nvSpPr>
          <p:cNvPr id="10" name="Rectangle 9">
            <a:extLst>
              <a:ext uri="{FF2B5EF4-FFF2-40B4-BE49-F238E27FC236}">
                <a16:creationId xmlns:a16="http://schemas.microsoft.com/office/drawing/2014/main" id="{7E9DA788-7095-4D3F-88C1-5BDD166DE1F9}"/>
              </a:ext>
            </a:extLst>
          </p:cNvPr>
          <p:cNvSpPr/>
          <p:nvPr/>
        </p:nvSpPr>
        <p:spPr>
          <a:xfrm>
            <a:off x="4941787" y="3072831"/>
            <a:ext cx="1229292" cy="24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2003-2006</a:t>
            </a:r>
          </a:p>
        </p:txBody>
      </p:sp>
      <p:sp>
        <p:nvSpPr>
          <p:cNvPr id="11" name="Rectangle 10">
            <a:extLst>
              <a:ext uri="{FF2B5EF4-FFF2-40B4-BE49-F238E27FC236}">
                <a16:creationId xmlns:a16="http://schemas.microsoft.com/office/drawing/2014/main" id="{5B2143A1-0957-4890-90A7-313AE5C7CBE9}"/>
              </a:ext>
            </a:extLst>
          </p:cNvPr>
          <p:cNvSpPr/>
          <p:nvPr/>
        </p:nvSpPr>
        <p:spPr>
          <a:xfrm>
            <a:off x="6184176" y="3072831"/>
            <a:ext cx="1229292" cy="24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2007-2017</a:t>
            </a:r>
          </a:p>
        </p:txBody>
      </p:sp>
      <p:sp>
        <p:nvSpPr>
          <p:cNvPr id="12" name="Rectangle 11">
            <a:extLst>
              <a:ext uri="{FF2B5EF4-FFF2-40B4-BE49-F238E27FC236}">
                <a16:creationId xmlns:a16="http://schemas.microsoft.com/office/drawing/2014/main" id="{BE194713-1CD3-4DF8-B4BE-23956129FF24}"/>
              </a:ext>
            </a:extLst>
          </p:cNvPr>
          <p:cNvSpPr/>
          <p:nvPr/>
        </p:nvSpPr>
        <p:spPr>
          <a:xfrm>
            <a:off x="7426565" y="3072831"/>
            <a:ext cx="1229292" cy="24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2017-Present</a:t>
            </a:r>
          </a:p>
        </p:txBody>
      </p:sp>
      <p:sp>
        <p:nvSpPr>
          <p:cNvPr id="16" name="TextBox 15">
            <a:extLst>
              <a:ext uri="{FF2B5EF4-FFF2-40B4-BE49-F238E27FC236}">
                <a16:creationId xmlns:a16="http://schemas.microsoft.com/office/drawing/2014/main" id="{E606CA0B-F442-4D61-BF01-D7EFC038E9D0}"/>
              </a:ext>
            </a:extLst>
          </p:cNvPr>
          <p:cNvSpPr txBox="1"/>
          <p:nvPr/>
        </p:nvSpPr>
        <p:spPr>
          <a:xfrm>
            <a:off x="2601302" y="2076941"/>
            <a:ext cx="989120" cy="369332"/>
          </a:xfrm>
          <a:prstGeom prst="rect">
            <a:avLst/>
          </a:prstGeom>
          <a:noFill/>
          <a:ln>
            <a:solidFill>
              <a:schemeClr val="accent1"/>
            </a:solidFill>
          </a:ln>
        </p:spPr>
        <p:txBody>
          <a:bodyPr wrap="square" rtlCol="0">
            <a:spAutoFit/>
          </a:bodyPr>
          <a:lstStyle/>
          <a:p>
            <a:r>
              <a:rPr lang="en-US" sz="600" dirty="0">
                <a:latin typeface="Lato" panose="020F0502020204030203"/>
              </a:rPr>
              <a:t>Boeing bags State-run Air India deal over Airbus</a:t>
            </a:r>
            <a:endParaRPr lang="en-IN" sz="600" dirty="0">
              <a:latin typeface="Lato" panose="020F0502020204030203"/>
            </a:endParaRPr>
          </a:p>
        </p:txBody>
      </p:sp>
      <p:cxnSp>
        <p:nvCxnSpPr>
          <p:cNvPr id="18" name="Straight Connector 17">
            <a:extLst>
              <a:ext uri="{FF2B5EF4-FFF2-40B4-BE49-F238E27FC236}">
                <a16:creationId xmlns:a16="http://schemas.microsoft.com/office/drawing/2014/main" id="{00D6CC3F-427C-47F4-BA07-F36606B63517}"/>
              </a:ext>
            </a:extLst>
          </p:cNvPr>
          <p:cNvCxnSpPr>
            <a:cxnSpLocks/>
          </p:cNvCxnSpPr>
          <p:nvPr/>
        </p:nvCxnSpPr>
        <p:spPr>
          <a:xfrm>
            <a:off x="3067815" y="2458692"/>
            <a:ext cx="6481" cy="617347"/>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DA39B3C-92D1-4B3B-9928-DA21B9CE85D1}"/>
              </a:ext>
            </a:extLst>
          </p:cNvPr>
          <p:cNvSpPr txBox="1"/>
          <p:nvPr/>
        </p:nvSpPr>
        <p:spPr>
          <a:xfrm>
            <a:off x="3800953" y="3538103"/>
            <a:ext cx="1048402" cy="923330"/>
          </a:xfrm>
          <a:prstGeom prst="rect">
            <a:avLst/>
          </a:prstGeom>
          <a:noFill/>
          <a:ln>
            <a:solidFill>
              <a:schemeClr val="accent1"/>
            </a:solidFill>
          </a:ln>
        </p:spPr>
        <p:txBody>
          <a:bodyPr wrap="square" rtlCol="0">
            <a:spAutoFit/>
          </a:bodyPr>
          <a:lstStyle/>
          <a:p>
            <a:pPr fontAlgn="base"/>
            <a:r>
              <a:rPr lang="en-US" sz="600" dirty="0">
                <a:latin typeface="Lato" panose="020F0502020204030203"/>
              </a:rPr>
              <a:t>Jet Airways places $365 million order for four 737-400 and six 737-800</a:t>
            </a:r>
          </a:p>
          <a:p>
            <a:pPr fontAlgn="base"/>
            <a:r>
              <a:rPr lang="en-US" sz="600" dirty="0">
                <a:latin typeface="Lato" panose="020F0502020204030203"/>
              </a:rPr>
              <a:t>Indian Airlines places order for Airbus’ A320-200’s</a:t>
            </a:r>
          </a:p>
          <a:p>
            <a:endParaRPr lang="en-IN" dirty="0"/>
          </a:p>
        </p:txBody>
      </p:sp>
      <p:cxnSp>
        <p:nvCxnSpPr>
          <p:cNvPr id="21" name="Straight Connector 20">
            <a:extLst>
              <a:ext uri="{FF2B5EF4-FFF2-40B4-BE49-F238E27FC236}">
                <a16:creationId xmlns:a16="http://schemas.microsoft.com/office/drawing/2014/main" id="{92ED00FC-313B-406A-9226-086392CF26A6}"/>
              </a:ext>
            </a:extLst>
          </p:cNvPr>
          <p:cNvCxnSpPr>
            <a:stCxn id="19" idx="0"/>
            <a:endCxn id="9" idx="2"/>
          </p:cNvCxnSpPr>
          <p:nvPr/>
        </p:nvCxnSpPr>
        <p:spPr>
          <a:xfrm flipH="1" flipV="1">
            <a:off x="4321913" y="3322091"/>
            <a:ext cx="3241" cy="21601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FE54773-3F69-4064-B620-09D2CC7F1596}"/>
              </a:ext>
            </a:extLst>
          </p:cNvPr>
          <p:cNvSpPr txBox="1"/>
          <p:nvPr/>
        </p:nvSpPr>
        <p:spPr>
          <a:xfrm>
            <a:off x="3883067" y="2302425"/>
            <a:ext cx="894296" cy="276999"/>
          </a:xfrm>
          <a:prstGeom prst="rect">
            <a:avLst/>
          </a:prstGeom>
          <a:solidFill>
            <a:schemeClr val="tx2"/>
          </a:solidFill>
        </p:spPr>
        <p:txBody>
          <a:bodyPr wrap="square" rtlCol="0">
            <a:spAutoFit/>
          </a:bodyPr>
          <a:lstStyle/>
          <a:p>
            <a:r>
              <a:rPr lang="en-US" sz="600" dirty="0">
                <a:solidFill>
                  <a:schemeClr val="bg1"/>
                </a:solidFill>
                <a:latin typeface="Lato" panose="020F0502020204030203"/>
              </a:rPr>
              <a:t>Liberalization of Indian Civil Aviation</a:t>
            </a:r>
            <a:endParaRPr lang="en-IN" sz="600" dirty="0">
              <a:solidFill>
                <a:schemeClr val="bg1"/>
              </a:solidFill>
              <a:latin typeface="Lato" panose="020F0502020204030203"/>
            </a:endParaRPr>
          </a:p>
        </p:txBody>
      </p:sp>
      <p:cxnSp>
        <p:nvCxnSpPr>
          <p:cNvPr id="24" name="Straight Connector 23">
            <a:extLst>
              <a:ext uri="{FF2B5EF4-FFF2-40B4-BE49-F238E27FC236}">
                <a16:creationId xmlns:a16="http://schemas.microsoft.com/office/drawing/2014/main" id="{7308E47C-D792-4DA5-A170-540E32D67542}"/>
              </a:ext>
            </a:extLst>
          </p:cNvPr>
          <p:cNvCxnSpPr>
            <a:cxnSpLocks/>
            <a:stCxn id="22" idx="2"/>
            <a:endCxn id="9" idx="0"/>
          </p:cNvCxnSpPr>
          <p:nvPr/>
        </p:nvCxnSpPr>
        <p:spPr>
          <a:xfrm flipH="1">
            <a:off x="4321913" y="2579424"/>
            <a:ext cx="8302" cy="49340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8942389-EF1A-47AE-93F8-C23D27878C50}"/>
              </a:ext>
            </a:extLst>
          </p:cNvPr>
          <p:cNvSpPr txBox="1"/>
          <p:nvPr/>
        </p:nvSpPr>
        <p:spPr>
          <a:xfrm>
            <a:off x="4822088" y="1187260"/>
            <a:ext cx="1479525" cy="1584000"/>
          </a:xfrm>
          <a:prstGeom prst="rect">
            <a:avLst/>
          </a:prstGeom>
          <a:noFill/>
          <a:ln>
            <a:solidFill>
              <a:schemeClr val="accent1"/>
            </a:solidFill>
          </a:ln>
        </p:spPr>
        <p:txBody>
          <a:bodyPr wrap="square" rtlCol="0">
            <a:spAutoFit/>
          </a:bodyPr>
          <a:lstStyle/>
          <a:p>
            <a:pPr marL="171450" indent="-171450" fontAlgn="base">
              <a:buFont typeface="Arial" panose="020B0604020202020204" pitchFamily="34" charset="0"/>
              <a:buChar char="•"/>
            </a:pPr>
            <a:r>
              <a:rPr lang="en-US" sz="600" dirty="0">
                <a:latin typeface="Lato" panose="020F0502020204030203"/>
              </a:rPr>
              <a:t>Air India placed orders for more than 68 jets from Boeing for $7.5 billion for expansion</a:t>
            </a:r>
          </a:p>
          <a:p>
            <a:pPr marL="171450" indent="-171450" fontAlgn="base">
              <a:buFont typeface="Arial" panose="020B0604020202020204" pitchFamily="34" charset="0"/>
              <a:buChar char="•"/>
            </a:pPr>
            <a:r>
              <a:rPr lang="en-US" sz="600" dirty="0">
                <a:latin typeface="Lato" panose="020F0502020204030203"/>
              </a:rPr>
              <a:t>Indian Airlines placed orders for 43 jets from Airbus for $2.5 billion for expansion</a:t>
            </a:r>
          </a:p>
          <a:p>
            <a:pPr marL="171450" indent="-171450" fontAlgn="base">
              <a:buFont typeface="Arial" panose="020B0604020202020204" pitchFamily="34" charset="0"/>
              <a:buChar char="•"/>
            </a:pPr>
            <a:r>
              <a:rPr lang="en-US" sz="600" dirty="0">
                <a:latin typeface="Lato" panose="020F0502020204030203"/>
              </a:rPr>
              <a:t>Kingfisher Airlines starts operations with Airbus A320 with a deal worth $3 billion.</a:t>
            </a:r>
          </a:p>
          <a:p>
            <a:pPr marL="171450" indent="-171450" fontAlgn="base">
              <a:buFont typeface="Arial" panose="020B0604020202020204" pitchFamily="34" charset="0"/>
              <a:buChar char="•"/>
            </a:pPr>
            <a:r>
              <a:rPr lang="en-US" sz="600" dirty="0">
                <a:latin typeface="Lato" panose="020F0502020204030203"/>
              </a:rPr>
              <a:t>IndiGo announced orders for 100 Airbus A320s worth $6 billion during the Paris Air show, the highest by any Asia domestic carrier.</a:t>
            </a:r>
          </a:p>
          <a:p>
            <a:pPr marL="171450" indent="-171450" fontAlgn="base">
              <a:buFont typeface="Arial" panose="020B0604020202020204" pitchFamily="34" charset="0"/>
              <a:buChar char="•"/>
            </a:pPr>
            <a:r>
              <a:rPr lang="en-US" sz="600" dirty="0">
                <a:latin typeface="Lato" panose="020F0502020204030203"/>
              </a:rPr>
              <a:t>SpiceJet starts operations with Boeing 636-800</a:t>
            </a:r>
          </a:p>
          <a:p>
            <a:endParaRPr lang="en-IN" dirty="0"/>
          </a:p>
        </p:txBody>
      </p:sp>
      <p:cxnSp>
        <p:nvCxnSpPr>
          <p:cNvPr id="44" name="Straight Connector 43">
            <a:extLst>
              <a:ext uri="{FF2B5EF4-FFF2-40B4-BE49-F238E27FC236}">
                <a16:creationId xmlns:a16="http://schemas.microsoft.com/office/drawing/2014/main" id="{936933E9-788F-4816-854E-2EE1AE90663C}"/>
              </a:ext>
            </a:extLst>
          </p:cNvPr>
          <p:cNvCxnSpPr>
            <a:stCxn id="26" idx="2"/>
            <a:endCxn id="10" idx="0"/>
          </p:cNvCxnSpPr>
          <p:nvPr/>
        </p:nvCxnSpPr>
        <p:spPr>
          <a:xfrm flipH="1">
            <a:off x="5556433" y="2771260"/>
            <a:ext cx="5418" cy="301571"/>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B35A499-9986-43D9-BADD-6C0023C1C60D}"/>
              </a:ext>
            </a:extLst>
          </p:cNvPr>
          <p:cNvSpPr txBox="1"/>
          <p:nvPr/>
        </p:nvSpPr>
        <p:spPr>
          <a:xfrm>
            <a:off x="6270830" y="3464853"/>
            <a:ext cx="1055983" cy="1080000"/>
          </a:xfrm>
          <a:prstGeom prst="rect">
            <a:avLst/>
          </a:prstGeom>
          <a:noFill/>
          <a:ln>
            <a:solidFill>
              <a:schemeClr val="accent1"/>
            </a:solidFill>
          </a:ln>
        </p:spPr>
        <p:txBody>
          <a:bodyPr wrap="square" rtlCol="0">
            <a:spAutoFit/>
          </a:bodyPr>
          <a:lstStyle/>
          <a:p>
            <a:pPr marL="171450" indent="-171450" fontAlgn="base">
              <a:buFont typeface="Arial" panose="020B0604020202020204" pitchFamily="34" charset="0"/>
              <a:buChar char="•"/>
            </a:pPr>
            <a:r>
              <a:rPr lang="en-US" sz="600" dirty="0">
                <a:latin typeface="Lato" panose="020F0502020204030203"/>
              </a:rPr>
              <a:t>AirAsia India, a low-cost carrier operating as a joint venture between Air Asia and Tata Sons and Vistara begin </a:t>
            </a:r>
            <a:r>
              <a:rPr lang="en-US" sz="600" dirty="0" err="1">
                <a:latin typeface="Lato" panose="020F0502020204030203"/>
              </a:rPr>
              <a:t>opeartions</a:t>
            </a:r>
            <a:r>
              <a:rPr lang="en-US" sz="600" dirty="0">
                <a:latin typeface="Lato" panose="020F0502020204030203"/>
              </a:rPr>
              <a:t> with Airbus A320-200.</a:t>
            </a:r>
          </a:p>
          <a:p>
            <a:pPr marL="171450" indent="-171450" fontAlgn="base">
              <a:buFont typeface="Arial" panose="020B0604020202020204" pitchFamily="34" charset="0"/>
              <a:buChar char="•"/>
            </a:pPr>
            <a:r>
              <a:rPr lang="en-US" sz="600" dirty="0" err="1">
                <a:latin typeface="Lato" panose="020F0502020204030203"/>
              </a:rPr>
              <a:t>GoAir</a:t>
            </a:r>
            <a:r>
              <a:rPr lang="en-US" sz="600" dirty="0">
                <a:latin typeface="Lato" panose="020F0502020204030203"/>
              </a:rPr>
              <a:t> commences operations with Airbus A320</a:t>
            </a:r>
          </a:p>
          <a:p>
            <a:endParaRPr lang="en-IN" dirty="0"/>
          </a:p>
        </p:txBody>
      </p:sp>
      <p:cxnSp>
        <p:nvCxnSpPr>
          <p:cNvPr id="49" name="Straight Connector 48">
            <a:extLst>
              <a:ext uri="{FF2B5EF4-FFF2-40B4-BE49-F238E27FC236}">
                <a16:creationId xmlns:a16="http://schemas.microsoft.com/office/drawing/2014/main" id="{92C69A31-3B09-4893-BD57-3F3C927D9C9A}"/>
              </a:ext>
            </a:extLst>
          </p:cNvPr>
          <p:cNvCxnSpPr>
            <a:stCxn id="11" idx="2"/>
            <a:endCxn id="47" idx="0"/>
          </p:cNvCxnSpPr>
          <p:nvPr/>
        </p:nvCxnSpPr>
        <p:spPr>
          <a:xfrm>
            <a:off x="6798822" y="3322091"/>
            <a:ext cx="0" cy="142762"/>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FC7FB1F-A12F-4360-BDB6-F75F6B5C0F76}"/>
              </a:ext>
            </a:extLst>
          </p:cNvPr>
          <p:cNvSpPr txBox="1"/>
          <p:nvPr/>
        </p:nvSpPr>
        <p:spPr>
          <a:xfrm>
            <a:off x="6471523" y="2210092"/>
            <a:ext cx="654598" cy="369332"/>
          </a:xfrm>
          <a:prstGeom prst="rect">
            <a:avLst/>
          </a:prstGeom>
          <a:solidFill>
            <a:schemeClr val="tx1"/>
          </a:solidFill>
        </p:spPr>
        <p:txBody>
          <a:bodyPr wrap="square" rtlCol="0">
            <a:spAutoFit/>
          </a:bodyPr>
          <a:lstStyle/>
          <a:p>
            <a:r>
              <a:rPr lang="en-IN" sz="600" dirty="0">
                <a:solidFill>
                  <a:schemeClr val="bg1"/>
                </a:solidFill>
                <a:latin typeface="Lato" panose="020F0502020204030203"/>
              </a:rPr>
              <a:t>FDI </a:t>
            </a:r>
            <a:r>
              <a:rPr lang="en-IN" sz="600" dirty="0" err="1">
                <a:solidFill>
                  <a:schemeClr val="bg1"/>
                </a:solidFill>
                <a:latin typeface="Lato" panose="020F0502020204030203"/>
              </a:rPr>
              <a:t>upto</a:t>
            </a:r>
            <a:r>
              <a:rPr lang="en-IN" sz="600" dirty="0">
                <a:solidFill>
                  <a:schemeClr val="bg1"/>
                </a:solidFill>
                <a:latin typeface="Lato" panose="020F0502020204030203"/>
              </a:rPr>
              <a:t> 49% in Indian Civil Aviation</a:t>
            </a:r>
          </a:p>
        </p:txBody>
      </p:sp>
      <p:cxnSp>
        <p:nvCxnSpPr>
          <p:cNvPr id="53" name="Straight Connector 52">
            <a:extLst>
              <a:ext uri="{FF2B5EF4-FFF2-40B4-BE49-F238E27FC236}">
                <a16:creationId xmlns:a16="http://schemas.microsoft.com/office/drawing/2014/main" id="{F566EA6F-63EE-4ED1-8EF6-0D50EE4189E1}"/>
              </a:ext>
            </a:extLst>
          </p:cNvPr>
          <p:cNvCxnSpPr>
            <a:stCxn id="51" idx="2"/>
            <a:endCxn id="11" idx="0"/>
          </p:cNvCxnSpPr>
          <p:nvPr/>
        </p:nvCxnSpPr>
        <p:spPr>
          <a:xfrm>
            <a:off x="6798822" y="2579424"/>
            <a:ext cx="0" cy="49340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143DBDD-73F7-4BE9-ABCC-5011F59D3D14}"/>
              </a:ext>
            </a:extLst>
          </p:cNvPr>
          <p:cNvSpPr txBox="1"/>
          <p:nvPr/>
        </p:nvSpPr>
        <p:spPr>
          <a:xfrm>
            <a:off x="7333297" y="1423149"/>
            <a:ext cx="1431676" cy="1188000"/>
          </a:xfrm>
          <a:prstGeom prst="rect">
            <a:avLst/>
          </a:prstGeom>
          <a:noFill/>
          <a:ln>
            <a:solidFill>
              <a:schemeClr val="accent1"/>
            </a:solidFill>
          </a:ln>
        </p:spPr>
        <p:txBody>
          <a:bodyPr wrap="square" rtlCol="0">
            <a:spAutoFit/>
          </a:bodyPr>
          <a:lstStyle/>
          <a:p>
            <a:r>
              <a:rPr lang="en-US" sz="600" dirty="0">
                <a:latin typeface="Lato" panose="020F0502020204030203"/>
              </a:rPr>
              <a:t>Contrary to popular opinion, Boeing and Airbus have been equally competitive in the Indian civil aviation history.</a:t>
            </a:r>
          </a:p>
          <a:p>
            <a:r>
              <a:rPr lang="en-US" sz="600" dirty="0">
                <a:latin typeface="Lato" panose="020F0502020204030203"/>
              </a:rPr>
              <a:t>With internal and operational failures and problems of Boeing’s Indian customers like Jet Airways, Air India and SpiceJet and huge recent rise of IndiGo(Airbus’ customer), Airbus is threatening to permanently take away majority of the Indian market share</a:t>
            </a:r>
          </a:p>
          <a:p>
            <a:br>
              <a:rPr lang="en-US" dirty="0"/>
            </a:br>
            <a:endParaRPr lang="en-IN" dirty="0"/>
          </a:p>
        </p:txBody>
      </p:sp>
      <p:cxnSp>
        <p:nvCxnSpPr>
          <p:cNvPr id="63" name="Straight Connector 62">
            <a:extLst>
              <a:ext uri="{FF2B5EF4-FFF2-40B4-BE49-F238E27FC236}">
                <a16:creationId xmlns:a16="http://schemas.microsoft.com/office/drawing/2014/main" id="{7F7DF091-7A48-413E-A868-438FE596AEBD}"/>
              </a:ext>
            </a:extLst>
          </p:cNvPr>
          <p:cNvCxnSpPr>
            <a:stCxn id="57" idx="2"/>
            <a:endCxn id="12" idx="0"/>
          </p:cNvCxnSpPr>
          <p:nvPr/>
        </p:nvCxnSpPr>
        <p:spPr>
          <a:xfrm flipH="1">
            <a:off x="8041211" y="2611149"/>
            <a:ext cx="7924" cy="4616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460FC57-692A-4EC9-BEA0-EAC9B9F056B2}"/>
              </a:ext>
            </a:extLst>
          </p:cNvPr>
          <p:cNvSpPr txBox="1"/>
          <p:nvPr/>
        </p:nvSpPr>
        <p:spPr>
          <a:xfrm>
            <a:off x="7743718" y="3549842"/>
            <a:ext cx="594986" cy="369332"/>
          </a:xfrm>
          <a:prstGeom prst="rect">
            <a:avLst/>
          </a:prstGeom>
          <a:solidFill>
            <a:schemeClr val="tx1"/>
          </a:solidFill>
        </p:spPr>
        <p:txBody>
          <a:bodyPr wrap="square" rtlCol="0">
            <a:spAutoFit/>
          </a:bodyPr>
          <a:lstStyle/>
          <a:p>
            <a:r>
              <a:rPr lang="en-IN" sz="600" dirty="0">
                <a:solidFill>
                  <a:schemeClr val="bg1"/>
                </a:solidFill>
                <a:latin typeface="Lato" panose="020F0502020204030203"/>
              </a:rPr>
              <a:t>100% FDI in Indian Civil Aviation</a:t>
            </a:r>
          </a:p>
        </p:txBody>
      </p:sp>
      <p:cxnSp>
        <p:nvCxnSpPr>
          <p:cNvPr id="67" name="Straight Connector 66">
            <a:extLst>
              <a:ext uri="{FF2B5EF4-FFF2-40B4-BE49-F238E27FC236}">
                <a16:creationId xmlns:a16="http://schemas.microsoft.com/office/drawing/2014/main" id="{10E48A52-4D15-47A4-BBBB-729AD3896FB9}"/>
              </a:ext>
            </a:extLst>
          </p:cNvPr>
          <p:cNvCxnSpPr>
            <a:stCxn id="65" idx="0"/>
            <a:endCxn id="12" idx="2"/>
          </p:cNvCxnSpPr>
          <p:nvPr/>
        </p:nvCxnSpPr>
        <p:spPr>
          <a:xfrm flipV="1">
            <a:off x="8041211" y="3322091"/>
            <a:ext cx="0" cy="2277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7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F73DD-2C86-413B-843E-CA9804A70A3B}"/>
              </a:ext>
            </a:extLst>
          </p:cNvPr>
          <p:cNvSpPr>
            <a:spLocks noGrp="1"/>
          </p:cNvSpPr>
          <p:nvPr>
            <p:ph type="body" sz="quarter" idx="10"/>
          </p:nvPr>
        </p:nvSpPr>
        <p:spPr>
          <a:xfrm>
            <a:off x="584202" y="562739"/>
            <a:ext cx="7953374" cy="467034"/>
          </a:xfrm>
        </p:spPr>
        <p:txBody>
          <a:bodyPr>
            <a:noAutofit/>
          </a:bodyPr>
          <a:lstStyle/>
          <a:p>
            <a:r>
              <a:rPr lang="en-US" sz="1800" dirty="0">
                <a:latin typeface="Lato" panose="020F0502020204030203"/>
              </a:rPr>
              <a:t>How can Boeing challenge Airbus in India in the high demand narrow-body segment?</a:t>
            </a:r>
            <a:endParaRPr lang="en-IN" sz="1800" dirty="0">
              <a:latin typeface="Lato" panose="020F0502020204030203"/>
              <a:cs typeface="Arial" panose="020B0604020202020204" pitchFamily="34" charset="0"/>
            </a:endParaRPr>
          </a:p>
        </p:txBody>
      </p:sp>
      <p:sp>
        <p:nvSpPr>
          <p:cNvPr id="3" name="Text Placeholder 2">
            <a:extLst>
              <a:ext uri="{FF2B5EF4-FFF2-40B4-BE49-F238E27FC236}">
                <a16:creationId xmlns:a16="http://schemas.microsoft.com/office/drawing/2014/main" id="{1671EC22-0044-4CBB-8319-93534C7B3116}"/>
              </a:ext>
            </a:extLst>
          </p:cNvPr>
          <p:cNvSpPr>
            <a:spLocks noGrp="1"/>
          </p:cNvSpPr>
          <p:nvPr>
            <p:ph type="body" sz="quarter" idx="11"/>
          </p:nvPr>
        </p:nvSpPr>
        <p:spPr/>
        <p:txBody>
          <a:bodyPr>
            <a:normAutofit fontScale="92500"/>
          </a:bodyPr>
          <a:lstStyle/>
          <a:p>
            <a:endParaRPr lang="en-IN" dirty="0"/>
          </a:p>
        </p:txBody>
      </p:sp>
      <p:sp>
        <p:nvSpPr>
          <p:cNvPr id="4" name="Text Placeholder 3">
            <a:extLst>
              <a:ext uri="{FF2B5EF4-FFF2-40B4-BE49-F238E27FC236}">
                <a16:creationId xmlns:a16="http://schemas.microsoft.com/office/drawing/2014/main" id="{15E80B9A-856E-4856-9665-207B1AB94F78}"/>
              </a:ext>
            </a:extLst>
          </p:cNvPr>
          <p:cNvSpPr>
            <a:spLocks noGrp="1"/>
          </p:cNvSpPr>
          <p:nvPr>
            <p:ph type="body" sz="quarter" idx="14"/>
          </p:nvPr>
        </p:nvSpPr>
        <p:spPr>
          <a:xfrm>
            <a:off x="593724" y="1426135"/>
            <a:ext cx="1955323" cy="2212676"/>
          </a:xfrm>
        </p:spPr>
        <p:txBody>
          <a:bodyPr>
            <a:normAutofit/>
          </a:bodyPr>
          <a:lstStyle/>
          <a:p>
            <a:br>
              <a:rPr lang="en-US" sz="1000" dirty="0"/>
            </a:br>
            <a:endParaRPr lang="en-IN" sz="1000" dirty="0">
              <a:solidFill>
                <a:schemeClr val="tx1"/>
              </a:solidFill>
            </a:endParaRPr>
          </a:p>
        </p:txBody>
      </p:sp>
      <p:sp>
        <p:nvSpPr>
          <p:cNvPr id="5" name="TextBox 4">
            <a:extLst>
              <a:ext uri="{FF2B5EF4-FFF2-40B4-BE49-F238E27FC236}">
                <a16:creationId xmlns:a16="http://schemas.microsoft.com/office/drawing/2014/main" id="{483887C3-8C23-4F16-8D82-EF9A5CA92DEE}"/>
              </a:ext>
            </a:extLst>
          </p:cNvPr>
          <p:cNvSpPr txBox="1"/>
          <p:nvPr/>
        </p:nvSpPr>
        <p:spPr>
          <a:xfrm>
            <a:off x="584202" y="4639456"/>
            <a:ext cx="1529411" cy="246221"/>
          </a:xfrm>
          <a:prstGeom prst="rect">
            <a:avLst/>
          </a:prstGeom>
          <a:solidFill>
            <a:schemeClr val="bg1"/>
          </a:solidFill>
        </p:spPr>
        <p:txBody>
          <a:bodyPr wrap="square" rtlCol="0">
            <a:spAutoFit/>
          </a:bodyPr>
          <a:lstStyle/>
          <a:p>
            <a:r>
              <a:rPr lang="en-IN" sz="1000" dirty="0">
                <a:solidFill>
                  <a:srgbClr val="27CED7"/>
                </a:solidFill>
              </a:rPr>
              <a:t>Team </a:t>
            </a:r>
            <a:r>
              <a:rPr lang="en-IN" sz="1000" dirty="0">
                <a:solidFill>
                  <a:srgbClr val="1CADE4"/>
                </a:solidFill>
              </a:rPr>
              <a:t>Meraki</a:t>
            </a:r>
            <a:endParaRPr lang="en-IN" sz="1000" dirty="0"/>
          </a:p>
        </p:txBody>
      </p:sp>
      <p:sp>
        <p:nvSpPr>
          <p:cNvPr id="7" name="Rectangle 6">
            <a:extLst>
              <a:ext uri="{FF2B5EF4-FFF2-40B4-BE49-F238E27FC236}">
                <a16:creationId xmlns:a16="http://schemas.microsoft.com/office/drawing/2014/main" id="{BBB08355-AC44-4FD6-A681-B2E7133C6C1F}"/>
              </a:ext>
            </a:extLst>
          </p:cNvPr>
          <p:cNvSpPr/>
          <p:nvPr/>
        </p:nvSpPr>
        <p:spPr>
          <a:xfrm>
            <a:off x="584202" y="495053"/>
            <a:ext cx="8229599" cy="4150392"/>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2B683A4C-E3D6-4836-AC00-520C08A160BC}"/>
              </a:ext>
            </a:extLst>
          </p:cNvPr>
          <p:cNvSpPr txBox="1"/>
          <p:nvPr/>
        </p:nvSpPr>
        <p:spPr>
          <a:xfrm>
            <a:off x="4359537" y="3134211"/>
            <a:ext cx="4012851" cy="1446550"/>
          </a:xfrm>
          <a:prstGeom prst="rect">
            <a:avLst/>
          </a:prstGeom>
          <a:noFill/>
        </p:spPr>
        <p:txBody>
          <a:bodyPr wrap="square" rtlCol="0">
            <a:spAutoFit/>
          </a:bodyPr>
          <a:lstStyle/>
          <a:p>
            <a:pPr marL="228600" indent="-228600" fontAlgn="base">
              <a:buFont typeface="Arial" panose="020B0604020202020204" pitchFamily="34" charset="0"/>
              <a:buChar char="•"/>
            </a:pPr>
            <a:r>
              <a:rPr lang="en-US" sz="1000" dirty="0">
                <a:latin typeface="Lato" panose="020F0502020204030203"/>
              </a:rPr>
              <a:t>Boeing must diversify its production process across the globe to cut down maintenance costs for its customers.</a:t>
            </a:r>
          </a:p>
          <a:p>
            <a:pPr fontAlgn="base"/>
            <a:endParaRPr lang="en-US" sz="1000" dirty="0">
              <a:latin typeface="Lato" panose="020F0502020204030203"/>
            </a:endParaRPr>
          </a:p>
          <a:p>
            <a:pPr marL="228600" indent="-228600" fontAlgn="base">
              <a:buFont typeface="Arial" panose="020B0604020202020204" pitchFamily="34" charset="0"/>
              <a:buChar char="•"/>
            </a:pPr>
            <a:r>
              <a:rPr lang="en-US" sz="1000" dirty="0">
                <a:latin typeface="Lato" panose="020F0502020204030203"/>
              </a:rPr>
              <a:t>Boeing must offer attractive deals by initially bundling more number of aircrafts with a cheaper and competitive price(similar to deal offered to IndiGo by Airbus) to penetrate deeper into the market.</a:t>
            </a:r>
          </a:p>
          <a:p>
            <a:endParaRPr lang="en-IN" dirty="0"/>
          </a:p>
        </p:txBody>
      </p:sp>
      <p:sp>
        <p:nvSpPr>
          <p:cNvPr id="14" name="TextBox 13">
            <a:extLst>
              <a:ext uri="{FF2B5EF4-FFF2-40B4-BE49-F238E27FC236}">
                <a16:creationId xmlns:a16="http://schemas.microsoft.com/office/drawing/2014/main" id="{E43CA08F-1FAB-408C-BD89-9672374B95D1}"/>
              </a:ext>
            </a:extLst>
          </p:cNvPr>
          <p:cNvSpPr txBox="1"/>
          <p:nvPr/>
        </p:nvSpPr>
        <p:spPr>
          <a:xfrm>
            <a:off x="771612" y="3402585"/>
            <a:ext cx="2530258" cy="1015663"/>
          </a:xfrm>
          <a:prstGeom prst="rect">
            <a:avLst/>
          </a:prstGeom>
          <a:noFill/>
        </p:spPr>
        <p:txBody>
          <a:bodyPr wrap="square" rtlCol="0">
            <a:spAutoFit/>
          </a:bodyPr>
          <a:lstStyle/>
          <a:p>
            <a:r>
              <a:rPr lang="en-US" sz="1000" dirty="0">
                <a:latin typeface="Lato" panose="020F0502020204030203"/>
              </a:rPr>
              <a:t>With 100% FDI approved by the Government in Indian Civil Aviation which is expected to give birth to new ventures and expected growth of Indian Air Traffic, there is a huge opportunity for Boeing to capture a part of the Indian Market.</a:t>
            </a:r>
            <a:endParaRPr lang="en-IN" sz="1000" dirty="0">
              <a:latin typeface="Lato" panose="020F0502020204030203"/>
            </a:endParaRPr>
          </a:p>
        </p:txBody>
      </p:sp>
      <p:sp>
        <p:nvSpPr>
          <p:cNvPr id="15" name="TextBox 14">
            <a:extLst>
              <a:ext uri="{FF2B5EF4-FFF2-40B4-BE49-F238E27FC236}">
                <a16:creationId xmlns:a16="http://schemas.microsoft.com/office/drawing/2014/main" id="{C24A6671-E030-41BE-B75F-7B9C3B5C27E6}"/>
              </a:ext>
            </a:extLst>
          </p:cNvPr>
          <p:cNvSpPr txBox="1"/>
          <p:nvPr/>
        </p:nvSpPr>
        <p:spPr>
          <a:xfrm>
            <a:off x="771612" y="1298064"/>
            <a:ext cx="2968669" cy="2215991"/>
          </a:xfrm>
          <a:prstGeom prst="rect">
            <a:avLst/>
          </a:prstGeom>
          <a:noFill/>
        </p:spPr>
        <p:txBody>
          <a:bodyPr wrap="square" rtlCol="0">
            <a:spAutoFit/>
          </a:bodyPr>
          <a:lstStyle/>
          <a:p>
            <a:pPr fontAlgn="base"/>
            <a:r>
              <a:rPr lang="en-US" sz="1000" dirty="0">
                <a:latin typeface="Lato" panose="020F0502020204030203"/>
              </a:rPr>
              <a:t>The Indian Commercial Market is completely dominated by Airbus. Out of a total of 669 aircrafts, a massive number of 424 belong to Airbus (A319, A320, A321), followed by  158 of Boeing (737, 777, 787, 747).</a:t>
            </a:r>
          </a:p>
          <a:p>
            <a:pPr fontAlgn="base"/>
            <a:endParaRPr lang="en-US" sz="1000" dirty="0">
              <a:latin typeface="Lato" panose="020F0502020204030203"/>
            </a:endParaRPr>
          </a:p>
          <a:p>
            <a:pPr fontAlgn="base"/>
            <a:r>
              <a:rPr lang="en-US" sz="1000" dirty="0">
                <a:latin typeface="Lato" panose="020F0502020204030203"/>
              </a:rPr>
              <a:t>The major client in India for Airbus is Indigo and Air India, with Indigo having more than half of the total number.</a:t>
            </a:r>
          </a:p>
          <a:p>
            <a:pPr fontAlgn="base"/>
            <a:endParaRPr lang="en-US" sz="1000" dirty="0">
              <a:latin typeface="Lato" panose="020F0502020204030203"/>
            </a:endParaRPr>
          </a:p>
          <a:p>
            <a:pPr fontAlgn="base"/>
            <a:r>
              <a:rPr lang="en-US" sz="1000" dirty="0">
                <a:latin typeface="Lato" panose="020F0502020204030203"/>
              </a:rPr>
              <a:t>The major client for Boeing is SpiceJet and Air India, but the numbers are very low. </a:t>
            </a:r>
          </a:p>
          <a:p>
            <a:endParaRPr lang="en-IN" dirty="0"/>
          </a:p>
        </p:txBody>
      </p:sp>
      <p:graphicFrame>
        <p:nvGraphicFramePr>
          <p:cNvPr id="33" name="Chart 32">
            <a:extLst>
              <a:ext uri="{FF2B5EF4-FFF2-40B4-BE49-F238E27FC236}">
                <a16:creationId xmlns:a16="http://schemas.microsoft.com/office/drawing/2014/main" id="{6566BF4E-80E2-4ED8-BB5D-1E2E440EC0CB}"/>
              </a:ext>
            </a:extLst>
          </p:cNvPr>
          <p:cNvGraphicFramePr>
            <a:graphicFrameLocks/>
          </p:cNvGraphicFramePr>
          <p:nvPr>
            <p:extLst>
              <p:ext uri="{D42A27DB-BD31-4B8C-83A1-F6EECF244321}">
                <p14:modId xmlns:p14="http://schemas.microsoft.com/office/powerpoint/2010/main" val="508124901"/>
              </p:ext>
            </p:extLst>
          </p:nvPr>
        </p:nvGraphicFramePr>
        <p:xfrm>
          <a:off x="5095202" y="1097459"/>
          <a:ext cx="2805830" cy="1826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7986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Lst>
</file>

<file path=ppt/tags/tag1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2591</Words>
  <Application>Microsoft Office PowerPoint</Application>
  <PresentationFormat>On-screen Show (16:9)</PresentationFormat>
  <Paragraphs>251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Mishka</dc:creator>
  <cp:lastModifiedBy>UTSAV UDAY KADAM</cp:lastModifiedBy>
  <cp:revision>81</cp:revision>
  <dcterms:created xsi:type="dcterms:W3CDTF">2019-03-25T08:51:58Z</dcterms:created>
  <dcterms:modified xsi:type="dcterms:W3CDTF">2019-12-30T17:28:44Z</dcterms:modified>
</cp:coreProperties>
</file>