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a Varzegani" userId="5a4f6ebf-5e89-479d-9ba8-7820b9d99273" providerId="ADAL" clId="{ED22F1E3-1718-4544-AC33-4FCE7DA80C14}"/>
    <pc:docChg chg="custSel delSld modSld">
      <pc:chgData name="Roja Varzegani" userId="5a4f6ebf-5e89-479d-9ba8-7820b9d99273" providerId="ADAL" clId="{ED22F1E3-1718-4544-AC33-4FCE7DA80C14}" dt="2024-03-18T04:24:46.390" v="19" actId="478"/>
      <pc:docMkLst>
        <pc:docMk/>
      </pc:docMkLst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5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5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5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5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6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7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8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29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0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1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1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2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3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4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5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6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7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8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29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30"/>
        </pc:sldMkLst>
      </pc:sldChg>
      <pc:sldChg chg="del">
        <pc:chgData name="Roja Varzegani" userId="5a4f6ebf-5e89-479d-9ba8-7820b9d99273" providerId="ADAL" clId="{ED22F1E3-1718-4544-AC33-4FCE7DA80C14}" dt="2024-03-18T04:20:20.023" v="0" actId="47"/>
        <pc:sldMkLst>
          <pc:docMk/>
          <pc:sldMk cId="0" sldId="331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2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3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4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5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6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7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8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39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0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1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2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3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4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5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6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7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8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49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0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1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2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3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4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5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6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7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8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59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0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1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2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3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4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5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6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7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8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69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0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1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2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3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4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5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6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7"/>
        </pc:sldMkLst>
      </pc:sldChg>
      <pc:sldChg chg="del">
        <pc:chgData name="Roja Varzegani" userId="5a4f6ebf-5e89-479d-9ba8-7820b9d99273" providerId="ADAL" clId="{ED22F1E3-1718-4544-AC33-4FCE7DA80C14}" dt="2024-03-18T04:21:15.951" v="1" actId="47"/>
        <pc:sldMkLst>
          <pc:docMk/>
          <pc:sldMk cId="0" sldId="378"/>
        </pc:sldMkLst>
      </pc:sldChg>
      <pc:sldChg chg="del">
        <pc:chgData name="Roja Varzegani" userId="5a4f6ebf-5e89-479d-9ba8-7820b9d99273" providerId="ADAL" clId="{ED22F1E3-1718-4544-AC33-4FCE7DA80C14}" dt="2024-03-18T04:21:22.588" v="2" actId="47"/>
        <pc:sldMkLst>
          <pc:docMk/>
          <pc:sldMk cId="0" sldId="379"/>
        </pc:sldMkLst>
      </pc:sldChg>
      <pc:sldChg chg="del">
        <pc:chgData name="Roja Varzegani" userId="5a4f6ebf-5e89-479d-9ba8-7820b9d99273" providerId="ADAL" clId="{ED22F1E3-1718-4544-AC33-4FCE7DA80C14}" dt="2024-03-18T04:21:22.588" v="2" actId="47"/>
        <pc:sldMkLst>
          <pc:docMk/>
          <pc:sldMk cId="0" sldId="380"/>
        </pc:sldMkLst>
      </pc:sldChg>
      <pc:sldChg chg="del">
        <pc:chgData name="Roja Varzegani" userId="5a4f6ebf-5e89-479d-9ba8-7820b9d99273" providerId="ADAL" clId="{ED22F1E3-1718-4544-AC33-4FCE7DA80C14}" dt="2024-03-18T04:21:22.588" v="2" actId="47"/>
        <pc:sldMkLst>
          <pc:docMk/>
          <pc:sldMk cId="0" sldId="381"/>
        </pc:sldMkLst>
      </pc:sldChg>
      <pc:sldChg chg="del">
        <pc:chgData name="Roja Varzegani" userId="5a4f6ebf-5e89-479d-9ba8-7820b9d99273" providerId="ADAL" clId="{ED22F1E3-1718-4544-AC33-4FCE7DA80C14}" dt="2024-03-18T04:21:22.588" v="2" actId="47"/>
        <pc:sldMkLst>
          <pc:docMk/>
          <pc:sldMk cId="0" sldId="382"/>
        </pc:sldMkLst>
      </pc:sldChg>
      <pc:sldChg chg="delSp mod">
        <pc:chgData name="Roja Varzegani" userId="5a4f6ebf-5e89-479d-9ba8-7820b9d99273" providerId="ADAL" clId="{ED22F1E3-1718-4544-AC33-4FCE7DA80C14}" dt="2024-03-18T04:21:38.568" v="3" actId="478"/>
        <pc:sldMkLst>
          <pc:docMk/>
          <pc:sldMk cId="0" sldId="383"/>
        </pc:sldMkLst>
        <pc:spChg chg="del">
          <ac:chgData name="Roja Varzegani" userId="5a4f6ebf-5e89-479d-9ba8-7820b9d99273" providerId="ADAL" clId="{ED22F1E3-1718-4544-AC33-4FCE7DA80C14}" dt="2024-03-18T04:21:38.568" v="3" actId="478"/>
          <ac:spMkLst>
            <pc:docMk/>
            <pc:sldMk cId="0" sldId="383"/>
            <ac:spMk id="6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1:42.787" v="4" actId="478"/>
        <pc:sldMkLst>
          <pc:docMk/>
          <pc:sldMk cId="0" sldId="384"/>
        </pc:sldMkLst>
        <pc:spChg chg="del">
          <ac:chgData name="Roja Varzegani" userId="5a4f6ebf-5e89-479d-9ba8-7820b9d99273" providerId="ADAL" clId="{ED22F1E3-1718-4544-AC33-4FCE7DA80C14}" dt="2024-03-18T04:21:42.787" v="4" actId="478"/>
          <ac:spMkLst>
            <pc:docMk/>
            <pc:sldMk cId="0" sldId="384"/>
            <ac:spMk id="5" creationId="{00000000-0000-0000-0000-000000000000}"/>
          </ac:spMkLst>
        </pc:spChg>
      </pc:sldChg>
      <pc:sldChg chg="delSp modSp mod">
        <pc:chgData name="Roja Varzegani" userId="5a4f6ebf-5e89-479d-9ba8-7820b9d99273" providerId="ADAL" clId="{ED22F1E3-1718-4544-AC33-4FCE7DA80C14}" dt="2024-03-18T04:22:14.802" v="7" actId="5793"/>
        <pc:sldMkLst>
          <pc:docMk/>
          <pc:sldMk cId="0" sldId="385"/>
        </pc:sldMkLst>
        <pc:spChg chg="mod">
          <ac:chgData name="Roja Varzegani" userId="5a4f6ebf-5e89-479d-9ba8-7820b9d99273" providerId="ADAL" clId="{ED22F1E3-1718-4544-AC33-4FCE7DA80C14}" dt="2024-03-18T04:22:14.802" v="7" actId="5793"/>
          <ac:spMkLst>
            <pc:docMk/>
            <pc:sldMk cId="0" sldId="385"/>
            <ac:spMk id="3" creationId="{00000000-0000-0000-0000-000000000000}"/>
          </ac:spMkLst>
        </pc:spChg>
        <pc:spChg chg="del">
          <ac:chgData name="Roja Varzegani" userId="5a4f6ebf-5e89-479d-9ba8-7820b9d99273" providerId="ADAL" clId="{ED22F1E3-1718-4544-AC33-4FCE7DA80C14}" dt="2024-03-18T04:21:55.621" v="5" actId="478"/>
          <ac:spMkLst>
            <pc:docMk/>
            <pc:sldMk cId="0" sldId="385"/>
            <ac:spMk id="5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2:51.476" v="8" actId="478"/>
        <pc:sldMkLst>
          <pc:docMk/>
          <pc:sldMk cId="0" sldId="386"/>
        </pc:sldMkLst>
        <pc:spChg chg="del">
          <ac:chgData name="Roja Varzegani" userId="5a4f6ebf-5e89-479d-9ba8-7820b9d99273" providerId="ADAL" clId="{ED22F1E3-1718-4544-AC33-4FCE7DA80C14}" dt="2024-03-18T04:22:51.476" v="8" actId="478"/>
          <ac:spMkLst>
            <pc:docMk/>
            <pc:sldMk cId="0" sldId="386"/>
            <ac:spMk id="5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3:27.925" v="9" actId="478"/>
        <pc:sldMkLst>
          <pc:docMk/>
          <pc:sldMk cId="0" sldId="387"/>
        </pc:sldMkLst>
        <pc:spChg chg="del">
          <ac:chgData name="Roja Varzegani" userId="5a4f6ebf-5e89-479d-9ba8-7820b9d99273" providerId="ADAL" clId="{ED22F1E3-1718-4544-AC33-4FCE7DA80C14}" dt="2024-03-18T04:23:27.925" v="9" actId="478"/>
          <ac:spMkLst>
            <pc:docMk/>
            <pc:sldMk cId="0" sldId="387"/>
            <ac:spMk id="5" creationId="{00000000-0000-0000-0000-000000000000}"/>
          </ac:spMkLst>
        </pc:spChg>
      </pc:sldChg>
      <pc:sldChg chg="delSp modSp mod">
        <pc:chgData name="Roja Varzegani" userId="5a4f6ebf-5e89-479d-9ba8-7820b9d99273" providerId="ADAL" clId="{ED22F1E3-1718-4544-AC33-4FCE7DA80C14}" dt="2024-03-18T04:23:40.997" v="11" actId="113"/>
        <pc:sldMkLst>
          <pc:docMk/>
          <pc:sldMk cId="0" sldId="388"/>
        </pc:sldMkLst>
        <pc:spChg chg="mod">
          <ac:chgData name="Roja Varzegani" userId="5a4f6ebf-5e89-479d-9ba8-7820b9d99273" providerId="ADAL" clId="{ED22F1E3-1718-4544-AC33-4FCE7DA80C14}" dt="2024-03-18T04:23:40.997" v="11" actId="113"/>
          <ac:spMkLst>
            <pc:docMk/>
            <pc:sldMk cId="0" sldId="388"/>
            <ac:spMk id="3" creationId="{00000000-0000-0000-0000-000000000000}"/>
          </ac:spMkLst>
        </pc:spChg>
        <pc:spChg chg="del">
          <ac:chgData name="Roja Varzegani" userId="5a4f6ebf-5e89-479d-9ba8-7820b9d99273" providerId="ADAL" clId="{ED22F1E3-1718-4544-AC33-4FCE7DA80C14}" dt="2024-03-18T04:23:36.517" v="10" actId="478"/>
          <ac:spMkLst>
            <pc:docMk/>
            <pc:sldMk cId="0" sldId="388"/>
            <ac:spMk id="5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3:49.028" v="12" actId="478"/>
        <pc:sldMkLst>
          <pc:docMk/>
          <pc:sldMk cId="0" sldId="389"/>
        </pc:sldMkLst>
        <pc:spChg chg="del">
          <ac:chgData name="Roja Varzegani" userId="5a4f6ebf-5e89-479d-9ba8-7820b9d99273" providerId="ADAL" clId="{ED22F1E3-1718-4544-AC33-4FCE7DA80C14}" dt="2024-03-18T04:23:49.028" v="12" actId="478"/>
          <ac:spMkLst>
            <pc:docMk/>
            <pc:sldMk cId="0" sldId="389"/>
            <ac:spMk id="10" creationId="{00000000-0000-0000-0000-000000000000}"/>
          </ac:spMkLst>
        </pc:spChg>
      </pc:sldChg>
      <pc:sldChg chg="delSp modSp mod">
        <pc:chgData name="Roja Varzegani" userId="5a4f6ebf-5e89-479d-9ba8-7820b9d99273" providerId="ADAL" clId="{ED22F1E3-1718-4544-AC33-4FCE7DA80C14}" dt="2024-03-18T04:24:20.532" v="15" actId="14100"/>
        <pc:sldMkLst>
          <pc:docMk/>
          <pc:sldMk cId="0" sldId="390"/>
        </pc:sldMkLst>
        <pc:spChg chg="mod">
          <ac:chgData name="Roja Varzegani" userId="5a4f6ebf-5e89-479d-9ba8-7820b9d99273" providerId="ADAL" clId="{ED22F1E3-1718-4544-AC33-4FCE7DA80C14}" dt="2024-03-18T04:24:20.532" v="15" actId="14100"/>
          <ac:spMkLst>
            <pc:docMk/>
            <pc:sldMk cId="0" sldId="390"/>
            <ac:spMk id="4" creationId="{00000000-0000-0000-0000-000000000000}"/>
          </ac:spMkLst>
        </pc:spChg>
        <pc:spChg chg="del">
          <ac:chgData name="Roja Varzegani" userId="5a4f6ebf-5e89-479d-9ba8-7820b9d99273" providerId="ADAL" clId="{ED22F1E3-1718-4544-AC33-4FCE7DA80C14}" dt="2024-03-18T04:24:05.253" v="13" actId="478"/>
          <ac:spMkLst>
            <pc:docMk/>
            <pc:sldMk cId="0" sldId="390"/>
            <ac:spMk id="10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4:30.021" v="17" actId="478"/>
        <pc:sldMkLst>
          <pc:docMk/>
          <pc:sldMk cId="0" sldId="391"/>
        </pc:sldMkLst>
        <pc:spChg chg="del">
          <ac:chgData name="Roja Varzegani" userId="5a4f6ebf-5e89-479d-9ba8-7820b9d99273" providerId="ADAL" clId="{ED22F1E3-1718-4544-AC33-4FCE7DA80C14}" dt="2024-03-18T04:24:30.021" v="17" actId="478"/>
          <ac:spMkLst>
            <pc:docMk/>
            <pc:sldMk cId="0" sldId="391"/>
            <ac:spMk id="9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4:27.270" v="16" actId="478"/>
        <pc:sldMkLst>
          <pc:docMk/>
          <pc:sldMk cId="0" sldId="392"/>
        </pc:sldMkLst>
        <pc:spChg chg="del">
          <ac:chgData name="Roja Varzegani" userId="5a4f6ebf-5e89-479d-9ba8-7820b9d99273" providerId="ADAL" clId="{ED22F1E3-1718-4544-AC33-4FCE7DA80C14}" dt="2024-03-18T04:24:27.270" v="16" actId="478"/>
          <ac:spMkLst>
            <pc:docMk/>
            <pc:sldMk cId="0" sldId="392"/>
            <ac:spMk id="9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4:42.278" v="18" actId="478"/>
        <pc:sldMkLst>
          <pc:docMk/>
          <pc:sldMk cId="0" sldId="393"/>
        </pc:sldMkLst>
        <pc:spChg chg="del">
          <ac:chgData name="Roja Varzegani" userId="5a4f6ebf-5e89-479d-9ba8-7820b9d99273" providerId="ADAL" clId="{ED22F1E3-1718-4544-AC33-4FCE7DA80C14}" dt="2024-03-18T04:24:42.278" v="18" actId="478"/>
          <ac:spMkLst>
            <pc:docMk/>
            <pc:sldMk cId="0" sldId="393"/>
            <ac:spMk id="36" creationId="{00000000-0000-0000-0000-000000000000}"/>
          </ac:spMkLst>
        </pc:spChg>
      </pc:sldChg>
      <pc:sldChg chg="delSp mod">
        <pc:chgData name="Roja Varzegani" userId="5a4f6ebf-5e89-479d-9ba8-7820b9d99273" providerId="ADAL" clId="{ED22F1E3-1718-4544-AC33-4FCE7DA80C14}" dt="2024-03-18T04:24:46.390" v="19" actId="478"/>
        <pc:sldMkLst>
          <pc:docMk/>
          <pc:sldMk cId="0" sldId="394"/>
        </pc:sldMkLst>
        <pc:spChg chg="del">
          <ac:chgData name="Roja Varzegani" userId="5a4f6ebf-5e89-479d-9ba8-7820b9d99273" providerId="ADAL" clId="{ED22F1E3-1718-4544-AC33-4FCE7DA80C14}" dt="2024-03-18T04:24:46.390" v="19" actId="478"/>
          <ac:spMkLst>
            <pc:docMk/>
            <pc:sldMk cId="0" sldId="394"/>
            <ac:spMk id="3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4025" y="6432550"/>
            <a:ext cx="120650" cy="190500"/>
          </a:xfrm>
          <a:custGeom>
            <a:avLst/>
            <a:gdLst/>
            <a:ahLst/>
            <a:cxnLst/>
            <a:rect l="l" t="t" r="r" b="b"/>
            <a:pathLst>
              <a:path w="120650" h="190500">
                <a:moveTo>
                  <a:pt x="0" y="0"/>
                </a:moveTo>
                <a:lnTo>
                  <a:pt x="0" y="190500"/>
                </a:lnTo>
                <a:lnTo>
                  <a:pt x="120650" y="9525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3240" y="120396"/>
            <a:ext cx="7403465" cy="998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12" y="3270250"/>
            <a:ext cx="8044180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54375" y="6417707"/>
            <a:ext cx="3244850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pc="-5" dirty="0"/>
              <a:t>Fahiem</a:t>
            </a:r>
            <a:r>
              <a:rPr spc="-25" dirty="0"/>
              <a:t> </a:t>
            </a:r>
            <a:r>
              <a:rPr dirty="0"/>
              <a:t>Bacchus,</a:t>
            </a:r>
            <a:r>
              <a:rPr spc="-20" dirty="0"/>
              <a:t> </a:t>
            </a:r>
            <a:r>
              <a:rPr spc="-5"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Toronto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62940" y="6402467"/>
            <a:ext cx="292100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2"/>
                </a:solidFill>
                <a:latin typeface="Comic Sans MS"/>
                <a:cs typeface="Comic Sans MS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4822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Independence</a:t>
            </a:r>
            <a:r>
              <a:rPr spc="-2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Bayes</a:t>
            </a:r>
            <a:r>
              <a:rPr spc="-10" dirty="0"/>
              <a:t> </a:t>
            </a:r>
            <a:r>
              <a:rPr spc="-5" dirty="0"/>
              <a:t>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1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998220"/>
            <a:ext cx="7917815" cy="16929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00025" marR="17780" indent="-174625">
              <a:lnSpc>
                <a:spcPct val="102299"/>
              </a:lnSpc>
              <a:spcBef>
                <a:spcPts val="25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200025" algn="l"/>
              </a:tabLst>
            </a:pPr>
            <a:r>
              <a:rPr sz="2600" spc="-5" dirty="0">
                <a:latin typeface="Calibri"/>
                <a:cs typeface="Calibri"/>
              </a:rPr>
              <a:t>Another piece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we can </a:t>
            </a:r>
            <a:r>
              <a:rPr sz="2600" spc="-5" dirty="0">
                <a:latin typeface="Calibri"/>
                <a:cs typeface="Calibri"/>
              </a:rPr>
              <a:t>obtain from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Bayes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“structure”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domain.</a:t>
            </a:r>
            <a:endParaRPr sz="2600">
              <a:latin typeface="Calibri"/>
              <a:cs typeface="Calibri"/>
            </a:endParaRPr>
          </a:p>
          <a:p>
            <a:pPr marL="200025" marR="61594" indent="-174625">
              <a:lnSpc>
                <a:spcPct val="100000"/>
              </a:lnSpc>
              <a:spcBef>
                <a:spcPts val="580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200025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BN means: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every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X</a:t>
            </a:r>
            <a:r>
              <a:rPr sz="3150" i="1" baseline="-10582" dirty="0">
                <a:latin typeface="Calibri"/>
                <a:cs typeface="Calibri"/>
              </a:rPr>
              <a:t>i</a:t>
            </a:r>
            <a:r>
              <a:rPr sz="3150" i="1" spc="172" baseline="-10582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conditionally </a:t>
            </a:r>
            <a:r>
              <a:rPr sz="26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336600"/>
                </a:solidFill>
                <a:latin typeface="Calibri"/>
                <a:cs typeface="Calibri"/>
              </a:rPr>
              <a:t>independent</a:t>
            </a:r>
            <a:r>
              <a:rPr sz="26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of</a:t>
            </a:r>
            <a:r>
              <a:rPr sz="2600" i="1" spc="-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all</a:t>
            </a:r>
            <a:r>
              <a:rPr sz="2600" i="1" spc="10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of</a:t>
            </a:r>
            <a:r>
              <a:rPr sz="2600" i="1" spc="-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its</a:t>
            </a:r>
            <a:r>
              <a:rPr sz="26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0000FF"/>
                </a:solidFill>
                <a:latin typeface="Calibri"/>
                <a:cs typeface="Calibri"/>
              </a:rPr>
              <a:t>nondescendants</a:t>
            </a:r>
            <a:r>
              <a:rPr sz="2600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336600"/>
                </a:solidFill>
                <a:latin typeface="Calibri"/>
                <a:cs typeface="Calibri"/>
              </a:rPr>
              <a:t>given</a:t>
            </a:r>
            <a:r>
              <a:rPr sz="26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it</a:t>
            </a:r>
            <a:r>
              <a:rPr sz="26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336600"/>
                </a:solidFill>
                <a:latin typeface="Calibri"/>
                <a:cs typeface="Calibri"/>
              </a:rPr>
              <a:t>parents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4114800"/>
            <a:ext cx="6734175" cy="1557655"/>
          </a:xfrm>
          <a:prstGeom prst="rect">
            <a:avLst/>
          </a:prstGeom>
          <a:ln w="28575">
            <a:solidFill>
              <a:srgbClr val="3366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R="304800" algn="ctr">
              <a:lnSpc>
                <a:spcPct val="100000"/>
              </a:lnSpc>
              <a:spcBef>
                <a:spcPts val="245"/>
              </a:spcBef>
            </a:pPr>
            <a:r>
              <a:rPr sz="2800" spc="-5" dirty="0">
                <a:solidFill>
                  <a:srgbClr val="336600"/>
                </a:solidFill>
                <a:latin typeface="Arial"/>
                <a:cs typeface="Arial"/>
              </a:rPr>
              <a:t>Pr(</a:t>
            </a:r>
            <a:r>
              <a:rPr sz="2800" i="1" spc="-5" dirty="0">
                <a:solidFill>
                  <a:srgbClr val="336600"/>
                </a:solidFill>
                <a:latin typeface="Arial"/>
                <a:cs typeface="Arial"/>
              </a:rPr>
              <a:t>X</a:t>
            </a:r>
            <a:r>
              <a:rPr sz="3150" i="1" spc="-7" baseline="-10582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3150" i="1" spc="284" baseline="-1058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|</a:t>
            </a:r>
            <a:r>
              <a:rPr sz="2800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S</a:t>
            </a:r>
            <a:r>
              <a:rPr sz="2800" spc="-1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Symbol"/>
                <a:cs typeface="Symbol"/>
              </a:rPr>
              <a:t></a:t>
            </a:r>
            <a:r>
              <a:rPr sz="2800" spc="6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Par(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X</a:t>
            </a:r>
            <a:r>
              <a:rPr sz="3150" i="1" baseline="-10582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))</a:t>
            </a:r>
            <a:r>
              <a:rPr sz="2800" spc="-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=</a:t>
            </a:r>
            <a:r>
              <a:rPr sz="2800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6600"/>
                </a:solidFill>
                <a:latin typeface="Arial"/>
                <a:cs typeface="Arial"/>
              </a:rPr>
              <a:t>Pr(</a:t>
            </a:r>
            <a:r>
              <a:rPr sz="2800" i="1" spc="-5" dirty="0">
                <a:solidFill>
                  <a:srgbClr val="336600"/>
                </a:solidFill>
                <a:latin typeface="Arial"/>
                <a:cs typeface="Arial"/>
              </a:rPr>
              <a:t>X</a:t>
            </a:r>
            <a:r>
              <a:rPr sz="3150" i="1" spc="-7" baseline="-10582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3150" i="1" spc="284" baseline="-1058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|</a:t>
            </a:r>
            <a:r>
              <a:rPr sz="2800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Par(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X</a:t>
            </a:r>
            <a:r>
              <a:rPr sz="3150" i="1" baseline="-10582" dirty="0">
                <a:solidFill>
                  <a:srgbClr val="3366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50">
              <a:latin typeface="Arial"/>
              <a:cs typeface="Arial"/>
            </a:endParaRPr>
          </a:p>
          <a:p>
            <a:pPr marR="252729" algn="ctr">
              <a:lnSpc>
                <a:spcPct val="100000"/>
              </a:lnSpc>
            </a:pP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for</a:t>
            </a:r>
            <a:r>
              <a:rPr sz="2800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any</a:t>
            </a:r>
            <a:r>
              <a:rPr sz="2800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subset</a:t>
            </a:r>
            <a:r>
              <a:rPr sz="2800" spc="-1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S</a:t>
            </a:r>
            <a:r>
              <a:rPr sz="2800" spc="-2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6600"/>
                </a:solidFill>
                <a:latin typeface="Symbol"/>
                <a:cs typeface="Symbol"/>
              </a:rPr>
              <a:t></a:t>
            </a:r>
            <a:r>
              <a:rPr sz="2800" spc="70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NonDescendents(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3150" i="1" baseline="-10582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33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97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D-Separation:</a:t>
            </a:r>
            <a:r>
              <a:rPr spc="-35" dirty="0"/>
              <a:t> </a:t>
            </a:r>
            <a:r>
              <a:rPr dirty="0"/>
              <a:t>Intuitions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22" y="1591715"/>
            <a:ext cx="5644444" cy="4582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7540" y="1392428"/>
            <a:ext cx="3306445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2405" marR="339090" indent="-179705">
              <a:lnSpc>
                <a:spcPct val="100800"/>
              </a:lnSpc>
              <a:spcBef>
                <a:spcPts val="75"/>
              </a:spcBef>
              <a:buChar char="•"/>
              <a:tabLst>
                <a:tab pos="192405" algn="l"/>
              </a:tabLst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Subway,</a:t>
            </a:r>
            <a:r>
              <a:rPr sz="2400" spc="-5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ExoticTrip </a:t>
            </a:r>
            <a:r>
              <a:rPr sz="2400" spc="-7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2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independent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;</a:t>
            </a:r>
            <a:endParaRPr sz="2400">
              <a:latin typeface="Comic Sans MS"/>
              <a:cs typeface="Comic Sans MS"/>
            </a:endParaRPr>
          </a:p>
          <a:p>
            <a:pPr marL="192405" marR="250190" indent="-179705">
              <a:lnSpc>
                <a:spcPct val="100800"/>
              </a:lnSpc>
              <a:spcBef>
                <a:spcPts val="1395"/>
              </a:spcBef>
              <a:buChar char="•"/>
              <a:tabLst>
                <a:tab pos="192405" algn="l"/>
              </a:tabLst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They</a:t>
            </a:r>
            <a:r>
              <a:rPr sz="2400" spc="-3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3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dependent </a:t>
            </a:r>
            <a:r>
              <a:rPr sz="2400" b="1" spc="-10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given</a:t>
            </a:r>
            <a:r>
              <a:rPr sz="2400" b="1" spc="-1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Therm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;</a:t>
            </a:r>
            <a:endParaRPr sz="2400">
              <a:latin typeface="Comic Sans MS"/>
              <a:cs typeface="Comic Sans MS"/>
            </a:endParaRPr>
          </a:p>
          <a:p>
            <a:pPr marL="192405" marR="5080" indent="-179705">
              <a:lnSpc>
                <a:spcPct val="100000"/>
              </a:lnSpc>
              <a:spcBef>
                <a:spcPts val="1415"/>
              </a:spcBef>
              <a:buChar char="•"/>
              <a:tabLst>
                <a:tab pos="192405" algn="l"/>
              </a:tabLst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They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3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independent </a:t>
            </a:r>
            <a:r>
              <a:rPr sz="2400" b="1" spc="-10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given Therm 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and 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Malaria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. This for 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exactly the 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same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 reasons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for Flu/Mal 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above.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400" y="1511300"/>
            <a:ext cx="5692775" cy="968375"/>
            <a:chOff x="25400" y="1511300"/>
            <a:chExt cx="5692775" cy="968375"/>
          </a:xfrm>
        </p:grpSpPr>
        <p:sp>
          <p:nvSpPr>
            <p:cNvPr id="6" name="object 6"/>
            <p:cNvSpPr/>
            <p:nvPr/>
          </p:nvSpPr>
          <p:spPr>
            <a:xfrm>
              <a:off x="38100" y="1524000"/>
              <a:ext cx="1828800" cy="838200"/>
            </a:xfrm>
            <a:custGeom>
              <a:avLst/>
              <a:gdLst/>
              <a:ahLst/>
              <a:cxnLst/>
              <a:rect l="l" t="t" r="r" b="b"/>
              <a:pathLst>
                <a:path w="1828800" h="838200">
                  <a:moveTo>
                    <a:pt x="0" y="419100"/>
                  </a:moveTo>
                  <a:lnTo>
                    <a:pt x="9080" y="359807"/>
                  </a:lnTo>
                  <a:lnTo>
                    <a:pt x="35496" y="303069"/>
                  </a:lnTo>
                  <a:lnTo>
                    <a:pt x="78010" y="249455"/>
                  </a:lnTo>
                  <a:lnTo>
                    <a:pt x="135384" y="199531"/>
                  </a:lnTo>
                  <a:lnTo>
                    <a:pt x="169256" y="176131"/>
                  </a:lnTo>
                  <a:lnTo>
                    <a:pt x="206379" y="153865"/>
                  </a:lnTo>
                  <a:lnTo>
                    <a:pt x="246599" y="132806"/>
                  </a:lnTo>
                  <a:lnTo>
                    <a:pt x="289759" y="113024"/>
                  </a:lnTo>
                  <a:lnTo>
                    <a:pt x="335707" y="94590"/>
                  </a:lnTo>
                  <a:lnTo>
                    <a:pt x="384286" y="77575"/>
                  </a:lnTo>
                  <a:lnTo>
                    <a:pt x="435342" y="62051"/>
                  </a:lnTo>
                  <a:lnTo>
                    <a:pt x="488720" y="48087"/>
                  </a:lnTo>
                  <a:lnTo>
                    <a:pt x="544267" y="35754"/>
                  </a:lnTo>
                  <a:lnTo>
                    <a:pt x="601826" y="25125"/>
                  </a:lnTo>
                  <a:lnTo>
                    <a:pt x="661243" y="16269"/>
                  </a:lnTo>
                  <a:lnTo>
                    <a:pt x="722364" y="9257"/>
                  </a:lnTo>
                  <a:lnTo>
                    <a:pt x="785033" y="4161"/>
                  </a:lnTo>
                  <a:lnTo>
                    <a:pt x="849097" y="1052"/>
                  </a:lnTo>
                  <a:lnTo>
                    <a:pt x="914400" y="0"/>
                  </a:lnTo>
                  <a:lnTo>
                    <a:pt x="979702" y="1052"/>
                  </a:lnTo>
                  <a:lnTo>
                    <a:pt x="1043766" y="4161"/>
                  </a:lnTo>
                  <a:lnTo>
                    <a:pt x="1106435" y="9257"/>
                  </a:lnTo>
                  <a:lnTo>
                    <a:pt x="1167556" y="16269"/>
                  </a:lnTo>
                  <a:lnTo>
                    <a:pt x="1226973" y="25125"/>
                  </a:lnTo>
                  <a:lnTo>
                    <a:pt x="1284532" y="35754"/>
                  </a:lnTo>
                  <a:lnTo>
                    <a:pt x="1340079" y="48087"/>
                  </a:lnTo>
                  <a:lnTo>
                    <a:pt x="1393457" y="62051"/>
                  </a:lnTo>
                  <a:lnTo>
                    <a:pt x="1444513" y="77575"/>
                  </a:lnTo>
                  <a:lnTo>
                    <a:pt x="1493092" y="94590"/>
                  </a:lnTo>
                  <a:lnTo>
                    <a:pt x="1539040" y="113024"/>
                  </a:lnTo>
                  <a:lnTo>
                    <a:pt x="1582200" y="132806"/>
                  </a:lnTo>
                  <a:lnTo>
                    <a:pt x="1622420" y="153865"/>
                  </a:lnTo>
                  <a:lnTo>
                    <a:pt x="1659543" y="176131"/>
                  </a:lnTo>
                  <a:lnTo>
                    <a:pt x="1693415" y="199531"/>
                  </a:lnTo>
                  <a:lnTo>
                    <a:pt x="1723882" y="223997"/>
                  </a:lnTo>
                  <a:lnTo>
                    <a:pt x="1773981" y="275837"/>
                  </a:lnTo>
                  <a:lnTo>
                    <a:pt x="1808601" y="331083"/>
                  </a:lnTo>
                  <a:lnTo>
                    <a:pt x="1826504" y="389169"/>
                  </a:lnTo>
                  <a:lnTo>
                    <a:pt x="1828800" y="419100"/>
                  </a:lnTo>
                  <a:lnTo>
                    <a:pt x="1826504" y="449030"/>
                  </a:lnTo>
                  <a:lnTo>
                    <a:pt x="1808601" y="507116"/>
                  </a:lnTo>
                  <a:lnTo>
                    <a:pt x="1773981" y="562362"/>
                  </a:lnTo>
                  <a:lnTo>
                    <a:pt x="1723882" y="614202"/>
                  </a:lnTo>
                  <a:lnTo>
                    <a:pt x="1693415" y="638668"/>
                  </a:lnTo>
                  <a:lnTo>
                    <a:pt x="1659543" y="662068"/>
                  </a:lnTo>
                  <a:lnTo>
                    <a:pt x="1622420" y="684334"/>
                  </a:lnTo>
                  <a:lnTo>
                    <a:pt x="1582200" y="705393"/>
                  </a:lnTo>
                  <a:lnTo>
                    <a:pt x="1539040" y="725175"/>
                  </a:lnTo>
                  <a:lnTo>
                    <a:pt x="1493092" y="743609"/>
                  </a:lnTo>
                  <a:lnTo>
                    <a:pt x="1444513" y="760624"/>
                  </a:lnTo>
                  <a:lnTo>
                    <a:pt x="1393457" y="776148"/>
                  </a:lnTo>
                  <a:lnTo>
                    <a:pt x="1340079" y="790112"/>
                  </a:lnTo>
                  <a:lnTo>
                    <a:pt x="1284532" y="802445"/>
                  </a:lnTo>
                  <a:lnTo>
                    <a:pt x="1226973" y="813074"/>
                  </a:lnTo>
                  <a:lnTo>
                    <a:pt x="1167556" y="821930"/>
                  </a:lnTo>
                  <a:lnTo>
                    <a:pt x="1106435" y="828942"/>
                  </a:lnTo>
                  <a:lnTo>
                    <a:pt x="1043766" y="834038"/>
                  </a:lnTo>
                  <a:lnTo>
                    <a:pt x="979702" y="837147"/>
                  </a:lnTo>
                  <a:lnTo>
                    <a:pt x="914400" y="838200"/>
                  </a:lnTo>
                  <a:lnTo>
                    <a:pt x="849097" y="837147"/>
                  </a:lnTo>
                  <a:lnTo>
                    <a:pt x="785033" y="834038"/>
                  </a:lnTo>
                  <a:lnTo>
                    <a:pt x="722364" y="828942"/>
                  </a:lnTo>
                  <a:lnTo>
                    <a:pt x="661243" y="821930"/>
                  </a:lnTo>
                  <a:lnTo>
                    <a:pt x="601826" y="813074"/>
                  </a:lnTo>
                  <a:lnTo>
                    <a:pt x="544267" y="802445"/>
                  </a:lnTo>
                  <a:lnTo>
                    <a:pt x="488720" y="790112"/>
                  </a:lnTo>
                  <a:lnTo>
                    <a:pt x="435342" y="776148"/>
                  </a:lnTo>
                  <a:lnTo>
                    <a:pt x="384286" y="760624"/>
                  </a:lnTo>
                  <a:lnTo>
                    <a:pt x="335707" y="743609"/>
                  </a:lnTo>
                  <a:lnTo>
                    <a:pt x="289759" y="725175"/>
                  </a:lnTo>
                  <a:lnTo>
                    <a:pt x="246599" y="705393"/>
                  </a:lnTo>
                  <a:lnTo>
                    <a:pt x="206379" y="684334"/>
                  </a:lnTo>
                  <a:lnTo>
                    <a:pt x="169256" y="662068"/>
                  </a:lnTo>
                  <a:lnTo>
                    <a:pt x="135384" y="638668"/>
                  </a:lnTo>
                  <a:lnTo>
                    <a:pt x="104917" y="614202"/>
                  </a:lnTo>
                  <a:lnTo>
                    <a:pt x="54818" y="562362"/>
                  </a:lnTo>
                  <a:lnTo>
                    <a:pt x="20198" y="507116"/>
                  </a:lnTo>
                  <a:lnTo>
                    <a:pt x="2295" y="449030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9075" y="178117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342900"/>
                  </a:moveTo>
                  <a:lnTo>
                    <a:pt x="9963" y="289869"/>
                  </a:lnTo>
                  <a:lnTo>
                    <a:pt x="38858" y="239399"/>
                  </a:lnTo>
                  <a:lnTo>
                    <a:pt x="85195" y="192101"/>
                  </a:lnTo>
                  <a:lnTo>
                    <a:pt x="147483" y="148583"/>
                  </a:lnTo>
                  <a:lnTo>
                    <a:pt x="184143" y="128433"/>
                  </a:lnTo>
                  <a:lnTo>
                    <a:pt x="224231" y="109457"/>
                  </a:lnTo>
                  <a:lnTo>
                    <a:pt x="267562" y="91731"/>
                  </a:lnTo>
                  <a:lnTo>
                    <a:pt x="313948" y="75331"/>
                  </a:lnTo>
                  <a:lnTo>
                    <a:pt x="363204" y="60334"/>
                  </a:lnTo>
                  <a:lnTo>
                    <a:pt x="415144" y="46815"/>
                  </a:lnTo>
                  <a:lnTo>
                    <a:pt x="469580" y="34852"/>
                  </a:lnTo>
                  <a:lnTo>
                    <a:pt x="526327" y="24520"/>
                  </a:lnTo>
                  <a:lnTo>
                    <a:pt x="585199" y="15896"/>
                  </a:lnTo>
                  <a:lnTo>
                    <a:pt x="646008" y="9056"/>
                  </a:lnTo>
                  <a:lnTo>
                    <a:pt x="708569" y="4075"/>
                  </a:lnTo>
                  <a:lnTo>
                    <a:pt x="772695" y="1031"/>
                  </a:lnTo>
                  <a:lnTo>
                    <a:pt x="838200" y="0"/>
                  </a:lnTo>
                  <a:lnTo>
                    <a:pt x="903704" y="1031"/>
                  </a:lnTo>
                  <a:lnTo>
                    <a:pt x="967830" y="4075"/>
                  </a:lnTo>
                  <a:lnTo>
                    <a:pt x="1030391" y="9056"/>
                  </a:lnTo>
                  <a:lnTo>
                    <a:pt x="1091200" y="15896"/>
                  </a:lnTo>
                  <a:lnTo>
                    <a:pt x="1150072" y="24520"/>
                  </a:lnTo>
                  <a:lnTo>
                    <a:pt x="1206819" y="34852"/>
                  </a:lnTo>
                  <a:lnTo>
                    <a:pt x="1261255" y="46815"/>
                  </a:lnTo>
                  <a:lnTo>
                    <a:pt x="1313195" y="60334"/>
                  </a:lnTo>
                  <a:lnTo>
                    <a:pt x="1362451" y="75331"/>
                  </a:lnTo>
                  <a:lnTo>
                    <a:pt x="1408837" y="91731"/>
                  </a:lnTo>
                  <a:lnTo>
                    <a:pt x="1452168" y="109457"/>
                  </a:lnTo>
                  <a:lnTo>
                    <a:pt x="1492256" y="128433"/>
                  </a:lnTo>
                  <a:lnTo>
                    <a:pt x="1528916" y="148583"/>
                  </a:lnTo>
                  <a:lnTo>
                    <a:pt x="1561961" y="169831"/>
                  </a:lnTo>
                  <a:lnTo>
                    <a:pt x="1616459" y="215315"/>
                  </a:lnTo>
                  <a:lnTo>
                    <a:pt x="1654262" y="264276"/>
                  </a:lnTo>
                  <a:lnTo>
                    <a:pt x="1673878" y="316102"/>
                  </a:lnTo>
                  <a:lnTo>
                    <a:pt x="1676400" y="342900"/>
                  </a:lnTo>
                  <a:lnTo>
                    <a:pt x="1673878" y="369697"/>
                  </a:lnTo>
                  <a:lnTo>
                    <a:pt x="1654262" y="421523"/>
                  </a:lnTo>
                  <a:lnTo>
                    <a:pt x="1616459" y="470484"/>
                  </a:lnTo>
                  <a:lnTo>
                    <a:pt x="1561961" y="515968"/>
                  </a:lnTo>
                  <a:lnTo>
                    <a:pt x="1528916" y="537216"/>
                  </a:lnTo>
                  <a:lnTo>
                    <a:pt x="1492256" y="557366"/>
                  </a:lnTo>
                  <a:lnTo>
                    <a:pt x="1452168" y="576342"/>
                  </a:lnTo>
                  <a:lnTo>
                    <a:pt x="1408837" y="594068"/>
                  </a:lnTo>
                  <a:lnTo>
                    <a:pt x="1362451" y="610468"/>
                  </a:lnTo>
                  <a:lnTo>
                    <a:pt x="1313195" y="625465"/>
                  </a:lnTo>
                  <a:lnTo>
                    <a:pt x="1261255" y="638984"/>
                  </a:lnTo>
                  <a:lnTo>
                    <a:pt x="1206819" y="650947"/>
                  </a:lnTo>
                  <a:lnTo>
                    <a:pt x="1150072" y="661279"/>
                  </a:lnTo>
                  <a:lnTo>
                    <a:pt x="1091200" y="669903"/>
                  </a:lnTo>
                  <a:lnTo>
                    <a:pt x="1030391" y="676743"/>
                  </a:lnTo>
                  <a:lnTo>
                    <a:pt x="967830" y="681724"/>
                  </a:lnTo>
                  <a:lnTo>
                    <a:pt x="903704" y="684768"/>
                  </a:lnTo>
                  <a:lnTo>
                    <a:pt x="838200" y="685800"/>
                  </a:lnTo>
                  <a:lnTo>
                    <a:pt x="772695" y="684768"/>
                  </a:lnTo>
                  <a:lnTo>
                    <a:pt x="708569" y="681724"/>
                  </a:lnTo>
                  <a:lnTo>
                    <a:pt x="646008" y="676743"/>
                  </a:lnTo>
                  <a:lnTo>
                    <a:pt x="585199" y="669903"/>
                  </a:lnTo>
                  <a:lnTo>
                    <a:pt x="526327" y="661279"/>
                  </a:lnTo>
                  <a:lnTo>
                    <a:pt x="469580" y="650947"/>
                  </a:lnTo>
                  <a:lnTo>
                    <a:pt x="415144" y="638984"/>
                  </a:lnTo>
                  <a:lnTo>
                    <a:pt x="363204" y="625465"/>
                  </a:lnTo>
                  <a:lnTo>
                    <a:pt x="313948" y="610468"/>
                  </a:lnTo>
                  <a:lnTo>
                    <a:pt x="267562" y="594068"/>
                  </a:lnTo>
                  <a:lnTo>
                    <a:pt x="224231" y="576342"/>
                  </a:lnTo>
                  <a:lnTo>
                    <a:pt x="184143" y="557366"/>
                  </a:lnTo>
                  <a:lnTo>
                    <a:pt x="147483" y="537216"/>
                  </a:lnTo>
                  <a:lnTo>
                    <a:pt x="114438" y="515968"/>
                  </a:lnTo>
                  <a:lnTo>
                    <a:pt x="59940" y="470484"/>
                  </a:lnTo>
                  <a:lnTo>
                    <a:pt x="22137" y="421523"/>
                  </a:lnTo>
                  <a:lnTo>
                    <a:pt x="2521" y="369697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10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691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</a:t>
            </a:r>
            <a:r>
              <a:rPr spc="-2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808912" y="3048000"/>
            <a:ext cx="514350" cy="517525"/>
          </a:xfrm>
          <a:custGeom>
            <a:avLst/>
            <a:gdLst/>
            <a:ahLst/>
            <a:cxnLst/>
            <a:rect l="l" t="t" r="r" b="b"/>
            <a:pathLst>
              <a:path w="514350" h="517525">
                <a:moveTo>
                  <a:pt x="0" y="258762"/>
                </a:moveTo>
                <a:lnTo>
                  <a:pt x="4143" y="212249"/>
                </a:lnTo>
                <a:lnTo>
                  <a:pt x="16089" y="168471"/>
                </a:lnTo>
                <a:lnTo>
                  <a:pt x="35111" y="128160"/>
                </a:lnTo>
                <a:lnTo>
                  <a:pt x="60484" y="92045"/>
                </a:lnTo>
                <a:lnTo>
                  <a:pt x="91480" y="60857"/>
                </a:lnTo>
                <a:lnTo>
                  <a:pt x="127373" y="35328"/>
                </a:lnTo>
                <a:lnTo>
                  <a:pt x="167438" y="16188"/>
                </a:lnTo>
                <a:lnTo>
                  <a:pt x="210947" y="4169"/>
                </a:lnTo>
                <a:lnTo>
                  <a:pt x="257175" y="0"/>
                </a:lnTo>
                <a:lnTo>
                  <a:pt x="303402" y="4169"/>
                </a:lnTo>
                <a:lnTo>
                  <a:pt x="346911" y="16188"/>
                </a:lnTo>
                <a:lnTo>
                  <a:pt x="386976" y="35328"/>
                </a:lnTo>
                <a:lnTo>
                  <a:pt x="422869" y="60857"/>
                </a:lnTo>
                <a:lnTo>
                  <a:pt x="453865" y="92045"/>
                </a:lnTo>
                <a:lnTo>
                  <a:pt x="479238" y="128160"/>
                </a:lnTo>
                <a:lnTo>
                  <a:pt x="498260" y="168471"/>
                </a:lnTo>
                <a:lnTo>
                  <a:pt x="510206" y="212249"/>
                </a:lnTo>
                <a:lnTo>
                  <a:pt x="514350" y="258762"/>
                </a:lnTo>
                <a:lnTo>
                  <a:pt x="510206" y="305275"/>
                </a:lnTo>
                <a:lnTo>
                  <a:pt x="498260" y="349053"/>
                </a:lnTo>
                <a:lnTo>
                  <a:pt x="479238" y="389364"/>
                </a:lnTo>
                <a:lnTo>
                  <a:pt x="453865" y="425479"/>
                </a:lnTo>
                <a:lnTo>
                  <a:pt x="422869" y="456667"/>
                </a:lnTo>
                <a:lnTo>
                  <a:pt x="386976" y="482196"/>
                </a:lnTo>
                <a:lnTo>
                  <a:pt x="346911" y="501336"/>
                </a:lnTo>
                <a:lnTo>
                  <a:pt x="303402" y="513355"/>
                </a:lnTo>
                <a:lnTo>
                  <a:pt x="257175" y="517525"/>
                </a:lnTo>
                <a:lnTo>
                  <a:pt x="210947" y="513355"/>
                </a:lnTo>
                <a:lnTo>
                  <a:pt x="167438" y="501336"/>
                </a:lnTo>
                <a:lnTo>
                  <a:pt x="127373" y="482196"/>
                </a:lnTo>
                <a:lnTo>
                  <a:pt x="91480" y="456667"/>
                </a:lnTo>
                <a:lnTo>
                  <a:pt x="60484" y="425479"/>
                </a:lnTo>
                <a:lnTo>
                  <a:pt x="35111" y="389364"/>
                </a:lnTo>
                <a:lnTo>
                  <a:pt x="16089" y="349053"/>
                </a:lnTo>
                <a:lnTo>
                  <a:pt x="4143" y="305275"/>
                </a:lnTo>
                <a:lnTo>
                  <a:pt x="0" y="258762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1312" y="3099308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2662" y="2057400"/>
            <a:ext cx="516255" cy="517525"/>
          </a:xfrm>
          <a:custGeom>
            <a:avLst/>
            <a:gdLst/>
            <a:ahLst/>
            <a:cxnLst/>
            <a:rect l="l" t="t" r="r" b="b"/>
            <a:pathLst>
              <a:path w="516254" h="517525">
                <a:moveTo>
                  <a:pt x="0" y="258762"/>
                </a:moveTo>
                <a:lnTo>
                  <a:pt x="4156" y="212249"/>
                </a:lnTo>
                <a:lnTo>
                  <a:pt x="16139" y="168471"/>
                </a:lnTo>
                <a:lnTo>
                  <a:pt x="35220" y="128160"/>
                </a:lnTo>
                <a:lnTo>
                  <a:pt x="60670" y="92045"/>
                </a:lnTo>
                <a:lnTo>
                  <a:pt x="91762" y="60857"/>
                </a:lnTo>
                <a:lnTo>
                  <a:pt x="127766" y="35328"/>
                </a:lnTo>
                <a:lnTo>
                  <a:pt x="167954" y="16188"/>
                </a:lnTo>
                <a:lnTo>
                  <a:pt x="211598" y="4169"/>
                </a:lnTo>
                <a:lnTo>
                  <a:pt x="257968" y="0"/>
                </a:lnTo>
                <a:lnTo>
                  <a:pt x="304338" y="4169"/>
                </a:lnTo>
                <a:lnTo>
                  <a:pt x="347982" y="16188"/>
                </a:lnTo>
                <a:lnTo>
                  <a:pt x="388170" y="35328"/>
                </a:lnTo>
                <a:lnTo>
                  <a:pt x="424174" y="60857"/>
                </a:lnTo>
                <a:lnTo>
                  <a:pt x="455266" y="92045"/>
                </a:lnTo>
                <a:lnTo>
                  <a:pt x="480716" y="128160"/>
                </a:lnTo>
                <a:lnTo>
                  <a:pt x="499797" y="168471"/>
                </a:lnTo>
                <a:lnTo>
                  <a:pt x="511780" y="212249"/>
                </a:lnTo>
                <a:lnTo>
                  <a:pt x="515937" y="258762"/>
                </a:lnTo>
                <a:lnTo>
                  <a:pt x="511780" y="305275"/>
                </a:lnTo>
                <a:lnTo>
                  <a:pt x="499797" y="349053"/>
                </a:lnTo>
                <a:lnTo>
                  <a:pt x="480716" y="389364"/>
                </a:lnTo>
                <a:lnTo>
                  <a:pt x="455266" y="425479"/>
                </a:lnTo>
                <a:lnTo>
                  <a:pt x="424174" y="456667"/>
                </a:lnTo>
                <a:lnTo>
                  <a:pt x="388170" y="482196"/>
                </a:lnTo>
                <a:lnTo>
                  <a:pt x="347982" y="501336"/>
                </a:lnTo>
                <a:lnTo>
                  <a:pt x="304338" y="513355"/>
                </a:lnTo>
                <a:lnTo>
                  <a:pt x="257968" y="517525"/>
                </a:lnTo>
                <a:lnTo>
                  <a:pt x="211598" y="513355"/>
                </a:lnTo>
                <a:lnTo>
                  <a:pt x="167954" y="501336"/>
                </a:lnTo>
                <a:lnTo>
                  <a:pt x="127766" y="482196"/>
                </a:lnTo>
                <a:lnTo>
                  <a:pt x="91762" y="456667"/>
                </a:lnTo>
                <a:lnTo>
                  <a:pt x="60670" y="425479"/>
                </a:lnTo>
                <a:lnTo>
                  <a:pt x="35220" y="389364"/>
                </a:lnTo>
                <a:lnTo>
                  <a:pt x="16139" y="349053"/>
                </a:lnTo>
                <a:lnTo>
                  <a:pt x="4156" y="305275"/>
                </a:lnTo>
                <a:lnTo>
                  <a:pt x="0" y="258762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998220"/>
            <a:ext cx="7179309" cy="15017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7325" marR="365125" indent="-174625">
              <a:lnSpc>
                <a:spcPct val="102299"/>
              </a:lnSpc>
              <a:spcBef>
                <a:spcPts val="25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187325" algn="l"/>
              </a:tabLst>
            </a:pPr>
            <a:r>
              <a:rPr sz="2600" spc="-5" dirty="0">
                <a:latin typeface="Calibri"/>
                <a:cs typeface="Calibri"/>
              </a:rPr>
              <a:t>In the following network determine </a:t>
            </a:r>
            <a:r>
              <a:rPr sz="2600" dirty="0">
                <a:latin typeface="Calibri"/>
                <a:cs typeface="Calibri"/>
              </a:rPr>
              <a:t>if A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E are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independent</a:t>
            </a:r>
            <a:r>
              <a:rPr sz="2600" spc="-5" dirty="0">
                <a:latin typeface="Calibri"/>
                <a:cs typeface="Calibri"/>
              </a:rPr>
              <a:t> given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evidence: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300912" y="2584410"/>
            <a:ext cx="641350" cy="3891279"/>
            <a:chOff x="7300912" y="2584410"/>
            <a:chExt cx="641350" cy="3891279"/>
          </a:xfrm>
        </p:grpSpPr>
        <p:sp>
          <p:nvSpPr>
            <p:cNvPr id="8" name="object 8"/>
            <p:cNvSpPr/>
            <p:nvPr/>
          </p:nvSpPr>
          <p:spPr>
            <a:xfrm>
              <a:off x="7700883" y="25844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7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6"/>
                  </a:lnTo>
                  <a:lnTo>
                    <a:pt x="171093" y="354966"/>
                  </a:lnTo>
                  <a:lnTo>
                    <a:pt x="164703" y="342187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7"/>
                  </a:lnTo>
                  <a:lnTo>
                    <a:pt x="171093" y="354966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1" y="342187"/>
                  </a:lnTo>
                  <a:lnTo>
                    <a:pt x="171093" y="354966"/>
                  </a:lnTo>
                  <a:lnTo>
                    <a:pt x="241378" y="354966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7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15200" y="5943600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1" y="92045"/>
                  </a:lnTo>
                  <a:lnTo>
                    <a:pt x="91762" y="60857"/>
                  </a:lnTo>
                  <a:lnTo>
                    <a:pt x="127767" y="35328"/>
                  </a:lnTo>
                  <a:lnTo>
                    <a:pt x="167955" y="16188"/>
                  </a:lnTo>
                  <a:lnTo>
                    <a:pt x="211598" y="4169"/>
                  </a:lnTo>
                  <a:lnTo>
                    <a:pt x="257969" y="0"/>
                  </a:lnTo>
                  <a:lnTo>
                    <a:pt x="304339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5" y="60857"/>
                  </a:lnTo>
                  <a:lnTo>
                    <a:pt x="455266" y="92045"/>
                  </a:lnTo>
                  <a:lnTo>
                    <a:pt x="480717" y="128160"/>
                  </a:lnTo>
                  <a:lnTo>
                    <a:pt x="499798" y="168471"/>
                  </a:lnTo>
                  <a:lnTo>
                    <a:pt x="511781" y="212249"/>
                  </a:lnTo>
                  <a:lnTo>
                    <a:pt x="515938" y="258762"/>
                  </a:lnTo>
                  <a:lnTo>
                    <a:pt x="511781" y="305275"/>
                  </a:lnTo>
                  <a:lnTo>
                    <a:pt x="499798" y="349053"/>
                  </a:lnTo>
                  <a:lnTo>
                    <a:pt x="480717" y="389364"/>
                  </a:lnTo>
                  <a:lnTo>
                    <a:pt x="455266" y="425479"/>
                  </a:lnTo>
                  <a:lnTo>
                    <a:pt x="424175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9" y="513355"/>
                  </a:lnTo>
                  <a:lnTo>
                    <a:pt x="257969" y="517525"/>
                  </a:lnTo>
                  <a:lnTo>
                    <a:pt x="211598" y="513355"/>
                  </a:lnTo>
                  <a:lnTo>
                    <a:pt x="167955" y="501336"/>
                  </a:lnTo>
                  <a:lnTo>
                    <a:pt x="127767" y="482196"/>
                  </a:lnTo>
                  <a:lnTo>
                    <a:pt x="91762" y="456667"/>
                  </a:lnTo>
                  <a:lnTo>
                    <a:pt x="60671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65218" y="5994908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61225" y="4024312"/>
            <a:ext cx="542925" cy="1919605"/>
            <a:chOff x="7261225" y="4024312"/>
            <a:chExt cx="542925" cy="1919605"/>
          </a:xfrm>
        </p:grpSpPr>
        <p:sp>
          <p:nvSpPr>
            <p:cNvPr id="12" name="object 12"/>
            <p:cNvSpPr/>
            <p:nvPr/>
          </p:nvSpPr>
          <p:spPr>
            <a:xfrm>
              <a:off x="7275512" y="4038600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72361" y="5562600"/>
              <a:ext cx="142875" cy="381000"/>
            </a:xfrm>
            <a:custGeom>
              <a:avLst/>
              <a:gdLst/>
              <a:ahLst/>
              <a:cxnLst/>
              <a:rect l="l" t="t" r="r" b="b"/>
              <a:pathLst>
                <a:path w="142875" h="381000">
                  <a:moveTo>
                    <a:pt x="57150" y="238125"/>
                  </a:moveTo>
                  <a:lnTo>
                    <a:pt x="0" y="238125"/>
                  </a:lnTo>
                  <a:lnTo>
                    <a:pt x="71437" y="381000"/>
                  </a:lnTo>
                  <a:lnTo>
                    <a:pt x="135731" y="252412"/>
                  </a:lnTo>
                  <a:lnTo>
                    <a:pt x="57150" y="252412"/>
                  </a:lnTo>
                  <a:lnTo>
                    <a:pt x="57150" y="238125"/>
                  </a:lnTo>
                  <a:close/>
                </a:path>
                <a:path w="142875" h="381000">
                  <a:moveTo>
                    <a:pt x="85726" y="0"/>
                  </a:moveTo>
                  <a:lnTo>
                    <a:pt x="57151" y="0"/>
                  </a:lnTo>
                  <a:lnTo>
                    <a:pt x="57150" y="252412"/>
                  </a:lnTo>
                  <a:lnTo>
                    <a:pt x="85725" y="252412"/>
                  </a:lnTo>
                  <a:lnTo>
                    <a:pt x="85726" y="0"/>
                  </a:lnTo>
                  <a:close/>
                </a:path>
                <a:path w="142875" h="381000">
                  <a:moveTo>
                    <a:pt x="142875" y="238125"/>
                  </a:moveTo>
                  <a:lnTo>
                    <a:pt x="85725" y="238125"/>
                  </a:lnTo>
                  <a:lnTo>
                    <a:pt x="85725" y="252412"/>
                  </a:lnTo>
                  <a:lnTo>
                    <a:pt x="135731" y="252412"/>
                  </a:lnTo>
                  <a:lnTo>
                    <a:pt x="142875" y="238125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409656" y="408990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61225" y="3575010"/>
            <a:ext cx="694055" cy="2002155"/>
            <a:chOff x="7261225" y="3575010"/>
            <a:chExt cx="694055" cy="2002155"/>
          </a:xfrm>
        </p:grpSpPr>
        <p:sp>
          <p:nvSpPr>
            <p:cNvPr id="16" name="object 16"/>
            <p:cNvSpPr/>
            <p:nvPr/>
          </p:nvSpPr>
          <p:spPr>
            <a:xfrm>
              <a:off x="7713662" y="35750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0" y="303850"/>
                  </a:moveTo>
                  <a:lnTo>
                    <a:pt x="0" y="463589"/>
                  </a:lnTo>
                  <a:lnTo>
                    <a:pt x="127791" y="367746"/>
                  </a:lnTo>
                  <a:lnTo>
                    <a:pt x="102231" y="354966"/>
                  </a:lnTo>
                  <a:lnTo>
                    <a:pt x="70285" y="354966"/>
                  </a:lnTo>
                  <a:lnTo>
                    <a:pt x="44726" y="342187"/>
                  </a:lnTo>
                  <a:lnTo>
                    <a:pt x="51116" y="329408"/>
                  </a:lnTo>
                  <a:lnTo>
                    <a:pt x="0" y="303850"/>
                  </a:lnTo>
                  <a:close/>
                </a:path>
                <a:path w="241934" h="464185">
                  <a:moveTo>
                    <a:pt x="51116" y="329408"/>
                  </a:moveTo>
                  <a:lnTo>
                    <a:pt x="44727" y="342187"/>
                  </a:lnTo>
                  <a:lnTo>
                    <a:pt x="70285" y="354966"/>
                  </a:lnTo>
                  <a:lnTo>
                    <a:pt x="76674" y="342187"/>
                  </a:lnTo>
                  <a:lnTo>
                    <a:pt x="51116" y="329408"/>
                  </a:lnTo>
                  <a:close/>
                </a:path>
                <a:path w="241934" h="464185">
                  <a:moveTo>
                    <a:pt x="76674" y="342187"/>
                  </a:moveTo>
                  <a:lnTo>
                    <a:pt x="70285" y="354966"/>
                  </a:lnTo>
                  <a:lnTo>
                    <a:pt x="102231" y="354966"/>
                  </a:lnTo>
                  <a:lnTo>
                    <a:pt x="76674" y="342187"/>
                  </a:lnTo>
                  <a:close/>
                </a:path>
                <a:path w="241934" h="464185">
                  <a:moveTo>
                    <a:pt x="215821" y="0"/>
                  </a:moveTo>
                  <a:lnTo>
                    <a:pt x="51116" y="329408"/>
                  </a:lnTo>
                  <a:lnTo>
                    <a:pt x="76674" y="342187"/>
                  </a:lnTo>
                  <a:lnTo>
                    <a:pt x="241378" y="12778"/>
                  </a:lnTo>
                  <a:lnTo>
                    <a:pt x="215821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75512" y="5045074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23943" y="509574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489825" y="4040187"/>
            <a:ext cx="1362075" cy="989330"/>
            <a:chOff x="7489825" y="4040187"/>
            <a:chExt cx="1362075" cy="989330"/>
          </a:xfrm>
        </p:grpSpPr>
        <p:sp>
          <p:nvSpPr>
            <p:cNvPr id="20" name="object 20"/>
            <p:cNvSpPr/>
            <p:nvPr/>
          </p:nvSpPr>
          <p:spPr>
            <a:xfrm>
              <a:off x="7489825" y="4572000"/>
              <a:ext cx="142875" cy="457200"/>
            </a:xfrm>
            <a:custGeom>
              <a:avLst/>
              <a:gdLst/>
              <a:ahLst/>
              <a:cxnLst/>
              <a:rect l="l" t="t" r="r" b="b"/>
              <a:pathLst>
                <a:path w="142875" h="457200">
                  <a:moveTo>
                    <a:pt x="57148" y="314325"/>
                  </a:moveTo>
                  <a:lnTo>
                    <a:pt x="0" y="314325"/>
                  </a:lnTo>
                  <a:lnTo>
                    <a:pt x="71436" y="457200"/>
                  </a:lnTo>
                  <a:lnTo>
                    <a:pt x="135731" y="328612"/>
                  </a:lnTo>
                  <a:lnTo>
                    <a:pt x="57148" y="328612"/>
                  </a:lnTo>
                  <a:lnTo>
                    <a:pt x="57148" y="314325"/>
                  </a:lnTo>
                  <a:close/>
                </a:path>
                <a:path w="142875" h="457200">
                  <a:moveTo>
                    <a:pt x="85725" y="0"/>
                  </a:moveTo>
                  <a:lnTo>
                    <a:pt x="57150" y="0"/>
                  </a:lnTo>
                  <a:lnTo>
                    <a:pt x="57148" y="328612"/>
                  </a:lnTo>
                  <a:lnTo>
                    <a:pt x="85723" y="328612"/>
                  </a:lnTo>
                  <a:lnTo>
                    <a:pt x="85725" y="0"/>
                  </a:lnTo>
                  <a:close/>
                </a:path>
                <a:path w="142875" h="457200">
                  <a:moveTo>
                    <a:pt x="142875" y="314325"/>
                  </a:moveTo>
                  <a:lnTo>
                    <a:pt x="85723" y="314325"/>
                  </a:lnTo>
                  <a:lnTo>
                    <a:pt x="85723" y="328612"/>
                  </a:lnTo>
                  <a:lnTo>
                    <a:pt x="135731" y="328612"/>
                  </a:lnTo>
                  <a:lnTo>
                    <a:pt x="142875" y="314325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23262" y="4054475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74868" y="4105147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84975" y="3033712"/>
            <a:ext cx="1704975" cy="990600"/>
            <a:chOff x="6784975" y="3033712"/>
            <a:chExt cx="1704975" cy="990600"/>
          </a:xfrm>
        </p:grpSpPr>
        <p:sp>
          <p:nvSpPr>
            <p:cNvPr id="24" name="object 24"/>
            <p:cNvSpPr/>
            <p:nvPr/>
          </p:nvSpPr>
          <p:spPr>
            <a:xfrm>
              <a:off x="8248571" y="3560723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8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7"/>
                  </a:lnTo>
                  <a:lnTo>
                    <a:pt x="171093" y="354967"/>
                  </a:lnTo>
                  <a:lnTo>
                    <a:pt x="164703" y="342188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8"/>
                  </a:lnTo>
                  <a:lnTo>
                    <a:pt x="171093" y="354967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0" y="342188"/>
                  </a:lnTo>
                  <a:lnTo>
                    <a:pt x="171093" y="354967"/>
                  </a:lnTo>
                  <a:lnTo>
                    <a:pt x="241378" y="354967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8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99262" y="3048000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0" y="92045"/>
                  </a:lnTo>
                  <a:lnTo>
                    <a:pt x="91762" y="60857"/>
                  </a:lnTo>
                  <a:lnTo>
                    <a:pt x="127766" y="35328"/>
                  </a:lnTo>
                  <a:lnTo>
                    <a:pt x="167954" y="16188"/>
                  </a:lnTo>
                  <a:lnTo>
                    <a:pt x="211598" y="4169"/>
                  </a:lnTo>
                  <a:lnTo>
                    <a:pt x="257968" y="0"/>
                  </a:lnTo>
                  <a:lnTo>
                    <a:pt x="304338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4" y="60857"/>
                  </a:lnTo>
                  <a:lnTo>
                    <a:pt x="455266" y="92045"/>
                  </a:lnTo>
                  <a:lnTo>
                    <a:pt x="480716" y="128160"/>
                  </a:lnTo>
                  <a:lnTo>
                    <a:pt x="499797" y="168471"/>
                  </a:lnTo>
                  <a:lnTo>
                    <a:pt x="511780" y="212249"/>
                  </a:lnTo>
                  <a:lnTo>
                    <a:pt x="515937" y="258762"/>
                  </a:lnTo>
                  <a:lnTo>
                    <a:pt x="511780" y="305275"/>
                  </a:lnTo>
                  <a:lnTo>
                    <a:pt x="499797" y="349053"/>
                  </a:lnTo>
                  <a:lnTo>
                    <a:pt x="480716" y="389364"/>
                  </a:lnTo>
                  <a:lnTo>
                    <a:pt x="455266" y="425479"/>
                  </a:lnTo>
                  <a:lnTo>
                    <a:pt x="424174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8" y="513355"/>
                  </a:lnTo>
                  <a:lnTo>
                    <a:pt x="257968" y="517525"/>
                  </a:lnTo>
                  <a:lnTo>
                    <a:pt x="211598" y="513355"/>
                  </a:lnTo>
                  <a:lnTo>
                    <a:pt x="167954" y="501336"/>
                  </a:lnTo>
                  <a:lnTo>
                    <a:pt x="127766" y="482196"/>
                  </a:lnTo>
                  <a:lnTo>
                    <a:pt x="91762" y="456667"/>
                  </a:lnTo>
                  <a:lnTo>
                    <a:pt x="60670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40550" y="3099308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69037" y="3575010"/>
            <a:ext cx="1139825" cy="859155"/>
            <a:chOff x="6269037" y="3575010"/>
            <a:chExt cx="1139825" cy="859155"/>
          </a:xfrm>
        </p:grpSpPr>
        <p:sp>
          <p:nvSpPr>
            <p:cNvPr id="28" name="object 28"/>
            <p:cNvSpPr/>
            <p:nvPr/>
          </p:nvSpPr>
          <p:spPr>
            <a:xfrm>
              <a:off x="7167483" y="35750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7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6"/>
                  </a:lnTo>
                  <a:lnTo>
                    <a:pt x="171093" y="354966"/>
                  </a:lnTo>
                  <a:lnTo>
                    <a:pt x="164703" y="342187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7"/>
                  </a:lnTo>
                  <a:lnTo>
                    <a:pt x="171093" y="354966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1" y="342187"/>
                  </a:lnTo>
                  <a:lnTo>
                    <a:pt x="171093" y="354966"/>
                  </a:lnTo>
                  <a:lnTo>
                    <a:pt x="241378" y="354966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7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3325" y="3902074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1" y="92045"/>
                  </a:lnTo>
                  <a:lnTo>
                    <a:pt x="91762" y="60857"/>
                  </a:lnTo>
                  <a:lnTo>
                    <a:pt x="127767" y="35328"/>
                  </a:lnTo>
                  <a:lnTo>
                    <a:pt x="167955" y="16188"/>
                  </a:lnTo>
                  <a:lnTo>
                    <a:pt x="211598" y="4169"/>
                  </a:lnTo>
                  <a:lnTo>
                    <a:pt x="257969" y="0"/>
                  </a:lnTo>
                  <a:lnTo>
                    <a:pt x="304339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5" y="60857"/>
                  </a:lnTo>
                  <a:lnTo>
                    <a:pt x="455266" y="92045"/>
                  </a:lnTo>
                  <a:lnTo>
                    <a:pt x="480717" y="128160"/>
                  </a:lnTo>
                  <a:lnTo>
                    <a:pt x="499798" y="168471"/>
                  </a:lnTo>
                  <a:lnTo>
                    <a:pt x="511781" y="212249"/>
                  </a:lnTo>
                  <a:lnTo>
                    <a:pt x="515938" y="258762"/>
                  </a:lnTo>
                  <a:lnTo>
                    <a:pt x="511781" y="305275"/>
                  </a:lnTo>
                  <a:lnTo>
                    <a:pt x="499798" y="349053"/>
                  </a:lnTo>
                  <a:lnTo>
                    <a:pt x="480717" y="389364"/>
                  </a:lnTo>
                  <a:lnTo>
                    <a:pt x="455266" y="425479"/>
                  </a:lnTo>
                  <a:lnTo>
                    <a:pt x="424175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9" y="513355"/>
                  </a:lnTo>
                  <a:lnTo>
                    <a:pt x="257969" y="517525"/>
                  </a:lnTo>
                  <a:lnTo>
                    <a:pt x="211598" y="513355"/>
                  </a:lnTo>
                  <a:lnTo>
                    <a:pt x="167955" y="501336"/>
                  </a:lnTo>
                  <a:lnTo>
                    <a:pt x="127767" y="482196"/>
                  </a:lnTo>
                  <a:lnTo>
                    <a:pt x="91762" y="456667"/>
                  </a:lnTo>
                  <a:lnTo>
                    <a:pt x="60671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11912" y="3952747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29400" y="2508973"/>
            <a:ext cx="1990725" cy="2758440"/>
          </a:xfrm>
          <a:custGeom>
            <a:avLst/>
            <a:gdLst/>
            <a:ahLst/>
            <a:cxnLst/>
            <a:rect l="l" t="t" r="r" b="b"/>
            <a:pathLst>
              <a:path w="1990725" h="2758440">
                <a:moveTo>
                  <a:pt x="258838" y="1002626"/>
                </a:moveTo>
                <a:lnTo>
                  <a:pt x="233273" y="989838"/>
                </a:lnTo>
                <a:lnTo>
                  <a:pt x="68567" y="1319250"/>
                </a:lnTo>
                <a:lnTo>
                  <a:pt x="17462" y="1293698"/>
                </a:lnTo>
                <a:lnTo>
                  <a:pt x="17462" y="1453426"/>
                </a:lnTo>
                <a:lnTo>
                  <a:pt x="145249" y="1357591"/>
                </a:lnTo>
                <a:lnTo>
                  <a:pt x="119684" y="1344803"/>
                </a:lnTo>
                <a:lnTo>
                  <a:pt x="94132" y="1332026"/>
                </a:lnTo>
                <a:lnTo>
                  <a:pt x="258838" y="1002626"/>
                </a:lnTo>
                <a:close/>
              </a:path>
              <a:path w="1990725" h="2758440">
                <a:moveTo>
                  <a:pt x="696849" y="2739783"/>
                </a:moveTo>
                <a:lnTo>
                  <a:pt x="101523" y="2012162"/>
                </a:lnTo>
                <a:lnTo>
                  <a:pt x="115036" y="2001100"/>
                </a:lnTo>
                <a:lnTo>
                  <a:pt x="145757" y="1975967"/>
                </a:lnTo>
                <a:lnTo>
                  <a:pt x="0" y="1910626"/>
                </a:lnTo>
                <a:lnTo>
                  <a:pt x="35179" y="2066442"/>
                </a:lnTo>
                <a:lnTo>
                  <a:pt x="79413" y="2030260"/>
                </a:lnTo>
                <a:lnTo>
                  <a:pt x="674738" y="2757881"/>
                </a:lnTo>
                <a:lnTo>
                  <a:pt x="696849" y="2739783"/>
                </a:lnTo>
                <a:close/>
              </a:path>
              <a:path w="1990725" h="2758440">
                <a:moveTo>
                  <a:pt x="775131" y="11264"/>
                </a:moveTo>
                <a:lnTo>
                  <a:pt x="748855" y="0"/>
                </a:lnTo>
                <a:lnTo>
                  <a:pt x="576541" y="402082"/>
                </a:lnTo>
                <a:lnTo>
                  <a:pt x="524014" y="379564"/>
                </a:lnTo>
                <a:lnTo>
                  <a:pt x="533400" y="539026"/>
                </a:lnTo>
                <a:lnTo>
                  <a:pt x="655332" y="435851"/>
                </a:lnTo>
                <a:lnTo>
                  <a:pt x="633450" y="426466"/>
                </a:lnTo>
                <a:lnTo>
                  <a:pt x="602805" y="413334"/>
                </a:lnTo>
                <a:lnTo>
                  <a:pt x="775131" y="11264"/>
                </a:lnTo>
                <a:close/>
              </a:path>
              <a:path w="1990725" h="2758440">
                <a:moveTo>
                  <a:pt x="1990242" y="2074087"/>
                </a:moveTo>
                <a:lnTo>
                  <a:pt x="1972144" y="2051977"/>
                </a:lnTo>
                <a:lnTo>
                  <a:pt x="1244523" y="2647302"/>
                </a:lnTo>
                <a:lnTo>
                  <a:pt x="1208341" y="2603068"/>
                </a:lnTo>
                <a:lnTo>
                  <a:pt x="1143000" y="2748826"/>
                </a:lnTo>
                <a:lnTo>
                  <a:pt x="1298816" y="2713647"/>
                </a:lnTo>
                <a:lnTo>
                  <a:pt x="1270025" y="2678468"/>
                </a:lnTo>
                <a:lnTo>
                  <a:pt x="1262621" y="2669413"/>
                </a:lnTo>
                <a:lnTo>
                  <a:pt x="1990242" y="2074087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39787" y="2418588"/>
            <a:ext cx="3289935" cy="269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415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evidence?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{C}?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{G,C}?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{G,C,H}?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59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{G,F}?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{F,D}?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{F,D,H}?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855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{B}?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11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787" y="5113020"/>
            <a:ext cx="25584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  <a:tabLst>
                <a:tab pos="469265" algn="l"/>
              </a:tabLst>
            </a:pPr>
            <a:r>
              <a:rPr sz="2600" spc="-5" dirty="0">
                <a:latin typeface="Calibri"/>
                <a:cs typeface="Calibri"/>
              </a:rPr>
              <a:t>9.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{H,B}?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9787" y="5442203"/>
            <a:ext cx="35610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600" spc="-10" dirty="0">
                <a:latin typeface="Calibri"/>
                <a:cs typeface="Calibri"/>
              </a:rPr>
              <a:t>10.</a:t>
            </a:r>
            <a:r>
              <a:rPr sz="2600" spc="-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{G,C,D,H,D,F,B}?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691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</a:t>
            </a:r>
            <a:r>
              <a:rPr spc="-25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808912" y="3048000"/>
            <a:ext cx="514350" cy="517525"/>
          </a:xfrm>
          <a:custGeom>
            <a:avLst/>
            <a:gdLst/>
            <a:ahLst/>
            <a:cxnLst/>
            <a:rect l="l" t="t" r="r" b="b"/>
            <a:pathLst>
              <a:path w="514350" h="517525">
                <a:moveTo>
                  <a:pt x="0" y="258762"/>
                </a:moveTo>
                <a:lnTo>
                  <a:pt x="4143" y="212249"/>
                </a:lnTo>
                <a:lnTo>
                  <a:pt x="16089" y="168471"/>
                </a:lnTo>
                <a:lnTo>
                  <a:pt x="35111" y="128160"/>
                </a:lnTo>
                <a:lnTo>
                  <a:pt x="60484" y="92045"/>
                </a:lnTo>
                <a:lnTo>
                  <a:pt x="91480" y="60857"/>
                </a:lnTo>
                <a:lnTo>
                  <a:pt x="127373" y="35328"/>
                </a:lnTo>
                <a:lnTo>
                  <a:pt x="167438" y="16188"/>
                </a:lnTo>
                <a:lnTo>
                  <a:pt x="210947" y="4169"/>
                </a:lnTo>
                <a:lnTo>
                  <a:pt x="257175" y="0"/>
                </a:lnTo>
                <a:lnTo>
                  <a:pt x="303402" y="4169"/>
                </a:lnTo>
                <a:lnTo>
                  <a:pt x="346911" y="16188"/>
                </a:lnTo>
                <a:lnTo>
                  <a:pt x="386976" y="35328"/>
                </a:lnTo>
                <a:lnTo>
                  <a:pt x="422869" y="60857"/>
                </a:lnTo>
                <a:lnTo>
                  <a:pt x="453865" y="92045"/>
                </a:lnTo>
                <a:lnTo>
                  <a:pt x="479238" y="128160"/>
                </a:lnTo>
                <a:lnTo>
                  <a:pt x="498260" y="168471"/>
                </a:lnTo>
                <a:lnTo>
                  <a:pt x="510206" y="212249"/>
                </a:lnTo>
                <a:lnTo>
                  <a:pt x="514350" y="258762"/>
                </a:lnTo>
                <a:lnTo>
                  <a:pt x="510206" y="305275"/>
                </a:lnTo>
                <a:lnTo>
                  <a:pt x="498260" y="349053"/>
                </a:lnTo>
                <a:lnTo>
                  <a:pt x="479238" y="389364"/>
                </a:lnTo>
                <a:lnTo>
                  <a:pt x="453865" y="425479"/>
                </a:lnTo>
                <a:lnTo>
                  <a:pt x="422869" y="456667"/>
                </a:lnTo>
                <a:lnTo>
                  <a:pt x="386976" y="482196"/>
                </a:lnTo>
                <a:lnTo>
                  <a:pt x="346911" y="501336"/>
                </a:lnTo>
                <a:lnTo>
                  <a:pt x="303402" y="513355"/>
                </a:lnTo>
                <a:lnTo>
                  <a:pt x="257175" y="517525"/>
                </a:lnTo>
                <a:lnTo>
                  <a:pt x="210947" y="513355"/>
                </a:lnTo>
                <a:lnTo>
                  <a:pt x="167438" y="501336"/>
                </a:lnTo>
                <a:lnTo>
                  <a:pt x="127373" y="482196"/>
                </a:lnTo>
                <a:lnTo>
                  <a:pt x="91480" y="456667"/>
                </a:lnTo>
                <a:lnTo>
                  <a:pt x="60484" y="425479"/>
                </a:lnTo>
                <a:lnTo>
                  <a:pt x="35111" y="389364"/>
                </a:lnTo>
                <a:lnTo>
                  <a:pt x="16089" y="349053"/>
                </a:lnTo>
                <a:lnTo>
                  <a:pt x="4143" y="305275"/>
                </a:lnTo>
                <a:lnTo>
                  <a:pt x="0" y="258762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61312" y="3099308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32662" y="2057400"/>
            <a:ext cx="516255" cy="517525"/>
          </a:xfrm>
          <a:custGeom>
            <a:avLst/>
            <a:gdLst/>
            <a:ahLst/>
            <a:cxnLst/>
            <a:rect l="l" t="t" r="r" b="b"/>
            <a:pathLst>
              <a:path w="516254" h="517525">
                <a:moveTo>
                  <a:pt x="0" y="258762"/>
                </a:moveTo>
                <a:lnTo>
                  <a:pt x="4156" y="212249"/>
                </a:lnTo>
                <a:lnTo>
                  <a:pt x="16139" y="168471"/>
                </a:lnTo>
                <a:lnTo>
                  <a:pt x="35220" y="128160"/>
                </a:lnTo>
                <a:lnTo>
                  <a:pt x="60670" y="92045"/>
                </a:lnTo>
                <a:lnTo>
                  <a:pt x="91762" y="60857"/>
                </a:lnTo>
                <a:lnTo>
                  <a:pt x="127766" y="35328"/>
                </a:lnTo>
                <a:lnTo>
                  <a:pt x="167954" y="16188"/>
                </a:lnTo>
                <a:lnTo>
                  <a:pt x="211598" y="4169"/>
                </a:lnTo>
                <a:lnTo>
                  <a:pt x="257968" y="0"/>
                </a:lnTo>
                <a:lnTo>
                  <a:pt x="304338" y="4169"/>
                </a:lnTo>
                <a:lnTo>
                  <a:pt x="347982" y="16188"/>
                </a:lnTo>
                <a:lnTo>
                  <a:pt x="388170" y="35328"/>
                </a:lnTo>
                <a:lnTo>
                  <a:pt x="424174" y="60857"/>
                </a:lnTo>
                <a:lnTo>
                  <a:pt x="455266" y="92045"/>
                </a:lnTo>
                <a:lnTo>
                  <a:pt x="480716" y="128160"/>
                </a:lnTo>
                <a:lnTo>
                  <a:pt x="499797" y="168471"/>
                </a:lnTo>
                <a:lnTo>
                  <a:pt x="511780" y="212249"/>
                </a:lnTo>
                <a:lnTo>
                  <a:pt x="515937" y="258762"/>
                </a:lnTo>
                <a:lnTo>
                  <a:pt x="511780" y="305275"/>
                </a:lnTo>
                <a:lnTo>
                  <a:pt x="499797" y="349053"/>
                </a:lnTo>
                <a:lnTo>
                  <a:pt x="480716" y="389364"/>
                </a:lnTo>
                <a:lnTo>
                  <a:pt x="455266" y="425479"/>
                </a:lnTo>
                <a:lnTo>
                  <a:pt x="424174" y="456667"/>
                </a:lnTo>
                <a:lnTo>
                  <a:pt x="388170" y="482196"/>
                </a:lnTo>
                <a:lnTo>
                  <a:pt x="347982" y="501336"/>
                </a:lnTo>
                <a:lnTo>
                  <a:pt x="304338" y="513355"/>
                </a:lnTo>
                <a:lnTo>
                  <a:pt x="257968" y="517525"/>
                </a:lnTo>
                <a:lnTo>
                  <a:pt x="211598" y="513355"/>
                </a:lnTo>
                <a:lnTo>
                  <a:pt x="167954" y="501336"/>
                </a:lnTo>
                <a:lnTo>
                  <a:pt x="127766" y="482196"/>
                </a:lnTo>
                <a:lnTo>
                  <a:pt x="91762" y="456667"/>
                </a:lnTo>
                <a:lnTo>
                  <a:pt x="60670" y="425479"/>
                </a:lnTo>
                <a:lnTo>
                  <a:pt x="35220" y="389364"/>
                </a:lnTo>
                <a:lnTo>
                  <a:pt x="16139" y="349053"/>
                </a:lnTo>
                <a:lnTo>
                  <a:pt x="4156" y="305275"/>
                </a:lnTo>
                <a:lnTo>
                  <a:pt x="0" y="258762"/>
                </a:lnTo>
                <a:close/>
              </a:path>
            </a:pathLst>
          </a:custGeom>
          <a:ln w="28575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998220"/>
            <a:ext cx="7179309" cy="15017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7325" marR="365125" indent="-174625">
              <a:lnSpc>
                <a:spcPct val="102299"/>
              </a:lnSpc>
              <a:spcBef>
                <a:spcPts val="25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187325" algn="l"/>
              </a:tabLst>
            </a:pPr>
            <a:r>
              <a:rPr sz="2600" spc="-5" dirty="0">
                <a:latin typeface="Calibri"/>
                <a:cs typeface="Calibri"/>
              </a:rPr>
              <a:t>In the following network determine </a:t>
            </a:r>
            <a:r>
              <a:rPr sz="2600" dirty="0">
                <a:latin typeface="Calibri"/>
                <a:cs typeface="Calibri"/>
              </a:rPr>
              <a:t>if A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dirty="0">
                <a:latin typeface="Calibri"/>
                <a:cs typeface="Calibri"/>
              </a:rPr>
              <a:t>E are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independent</a:t>
            </a:r>
            <a:r>
              <a:rPr sz="2600" spc="-5" dirty="0">
                <a:latin typeface="Calibri"/>
                <a:cs typeface="Calibri"/>
              </a:rPr>
              <a:t> given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evidence:</a:t>
            </a:r>
            <a:endParaRPr sz="2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3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61225" y="2584410"/>
            <a:ext cx="681355" cy="3891279"/>
            <a:chOff x="7261225" y="2584410"/>
            <a:chExt cx="681355" cy="3891279"/>
          </a:xfrm>
        </p:grpSpPr>
        <p:sp>
          <p:nvSpPr>
            <p:cNvPr id="8" name="object 8"/>
            <p:cNvSpPr/>
            <p:nvPr/>
          </p:nvSpPr>
          <p:spPr>
            <a:xfrm>
              <a:off x="7700883" y="25844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7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6"/>
                  </a:lnTo>
                  <a:lnTo>
                    <a:pt x="171093" y="354966"/>
                  </a:lnTo>
                  <a:lnTo>
                    <a:pt x="164703" y="342187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7"/>
                  </a:lnTo>
                  <a:lnTo>
                    <a:pt x="171093" y="354966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1" y="342187"/>
                  </a:lnTo>
                  <a:lnTo>
                    <a:pt x="171093" y="354966"/>
                  </a:lnTo>
                  <a:lnTo>
                    <a:pt x="241378" y="354966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7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75512" y="4038600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5200" y="5943600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1" y="92045"/>
                  </a:lnTo>
                  <a:lnTo>
                    <a:pt x="91762" y="60857"/>
                  </a:lnTo>
                  <a:lnTo>
                    <a:pt x="127767" y="35328"/>
                  </a:lnTo>
                  <a:lnTo>
                    <a:pt x="167955" y="16188"/>
                  </a:lnTo>
                  <a:lnTo>
                    <a:pt x="211598" y="4169"/>
                  </a:lnTo>
                  <a:lnTo>
                    <a:pt x="257969" y="0"/>
                  </a:lnTo>
                  <a:lnTo>
                    <a:pt x="304339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5" y="60857"/>
                  </a:lnTo>
                  <a:lnTo>
                    <a:pt x="455266" y="92045"/>
                  </a:lnTo>
                  <a:lnTo>
                    <a:pt x="480717" y="128160"/>
                  </a:lnTo>
                  <a:lnTo>
                    <a:pt x="499798" y="168471"/>
                  </a:lnTo>
                  <a:lnTo>
                    <a:pt x="511781" y="212249"/>
                  </a:lnTo>
                  <a:lnTo>
                    <a:pt x="515938" y="258762"/>
                  </a:lnTo>
                  <a:lnTo>
                    <a:pt x="511781" y="305275"/>
                  </a:lnTo>
                  <a:lnTo>
                    <a:pt x="499798" y="349053"/>
                  </a:lnTo>
                  <a:lnTo>
                    <a:pt x="480717" y="389364"/>
                  </a:lnTo>
                  <a:lnTo>
                    <a:pt x="455266" y="425479"/>
                  </a:lnTo>
                  <a:lnTo>
                    <a:pt x="424175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9" y="513355"/>
                  </a:lnTo>
                  <a:lnTo>
                    <a:pt x="257969" y="517525"/>
                  </a:lnTo>
                  <a:lnTo>
                    <a:pt x="211598" y="513355"/>
                  </a:lnTo>
                  <a:lnTo>
                    <a:pt x="167955" y="501336"/>
                  </a:lnTo>
                  <a:lnTo>
                    <a:pt x="127767" y="482196"/>
                  </a:lnTo>
                  <a:lnTo>
                    <a:pt x="91762" y="456667"/>
                  </a:lnTo>
                  <a:lnTo>
                    <a:pt x="60671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72361" y="5562600"/>
              <a:ext cx="142875" cy="381000"/>
            </a:xfrm>
            <a:custGeom>
              <a:avLst/>
              <a:gdLst/>
              <a:ahLst/>
              <a:cxnLst/>
              <a:rect l="l" t="t" r="r" b="b"/>
              <a:pathLst>
                <a:path w="142875" h="381000">
                  <a:moveTo>
                    <a:pt x="57150" y="238125"/>
                  </a:moveTo>
                  <a:lnTo>
                    <a:pt x="0" y="238125"/>
                  </a:lnTo>
                  <a:lnTo>
                    <a:pt x="71437" y="381000"/>
                  </a:lnTo>
                  <a:lnTo>
                    <a:pt x="135731" y="252412"/>
                  </a:lnTo>
                  <a:lnTo>
                    <a:pt x="57150" y="252412"/>
                  </a:lnTo>
                  <a:lnTo>
                    <a:pt x="57150" y="238125"/>
                  </a:lnTo>
                  <a:close/>
                </a:path>
                <a:path w="142875" h="381000">
                  <a:moveTo>
                    <a:pt x="85726" y="0"/>
                  </a:moveTo>
                  <a:lnTo>
                    <a:pt x="57151" y="0"/>
                  </a:lnTo>
                  <a:lnTo>
                    <a:pt x="57150" y="252412"/>
                  </a:lnTo>
                  <a:lnTo>
                    <a:pt x="85725" y="252412"/>
                  </a:lnTo>
                  <a:lnTo>
                    <a:pt x="85726" y="0"/>
                  </a:lnTo>
                  <a:close/>
                </a:path>
                <a:path w="142875" h="381000">
                  <a:moveTo>
                    <a:pt x="142875" y="238125"/>
                  </a:moveTo>
                  <a:lnTo>
                    <a:pt x="85725" y="238125"/>
                  </a:lnTo>
                  <a:lnTo>
                    <a:pt x="85725" y="252412"/>
                  </a:lnTo>
                  <a:lnTo>
                    <a:pt x="135731" y="252412"/>
                  </a:lnTo>
                  <a:lnTo>
                    <a:pt x="142875" y="238125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09656" y="4089907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61225" y="3575010"/>
            <a:ext cx="694055" cy="2002155"/>
            <a:chOff x="7261225" y="3575010"/>
            <a:chExt cx="694055" cy="2002155"/>
          </a:xfrm>
        </p:grpSpPr>
        <p:sp>
          <p:nvSpPr>
            <p:cNvPr id="14" name="object 14"/>
            <p:cNvSpPr/>
            <p:nvPr/>
          </p:nvSpPr>
          <p:spPr>
            <a:xfrm>
              <a:off x="7713662" y="35750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0" y="303850"/>
                  </a:moveTo>
                  <a:lnTo>
                    <a:pt x="0" y="463589"/>
                  </a:lnTo>
                  <a:lnTo>
                    <a:pt x="127791" y="367746"/>
                  </a:lnTo>
                  <a:lnTo>
                    <a:pt x="102231" y="354966"/>
                  </a:lnTo>
                  <a:lnTo>
                    <a:pt x="70285" y="354966"/>
                  </a:lnTo>
                  <a:lnTo>
                    <a:pt x="44726" y="342187"/>
                  </a:lnTo>
                  <a:lnTo>
                    <a:pt x="51116" y="329408"/>
                  </a:lnTo>
                  <a:lnTo>
                    <a:pt x="0" y="303850"/>
                  </a:lnTo>
                  <a:close/>
                </a:path>
                <a:path w="241934" h="464185">
                  <a:moveTo>
                    <a:pt x="51116" y="329408"/>
                  </a:moveTo>
                  <a:lnTo>
                    <a:pt x="44727" y="342187"/>
                  </a:lnTo>
                  <a:lnTo>
                    <a:pt x="70285" y="354966"/>
                  </a:lnTo>
                  <a:lnTo>
                    <a:pt x="76674" y="342187"/>
                  </a:lnTo>
                  <a:lnTo>
                    <a:pt x="51116" y="329408"/>
                  </a:lnTo>
                  <a:close/>
                </a:path>
                <a:path w="241934" h="464185">
                  <a:moveTo>
                    <a:pt x="76674" y="342187"/>
                  </a:moveTo>
                  <a:lnTo>
                    <a:pt x="70285" y="354966"/>
                  </a:lnTo>
                  <a:lnTo>
                    <a:pt x="102231" y="354966"/>
                  </a:lnTo>
                  <a:lnTo>
                    <a:pt x="76674" y="342187"/>
                  </a:lnTo>
                  <a:close/>
                </a:path>
                <a:path w="241934" h="464185">
                  <a:moveTo>
                    <a:pt x="215821" y="0"/>
                  </a:moveTo>
                  <a:lnTo>
                    <a:pt x="51116" y="329408"/>
                  </a:lnTo>
                  <a:lnTo>
                    <a:pt x="76674" y="342187"/>
                  </a:lnTo>
                  <a:lnTo>
                    <a:pt x="241378" y="12778"/>
                  </a:lnTo>
                  <a:lnTo>
                    <a:pt x="215821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5512" y="5045074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23943" y="5095747"/>
            <a:ext cx="21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489825" y="4040187"/>
            <a:ext cx="1362075" cy="989330"/>
            <a:chOff x="7489825" y="4040187"/>
            <a:chExt cx="1362075" cy="989330"/>
          </a:xfrm>
        </p:grpSpPr>
        <p:sp>
          <p:nvSpPr>
            <p:cNvPr id="18" name="object 18"/>
            <p:cNvSpPr/>
            <p:nvPr/>
          </p:nvSpPr>
          <p:spPr>
            <a:xfrm>
              <a:off x="7489825" y="4572000"/>
              <a:ext cx="142875" cy="457200"/>
            </a:xfrm>
            <a:custGeom>
              <a:avLst/>
              <a:gdLst/>
              <a:ahLst/>
              <a:cxnLst/>
              <a:rect l="l" t="t" r="r" b="b"/>
              <a:pathLst>
                <a:path w="142875" h="457200">
                  <a:moveTo>
                    <a:pt x="57148" y="314325"/>
                  </a:moveTo>
                  <a:lnTo>
                    <a:pt x="0" y="314325"/>
                  </a:lnTo>
                  <a:lnTo>
                    <a:pt x="71436" y="457200"/>
                  </a:lnTo>
                  <a:lnTo>
                    <a:pt x="135731" y="328612"/>
                  </a:lnTo>
                  <a:lnTo>
                    <a:pt x="57148" y="328612"/>
                  </a:lnTo>
                  <a:lnTo>
                    <a:pt x="57148" y="314325"/>
                  </a:lnTo>
                  <a:close/>
                </a:path>
                <a:path w="142875" h="457200">
                  <a:moveTo>
                    <a:pt x="85725" y="0"/>
                  </a:moveTo>
                  <a:lnTo>
                    <a:pt x="57150" y="0"/>
                  </a:lnTo>
                  <a:lnTo>
                    <a:pt x="57148" y="328612"/>
                  </a:lnTo>
                  <a:lnTo>
                    <a:pt x="85723" y="328612"/>
                  </a:lnTo>
                  <a:lnTo>
                    <a:pt x="85725" y="0"/>
                  </a:lnTo>
                  <a:close/>
                </a:path>
                <a:path w="142875" h="457200">
                  <a:moveTo>
                    <a:pt x="142875" y="314325"/>
                  </a:moveTo>
                  <a:lnTo>
                    <a:pt x="85723" y="314325"/>
                  </a:lnTo>
                  <a:lnTo>
                    <a:pt x="85723" y="328612"/>
                  </a:lnTo>
                  <a:lnTo>
                    <a:pt x="135731" y="328612"/>
                  </a:lnTo>
                  <a:lnTo>
                    <a:pt x="142875" y="314325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23262" y="4054475"/>
              <a:ext cx="514350" cy="517525"/>
            </a:xfrm>
            <a:custGeom>
              <a:avLst/>
              <a:gdLst/>
              <a:ahLst/>
              <a:cxnLst/>
              <a:rect l="l" t="t" r="r" b="b"/>
              <a:pathLst>
                <a:path w="514350" h="517525">
                  <a:moveTo>
                    <a:pt x="0" y="258762"/>
                  </a:moveTo>
                  <a:lnTo>
                    <a:pt x="4143" y="212249"/>
                  </a:lnTo>
                  <a:lnTo>
                    <a:pt x="16089" y="168471"/>
                  </a:lnTo>
                  <a:lnTo>
                    <a:pt x="35111" y="128160"/>
                  </a:lnTo>
                  <a:lnTo>
                    <a:pt x="60484" y="92045"/>
                  </a:lnTo>
                  <a:lnTo>
                    <a:pt x="91480" y="60857"/>
                  </a:lnTo>
                  <a:lnTo>
                    <a:pt x="127373" y="35328"/>
                  </a:lnTo>
                  <a:lnTo>
                    <a:pt x="167438" y="16188"/>
                  </a:lnTo>
                  <a:lnTo>
                    <a:pt x="210947" y="4169"/>
                  </a:lnTo>
                  <a:lnTo>
                    <a:pt x="257175" y="0"/>
                  </a:lnTo>
                  <a:lnTo>
                    <a:pt x="303402" y="4169"/>
                  </a:lnTo>
                  <a:lnTo>
                    <a:pt x="346911" y="16188"/>
                  </a:lnTo>
                  <a:lnTo>
                    <a:pt x="386976" y="35328"/>
                  </a:lnTo>
                  <a:lnTo>
                    <a:pt x="422869" y="60857"/>
                  </a:lnTo>
                  <a:lnTo>
                    <a:pt x="453865" y="92045"/>
                  </a:lnTo>
                  <a:lnTo>
                    <a:pt x="479238" y="128160"/>
                  </a:lnTo>
                  <a:lnTo>
                    <a:pt x="498260" y="168471"/>
                  </a:lnTo>
                  <a:lnTo>
                    <a:pt x="510206" y="212249"/>
                  </a:lnTo>
                  <a:lnTo>
                    <a:pt x="514350" y="258762"/>
                  </a:lnTo>
                  <a:lnTo>
                    <a:pt x="510206" y="305275"/>
                  </a:lnTo>
                  <a:lnTo>
                    <a:pt x="498260" y="349053"/>
                  </a:lnTo>
                  <a:lnTo>
                    <a:pt x="479238" y="389364"/>
                  </a:lnTo>
                  <a:lnTo>
                    <a:pt x="453865" y="425479"/>
                  </a:lnTo>
                  <a:lnTo>
                    <a:pt x="422869" y="456667"/>
                  </a:lnTo>
                  <a:lnTo>
                    <a:pt x="386976" y="482196"/>
                  </a:lnTo>
                  <a:lnTo>
                    <a:pt x="346911" y="501336"/>
                  </a:lnTo>
                  <a:lnTo>
                    <a:pt x="303402" y="513355"/>
                  </a:lnTo>
                  <a:lnTo>
                    <a:pt x="257175" y="517525"/>
                  </a:lnTo>
                  <a:lnTo>
                    <a:pt x="210947" y="513355"/>
                  </a:lnTo>
                  <a:lnTo>
                    <a:pt x="167438" y="501336"/>
                  </a:lnTo>
                  <a:lnTo>
                    <a:pt x="127373" y="482196"/>
                  </a:lnTo>
                  <a:lnTo>
                    <a:pt x="91480" y="456667"/>
                  </a:lnTo>
                  <a:lnTo>
                    <a:pt x="60484" y="425479"/>
                  </a:lnTo>
                  <a:lnTo>
                    <a:pt x="35111" y="389364"/>
                  </a:lnTo>
                  <a:lnTo>
                    <a:pt x="16089" y="349053"/>
                  </a:lnTo>
                  <a:lnTo>
                    <a:pt x="4143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4868" y="4105147"/>
            <a:ext cx="210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84975" y="3033712"/>
            <a:ext cx="1704975" cy="990600"/>
            <a:chOff x="6784975" y="3033712"/>
            <a:chExt cx="1704975" cy="990600"/>
          </a:xfrm>
        </p:grpSpPr>
        <p:sp>
          <p:nvSpPr>
            <p:cNvPr id="22" name="object 22"/>
            <p:cNvSpPr/>
            <p:nvPr/>
          </p:nvSpPr>
          <p:spPr>
            <a:xfrm>
              <a:off x="8248571" y="3560723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8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7"/>
                  </a:lnTo>
                  <a:lnTo>
                    <a:pt x="171093" y="354967"/>
                  </a:lnTo>
                  <a:lnTo>
                    <a:pt x="164703" y="342188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8"/>
                  </a:lnTo>
                  <a:lnTo>
                    <a:pt x="171093" y="354967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0" y="342188"/>
                  </a:lnTo>
                  <a:lnTo>
                    <a:pt x="171093" y="354967"/>
                  </a:lnTo>
                  <a:lnTo>
                    <a:pt x="241378" y="354967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8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99262" y="3048000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0" y="92045"/>
                  </a:lnTo>
                  <a:lnTo>
                    <a:pt x="91762" y="60857"/>
                  </a:lnTo>
                  <a:lnTo>
                    <a:pt x="127766" y="35328"/>
                  </a:lnTo>
                  <a:lnTo>
                    <a:pt x="167954" y="16188"/>
                  </a:lnTo>
                  <a:lnTo>
                    <a:pt x="211598" y="4169"/>
                  </a:lnTo>
                  <a:lnTo>
                    <a:pt x="257968" y="0"/>
                  </a:lnTo>
                  <a:lnTo>
                    <a:pt x="304338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4" y="60857"/>
                  </a:lnTo>
                  <a:lnTo>
                    <a:pt x="455266" y="92045"/>
                  </a:lnTo>
                  <a:lnTo>
                    <a:pt x="480716" y="128160"/>
                  </a:lnTo>
                  <a:lnTo>
                    <a:pt x="499797" y="168471"/>
                  </a:lnTo>
                  <a:lnTo>
                    <a:pt x="511780" y="212249"/>
                  </a:lnTo>
                  <a:lnTo>
                    <a:pt x="515937" y="258762"/>
                  </a:lnTo>
                  <a:lnTo>
                    <a:pt x="511780" y="305275"/>
                  </a:lnTo>
                  <a:lnTo>
                    <a:pt x="499797" y="349053"/>
                  </a:lnTo>
                  <a:lnTo>
                    <a:pt x="480716" y="389364"/>
                  </a:lnTo>
                  <a:lnTo>
                    <a:pt x="455266" y="425479"/>
                  </a:lnTo>
                  <a:lnTo>
                    <a:pt x="424174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8" y="513355"/>
                  </a:lnTo>
                  <a:lnTo>
                    <a:pt x="257968" y="517525"/>
                  </a:lnTo>
                  <a:lnTo>
                    <a:pt x="211598" y="513355"/>
                  </a:lnTo>
                  <a:lnTo>
                    <a:pt x="167954" y="501336"/>
                  </a:lnTo>
                  <a:lnTo>
                    <a:pt x="127766" y="482196"/>
                  </a:lnTo>
                  <a:lnTo>
                    <a:pt x="91762" y="456667"/>
                  </a:lnTo>
                  <a:lnTo>
                    <a:pt x="60670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40550" y="3099308"/>
            <a:ext cx="233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69037" y="3575010"/>
            <a:ext cx="1139825" cy="859155"/>
            <a:chOff x="6269037" y="3575010"/>
            <a:chExt cx="1139825" cy="859155"/>
          </a:xfrm>
        </p:grpSpPr>
        <p:sp>
          <p:nvSpPr>
            <p:cNvPr id="26" name="object 26"/>
            <p:cNvSpPr/>
            <p:nvPr/>
          </p:nvSpPr>
          <p:spPr>
            <a:xfrm>
              <a:off x="7167483" y="3575010"/>
              <a:ext cx="241935" cy="464184"/>
            </a:xfrm>
            <a:custGeom>
              <a:avLst/>
              <a:gdLst/>
              <a:ahLst/>
              <a:cxnLst/>
              <a:rect l="l" t="t" r="r" b="b"/>
              <a:pathLst>
                <a:path w="241934" h="464185">
                  <a:moveTo>
                    <a:pt x="164703" y="342187"/>
                  </a:moveTo>
                  <a:lnTo>
                    <a:pt x="113587" y="367746"/>
                  </a:lnTo>
                  <a:lnTo>
                    <a:pt x="241378" y="463589"/>
                  </a:lnTo>
                  <a:lnTo>
                    <a:pt x="241378" y="354966"/>
                  </a:lnTo>
                  <a:lnTo>
                    <a:pt x="171093" y="354966"/>
                  </a:lnTo>
                  <a:lnTo>
                    <a:pt x="164703" y="342187"/>
                  </a:lnTo>
                  <a:close/>
                </a:path>
                <a:path w="241934" h="464185">
                  <a:moveTo>
                    <a:pt x="190262" y="329408"/>
                  </a:moveTo>
                  <a:lnTo>
                    <a:pt x="164703" y="342187"/>
                  </a:lnTo>
                  <a:lnTo>
                    <a:pt x="171093" y="354966"/>
                  </a:lnTo>
                  <a:lnTo>
                    <a:pt x="196651" y="342187"/>
                  </a:lnTo>
                  <a:lnTo>
                    <a:pt x="190262" y="329408"/>
                  </a:lnTo>
                  <a:close/>
                </a:path>
                <a:path w="241934" h="464185">
                  <a:moveTo>
                    <a:pt x="241378" y="303850"/>
                  </a:moveTo>
                  <a:lnTo>
                    <a:pt x="190262" y="329408"/>
                  </a:lnTo>
                  <a:lnTo>
                    <a:pt x="196651" y="342187"/>
                  </a:lnTo>
                  <a:lnTo>
                    <a:pt x="171093" y="354966"/>
                  </a:lnTo>
                  <a:lnTo>
                    <a:pt x="241378" y="354966"/>
                  </a:lnTo>
                  <a:lnTo>
                    <a:pt x="241378" y="303850"/>
                  </a:lnTo>
                  <a:close/>
                </a:path>
                <a:path w="241934" h="464185">
                  <a:moveTo>
                    <a:pt x="25557" y="0"/>
                  </a:moveTo>
                  <a:lnTo>
                    <a:pt x="0" y="12778"/>
                  </a:lnTo>
                  <a:lnTo>
                    <a:pt x="164703" y="342187"/>
                  </a:lnTo>
                  <a:lnTo>
                    <a:pt x="190262" y="329408"/>
                  </a:lnTo>
                  <a:lnTo>
                    <a:pt x="25557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83325" y="3902074"/>
              <a:ext cx="516255" cy="517525"/>
            </a:xfrm>
            <a:custGeom>
              <a:avLst/>
              <a:gdLst/>
              <a:ahLst/>
              <a:cxnLst/>
              <a:rect l="l" t="t" r="r" b="b"/>
              <a:pathLst>
                <a:path w="516254" h="517525">
                  <a:moveTo>
                    <a:pt x="0" y="258762"/>
                  </a:moveTo>
                  <a:lnTo>
                    <a:pt x="4156" y="212249"/>
                  </a:lnTo>
                  <a:lnTo>
                    <a:pt x="16139" y="168471"/>
                  </a:lnTo>
                  <a:lnTo>
                    <a:pt x="35220" y="128160"/>
                  </a:lnTo>
                  <a:lnTo>
                    <a:pt x="60671" y="92045"/>
                  </a:lnTo>
                  <a:lnTo>
                    <a:pt x="91762" y="60857"/>
                  </a:lnTo>
                  <a:lnTo>
                    <a:pt x="127767" y="35328"/>
                  </a:lnTo>
                  <a:lnTo>
                    <a:pt x="167955" y="16188"/>
                  </a:lnTo>
                  <a:lnTo>
                    <a:pt x="211598" y="4169"/>
                  </a:lnTo>
                  <a:lnTo>
                    <a:pt x="257969" y="0"/>
                  </a:lnTo>
                  <a:lnTo>
                    <a:pt x="304339" y="4169"/>
                  </a:lnTo>
                  <a:lnTo>
                    <a:pt x="347982" y="16188"/>
                  </a:lnTo>
                  <a:lnTo>
                    <a:pt x="388170" y="35328"/>
                  </a:lnTo>
                  <a:lnTo>
                    <a:pt x="424175" y="60857"/>
                  </a:lnTo>
                  <a:lnTo>
                    <a:pt x="455266" y="92045"/>
                  </a:lnTo>
                  <a:lnTo>
                    <a:pt x="480717" y="128160"/>
                  </a:lnTo>
                  <a:lnTo>
                    <a:pt x="499798" y="168471"/>
                  </a:lnTo>
                  <a:lnTo>
                    <a:pt x="511781" y="212249"/>
                  </a:lnTo>
                  <a:lnTo>
                    <a:pt x="515938" y="258762"/>
                  </a:lnTo>
                  <a:lnTo>
                    <a:pt x="511781" y="305275"/>
                  </a:lnTo>
                  <a:lnTo>
                    <a:pt x="499798" y="349053"/>
                  </a:lnTo>
                  <a:lnTo>
                    <a:pt x="480717" y="389364"/>
                  </a:lnTo>
                  <a:lnTo>
                    <a:pt x="455266" y="425479"/>
                  </a:lnTo>
                  <a:lnTo>
                    <a:pt x="424175" y="456667"/>
                  </a:lnTo>
                  <a:lnTo>
                    <a:pt x="388170" y="482196"/>
                  </a:lnTo>
                  <a:lnTo>
                    <a:pt x="347982" y="501336"/>
                  </a:lnTo>
                  <a:lnTo>
                    <a:pt x="304339" y="513355"/>
                  </a:lnTo>
                  <a:lnTo>
                    <a:pt x="257969" y="517525"/>
                  </a:lnTo>
                  <a:lnTo>
                    <a:pt x="211598" y="513355"/>
                  </a:lnTo>
                  <a:lnTo>
                    <a:pt x="167955" y="501336"/>
                  </a:lnTo>
                  <a:lnTo>
                    <a:pt x="127767" y="482196"/>
                  </a:lnTo>
                  <a:lnTo>
                    <a:pt x="91762" y="456667"/>
                  </a:lnTo>
                  <a:lnTo>
                    <a:pt x="60671" y="425479"/>
                  </a:lnTo>
                  <a:lnTo>
                    <a:pt x="35220" y="389364"/>
                  </a:lnTo>
                  <a:lnTo>
                    <a:pt x="16139" y="349053"/>
                  </a:lnTo>
                  <a:lnTo>
                    <a:pt x="4156" y="305275"/>
                  </a:lnTo>
                  <a:lnTo>
                    <a:pt x="0" y="258762"/>
                  </a:lnTo>
                  <a:close/>
                </a:path>
              </a:pathLst>
            </a:custGeom>
            <a:ln w="28575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11912" y="3952747"/>
            <a:ext cx="259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29400" y="2508973"/>
            <a:ext cx="1990725" cy="2758440"/>
          </a:xfrm>
          <a:custGeom>
            <a:avLst/>
            <a:gdLst/>
            <a:ahLst/>
            <a:cxnLst/>
            <a:rect l="l" t="t" r="r" b="b"/>
            <a:pathLst>
              <a:path w="1990725" h="2758440">
                <a:moveTo>
                  <a:pt x="258838" y="1002626"/>
                </a:moveTo>
                <a:lnTo>
                  <a:pt x="233273" y="989838"/>
                </a:lnTo>
                <a:lnTo>
                  <a:pt x="68567" y="1319250"/>
                </a:lnTo>
                <a:lnTo>
                  <a:pt x="17462" y="1293698"/>
                </a:lnTo>
                <a:lnTo>
                  <a:pt x="17462" y="1453426"/>
                </a:lnTo>
                <a:lnTo>
                  <a:pt x="145249" y="1357591"/>
                </a:lnTo>
                <a:lnTo>
                  <a:pt x="119684" y="1344803"/>
                </a:lnTo>
                <a:lnTo>
                  <a:pt x="94132" y="1332026"/>
                </a:lnTo>
                <a:lnTo>
                  <a:pt x="258838" y="1002626"/>
                </a:lnTo>
                <a:close/>
              </a:path>
              <a:path w="1990725" h="2758440">
                <a:moveTo>
                  <a:pt x="696849" y="2739783"/>
                </a:moveTo>
                <a:lnTo>
                  <a:pt x="101523" y="2012162"/>
                </a:lnTo>
                <a:lnTo>
                  <a:pt x="115036" y="2001100"/>
                </a:lnTo>
                <a:lnTo>
                  <a:pt x="145757" y="1975967"/>
                </a:lnTo>
                <a:lnTo>
                  <a:pt x="0" y="1910626"/>
                </a:lnTo>
                <a:lnTo>
                  <a:pt x="35179" y="2066442"/>
                </a:lnTo>
                <a:lnTo>
                  <a:pt x="79413" y="2030260"/>
                </a:lnTo>
                <a:lnTo>
                  <a:pt x="674738" y="2757881"/>
                </a:lnTo>
                <a:lnTo>
                  <a:pt x="696849" y="2739783"/>
                </a:lnTo>
                <a:close/>
              </a:path>
              <a:path w="1990725" h="2758440">
                <a:moveTo>
                  <a:pt x="775131" y="11264"/>
                </a:moveTo>
                <a:lnTo>
                  <a:pt x="748855" y="0"/>
                </a:lnTo>
                <a:lnTo>
                  <a:pt x="576541" y="402082"/>
                </a:lnTo>
                <a:lnTo>
                  <a:pt x="524014" y="379564"/>
                </a:lnTo>
                <a:lnTo>
                  <a:pt x="533400" y="539026"/>
                </a:lnTo>
                <a:lnTo>
                  <a:pt x="655332" y="435851"/>
                </a:lnTo>
                <a:lnTo>
                  <a:pt x="633450" y="426466"/>
                </a:lnTo>
                <a:lnTo>
                  <a:pt x="602805" y="413334"/>
                </a:lnTo>
                <a:lnTo>
                  <a:pt x="775131" y="11264"/>
                </a:lnTo>
                <a:close/>
              </a:path>
              <a:path w="1990725" h="2758440">
                <a:moveTo>
                  <a:pt x="1990242" y="2074087"/>
                </a:moveTo>
                <a:lnTo>
                  <a:pt x="1972144" y="2051977"/>
                </a:lnTo>
                <a:lnTo>
                  <a:pt x="1244523" y="2647302"/>
                </a:lnTo>
                <a:lnTo>
                  <a:pt x="1208341" y="2603068"/>
                </a:lnTo>
                <a:lnTo>
                  <a:pt x="1143000" y="2748826"/>
                </a:lnTo>
                <a:lnTo>
                  <a:pt x="1298816" y="2713647"/>
                </a:lnTo>
                <a:lnTo>
                  <a:pt x="1270025" y="2678468"/>
                </a:lnTo>
                <a:lnTo>
                  <a:pt x="1262621" y="2669413"/>
                </a:lnTo>
                <a:lnTo>
                  <a:pt x="1990242" y="2074087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9787" y="2418588"/>
            <a:ext cx="3644900" cy="3040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ts val="2415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evidence?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{C}?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{G,C}?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{G,C,H}?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59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{G,F}?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{F,D}?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{F,D,H}?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650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{B}?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ts val="2915"/>
              </a:lnSpc>
              <a:buSzPct val="130000"/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spc="-5" dirty="0">
                <a:latin typeface="Calibri"/>
                <a:cs typeface="Calibri"/>
              </a:rPr>
              <a:t>{H,B}?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9787" y="5381804"/>
            <a:ext cx="3948429" cy="428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95"/>
              </a:lnSpc>
            </a:pPr>
            <a:r>
              <a:rPr sz="2600" spc="-10" dirty="0">
                <a:latin typeface="Calibri"/>
                <a:cs typeface="Calibri"/>
              </a:rPr>
              <a:t>10.</a:t>
            </a:r>
            <a:r>
              <a:rPr sz="2600" spc="-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given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{G,C,D,H,D,F,B}?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8000"/>
                </a:solidFill>
                <a:latin typeface="Calibri"/>
                <a:cs typeface="Calibri"/>
              </a:rPr>
              <a:t>Yes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5218" y="5963803"/>
            <a:ext cx="215900" cy="4502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12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2540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45" dirty="0"/>
              <a:t> </a:t>
            </a:r>
            <a:r>
              <a:rPr spc="-5" dirty="0"/>
              <a:t>generally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2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29131"/>
            <a:ext cx="7896225" cy="18942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434"/>
              </a:spcBef>
              <a:buClr>
                <a:srgbClr val="4F81BD"/>
              </a:buClr>
              <a:buSzPct val="75000"/>
              <a:buFont typeface="Wingdings 3"/>
              <a:buChar char=""/>
              <a:tabLst>
                <a:tab pos="187325" algn="l"/>
              </a:tabLst>
            </a:pPr>
            <a:r>
              <a:rPr sz="2400" spc="-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independencies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hold 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given BN.</a:t>
            </a:r>
            <a:endParaRPr sz="2400" dirty="0">
              <a:latin typeface="Calibri"/>
              <a:cs typeface="Calibri"/>
            </a:endParaRPr>
          </a:p>
          <a:p>
            <a:pPr marL="187325" marR="5080" indent="-174625">
              <a:lnSpc>
                <a:spcPts val="2500"/>
              </a:lnSpc>
              <a:spcBef>
                <a:spcPts val="735"/>
              </a:spcBef>
              <a:buClr>
                <a:srgbClr val="4F81BD"/>
              </a:buClr>
              <a:buSzPct val="75000"/>
              <a:buFont typeface="Wingdings 3"/>
              <a:buChar char=""/>
              <a:tabLst>
                <a:tab pos="187325" algn="l"/>
              </a:tabLst>
            </a:pPr>
            <a:r>
              <a:rPr sz="2400" dirty="0">
                <a:latin typeface="Calibri"/>
                <a:cs typeface="Calibri"/>
              </a:rPr>
              <a:t>These independencies are useful </a:t>
            </a:r>
            <a:r>
              <a:rPr sz="2400" spc="-5" dirty="0">
                <a:latin typeface="Calibri"/>
                <a:cs typeface="Calibri"/>
              </a:rPr>
              <a:t>in computation, explanation,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etc.</a:t>
            </a:r>
            <a:endParaRPr sz="2400" dirty="0">
              <a:latin typeface="Calibri"/>
              <a:cs typeface="Calibri"/>
            </a:endParaRPr>
          </a:p>
          <a:p>
            <a:pPr marL="187325" marR="901700" indent="-174625">
              <a:lnSpc>
                <a:spcPts val="2590"/>
              </a:lnSpc>
              <a:spcBef>
                <a:spcPts val="615"/>
              </a:spcBef>
              <a:buClr>
                <a:srgbClr val="4F81BD"/>
              </a:buClr>
              <a:buSzPct val="75000"/>
              <a:buFont typeface="Wingdings 3"/>
              <a:buChar char=""/>
              <a:tabLst>
                <a:tab pos="187325" algn="l"/>
              </a:tabLst>
            </a:pPr>
            <a:r>
              <a:rPr sz="2400" spc="-5" dirty="0">
                <a:latin typeface="Calibri"/>
                <a:cs typeface="Calibri"/>
              </a:rPr>
              <a:t>Some of these </a:t>
            </a:r>
            <a:r>
              <a:rPr sz="2400" dirty="0">
                <a:latin typeface="Calibri"/>
                <a:cs typeface="Calibri"/>
              </a:rPr>
              <a:t>independencies </a:t>
            </a:r>
            <a:r>
              <a:rPr sz="2400" spc="-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detected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graphical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condition called </a:t>
            </a:r>
            <a:r>
              <a:rPr sz="2400" b="1" spc="-5" dirty="0">
                <a:latin typeface="Calibri"/>
                <a:cs typeface="Calibri"/>
              </a:rPr>
              <a:t>D-Separation.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282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40" dirty="0"/>
              <a:t> </a:t>
            </a:r>
            <a:r>
              <a:rPr spc="-5" dirty="0"/>
              <a:t>generally…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3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58596"/>
            <a:ext cx="7836534" cy="489236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87325" marR="1449070" indent="-174625">
              <a:lnSpc>
                <a:spcPts val="2810"/>
              </a:lnSpc>
              <a:spcBef>
                <a:spcPts val="450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187325" algn="l"/>
              </a:tabLst>
            </a:pP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How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we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determine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if two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variables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X, Y are </a:t>
            </a:r>
            <a:r>
              <a:rPr sz="2600" spc="-57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independent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given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set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 of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variables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E?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4F81BD"/>
              </a:buClr>
              <a:buFont typeface="Wingdings 3"/>
              <a:buChar char=""/>
            </a:pPr>
            <a:endParaRPr sz="2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latin typeface="Calibri"/>
                <a:cs typeface="Calibri"/>
              </a:rPr>
              <a:t>Simple graphical </a:t>
            </a:r>
            <a:r>
              <a:rPr sz="2600" b="1" dirty="0">
                <a:latin typeface="Calibri"/>
                <a:cs typeface="Calibri"/>
              </a:rPr>
              <a:t>property: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336600"/>
                </a:solidFill>
                <a:latin typeface="Calibri"/>
                <a:cs typeface="Calibri"/>
              </a:rPr>
              <a:t>D-separation</a:t>
            </a:r>
            <a:endParaRPr sz="2600" dirty="0">
              <a:latin typeface="Calibri"/>
              <a:cs typeface="Calibri"/>
            </a:endParaRPr>
          </a:p>
          <a:p>
            <a:pPr marL="422909" marR="64769" lvl="1" indent="-228600">
              <a:lnSpc>
                <a:spcPct val="90000"/>
              </a:lnSpc>
              <a:spcBef>
                <a:spcPts val="690"/>
              </a:spcBef>
              <a:buClr>
                <a:srgbClr val="4F81BD"/>
              </a:buClr>
              <a:buSzPct val="76000"/>
              <a:buFont typeface="Wingdings 3"/>
              <a:buChar char=""/>
              <a:tabLst>
                <a:tab pos="423545" algn="l"/>
              </a:tabLst>
            </a:pPr>
            <a:r>
              <a:rPr sz="2500" dirty="0">
                <a:latin typeface="Calibri"/>
                <a:cs typeface="Calibri"/>
              </a:rPr>
              <a:t>A set </a:t>
            </a:r>
            <a:r>
              <a:rPr sz="2500" spc="-5" dirty="0">
                <a:latin typeface="Calibri"/>
                <a:cs typeface="Calibri"/>
              </a:rPr>
              <a:t>of variables </a:t>
            </a:r>
            <a:r>
              <a:rPr sz="2500" b="1" dirty="0">
                <a:latin typeface="Calibri"/>
                <a:cs typeface="Calibri"/>
              </a:rPr>
              <a:t>E </a:t>
            </a:r>
            <a:r>
              <a:rPr sz="2500" i="1" dirty="0">
                <a:solidFill>
                  <a:srgbClr val="336600"/>
                </a:solidFill>
                <a:latin typeface="Calibri"/>
                <a:cs typeface="Calibri"/>
              </a:rPr>
              <a:t>d-separates </a:t>
            </a:r>
            <a:r>
              <a:rPr sz="2500" dirty="0">
                <a:latin typeface="Calibri"/>
                <a:cs typeface="Calibri"/>
              </a:rPr>
              <a:t>X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dirty="0">
                <a:latin typeface="Calibri"/>
                <a:cs typeface="Calibri"/>
              </a:rPr>
              <a:t>Y if it </a:t>
            </a:r>
            <a:r>
              <a:rPr sz="2500" i="1" spc="-5" dirty="0">
                <a:solidFill>
                  <a:srgbClr val="336600"/>
                </a:solidFill>
                <a:latin typeface="Calibri"/>
                <a:cs typeface="Calibri"/>
              </a:rPr>
              <a:t>blocks </a:t>
            </a:r>
            <a:r>
              <a:rPr sz="2500" i="1" dirty="0">
                <a:solidFill>
                  <a:srgbClr val="336600"/>
                </a:solidFill>
                <a:latin typeface="Calibri"/>
                <a:cs typeface="Calibri"/>
              </a:rPr>
              <a:t>every </a:t>
            </a:r>
            <a:r>
              <a:rPr sz="25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500" i="1" dirty="0">
                <a:solidFill>
                  <a:srgbClr val="336600"/>
                </a:solidFill>
                <a:latin typeface="Calibri"/>
                <a:cs typeface="Calibri"/>
              </a:rPr>
              <a:t>undirected path </a:t>
            </a:r>
            <a:r>
              <a:rPr sz="2500" dirty="0">
                <a:latin typeface="Calibri"/>
                <a:cs typeface="Calibri"/>
              </a:rPr>
              <a:t>in the BN between X </a:t>
            </a:r>
            <a:r>
              <a:rPr sz="2500" spc="-5" dirty="0">
                <a:latin typeface="Calibri"/>
                <a:cs typeface="Calibri"/>
              </a:rPr>
              <a:t>and Y. </a:t>
            </a:r>
            <a:r>
              <a:rPr sz="2500" dirty="0">
                <a:latin typeface="Calibri"/>
                <a:cs typeface="Calibri"/>
              </a:rPr>
              <a:t>(We'll </a:t>
            </a:r>
            <a:r>
              <a:rPr sz="2500" spc="-5" dirty="0">
                <a:latin typeface="Calibri"/>
                <a:cs typeface="Calibri"/>
              </a:rPr>
              <a:t>define </a:t>
            </a:r>
            <a:r>
              <a:rPr sz="2500" spc="-560" dirty="0">
                <a:latin typeface="Calibri"/>
                <a:cs typeface="Calibri"/>
              </a:rPr>
              <a:t> </a:t>
            </a:r>
            <a:r>
              <a:rPr sz="2500" i="1" spc="-5" dirty="0">
                <a:solidFill>
                  <a:srgbClr val="336600"/>
                </a:solidFill>
                <a:latin typeface="Calibri"/>
                <a:cs typeface="Calibri"/>
              </a:rPr>
              <a:t>blocks</a:t>
            </a:r>
            <a:r>
              <a:rPr sz="2500" i="1" spc="-10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next.)</a:t>
            </a:r>
            <a:endParaRPr sz="2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har char=""/>
            </a:pPr>
            <a:endParaRPr sz="2450" dirty="0">
              <a:latin typeface="Calibri"/>
              <a:cs typeface="Calibri"/>
            </a:endParaRPr>
          </a:p>
          <a:p>
            <a:pPr marL="423545" lvl="1" indent="-229235">
              <a:lnSpc>
                <a:spcPts val="2965"/>
              </a:lnSpc>
              <a:buClr>
                <a:srgbClr val="4F81BD"/>
              </a:buClr>
              <a:buSzPct val="76923"/>
              <a:buFont typeface="Wingdings 3"/>
              <a:buChar char=""/>
              <a:tabLst>
                <a:tab pos="423545" algn="l"/>
              </a:tabLst>
            </a:pPr>
            <a:r>
              <a:rPr sz="2600" dirty="0">
                <a:latin typeface="Calibri"/>
                <a:cs typeface="Calibri"/>
              </a:rPr>
              <a:t>X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Y 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conditionally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independent</a:t>
            </a:r>
            <a:r>
              <a:rPr sz="2600" spc="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given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evidence </a:t>
            </a:r>
            <a:r>
              <a:rPr sz="2600" b="1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422909">
              <a:lnSpc>
                <a:spcPts val="2965"/>
              </a:lnSpc>
              <a:tabLst>
                <a:tab pos="748665" algn="l"/>
                <a:tab pos="1057910" algn="l"/>
              </a:tabLst>
            </a:pPr>
            <a:r>
              <a:rPr sz="2600" dirty="0">
                <a:latin typeface="Calibri"/>
                <a:cs typeface="Calibri"/>
              </a:rPr>
              <a:t>if	</a:t>
            </a:r>
            <a:r>
              <a:rPr sz="2600" b="1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d-separates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</a:t>
            </a:r>
          </a:p>
          <a:p>
            <a:pPr marL="698500" marR="892175" lvl="2" indent="-228600">
              <a:lnSpc>
                <a:spcPts val="2400"/>
              </a:lnSpc>
              <a:spcBef>
                <a:spcPts val="465"/>
              </a:spcBef>
              <a:buClr>
                <a:srgbClr val="C0504D"/>
              </a:buClr>
              <a:buSzPct val="77272"/>
              <a:buFont typeface="Wingdings 3"/>
              <a:buChar char=""/>
              <a:tabLst>
                <a:tab pos="698500" algn="l"/>
              </a:tabLst>
            </a:pPr>
            <a:r>
              <a:rPr lang="en-US" sz="2200" spc="-5" dirty="0">
                <a:solidFill>
                  <a:srgbClr val="1F497D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hus</a:t>
            </a:r>
            <a:r>
              <a:rPr lang="en-US" sz="2200" spc="-5" dirty="0">
                <a:solidFill>
                  <a:srgbClr val="1F497D"/>
                </a:solidFill>
                <a:latin typeface="Calibri"/>
                <a:cs typeface="Calibri"/>
              </a:rPr>
              <a:t>,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BN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gives us an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easy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way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 to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tell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 two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variables are </a:t>
            </a:r>
            <a:r>
              <a:rPr sz="2200" spc="-484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nd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nd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t 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(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s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t E =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390" dirty="0">
                <a:solidFill>
                  <a:srgbClr val="1F497D"/>
                </a:solidFill>
                <a:latin typeface="Lucida Sans Unicode"/>
                <a:cs typeface="Lucida Sans Unicode"/>
              </a:rPr>
              <a:t>∅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c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nd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.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ind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nd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t g</a:t>
            </a:r>
            <a:r>
              <a:rPr sz="2200" spc="-10" dirty="0">
                <a:solidFill>
                  <a:srgbClr val="1F497D"/>
                </a:solidFill>
                <a:latin typeface="Calibri"/>
                <a:cs typeface="Calibri"/>
              </a:rPr>
              <a:t>iv</a:t>
            </a:r>
            <a:r>
              <a:rPr sz="2200" spc="5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F497D"/>
                </a:solidFill>
                <a:latin typeface="Calibri"/>
                <a:cs typeface="Calibri"/>
              </a:rPr>
              <a:t>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40690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Blocking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D-Separation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4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98220"/>
            <a:ext cx="6673215" cy="483362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7325" marR="47625" indent="-174625">
              <a:lnSpc>
                <a:spcPct val="102299"/>
              </a:lnSpc>
              <a:spcBef>
                <a:spcPts val="25"/>
              </a:spcBef>
              <a:buClr>
                <a:srgbClr val="4F81BD"/>
              </a:buClr>
              <a:buSzPct val="76923"/>
              <a:buFont typeface="Wingdings 3"/>
              <a:buChar char=""/>
              <a:tabLst>
                <a:tab pos="187325" algn="l"/>
              </a:tabLst>
            </a:pPr>
            <a:r>
              <a:rPr sz="2600" spc="-10" dirty="0">
                <a:latin typeface="Calibri"/>
                <a:cs typeface="Calibri"/>
              </a:rPr>
              <a:t>Let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P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b="1" spc="-5" dirty="0">
                <a:solidFill>
                  <a:srgbClr val="336600"/>
                </a:solidFill>
                <a:latin typeface="Calibri"/>
                <a:cs typeface="Calibri"/>
              </a:rPr>
              <a:t>undirected path </a:t>
            </a:r>
            <a:r>
              <a:rPr sz="2600" spc="-5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X to Y in a </a:t>
            </a:r>
            <a:r>
              <a:rPr sz="2600" spc="-5" dirty="0">
                <a:latin typeface="Calibri"/>
                <a:cs typeface="Calibri"/>
              </a:rPr>
              <a:t>BN.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36600"/>
                </a:solidFill>
                <a:latin typeface="Calibri"/>
                <a:cs typeface="Calibri"/>
              </a:rPr>
              <a:t>E</a:t>
            </a:r>
            <a:r>
              <a:rPr sz="2600" b="1" spc="-10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latin typeface="Calibri"/>
                <a:cs typeface="Calibri"/>
              </a:rPr>
              <a:t>(evidence)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variables.</a:t>
            </a:r>
            <a:endParaRPr sz="2600" dirty="0">
              <a:latin typeface="Calibri"/>
              <a:cs typeface="Calibri"/>
            </a:endParaRPr>
          </a:p>
          <a:p>
            <a:pPr marL="187325">
              <a:lnSpc>
                <a:spcPts val="3110"/>
              </a:lnSpc>
              <a:spcBef>
                <a:spcPts val="1395"/>
              </a:spcBef>
            </a:pP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We</a:t>
            </a:r>
            <a:r>
              <a:rPr sz="2600" spc="-2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say</a:t>
            </a:r>
            <a:r>
              <a:rPr sz="2600" spc="-1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336600"/>
                </a:solidFill>
                <a:latin typeface="Calibri"/>
                <a:cs typeface="Calibri"/>
              </a:rPr>
              <a:t>E</a:t>
            </a:r>
            <a:r>
              <a:rPr sz="2600" b="1" spc="-20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blocks</a:t>
            </a:r>
            <a:r>
              <a:rPr sz="2600" i="1" spc="-1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path</a:t>
            </a:r>
            <a:r>
              <a:rPr sz="2600" i="1" spc="-10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336600"/>
                </a:solidFill>
                <a:latin typeface="Calibri"/>
                <a:cs typeface="Calibri"/>
              </a:rPr>
              <a:t>P</a:t>
            </a:r>
            <a:endParaRPr sz="2600" dirty="0">
              <a:latin typeface="Calibri"/>
              <a:cs typeface="Calibri"/>
            </a:endParaRPr>
          </a:p>
          <a:p>
            <a:pPr marL="187325">
              <a:lnSpc>
                <a:spcPts val="3110"/>
              </a:lnSpc>
            </a:pP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iff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there</a:t>
            </a:r>
            <a:r>
              <a:rPr sz="26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is</a:t>
            </a:r>
            <a:r>
              <a:rPr sz="26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 </a:t>
            </a:r>
            <a:r>
              <a:rPr sz="26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Calibri"/>
                <a:cs typeface="Calibri"/>
              </a:rPr>
              <a:t>some</a:t>
            </a:r>
            <a:r>
              <a:rPr sz="2600" b="1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node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on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 the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path </a:t>
            </a:r>
            <a:r>
              <a:rPr sz="2600" dirty="0">
                <a:solidFill>
                  <a:srgbClr val="CC0000"/>
                </a:solidFill>
                <a:latin typeface="Calibri"/>
                <a:cs typeface="Calibri"/>
              </a:rPr>
              <a:t>P</a:t>
            </a:r>
            <a:r>
              <a:rPr sz="2600" spc="-1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CC0000"/>
                </a:solidFill>
                <a:latin typeface="Calibri"/>
                <a:cs typeface="Calibri"/>
              </a:rPr>
              <a:t>such that: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85"/>
              </a:spcBef>
              <a:buClr>
                <a:srgbClr val="C0504D"/>
              </a:buClr>
              <a:buSzPct val="73913"/>
              <a:buFont typeface="Wingdings 3"/>
              <a:buChar char=""/>
              <a:tabLst>
                <a:tab pos="698500" algn="l"/>
                <a:tab pos="2195195" algn="l"/>
                <a:tab pos="2776220" algn="l"/>
              </a:tabLst>
            </a:pP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Case</a:t>
            </a:r>
            <a:r>
              <a:rPr sz="2300" b="1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1:</a:t>
            </a:r>
            <a:r>
              <a:rPr sz="23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2300" spc="-95" dirty="0">
                <a:solidFill>
                  <a:srgbClr val="CC0000"/>
                </a:solidFill>
                <a:latin typeface="Lucida Sans Unicode"/>
                <a:cs typeface="Lucida Sans Unicode"/>
              </a:rPr>
              <a:t>∊</a:t>
            </a:r>
            <a:r>
              <a:rPr sz="2300" b="1" spc="-95" dirty="0">
                <a:solidFill>
                  <a:srgbClr val="CC0000"/>
                </a:solidFill>
                <a:latin typeface="Calibri"/>
                <a:cs typeface="Calibri"/>
              </a:rPr>
              <a:t>E	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and	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one</a:t>
            </a:r>
            <a:r>
              <a:rPr sz="23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arc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P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336600"/>
                </a:solidFill>
                <a:latin typeface="Calibri"/>
                <a:cs typeface="Calibri"/>
              </a:rPr>
              <a:t>enters</a:t>
            </a:r>
            <a:r>
              <a:rPr sz="23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(goes</a:t>
            </a:r>
            <a:r>
              <a:rPr sz="23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into)</a:t>
            </a:r>
            <a:endParaRPr sz="2300" dirty="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0"/>
              </a:spcBef>
            </a:pP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Z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and</a:t>
            </a:r>
            <a:r>
              <a:rPr sz="23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one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leaves</a:t>
            </a:r>
            <a:r>
              <a:rPr sz="23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(goes</a:t>
            </a:r>
            <a:r>
              <a:rPr sz="23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out</a:t>
            </a:r>
            <a:r>
              <a:rPr sz="2300" i="1" spc="5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336600"/>
                </a:solidFill>
                <a:latin typeface="Calibri"/>
                <a:cs typeface="Calibri"/>
              </a:rPr>
              <a:t>of)</a:t>
            </a:r>
            <a:r>
              <a:rPr sz="2300" i="1" dirty="0">
                <a:solidFill>
                  <a:srgbClr val="33660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Z;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endParaRPr sz="23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0"/>
              </a:spcBef>
              <a:buClr>
                <a:srgbClr val="C0504D"/>
              </a:buClr>
              <a:buSzPct val="73913"/>
              <a:buFont typeface="Wingdings 3"/>
              <a:buChar char=""/>
              <a:tabLst>
                <a:tab pos="698500" algn="l"/>
                <a:tab pos="2195195" algn="l"/>
                <a:tab pos="2842895" algn="l"/>
              </a:tabLst>
            </a:pP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Case</a:t>
            </a:r>
            <a:r>
              <a:rPr sz="2300" b="1" spc="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2:</a:t>
            </a:r>
            <a:r>
              <a:rPr sz="2300" b="1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95" dirty="0">
                <a:solidFill>
                  <a:srgbClr val="CC0000"/>
                </a:solidFill>
                <a:latin typeface="Calibri"/>
                <a:cs typeface="Calibri"/>
              </a:rPr>
              <a:t>Z</a:t>
            </a:r>
            <a:r>
              <a:rPr sz="2300" spc="-95" dirty="0">
                <a:solidFill>
                  <a:srgbClr val="CC0000"/>
                </a:solidFill>
                <a:latin typeface="Lucida Sans Unicode"/>
                <a:cs typeface="Lucida Sans Unicode"/>
              </a:rPr>
              <a:t>∊</a:t>
            </a:r>
            <a:r>
              <a:rPr sz="2300" b="1" spc="-95" dirty="0">
                <a:solidFill>
                  <a:srgbClr val="CC0000"/>
                </a:solidFill>
                <a:latin typeface="Calibri"/>
                <a:cs typeface="Calibri"/>
              </a:rPr>
              <a:t>E	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and	both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arcs on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P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leave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Z;</a:t>
            </a:r>
            <a:r>
              <a:rPr sz="2300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or</a:t>
            </a:r>
            <a:endParaRPr sz="2300" dirty="0">
              <a:latin typeface="Calibri"/>
              <a:cs typeface="Calibri"/>
            </a:endParaRPr>
          </a:p>
          <a:p>
            <a:pPr marL="698500" lvl="1" indent="-228600">
              <a:lnSpc>
                <a:spcPts val="2725"/>
              </a:lnSpc>
              <a:spcBef>
                <a:spcPts val="2450"/>
              </a:spcBef>
              <a:buClr>
                <a:srgbClr val="C0504D"/>
              </a:buClr>
              <a:buSzPct val="73913"/>
              <a:buFont typeface="Wingdings 3"/>
              <a:buChar char=""/>
              <a:tabLst>
                <a:tab pos="698500" algn="l"/>
              </a:tabLst>
            </a:pP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Case</a:t>
            </a:r>
            <a:r>
              <a:rPr sz="2300" b="1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1F497D"/>
                </a:solidFill>
                <a:latin typeface="Calibri"/>
                <a:cs typeface="Calibri"/>
              </a:rPr>
              <a:t>3:</a:t>
            </a:r>
            <a:r>
              <a:rPr sz="2300" b="1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both</a:t>
            </a:r>
            <a:r>
              <a:rPr sz="23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arcs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 P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enter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Z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 and</a:t>
            </a:r>
            <a:endParaRPr sz="2300" dirty="0">
              <a:latin typeface="Calibri"/>
              <a:cs typeface="Calibri"/>
            </a:endParaRPr>
          </a:p>
          <a:p>
            <a:pPr marL="1841500" marR="474345">
              <a:lnSpc>
                <a:spcPts val="2810"/>
              </a:lnSpc>
              <a:spcBef>
                <a:spcPts val="10"/>
              </a:spcBef>
            </a:pPr>
            <a:r>
              <a:rPr sz="2300" i="1" spc="-5" dirty="0">
                <a:solidFill>
                  <a:srgbClr val="CC0000"/>
                </a:solidFill>
                <a:latin typeface="Calibri"/>
                <a:cs typeface="Calibri"/>
              </a:rPr>
              <a:t>neither Z, nor </a:t>
            </a:r>
            <a:r>
              <a:rPr sz="2300" i="1" dirty="0">
                <a:solidFill>
                  <a:srgbClr val="CC0000"/>
                </a:solidFill>
                <a:latin typeface="Calibri"/>
                <a:cs typeface="Calibri"/>
              </a:rPr>
              <a:t>any </a:t>
            </a:r>
            <a:r>
              <a:rPr sz="2300" i="1" spc="-5" dirty="0">
                <a:solidFill>
                  <a:srgbClr val="CC0000"/>
                </a:solidFill>
                <a:latin typeface="Calibri"/>
                <a:cs typeface="Calibri"/>
              </a:rPr>
              <a:t>of its </a:t>
            </a:r>
            <a:r>
              <a:rPr sz="2300" i="1" dirty="0">
                <a:solidFill>
                  <a:srgbClr val="CC0000"/>
                </a:solidFill>
                <a:latin typeface="Calibri"/>
                <a:cs typeface="Calibri"/>
              </a:rPr>
              <a:t>descendents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, </a:t>
            </a:r>
            <a:r>
              <a:rPr sz="2300" spc="-50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are</a:t>
            </a:r>
            <a:r>
              <a:rPr sz="2300" spc="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1F497D"/>
                </a:solidFill>
                <a:latin typeface="Calibri"/>
                <a:cs typeface="Calibri"/>
              </a:rPr>
              <a:t>in</a:t>
            </a:r>
            <a:r>
              <a:rPr sz="2300" spc="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2300" dirty="0">
                <a:solidFill>
                  <a:srgbClr val="1F497D"/>
                </a:solidFill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40976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Blocking:</a:t>
            </a:r>
            <a:r>
              <a:rPr spc="-15" dirty="0"/>
              <a:t> </a:t>
            </a:r>
            <a:r>
              <a:rPr dirty="0"/>
              <a:t>Graphical</a:t>
            </a:r>
            <a:r>
              <a:rPr spc="-15" dirty="0"/>
              <a:t> </a:t>
            </a:r>
            <a:r>
              <a:rPr spc="-5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568" y="1190135"/>
            <a:ext cx="7710663" cy="5043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5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4626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82065" algn="l"/>
              </a:tabLst>
            </a:pPr>
            <a:r>
              <a:rPr spc="-5" dirty="0"/>
              <a:t>Recall:	D-Separation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6</a:t>
            </a:fld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4161" y="2533395"/>
            <a:ext cx="6410960" cy="173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6600"/>
                </a:solidFill>
                <a:latin typeface="Arial"/>
                <a:cs typeface="Arial"/>
              </a:rPr>
              <a:t>D-separation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12700" marR="5080" algn="ctr">
              <a:lnSpc>
                <a:spcPts val="3290"/>
              </a:lnSpc>
              <a:spcBef>
                <a:spcPts val="215"/>
              </a:spcBef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d-separates</a:t>
            </a:r>
            <a:r>
              <a:rPr sz="2800" i="1" spc="-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blocks</a:t>
            </a:r>
            <a:r>
              <a:rPr sz="2800" i="1" spc="-1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336600"/>
                </a:solidFill>
                <a:latin typeface="Arial"/>
                <a:cs typeface="Arial"/>
              </a:rPr>
              <a:t>every</a:t>
            </a:r>
            <a:r>
              <a:rPr sz="2800" i="1" spc="-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undirected</a:t>
            </a:r>
            <a:r>
              <a:rPr sz="2800" i="1" spc="-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6600"/>
                </a:solidFill>
                <a:latin typeface="Arial"/>
                <a:cs typeface="Arial"/>
              </a:rPr>
              <a:t>path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310"/>
              </a:lnSpc>
            </a:pPr>
            <a:r>
              <a:rPr sz="2800" dirty="0">
                <a:latin typeface="Arial"/>
                <a:cs typeface="Arial"/>
              </a:rPr>
              <a:t>in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between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97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D-Separation:</a:t>
            </a:r>
            <a:r>
              <a:rPr spc="-35" dirty="0"/>
              <a:t> </a:t>
            </a:r>
            <a:r>
              <a:rPr dirty="0"/>
              <a:t>Intuitions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221" y="1291372"/>
            <a:ext cx="6015789" cy="4883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03340" y="1697228"/>
            <a:ext cx="2410460" cy="294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ts val="3040"/>
              </a:lnSpc>
              <a:buClr>
                <a:srgbClr val="474747"/>
              </a:buClr>
              <a:buSzPct val="116666"/>
              <a:buFont typeface="Wingdings"/>
              <a:buChar char=""/>
              <a:tabLst>
                <a:tab pos="192405" algn="l"/>
              </a:tabLst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Subway</a:t>
            </a:r>
            <a:r>
              <a:rPr sz="2400"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endParaRPr sz="2400">
              <a:latin typeface="Comic Sans MS"/>
              <a:cs typeface="Comic Sans MS"/>
            </a:endParaRPr>
          </a:p>
          <a:p>
            <a:pPr marL="192405" marR="64769">
              <a:lnSpc>
                <a:spcPts val="278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Thermometer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7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dependent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;</a:t>
            </a:r>
            <a:endParaRPr sz="2400">
              <a:latin typeface="Comic Sans MS"/>
              <a:cs typeface="Comic Sans MS"/>
            </a:endParaRPr>
          </a:p>
          <a:p>
            <a:pPr marL="192405" marR="5080">
              <a:lnSpc>
                <a:spcPts val="2900"/>
              </a:lnSpc>
              <a:spcBef>
                <a:spcPts val="3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but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independent 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 gi</a:t>
            </a:r>
            <a:r>
              <a:rPr sz="2400" b="1" spc="-10" dirty="0">
                <a:solidFill>
                  <a:srgbClr val="003366"/>
                </a:solidFill>
                <a:latin typeface="Comic Sans MS"/>
                <a:cs typeface="Comic Sans MS"/>
              </a:rPr>
              <a:t>v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n 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Fl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u</a:t>
            </a:r>
            <a:r>
              <a:rPr sz="2400" b="1" spc="-3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(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i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ce</a:t>
            </a:r>
            <a:endParaRPr sz="2400">
              <a:latin typeface="Comic Sans MS"/>
              <a:cs typeface="Comic Sans MS"/>
            </a:endParaRPr>
          </a:p>
          <a:p>
            <a:pPr marL="192405" marR="219075">
              <a:lnSpc>
                <a:spcPts val="2780"/>
              </a:lnSpc>
              <a:spcBef>
                <a:spcPts val="10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Flu</a:t>
            </a:r>
            <a:r>
              <a:rPr sz="2400"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blocks</a:t>
            </a:r>
            <a:r>
              <a:rPr sz="2400" spc="-5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 </a:t>
            </a:r>
            <a:r>
              <a:rPr sz="2400" spc="-70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only</a:t>
            </a:r>
            <a:r>
              <a:rPr sz="2400" spc="-2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path)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9250" y="1177925"/>
            <a:ext cx="5759450" cy="5083175"/>
            <a:chOff x="349250" y="1177925"/>
            <a:chExt cx="5759450" cy="5083175"/>
          </a:xfrm>
        </p:grpSpPr>
        <p:sp>
          <p:nvSpPr>
            <p:cNvPr id="6" name="object 6"/>
            <p:cNvSpPr/>
            <p:nvPr/>
          </p:nvSpPr>
          <p:spPr>
            <a:xfrm>
              <a:off x="361950" y="1190625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457200"/>
                  </a:moveTo>
                  <a:lnTo>
                    <a:pt x="8020" y="397597"/>
                  </a:lnTo>
                  <a:lnTo>
                    <a:pt x="31412" y="340312"/>
                  </a:lnTo>
                  <a:lnTo>
                    <a:pt x="69172" y="285826"/>
                  </a:lnTo>
                  <a:lnTo>
                    <a:pt x="120294" y="234623"/>
                  </a:lnTo>
                  <a:lnTo>
                    <a:pt x="150553" y="210402"/>
                  </a:lnTo>
                  <a:lnTo>
                    <a:pt x="183777" y="187183"/>
                  </a:lnTo>
                  <a:lnTo>
                    <a:pt x="219839" y="165025"/>
                  </a:lnTo>
                  <a:lnTo>
                    <a:pt x="258614" y="143989"/>
                  </a:lnTo>
                  <a:lnTo>
                    <a:pt x="299978" y="124135"/>
                  </a:lnTo>
                  <a:lnTo>
                    <a:pt x="343803" y="105522"/>
                  </a:lnTo>
                  <a:lnTo>
                    <a:pt x="389965" y="88213"/>
                  </a:lnTo>
                  <a:lnTo>
                    <a:pt x="438339" y="72265"/>
                  </a:lnTo>
                  <a:lnTo>
                    <a:pt x="488798" y="57741"/>
                  </a:lnTo>
                  <a:lnTo>
                    <a:pt x="541218" y="44700"/>
                  </a:lnTo>
                  <a:lnTo>
                    <a:pt x="595472" y="33202"/>
                  </a:lnTo>
                  <a:lnTo>
                    <a:pt x="651436" y="23308"/>
                  </a:lnTo>
                  <a:lnTo>
                    <a:pt x="708983" y="15078"/>
                  </a:lnTo>
                  <a:lnTo>
                    <a:pt x="767989" y="8571"/>
                  </a:lnTo>
                  <a:lnTo>
                    <a:pt x="828327" y="3849"/>
                  </a:lnTo>
                  <a:lnTo>
                    <a:pt x="889872" y="972"/>
                  </a:lnTo>
                  <a:lnTo>
                    <a:pt x="952500" y="0"/>
                  </a:lnTo>
                  <a:lnTo>
                    <a:pt x="1015127" y="972"/>
                  </a:lnTo>
                  <a:lnTo>
                    <a:pt x="1076672" y="3849"/>
                  </a:lnTo>
                  <a:lnTo>
                    <a:pt x="1137010" y="8571"/>
                  </a:lnTo>
                  <a:lnTo>
                    <a:pt x="1196016" y="15078"/>
                  </a:lnTo>
                  <a:lnTo>
                    <a:pt x="1253563" y="23308"/>
                  </a:lnTo>
                  <a:lnTo>
                    <a:pt x="1309527" y="33202"/>
                  </a:lnTo>
                  <a:lnTo>
                    <a:pt x="1363781" y="44700"/>
                  </a:lnTo>
                  <a:lnTo>
                    <a:pt x="1416201" y="57741"/>
                  </a:lnTo>
                  <a:lnTo>
                    <a:pt x="1466660" y="72265"/>
                  </a:lnTo>
                  <a:lnTo>
                    <a:pt x="1515034" y="88213"/>
                  </a:lnTo>
                  <a:lnTo>
                    <a:pt x="1561196" y="105522"/>
                  </a:lnTo>
                  <a:lnTo>
                    <a:pt x="1605021" y="124135"/>
                  </a:lnTo>
                  <a:lnTo>
                    <a:pt x="1646385" y="143989"/>
                  </a:lnTo>
                  <a:lnTo>
                    <a:pt x="1685160" y="165025"/>
                  </a:lnTo>
                  <a:lnTo>
                    <a:pt x="1721222" y="187183"/>
                  </a:lnTo>
                  <a:lnTo>
                    <a:pt x="1754446" y="210402"/>
                  </a:lnTo>
                  <a:lnTo>
                    <a:pt x="1784705" y="234623"/>
                  </a:lnTo>
                  <a:lnTo>
                    <a:pt x="1835827" y="285826"/>
                  </a:lnTo>
                  <a:lnTo>
                    <a:pt x="1873587" y="340312"/>
                  </a:lnTo>
                  <a:lnTo>
                    <a:pt x="1896979" y="397597"/>
                  </a:lnTo>
                  <a:lnTo>
                    <a:pt x="1905000" y="457200"/>
                  </a:lnTo>
                  <a:lnTo>
                    <a:pt x="1902973" y="487261"/>
                  </a:lnTo>
                  <a:lnTo>
                    <a:pt x="1887142" y="545765"/>
                  </a:lnTo>
                  <a:lnTo>
                    <a:pt x="1856440" y="601710"/>
                  </a:lnTo>
                  <a:lnTo>
                    <a:pt x="1811874" y="654615"/>
                  </a:lnTo>
                  <a:lnTo>
                    <a:pt x="1754446" y="703997"/>
                  </a:lnTo>
                  <a:lnTo>
                    <a:pt x="1721222" y="727216"/>
                  </a:lnTo>
                  <a:lnTo>
                    <a:pt x="1685160" y="749374"/>
                  </a:lnTo>
                  <a:lnTo>
                    <a:pt x="1646385" y="770410"/>
                  </a:lnTo>
                  <a:lnTo>
                    <a:pt x="1605021" y="790264"/>
                  </a:lnTo>
                  <a:lnTo>
                    <a:pt x="1561196" y="808877"/>
                  </a:lnTo>
                  <a:lnTo>
                    <a:pt x="1515034" y="826186"/>
                  </a:lnTo>
                  <a:lnTo>
                    <a:pt x="1466660" y="842134"/>
                  </a:lnTo>
                  <a:lnTo>
                    <a:pt x="1416201" y="856658"/>
                  </a:lnTo>
                  <a:lnTo>
                    <a:pt x="1363781" y="869699"/>
                  </a:lnTo>
                  <a:lnTo>
                    <a:pt x="1309527" y="881197"/>
                  </a:lnTo>
                  <a:lnTo>
                    <a:pt x="1253563" y="891091"/>
                  </a:lnTo>
                  <a:lnTo>
                    <a:pt x="1196016" y="899322"/>
                  </a:lnTo>
                  <a:lnTo>
                    <a:pt x="1137010" y="905828"/>
                  </a:lnTo>
                  <a:lnTo>
                    <a:pt x="1076672" y="910550"/>
                  </a:lnTo>
                  <a:lnTo>
                    <a:pt x="1015127" y="913427"/>
                  </a:lnTo>
                  <a:lnTo>
                    <a:pt x="952500" y="914400"/>
                  </a:lnTo>
                  <a:lnTo>
                    <a:pt x="889872" y="913427"/>
                  </a:lnTo>
                  <a:lnTo>
                    <a:pt x="828327" y="910550"/>
                  </a:lnTo>
                  <a:lnTo>
                    <a:pt x="767989" y="905828"/>
                  </a:lnTo>
                  <a:lnTo>
                    <a:pt x="708983" y="899322"/>
                  </a:lnTo>
                  <a:lnTo>
                    <a:pt x="651436" y="891091"/>
                  </a:lnTo>
                  <a:lnTo>
                    <a:pt x="595472" y="881197"/>
                  </a:lnTo>
                  <a:lnTo>
                    <a:pt x="541218" y="869699"/>
                  </a:lnTo>
                  <a:lnTo>
                    <a:pt x="488798" y="856658"/>
                  </a:lnTo>
                  <a:lnTo>
                    <a:pt x="438339" y="842134"/>
                  </a:lnTo>
                  <a:lnTo>
                    <a:pt x="389965" y="826186"/>
                  </a:lnTo>
                  <a:lnTo>
                    <a:pt x="343803" y="808877"/>
                  </a:lnTo>
                  <a:lnTo>
                    <a:pt x="299978" y="790264"/>
                  </a:lnTo>
                  <a:lnTo>
                    <a:pt x="258614" y="770410"/>
                  </a:lnTo>
                  <a:lnTo>
                    <a:pt x="219839" y="749374"/>
                  </a:lnTo>
                  <a:lnTo>
                    <a:pt x="183777" y="727216"/>
                  </a:lnTo>
                  <a:lnTo>
                    <a:pt x="150553" y="703997"/>
                  </a:lnTo>
                  <a:lnTo>
                    <a:pt x="120294" y="679776"/>
                  </a:lnTo>
                  <a:lnTo>
                    <a:pt x="69172" y="628573"/>
                  </a:lnTo>
                  <a:lnTo>
                    <a:pt x="31412" y="574087"/>
                  </a:lnTo>
                  <a:lnTo>
                    <a:pt x="8020" y="516802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6200" y="52578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>
                  <a:moveTo>
                    <a:pt x="0" y="495300"/>
                  </a:moveTo>
                  <a:lnTo>
                    <a:pt x="7433" y="437537"/>
                  </a:lnTo>
                  <a:lnTo>
                    <a:pt x="29181" y="381732"/>
                  </a:lnTo>
                  <a:lnTo>
                    <a:pt x="64414" y="328255"/>
                  </a:lnTo>
                  <a:lnTo>
                    <a:pt x="112303" y="277479"/>
                  </a:lnTo>
                  <a:lnTo>
                    <a:pt x="172019" y="229775"/>
                  </a:lnTo>
                  <a:lnTo>
                    <a:pt x="206053" y="207191"/>
                  </a:lnTo>
                  <a:lnTo>
                    <a:pt x="242734" y="185515"/>
                  </a:lnTo>
                  <a:lnTo>
                    <a:pt x="281956" y="164792"/>
                  </a:lnTo>
                  <a:lnTo>
                    <a:pt x="323617" y="145070"/>
                  </a:lnTo>
                  <a:lnTo>
                    <a:pt x="367613" y="126394"/>
                  </a:lnTo>
                  <a:lnTo>
                    <a:pt x="413841" y="108811"/>
                  </a:lnTo>
                  <a:lnTo>
                    <a:pt x="462196" y="92369"/>
                  </a:lnTo>
                  <a:lnTo>
                    <a:pt x="512576" y="77112"/>
                  </a:lnTo>
                  <a:lnTo>
                    <a:pt x="564876" y="63088"/>
                  </a:lnTo>
                  <a:lnTo>
                    <a:pt x="618992" y="50342"/>
                  </a:lnTo>
                  <a:lnTo>
                    <a:pt x="674823" y="38923"/>
                  </a:lnTo>
                  <a:lnTo>
                    <a:pt x="732262" y="28875"/>
                  </a:lnTo>
                  <a:lnTo>
                    <a:pt x="791208" y="20245"/>
                  </a:lnTo>
                  <a:lnTo>
                    <a:pt x="851556" y="13081"/>
                  </a:lnTo>
                  <a:lnTo>
                    <a:pt x="913203" y="7427"/>
                  </a:lnTo>
                  <a:lnTo>
                    <a:pt x="976045" y="3332"/>
                  </a:lnTo>
                  <a:lnTo>
                    <a:pt x="1039978" y="840"/>
                  </a:lnTo>
                  <a:lnTo>
                    <a:pt x="1104900" y="0"/>
                  </a:lnTo>
                  <a:lnTo>
                    <a:pt x="1169821" y="840"/>
                  </a:lnTo>
                  <a:lnTo>
                    <a:pt x="1233754" y="3332"/>
                  </a:lnTo>
                  <a:lnTo>
                    <a:pt x="1296596" y="7427"/>
                  </a:lnTo>
                  <a:lnTo>
                    <a:pt x="1358243" y="13081"/>
                  </a:lnTo>
                  <a:lnTo>
                    <a:pt x="1418591" y="20245"/>
                  </a:lnTo>
                  <a:lnTo>
                    <a:pt x="1477537" y="28875"/>
                  </a:lnTo>
                  <a:lnTo>
                    <a:pt x="1534976" y="38923"/>
                  </a:lnTo>
                  <a:lnTo>
                    <a:pt x="1590806" y="50342"/>
                  </a:lnTo>
                  <a:lnTo>
                    <a:pt x="1644923" y="63088"/>
                  </a:lnTo>
                  <a:lnTo>
                    <a:pt x="1697223" y="77112"/>
                  </a:lnTo>
                  <a:lnTo>
                    <a:pt x="1747603" y="92369"/>
                  </a:lnTo>
                  <a:lnTo>
                    <a:pt x="1795958" y="108811"/>
                  </a:lnTo>
                  <a:lnTo>
                    <a:pt x="1842185" y="126394"/>
                  </a:lnTo>
                  <a:lnTo>
                    <a:pt x="1886182" y="145070"/>
                  </a:lnTo>
                  <a:lnTo>
                    <a:pt x="1927843" y="164792"/>
                  </a:lnTo>
                  <a:lnTo>
                    <a:pt x="1967065" y="185515"/>
                  </a:lnTo>
                  <a:lnTo>
                    <a:pt x="2003745" y="207191"/>
                  </a:lnTo>
                  <a:lnTo>
                    <a:pt x="2037780" y="229775"/>
                  </a:lnTo>
                  <a:lnTo>
                    <a:pt x="2069065" y="253220"/>
                  </a:lnTo>
                  <a:lnTo>
                    <a:pt x="2122971" y="302506"/>
                  </a:lnTo>
                  <a:lnTo>
                    <a:pt x="2164636" y="354679"/>
                  </a:lnTo>
                  <a:lnTo>
                    <a:pt x="2193230" y="409367"/>
                  </a:lnTo>
                  <a:lnTo>
                    <a:pt x="2207924" y="466197"/>
                  </a:lnTo>
                  <a:lnTo>
                    <a:pt x="2209800" y="495300"/>
                  </a:lnTo>
                  <a:lnTo>
                    <a:pt x="2207924" y="524402"/>
                  </a:lnTo>
                  <a:lnTo>
                    <a:pt x="2193230" y="581232"/>
                  </a:lnTo>
                  <a:lnTo>
                    <a:pt x="2164636" y="635920"/>
                  </a:lnTo>
                  <a:lnTo>
                    <a:pt x="2122971" y="688093"/>
                  </a:lnTo>
                  <a:lnTo>
                    <a:pt x="2069065" y="737379"/>
                  </a:lnTo>
                  <a:lnTo>
                    <a:pt x="2037780" y="760824"/>
                  </a:lnTo>
                  <a:lnTo>
                    <a:pt x="2003745" y="783408"/>
                  </a:lnTo>
                  <a:lnTo>
                    <a:pt x="1967065" y="805084"/>
                  </a:lnTo>
                  <a:lnTo>
                    <a:pt x="1927843" y="825807"/>
                  </a:lnTo>
                  <a:lnTo>
                    <a:pt x="1886182" y="845529"/>
                  </a:lnTo>
                  <a:lnTo>
                    <a:pt x="1842185" y="864205"/>
                  </a:lnTo>
                  <a:lnTo>
                    <a:pt x="1795958" y="881788"/>
                  </a:lnTo>
                  <a:lnTo>
                    <a:pt x="1747603" y="898231"/>
                  </a:lnTo>
                  <a:lnTo>
                    <a:pt x="1697223" y="913487"/>
                  </a:lnTo>
                  <a:lnTo>
                    <a:pt x="1644923" y="927511"/>
                  </a:lnTo>
                  <a:lnTo>
                    <a:pt x="1590806" y="940257"/>
                  </a:lnTo>
                  <a:lnTo>
                    <a:pt x="1534976" y="951676"/>
                  </a:lnTo>
                  <a:lnTo>
                    <a:pt x="1477537" y="961724"/>
                  </a:lnTo>
                  <a:lnTo>
                    <a:pt x="1418591" y="970354"/>
                  </a:lnTo>
                  <a:lnTo>
                    <a:pt x="1358243" y="977518"/>
                  </a:lnTo>
                  <a:lnTo>
                    <a:pt x="1296596" y="983172"/>
                  </a:lnTo>
                  <a:lnTo>
                    <a:pt x="1233754" y="987267"/>
                  </a:lnTo>
                  <a:lnTo>
                    <a:pt x="1169821" y="989759"/>
                  </a:lnTo>
                  <a:lnTo>
                    <a:pt x="1104900" y="990600"/>
                  </a:lnTo>
                  <a:lnTo>
                    <a:pt x="1039978" y="989759"/>
                  </a:lnTo>
                  <a:lnTo>
                    <a:pt x="976045" y="987267"/>
                  </a:lnTo>
                  <a:lnTo>
                    <a:pt x="913203" y="983172"/>
                  </a:lnTo>
                  <a:lnTo>
                    <a:pt x="851556" y="977518"/>
                  </a:lnTo>
                  <a:lnTo>
                    <a:pt x="791208" y="970354"/>
                  </a:lnTo>
                  <a:lnTo>
                    <a:pt x="732262" y="961724"/>
                  </a:lnTo>
                  <a:lnTo>
                    <a:pt x="674823" y="951676"/>
                  </a:lnTo>
                  <a:lnTo>
                    <a:pt x="618992" y="940257"/>
                  </a:lnTo>
                  <a:lnTo>
                    <a:pt x="564876" y="927511"/>
                  </a:lnTo>
                  <a:lnTo>
                    <a:pt x="512576" y="913487"/>
                  </a:lnTo>
                  <a:lnTo>
                    <a:pt x="462196" y="898231"/>
                  </a:lnTo>
                  <a:lnTo>
                    <a:pt x="413841" y="881788"/>
                  </a:lnTo>
                  <a:lnTo>
                    <a:pt x="367613" y="864205"/>
                  </a:lnTo>
                  <a:lnTo>
                    <a:pt x="323617" y="845529"/>
                  </a:lnTo>
                  <a:lnTo>
                    <a:pt x="281956" y="825807"/>
                  </a:lnTo>
                  <a:lnTo>
                    <a:pt x="242734" y="805084"/>
                  </a:lnTo>
                  <a:lnTo>
                    <a:pt x="206053" y="783408"/>
                  </a:lnTo>
                  <a:lnTo>
                    <a:pt x="172019" y="760824"/>
                  </a:lnTo>
                  <a:lnTo>
                    <a:pt x="140734" y="737379"/>
                  </a:lnTo>
                  <a:lnTo>
                    <a:pt x="86828" y="688093"/>
                  </a:lnTo>
                  <a:lnTo>
                    <a:pt x="45163" y="635920"/>
                  </a:lnTo>
                  <a:lnTo>
                    <a:pt x="16569" y="581232"/>
                  </a:lnTo>
                  <a:lnTo>
                    <a:pt x="1875" y="524402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2895600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0"/>
                  </a:moveTo>
                  <a:lnTo>
                    <a:pt x="1066800" y="0"/>
                  </a:lnTo>
                  <a:lnTo>
                    <a:pt x="10668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7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97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D-Separation:</a:t>
            </a:r>
            <a:r>
              <a:rPr spc="-35" dirty="0"/>
              <a:t> </a:t>
            </a:r>
            <a:r>
              <a:rPr dirty="0"/>
              <a:t>Intuitions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21" y="1291372"/>
            <a:ext cx="6015789" cy="48836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46140" y="1773428"/>
            <a:ext cx="3113639" cy="33214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ts val="3040"/>
              </a:lnSpc>
              <a:buClr>
                <a:srgbClr val="474747"/>
              </a:buClr>
              <a:buSzPct val="116666"/>
              <a:buFont typeface="Wingdings"/>
              <a:buChar char=""/>
              <a:tabLst>
                <a:tab pos="192405" algn="l"/>
              </a:tabLst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Aches</a:t>
            </a:r>
            <a:r>
              <a:rPr sz="2400"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Fever</a:t>
            </a:r>
            <a:endParaRPr sz="2400" dirty="0">
              <a:latin typeface="Comic Sans MS"/>
              <a:cs typeface="Comic Sans MS"/>
            </a:endParaRPr>
          </a:p>
          <a:p>
            <a:pPr marL="192405" marR="9525">
              <a:lnSpc>
                <a:spcPts val="2780"/>
              </a:lnSpc>
              <a:spcBef>
                <a:spcPts val="13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4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dependent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;</a:t>
            </a:r>
            <a:r>
              <a:rPr sz="2400" spc="-4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but </a:t>
            </a:r>
            <a:r>
              <a:rPr sz="2400" spc="-70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r>
              <a:rPr sz="2400" spc="-2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independent</a:t>
            </a:r>
            <a:endParaRPr sz="2400" dirty="0">
              <a:latin typeface="Comic Sans MS"/>
              <a:cs typeface="Comic Sans MS"/>
            </a:endParaRPr>
          </a:p>
          <a:p>
            <a:pPr marL="192405" marR="5080">
              <a:lnSpc>
                <a:spcPts val="2900"/>
              </a:lnSpc>
              <a:spcBef>
                <a:spcPts val="35"/>
              </a:spcBef>
            </a:pP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gi</a:t>
            </a:r>
            <a:r>
              <a:rPr sz="2400" b="1" spc="-10" dirty="0">
                <a:solidFill>
                  <a:srgbClr val="003366"/>
                </a:solidFill>
                <a:latin typeface="Comic Sans MS"/>
                <a:cs typeface="Comic Sans MS"/>
              </a:rPr>
              <a:t>v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n 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Fl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u</a:t>
            </a:r>
            <a:r>
              <a:rPr sz="2400" b="1" spc="-3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(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i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ce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F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lu  blocks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only 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path).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Similarly</a:t>
            </a:r>
            <a:r>
              <a:rPr lang="en-US" sz="2400" spc="-5" dirty="0">
                <a:solidFill>
                  <a:srgbClr val="003366"/>
                </a:solidFill>
                <a:latin typeface="Comic Sans MS"/>
                <a:cs typeface="Comic Sans MS"/>
              </a:rPr>
              <a:t>,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for</a:t>
            </a:r>
            <a:endParaRPr sz="2400" dirty="0">
              <a:latin typeface="Comic Sans MS"/>
              <a:cs typeface="Comic Sans MS"/>
            </a:endParaRPr>
          </a:p>
          <a:p>
            <a:pPr marL="192405" marR="248285">
              <a:lnSpc>
                <a:spcPts val="2780"/>
              </a:lnSpc>
              <a:spcBef>
                <a:spcPts val="10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Aches</a:t>
            </a:r>
            <a:r>
              <a:rPr sz="2400" spc="-5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4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Therm </a:t>
            </a:r>
            <a:r>
              <a:rPr sz="2400" spc="-7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(dependent,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but</a:t>
            </a:r>
            <a:endParaRPr sz="2400" dirty="0">
              <a:latin typeface="Comic Sans MS"/>
              <a:cs typeface="Comic Sans MS"/>
            </a:endParaRPr>
          </a:p>
          <a:p>
            <a:pPr marL="192405">
              <a:lnSpc>
                <a:spcPts val="2830"/>
              </a:lnSpc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indep.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given</a:t>
            </a:r>
            <a:r>
              <a:rPr sz="2400" spc="-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Flu).</a:t>
            </a:r>
            <a:endParaRPr sz="2400" dirty="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2100" y="2882900"/>
            <a:ext cx="3063875" cy="1863725"/>
            <a:chOff x="292100" y="2882900"/>
            <a:chExt cx="3063875" cy="1863725"/>
          </a:xfrm>
        </p:grpSpPr>
        <p:sp>
          <p:nvSpPr>
            <p:cNvPr id="6" name="object 6"/>
            <p:cNvSpPr/>
            <p:nvPr/>
          </p:nvSpPr>
          <p:spPr>
            <a:xfrm>
              <a:off x="304800" y="4200525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0" y="266700"/>
                  </a:moveTo>
                  <a:lnTo>
                    <a:pt x="13181" y="209486"/>
                  </a:lnTo>
                  <a:lnTo>
                    <a:pt x="50866" y="156549"/>
                  </a:lnTo>
                  <a:lnTo>
                    <a:pt x="110266" y="109190"/>
                  </a:lnTo>
                  <a:lnTo>
                    <a:pt x="147237" y="88009"/>
                  </a:lnTo>
                  <a:lnTo>
                    <a:pt x="188591" y="68710"/>
                  </a:lnTo>
                  <a:lnTo>
                    <a:pt x="233979" y="51457"/>
                  </a:lnTo>
                  <a:lnTo>
                    <a:pt x="283053" y="36412"/>
                  </a:lnTo>
                  <a:lnTo>
                    <a:pt x="335463" y="23737"/>
                  </a:lnTo>
                  <a:lnTo>
                    <a:pt x="390861" y="13596"/>
                  </a:lnTo>
                  <a:lnTo>
                    <a:pt x="448899" y="6151"/>
                  </a:lnTo>
                  <a:lnTo>
                    <a:pt x="509228" y="1564"/>
                  </a:lnTo>
                  <a:lnTo>
                    <a:pt x="571500" y="0"/>
                  </a:lnTo>
                  <a:lnTo>
                    <a:pt x="633771" y="1564"/>
                  </a:lnTo>
                  <a:lnTo>
                    <a:pt x="694100" y="6151"/>
                  </a:lnTo>
                  <a:lnTo>
                    <a:pt x="752138" y="13596"/>
                  </a:lnTo>
                  <a:lnTo>
                    <a:pt x="807536" y="23737"/>
                  </a:lnTo>
                  <a:lnTo>
                    <a:pt x="859946" y="36412"/>
                  </a:lnTo>
                  <a:lnTo>
                    <a:pt x="909020" y="51457"/>
                  </a:lnTo>
                  <a:lnTo>
                    <a:pt x="954408" y="68710"/>
                  </a:lnTo>
                  <a:lnTo>
                    <a:pt x="995762" y="88009"/>
                  </a:lnTo>
                  <a:lnTo>
                    <a:pt x="1032733" y="109190"/>
                  </a:lnTo>
                  <a:lnTo>
                    <a:pt x="1064973" y="132091"/>
                  </a:lnTo>
                  <a:lnTo>
                    <a:pt x="1113864" y="182402"/>
                  </a:lnTo>
                  <a:lnTo>
                    <a:pt x="1139646" y="237640"/>
                  </a:lnTo>
                  <a:lnTo>
                    <a:pt x="1143000" y="266700"/>
                  </a:lnTo>
                  <a:lnTo>
                    <a:pt x="1139646" y="295759"/>
                  </a:lnTo>
                  <a:lnTo>
                    <a:pt x="1113864" y="350997"/>
                  </a:lnTo>
                  <a:lnTo>
                    <a:pt x="1064973" y="401308"/>
                  </a:lnTo>
                  <a:lnTo>
                    <a:pt x="1032733" y="424209"/>
                  </a:lnTo>
                  <a:lnTo>
                    <a:pt x="995762" y="445390"/>
                  </a:lnTo>
                  <a:lnTo>
                    <a:pt x="954408" y="464689"/>
                  </a:lnTo>
                  <a:lnTo>
                    <a:pt x="909020" y="481942"/>
                  </a:lnTo>
                  <a:lnTo>
                    <a:pt x="859946" y="496987"/>
                  </a:lnTo>
                  <a:lnTo>
                    <a:pt x="807536" y="509662"/>
                  </a:lnTo>
                  <a:lnTo>
                    <a:pt x="752138" y="519803"/>
                  </a:lnTo>
                  <a:lnTo>
                    <a:pt x="694100" y="527248"/>
                  </a:lnTo>
                  <a:lnTo>
                    <a:pt x="633771" y="531835"/>
                  </a:lnTo>
                  <a:lnTo>
                    <a:pt x="571500" y="533400"/>
                  </a:lnTo>
                  <a:lnTo>
                    <a:pt x="509228" y="531835"/>
                  </a:lnTo>
                  <a:lnTo>
                    <a:pt x="448899" y="527248"/>
                  </a:lnTo>
                  <a:lnTo>
                    <a:pt x="390861" y="519803"/>
                  </a:lnTo>
                  <a:lnTo>
                    <a:pt x="335463" y="509662"/>
                  </a:lnTo>
                  <a:lnTo>
                    <a:pt x="283053" y="496987"/>
                  </a:lnTo>
                  <a:lnTo>
                    <a:pt x="233979" y="481942"/>
                  </a:lnTo>
                  <a:lnTo>
                    <a:pt x="188591" y="464689"/>
                  </a:lnTo>
                  <a:lnTo>
                    <a:pt x="147237" y="445390"/>
                  </a:lnTo>
                  <a:lnTo>
                    <a:pt x="110266" y="424209"/>
                  </a:lnTo>
                  <a:lnTo>
                    <a:pt x="78026" y="401308"/>
                  </a:lnTo>
                  <a:lnTo>
                    <a:pt x="29135" y="350997"/>
                  </a:lnTo>
                  <a:lnTo>
                    <a:pt x="3353" y="295759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52675" y="4200525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266700"/>
                  </a:moveTo>
                  <a:lnTo>
                    <a:pt x="15126" y="201031"/>
                  </a:lnTo>
                  <a:lnTo>
                    <a:pt x="58032" y="141322"/>
                  </a:lnTo>
                  <a:lnTo>
                    <a:pt x="88741" y="114328"/>
                  </a:lnTo>
                  <a:lnTo>
                    <a:pt x="125002" y="89573"/>
                  </a:lnTo>
                  <a:lnTo>
                    <a:pt x="166351" y="67308"/>
                  </a:lnTo>
                  <a:lnTo>
                    <a:pt x="212324" y="47783"/>
                  </a:lnTo>
                  <a:lnTo>
                    <a:pt x="262456" y="31248"/>
                  </a:lnTo>
                  <a:lnTo>
                    <a:pt x="316284" y="17951"/>
                  </a:lnTo>
                  <a:lnTo>
                    <a:pt x="373344" y="8145"/>
                  </a:lnTo>
                  <a:lnTo>
                    <a:pt x="433170" y="2077"/>
                  </a:lnTo>
                  <a:lnTo>
                    <a:pt x="495300" y="0"/>
                  </a:lnTo>
                  <a:lnTo>
                    <a:pt x="557429" y="2077"/>
                  </a:lnTo>
                  <a:lnTo>
                    <a:pt x="617255" y="8145"/>
                  </a:lnTo>
                  <a:lnTo>
                    <a:pt x="674315" y="17951"/>
                  </a:lnTo>
                  <a:lnTo>
                    <a:pt x="728143" y="31248"/>
                  </a:lnTo>
                  <a:lnTo>
                    <a:pt x="778275" y="47783"/>
                  </a:lnTo>
                  <a:lnTo>
                    <a:pt x="824248" y="67308"/>
                  </a:lnTo>
                  <a:lnTo>
                    <a:pt x="865597" y="89573"/>
                  </a:lnTo>
                  <a:lnTo>
                    <a:pt x="901858" y="114328"/>
                  </a:lnTo>
                  <a:lnTo>
                    <a:pt x="932567" y="141322"/>
                  </a:lnTo>
                  <a:lnTo>
                    <a:pt x="975473" y="201031"/>
                  </a:lnTo>
                  <a:lnTo>
                    <a:pt x="990600" y="266700"/>
                  </a:lnTo>
                  <a:lnTo>
                    <a:pt x="986740" y="300154"/>
                  </a:lnTo>
                  <a:lnTo>
                    <a:pt x="957260" y="363092"/>
                  </a:lnTo>
                  <a:lnTo>
                    <a:pt x="901858" y="419071"/>
                  </a:lnTo>
                  <a:lnTo>
                    <a:pt x="865597" y="443826"/>
                  </a:lnTo>
                  <a:lnTo>
                    <a:pt x="824248" y="466090"/>
                  </a:lnTo>
                  <a:lnTo>
                    <a:pt x="778275" y="485616"/>
                  </a:lnTo>
                  <a:lnTo>
                    <a:pt x="728143" y="502151"/>
                  </a:lnTo>
                  <a:lnTo>
                    <a:pt x="674315" y="515448"/>
                  </a:lnTo>
                  <a:lnTo>
                    <a:pt x="617255" y="525254"/>
                  </a:lnTo>
                  <a:lnTo>
                    <a:pt x="557429" y="531322"/>
                  </a:lnTo>
                  <a:lnTo>
                    <a:pt x="495300" y="533400"/>
                  </a:lnTo>
                  <a:lnTo>
                    <a:pt x="433170" y="531322"/>
                  </a:lnTo>
                  <a:lnTo>
                    <a:pt x="373344" y="525254"/>
                  </a:lnTo>
                  <a:lnTo>
                    <a:pt x="316284" y="515448"/>
                  </a:lnTo>
                  <a:lnTo>
                    <a:pt x="262456" y="502151"/>
                  </a:lnTo>
                  <a:lnTo>
                    <a:pt x="212324" y="485616"/>
                  </a:lnTo>
                  <a:lnTo>
                    <a:pt x="166351" y="466090"/>
                  </a:lnTo>
                  <a:lnTo>
                    <a:pt x="125002" y="443826"/>
                  </a:lnTo>
                  <a:lnTo>
                    <a:pt x="88741" y="419071"/>
                  </a:lnTo>
                  <a:lnTo>
                    <a:pt x="58032" y="392077"/>
                  </a:lnTo>
                  <a:lnTo>
                    <a:pt x="15126" y="332368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895600"/>
              <a:ext cx="1143000" cy="609600"/>
            </a:xfrm>
            <a:custGeom>
              <a:avLst/>
              <a:gdLst/>
              <a:ahLst/>
              <a:cxnLst/>
              <a:rect l="l" t="t" r="r" b="b"/>
              <a:pathLst>
                <a:path w="1143000" h="609600">
                  <a:moveTo>
                    <a:pt x="0" y="0"/>
                  </a:moveTo>
                  <a:lnTo>
                    <a:pt x="1143000" y="0"/>
                  </a:lnTo>
                  <a:lnTo>
                    <a:pt x="1143000" y="609600"/>
                  </a:lnTo>
                  <a:lnTo>
                    <a:pt x="0" y="6096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8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66700"/>
            <a:ext cx="3974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D-Separation:</a:t>
            </a:r>
            <a:r>
              <a:rPr spc="-35" dirty="0"/>
              <a:t> </a:t>
            </a:r>
            <a:r>
              <a:rPr dirty="0"/>
              <a:t>Intuitions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02" y="1589046"/>
            <a:ext cx="5421637" cy="44014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5140" y="1240028"/>
            <a:ext cx="3298190" cy="521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 indent="-179705">
              <a:lnSpc>
                <a:spcPts val="3040"/>
              </a:lnSpc>
              <a:buClr>
                <a:srgbClr val="474747"/>
              </a:buClr>
              <a:buSzPct val="116666"/>
              <a:buFont typeface="Wingdings"/>
              <a:buChar char=""/>
              <a:tabLst>
                <a:tab pos="192405" algn="l"/>
              </a:tabLst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Flu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and</a:t>
            </a:r>
            <a:r>
              <a:rPr sz="2400" spc="-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Mal</a:t>
            </a:r>
            <a:r>
              <a:rPr sz="2400" spc="-2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</a:t>
            </a:r>
            <a:endParaRPr sz="2400">
              <a:latin typeface="Comic Sans MS"/>
              <a:cs typeface="Comic Sans MS"/>
            </a:endParaRPr>
          </a:p>
          <a:p>
            <a:pPr marL="192405" marR="259079">
              <a:lnSpc>
                <a:spcPts val="2780"/>
              </a:lnSpc>
              <a:spcBef>
                <a:spcPts val="135"/>
              </a:spcBef>
            </a:pP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independent (given </a:t>
            </a:r>
            <a:r>
              <a:rPr sz="2400" b="1" spc="-10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o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 ev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id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c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e)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:</a:t>
            </a:r>
            <a:r>
              <a:rPr sz="2400" b="1" spc="-33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003366"/>
                </a:solidFill>
                <a:latin typeface="Comic Sans MS"/>
                <a:cs typeface="Comic Sans MS"/>
              </a:rPr>
              <a:t>F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eve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  <a:p>
            <a:pPr marL="192405" marR="5080">
              <a:lnSpc>
                <a:spcPts val="2900"/>
              </a:lnSpc>
              <a:spcBef>
                <a:spcPts val="35"/>
              </a:spcBef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blocks</a:t>
            </a:r>
            <a:r>
              <a:rPr sz="2400" spc="-3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path,</a:t>
            </a:r>
            <a:r>
              <a:rPr sz="2400" spc="-3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since </a:t>
            </a:r>
            <a:r>
              <a:rPr sz="2400" spc="-70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it is </a:t>
            </a:r>
            <a:r>
              <a:rPr sz="2500" i="1" spc="-50" dirty="0">
                <a:solidFill>
                  <a:srgbClr val="336600"/>
                </a:solidFill>
                <a:latin typeface="Comic Sans MS"/>
                <a:cs typeface="Comic Sans MS"/>
              </a:rPr>
              <a:t>not </a:t>
            </a:r>
            <a:r>
              <a:rPr sz="2500" i="1" spc="-45" dirty="0">
                <a:solidFill>
                  <a:srgbClr val="336600"/>
                </a:solidFill>
                <a:latin typeface="Comic Sans MS"/>
                <a:cs typeface="Comic Sans MS"/>
              </a:rPr>
              <a:t>in </a:t>
            </a:r>
            <a:r>
              <a:rPr sz="2500" i="1" spc="-50" dirty="0">
                <a:solidFill>
                  <a:srgbClr val="336600"/>
                </a:solidFill>
                <a:latin typeface="Comic Sans MS"/>
                <a:cs typeface="Comic Sans MS"/>
              </a:rPr>
              <a:t>evidence</a:t>
            </a:r>
            <a:r>
              <a:rPr sz="2400" spc="-50" dirty="0">
                <a:solidFill>
                  <a:srgbClr val="003366"/>
                </a:solidFill>
                <a:latin typeface="Comic Sans MS"/>
                <a:cs typeface="Comic Sans MS"/>
              </a:rPr>
              <a:t>, </a:t>
            </a:r>
            <a:r>
              <a:rPr sz="2400" spc="-4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nor is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its decsendant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Therm.</a:t>
            </a:r>
            <a:endParaRPr sz="2400">
              <a:latin typeface="Comic Sans MS"/>
              <a:cs typeface="Comic Sans MS"/>
            </a:endParaRPr>
          </a:p>
          <a:p>
            <a:pPr marL="192405" marR="789940" indent="-179705">
              <a:lnSpc>
                <a:spcPts val="2900"/>
              </a:lnSpc>
              <a:spcBef>
                <a:spcPts val="495"/>
              </a:spcBef>
              <a:buClr>
                <a:srgbClr val="474747"/>
              </a:buClr>
              <a:buSzPct val="116666"/>
              <a:buFont typeface="Wingdings"/>
              <a:buChar char=""/>
              <a:tabLst>
                <a:tab pos="192405" algn="l"/>
              </a:tabLst>
            </a:pP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Flu and Mal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are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d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p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d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b="1" spc="5" dirty="0">
                <a:solidFill>
                  <a:srgbClr val="003366"/>
                </a:solidFill>
                <a:latin typeface="Comic Sans MS"/>
                <a:cs typeface="Comic Sans MS"/>
              </a:rPr>
              <a:t>n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t</a:t>
            </a:r>
            <a:r>
              <a:rPr sz="2400" b="1" spc="-34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gi</a:t>
            </a:r>
            <a:r>
              <a:rPr sz="2400" spc="-10" dirty="0">
                <a:solidFill>
                  <a:srgbClr val="003366"/>
                </a:solidFill>
                <a:latin typeface="Comic Sans MS"/>
                <a:cs typeface="Comic Sans MS"/>
              </a:rPr>
              <a:t>v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n 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Fever</a:t>
            </a:r>
            <a:r>
              <a:rPr sz="2400" spc="-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(or</a:t>
            </a:r>
            <a:r>
              <a:rPr sz="2400" spc="-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given</a:t>
            </a:r>
            <a:endParaRPr sz="2400">
              <a:latin typeface="Comic Sans MS"/>
              <a:cs typeface="Comic Sans MS"/>
            </a:endParaRPr>
          </a:p>
          <a:p>
            <a:pPr marL="192405" marR="778510">
              <a:lnSpc>
                <a:spcPts val="2780"/>
              </a:lnSpc>
              <a:spcBef>
                <a:spcPts val="105"/>
              </a:spcBef>
            </a:pP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Therm):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nothing </a:t>
            </a:r>
            <a:r>
              <a:rPr sz="2400" spc="-70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blocks</a:t>
            </a:r>
            <a:r>
              <a:rPr sz="2400" spc="-6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Comic Sans MS"/>
                <a:cs typeface="Comic Sans MS"/>
              </a:rPr>
              <a:t>path</a:t>
            </a:r>
            <a:r>
              <a:rPr sz="2400" spc="-50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3366"/>
                </a:solidFill>
                <a:latin typeface="Comic Sans MS"/>
                <a:cs typeface="Comic Sans MS"/>
              </a:rPr>
              <a:t>now.</a:t>
            </a:r>
            <a:endParaRPr sz="2400">
              <a:latin typeface="Comic Sans MS"/>
              <a:cs typeface="Comic Sans MS"/>
            </a:endParaRPr>
          </a:p>
          <a:p>
            <a:pPr marL="192405" marR="1368425">
              <a:lnSpc>
                <a:spcPts val="2810"/>
              </a:lnSpc>
              <a:spcBef>
                <a:spcPts val="200"/>
              </a:spcBef>
            </a:pP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What</a:t>
            </a:r>
            <a:r>
              <a:rPr sz="3525" b="1" baseline="1182" dirty="0">
                <a:solidFill>
                  <a:srgbClr val="003366"/>
                </a:solidFill>
                <a:latin typeface="MS PGothic"/>
                <a:cs typeface="MS PGothic"/>
              </a:rPr>
              <a:t>’</a:t>
            </a:r>
            <a:r>
              <a:rPr sz="2400" b="1" dirty="0">
                <a:solidFill>
                  <a:srgbClr val="003366"/>
                </a:solidFill>
                <a:latin typeface="Comic Sans MS"/>
                <a:cs typeface="Comic Sans MS"/>
              </a:rPr>
              <a:t>s</a:t>
            </a:r>
            <a:r>
              <a:rPr sz="2400" b="1" spc="-8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the </a:t>
            </a:r>
            <a:r>
              <a:rPr sz="2400" b="1" spc="-1025" dirty="0">
                <a:solidFill>
                  <a:srgbClr val="0033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mic Sans MS"/>
                <a:cs typeface="Comic Sans MS"/>
              </a:rPr>
              <a:t>intuition?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5100" y="3035300"/>
            <a:ext cx="2921000" cy="558800"/>
            <a:chOff x="1435100" y="3035300"/>
            <a:chExt cx="2921000" cy="558800"/>
          </a:xfrm>
        </p:grpSpPr>
        <p:sp>
          <p:nvSpPr>
            <p:cNvPr id="6" name="object 6"/>
            <p:cNvSpPr/>
            <p:nvPr/>
          </p:nvSpPr>
          <p:spPr>
            <a:xfrm>
              <a:off x="1447800" y="3057525"/>
              <a:ext cx="762000" cy="523875"/>
            </a:xfrm>
            <a:custGeom>
              <a:avLst/>
              <a:gdLst/>
              <a:ahLst/>
              <a:cxnLst/>
              <a:rect l="l" t="t" r="r" b="b"/>
              <a:pathLst>
                <a:path w="762000" h="523875">
                  <a:moveTo>
                    <a:pt x="0" y="261937"/>
                  </a:moveTo>
                  <a:lnTo>
                    <a:pt x="4131" y="223230"/>
                  </a:lnTo>
                  <a:lnTo>
                    <a:pt x="16131" y="186286"/>
                  </a:lnTo>
                  <a:lnTo>
                    <a:pt x="35411" y="151511"/>
                  </a:lnTo>
                  <a:lnTo>
                    <a:pt x="61381" y="119309"/>
                  </a:lnTo>
                  <a:lnTo>
                    <a:pt x="93452" y="90087"/>
                  </a:lnTo>
                  <a:lnTo>
                    <a:pt x="131036" y="64248"/>
                  </a:lnTo>
                  <a:lnTo>
                    <a:pt x="173541" y="42199"/>
                  </a:lnTo>
                  <a:lnTo>
                    <a:pt x="220380" y="24345"/>
                  </a:lnTo>
                  <a:lnTo>
                    <a:pt x="270962" y="11090"/>
                  </a:lnTo>
                  <a:lnTo>
                    <a:pt x="324698" y="2840"/>
                  </a:lnTo>
                  <a:lnTo>
                    <a:pt x="381000" y="0"/>
                  </a:lnTo>
                  <a:lnTo>
                    <a:pt x="437301" y="2840"/>
                  </a:lnTo>
                  <a:lnTo>
                    <a:pt x="491037" y="11090"/>
                  </a:lnTo>
                  <a:lnTo>
                    <a:pt x="541619" y="24345"/>
                  </a:lnTo>
                  <a:lnTo>
                    <a:pt x="588458" y="42199"/>
                  </a:lnTo>
                  <a:lnTo>
                    <a:pt x="630963" y="64248"/>
                  </a:lnTo>
                  <a:lnTo>
                    <a:pt x="668547" y="90087"/>
                  </a:lnTo>
                  <a:lnTo>
                    <a:pt x="700618" y="119309"/>
                  </a:lnTo>
                  <a:lnTo>
                    <a:pt x="726588" y="151511"/>
                  </a:lnTo>
                  <a:lnTo>
                    <a:pt x="745868" y="186286"/>
                  </a:lnTo>
                  <a:lnTo>
                    <a:pt x="757868" y="223230"/>
                  </a:lnTo>
                  <a:lnTo>
                    <a:pt x="762000" y="261937"/>
                  </a:lnTo>
                  <a:lnTo>
                    <a:pt x="757868" y="300644"/>
                  </a:lnTo>
                  <a:lnTo>
                    <a:pt x="745868" y="337588"/>
                  </a:lnTo>
                  <a:lnTo>
                    <a:pt x="726588" y="372363"/>
                  </a:lnTo>
                  <a:lnTo>
                    <a:pt x="700618" y="404565"/>
                  </a:lnTo>
                  <a:lnTo>
                    <a:pt x="668547" y="433787"/>
                  </a:lnTo>
                  <a:lnTo>
                    <a:pt x="630963" y="459626"/>
                  </a:lnTo>
                  <a:lnTo>
                    <a:pt x="588458" y="481675"/>
                  </a:lnTo>
                  <a:lnTo>
                    <a:pt x="541619" y="499529"/>
                  </a:lnTo>
                  <a:lnTo>
                    <a:pt x="491037" y="512784"/>
                  </a:lnTo>
                  <a:lnTo>
                    <a:pt x="437301" y="521034"/>
                  </a:lnTo>
                  <a:lnTo>
                    <a:pt x="381000" y="523875"/>
                  </a:lnTo>
                  <a:lnTo>
                    <a:pt x="324698" y="521034"/>
                  </a:lnTo>
                  <a:lnTo>
                    <a:pt x="270962" y="512784"/>
                  </a:lnTo>
                  <a:lnTo>
                    <a:pt x="220380" y="499529"/>
                  </a:lnTo>
                  <a:lnTo>
                    <a:pt x="173541" y="481675"/>
                  </a:lnTo>
                  <a:lnTo>
                    <a:pt x="131036" y="459626"/>
                  </a:lnTo>
                  <a:lnTo>
                    <a:pt x="93452" y="433787"/>
                  </a:lnTo>
                  <a:lnTo>
                    <a:pt x="61381" y="404565"/>
                  </a:lnTo>
                  <a:lnTo>
                    <a:pt x="35411" y="372363"/>
                  </a:lnTo>
                  <a:lnTo>
                    <a:pt x="16131" y="337588"/>
                  </a:lnTo>
                  <a:lnTo>
                    <a:pt x="4131" y="300644"/>
                  </a:lnTo>
                  <a:lnTo>
                    <a:pt x="0" y="261937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24200" y="3048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7" y="109190"/>
                  </a:lnTo>
                  <a:lnTo>
                    <a:pt x="157053" y="88009"/>
                  </a:lnTo>
                  <a:lnTo>
                    <a:pt x="201164" y="68710"/>
                  </a:lnTo>
                  <a:lnTo>
                    <a:pt x="249578" y="51457"/>
                  </a:lnTo>
                  <a:lnTo>
                    <a:pt x="301923" y="36412"/>
                  </a:lnTo>
                  <a:lnTo>
                    <a:pt x="357827" y="23737"/>
                  </a:lnTo>
                  <a:lnTo>
                    <a:pt x="416919" y="13596"/>
                  </a:lnTo>
                  <a:lnTo>
                    <a:pt x="478826" y="6151"/>
                  </a:lnTo>
                  <a:lnTo>
                    <a:pt x="543177" y="1564"/>
                  </a:lnTo>
                  <a:lnTo>
                    <a:pt x="609600" y="0"/>
                  </a:lnTo>
                  <a:lnTo>
                    <a:pt x="676022" y="1564"/>
                  </a:lnTo>
                  <a:lnTo>
                    <a:pt x="740373" y="6151"/>
                  </a:lnTo>
                  <a:lnTo>
                    <a:pt x="802280" y="13596"/>
                  </a:lnTo>
                  <a:lnTo>
                    <a:pt x="861372" y="23737"/>
                  </a:lnTo>
                  <a:lnTo>
                    <a:pt x="917276" y="36412"/>
                  </a:lnTo>
                  <a:lnTo>
                    <a:pt x="969621" y="51457"/>
                  </a:lnTo>
                  <a:lnTo>
                    <a:pt x="1018035" y="68710"/>
                  </a:lnTo>
                  <a:lnTo>
                    <a:pt x="1062146" y="88009"/>
                  </a:lnTo>
                  <a:lnTo>
                    <a:pt x="1101582" y="109190"/>
                  </a:lnTo>
                  <a:lnTo>
                    <a:pt x="1135971" y="132091"/>
                  </a:lnTo>
                  <a:lnTo>
                    <a:pt x="1188122" y="182402"/>
                  </a:lnTo>
                  <a:lnTo>
                    <a:pt x="1215622" y="237640"/>
                  </a:lnTo>
                  <a:lnTo>
                    <a:pt x="1219200" y="266700"/>
                  </a:lnTo>
                  <a:lnTo>
                    <a:pt x="1215622" y="295759"/>
                  </a:lnTo>
                  <a:lnTo>
                    <a:pt x="1188122" y="350997"/>
                  </a:lnTo>
                  <a:lnTo>
                    <a:pt x="1135971" y="401308"/>
                  </a:lnTo>
                  <a:lnTo>
                    <a:pt x="1101582" y="424209"/>
                  </a:lnTo>
                  <a:lnTo>
                    <a:pt x="1062146" y="445390"/>
                  </a:lnTo>
                  <a:lnTo>
                    <a:pt x="1018035" y="464689"/>
                  </a:lnTo>
                  <a:lnTo>
                    <a:pt x="969621" y="481942"/>
                  </a:lnTo>
                  <a:lnTo>
                    <a:pt x="917276" y="496987"/>
                  </a:lnTo>
                  <a:lnTo>
                    <a:pt x="861372" y="509662"/>
                  </a:lnTo>
                  <a:lnTo>
                    <a:pt x="802280" y="519803"/>
                  </a:lnTo>
                  <a:lnTo>
                    <a:pt x="740373" y="527248"/>
                  </a:lnTo>
                  <a:lnTo>
                    <a:pt x="676022" y="531835"/>
                  </a:lnTo>
                  <a:lnTo>
                    <a:pt x="609600" y="533400"/>
                  </a:lnTo>
                  <a:lnTo>
                    <a:pt x="543177" y="531835"/>
                  </a:lnTo>
                  <a:lnTo>
                    <a:pt x="478826" y="527248"/>
                  </a:lnTo>
                  <a:lnTo>
                    <a:pt x="416919" y="519803"/>
                  </a:lnTo>
                  <a:lnTo>
                    <a:pt x="357827" y="509662"/>
                  </a:lnTo>
                  <a:lnTo>
                    <a:pt x="301923" y="496987"/>
                  </a:lnTo>
                  <a:lnTo>
                    <a:pt x="249578" y="481942"/>
                  </a:lnTo>
                  <a:lnTo>
                    <a:pt x="201164" y="464689"/>
                  </a:lnTo>
                  <a:lnTo>
                    <a:pt x="157053" y="445390"/>
                  </a:lnTo>
                  <a:lnTo>
                    <a:pt x="117617" y="424209"/>
                  </a:lnTo>
                  <a:lnTo>
                    <a:pt x="83228" y="401308"/>
                  </a:lnTo>
                  <a:lnTo>
                    <a:pt x="31077" y="350997"/>
                  </a:lnTo>
                  <a:lnTo>
                    <a:pt x="3577" y="295759"/>
                  </a:lnTo>
                  <a:lnTo>
                    <a:pt x="0" y="266700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2940" y="6402467"/>
            <a:ext cx="372110" cy="2736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z="1400" dirty="0">
                <a:solidFill>
                  <a:srgbClr val="1F497D"/>
                </a:solidFill>
                <a:latin typeface="Comic Sans MS"/>
                <a:cs typeface="Comic Sans MS"/>
              </a:rPr>
              <a:t>9</a:t>
            </a:fld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785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Arial</vt:lpstr>
      <vt:lpstr>Calibri</vt:lpstr>
      <vt:lpstr>Comic Sans MS</vt:lpstr>
      <vt:lpstr>Lucida Sans Unicode</vt:lpstr>
      <vt:lpstr>Symbol</vt:lpstr>
      <vt:lpstr>Times New Roman</vt:lpstr>
      <vt:lpstr>Wingdings</vt:lpstr>
      <vt:lpstr>Wingdings 3</vt:lpstr>
      <vt:lpstr>Office Theme</vt:lpstr>
      <vt:lpstr>Independence in a Bayes Net</vt:lpstr>
      <vt:lpstr>More generally</vt:lpstr>
      <vt:lpstr>More generally…</vt:lpstr>
      <vt:lpstr>Blocking in D-Separation</vt:lpstr>
      <vt:lpstr>Blocking: Graphical View</vt:lpstr>
      <vt:lpstr>Recall: D-Separation</vt:lpstr>
      <vt:lpstr>D-Separation: Intuitions</vt:lpstr>
      <vt:lpstr>D-Separation: Intuitions</vt:lpstr>
      <vt:lpstr>D-Separation: Intuitions</vt:lpstr>
      <vt:lpstr>D-Separation: Intuitions</vt:lpstr>
      <vt:lpstr>D-Separation Example</vt:lpstr>
      <vt:lpstr>D-Separation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Independence in a Bayes Net</dc:title>
  <cp:lastModifiedBy>Roja Varzegani</cp:lastModifiedBy>
  <cp:revision>1</cp:revision>
  <dcterms:created xsi:type="dcterms:W3CDTF">2024-03-18T04:18:28Z</dcterms:created>
  <dcterms:modified xsi:type="dcterms:W3CDTF">2024-03-18T04:24:52Z</dcterms:modified>
</cp:coreProperties>
</file>