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78" r:id="rId6"/>
    <p:sldId id="316" r:id="rId7"/>
    <p:sldId id="317" r:id="rId8"/>
    <p:sldId id="318" r:id="rId9"/>
    <p:sldId id="319" r:id="rId10"/>
    <p:sldId id="311" r:id="rId11"/>
    <p:sldId id="312" r:id="rId12"/>
    <p:sldId id="314" r:id="rId13"/>
    <p:sldId id="309" r:id="rId14"/>
    <p:sldId id="313" r:id="rId15"/>
    <p:sldId id="291" r:id="rId16"/>
    <p:sldId id="315" r:id="rId17"/>
    <p:sldId id="320" r:id="rId1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0"/>
    </p:embeddedFont>
    <p:embeddedFont>
      <p:font typeface="Actor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13F32-CDE4-4907-8B45-5760506B27C2}">
  <a:tblStyle styleId="{40713F32-CDE4-4907-8B45-5760506B2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752ab53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752ab53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77b6b31a3_1_13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77b6b31a3_1_13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77b6b31a3_1_13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77b6b31a3_1_13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752ab534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752ab534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077b6b31a3_1_14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077b6b31a3_1_14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077b6b31a3_1_15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077b6b31a3_1_15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114" y="1199339"/>
            <a:ext cx="5414700" cy="22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114" y="3695750"/>
            <a:ext cx="54147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08833" y="75"/>
            <a:ext cx="1824900" cy="1323600"/>
          </a:xfrm>
          <a:prstGeom prst="rect">
            <a:avLst/>
          </a:prstGeom>
          <a:solidFill>
            <a:srgbClr val="EF60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 flipH="1">
            <a:off x="2697850" y="1808550"/>
            <a:ext cx="5792100" cy="1650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4418875" y="3505500"/>
            <a:ext cx="40119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380725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900"/>
              <a:buNone/>
              <a:defRPr sz="89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132600" y="0"/>
            <a:ext cx="1011300" cy="132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265800" y="4167400"/>
            <a:ext cx="2878200" cy="9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 flipH="1">
            <a:off x="817830" y="1664750"/>
            <a:ext cx="35037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 flipH="1">
            <a:off x="4822488" y="1664755"/>
            <a:ext cx="35037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32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 flipH="1">
            <a:off x="817825" y="2282900"/>
            <a:ext cx="35037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 flipH="1">
            <a:off x="4822475" y="2282939"/>
            <a:ext cx="35037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7319575" y="-6375"/>
            <a:ext cx="1111200" cy="1492800"/>
          </a:xfrm>
          <a:prstGeom prst="rect">
            <a:avLst/>
          </a:prstGeom>
          <a:solidFill>
            <a:srgbClr val="83B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1400" y="4571000"/>
            <a:ext cx="1988100" cy="572700"/>
          </a:xfrm>
          <a:prstGeom prst="rect">
            <a:avLst/>
          </a:prstGeom>
          <a:solidFill>
            <a:srgbClr val="EF60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50175" y="1846488"/>
            <a:ext cx="26148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000">
                <a:solidFill>
                  <a:srgbClr val="EF605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2"/>
          </p:nvPr>
        </p:nvSpPr>
        <p:spPr>
          <a:xfrm>
            <a:off x="3264974" y="1846488"/>
            <a:ext cx="26130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000">
                <a:solidFill>
                  <a:srgbClr val="EF605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>
            <a:off x="650175" y="3393966"/>
            <a:ext cx="26148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000">
                <a:solidFill>
                  <a:srgbClr val="EF605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4"/>
          </p:nvPr>
        </p:nvSpPr>
        <p:spPr>
          <a:xfrm>
            <a:off x="3264974" y="3393966"/>
            <a:ext cx="26130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000">
                <a:solidFill>
                  <a:srgbClr val="EF605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650175" y="2180096"/>
            <a:ext cx="2614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>
            <a:off x="3264974" y="2180096"/>
            <a:ext cx="2613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7"/>
          </p:nvPr>
        </p:nvSpPr>
        <p:spPr>
          <a:xfrm>
            <a:off x="650175" y="3730379"/>
            <a:ext cx="2614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3264974" y="3730379"/>
            <a:ext cx="2613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9" hasCustomPrompt="1"/>
          </p:nvPr>
        </p:nvSpPr>
        <p:spPr>
          <a:xfrm>
            <a:off x="650175" y="1295108"/>
            <a:ext cx="26148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rgbClr val="83B9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3264974" y="1298233"/>
            <a:ext cx="2613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rgbClr val="83B9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4" hasCustomPrompt="1"/>
          </p:nvPr>
        </p:nvSpPr>
        <p:spPr>
          <a:xfrm>
            <a:off x="650175" y="2857310"/>
            <a:ext cx="2614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rgbClr val="83B9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5" hasCustomPrompt="1"/>
          </p:nvPr>
        </p:nvSpPr>
        <p:spPr>
          <a:xfrm>
            <a:off x="3264974" y="2857310"/>
            <a:ext cx="2613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rgbClr val="83B9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6"/>
          </p:nvPr>
        </p:nvSpPr>
        <p:spPr>
          <a:xfrm>
            <a:off x="5880625" y="1846488"/>
            <a:ext cx="2611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000">
                <a:solidFill>
                  <a:srgbClr val="EF605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7"/>
          </p:nvPr>
        </p:nvSpPr>
        <p:spPr>
          <a:xfrm>
            <a:off x="5880625" y="3393966"/>
            <a:ext cx="2611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000">
                <a:solidFill>
                  <a:srgbClr val="EF605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8"/>
          </p:nvPr>
        </p:nvSpPr>
        <p:spPr>
          <a:xfrm>
            <a:off x="5880625" y="2180096"/>
            <a:ext cx="2611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9"/>
          </p:nvPr>
        </p:nvSpPr>
        <p:spPr>
          <a:xfrm>
            <a:off x="5880625" y="3730379"/>
            <a:ext cx="2611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0" hasCustomPrompt="1"/>
          </p:nvPr>
        </p:nvSpPr>
        <p:spPr>
          <a:xfrm>
            <a:off x="5880625" y="1298233"/>
            <a:ext cx="26112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rgbClr val="83B9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1" hasCustomPrompt="1"/>
          </p:nvPr>
        </p:nvSpPr>
        <p:spPr>
          <a:xfrm>
            <a:off x="5880625" y="2857310"/>
            <a:ext cx="2611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rgbClr val="83B9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1404600" cy="171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6668400" y="4379225"/>
            <a:ext cx="2475600" cy="7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576375" y="491100"/>
            <a:ext cx="7990200" cy="569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5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6265800" y="473625"/>
            <a:ext cx="2878200" cy="12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949100" y="2651500"/>
            <a:ext cx="1079700" cy="249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/>
          <p:nvPr/>
        </p:nvSpPr>
        <p:spPr>
          <a:xfrm>
            <a:off x="865500" y="4131200"/>
            <a:ext cx="2703600" cy="101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6783825" y="0"/>
            <a:ext cx="8358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47275" y="445025"/>
            <a:ext cx="784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47275" y="1152475"/>
            <a:ext cx="784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70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2"/>
          <p:cNvPicPr preferRelativeResize="0"/>
          <p:nvPr/>
        </p:nvPicPr>
        <p:blipFill rotWithShape="1">
          <a:blip r:embed="rId3">
            <a:alphaModFix/>
          </a:blip>
          <a:srcRect l="26259" r="32097"/>
          <a:stretch/>
        </p:blipFill>
        <p:spPr>
          <a:xfrm>
            <a:off x="5933725" y="75"/>
            <a:ext cx="3210275" cy="51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/>
          <p:nvPr/>
        </p:nvSpPr>
        <p:spPr>
          <a:xfrm>
            <a:off x="5598958" y="3250700"/>
            <a:ext cx="1241700" cy="1892700"/>
          </a:xfrm>
          <a:prstGeom prst="rect">
            <a:avLst/>
          </a:prstGeom>
          <a:solidFill>
            <a:srgbClr val="83B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2"/>
          <p:cNvSpPr/>
          <p:nvPr/>
        </p:nvSpPr>
        <p:spPr>
          <a:xfrm>
            <a:off x="440525" y="1129750"/>
            <a:ext cx="5792100" cy="246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ctrTitle"/>
          </p:nvPr>
        </p:nvSpPr>
        <p:spPr>
          <a:xfrm>
            <a:off x="699114" y="1199339"/>
            <a:ext cx="5414700" cy="22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Canadian Bank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fr" sz="2800" dirty="0">
                <a:solidFill>
                  <a:srgbClr val="EF6058"/>
                </a:solidFill>
              </a:rPr>
              <a:t>Risk Credit Analysis</a:t>
            </a:r>
            <a:endParaRPr sz="2800" dirty="0">
              <a:solidFill>
                <a:srgbClr val="EF6058"/>
              </a:solidFill>
            </a:endParaRPr>
          </a:p>
        </p:txBody>
      </p:sp>
      <p:sp>
        <p:nvSpPr>
          <p:cNvPr id="232" name="Google Shape;232;p42"/>
          <p:cNvSpPr txBox="1">
            <a:spLocks noGrp="1"/>
          </p:cNvSpPr>
          <p:nvPr>
            <p:ph type="subTitle" idx="1"/>
          </p:nvPr>
        </p:nvSpPr>
        <p:spPr>
          <a:xfrm>
            <a:off x="699114" y="3695750"/>
            <a:ext cx="54147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Presented: Chris Cao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BA71-7C7F-441C-B1AA-1A46CDF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Pre-processing / Feature Engineering</a:t>
            </a:r>
            <a:endParaRPr lang="en-CA" sz="2800" dirty="0"/>
          </a:p>
        </p:txBody>
      </p:sp>
      <p:sp>
        <p:nvSpPr>
          <p:cNvPr id="3" name="Google Shape;281;p46">
            <a:extLst>
              <a:ext uri="{FF2B5EF4-FFF2-40B4-BE49-F238E27FC236}">
                <a16:creationId xmlns:a16="http://schemas.microsoft.com/office/drawing/2014/main" id="{F6505E91-2518-4D09-B04A-027C4351C12C}"/>
              </a:ext>
            </a:extLst>
          </p:cNvPr>
          <p:cNvSpPr txBox="1">
            <a:spLocks/>
          </p:cNvSpPr>
          <p:nvPr/>
        </p:nvSpPr>
        <p:spPr>
          <a:xfrm>
            <a:off x="713225" y="2231900"/>
            <a:ext cx="45993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fr-FR" dirty="0"/>
          </a:p>
        </p:txBody>
      </p:sp>
      <p:sp>
        <p:nvSpPr>
          <p:cNvPr id="4" name="Google Shape;324;p50">
            <a:extLst>
              <a:ext uri="{FF2B5EF4-FFF2-40B4-BE49-F238E27FC236}">
                <a16:creationId xmlns:a16="http://schemas.microsoft.com/office/drawing/2014/main" id="{704FC568-C146-4937-A4AB-FD4A2861ECDF}"/>
              </a:ext>
            </a:extLst>
          </p:cNvPr>
          <p:cNvSpPr txBox="1">
            <a:spLocks/>
          </p:cNvSpPr>
          <p:nvPr/>
        </p:nvSpPr>
        <p:spPr>
          <a:xfrm flipH="1">
            <a:off x="300444" y="1732499"/>
            <a:ext cx="8712926" cy="2460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Outlier/Missing Data/Correlation Analysis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Calculate New Features &amp; Data Aggregation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One-hot encoder/label encoder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Data Integration (307511 rows, 947 features)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76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BA71-7C7F-441C-B1AA-1A46CDF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</a:t>
            </a:r>
            <a:endParaRPr lang="en-CA" dirty="0"/>
          </a:p>
        </p:txBody>
      </p:sp>
      <p:sp>
        <p:nvSpPr>
          <p:cNvPr id="3" name="Google Shape;281;p46">
            <a:extLst>
              <a:ext uri="{FF2B5EF4-FFF2-40B4-BE49-F238E27FC236}">
                <a16:creationId xmlns:a16="http://schemas.microsoft.com/office/drawing/2014/main" id="{F6505E91-2518-4D09-B04A-027C4351C12C}"/>
              </a:ext>
            </a:extLst>
          </p:cNvPr>
          <p:cNvSpPr txBox="1">
            <a:spLocks/>
          </p:cNvSpPr>
          <p:nvPr/>
        </p:nvSpPr>
        <p:spPr>
          <a:xfrm>
            <a:off x="713225" y="2231900"/>
            <a:ext cx="45993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fr-FR" dirty="0"/>
          </a:p>
        </p:txBody>
      </p:sp>
      <p:sp>
        <p:nvSpPr>
          <p:cNvPr id="4" name="Google Shape;324;p50">
            <a:extLst>
              <a:ext uri="{FF2B5EF4-FFF2-40B4-BE49-F238E27FC236}">
                <a16:creationId xmlns:a16="http://schemas.microsoft.com/office/drawing/2014/main" id="{0AE7BBFB-E8D6-46C4-AE87-B3C9D1265FE1}"/>
              </a:ext>
            </a:extLst>
          </p:cNvPr>
          <p:cNvSpPr txBox="1">
            <a:spLocks/>
          </p:cNvSpPr>
          <p:nvPr/>
        </p:nvSpPr>
        <p:spPr>
          <a:xfrm flipH="1">
            <a:off x="951892" y="1928100"/>
            <a:ext cx="7353907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Model – LightGBM with 5-fold CV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Why? – Speed, Memory Usage, Accuracy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Class Imbalance problem: Down-sampling (75:25)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Hyperparameter Tuning: Bayesian Optimization</a:t>
            </a:r>
          </a:p>
          <a:p>
            <a:pPr marL="285750" lvl="6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470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BA71-7C7F-441C-B1AA-1A46CDF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</a:t>
            </a:r>
            <a:endParaRPr lang="en-CA" dirty="0"/>
          </a:p>
        </p:txBody>
      </p:sp>
      <p:sp>
        <p:nvSpPr>
          <p:cNvPr id="3" name="Google Shape;281;p46">
            <a:extLst>
              <a:ext uri="{FF2B5EF4-FFF2-40B4-BE49-F238E27FC236}">
                <a16:creationId xmlns:a16="http://schemas.microsoft.com/office/drawing/2014/main" id="{F6505E91-2518-4D09-B04A-027C4351C12C}"/>
              </a:ext>
            </a:extLst>
          </p:cNvPr>
          <p:cNvSpPr txBox="1">
            <a:spLocks/>
          </p:cNvSpPr>
          <p:nvPr/>
        </p:nvSpPr>
        <p:spPr>
          <a:xfrm>
            <a:off x="713225" y="2231900"/>
            <a:ext cx="45993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97FE20-646C-4F42-A602-DB0D75DB1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" y="1254266"/>
            <a:ext cx="4036832" cy="32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4B9B1D-34C5-4201-8D6E-AD97030D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51" y="1831987"/>
            <a:ext cx="3734124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89C-6F86-4599-A01A-F008BA7A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436" y="928255"/>
            <a:ext cx="2567558" cy="1911926"/>
          </a:xfrm>
          <a:ln>
            <a:noFill/>
          </a:ln>
        </p:spPr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F5EBAA1-F7B9-4C07-959C-1B4666406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917487-7898-4CC5-8AC7-F94A60C4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4" y="-34470"/>
            <a:ext cx="3893066" cy="51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2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89C-6F86-4599-A01A-F008BA7A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CA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F5EBAA1-F7B9-4C07-959C-1B4666406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Google Shape;324;p50">
            <a:extLst>
              <a:ext uri="{FF2B5EF4-FFF2-40B4-BE49-F238E27FC236}">
                <a16:creationId xmlns:a16="http://schemas.microsoft.com/office/drawing/2014/main" id="{10FE68CB-A73A-46A3-8F0D-D0EC35FA0C74}"/>
              </a:ext>
            </a:extLst>
          </p:cNvPr>
          <p:cNvSpPr txBox="1">
            <a:spLocks/>
          </p:cNvSpPr>
          <p:nvPr/>
        </p:nvSpPr>
        <p:spPr>
          <a:xfrm flipH="1">
            <a:off x="339633" y="1928100"/>
            <a:ext cx="8301445" cy="91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Train GRU/LSTM models on pos-cash, credit card, bureau, installment to calculate credit scores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Try out and build multiple classification models and apply bagging method to prevent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Gather more data – for </a:t>
            </a:r>
            <a:r>
              <a:rPr lang="en-US"/>
              <a:t>example macroeconomics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8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77"/>
          <p:cNvPicPr preferRelativeResize="0"/>
          <p:nvPr/>
        </p:nvPicPr>
        <p:blipFill rotWithShape="1">
          <a:blip r:embed="rId3">
            <a:alphaModFix/>
          </a:blip>
          <a:srcRect l="43289" r="16493"/>
          <a:stretch/>
        </p:blipFill>
        <p:spPr>
          <a:xfrm>
            <a:off x="719" y="0"/>
            <a:ext cx="3676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77"/>
          <p:cNvSpPr/>
          <p:nvPr/>
        </p:nvSpPr>
        <p:spPr>
          <a:xfrm>
            <a:off x="3677550" y="978600"/>
            <a:ext cx="1574100" cy="105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77"/>
          <p:cNvSpPr/>
          <p:nvPr/>
        </p:nvSpPr>
        <p:spPr>
          <a:xfrm>
            <a:off x="3262000" y="2851500"/>
            <a:ext cx="807900" cy="2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77"/>
          <p:cNvSpPr/>
          <p:nvPr/>
        </p:nvSpPr>
        <p:spPr>
          <a:xfrm>
            <a:off x="2697850" y="1808550"/>
            <a:ext cx="5792100" cy="1650600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77"/>
          <p:cNvSpPr txBox="1">
            <a:spLocks noGrp="1"/>
          </p:cNvSpPr>
          <p:nvPr>
            <p:ph type="title"/>
          </p:nvPr>
        </p:nvSpPr>
        <p:spPr>
          <a:xfrm flipH="1">
            <a:off x="2697850" y="1808550"/>
            <a:ext cx="5792100" cy="165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dirty="0"/>
              <a:t>Thank you!</a:t>
            </a:r>
            <a:br>
              <a:rPr lang="en-US" altLang="zh-CN" sz="6600" dirty="0"/>
            </a:br>
            <a:r>
              <a:rPr lang="en-US" sz="6600" dirty="0"/>
              <a:t>Q&amp;A</a:t>
            </a:r>
            <a:endParaRPr sz="6600" dirty="0"/>
          </a:p>
        </p:txBody>
      </p:sp>
      <p:sp>
        <p:nvSpPr>
          <p:cNvPr id="962" name="Google Shape;962;p77"/>
          <p:cNvSpPr txBox="1">
            <a:spLocks noGrp="1"/>
          </p:cNvSpPr>
          <p:nvPr>
            <p:ph type="subTitle" idx="1"/>
          </p:nvPr>
        </p:nvSpPr>
        <p:spPr>
          <a:xfrm flipH="1">
            <a:off x="4418875" y="3505500"/>
            <a:ext cx="40119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BA71-7C7F-441C-B1AA-1A46CDF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LightGBM</a:t>
            </a:r>
            <a:endParaRPr lang="en-CA" dirty="0"/>
          </a:p>
        </p:txBody>
      </p:sp>
      <p:sp>
        <p:nvSpPr>
          <p:cNvPr id="3" name="Google Shape;281;p46">
            <a:extLst>
              <a:ext uri="{FF2B5EF4-FFF2-40B4-BE49-F238E27FC236}">
                <a16:creationId xmlns:a16="http://schemas.microsoft.com/office/drawing/2014/main" id="{F6505E91-2518-4D09-B04A-027C4351C12C}"/>
              </a:ext>
            </a:extLst>
          </p:cNvPr>
          <p:cNvSpPr txBox="1">
            <a:spLocks/>
          </p:cNvSpPr>
          <p:nvPr/>
        </p:nvSpPr>
        <p:spPr>
          <a:xfrm>
            <a:off x="713225" y="2231900"/>
            <a:ext cx="45993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646AD4-DF86-4117-8100-AA874651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75" y="1272760"/>
            <a:ext cx="3652099" cy="2771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C9737C-F05D-4553-A2C5-2723B451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26" y="1272761"/>
            <a:ext cx="2624191" cy="2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2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BA71-7C7F-441C-B1AA-1A46CDF6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Features Engineering</a:t>
            </a:r>
            <a:endParaRPr lang="en-CA" dirty="0"/>
          </a:p>
        </p:txBody>
      </p:sp>
      <p:sp>
        <p:nvSpPr>
          <p:cNvPr id="3" name="Google Shape;281;p46">
            <a:extLst>
              <a:ext uri="{FF2B5EF4-FFF2-40B4-BE49-F238E27FC236}">
                <a16:creationId xmlns:a16="http://schemas.microsoft.com/office/drawing/2014/main" id="{F6505E91-2518-4D09-B04A-027C4351C12C}"/>
              </a:ext>
            </a:extLst>
          </p:cNvPr>
          <p:cNvSpPr txBox="1">
            <a:spLocks/>
          </p:cNvSpPr>
          <p:nvPr/>
        </p:nvSpPr>
        <p:spPr>
          <a:xfrm>
            <a:off x="713225" y="2231900"/>
            <a:ext cx="45993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3AA02-278C-4F63-86B0-E82A101183A8}"/>
              </a:ext>
            </a:extLst>
          </p:cNvPr>
          <p:cNvSpPr txBox="1"/>
          <p:nvPr/>
        </p:nvSpPr>
        <p:spPr>
          <a:xfrm>
            <a:off x="450272" y="1596114"/>
            <a:ext cx="8575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Application:</a:t>
            </a:r>
            <a:r>
              <a:rPr lang="en-US" dirty="0">
                <a:effectLst/>
                <a:latin typeface="Calibri" panose="020F0502020204030204" pitchFamily="34" charset="0"/>
              </a:rPr>
              <a:t> calculated credit to annuity ratio, credit to goods price ratio, annuity to income, credit to income, age employed, percentage of adult in the household etc.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Bureau: </a:t>
            </a:r>
            <a:r>
              <a:rPr lang="en-US" dirty="0">
                <a:effectLst/>
                <a:latin typeface="Calibri" panose="020F0502020204030204" pitchFamily="34" charset="0"/>
              </a:rPr>
              <a:t>calculated overall loan payment performance over different period (last 1 month, 6 months, 12 months) etc.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Credit Card:</a:t>
            </a:r>
            <a:r>
              <a:rPr lang="en-US" dirty="0">
                <a:effectLst/>
                <a:latin typeface="Calibri" panose="020F0502020204030204" pitchFamily="34" charset="0"/>
              </a:rPr>
              <a:t> calculated Balance to Credit Ratio, Credit Usage Ratio and similar to Bureau, calculate overall credit card payment performance over different period etc.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Installment: </a:t>
            </a:r>
            <a:r>
              <a:rPr lang="en-US" dirty="0">
                <a:effectLst/>
                <a:latin typeface="Calibri" panose="020F0502020204030204" pitchFamily="34" charset="0"/>
              </a:rPr>
              <a:t>calculated last time the client paid late and underpaid, overall performance on installment etc.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POS Cash: </a:t>
            </a:r>
            <a:r>
              <a:rPr lang="en-US" dirty="0">
                <a:effectLst/>
                <a:latin typeface="Calibri" panose="020F0502020204030204" pitchFamily="34" charset="0"/>
              </a:rPr>
              <a:t>last DPD date, overall pos/cash loan payment performance over (6,12,18 months) periods.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Previous Application: </a:t>
            </a:r>
            <a:r>
              <a:rPr lang="en-US" dirty="0">
                <a:effectLst/>
                <a:latin typeface="Calibri" panose="020F0502020204030204" pitchFamily="34" charset="0"/>
              </a:rPr>
              <a:t>separate analysis on approved and rejected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8517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/>
          <p:nvPr/>
        </p:nvSpPr>
        <p:spPr>
          <a:xfrm>
            <a:off x="576375" y="491100"/>
            <a:ext cx="7990200" cy="569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xfrm>
            <a:off x="1433945" y="1524000"/>
            <a:ext cx="6795656" cy="242522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Around 41% of surveyed Canadians took out a personal loan to buy a car.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13% of Canadians get personal loans to pay off their credit cards.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More than three million Canadians have home equity lines of credit.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73% of Canadians had some type of outstanding debt.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Around 15% of Canadians use personal loans for debt consolidation.</a:t>
            </a:r>
            <a:endParaRPr lang="fr-FR" sz="1600" dirty="0"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Background</a:t>
            </a:r>
            <a:endParaRPr dirty="0"/>
          </a:p>
        </p:txBody>
      </p:sp>
      <p:sp>
        <p:nvSpPr>
          <p:cNvPr id="240" name="Google Shape;240;p43"/>
          <p:cNvSpPr/>
          <p:nvPr/>
        </p:nvSpPr>
        <p:spPr>
          <a:xfrm>
            <a:off x="-221800" y="3379825"/>
            <a:ext cx="1241700" cy="569400"/>
          </a:xfrm>
          <a:prstGeom prst="rect">
            <a:avLst/>
          </a:prstGeom>
          <a:solidFill>
            <a:srgbClr val="83B9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/>
          <p:nvPr/>
        </p:nvSpPr>
        <p:spPr>
          <a:xfrm>
            <a:off x="3272600" y="0"/>
            <a:ext cx="1079700" cy="188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0"/>
          <p:cNvSpPr/>
          <p:nvPr/>
        </p:nvSpPr>
        <p:spPr>
          <a:xfrm>
            <a:off x="576900" y="1445000"/>
            <a:ext cx="7990200" cy="76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ubTitle" idx="1"/>
          </p:nvPr>
        </p:nvSpPr>
        <p:spPr>
          <a:xfrm flipH="1">
            <a:off x="817830" y="1664750"/>
            <a:ext cx="35037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Problem</a:t>
            </a:r>
            <a:endParaRPr dirty="0"/>
          </a:p>
        </p:txBody>
      </p:sp>
      <p:sp>
        <p:nvSpPr>
          <p:cNvPr id="323" name="Google Shape;323;p50"/>
          <p:cNvSpPr txBox="1">
            <a:spLocks noGrp="1"/>
          </p:cNvSpPr>
          <p:nvPr>
            <p:ph type="subTitle" idx="2"/>
          </p:nvPr>
        </p:nvSpPr>
        <p:spPr>
          <a:xfrm flipH="1">
            <a:off x="4822488" y="1664755"/>
            <a:ext cx="35037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324" name="Google Shape;324;p50"/>
          <p:cNvSpPr txBox="1">
            <a:spLocks noGrp="1"/>
          </p:cNvSpPr>
          <p:nvPr>
            <p:ph type="subTitle" idx="3"/>
          </p:nvPr>
        </p:nvSpPr>
        <p:spPr>
          <a:xfrm flipH="1">
            <a:off x="633239" y="2282939"/>
            <a:ext cx="3179211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capable each loan applicant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is of repaying a loan?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25" name="Google Shape;325;p50"/>
          <p:cNvSpPr txBox="1">
            <a:spLocks noGrp="1"/>
          </p:cNvSpPr>
          <p:nvPr>
            <p:ph type="subTitle" idx="4"/>
          </p:nvPr>
        </p:nvSpPr>
        <p:spPr>
          <a:xfrm flipH="1">
            <a:off x="4822474" y="2282939"/>
            <a:ext cx="3744625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Build machine learning models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predict probability of default (POD)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/>
          <p:nvPr/>
        </p:nvSpPr>
        <p:spPr>
          <a:xfrm>
            <a:off x="576375" y="491100"/>
            <a:ext cx="7990200" cy="569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title"/>
          </p:nvPr>
        </p:nvSpPr>
        <p:spPr>
          <a:xfrm>
            <a:off x="713225" y="445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Datasets</a:t>
            </a:r>
            <a:endParaRPr dirty="0"/>
          </a:p>
        </p:txBody>
      </p:sp>
      <p:sp>
        <p:nvSpPr>
          <p:cNvPr id="247" name="Google Shape;247;p44"/>
          <p:cNvSpPr txBox="1">
            <a:spLocks noGrp="1"/>
          </p:cNvSpPr>
          <p:nvPr>
            <p:ph type="subTitle" idx="1"/>
          </p:nvPr>
        </p:nvSpPr>
        <p:spPr>
          <a:xfrm>
            <a:off x="650175" y="1846488"/>
            <a:ext cx="26148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Application</a:t>
            </a:r>
            <a:endParaRPr dirty="0"/>
          </a:p>
        </p:txBody>
      </p:sp>
      <p:sp>
        <p:nvSpPr>
          <p:cNvPr id="248" name="Google Shape;248;p44"/>
          <p:cNvSpPr txBox="1">
            <a:spLocks noGrp="1"/>
          </p:cNvSpPr>
          <p:nvPr>
            <p:ph type="subTitle" idx="2"/>
          </p:nvPr>
        </p:nvSpPr>
        <p:spPr>
          <a:xfrm>
            <a:off x="3264974" y="1846488"/>
            <a:ext cx="26130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Bureau Credit</a:t>
            </a:r>
            <a:endParaRPr dirty="0"/>
          </a:p>
        </p:txBody>
      </p:sp>
      <p:sp>
        <p:nvSpPr>
          <p:cNvPr id="249" name="Google Shape;249;p44"/>
          <p:cNvSpPr txBox="1">
            <a:spLocks noGrp="1"/>
          </p:cNvSpPr>
          <p:nvPr>
            <p:ph type="subTitle" idx="3"/>
          </p:nvPr>
        </p:nvSpPr>
        <p:spPr>
          <a:xfrm>
            <a:off x="650175" y="3393966"/>
            <a:ext cx="26148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Credit Card</a:t>
            </a:r>
            <a:endParaRPr dirty="0"/>
          </a:p>
        </p:txBody>
      </p:sp>
      <p:sp>
        <p:nvSpPr>
          <p:cNvPr id="250" name="Google Shape;250;p44"/>
          <p:cNvSpPr txBox="1">
            <a:spLocks noGrp="1"/>
          </p:cNvSpPr>
          <p:nvPr>
            <p:ph type="subTitle" idx="4"/>
          </p:nvPr>
        </p:nvSpPr>
        <p:spPr>
          <a:xfrm>
            <a:off x="3264974" y="3393966"/>
            <a:ext cx="26130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Point of Sale</a:t>
            </a:r>
            <a:endParaRPr dirty="0"/>
          </a:p>
        </p:txBody>
      </p:sp>
      <p:sp>
        <p:nvSpPr>
          <p:cNvPr id="255" name="Google Shape;255;p44"/>
          <p:cNvSpPr txBox="1">
            <a:spLocks noGrp="1"/>
          </p:cNvSpPr>
          <p:nvPr>
            <p:ph type="title" idx="9"/>
          </p:nvPr>
        </p:nvSpPr>
        <p:spPr>
          <a:xfrm>
            <a:off x="650175" y="1295108"/>
            <a:ext cx="26148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 idx="13"/>
          </p:nvPr>
        </p:nvSpPr>
        <p:spPr>
          <a:xfrm>
            <a:off x="3264974" y="1298233"/>
            <a:ext cx="2613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 idx="14"/>
          </p:nvPr>
        </p:nvSpPr>
        <p:spPr>
          <a:xfrm>
            <a:off x="650175" y="2857310"/>
            <a:ext cx="2614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258" name="Google Shape;258;p44"/>
          <p:cNvSpPr txBox="1">
            <a:spLocks noGrp="1"/>
          </p:cNvSpPr>
          <p:nvPr>
            <p:ph type="title" idx="15"/>
          </p:nvPr>
        </p:nvSpPr>
        <p:spPr>
          <a:xfrm>
            <a:off x="3264974" y="2857310"/>
            <a:ext cx="2613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05</a:t>
            </a:r>
            <a:endParaRPr dirty="0"/>
          </a:p>
        </p:txBody>
      </p:sp>
      <p:sp>
        <p:nvSpPr>
          <p:cNvPr id="259" name="Google Shape;259;p44"/>
          <p:cNvSpPr txBox="1">
            <a:spLocks noGrp="1"/>
          </p:cNvSpPr>
          <p:nvPr>
            <p:ph type="subTitle" idx="16"/>
          </p:nvPr>
        </p:nvSpPr>
        <p:spPr>
          <a:xfrm>
            <a:off x="5880625" y="1846488"/>
            <a:ext cx="2611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Installment</a:t>
            </a:r>
            <a:endParaRPr dirty="0"/>
          </a:p>
        </p:txBody>
      </p:sp>
      <p:sp>
        <p:nvSpPr>
          <p:cNvPr id="260" name="Google Shape;260;p44"/>
          <p:cNvSpPr txBox="1">
            <a:spLocks noGrp="1"/>
          </p:cNvSpPr>
          <p:nvPr>
            <p:ph type="subTitle" idx="17"/>
          </p:nvPr>
        </p:nvSpPr>
        <p:spPr>
          <a:xfrm>
            <a:off x="5880625" y="3393966"/>
            <a:ext cx="268595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Previous Application</a:t>
            </a:r>
            <a:endParaRPr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title" idx="20"/>
          </p:nvPr>
        </p:nvSpPr>
        <p:spPr>
          <a:xfrm>
            <a:off x="5880625" y="1298233"/>
            <a:ext cx="26112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title" idx="21"/>
          </p:nvPr>
        </p:nvSpPr>
        <p:spPr>
          <a:xfrm>
            <a:off x="5880625" y="2857310"/>
            <a:ext cx="2611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06</a:t>
            </a: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833288-3891-4593-AB83-C90404A242C4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330C78A-0678-4A13-A5E8-5AF253F8825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900C002-7472-4F9C-8324-BCD88423624D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492A064-7DD2-4E23-A63E-488B9E84CDDB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E0BF1E4-B91F-4B05-A31E-2AB7D5566B7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4C53C0B-8EA6-4C14-A5C1-E5B9DA0F3DB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4"/>
          <p:cNvSpPr txBox="1">
            <a:spLocks noGrp="1"/>
          </p:cNvSpPr>
          <p:nvPr>
            <p:ph type="title"/>
          </p:nvPr>
        </p:nvSpPr>
        <p:spPr>
          <a:xfrm>
            <a:off x="-576507" y="510061"/>
            <a:ext cx="7990200" cy="5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2"/>
                </a:solidFill>
              </a:rPr>
              <a:t>Analysis Workflow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665" name="Google Shape;665;p64"/>
          <p:cNvSpPr txBox="1"/>
          <p:nvPr/>
        </p:nvSpPr>
        <p:spPr>
          <a:xfrm flipH="1">
            <a:off x="2267635" y="3686239"/>
            <a:ext cx="192662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tx1"/>
                </a:solidFill>
                <a:latin typeface="Abril Fatface"/>
                <a:ea typeface="Abril Fatface"/>
                <a:cs typeface="Abril Fatface"/>
                <a:sym typeface="Abril Fatface"/>
              </a:rPr>
              <a:t>Data Preprocessing</a:t>
            </a:r>
            <a:endParaRPr sz="1600" dirty="0">
              <a:solidFill>
                <a:schemeClr val="tx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67" name="Google Shape;667;p64"/>
          <p:cNvSpPr txBox="1"/>
          <p:nvPr/>
        </p:nvSpPr>
        <p:spPr>
          <a:xfrm flipH="1">
            <a:off x="608117" y="3704511"/>
            <a:ext cx="1747889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tx1"/>
                </a:solidFill>
                <a:latin typeface="Abril Fatface"/>
                <a:ea typeface="Abril Fatface"/>
                <a:cs typeface="Abril Fatface"/>
                <a:sym typeface="Abril Fatface"/>
              </a:rPr>
              <a:t>Exploratory Data Analysis</a:t>
            </a:r>
            <a:endParaRPr sz="1600" dirty="0">
              <a:solidFill>
                <a:schemeClr val="tx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69" name="Google Shape;669;p64"/>
          <p:cNvSpPr txBox="1"/>
          <p:nvPr/>
        </p:nvSpPr>
        <p:spPr>
          <a:xfrm flipH="1">
            <a:off x="6288136" y="1345323"/>
            <a:ext cx="2024960" cy="84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solidFill>
                  <a:schemeClr val="tx1"/>
                </a:solidFill>
                <a:latin typeface="Abril Fatface"/>
                <a:ea typeface="Abril Fatface"/>
                <a:cs typeface="Abril Fatface"/>
                <a:sym typeface="Abril Fatface"/>
              </a:rPr>
              <a:t>Model Development/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solidFill>
                  <a:schemeClr val="tx1"/>
                </a:solidFill>
                <a:latin typeface="Abril Fatface"/>
                <a:ea typeface="Abril Fatface"/>
                <a:cs typeface="Abril Fatface"/>
                <a:sym typeface="Abril Fatface"/>
              </a:rPr>
              <a:t>Testing</a:t>
            </a:r>
          </a:p>
        </p:txBody>
      </p:sp>
      <p:sp>
        <p:nvSpPr>
          <p:cNvPr id="671" name="Google Shape;671;p64"/>
          <p:cNvSpPr txBox="1"/>
          <p:nvPr/>
        </p:nvSpPr>
        <p:spPr>
          <a:xfrm flipH="1">
            <a:off x="5110063" y="1557742"/>
            <a:ext cx="1828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73" name="Google Shape;673;p64"/>
          <p:cNvSpPr txBox="1"/>
          <p:nvPr/>
        </p:nvSpPr>
        <p:spPr>
          <a:xfrm>
            <a:off x="4466601" y="1496009"/>
            <a:ext cx="182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tx1"/>
                </a:solidFill>
                <a:latin typeface="Abril Fatface"/>
                <a:ea typeface="Abril Fatface"/>
                <a:cs typeface="Abril Fatface"/>
                <a:sym typeface="Abril Fatface"/>
              </a:rPr>
              <a:t>Feature Engineering</a:t>
            </a:r>
            <a:endParaRPr sz="1600" dirty="0">
              <a:solidFill>
                <a:schemeClr val="tx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675" name="Google Shape;675;p64"/>
          <p:cNvSpPr/>
          <p:nvPr/>
        </p:nvSpPr>
        <p:spPr>
          <a:xfrm>
            <a:off x="1369894" y="3371389"/>
            <a:ext cx="224371" cy="140232"/>
          </a:xfrm>
          <a:custGeom>
            <a:avLst/>
            <a:gdLst/>
            <a:ahLst/>
            <a:cxnLst/>
            <a:rect l="l" t="t" r="r" b="b"/>
            <a:pathLst>
              <a:path w="9144" h="5715" extrusionOk="0">
                <a:moveTo>
                  <a:pt x="0" y="0"/>
                </a:moveTo>
                <a:lnTo>
                  <a:pt x="4572" y="5715"/>
                </a:lnTo>
                <a:lnTo>
                  <a:pt x="9144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76" name="Google Shape;676;p64"/>
          <p:cNvCxnSpPr>
            <a:cxnSpLocks/>
          </p:cNvCxnSpPr>
          <p:nvPr/>
        </p:nvCxnSpPr>
        <p:spPr>
          <a:xfrm>
            <a:off x="740090" y="2853120"/>
            <a:ext cx="388989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64"/>
          <p:cNvCxnSpPr>
            <a:cxnSpLocks/>
          </p:cNvCxnSpPr>
          <p:nvPr/>
        </p:nvCxnSpPr>
        <p:spPr>
          <a:xfrm flipH="1">
            <a:off x="4629980" y="2851925"/>
            <a:ext cx="3376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64"/>
          <p:cNvCxnSpPr>
            <a:stCxn id="679" idx="4"/>
          </p:cNvCxnSpPr>
          <p:nvPr/>
        </p:nvCxnSpPr>
        <p:spPr>
          <a:xfrm>
            <a:off x="1482062" y="3186266"/>
            <a:ext cx="0" cy="185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64"/>
          <p:cNvCxnSpPr>
            <a:endCxn id="681" idx="4"/>
          </p:cNvCxnSpPr>
          <p:nvPr/>
        </p:nvCxnSpPr>
        <p:spPr>
          <a:xfrm flipH="1">
            <a:off x="5381017" y="2356466"/>
            <a:ext cx="300" cy="14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64"/>
          <p:cNvCxnSpPr>
            <a:cxnSpLocks/>
          </p:cNvCxnSpPr>
          <p:nvPr/>
        </p:nvCxnSpPr>
        <p:spPr>
          <a:xfrm rot="10800000">
            <a:off x="3118764" y="3186266"/>
            <a:ext cx="0" cy="185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64"/>
          <p:cNvCxnSpPr>
            <a:stCxn id="685" idx="4"/>
          </p:cNvCxnSpPr>
          <p:nvPr/>
        </p:nvCxnSpPr>
        <p:spPr>
          <a:xfrm rot="10800000">
            <a:off x="7300616" y="2355566"/>
            <a:ext cx="900" cy="14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64"/>
          <p:cNvSpPr/>
          <p:nvPr/>
        </p:nvSpPr>
        <p:spPr>
          <a:xfrm>
            <a:off x="3006574" y="3371390"/>
            <a:ext cx="224371" cy="140232"/>
          </a:xfrm>
          <a:custGeom>
            <a:avLst/>
            <a:gdLst/>
            <a:ahLst/>
            <a:cxnLst/>
            <a:rect l="l" t="t" r="r" b="b"/>
            <a:pathLst>
              <a:path w="9144" h="5715" extrusionOk="0">
                <a:moveTo>
                  <a:pt x="0" y="0"/>
                </a:moveTo>
                <a:lnTo>
                  <a:pt x="4572" y="5715"/>
                </a:lnTo>
                <a:lnTo>
                  <a:pt x="9144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Google Shape;687;p64"/>
          <p:cNvSpPr/>
          <p:nvPr/>
        </p:nvSpPr>
        <p:spPr>
          <a:xfrm rot="10800000">
            <a:off x="7189322" y="2203251"/>
            <a:ext cx="224371" cy="140232"/>
          </a:xfrm>
          <a:custGeom>
            <a:avLst/>
            <a:gdLst/>
            <a:ahLst/>
            <a:cxnLst/>
            <a:rect l="l" t="t" r="r" b="b"/>
            <a:pathLst>
              <a:path w="9144" h="5715" extrusionOk="0">
                <a:moveTo>
                  <a:pt x="0" y="0"/>
                </a:moveTo>
                <a:lnTo>
                  <a:pt x="4572" y="5715"/>
                </a:lnTo>
                <a:lnTo>
                  <a:pt x="9144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8" name="Google Shape;688;p64"/>
          <p:cNvSpPr/>
          <p:nvPr/>
        </p:nvSpPr>
        <p:spPr>
          <a:xfrm rot="10800000">
            <a:off x="5268816" y="2203257"/>
            <a:ext cx="224371" cy="140232"/>
          </a:xfrm>
          <a:custGeom>
            <a:avLst/>
            <a:gdLst/>
            <a:ahLst/>
            <a:cxnLst/>
            <a:rect l="l" t="t" r="r" b="b"/>
            <a:pathLst>
              <a:path w="9144" h="5715" extrusionOk="0">
                <a:moveTo>
                  <a:pt x="0" y="0"/>
                </a:moveTo>
                <a:lnTo>
                  <a:pt x="4572" y="5715"/>
                </a:lnTo>
                <a:lnTo>
                  <a:pt x="9144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9" name="Google Shape;679;p64"/>
          <p:cNvSpPr/>
          <p:nvPr/>
        </p:nvSpPr>
        <p:spPr>
          <a:xfrm>
            <a:off x="1137062" y="2496566"/>
            <a:ext cx="690000" cy="6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64"/>
          <p:cNvSpPr/>
          <p:nvPr/>
        </p:nvSpPr>
        <p:spPr>
          <a:xfrm>
            <a:off x="2773759" y="2507073"/>
            <a:ext cx="690000" cy="6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4"/>
          <p:cNvSpPr/>
          <p:nvPr/>
        </p:nvSpPr>
        <p:spPr>
          <a:xfrm rot="10800000" flipH="1">
            <a:off x="5036017" y="2496566"/>
            <a:ext cx="690000" cy="6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4"/>
          <p:cNvSpPr/>
          <p:nvPr/>
        </p:nvSpPr>
        <p:spPr>
          <a:xfrm rot="10800000" flipH="1">
            <a:off x="6956516" y="2496566"/>
            <a:ext cx="690000" cy="6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64"/>
          <p:cNvSpPr/>
          <p:nvPr/>
        </p:nvSpPr>
        <p:spPr>
          <a:xfrm>
            <a:off x="1827050" y="-1394100"/>
            <a:ext cx="6751500" cy="8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89C-6F86-4599-A01A-F008BA7A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75" y="359481"/>
            <a:ext cx="7990200" cy="56940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F5EBAA1-F7B9-4C07-959C-1B4666406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023FBC5-61A6-49ED-A658-24A93F7D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56" y="1073727"/>
            <a:ext cx="9187456" cy="4069774"/>
          </a:xfrm>
          <a:prstGeom prst="rect">
            <a:avLst/>
          </a:prstGeom>
          <a:solidFill>
            <a:schemeClr val="dk2"/>
          </a:solidFill>
        </p:spPr>
      </p:pic>
    </p:spTree>
    <p:extLst>
      <p:ext uri="{BB962C8B-B14F-4D97-AF65-F5344CB8AC3E}">
        <p14:creationId xmlns:p14="http://schemas.microsoft.com/office/powerpoint/2010/main" val="31421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89C-6F86-4599-A01A-F008BA7A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75" y="359481"/>
            <a:ext cx="7990200" cy="56940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F5EBAA1-F7B9-4C07-959C-1B4666406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20663-E6C9-4051-9594-079EE810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23" y="1350817"/>
            <a:ext cx="7010154" cy="3271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63AA3-4B45-4058-BB5C-A5A5546C7831}"/>
              </a:ext>
            </a:extLst>
          </p:cNvPr>
          <p:cNvSpPr txBox="1"/>
          <p:nvPr/>
        </p:nvSpPr>
        <p:spPr>
          <a:xfrm>
            <a:off x="4114800" y="2077577"/>
            <a:ext cx="429491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8.1%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7558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89C-6F86-4599-A01A-F008BA7A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75" y="359481"/>
            <a:ext cx="7990200" cy="56940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F5EBAA1-F7B9-4C07-959C-1B4666406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2BF86AC1-34B7-4378-A0BF-190179E7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24" y="1350819"/>
            <a:ext cx="7110352" cy="33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89C-6F86-4599-A01A-F008BA7A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75" y="359481"/>
            <a:ext cx="7990200" cy="56940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3F5EBAA1-F7B9-4C07-959C-1B4666406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FBEBA729-C647-44D1-B713-6D0DA039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9" y="1124688"/>
            <a:ext cx="7830291" cy="36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46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ment Option in France by Slidesgo">
  <a:themeElements>
    <a:clrScheme name="Simple Light">
      <a:dk1>
        <a:srgbClr val="000000"/>
      </a:dk1>
      <a:lt1>
        <a:srgbClr val="FFFFFF"/>
      </a:lt1>
      <a:dk2>
        <a:srgbClr val="FFF4EF"/>
      </a:dk2>
      <a:lt2>
        <a:srgbClr val="EF6058"/>
      </a:lt2>
      <a:accent1>
        <a:srgbClr val="83B9E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403</Words>
  <Application>Microsoft Office PowerPoint</Application>
  <PresentationFormat>On-screen Show (16:9)</PresentationFormat>
  <Paragraphs>72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Abril Fatface</vt:lpstr>
      <vt:lpstr>Open Sans</vt:lpstr>
      <vt:lpstr>Actor</vt:lpstr>
      <vt:lpstr>Roboto Condensed Light</vt:lpstr>
      <vt:lpstr>Calibri</vt:lpstr>
      <vt:lpstr>Investment Option in France by Slidesgo</vt:lpstr>
      <vt:lpstr>Canadian Bank   Risk Credit Analysis</vt:lpstr>
      <vt:lpstr>Background</vt:lpstr>
      <vt:lpstr>PowerPoint Presentation</vt:lpstr>
      <vt:lpstr>Datasets</vt:lpstr>
      <vt:lpstr>Analysis Workflow</vt:lpstr>
      <vt:lpstr>Exploratory Data Analysis</vt:lpstr>
      <vt:lpstr>Exploratory Data Analysis</vt:lpstr>
      <vt:lpstr>Exploratory Data Analysis</vt:lpstr>
      <vt:lpstr>Exploratory Data Analysis</vt:lpstr>
      <vt:lpstr>Data Pre-processing / Feature Engineering</vt:lpstr>
      <vt:lpstr>ML Model</vt:lpstr>
      <vt:lpstr>Model Result</vt:lpstr>
      <vt:lpstr>Feature Importance</vt:lpstr>
      <vt:lpstr>What’s next?</vt:lpstr>
      <vt:lpstr>Thank you! Q&amp;A</vt:lpstr>
      <vt:lpstr>Appendix - LightGBM</vt:lpstr>
      <vt:lpstr>Appendix – Features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Bank   Risk Credit Analysis</dc:title>
  <cp:lastModifiedBy>Yuan Cao</cp:lastModifiedBy>
  <cp:revision>46</cp:revision>
  <dcterms:modified xsi:type="dcterms:W3CDTF">2022-03-25T05:56:55Z</dcterms:modified>
</cp:coreProperties>
</file>