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1"/>
  </p:notesMasterIdLst>
  <p:handoutMasterIdLst>
    <p:handoutMasterId r:id="rId22"/>
  </p:handoutMasterIdLst>
  <p:sldIdLst>
    <p:sldId id="446" r:id="rId2"/>
    <p:sldId id="1263" r:id="rId3"/>
    <p:sldId id="1264" r:id="rId4"/>
    <p:sldId id="1268" r:id="rId5"/>
    <p:sldId id="1327" r:id="rId6"/>
    <p:sldId id="555" r:id="rId7"/>
    <p:sldId id="1269" r:id="rId8"/>
    <p:sldId id="1270" r:id="rId9"/>
    <p:sldId id="1271" r:id="rId10"/>
    <p:sldId id="1272" r:id="rId11"/>
    <p:sldId id="1265" r:id="rId12"/>
    <p:sldId id="1266" r:id="rId13"/>
    <p:sldId id="1267" r:id="rId14"/>
    <p:sldId id="286" r:id="rId15"/>
    <p:sldId id="287" r:id="rId16"/>
    <p:sldId id="289" r:id="rId17"/>
    <p:sldId id="290" r:id="rId18"/>
    <p:sldId id="1273" r:id="rId19"/>
    <p:sldId id="1274" r:id="rId20"/>
  </p:sldIdLst>
  <p:sldSz cx="12192000" cy="6858000"/>
  <p:notesSz cx="7099300" cy="10234613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CC"/>
    <a:srgbClr val="CC0000"/>
    <a:srgbClr val="D5DFFF"/>
    <a:srgbClr val="B9CAFF"/>
    <a:srgbClr val="7999FF"/>
    <a:srgbClr val="0033CC"/>
    <a:srgbClr val="FF9999"/>
    <a:srgbClr val="FF33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5F6F7-FA2E-42FD-9FA4-DB9288EB65D0}" v="105" dt="2025-01-16T05:32:47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206" autoAdjust="0"/>
  </p:normalViewPr>
  <p:slideViewPr>
    <p:cSldViewPr>
      <p:cViewPr varScale="1">
        <p:scale>
          <a:sx n="155" d="100"/>
          <a:sy n="155" d="100"/>
        </p:scale>
        <p:origin x="384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C514E058-6B6F-47B2-8120-4B2ED3CB6462}"/>
    <pc:docChg chg="custSel delSld modSld">
      <pc:chgData name="Erfan Meskar" userId="ae30a713-38f5-4e56-b874-fd636adcf478" providerId="ADAL" clId="{C514E058-6B6F-47B2-8120-4B2ED3CB6462}" dt="2024-02-24T17:42:59.248" v="14" actId="478"/>
      <pc:docMkLst>
        <pc:docMk/>
      </pc:docMkLst>
      <pc:sldChg chg="addSp delSp mod">
        <pc:chgData name="Erfan Meskar" userId="ae30a713-38f5-4e56-b874-fd636adcf478" providerId="ADAL" clId="{C514E058-6B6F-47B2-8120-4B2ED3CB6462}" dt="2024-02-24T17:42:19.788" v="2" actId="478"/>
        <pc:sldMkLst>
          <pc:docMk/>
          <pc:sldMk cId="3258605132" sldId="1311"/>
        </pc:sldMkLst>
      </pc:sldChg>
      <pc:sldChg chg="addSp delSp mod">
        <pc:chgData name="Erfan Meskar" userId="ae30a713-38f5-4e56-b874-fd636adcf478" providerId="ADAL" clId="{C514E058-6B6F-47B2-8120-4B2ED3CB6462}" dt="2024-02-24T17:42:22.425" v="3" actId="478"/>
        <pc:sldMkLst>
          <pc:docMk/>
          <pc:sldMk cId="1645972348" sldId="1312"/>
        </pc:sldMkLst>
      </pc:sldChg>
      <pc:sldChg chg="addSp delSp mod">
        <pc:chgData name="Erfan Meskar" userId="ae30a713-38f5-4e56-b874-fd636adcf478" providerId="ADAL" clId="{C514E058-6B6F-47B2-8120-4B2ED3CB6462}" dt="2024-02-24T17:42:26.219" v="4" actId="478"/>
        <pc:sldMkLst>
          <pc:docMk/>
          <pc:sldMk cId="2846269759" sldId="1313"/>
        </pc:sldMkLst>
      </pc:sldChg>
      <pc:sldChg chg="addSp delSp mod">
        <pc:chgData name="Erfan Meskar" userId="ae30a713-38f5-4e56-b874-fd636adcf478" providerId="ADAL" clId="{C514E058-6B6F-47B2-8120-4B2ED3CB6462}" dt="2024-02-24T17:42:28.713" v="5" actId="478"/>
        <pc:sldMkLst>
          <pc:docMk/>
          <pc:sldMk cId="3455276903" sldId="1314"/>
        </pc:sldMkLst>
      </pc:sldChg>
      <pc:sldChg chg="addSp delSp mod">
        <pc:chgData name="Erfan Meskar" userId="ae30a713-38f5-4e56-b874-fd636adcf478" providerId="ADAL" clId="{C514E058-6B6F-47B2-8120-4B2ED3CB6462}" dt="2024-02-24T17:42:32.100" v="6" actId="478"/>
        <pc:sldMkLst>
          <pc:docMk/>
          <pc:sldMk cId="2234880298" sldId="1315"/>
        </pc:sldMkLst>
      </pc:sldChg>
      <pc:sldChg chg="addSp delSp mod">
        <pc:chgData name="Erfan Meskar" userId="ae30a713-38f5-4e56-b874-fd636adcf478" providerId="ADAL" clId="{C514E058-6B6F-47B2-8120-4B2ED3CB6462}" dt="2024-02-24T17:42:36.030" v="7" actId="478"/>
        <pc:sldMkLst>
          <pc:docMk/>
          <pc:sldMk cId="2125323223" sldId="1316"/>
        </pc:sldMkLst>
      </pc:sldChg>
      <pc:sldChg chg="addSp delSp mod">
        <pc:chgData name="Erfan Meskar" userId="ae30a713-38f5-4e56-b874-fd636adcf478" providerId="ADAL" clId="{C514E058-6B6F-47B2-8120-4B2ED3CB6462}" dt="2024-02-24T17:42:39.808" v="8" actId="478"/>
        <pc:sldMkLst>
          <pc:docMk/>
          <pc:sldMk cId="3140845290" sldId="1317"/>
        </pc:sldMkLst>
      </pc:sldChg>
      <pc:sldChg chg="addSp delSp mod">
        <pc:chgData name="Erfan Meskar" userId="ae30a713-38f5-4e56-b874-fd636adcf478" providerId="ADAL" clId="{C514E058-6B6F-47B2-8120-4B2ED3CB6462}" dt="2024-02-24T17:42:44.874" v="10" actId="478"/>
        <pc:sldMkLst>
          <pc:docMk/>
          <pc:sldMk cId="1135054167" sldId="1318"/>
        </pc:sldMkLst>
      </pc:sldChg>
      <pc:sldChg chg="addSp delSp mod">
        <pc:chgData name="Erfan Meskar" userId="ae30a713-38f5-4e56-b874-fd636adcf478" providerId="ADAL" clId="{C514E058-6B6F-47B2-8120-4B2ED3CB6462}" dt="2024-02-24T17:42:47.879" v="11" actId="478"/>
        <pc:sldMkLst>
          <pc:docMk/>
          <pc:sldMk cId="4239441771" sldId="1319"/>
        </pc:sldMkLst>
      </pc:sldChg>
      <pc:sldChg chg="addSp delSp modSp mod">
        <pc:chgData name="Erfan Meskar" userId="ae30a713-38f5-4e56-b874-fd636adcf478" providerId="ADAL" clId="{C514E058-6B6F-47B2-8120-4B2ED3CB6462}" dt="2024-02-24T17:42:55.744" v="13" actId="20577"/>
        <pc:sldMkLst>
          <pc:docMk/>
          <pc:sldMk cId="4053373772" sldId="1320"/>
        </pc:sldMkLst>
      </pc:sldChg>
      <pc:sldChg chg="addSp delSp mod">
        <pc:chgData name="Erfan Meskar" userId="ae30a713-38f5-4e56-b874-fd636adcf478" providerId="ADAL" clId="{C514E058-6B6F-47B2-8120-4B2ED3CB6462}" dt="2024-02-24T17:42:59.248" v="14" actId="478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C514E058-6B6F-47B2-8120-4B2ED3CB6462}" dt="2024-01-24T19:45:44.699" v="0" actId="47"/>
        <pc:sldMkLst>
          <pc:docMk/>
          <pc:sldMk cId="1387305938" sldId="1324"/>
        </pc:sldMkLst>
      </pc:sldChg>
      <pc:sldChg chg="addSp delSp mod">
        <pc:chgData name="Erfan Meskar" userId="ae30a713-38f5-4e56-b874-fd636adcf478" providerId="ADAL" clId="{C514E058-6B6F-47B2-8120-4B2ED3CB6462}" dt="2024-02-24T17:42:42.556" v="9" actId="478"/>
        <pc:sldMkLst>
          <pc:docMk/>
          <pc:sldMk cId="228272633" sldId="1325"/>
        </pc:sldMkLst>
      </pc:sldChg>
    </pc:docChg>
  </pc:docChgLst>
  <pc:docChgLst>
    <pc:chgData name="Erfan Meskar" userId="ae30a713-38f5-4e56-b874-fd636adcf478" providerId="ADAL" clId="{C5B5F6F7-FA2E-42FD-9FA4-DB9288EB65D0}"/>
    <pc:docChg chg="undo redo custSel addSld delSld modSld sldOrd">
      <pc:chgData name="Erfan Meskar" userId="ae30a713-38f5-4e56-b874-fd636adcf478" providerId="ADAL" clId="{C5B5F6F7-FA2E-42FD-9FA4-DB9288EB65D0}" dt="2025-01-16T05:35:23.287" v="2257" actId="20577"/>
      <pc:docMkLst>
        <pc:docMk/>
      </pc:docMkLst>
      <pc:sldChg chg="delSp add del mod delAnim modAnim">
        <pc:chgData name="Erfan Meskar" userId="ae30a713-38f5-4e56-b874-fd636adcf478" providerId="ADAL" clId="{C5B5F6F7-FA2E-42FD-9FA4-DB9288EB65D0}" dt="2025-01-14T15:21:05.102" v="102" actId="47"/>
        <pc:sldMkLst>
          <pc:docMk/>
          <pc:sldMk cId="0" sldId="284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0" sldId="286"/>
        </pc:sldMkLst>
      </pc:sldChg>
      <pc:sldChg chg="modSp add mod">
        <pc:chgData name="Erfan Meskar" userId="ae30a713-38f5-4e56-b874-fd636adcf478" providerId="ADAL" clId="{C5B5F6F7-FA2E-42FD-9FA4-DB9288EB65D0}" dt="2025-01-16T05:28:26.317" v="2107" actId="1076"/>
        <pc:sldMkLst>
          <pc:docMk/>
          <pc:sldMk cId="0" sldId="287"/>
        </pc:sldMkLst>
        <pc:spChg chg="mod">
          <ac:chgData name="Erfan Meskar" userId="ae30a713-38f5-4e56-b874-fd636adcf478" providerId="ADAL" clId="{C5B5F6F7-FA2E-42FD-9FA4-DB9288EB65D0}" dt="2025-01-16T05:28:26.317" v="2107" actId="1076"/>
          <ac:spMkLst>
            <pc:docMk/>
            <pc:sldMk cId="0" sldId="287"/>
            <ac:spMk id="1049" creationId="{00000000-0000-0000-0000-000000000000}"/>
          </ac:spMkLst>
        </pc:spChg>
      </pc:sldChg>
      <pc:sldChg chg="add del mod ord modShow">
        <pc:chgData name="Erfan Meskar" userId="ae30a713-38f5-4e56-b874-fd636adcf478" providerId="ADAL" clId="{C5B5F6F7-FA2E-42FD-9FA4-DB9288EB65D0}" dt="2025-01-16T05:34:50.451" v="2254" actId="47"/>
        <pc:sldMkLst>
          <pc:docMk/>
          <pc:sldMk cId="0" sldId="288"/>
        </pc:sldMkLst>
      </pc:sldChg>
      <pc:sldChg chg="addSp delSp modSp add mod">
        <pc:chgData name="Erfan Meskar" userId="ae30a713-38f5-4e56-b874-fd636adcf478" providerId="ADAL" clId="{C5B5F6F7-FA2E-42FD-9FA4-DB9288EB65D0}" dt="2025-01-16T05:34:37.330" v="2251" actId="20577"/>
        <pc:sldMkLst>
          <pc:docMk/>
          <pc:sldMk cId="0" sldId="289"/>
        </pc:sldMkLst>
        <pc:spChg chg="mod">
          <ac:chgData name="Erfan Meskar" userId="ae30a713-38f5-4e56-b874-fd636adcf478" providerId="ADAL" clId="{C5B5F6F7-FA2E-42FD-9FA4-DB9288EB65D0}" dt="2025-01-16T05:34:37.330" v="2251" actId="20577"/>
          <ac:spMkLst>
            <pc:docMk/>
            <pc:sldMk cId="0" sldId="289"/>
            <ac:spMk id="2" creationId="{0706E2F9-2061-EF03-49C6-C9C5CF4155D5}"/>
          </ac:spMkLst>
        </pc:spChg>
        <pc:spChg chg="add mod">
          <ac:chgData name="Erfan Meskar" userId="ae30a713-38f5-4e56-b874-fd636adcf478" providerId="ADAL" clId="{C5B5F6F7-FA2E-42FD-9FA4-DB9288EB65D0}" dt="2025-01-16T05:21:35.104" v="2065" actId="571"/>
          <ac:spMkLst>
            <pc:docMk/>
            <pc:sldMk cId="0" sldId="289"/>
            <ac:spMk id="3" creationId="{585697A9-3F96-BFC2-FCFC-9EBAE4448701}"/>
          </ac:spMkLst>
        </pc:spChg>
        <pc:spChg chg="mod">
          <ac:chgData name="Erfan Meskar" userId="ae30a713-38f5-4e56-b874-fd636adcf478" providerId="ADAL" clId="{C5B5F6F7-FA2E-42FD-9FA4-DB9288EB65D0}" dt="2025-01-16T05:21:32.578" v="2064" actId="1076"/>
          <ac:spMkLst>
            <pc:docMk/>
            <pc:sldMk cId="0" sldId="289"/>
            <ac:spMk id="1117" creationId="{00000000-0000-0000-0000-000000000000}"/>
          </ac:spMkLst>
        </pc:spChg>
        <pc:spChg chg="del">
          <ac:chgData name="Erfan Meskar" userId="ae30a713-38f5-4e56-b874-fd636adcf478" providerId="ADAL" clId="{C5B5F6F7-FA2E-42FD-9FA4-DB9288EB65D0}" dt="2025-01-16T05:21:37.619" v="2066" actId="478"/>
          <ac:spMkLst>
            <pc:docMk/>
            <pc:sldMk cId="0" sldId="289"/>
            <ac:spMk id="1118" creationId="{00000000-0000-0000-0000-000000000000}"/>
          </ac:spMkLst>
        </pc:spChg>
      </pc:sldChg>
      <pc:sldChg chg="addSp delSp modSp add mod">
        <pc:chgData name="Erfan Meskar" userId="ae30a713-38f5-4e56-b874-fd636adcf478" providerId="ADAL" clId="{C5B5F6F7-FA2E-42FD-9FA4-DB9288EB65D0}" dt="2025-01-16T05:34:20.634" v="2240" actId="20577"/>
        <pc:sldMkLst>
          <pc:docMk/>
          <pc:sldMk cId="0" sldId="290"/>
        </pc:sldMkLst>
        <pc:spChg chg="mod">
          <ac:chgData name="Erfan Meskar" userId="ae30a713-38f5-4e56-b874-fd636adcf478" providerId="ADAL" clId="{C5B5F6F7-FA2E-42FD-9FA4-DB9288EB65D0}" dt="2025-01-16T05:34:20.634" v="2240" actId="20577"/>
          <ac:spMkLst>
            <pc:docMk/>
            <pc:sldMk cId="0" sldId="290"/>
            <ac:spMk id="2" creationId="{D1CAD198-1246-D861-8C00-D15F00DFC8E8}"/>
          </ac:spMkLst>
        </pc:spChg>
        <pc:spChg chg="add mod">
          <ac:chgData name="Erfan Meskar" userId="ae30a713-38f5-4e56-b874-fd636adcf478" providerId="ADAL" clId="{C5B5F6F7-FA2E-42FD-9FA4-DB9288EB65D0}" dt="2025-01-16T05:24:00.911" v="2069" actId="1076"/>
          <ac:spMkLst>
            <pc:docMk/>
            <pc:sldMk cId="0" sldId="290"/>
            <ac:spMk id="3" creationId="{9E66BCAD-4CE5-DDC3-8871-8CF2BF18CAC1}"/>
          </ac:spMkLst>
        </pc:spChg>
        <pc:spChg chg="add mod">
          <ac:chgData name="Erfan Meskar" userId="ae30a713-38f5-4e56-b874-fd636adcf478" providerId="ADAL" clId="{C5B5F6F7-FA2E-42FD-9FA4-DB9288EB65D0}" dt="2025-01-16T05:25:22.048" v="2086" actId="207"/>
          <ac:spMkLst>
            <pc:docMk/>
            <pc:sldMk cId="0" sldId="290"/>
            <ac:spMk id="4" creationId="{01402EB7-9D1C-7C92-833C-EC72A73D7FEC}"/>
          </ac:spMkLst>
        </pc:spChg>
        <pc:spChg chg="add mod">
          <ac:chgData name="Erfan Meskar" userId="ae30a713-38f5-4e56-b874-fd636adcf478" providerId="ADAL" clId="{C5B5F6F7-FA2E-42FD-9FA4-DB9288EB65D0}" dt="2025-01-16T05:25:09.191" v="2082" actId="1076"/>
          <ac:spMkLst>
            <pc:docMk/>
            <pc:sldMk cId="0" sldId="290"/>
            <ac:spMk id="5" creationId="{C1DDDD26-E27F-C752-C2D1-3E126B4B80E8}"/>
          </ac:spMkLst>
        </pc:spChg>
        <pc:spChg chg="add mod">
          <ac:chgData name="Erfan Meskar" userId="ae30a713-38f5-4e56-b874-fd636adcf478" providerId="ADAL" clId="{C5B5F6F7-FA2E-42FD-9FA4-DB9288EB65D0}" dt="2025-01-16T05:34:12.064" v="2234" actId="20577"/>
          <ac:spMkLst>
            <pc:docMk/>
            <pc:sldMk cId="0" sldId="290"/>
            <ac:spMk id="17" creationId="{E8C29982-80FC-7824-F362-C77B871F87CA}"/>
          </ac:spMkLst>
        </pc:spChg>
        <pc:spChg chg="mod">
          <ac:chgData name="Erfan Meskar" userId="ae30a713-38f5-4e56-b874-fd636adcf478" providerId="ADAL" clId="{C5B5F6F7-FA2E-42FD-9FA4-DB9288EB65D0}" dt="2025-01-16T05:25:48.035" v="2092" actId="207"/>
          <ac:spMkLst>
            <pc:docMk/>
            <pc:sldMk cId="0" sldId="290"/>
            <ac:spMk id="1168" creationId="{00000000-0000-0000-0000-000000000000}"/>
          </ac:spMkLst>
        </pc:spChg>
        <pc:spChg chg="del">
          <ac:chgData name="Erfan Meskar" userId="ae30a713-38f5-4e56-b874-fd636adcf478" providerId="ADAL" clId="{C5B5F6F7-FA2E-42FD-9FA4-DB9288EB65D0}" dt="2025-01-16T05:23:58.699" v="2067" actId="478"/>
          <ac:spMkLst>
            <pc:docMk/>
            <pc:sldMk cId="0" sldId="290"/>
            <ac:spMk id="1170" creationId="{00000000-0000-0000-0000-000000000000}"/>
          </ac:spMkLst>
        </pc:spChg>
        <pc:spChg chg="del mod">
          <ac:chgData name="Erfan Meskar" userId="ae30a713-38f5-4e56-b874-fd636adcf478" providerId="ADAL" clId="{C5B5F6F7-FA2E-42FD-9FA4-DB9288EB65D0}" dt="2025-01-16T05:33:36.982" v="2206" actId="478"/>
          <ac:spMkLst>
            <pc:docMk/>
            <pc:sldMk cId="0" sldId="290"/>
            <ac:spMk id="1171" creationId="{00000000-0000-0000-0000-000000000000}"/>
          </ac:spMkLst>
        </pc:spChg>
        <pc:cxnChg chg="add mod">
          <ac:chgData name="Erfan Meskar" userId="ae30a713-38f5-4e56-b874-fd636adcf478" providerId="ADAL" clId="{C5B5F6F7-FA2E-42FD-9FA4-DB9288EB65D0}" dt="2025-01-16T05:26:02.143" v="2096" actId="14100"/>
          <ac:cxnSpMkLst>
            <pc:docMk/>
            <pc:sldMk cId="0" sldId="290"/>
            <ac:cxnSpMk id="7" creationId="{24163719-3FDD-3737-C1B1-F7E02C094096}"/>
          </ac:cxnSpMkLst>
        </pc:cxnChg>
        <pc:cxnChg chg="add mod">
          <ac:chgData name="Erfan Meskar" userId="ae30a713-38f5-4e56-b874-fd636adcf478" providerId="ADAL" clId="{C5B5F6F7-FA2E-42FD-9FA4-DB9288EB65D0}" dt="2025-01-16T05:25:33.104" v="2089" actId="14100"/>
          <ac:cxnSpMkLst>
            <pc:docMk/>
            <pc:sldMk cId="0" sldId="290"/>
            <ac:cxnSpMk id="10" creationId="{BCB17EFA-AD85-46E7-D806-5FBBC3BD92FC}"/>
          </ac:cxnSpMkLst>
        </pc:cxnChg>
        <pc:cxnChg chg="add mod">
          <ac:chgData name="Erfan Meskar" userId="ae30a713-38f5-4e56-b874-fd636adcf478" providerId="ADAL" clId="{C5B5F6F7-FA2E-42FD-9FA4-DB9288EB65D0}" dt="2025-01-16T05:25:57.710" v="2095" actId="14100"/>
          <ac:cxnSpMkLst>
            <pc:docMk/>
            <pc:sldMk cId="0" sldId="290"/>
            <ac:cxnSpMk id="13" creationId="{EF0A45B9-6BA3-6B29-5891-254816A628B6}"/>
          </ac:cxnSpMkLst>
        </pc:cxnChg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17498412" sldId="337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5B5F6F7-FA2E-42FD-9FA4-DB9288EB65D0}" dt="2025-01-16T05:35:23.287" v="2257" actId="20577"/>
        <pc:sldMkLst>
          <pc:docMk/>
          <pc:sldMk cId="0" sldId="446"/>
        </pc:sldMkLst>
        <pc:spChg chg="mod">
          <ac:chgData name="Erfan Meskar" userId="ae30a713-38f5-4e56-b874-fd636adcf478" providerId="ADAL" clId="{C5B5F6F7-FA2E-42FD-9FA4-DB9288EB65D0}" dt="2025-01-16T05:35:23.287" v="2257" actId="20577"/>
          <ac:spMkLst>
            <pc:docMk/>
            <pc:sldMk cId="0" sldId="446"/>
            <ac:spMk id="5123" creationId="{00000000-0000-0000-0000-000000000000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735455246" sldId="555"/>
        </pc:sldMkLst>
      </pc:sldChg>
      <pc:sldChg chg="modSp add mod">
        <pc:chgData name="Erfan Meskar" userId="ae30a713-38f5-4e56-b874-fd636adcf478" providerId="ADAL" clId="{C5B5F6F7-FA2E-42FD-9FA4-DB9288EB65D0}" dt="2025-01-16T05:35:12.356" v="2256" actId="20577"/>
        <pc:sldMkLst>
          <pc:docMk/>
          <pc:sldMk cId="3911787383" sldId="1263"/>
        </pc:sldMkLst>
        <pc:spChg chg="mod">
          <ac:chgData name="Erfan Meskar" userId="ae30a713-38f5-4e56-b874-fd636adcf478" providerId="ADAL" clId="{C5B5F6F7-FA2E-42FD-9FA4-DB9288EB65D0}" dt="2025-01-16T05:35:12.356" v="2256" actId="20577"/>
          <ac:spMkLst>
            <pc:docMk/>
            <pc:sldMk cId="3911787383" sldId="1263"/>
            <ac:spMk id="7171" creationId="{00000000-0000-0000-0000-000000000000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2523202706" sldId="1264"/>
        </pc:sldMkLst>
      </pc:sldChg>
      <pc:sldChg chg="modSp add mod">
        <pc:chgData name="Erfan Meskar" userId="ae30a713-38f5-4e56-b874-fd636adcf478" providerId="ADAL" clId="{C5B5F6F7-FA2E-42FD-9FA4-DB9288EB65D0}" dt="2025-01-14T15:37:47.696" v="201" actId="20577"/>
        <pc:sldMkLst>
          <pc:docMk/>
          <pc:sldMk cId="1678166843" sldId="1265"/>
        </pc:sldMkLst>
        <pc:spChg chg="mod">
          <ac:chgData name="Erfan Meskar" userId="ae30a713-38f5-4e56-b874-fd636adcf478" providerId="ADAL" clId="{C5B5F6F7-FA2E-42FD-9FA4-DB9288EB65D0}" dt="2025-01-14T15:37:47.696" v="201" actId="20577"/>
          <ac:spMkLst>
            <pc:docMk/>
            <pc:sldMk cId="1678166843" sldId="1265"/>
            <ac:spMk id="3" creationId="{A1A6C6F2-457F-4C56-9460-5C9BA9FC2D3D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0119414" sldId="1266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619773994" sldId="1267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875663604" sldId="1268"/>
        </pc:sldMkLst>
      </pc:sldChg>
      <pc:sldChg chg="modSp add mod">
        <pc:chgData name="Erfan Meskar" userId="ae30a713-38f5-4e56-b874-fd636adcf478" providerId="ADAL" clId="{C5B5F6F7-FA2E-42FD-9FA4-DB9288EB65D0}" dt="2025-01-14T15:22:39.925" v="103" actId="20577"/>
        <pc:sldMkLst>
          <pc:docMk/>
          <pc:sldMk cId="4268223971" sldId="1269"/>
        </pc:sldMkLst>
        <pc:spChg chg="mod">
          <ac:chgData name="Erfan Meskar" userId="ae30a713-38f5-4e56-b874-fd636adcf478" providerId="ADAL" clId="{C5B5F6F7-FA2E-42FD-9FA4-DB9288EB65D0}" dt="2025-01-14T15:22:39.925" v="103" actId="20577"/>
          <ac:spMkLst>
            <pc:docMk/>
            <pc:sldMk cId="4268223971" sldId="1269"/>
            <ac:spMk id="4" creationId="{581ECB1C-E014-EBAE-5F5A-E34533B4F1E6}"/>
          </ac:spMkLst>
        </pc:spChg>
      </pc:sldChg>
      <pc:sldChg chg="modSp add mod">
        <pc:chgData name="Erfan Meskar" userId="ae30a713-38f5-4e56-b874-fd636adcf478" providerId="ADAL" clId="{C5B5F6F7-FA2E-42FD-9FA4-DB9288EB65D0}" dt="2025-01-14T15:22:44.026" v="104" actId="20577"/>
        <pc:sldMkLst>
          <pc:docMk/>
          <pc:sldMk cId="2952444444" sldId="1270"/>
        </pc:sldMkLst>
        <pc:spChg chg="mod">
          <ac:chgData name="Erfan Meskar" userId="ae30a713-38f5-4e56-b874-fd636adcf478" providerId="ADAL" clId="{C5B5F6F7-FA2E-42FD-9FA4-DB9288EB65D0}" dt="2025-01-14T15:22:44.026" v="104" actId="20577"/>
          <ac:spMkLst>
            <pc:docMk/>
            <pc:sldMk cId="2952444444" sldId="1270"/>
            <ac:spMk id="4" creationId="{581ECB1C-E014-EBAE-5F5A-E34533B4F1E6}"/>
          </ac:spMkLst>
        </pc:spChg>
      </pc:sldChg>
      <pc:sldChg chg="addSp delSp modSp add mod delAnim">
        <pc:chgData name="Erfan Meskar" userId="ae30a713-38f5-4e56-b874-fd636adcf478" providerId="ADAL" clId="{C5B5F6F7-FA2E-42FD-9FA4-DB9288EB65D0}" dt="2025-01-14T15:35:05.396" v="149" actId="478"/>
        <pc:sldMkLst>
          <pc:docMk/>
          <pc:sldMk cId="2993929497" sldId="1271"/>
        </pc:sldMkLst>
        <pc:spChg chg="add del mod">
          <ac:chgData name="Erfan Meskar" userId="ae30a713-38f5-4e56-b874-fd636adcf478" providerId="ADAL" clId="{C5B5F6F7-FA2E-42FD-9FA4-DB9288EB65D0}" dt="2025-01-14T15:34:43.513" v="148" actId="14100"/>
          <ac:spMkLst>
            <pc:docMk/>
            <pc:sldMk cId="2993929497" sldId="1271"/>
            <ac:spMk id="2" creationId="{1C2336AA-7720-269C-CF77-AFABEDD90CF3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3" creationId="{087D620D-E2C0-1061-5592-DD1A66CFA0AA}"/>
          </ac:spMkLst>
        </pc:spChg>
        <pc:spChg chg="mod">
          <ac:chgData name="Erfan Meskar" userId="ae30a713-38f5-4e56-b874-fd636adcf478" providerId="ADAL" clId="{C5B5F6F7-FA2E-42FD-9FA4-DB9288EB65D0}" dt="2025-01-14T15:22:57.359" v="105"/>
          <ac:spMkLst>
            <pc:docMk/>
            <pc:sldMk cId="2993929497" sldId="1271"/>
            <ac:spMk id="4" creationId="{581ECB1C-E014-EBAE-5F5A-E34533B4F1E6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5" creationId="{5C2CFA79-A8D5-A65A-4518-FCC02DF76DCC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6" creationId="{0D750695-85DF-6C11-DD4B-FBAA6B6882F7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18" creationId="{B622E900-B281-C748-1B12-057A98CACC07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19" creationId="{778B8209-04B9-A64B-2AA7-643969B2F633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21" creationId="{66D8411E-394F-2F64-159B-8B277DC10B41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22" creationId="{856A1E00-2996-60D9-2DB7-0777921938C3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45" creationId="{6E4B4106-3998-6292-8455-468E7812569B}"/>
          </ac:spMkLst>
        </pc:spChg>
        <pc:spChg chg="mod">
          <ac:chgData name="Erfan Meskar" userId="ae30a713-38f5-4e56-b874-fd636adcf478" providerId="ADAL" clId="{C5B5F6F7-FA2E-42FD-9FA4-DB9288EB65D0}" dt="2025-01-14T15:28:48.034" v="136" actId="1036"/>
          <ac:spMkLst>
            <pc:docMk/>
            <pc:sldMk cId="2993929497" sldId="1271"/>
            <ac:spMk id="46" creationId="{C4338880-0361-653D-9E3A-51D7CF49BAB7}"/>
          </ac:spMkLst>
        </pc:spChg>
      </pc:sldChg>
      <pc:sldChg chg="modSp add mod">
        <pc:chgData name="Erfan Meskar" userId="ae30a713-38f5-4e56-b874-fd636adcf478" providerId="ADAL" clId="{C5B5F6F7-FA2E-42FD-9FA4-DB9288EB65D0}" dt="2025-01-14T15:35:52.424" v="155" actId="20577"/>
        <pc:sldMkLst>
          <pc:docMk/>
          <pc:sldMk cId="1088912637" sldId="1272"/>
        </pc:sldMkLst>
        <pc:spChg chg="mod">
          <ac:chgData name="Erfan Meskar" userId="ae30a713-38f5-4e56-b874-fd636adcf478" providerId="ADAL" clId="{C5B5F6F7-FA2E-42FD-9FA4-DB9288EB65D0}" dt="2025-01-14T15:35:52.424" v="155" actId="20577"/>
          <ac:spMkLst>
            <pc:docMk/>
            <pc:sldMk cId="1088912637" sldId="1272"/>
            <ac:spMk id="2" creationId="{1C2336AA-7720-269C-CF77-AFABEDD90CF3}"/>
          </ac:spMkLst>
        </pc:spChg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1068486453" sldId="1273"/>
        </pc:sldMkLst>
      </pc:sldChg>
      <pc:sldChg chg="add">
        <pc:chgData name="Erfan Meskar" userId="ae30a713-38f5-4e56-b874-fd636adcf478" providerId="ADAL" clId="{C5B5F6F7-FA2E-42FD-9FA4-DB9288EB65D0}" dt="2025-01-13T17:21:41.905" v="0"/>
        <pc:sldMkLst>
          <pc:docMk/>
          <pc:sldMk cId="315061992" sldId="1274"/>
        </pc:sldMkLst>
      </pc:sldChg>
      <pc:sldChg chg="delSp del mod delAnim">
        <pc:chgData name="Erfan Meskar" userId="ae30a713-38f5-4e56-b874-fd636adcf478" providerId="ADAL" clId="{C5B5F6F7-FA2E-42FD-9FA4-DB9288EB65D0}" dt="2025-01-14T19:39:08.173" v="2020" actId="47"/>
        <pc:sldMkLst>
          <pc:docMk/>
          <pc:sldMk cId="1293616425" sldId="1276"/>
        </pc:sldMkLst>
      </pc:sldChg>
      <pc:sldChg chg="addSp modSp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2989959072" sldId="1277"/>
        </pc:sldMkLst>
      </pc:sldChg>
      <pc:sldChg chg="addSp modSp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3568926194" sldId="1278"/>
        </pc:sldMkLst>
      </pc:sldChg>
      <pc:sldChg chg="addSp delSp modSp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921811897" sldId="1279"/>
        </pc:sldMkLst>
      </pc:sldChg>
      <pc:sldChg chg="modSp del mod ord">
        <pc:chgData name="Erfan Meskar" userId="ae30a713-38f5-4e56-b874-fd636adcf478" providerId="ADAL" clId="{C5B5F6F7-FA2E-42FD-9FA4-DB9288EB65D0}" dt="2025-01-14T19:39:08.173" v="2020" actId="47"/>
        <pc:sldMkLst>
          <pc:docMk/>
          <pc:sldMk cId="2607860485" sldId="1280"/>
        </pc:sldMkLst>
      </pc:sldChg>
      <pc:sldChg chg="addSp modSp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717971344" sldId="1281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2748415498" sldId="1282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096928723" sldId="1283"/>
        </pc:sldMkLst>
      </pc:sldChg>
      <pc:sldChg chg="modSp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1511717894" sldId="1284"/>
        </pc:sldMkLst>
      </pc:sldChg>
      <pc:sldChg chg="modSp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2599283626" sldId="1285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1731397365" sldId="1287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181774180" sldId="1288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686588971" sldId="1290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1384552223" sldId="1292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1640343491" sldId="1294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193290240" sldId="1295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2420394866" sldId="1296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024058802" sldId="1297"/>
        </pc:sldMkLst>
      </pc:sldChg>
      <pc:sldChg chg="modSp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1219251425" sldId="1299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705585269" sldId="1301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4109825290" sldId="1302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502869255" sldId="1303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3447585104" sldId="1305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4052797028" sldId="1306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3729141422" sldId="1307"/>
        </pc:sldMkLst>
      </pc:sldChg>
      <pc:sldChg chg="del">
        <pc:chgData name="Erfan Meskar" userId="ae30a713-38f5-4e56-b874-fd636adcf478" providerId="ADAL" clId="{C5B5F6F7-FA2E-42FD-9FA4-DB9288EB65D0}" dt="2025-01-14T19:39:08.173" v="2020" actId="47"/>
        <pc:sldMkLst>
          <pc:docMk/>
          <pc:sldMk cId="1870206651" sldId="1308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107486443" sldId="1309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1531701761" sldId="1310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3258605132" sldId="1311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1645972348" sldId="1312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846269759" sldId="1313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3455276903" sldId="1314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234880298" sldId="1315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125323223" sldId="1316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3140845290" sldId="1317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1135054167" sldId="1318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4239441771" sldId="1319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4053373772" sldId="1320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649850334" sldId="1321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3544730233" sldId="1322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358343715" sldId="1323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28272633" sldId="1325"/>
        </pc:sldMkLst>
      </pc:sldChg>
      <pc:sldChg chg="del mod modShow">
        <pc:chgData name="Erfan Meskar" userId="ae30a713-38f5-4e56-b874-fd636adcf478" providerId="ADAL" clId="{C5B5F6F7-FA2E-42FD-9FA4-DB9288EB65D0}" dt="2025-01-14T19:39:08.173" v="2020" actId="47"/>
        <pc:sldMkLst>
          <pc:docMk/>
          <pc:sldMk cId="2834877873" sldId="1326"/>
        </pc:sldMkLst>
      </pc:sldChg>
      <pc:sldChg chg="add">
        <pc:chgData name="Erfan Meskar" userId="ae30a713-38f5-4e56-b874-fd636adcf478" providerId="ADAL" clId="{C5B5F6F7-FA2E-42FD-9FA4-DB9288EB65D0}" dt="2025-01-14T15:20:12.953" v="94"/>
        <pc:sldMkLst>
          <pc:docMk/>
          <pc:sldMk cId="2939718557" sldId="1327"/>
        </pc:sldMkLst>
      </pc:sldChg>
      <pc:sldChg chg="addSp delSp modSp add del mod ord">
        <pc:chgData name="Erfan Meskar" userId="ae30a713-38f5-4e56-b874-fd636adcf478" providerId="ADAL" clId="{C5B5F6F7-FA2E-42FD-9FA4-DB9288EB65D0}" dt="2025-01-14T19:39:08.173" v="2020" actId="47"/>
        <pc:sldMkLst>
          <pc:docMk/>
          <pc:sldMk cId="1205177596" sldId="1328"/>
        </pc:sldMkLst>
      </pc:sldChg>
      <pc:sldChg chg="addSp delSp modSp add del mod ord">
        <pc:chgData name="Erfan Meskar" userId="ae30a713-38f5-4e56-b874-fd636adcf478" providerId="ADAL" clId="{C5B5F6F7-FA2E-42FD-9FA4-DB9288EB65D0}" dt="2025-01-14T19:39:08.173" v="2020" actId="47"/>
        <pc:sldMkLst>
          <pc:docMk/>
          <pc:sldMk cId="1096990415" sldId="1329"/>
        </pc:sldMkLst>
      </pc:sldChg>
      <pc:sldChg chg="addSp delSp modSp add del mod ord">
        <pc:chgData name="Erfan Meskar" userId="ae30a713-38f5-4e56-b874-fd636adcf478" providerId="ADAL" clId="{C5B5F6F7-FA2E-42FD-9FA4-DB9288EB65D0}" dt="2025-01-14T19:39:08.173" v="2020" actId="47"/>
        <pc:sldMkLst>
          <pc:docMk/>
          <pc:sldMk cId="3168944185" sldId="1330"/>
        </pc:sldMkLst>
      </pc:sldChg>
      <pc:sldChg chg="addSp delSp modSp add del mod">
        <pc:chgData name="Erfan Meskar" userId="ae30a713-38f5-4e56-b874-fd636adcf478" providerId="ADAL" clId="{C5B5F6F7-FA2E-42FD-9FA4-DB9288EB65D0}" dt="2025-01-14T19:39:08.173" v="2020" actId="47"/>
        <pc:sldMkLst>
          <pc:docMk/>
          <pc:sldMk cId="979026611" sldId="1331"/>
        </pc:sldMkLst>
      </pc:sldChg>
    </pc:docChg>
  </pc:docChgLst>
  <pc:docChgLst>
    <pc:chgData name="Erfan Meskar" userId="ae30a713-38f5-4e56-b874-fd636adcf478" providerId="ADAL" clId="{43C32E11-59CF-4664-AECE-985C87378404}"/>
    <pc:docChg chg="modSld">
      <pc:chgData name="Erfan Meskar" userId="ae30a713-38f5-4e56-b874-fd636adcf478" providerId="ADAL" clId="{43C32E11-59CF-4664-AECE-985C87378404}" dt="2025-01-06T18:41:45.790" v="0" actId="20577"/>
      <pc:docMkLst>
        <pc:docMk/>
      </pc:docMkLst>
      <pc:sldChg chg="modSp mod">
        <pc:chgData name="Erfan Meskar" userId="ae30a713-38f5-4e56-b874-fd636adcf478" providerId="ADAL" clId="{43C32E11-59CF-4664-AECE-985C87378404}" dt="2025-01-06T18:41:45.790" v="0" actId="20577"/>
        <pc:sldMkLst>
          <pc:docMk/>
          <pc:sldMk cId="0" sldId="446"/>
        </pc:sldMkLst>
        <pc:spChg chg="mod">
          <ac:chgData name="Erfan Meskar" userId="ae30a713-38f5-4e56-b874-fd636adcf478" providerId="ADAL" clId="{43C32E11-59CF-4664-AECE-985C87378404}" dt="2025-01-06T18:41:45.790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4-01-17T19:16:02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20471 11796 65 0,'-9'-10'239'0,"3"2"-7"0,6 5 3 0,-6-2-18 15,2-2 9-15,2 2-24 0,-4 2-19 0,6-2 20 0,0 1-3 16,0-2 29-16,2-2 11 0,-2 4 1 0,4-5 19 16,2 3 4-16,-6 3 17 0,4 1 21 0,-4-5 9 15,2 7-39-15,-2-1-1 0,4 1-11 0,-2 0-22 0,-2 0-17 16,0 1-8-16,-2 1-22 0,2-4-14 0,-4 2-16 0,10 0-32 15,-1-1-22-15,-5 1-93 0,4 0-55 0,-4 0-65 16,0 1-109-16,0-1-91 0,2 3-49 0,-2 1-64 0,0 0-47 16,0 3-19-16,-2-3-52 0,2 3-86 0,0 1 106 15,0 0 73-15,0 4 84 0,0 0 48 0,0-4 22 16,2 4 37-16,6 0 35 0,-2-2 39 0,5-1 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/>
          </p:cNvSpPr>
          <p:nvPr>
            <p:ph type="sldNum" idx="112"/>
          </p:nvPr>
        </p:nvSpPr>
        <p:spPr>
          <a:xfrm>
            <a:off x="5438520" y="6948000"/>
            <a:ext cx="4160160" cy="3654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>
            <a:lvl1pPr algn="r">
              <a:lnSpc>
                <a:spcPct val="100000"/>
              </a:lnSpc>
              <a:buNone/>
              <a:defRPr lang="en-US" sz="13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778B98-6721-47C2-85B4-9D34D9FF74EB}" type="slidenum">
              <a:rPr lang="en-US" sz="1300" b="0" strike="noStrike" spc="-1">
                <a:latin typeface="Times New Roman"/>
              </a:rPr>
              <a:t>15</a:t>
            </a:fld>
            <a:endParaRPr lang="en-CA" sz="1300" b="0" strike="noStrike" spc="-1">
              <a:latin typeface="Times New Roman"/>
            </a:endParaRPr>
          </a:p>
        </p:txBody>
      </p:sp>
      <p:sp>
        <p:nvSpPr>
          <p:cNvPr id="127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ln w="0">
            <a:noFill/>
          </a:ln>
        </p:spPr>
      </p:sp>
      <p:sp>
        <p:nvSpPr>
          <p:cNvPr id="1274" name="PlaceHolder 3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2320" cy="329076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/>
          </p:cNvSpPr>
          <p:nvPr>
            <p:ph type="sldNum" idx="114"/>
          </p:nvPr>
        </p:nvSpPr>
        <p:spPr>
          <a:xfrm>
            <a:off x="5438520" y="6948000"/>
            <a:ext cx="4160160" cy="3654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>
            <a:lvl1pPr algn="r">
              <a:lnSpc>
                <a:spcPct val="100000"/>
              </a:lnSpc>
              <a:buNone/>
              <a:defRPr lang="en-US" sz="13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292854-126E-4EB4-8A9D-3BB069EADBF4}" type="slidenum">
              <a:rPr lang="en-US" sz="1300" b="0" strike="noStrike" spc="-1">
                <a:latin typeface="Times New Roman"/>
              </a:rPr>
              <a:t>16</a:t>
            </a:fld>
            <a:endParaRPr lang="en-CA" sz="1300" b="0" strike="noStrike" spc="-1">
              <a:latin typeface="Times New Roman"/>
            </a:endParaRPr>
          </a:p>
        </p:txBody>
      </p:sp>
      <p:sp>
        <p:nvSpPr>
          <p:cNvPr id="127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ln w="0">
            <a:noFill/>
          </a:ln>
        </p:spPr>
      </p:sp>
      <p:sp>
        <p:nvSpPr>
          <p:cNvPr id="1280" name="PlaceHolder 3"/>
          <p:cNvSpPr>
            <a:spLocks noGrp="1"/>
          </p:cNvSpPr>
          <p:nvPr>
            <p:ph type="body"/>
          </p:nvPr>
        </p:nvSpPr>
        <p:spPr>
          <a:xfrm>
            <a:off x="1277280" y="3475080"/>
            <a:ext cx="7046280" cy="3290760"/>
          </a:xfrm>
          <a:prstGeom prst="rect">
            <a:avLst/>
          </a:prstGeom>
          <a:noFill/>
          <a:ln w="0">
            <a:noFill/>
          </a:ln>
        </p:spPr>
        <p:txBody>
          <a:bodyPr lIns="95040" tIns="47520" rIns="95040" bIns="4752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Statistical multiplexing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Important if traffic is bursty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Less expensive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Contention requires buffering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Variable delay =&gt; no QoS guarantees	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/>
          </p:cNvSpPr>
          <p:nvPr>
            <p:ph type="sldNum" idx="115"/>
          </p:nvPr>
        </p:nvSpPr>
        <p:spPr>
          <a:xfrm>
            <a:off x="5438520" y="6948000"/>
            <a:ext cx="4160160" cy="3654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>
            <a:lvl1pPr algn="r">
              <a:lnSpc>
                <a:spcPct val="100000"/>
              </a:lnSpc>
              <a:buNone/>
              <a:defRPr lang="en-US" sz="13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E0D9B3-3BD2-46B7-9A5D-10385F782B86}" type="slidenum">
              <a:rPr lang="en-US" sz="1300" b="0" strike="noStrike" spc="-1">
                <a:latin typeface="Times New Roman"/>
              </a:rPr>
              <a:t>17</a:t>
            </a:fld>
            <a:endParaRPr lang="en-CA" sz="1300" b="0" strike="noStrike" spc="-1">
              <a:latin typeface="Times New Roman"/>
            </a:endParaRPr>
          </a:p>
        </p:txBody>
      </p:sp>
      <p:sp>
        <p:nvSpPr>
          <p:cNvPr id="128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ln w="0">
            <a:noFill/>
          </a:ln>
        </p:spPr>
      </p:sp>
      <p:sp>
        <p:nvSpPr>
          <p:cNvPr id="1283" name="PlaceHolder 3"/>
          <p:cNvSpPr>
            <a:spLocks noGrp="1"/>
          </p:cNvSpPr>
          <p:nvPr>
            <p:ph type="body"/>
          </p:nvPr>
        </p:nvSpPr>
        <p:spPr>
          <a:xfrm>
            <a:off x="1277280" y="3475080"/>
            <a:ext cx="7046280" cy="3290760"/>
          </a:xfrm>
          <a:prstGeom prst="rect">
            <a:avLst/>
          </a:prstGeom>
          <a:noFill/>
          <a:ln w="0">
            <a:noFill/>
          </a:ln>
        </p:spPr>
        <p:txBody>
          <a:bodyPr lIns="95040" tIns="47520" rIns="95040" bIns="4752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Statistical multiplexing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Important if traffic is bursty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Less expensive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Contention requires buffering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lang="en-US" sz="2000" b="0" strike="noStrike" spc="-1">
                <a:latin typeface="Comic Sans MS"/>
              </a:rPr>
              <a:t>Variable delay =&gt; no QoS guarantees	</a:t>
            </a:r>
            <a:endParaRPr lang="en-CA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0F0A8-2FDA-D86D-DD05-6DDCC884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>
            <a:extLst>
              <a:ext uri="{FF2B5EF4-FFF2-40B4-BE49-F238E27FC236}">
                <a16:creationId xmlns:a16="http://schemas.microsoft.com/office/drawing/2014/main" id="{9020C07C-8C22-8054-8C4A-330CC539F11F}"/>
              </a:ext>
            </a:extLst>
          </p:cNvPr>
          <p:cNvSpPr>
            <a:spLocks noGrp="1"/>
          </p:cNvSpPr>
          <p:nvPr>
            <p:ph type="sldNum" idx="109"/>
          </p:nvPr>
        </p:nvSpPr>
        <p:spPr>
          <a:xfrm>
            <a:off x="5438520" y="6948000"/>
            <a:ext cx="4160160" cy="3654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>
            <a:lvl1pPr algn="r">
              <a:lnSpc>
                <a:spcPct val="100000"/>
              </a:lnSpc>
              <a:buNone/>
              <a:defRPr lang="en-US" sz="13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38136-F2AE-4804-A6C7-7628BAA78958}" type="slidenum">
              <a:rPr lang="en-US" sz="1300" b="0" strike="noStrike" spc="-1">
                <a:latin typeface="Times New Roman"/>
              </a:rPr>
              <a:t>5</a:t>
            </a:fld>
            <a:endParaRPr lang="en-CA" sz="1300" b="0" strike="noStrike" spc="-1">
              <a:latin typeface="Times New Roman"/>
            </a:endParaRPr>
          </a:p>
        </p:txBody>
      </p:sp>
      <p:sp>
        <p:nvSpPr>
          <p:cNvPr id="1264" name="PlaceHolder 2">
            <a:extLst>
              <a:ext uri="{FF2B5EF4-FFF2-40B4-BE49-F238E27FC236}">
                <a16:creationId xmlns:a16="http://schemas.microsoft.com/office/drawing/2014/main" id="{3D2E2320-7A5C-5451-208A-3B4FF2EE4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ln w="0">
            <a:noFill/>
          </a:ln>
        </p:spPr>
      </p:sp>
      <p:sp>
        <p:nvSpPr>
          <p:cNvPr id="1265" name="PlaceHolder 3">
            <a:extLst>
              <a:ext uri="{FF2B5EF4-FFF2-40B4-BE49-F238E27FC236}">
                <a16:creationId xmlns:a16="http://schemas.microsoft.com/office/drawing/2014/main" id="{ED44CA90-1805-1541-2954-ED4E2716ACE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2320" cy="3290760"/>
          </a:xfrm>
          <a:prstGeom prst="rect">
            <a:avLst/>
          </a:prstGeom>
          <a:noFill/>
          <a:ln w="0">
            <a:noFill/>
          </a:ln>
        </p:spPr>
        <p:txBody>
          <a:bodyPr lIns="95400" tIns="47520" rIns="95400" bIns="47520" anchor="t"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68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4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4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840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79450"/>
            <a:ext cx="617220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202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/>
          </p:cNvSpPr>
          <p:nvPr>
            <p:ph type="sldNum" idx="111"/>
          </p:nvPr>
        </p:nvSpPr>
        <p:spPr>
          <a:xfrm>
            <a:off x="5438520" y="6948000"/>
            <a:ext cx="4160160" cy="36540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b">
            <a:noAutofit/>
          </a:bodyPr>
          <a:lstStyle>
            <a:lvl1pPr algn="r">
              <a:lnSpc>
                <a:spcPct val="100000"/>
              </a:lnSpc>
              <a:buNone/>
              <a:defRPr lang="en-US" sz="13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A28A40-CF9C-4E6E-A561-2D4ABFEA64E8}" type="slidenum">
              <a:rPr lang="en-US" sz="1300" b="0" strike="noStrike" spc="-1">
                <a:latin typeface="Times New Roman"/>
              </a:rPr>
              <a:t>14</a:t>
            </a:fld>
            <a:endParaRPr lang="en-CA" sz="1300" b="0" strike="noStrike" spc="-1">
              <a:latin typeface="Times New Roman"/>
            </a:endParaRPr>
          </a:p>
        </p:txBody>
      </p:sp>
      <p:sp>
        <p:nvSpPr>
          <p:cNvPr id="127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  <a:ln w="0">
            <a:noFill/>
          </a:ln>
        </p:spPr>
      </p:sp>
      <p:sp>
        <p:nvSpPr>
          <p:cNvPr id="1271" name="PlaceHolder 3"/>
          <p:cNvSpPr>
            <a:spLocks noGrp="1"/>
          </p:cNvSpPr>
          <p:nvPr>
            <p:ph type="body"/>
          </p:nvPr>
        </p:nvSpPr>
        <p:spPr>
          <a:xfrm>
            <a:off x="1279440" y="3475080"/>
            <a:ext cx="7042320" cy="3290760"/>
          </a:xfrm>
          <a:prstGeom prst="rect">
            <a:avLst/>
          </a:prstGeom>
          <a:noFill/>
          <a:ln w="0">
            <a:noFill/>
          </a:ln>
        </p:spPr>
        <p:txBody>
          <a:bodyPr lIns="96840" tIns="48240" rIns="96840" bIns="48240" anchor="t">
            <a:noAutofit/>
          </a:bodyPr>
          <a:lstStyle/>
          <a:p>
            <a:endParaRPr lang="en-CA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/>
              <a:t>Lecture 2-Part </a:t>
            </a:r>
            <a:r>
              <a:rPr lang="en-US" sz="4300" dirty="0"/>
              <a:t>1: Network Sharing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ECB1C-E014-EBAE-5F5A-E34533B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/>
              <a:t>Circuit Switching, Pros and Cons</a:t>
            </a:r>
            <a:endParaRPr lang="en-CA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2336AA-7720-269C-CF77-AFABEDD9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Once circuit is established, it provides simple/fast switching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Switch fails --&gt; its circuit(s) fails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12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/>
              <a:t>Packet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r>
              <a:rPr lang="en-US" dirty="0"/>
              <a:t>It’s the method used by the Internet</a:t>
            </a:r>
          </a:p>
          <a:p>
            <a:r>
              <a:rPr lang="en-US" dirty="0"/>
              <a:t>Each packet is individually routed,</a:t>
            </a:r>
          </a:p>
          <a:p>
            <a:pPr lvl="1"/>
            <a:r>
              <a:rPr lang="en-US" dirty="0"/>
              <a:t>using the router’s local routing table</a:t>
            </a:r>
          </a:p>
          <a:p>
            <a:r>
              <a:rPr lang="en-US" dirty="0"/>
              <a:t>The routers maintain no per-flow state</a:t>
            </a:r>
          </a:p>
          <a:p>
            <a:r>
              <a:rPr lang="en-US" dirty="0"/>
              <a:t>Different packets with the same source and destination address may take different paths</a:t>
            </a:r>
          </a:p>
          <a:p>
            <a:r>
              <a:rPr lang="en-US" dirty="0"/>
              <a:t>Several packets may arrive for the same output link at the same time, </a:t>
            </a:r>
          </a:p>
          <a:p>
            <a:pPr lvl="1"/>
            <a:r>
              <a:rPr lang="en-US" dirty="0"/>
              <a:t>Therefore, a packet switch has buffers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6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Packet Switching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57357D-B8F7-3581-A552-DFB92B4C9A51}"/>
              </a:ext>
            </a:extLst>
          </p:cNvPr>
          <p:cNvSpPr/>
          <p:nvPr/>
        </p:nvSpPr>
        <p:spPr>
          <a:xfrm>
            <a:off x="5333880" y="1981080"/>
            <a:ext cx="1545840" cy="84888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6DA222-313F-5F15-A482-BB2BC563B339}"/>
              </a:ext>
            </a:extLst>
          </p:cNvPr>
          <p:cNvGrpSpPr/>
          <p:nvPr/>
        </p:nvGrpSpPr>
        <p:grpSpPr>
          <a:xfrm>
            <a:off x="3609840" y="1725480"/>
            <a:ext cx="380520" cy="380520"/>
            <a:chOff x="2085840" y="1725480"/>
            <a:chExt cx="380520" cy="3805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EAA00A-6227-F767-9276-5943563D69F2}"/>
                </a:ext>
              </a:extLst>
            </p:cNvPr>
            <p:cNvSpPr/>
            <p:nvPr/>
          </p:nvSpPr>
          <p:spPr>
            <a:xfrm>
              <a:off x="2085840" y="172548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D3C5026-0320-F522-C8E1-61BDA83717CF}"/>
                </a:ext>
              </a:extLst>
            </p:cNvPr>
            <p:cNvSpPr/>
            <p:nvPr/>
          </p:nvSpPr>
          <p:spPr>
            <a:xfrm>
              <a:off x="2116080" y="1746360"/>
              <a:ext cx="300252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A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1E1C509-24B4-E8B6-488A-5236D332FF94}"/>
              </a:ext>
            </a:extLst>
          </p:cNvPr>
          <p:cNvSpPr/>
          <p:nvPr/>
        </p:nvSpPr>
        <p:spPr>
          <a:xfrm>
            <a:off x="5054520" y="219384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9234AA3-937C-E6E5-2C6A-3D7E0E175885}"/>
              </a:ext>
            </a:extLst>
          </p:cNvPr>
          <p:cNvSpPr/>
          <p:nvPr/>
        </p:nvSpPr>
        <p:spPr>
          <a:xfrm>
            <a:off x="5062080" y="2238481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R1</a:t>
            </a:r>
            <a:endParaRPr lang="en-CA" sz="1400" spc="-1">
              <a:latin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A60CB3-E52B-7008-F858-231198B67F0B}"/>
              </a:ext>
            </a:extLst>
          </p:cNvPr>
          <p:cNvSpPr/>
          <p:nvPr/>
        </p:nvSpPr>
        <p:spPr>
          <a:xfrm>
            <a:off x="5918160" y="184644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58E26F1-E343-C4AA-2B18-A250748BD46B}"/>
              </a:ext>
            </a:extLst>
          </p:cNvPr>
          <p:cNvSpPr/>
          <p:nvPr/>
        </p:nvSpPr>
        <p:spPr>
          <a:xfrm>
            <a:off x="5919240" y="1890721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R2</a:t>
            </a:r>
            <a:endParaRPr lang="en-CA" sz="1400" spc="-1">
              <a:latin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1D29F-1830-617D-3BE2-890CB269C82B}"/>
              </a:ext>
            </a:extLst>
          </p:cNvPr>
          <p:cNvSpPr/>
          <p:nvPr/>
        </p:nvSpPr>
        <p:spPr>
          <a:xfrm>
            <a:off x="5918160" y="259092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FEAB299-A6CC-7D1B-96DF-6AE1B97D141F}"/>
              </a:ext>
            </a:extLst>
          </p:cNvPr>
          <p:cNvSpPr/>
          <p:nvPr/>
        </p:nvSpPr>
        <p:spPr>
          <a:xfrm>
            <a:off x="5919240" y="2635201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R4</a:t>
            </a:r>
            <a:endParaRPr lang="en-CA" sz="1400" spc="-1">
              <a:latin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0EEF42-168E-BB89-BB37-20ECFDBA245B}"/>
              </a:ext>
            </a:extLst>
          </p:cNvPr>
          <p:cNvSpPr/>
          <p:nvPr/>
        </p:nvSpPr>
        <p:spPr>
          <a:xfrm>
            <a:off x="6781800" y="220968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826FC2A-21CA-CDB3-C260-06542B506795}"/>
              </a:ext>
            </a:extLst>
          </p:cNvPr>
          <p:cNvSpPr/>
          <p:nvPr/>
        </p:nvSpPr>
        <p:spPr>
          <a:xfrm>
            <a:off x="6782880" y="2254321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R3</a:t>
            </a:r>
            <a:endParaRPr lang="en-CA" sz="1400" spc="-1"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4A7C79-F072-BC01-5F9E-A95308B434B5}"/>
              </a:ext>
            </a:extLst>
          </p:cNvPr>
          <p:cNvGrpSpPr/>
          <p:nvPr/>
        </p:nvGrpSpPr>
        <p:grpSpPr>
          <a:xfrm>
            <a:off x="8245560" y="1743120"/>
            <a:ext cx="380520" cy="380520"/>
            <a:chOff x="6721560" y="1743120"/>
            <a:chExt cx="380520" cy="3805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A19078E-77AB-54B0-9D10-216D1BB7A3DE}"/>
                </a:ext>
              </a:extLst>
            </p:cNvPr>
            <p:cNvSpPr/>
            <p:nvPr/>
          </p:nvSpPr>
          <p:spPr>
            <a:xfrm>
              <a:off x="6721560" y="174312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9ECC37A-52EB-7CA0-80D6-2F51EC5D7087}"/>
                </a:ext>
              </a:extLst>
            </p:cNvPr>
            <p:cNvSpPr/>
            <p:nvPr/>
          </p:nvSpPr>
          <p:spPr>
            <a:xfrm>
              <a:off x="6751800" y="1763640"/>
              <a:ext cx="293840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B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19" name="Line 18">
            <a:extLst>
              <a:ext uri="{FF2B5EF4-FFF2-40B4-BE49-F238E27FC236}">
                <a16:creationId xmlns:a16="http://schemas.microsoft.com/office/drawing/2014/main" id="{5CCA8251-54F0-2C6D-832E-B06677018461}"/>
              </a:ext>
            </a:extLst>
          </p:cNvPr>
          <p:cNvSpPr/>
          <p:nvPr/>
        </p:nvSpPr>
        <p:spPr>
          <a:xfrm>
            <a:off x="3971640" y="1981080"/>
            <a:ext cx="1074960" cy="399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9845AF3-9D75-C92F-1322-A4D60A60B443}"/>
              </a:ext>
            </a:extLst>
          </p:cNvPr>
          <p:cNvSpPr/>
          <p:nvPr/>
        </p:nvSpPr>
        <p:spPr>
          <a:xfrm flipV="1">
            <a:off x="7170600" y="1981080"/>
            <a:ext cx="1074600" cy="399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17E6D7EC-92CB-C139-0B77-57242DFC8080}"/>
              </a:ext>
            </a:extLst>
          </p:cNvPr>
          <p:cNvSpPr/>
          <p:nvPr/>
        </p:nvSpPr>
        <p:spPr>
          <a:xfrm>
            <a:off x="4190880" y="1981080"/>
            <a:ext cx="677880" cy="2635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6811D41-9A9B-2F42-E502-BE82C9335FE0}"/>
              </a:ext>
            </a:extLst>
          </p:cNvPr>
          <p:cNvSpPr/>
          <p:nvPr/>
        </p:nvSpPr>
        <p:spPr>
          <a:xfrm flipV="1">
            <a:off x="5502000" y="2071440"/>
            <a:ext cx="320760" cy="1634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64B9A68-AACE-CA6B-54F2-411B97970482}"/>
              </a:ext>
            </a:extLst>
          </p:cNvPr>
          <p:cNvSpPr/>
          <p:nvPr/>
        </p:nvSpPr>
        <p:spPr>
          <a:xfrm>
            <a:off x="6394440" y="2068200"/>
            <a:ext cx="331560" cy="1875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8B0E338-92A5-0AA2-0BD9-D2AFD012E4A1}"/>
              </a:ext>
            </a:extLst>
          </p:cNvPr>
          <p:cNvSpPr/>
          <p:nvPr/>
        </p:nvSpPr>
        <p:spPr>
          <a:xfrm flipV="1">
            <a:off x="7314960" y="1982520"/>
            <a:ext cx="736560" cy="27000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5AC0CF91-9936-95AC-8186-5F9A6448C914}"/>
              </a:ext>
            </a:extLst>
          </p:cNvPr>
          <p:cNvSpPr/>
          <p:nvPr/>
        </p:nvSpPr>
        <p:spPr>
          <a:xfrm>
            <a:off x="3336960" y="2124000"/>
            <a:ext cx="969480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Source</a:t>
            </a:r>
            <a:endParaRPr lang="en-CA" sz="1600" spc="-1">
              <a:latin typeface="Arial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C1DEE2AB-FE77-15CC-6A45-B8A56887F7BC}"/>
              </a:ext>
            </a:extLst>
          </p:cNvPr>
          <p:cNvSpPr/>
          <p:nvPr/>
        </p:nvSpPr>
        <p:spPr>
          <a:xfrm>
            <a:off x="8051880" y="2124000"/>
            <a:ext cx="1472760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Destination</a:t>
            </a:r>
            <a:endParaRPr lang="en-CA" sz="1600" spc="-1">
              <a:latin typeface="Arial"/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4B2C3498-614D-E080-0D04-9D894A65D8A4}"/>
              </a:ext>
            </a:extLst>
          </p:cNvPr>
          <p:cNvGrpSpPr/>
          <p:nvPr/>
        </p:nvGrpSpPr>
        <p:grpSpPr>
          <a:xfrm>
            <a:off x="4108440" y="1721880"/>
            <a:ext cx="622080" cy="365400"/>
            <a:chOff x="2584440" y="1721880"/>
            <a:chExt cx="622080" cy="365400"/>
          </a:xfrm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EB25E96-F94F-FE9F-0C03-70E460603C91}"/>
                </a:ext>
              </a:extLst>
            </p:cNvPr>
            <p:cNvSpPr/>
            <p:nvPr/>
          </p:nvSpPr>
          <p:spPr>
            <a:xfrm rot="1294800">
              <a:off x="2590920" y="1828440"/>
              <a:ext cx="609120" cy="1519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D60EA1DE-AA85-FAF2-753E-62BA225EE377}"/>
                </a:ext>
              </a:extLst>
            </p:cNvPr>
            <p:cNvSpPr/>
            <p:nvPr/>
          </p:nvSpPr>
          <p:spPr>
            <a:xfrm flipH="1">
              <a:off x="2938320" y="1861920"/>
              <a:ext cx="56160" cy="141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0" name="Line 18">
            <a:extLst>
              <a:ext uri="{FF2B5EF4-FFF2-40B4-BE49-F238E27FC236}">
                <a16:creationId xmlns:a16="http://schemas.microsoft.com/office/drawing/2014/main" id="{B19C6045-589A-A813-AB0B-E357575CFD56}"/>
              </a:ext>
            </a:extLst>
          </p:cNvPr>
          <p:cNvSpPr/>
          <p:nvPr/>
        </p:nvSpPr>
        <p:spPr>
          <a:xfrm flipV="1">
            <a:off x="3987120" y="2505740"/>
            <a:ext cx="1072656" cy="380518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86EDCC-714D-15B5-EDFC-B82BE1238FD4}"/>
              </a:ext>
            </a:extLst>
          </p:cNvPr>
          <p:cNvGrpSpPr/>
          <p:nvPr/>
        </p:nvGrpSpPr>
        <p:grpSpPr>
          <a:xfrm>
            <a:off x="3599946" y="2779220"/>
            <a:ext cx="380520" cy="380520"/>
            <a:chOff x="2085840" y="1725480"/>
            <a:chExt cx="380520" cy="3805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EFF80A-9D83-A059-888B-F0D33AE1CB51}"/>
                </a:ext>
              </a:extLst>
            </p:cNvPr>
            <p:cNvSpPr/>
            <p:nvPr/>
          </p:nvSpPr>
          <p:spPr>
            <a:xfrm>
              <a:off x="2085840" y="172548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FF6126C9-FAFF-1346-9D1E-0C4430AE92C8}"/>
                </a:ext>
              </a:extLst>
            </p:cNvPr>
            <p:cNvSpPr/>
            <p:nvPr/>
          </p:nvSpPr>
          <p:spPr>
            <a:xfrm>
              <a:off x="2116080" y="1746360"/>
              <a:ext cx="300252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C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35" name="Shape 1244">
            <a:extLst>
              <a:ext uri="{FF2B5EF4-FFF2-40B4-BE49-F238E27FC236}">
                <a16:creationId xmlns:a16="http://schemas.microsoft.com/office/drawing/2014/main" id="{F6795AC4-FF0F-F0B4-9161-EBF0C03DDF4D}"/>
              </a:ext>
            </a:extLst>
          </p:cNvPr>
          <p:cNvSpPr/>
          <p:nvPr/>
        </p:nvSpPr>
        <p:spPr>
          <a:xfrm>
            <a:off x="5331214" y="3502560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6" name="Shape 1246">
            <a:extLst>
              <a:ext uri="{FF2B5EF4-FFF2-40B4-BE49-F238E27FC236}">
                <a16:creationId xmlns:a16="http://schemas.microsoft.com/office/drawing/2014/main" id="{8E7FD33C-777B-C388-A947-75271AF32EA5}"/>
              </a:ext>
            </a:extLst>
          </p:cNvPr>
          <p:cNvSpPr/>
          <p:nvPr/>
        </p:nvSpPr>
        <p:spPr>
          <a:xfrm flipV="1">
            <a:off x="3938181" y="4053831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7" name="Shape 1247">
            <a:extLst>
              <a:ext uri="{FF2B5EF4-FFF2-40B4-BE49-F238E27FC236}">
                <a16:creationId xmlns:a16="http://schemas.microsoft.com/office/drawing/2014/main" id="{E85EFE7A-A927-20EF-A5E9-7C47B3532343}"/>
              </a:ext>
            </a:extLst>
          </p:cNvPr>
          <p:cNvSpPr/>
          <p:nvPr/>
        </p:nvSpPr>
        <p:spPr>
          <a:xfrm>
            <a:off x="3714940" y="3877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8" name="Shape 1248">
            <a:extLst>
              <a:ext uri="{FF2B5EF4-FFF2-40B4-BE49-F238E27FC236}">
                <a16:creationId xmlns:a16="http://schemas.microsoft.com/office/drawing/2014/main" id="{F42053A3-5C9A-F3CB-5676-CD20AC30BC5D}"/>
              </a:ext>
            </a:extLst>
          </p:cNvPr>
          <p:cNvSpPr/>
          <p:nvPr/>
        </p:nvSpPr>
        <p:spPr>
          <a:xfrm flipV="1">
            <a:off x="6860833" y="4050718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" name="Shape 1249">
            <a:extLst>
              <a:ext uri="{FF2B5EF4-FFF2-40B4-BE49-F238E27FC236}">
                <a16:creationId xmlns:a16="http://schemas.microsoft.com/office/drawing/2014/main" id="{169D52E8-0A04-78F7-CA53-38259C9668F5}"/>
              </a:ext>
            </a:extLst>
          </p:cNvPr>
          <p:cNvSpPr/>
          <p:nvPr/>
        </p:nvSpPr>
        <p:spPr>
          <a:xfrm>
            <a:off x="8394097" y="387760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40" name="Shape 1252">
            <a:extLst>
              <a:ext uri="{FF2B5EF4-FFF2-40B4-BE49-F238E27FC236}">
                <a16:creationId xmlns:a16="http://schemas.microsoft.com/office/drawing/2014/main" id="{6C8D2D00-8058-2811-6751-4053FDC47468}"/>
              </a:ext>
            </a:extLst>
          </p:cNvPr>
          <p:cNvSpPr/>
          <p:nvPr/>
        </p:nvSpPr>
        <p:spPr>
          <a:xfrm flipV="1">
            <a:off x="3929252" y="4729770"/>
            <a:ext cx="1669313" cy="12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1" name="Shape 1253">
            <a:extLst>
              <a:ext uri="{FF2B5EF4-FFF2-40B4-BE49-F238E27FC236}">
                <a16:creationId xmlns:a16="http://schemas.microsoft.com/office/drawing/2014/main" id="{179ACF4D-3CAC-8D16-1003-A6291D048C9F}"/>
              </a:ext>
            </a:extLst>
          </p:cNvPr>
          <p:cNvSpPr/>
          <p:nvPr/>
        </p:nvSpPr>
        <p:spPr>
          <a:xfrm>
            <a:off x="3706011" y="4556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42" name="Shape 1254">
            <a:extLst>
              <a:ext uri="{FF2B5EF4-FFF2-40B4-BE49-F238E27FC236}">
                <a16:creationId xmlns:a16="http://schemas.microsoft.com/office/drawing/2014/main" id="{76827C28-F6B4-737C-A9AC-E41C3576E947}"/>
              </a:ext>
            </a:extLst>
          </p:cNvPr>
          <p:cNvSpPr/>
          <p:nvPr/>
        </p:nvSpPr>
        <p:spPr>
          <a:xfrm flipV="1">
            <a:off x="6849258" y="4730461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3" name="Shape 1255">
            <a:extLst>
              <a:ext uri="{FF2B5EF4-FFF2-40B4-BE49-F238E27FC236}">
                <a16:creationId xmlns:a16="http://schemas.microsoft.com/office/drawing/2014/main" id="{F692AF41-1D90-7FD2-C1BF-190E5F65A40D}"/>
              </a:ext>
            </a:extLst>
          </p:cNvPr>
          <p:cNvSpPr/>
          <p:nvPr/>
        </p:nvSpPr>
        <p:spPr>
          <a:xfrm>
            <a:off x="8385166" y="455626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44" name="Shape 1258">
            <a:extLst>
              <a:ext uri="{FF2B5EF4-FFF2-40B4-BE49-F238E27FC236}">
                <a16:creationId xmlns:a16="http://schemas.microsoft.com/office/drawing/2014/main" id="{41EDF997-4CB0-3806-9CD4-26E7FA07A6F7}"/>
              </a:ext>
            </a:extLst>
          </p:cNvPr>
          <p:cNvSpPr/>
          <p:nvPr/>
        </p:nvSpPr>
        <p:spPr>
          <a:xfrm>
            <a:off x="5759597" y="301732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switch</a:t>
            </a:r>
          </a:p>
        </p:txBody>
      </p:sp>
      <p:sp>
        <p:nvSpPr>
          <p:cNvPr id="45" name="Shape 1260">
            <a:extLst>
              <a:ext uri="{FF2B5EF4-FFF2-40B4-BE49-F238E27FC236}">
                <a16:creationId xmlns:a16="http://schemas.microsoft.com/office/drawing/2014/main" id="{48D7A254-5EFF-FB18-D77C-99C06D673E5F}"/>
              </a:ext>
            </a:extLst>
          </p:cNvPr>
          <p:cNvSpPr/>
          <p:nvPr/>
        </p:nvSpPr>
        <p:spPr>
          <a:xfrm>
            <a:off x="8849914" y="446392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6" name="Shape 1261">
            <a:extLst>
              <a:ext uri="{FF2B5EF4-FFF2-40B4-BE49-F238E27FC236}">
                <a16:creationId xmlns:a16="http://schemas.microsoft.com/office/drawing/2014/main" id="{A7496174-5105-DAD6-D58A-9B3FC0A876C2}"/>
              </a:ext>
            </a:extLst>
          </p:cNvPr>
          <p:cNvSpPr/>
          <p:nvPr/>
        </p:nvSpPr>
        <p:spPr>
          <a:xfrm>
            <a:off x="3650746" y="5734160"/>
            <a:ext cx="5559126" cy="85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Each packet contains destination (</a:t>
            </a:r>
            <a:r>
              <a:rPr lang="en-US" sz="2531" err="1">
                <a:solidFill>
                  <a:srgbClr val="0000FF"/>
                </a:solidFill>
              </a:rPr>
              <a:t>dst</a:t>
            </a:r>
            <a:r>
              <a:rPr lang="en-US" sz="2531">
                <a:solidFill>
                  <a:srgbClr val="0000FF"/>
                </a:solidFill>
              </a:rPr>
              <a:t>)</a:t>
            </a:r>
            <a:endParaRPr lang="en-US" sz="2531">
              <a:solidFill>
                <a:srgbClr val="000000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Each packet treated independently</a:t>
            </a:r>
            <a:endParaRPr sz="253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2973A87-48BB-2859-EFDB-075DC50A474E}"/>
              </a:ext>
            </a:extLst>
          </p:cNvPr>
          <p:cNvSpPr/>
          <p:nvPr/>
        </p:nvSpPr>
        <p:spPr>
          <a:xfrm>
            <a:off x="3938181" y="3808204"/>
            <a:ext cx="283486" cy="504922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3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95939A-DFD8-FE4F-CD71-9DB4F7103F11}"/>
              </a:ext>
            </a:extLst>
          </p:cNvPr>
          <p:cNvSpPr/>
          <p:nvPr/>
        </p:nvSpPr>
        <p:spPr>
          <a:xfrm>
            <a:off x="3903595" y="4558702"/>
            <a:ext cx="283486" cy="504922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3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A8A679-5691-D423-8449-F16653193179}"/>
              </a:ext>
            </a:extLst>
          </p:cNvPr>
          <p:cNvSpPr/>
          <p:nvPr/>
        </p:nvSpPr>
        <p:spPr>
          <a:xfrm>
            <a:off x="3982667" y="3931027"/>
            <a:ext cx="283486" cy="504922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3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1011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15403 -0.00232 L 0.26888 0.07083 L 0.45898 0.07523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43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231 L 0.15534 -0.00231 L 0.27109 0.00185 L 0.46276 0.00208 " pathEditMode="relative" rAng="0" ptsTypes="AAAA">
                                      <p:cBhvr>
                                        <p:cTn id="4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38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5404 -0.00231 L 0.26888 0.07084 L 0.45899 0.07524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43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 advAuto="0"/>
      <p:bldP spid="36" grpId="0" animBg="1" advAuto="0"/>
      <p:bldP spid="37" grpId="0" animBg="1" advAuto="0"/>
      <p:bldP spid="38" grpId="0" animBg="1" advAuto="0"/>
      <p:bldP spid="39" grpId="0" animBg="1" advAuto="0"/>
      <p:bldP spid="40" grpId="0" animBg="1" advAuto="0"/>
      <p:bldP spid="41" grpId="0" animBg="1" advAuto="0"/>
      <p:bldP spid="42" grpId="0" animBg="1" advAuto="0"/>
      <p:bldP spid="43" grpId="0" animBg="1" advAuto="0"/>
      <p:bldP spid="44" grpId="0" animBg="1" advAuto="0"/>
      <p:bldP spid="45" grpId="0" animBg="1" advAuto="0"/>
      <p:bldP spid="46" grpId="0" animBg="1" advAuto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/>
              <a:t>Packet Switching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057357D-B8F7-3581-A552-DFB92B4C9A51}"/>
              </a:ext>
            </a:extLst>
          </p:cNvPr>
          <p:cNvSpPr/>
          <p:nvPr/>
        </p:nvSpPr>
        <p:spPr>
          <a:xfrm>
            <a:off x="5323080" y="1423278"/>
            <a:ext cx="1545840" cy="84888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6DA222-313F-5F15-A482-BB2BC563B339}"/>
              </a:ext>
            </a:extLst>
          </p:cNvPr>
          <p:cNvGrpSpPr/>
          <p:nvPr/>
        </p:nvGrpSpPr>
        <p:grpSpPr>
          <a:xfrm>
            <a:off x="3599040" y="1167678"/>
            <a:ext cx="380520" cy="380520"/>
            <a:chOff x="2085840" y="1725480"/>
            <a:chExt cx="380520" cy="3805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EAA00A-6227-F767-9276-5943563D69F2}"/>
                </a:ext>
              </a:extLst>
            </p:cNvPr>
            <p:cNvSpPr/>
            <p:nvPr/>
          </p:nvSpPr>
          <p:spPr>
            <a:xfrm>
              <a:off x="2085840" y="172548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ED3C5026-0320-F522-C8E1-61BDA83717CF}"/>
                </a:ext>
              </a:extLst>
            </p:cNvPr>
            <p:cNvSpPr/>
            <p:nvPr/>
          </p:nvSpPr>
          <p:spPr>
            <a:xfrm>
              <a:off x="2116080" y="1746360"/>
              <a:ext cx="300252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A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C1E1C509-24B4-E8B6-488A-5236D332FF94}"/>
              </a:ext>
            </a:extLst>
          </p:cNvPr>
          <p:cNvSpPr/>
          <p:nvPr/>
        </p:nvSpPr>
        <p:spPr>
          <a:xfrm>
            <a:off x="5043720" y="1636038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79234AA3-937C-E6E5-2C6A-3D7E0E175885}"/>
              </a:ext>
            </a:extLst>
          </p:cNvPr>
          <p:cNvSpPr/>
          <p:nvPr/>
        </p:nvSpPr>
        <p:spPr>
          <a:xfrm>
            <a:off x="5051280" y="1680679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R1</a:t>
            </a:r>
            <a:endParaRPr lang="en-CA" sz="1400" spc="-1">
              <a:latin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A60CB3-E52B-7008-F858-231198B67F0B}"/>
              </a:ext>
            </a:extLst>
          </p:cNvPr>
          <p:cNvSpPr/>
          <p:nvPr/>
        </p:nvSpPr>
        <p:spPr>
          <a:xfrm>
            <a:off x="5907360" y="1288638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58E26F1-E343-C4AA-2B18-A250748BD46B}"/>
              </a:ext>
            </a:extLst>
          </p:cNvPr>
          <p:cNvSpPr/>
          <p:nvPr/>
        </p:nvSpPr>
        <p:spPr>
          <a:xfrm>
            <a:off x="5908440" y="1332919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R2</a:t>
            </a:r>
            <a:endParaRPr lang="en-CA" sz="1400" spc="-1">
              <a:latin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1D29F-1830-617D-3BE2-890CB269C82B}"/>
              </a:ext>
            </a:extLst>
          </p:cNvPr>
          <p:cNvSpPr/>
          <p:nvPr/>
        </p:nvSpPr>
        <p:spPr>
          <a:xfrm>
            <a:off x="5907360" y="2033118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FEAB299-A6CC-7D1B-96DF-6AE1B97D141F}"/>
              </a:ext>
            </a:extLst>
          </p:cNvPr>
          <p:cNvSpPr/>
          <p:nvPr/>
        </p:nvSpPr>
        <p:spPr>
          <a:xfrm>
            <a:off x="5908440" y="2077399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R4</a:t>
            </a:r>
            <a:endParaRPr lang="en-CA" sz="1400" spc="-1">
              <a:latin typeface="Arial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0EEF42-168E-BB89-BB37-20ECFDBA245B}"/>
              </a:ext>
            </a:extLst>
          </p:cNvPr>
          <p:cNvSpPr/>
          <p:nvPr/>
        </p:nvSpPr>
        <p:spPr>
          <a:xfrm>
            <a:off x="6771000" y="1651878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826FC2A-21CA-CDB3-C260-06542B506795}"/>
              </a:ext>
            </a:extLst>
          </p:cNvPr>
          <p:cNvSpPr/>
          <p:nvPr/>
        </p:nvSpPr>
        <p:spPr>
          <a:xfrm>
            <a:off x="6772080" y="1696519"/>
            <a:ext cx="370656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R3</a:t>
            </a:r>
            <a:endParaRPr lang="en-CA" sz="1400" spc="-1">
              <a:latin typeface="Arial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4A7C79-F072-BC01-5F9E-A95308B434B5}"/>
              </a:ext>
            </a:extLst>
          </p:cNvPr>
          <p:cNvGrpSpPr/>
          <p:nvPr/>
        </p:nvGrpSpPr>
        <p:grpSpPr>
          <a:xfrm>
            <a:off x="8234760" y="1185318"/>
            <a:ext cx="380520" cy="380520"/>
            <a:chOff x="6721560" y="1743120"/>
            <a:chExt cx="380520" cy="3805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A19078E-77AB-54B0-9D10-216D1BB7A3DE}"/>
                </a:ext>
              </a:extLst>
            </p:cNvPr>
            <p:cNvSpPr/>
            <p:nvPr/>
          </p:nvSpPr>
          <p:spPr>
            <a:xfrm>
              <a:off x="6721560" y="174312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9ECC37A-52EB-7CA0-80D6-2F51EC5D7087}"/>
                </a:ext>
              </a:extLst>
            </p:cNvPr>
            <p:cNvSpPr/>
            <p:nvPr/>
          </p:nvSpPr>
          <p:spPr>
            <a:xfrm>
              <a:off x="6751800" y="1763640"/>
              <a:ext cx="293840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B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19" name="Line 18">
            <a:extLst>
              <a:ext uri="{FF2B5EF4-FFF2-40B4-BE49-F238E27FC236}">
                <a16:creationId xmlns:a16="http://schemas.microsoft.com/office/drawing/2014/main" id="{5CCA8251-54F0-2C6D-832E-B06677018461}"/>
              </a:ext>
            </a:extLst>
          </p:cNvPr>
          <p:cNvSpPr/>
          <p:nvPr/>
        </p:nvSpPr>
        <p:spPr>
          <a:xfrm>
            <a:off x="3960840" y="1423278"/>
            <a:ext cx="1074960" cy="399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9845AF3-9D75-C92F-1322-A4D60A60B443}"/>
              </a:ext>
            </a:extLst>
          </p:cNvPr>
          <p:cNvSpPr/>
          <p:nvPr/>
        </p:nvSpPr>
        <p:spPr>
          <a:xfrm flipV="1">
            <a:off x="7159800" y="1423278"/>
            <a:ext cx="1074600" cy="399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17E6D7EC-92CB-C139-0B77-57242DFC8080}"/>
              </a:ext>
            </a:extLst>
          </p:cNvPr>
          <p:cNvSpPr/>
          <p:nvPr/>
        </p:nvSpPr>
        <p:spPr>
          <a:xfrm>
            <a:off x="4180080" y="1423278"/>
            <a:ext cx="677880" cy="2635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6811D41-9A9B-2F42-E502-BE82C9335FE0}"/>
              </a:ext>
            </a:extLst>
          </p:cNvPr>
          <p:cNvSpPr/>
          <p:nvPr/>
        </p:nvSpPr>
        <p:spPr>
          <a:xfrm flipV="1">
            <a:off x="5491200" y="1513638"/>
            <a:ext cx="320760" cy="1634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64B9A68-AACE-CA6B-54F2-411B97970482}"/>
              </a:ext>
            </a:extLst>
          </p:cNvPr>
          <p:cNvSpPr/>
          <p:nvPr/>
        </p:nvSpPr>
        <p:spPr>
          <a:xfrm>
            <a:off x="6383640" y="1510398"/>
            <a:ext cx="331560" cy="18756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78B0E338-92A5-0AA2-0BD9-D2AFD012E4A1}"/>
              </a:ext>
            </a:extLst>
          </p:cNvPr>
          <p:cNvSpPr/>
          <p:nvPr/>
        </p:nvSpPr>
        <p:spPr>
          <a:xfrm flipV="1">
            <a:off x="7304160" y="1424718"/>
            <a:ext cx="736560" cy="27000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5AC0CF91-9936-95AC-8186-5F9A6448C914}"/>
              </a:ext>
            </a:extLst>
          </p:cNvPr>
          <p:cNvSpPr/>
          <p:nvPr/>
        </p:nvSpPr>
        <p:spPr>
          <a:xfrm>
            <a:off x="3326160" y="1566198"/>
            <a:ext cx="969480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Source</a:t>
            </a:r>
            <a:endParaRPr lang="en-CA" sz="1600" spc="-1">
              <a:latin typeface="Arial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C1DEE2AB-FE77-15CC-6A45-B8A56887F7BC}"/>
              </a:ext>
            </a:extLst>
          </p:cNvPr>
          <p:cNvSpPr/>
          <p:nvPr/>
        </p:nvSpPr>
        <p:spPr>
          <a:xfrm>
            <a:off x="8041080" y="1566198"/>
            <a:ext cx="1472760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Destination</a:t>
            </a:r>
            <a:endParaRPr lang="en-CA" sz="1600" spc="-1">
              <a:latin typeface="Arial"/>
            </a:endParaRPr>
          </a:p>
        </p:txBody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4B2C3498-614D-E080-0D04-9D894A65D8A4}"/>
              </a:ext>
            </a:extLst>
          </p:cNvPr>
          <p:cNvGrpSpPr/>
          <p:nvPr/>
        </p:nvGrpSpPr>
        <p:grpSpPr>
          <a:xfrm>
            <a:off x="4097640" y="1164078"/>
            <a:ext cx="622080" cy="365400"/>
            <a:chOff x="2584440" y="1721880"/>
            <a:chExt cx="622080" cy="365400"/>
          </a:xfrm>
        </p:grpSpPr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7EB25E96-F94F-FE9F-0C03-70E460603C91}"/>
                </a:ext>
              </a:extLst>
            </p:cNvPr>
            <p:cNvSpPr/>
            <p:nvPr/>
          </p:nvSpPr>
          <p:spPr>
            <a:xfrm rot="1294800">
              <a:off x="2590920" y="1828440"/>
              <a:ext cx="609120" cy="1519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D60EA1DE-AA85-FAF2-753E-62BA225EE377}"/>
                </a:ext>
              </a:extLst>
            </p:cNvPr>
            <p:cNvSpPr/>
            <p:nvPr/>
          </p:nvSpPr>
          <p:spPr>
            <a:xfrm flipH="1">
              <a:off x="2938320" y="1861920"/>
              <a:ext cx="56160" cy="1418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30" name="Line 18">
            <a:extLst>
              <a:ext uri="{FF2B5EF4-FFF2-40B4-BE49-F238E27FC236}">
                <a16:creationId xmlns:a16="http://schemas.microsoft.com/office/drawing/2014/main" id="{B19C6045-589A-A813-AB0B-E357575CFD56}"/>
              </a:ext>
            </a:extLst>
          </p:cNvPr>
          <p:cNvSpPr/>
          <p:nvPr/>
        </p:nvSpPr>
        <p:spPr>
          <a:xfrm flipV="1">
            <a:off x="3976320" y="1947938"/>
            <a:ext cx="1072656" cy="380518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86EDCC-714D-15B5-EDFC-B82BE1238FD4}"/>
              </a:ext>
            </a:extLst>
          </p:cNvPr>
          <p:cNvGrpSpPr/>
          <p:nvPr/>
        </p:nvGrpSpPr>
        <p:grpSpPr>
          <a:xfrm>
            <a:off x="3589146" y="2221418"/>
            <a:ext cx="380520" cy="380520"/>
            <a:chOff x="2085840" y="1725480"/>
            <a:chExt cx="380520" cy="3805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EFF80A-9D83-A059-888B-F0D33AE1CB51}"/>
                </a:ext>
              </a:extLst>
            </p:cNvPr>
            <p:cNvSpPr/>
            <p:nvPr/>
          </p:nvSpPr>
          <p:spPr>
            <a:xfrm>
              <a:off x="2085840" y="172548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FF6126C9-FAFF-1346-9D1E-0C4430AE92C8}"/>
                </a:ext>
              </a:extLst>
            </p:cNvPr>
            <p:cNvSpPr/>
            <p:nvPr/>
          </p:nvSpPr>
          <p:spPr>
            <a:xfrm>
              <a:off x="2116080" y="1746360"/>
              <a:ext cx="300252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C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3" name="Shape 1244">
            <a:extLst>
              <a:ext uri="{FF2B5EF4-FFF2-40B4-BE49-F238E27FC236}">
                <a16:creationId xmlns:a16="http://schemas.microsoft.com/office/drawing/2014/main" id="{24C6A211-E18E-B024-6993-435E97C0A3E6}"/>
              </a:ext>
            </a:extLst>
          </p:cNvPr>
          <p:cNvSpPr/>
          <p:nvPr/>
        </p:nvSpPr>
        <p:spPr>
          <a:xfrm>
            <a:off x="5203031" y="3050740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C5E98F-0BC6-F2F7-5B8A-753E87380679}"/>
              </a:ext>
            </a:extLst>
          </p:cNvPr>
          <p:cNvGrpSpPr/>
          <p:nvPr/>
        </p:nvGrpSpPr>
        <p:grpSpPr>
          <a:xfrm>
            <a:off x="5950343" y="3655697"/>
            <a:ext cx="608826" cy="578324"/>
            <a:chOff x="6134983" y="4276785"/>
            <a:chExt cx="2076434" cy="1388428"/>
          </a:xfrm>
        </p:grpSpPr>
        <p:sp>
          <p:nvSpPr>
            <p:cNvPr id="50" name="Shape 1123">
              <a:extLst>
                <a:ext uri="{FF2B5EF4-FFF2-40B4-BE49-F238E27FC236}">
                  <a16:creationId xmlns:a16="http://schemas.microsoft.com/office/drawing/2014/main" id="{CB4ABCEB-BF78-EA7E-9560-340C8216518C}"/>
                </a:ext>
              </a:extLst>
            </p:cNvPr>
            <p:cNvSpPr/>
            <p:nvPr/>
          </p:nvSpPr>
          <p:spPr>
            <a:xfrm flipH="1" flipV="1">
              <a:off x="8133567" y="4276785"/>
              <a:ext cx="0" cy="1388428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10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51" name="Shape 1125">
              <a:extLst>
                <a:ext uri="{FF2B5EF4-FFF2-40B4-BE49-F238E27FC236}">
                  <a16:creationId xmlns:a16="http://schemas.microsoft.com/office/drawing/2014/main" id="{8E74F01F-988F-59E2-2E59-63C7E58E8606}"/>
                </a:ext>
              </a:extLst>
            </p:cNvPr>
            <p:cNvSpPr/>
            <p:nvPr/>
          </p:nvSpPr>
          <p:spPr>
            <a:xfrm>
              <a:off x="6159347" y="4309963"/>
              <a:ext cx="2031983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10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52" name="Shape 1126">
              <a:extLst>
                <a:ext uri="{FF2B5EF4-FFF2-40B4-BE49-F238E27FC236}">
                  <a16:creationId xmlns:a16="http://schemas.microsoft.com/office/drawing/2014/main" id="{6E631EBC-EFCD-A40B-A01A-93BAB6E1FB32}"/>
                </a:ext>
              </a:extLst>
            </p:cNvPr>
            <p:cNvSpPr/>
            <p:nvPr/>
          </p:nvSpPr>
          <p:spPr>
            <a:xfrm>
              <a:off x="6134983" y="5625112"/>
              <a:ext cx="2076434" cy="706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10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53" name="Shape 1246">
            <a:extLst>
              <a:ext uri="{FF2B5EF4-FFF2-40B4-BE49-F238E27FC236}">
                <a16:creationId xmlns:a16="http://schemas.microsoft.com/office/drawing/2014/main" id="{A94C80D8-0F4E-7789-270E-36935426C152}"/>
              </a:ext>
            </a:extLst>
          </p:cNvPr>
          <p:cNvSpPr/>
          <p:nvPr/>
        </p:nvSpPr>
        <p:spPr>
          <a:xfrm flipV="1">
            <a:off x="3809998" y="3617251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4" name="Shape 1247">
            <a:extLst>
              <a:ext uri="{FF2B5EF4-FFF2-40B4-BE49-F238E27FC236}">
                <a16:creationId xmlns:a16="http://schemas.microsoft.com/office/drawing/2014/main" id="{AC99825D-3C4C-753C-C3B5-E0C02C7D25D6}"/>
              </a:ext>
            </a:extLst>
          </p:cNvPr>
          <p:cNvSpPr/>
          <p:nvPr/>
        </p:nvSpPr>
        <p:spPr>
          <a:xfrm>
            <a:off x="3586757" y="344102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55" name="Shape 1248">
            <a:extLst>
              <a:ext uri="{FF2B5EF4-FFF2-40B4-BE49-F238E27FC236}">
                <a16:creationId xmlns:a16="http://schemas.microsoft.com/office/drawing/2014/main" id="{78CC5F19-409F-3E79-52F9-91E2BB85A984}"/>
              </a:ext>
            </a:extLst>
          </p:cNvPr>
          <p:cNvSpPr/>
          <p:nvPr/>
        </p:nvSpPr>
        <p:spPr>
          <a:xfrm flipV="1">
            <a:off x="6732650" y="3614138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6" name="Shape 1249">
            <a:extLst>
              <a:ext uri="{FF2B5EF4-FFF2-40B4-BE49-F238E27FC236}">
                <a16:creationId xmlns:a16="http://schemas.microsoft.com/office/drawing/2014/main" id="{99CC868D-2E80-D849-35EB-DB241D347DF9}"/>
              </a:ext>
            </a:extLst>
          </p:cNvPr>
          <p:cNvSpPr/>
          <p:nvPr/>
        </p:nvSpPr>
        <p:spPr>
          <a:xfrm>
            <a:off x="8265914" y="344102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57" name="Shape 1252">
            <a:extLst>
              <a:ext uri="{FF2B5EF4-FFF2-40B4-BE49-F238E27FC236}">
                <a16:creationId xmlns:a16="http://schemas.microsoft.com/office/drawing/2014/main" id="{D4743F3C-B32D-8CA6-A342-8F61A162EA80}"/>
              </a:ext>
            </a:extLst>
          </p:cNvPr>
          <p:cNvSpPr/>
          <p:nvPr/>
        </p:nvSpPr>
        <p:spPr>
          <a:xfrm flipV="1">
            <a:off x="3801069" y="4293190"/>
            <a:ext cx="1669313" cy="12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8" name="Shape 1253">
            <a:extLst>
              <a:ext uri="{FF2B5EF4-FFF2-40B4-BE49-F238E27FC236}">
                <a16:creationId xmlns:a16="http://schemas.microsoft.com/office/drawing/2014/main" id="{0395A262-6ED1-B094-ED5A-5672DFB35DF2}"/>
              </a:ext>
            </a:extLst>
          </p:cNvPr>
          <p:cNvSpPr/>
          <p:nvPr/>
        </p:nvSpPr>
        <p:spPr>
          <a:xfrm>
            <a:off x="3577828" y="411968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59" name="Shape 1254">
            <a:extLst>
              <a:ext uri="{FF2B5EF4-FFF2-40B4-BE49-F238E27FC236}">
                <a16:creationId xmlns:a16="http://schemas.microsoft.com/office/drawing/2014/main" id="{D2F7B86D-F314-DCDD-EAA2-F24089FEEECF}"/>
              </a:ext>
            </a:extLst>
          </p:cNvPr>
          <p:cNvSpPr/>
          <p:nvPr/>
        </p:nvSpPr>
        <p:spPr>
          <a:xfrm>
            <a:off x="6732649" y="4289585"/>
            <a:ext cx="1655648" cy="4296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0" name="Shape 1255">
            <a:extLst>
              <a:ext uri="{FF2B5EF4-FFF2-40B4-BE49-F238E27FC236}">
                <a16:creationId xmlns:a16="http://schemas.microsoft.com/office/drawing/2014/main" id="{340BC665-90B8-0C95-83DF-3BFA407348E0}"/>
              </a:ext>
            </a:extLst>
          </p:cNvPr>
          <p:cNvSpPr/>
          <p:nvPr/>
        </p:nvSpPr>
        <p:spPr>
          <a:xfrm>
            <a:off x="8256983" y="411968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C9624E1-C164-CFE6-A2E8-D36AA21B227A}"/>
              </a:ext>
            </a:extLst>
          </p:cNvPr>
          <p:cNvSpPr/>
          <p:nvPr/>
        </p:nvSpPr>
        <p:spPr>
          <a:xfrm>
            <a:off x="3809998" y="3427438"/>
            <a:ext cx="283486" cy="504922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3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97565A-BFA5-8B8E-212C-3DAD48A067AD}"/>
              </a:ext>
            </a:extLst>
          </p:cNvPr>
          <p:cNvSpPr/>
          <p:nvPr/>
        </p:nvSpPr>
        <p:spPr>
          <a:xfrm>
            <a:off x="3917155" y="3478780"/>
            <a:ext cx="283486" cy="504922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3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8347F1-1B48-A84B-9673-2D6A5FD25755}"/>
              </a:ext>
            </a:extLst>
          </p:cNvPr>
          <p:cNvSpPr/>
          <p:nvPr/>
        </p:nvSpPr>
        <p:spPr>
          <a:xfrm>
            <a:off x="3775412" y="4122122"/>
            <a:ext cx="283486" cy="504922"/>
          </a:xfrm>
          <a:prstGeom prst="rect">
            <a:avLst/>
          </a:prstGeom>
          <a:solidFill>
            <a:srgbClr val="00009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3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4" name="Shape 1261">
            <a:extLst>
              <a:ext uri="{FF2B5EF4-FFF2-40B4-BE49-F238E27FC236}">
                <a16:creationId xmlns:a16="http://schemas.microsoft.com/office/drawing/2014/main" id="{34398AC7-CB5B-1B5D-F85A-6FC6B758D404}"/>
              </a:ext>
            </a:extLst>
          </p:cNvPr>
          <p:cNvSpPr/>
          <p:nvPr/>
        </p:nvSpPr>
        <p:spPr>
          <a:xfrm>
            <a:off x="3125571" y="6331471"/>
            <a:ext cx="6075870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With buffers to absorb transient overloads</a:t>
            </a:r>
            <a:endParaRPr sz="2531"/>
          </a:p>
        </p:txBody>
      </p:sp>
      <p:sp>
        <p:nvSpPr>
          <p:cNvPr id="65" name="Shape 1258">
            <a:extLst>
              <a:ext uri="{FF2B5EF4-FFF2-40B4-BE49-F238E27FC236}">
                <a16:creationId xmlns:a16="http://schemas.microsoft.com/office/drawing/2014/main" id="{8112639B-5268-71AB-81C6-51FC577290F1}"/>
              </a:ext>
            </a:extLst>
          </p:cNvPr>
          <p:cNvSpPr/>
          <p:nvPr/>
        </p:nvSpPr>
        <p:spPr>
          <a:xfrm>
            <a:off x="5607301" y="263378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/>
              <a:t>switch</a:t>
            </a:r>
          </a:p>
        </p:txBody>
      </p:sp>
      <p:sp>
        <p:nvSpPr>
          <p:cNvPr id="66" name="Shape 1260">
            <a:extLst>
              <a:ext uri="{FF2B5EF4-FFF2-40B4-BE49-F238E27FC236}">
                <a16:creationId xmlns:a16="http://schemas.microsoft.com/office/drawing/2014/main" id="{5EA7900D-A08F-05D8-8634-E366F43C3DC8}"/>
              </a:ext>
            </a:extLst>
          </p:cNvPr>
          <p:cNvSpPr/>
          <p:nvPr/>
        </p:nvSpPr>
        <p:spPr>
          <a:xfrm>
            <a:off x="8721731" y="402734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67" name="Shape 1261">
            <a:extLst>
              <a:ext uri="{FF2B5EF4-FFF2-40B4-BE49-F238E27FC236}">
                <a16:creationId xmlns:a16="http://schemas.microsoft.com/office/drawing/2014/main" id="{959EAD7F-9D85-C5B1-2E08-BC5293670FD3}"/>
              </a:ext>
            </a:extLst>
          </p:cNvPr>
          <p:cNvSpPr/>
          <p:nvPr/>
        </p:nvSpPr>
        <p:spPr>
          <a:xfrm>
            <a:off x="3522563" y="5297580"/>
            <a:ext cx="5559126" cy="850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Each packet contains destination (</a:t>
            </a:r>
            <a:r>
              <a:rPr lang="en-US" sz="2531" err="1">
                <a:solidFill>
                  <a:srgbClr val="0000FF"/>
                </a:solidFill>
              </a:rPr>
              <a:t>dst</a:t>
            </a:r>
            <a:r>
              <a:rPr lang="en-US" sz="2531">
                <a:solidFill>
                  <a:srgbClr val="0000FF"/>
                </a:solidFill>
              </a:rPr>
              <a:t>)</a:t>
            </a:r>
            <a:endParaRPr lang="en-US" sz="2531">
              <a:solidFill>
                <a:srgbClr val="000000"/>
              </a:solidFill>
            </a:endParaRP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531"/>
              <a:t>Each packet treated independently</a:t>
            </a:r>
            <a:endParaRPr sz="2531"/>
          </a:p>
        </p:txBody>
      </p:sp>
    </p:spTree>
    <p:extLst>
      <p:ext uri="{BB962C8B-B14F-4D97-AF65-F5344CB8AC3E}">
        <p14:creationId xmlns:p14="http://schemas.microsoft.com/office/powerpoint/2010/main" val="61977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15404 -0.00231 L 0.26888 0.07083 L 0.45899 0.07523 " pathEditMode="relative" rAng="0" ptsTypes="AAAA">
                                      <p:cBhvr>
                                        <p:cTn id="3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43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96296E-6 L 0.06745 -2.96296E-6 L 0.11797 -0.0581 L 0.20157 -0.0625 " pathEditMode="relative" rAng="0" ptsTypes="AAAA">
                                      <p:cBhvr>
                                        <p:cTn id="39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-312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5898 -0.00069 L 0.10312 0.03542 L 0.17682 0.0382 " pathEditMode="relative" rAng="0" ptsTypes="AAAA">
                                      <p:cBhvr>
                                        <p:cTn id="41" dur="18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 advAuto="0"/>
      <p:bldP spid="54" grpId="0" animBg="1" advAuto="0"/>
      <p:bldP spid="55" grpId="0" animBg="1" advAuto="0"/>
      <p:bldP spid="56" grpId="0" animBg="1" advAuto="0"/>
      <p:bldP spid="57" grpId="0" animBg="1" advAuto="0"/>
      <p:bldP spid="58" grpId="0" animBg="1" advAuto="0"/>
      <p:bldP spid="59" grpId="0" animBg="1" advAuto="0"/>
      <p:bldP spid="60" grpId="0" animBg="1" advAuto="0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Oval 3"/>
          <p:cNvSpPr/>
          <p:nvPr/>
        </p:nvSpPr>
        <p:spPr>
          <a:xfrm>
            <a:off x="2514720" y="3276720"/>
            <a:ext cx="985320" cy="91404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R1</a:t>
            </a:r>
            <a:endParaRPr lang="en-CA" sz="2400" spc="-1">
              <a:latin typeface="Arial"/>
            </a:endParaRPr>
          </a:p>
        </p:txBody>
      </p:sp>
      <p:sp>
        <p:nvSpPr>
          <p:cNvPr id="961" name="Line 4"/>
          <p:cNvSpPr/>
          <p:nvPr/>
        </p:nvSpPr>
        <p:spPr>
          <a:xfrm>
            <a:off x="1904880" y="37335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62" name="Line 5"/>
          <p:cNvSpPr/>
          <p:nvPr/>
        </p:nvSpPr>
        <p:spPr>
          <a:xfrm>
            <a:off x="2966880" y="4190760"/>
            <a:ext cx="360" cy="457200"/>
          </a:xfrm>
          <a:prstGeom prst="line">
            <a:avLst/>
          </a:prstGeom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63" name="Line 6"/>
          <p:cNvSpPr/>
          <p:nvPr/>
        </p:nvSpPr>
        <p:spPr>
          <a:xfrm>
            <a:off x="3505080" y="3733560"/>
            <a:ext cx="60948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64" name="Line 7"/>
          <p:cNvSpPr/>
          <p:nvPr/>
        </p:nvSpPr>
        <p:spPr>
          <a:xfrm>
            <a:off x="2966880" y="2743200"/>
            <a:ext cx="360" cy="533160"/>
          </a:xfrm>
          <a:prstGeom prst="line">
            <a:avLst/>
          </a:prstGeom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65" name="AutoShape 8"/>
          <p:cNvSpPr/>
          <p:nvPr/>
        </p:nvSpPr>
        <p:spPr>
          <a:xfrm>
            <a:off x="5833920" y="1828800"/>
            <a:ext cx="3123720" cy="411444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66" name="Text Box 9"/>
          <p:cNvSpPr/>
          <p:nvPr/>
        </p:nvSpPr>
        <p:spPr>
          <a:xfrm>
            <a:off x="1831081" y="3735361"/>
            <a:ext cx="605785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1</a:t>
            </a:r>
            <a:endParaRPr lang="en-CA" sz="1400" spc="-1">
              <a:latin typeface="Arial"/>
            </a:endParaRPr>
          </a:p>
        </p:txBody>
      </p:sp>
      <p:sp>
        <p:nvSpPr>
          <p:cNvPr id="967" name="Text Box 10"/>
          <p:cNvSpPr/>
          <p:nvPr/>
        </p:nvSpPr>
        <p:spPr>
          <a:xfrm>
            <a:off x="2969041" y="2820961"/>
            <a:ext cx="605785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2</a:t>
            </a:r>
            <a:endParaRPr lang="en-CA" sz="1400" spc="-1">
              <a:latin typeface="Arial"/>
            </a:endParaRPr>
          </a:p>
        </p:txBody>
      </p:sp>
      <p:sp>
        <p:nvSpPr>
          <p:cNvPr id="968" name="Text Box 11"/>
          <p:cNvSpPr/>
          <p:nvPr/>
        </p:nvSpPr>
        <p:spPr>
          <a:xfrm>
            <a:off x="3507241" y="3735361"/>
            <a:ext cx="605785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3</a:t>
            </a:r>
            <a:endParaRPr lang="en-CA" sz="1400" spc="-1">
              <a:latin typeface="Arial"/>
            </a:endParaRPr>
          </a:p>
        </p:txBody>
      </p:sp>
      <p:sp>
        <p:nvSpPr>
          <p:cNvPr id="969" name="Text Box 12"/>
          <p:cNvSpPr/>
          <p:nvPr/>
        </p:nvSpPr>
        <p:spPr>
          <a:xfrm>
            <a:off x="2969041" y="4268881"/>
            <a:ext cx="605785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4</a:t>
            </a:r>
            <a:endParaRPr lang="en-CA" sz="1400" spc="-1">
              <a:latin typeface="Arial"/>
            </a:endParaRPr>
          </a:p>
        </p:txBody>
      </p:sp>
      <p:grpSp>
        <p:nvGrpSpPr>
          <p:cNvPr id="970" name="Group 13"/>
          <p:cNvGrpSpPr/>
          <p:nvPr/>
        </p:nvGrpSpPr>
        <p:grpSpPr>
          <a:xfrm>
            <a:off x="4462320" y="2514600"/>
            <a:ext cx="1523880" cy="2667240"/>
            <a:chOff x="2938320" y="2514600"/>
            <a:chExt cx="1523880" cy="2667240"/>
          </a:xfrm>
        </p:grpSpPr>
        <p:sp>
          <p:nvSpPr>
            <p:cNvPr id="971" name="Line 14"/>
            <p:cNvSpPr/>
            <p:nvPr/>
          </p:nvSpPr>
          <p:spPr>
            <a:xfrm>
              <a:off x="2938320" y="2514600"/>
              <a:ext cx="1523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72" name="Line 15"/>
            <p:cNvSpPr/>
            <p:nvPr/>
          </p:nvSpPr>
          <p:spPr>
            <a:xfrm>
              <a:off x="2938320" y="3429000"/>
              <a:ext cx="1523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73" name="Line 16"/>
            <p:cNvSpPr/>
            <p:nvPr/>
          </p:nvSpPr>
          <p:spPr>
            <a:xfrm>
              <a:off x="2938320" y="4267080"/>
              <a:ext cx="1523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74" name="Line 17"/>
            <p:cNvSpPr/>
            <p:nvPr/>
          </p:nvSpPr>
          <p:spPr>
            <a:xfrm>
              <a:off x="2938320" y="5181480"/>
              <a:ext cx="1523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975" name="Group 18"/>
          <p:cNvGrpSpPr/>
          <p:nvPr/>
        </p:nvGrpSpPr>
        <p:grpSpPr>
          <a:xfrm>
            <a:off x="8500800" y="2514600"/>
            <a:ext cx="1524240" cy="2667240"/>
            <a:chOff x="6976800" y="2514600"/>
            <a:chExt cx="1524240" cy="2667240"/>
          </a:xfrm>
        </p:grpSpPr>
        <p:sp>
          <p:nvSpPr>
            <p:cNvPr id="976" name="Line 19"/>
            <p:cNvSpPr/>
            <p:nvPr/>
          </p:nvSpPr>
          <p:spPr>
            <a:xfrm>
              <a:off x="6976800" y="2514600"/>
              <a:ext cx="15242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77" name="Line 20"/>
            <p:cNvSpPr/>
            <p:nvPr/>
          </p:nvSpPr>
          <p:spPr>
            <a:xfrm>
              <a:off x="6976800" y="3429000"/>
              <a:ext cx="15242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78" name="Line 21"/>
            <p:cNvSpPr/>
            <p:nvPr/>
          </p:nvSpPr>
          <p:spPr>
            <a:xfrm>
              <a:off x="6976800" y="4267080"/>
              <a:ext cx="15242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79" name="Line 22"/>
            <p:cNvSpPr/>
            <p:nvPr/>
          </p:nvSpPr>
          <p:spPr>
            <a:xfrm>
              <a:off x="6976800" y="5181480"/>
              <a:ext cx="15242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980" name="Text Box 23"/>
          <p:cNvSpPr/>
          <p:nvPr/>
        </p:nvSpPr>
        <p:spPr>
          <a:xfrm>
            <a:off x="4542601" y="2211481"/>
            <a:ext cx="1201781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1, ingress</a:t>
            </a:r>
            <a:endParaRPr lang="en-CA" sz="1400" spc="-1">
              <a:latin typeface="Arial"/>
            </a:endParaRPr>
          </a:p>
        </p:txBody>
      </p:sp>
      <p:sp>
        <p:nvSpPr>
          <p:cNvPr id="981" name="Text Box 24"/>
          <p:cNvSpPr/>
          <p:nvPr/>
        </p:nvSpPr>
        <p:spPr>
          <a:xfrm>
            <a:off x="9032160" y="2211481"/>
            <a:ext cx="1155422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1, egress</a:t>
            </a:r>
            <a:endParaRPr lang="en-CA" sz="1400" spc="-1">
              <a:latin typeface="Arial"/>
            </a:endParaRPr>
          </a:p>
        </p:txBody>
      </p:sp>
      <p:sp>
        <p:nvSpPr>
          <p:cNvPr id="982" name="Text Box 25"/>
          <p:cNvSpPr/>
          <p:nvPr/>
        </p:nvSpPr>
        <p:spPr>
          <a:xfrm>
            <a:off x="4542601" y="3125881"/>
            <a:ext cx="1201781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2, ingress</a:t>
            </a:r>
            <a:endParaRPr lang="en-CA" sz="1400" spc="-1">
              <a:latin typeface="Arial"/>
            </a:endParaRPr>
          </a:p>
        </p:txBody>
      </p:sp>
      <p:sp>
        <p:nvSpPr>
          <p:cNvPr id="983" name="Text Box 26"/>
          <p:cNvSpPr/>
          <p:nvPr/>
        </p:nvSpPr>
        <p:spPr>
          <a:xfrm>
            <a:off x="9032160" y="3125881"/>
            <a:ext cx="1155422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2, egress</a:t>
            </a:r>
            <a:endParaRPr lang="en-CA" sz="1400" spc="-1">
              <a:latin typeface="Arial"/>
            </a:endParaRPr>
          </a:p>
        </p:txBody>
      </p:sp>
      <p:sp>
        <p:nvSpPr>
          <p:cNvPr id="984" name="Text Box 27"/>
          <p:cNvSpPr/>
          <p:nvPr/>
        </p:nvSpPr>
        <p:spPr>
          <a:xfrm>
            <a:off x="4542601" y="3963961"/>
            <a:ext cx="1201781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3, ingress</a:t>
            </a:r>
            <a:endParaRPr lang="en-CA" sz="1400" spc="-1">
              <a:latin typeface="Arial"/>
            </a:endParaRPr>
          </a:p>
        </p:txBody>
      </p:sp>
      <p:sp>
        <p:nvSpPr>
          <p:cNvPr id="985" name="Text Box 28"/>
          <p:cNvSpPr/>
          <p:nvPr/>
        </p:nvSpPr>
        <p:spPr>
          <a:xfrm>
            <a:off x="9032160" y="3963961"/>
            <a:ext cx="1155422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3, egress</a:t>
            </a:r>
            <a:endParaRPr lang="en-CA" sz="1400" spc="-1">
              <a:latin typeface="Arial"/>
            </a:endParaRPr>
          </a:p>
        </p:txBody>
      </p:sp>
      <p:sp>
        <p:nvSpPr>
          <p:cNvPr id="986" name="Text Box 29"/>
          <p:cNvSpPr/>
          <p:nvPr/>
        </p:nvSpPr>
        <p:spPr>
          <a:xfrm>
            <a:off x="4542601" y="4878361"/>
            <a:ext cx="1201781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4, ingress</a:t>
            </a:r>
            <a:endParaRPr lang="en-CA" sz="1400" spc="-1">
              <a:latin typeface="Arial"/>
            </a:endParaRPr>
          </a:p>
        </p:txBody>
      </p:sp>
      <p:sp>
        <p:nvSpPr>
          <p:cNvPr id="987" name="Text Box 30"/>
          <p:cNvSpPr/>
          <p:nvPr/>
        </p:nvSpPr>
        <p:spPr>
          <a:xfrm>
            <a:off x="9032160" y="4878361"/>
            <a:ext cx="1155422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Link 4, egress</a:t>
            </a:r>
            <a:endParaRPr lang="en-CA" sz="1400" spc="-1">
              <a:latin typeface="Arial"/>
            </a:endParaRPr>
          </a:p>
        </p:txBody>
      </p:sp>
      <p:grpSp>
        <p:nvGrpSpPr>
          <p:cNvPr id="988" name="Group 31"/>
          <p:cNvGrpSpPr/>
          <p:nvPr/>
        </p:nvGrpSpPr>
        <p:grpSpPr>
          <a:xfrm>
            <a:off x="7815360" y="2286000"/>
            <a:ext cx="914040" cy="533160"/>
            <a:chOff x="6291360" y="2286000"/>
            <a:chExt cx="914040" cy="533160"/>
          </a:xfrm>
        </p:grpSpPr>
        <p:sp>
          <p:nvSpPr>
            <p:cNvPr id="989" name="Freeform 32"/>
            <p:cNvSpPr/>
            <p:nvPr/>
          </p:nvSpPr>
          <p:spPr>
            <a:xfrm>
              <a:off x="6291360" y="2286000"/>
              <a:ext cx="914040" cy="53316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90" name="Line 33"/>
            <p:cNvSpPr/>
            <p:nvPr/>
          </p:nvSpPr>
          <p:spPr>
            <a:xfrm>
              <a:off x="6900840" y="2438280"/>
              <a:ext cx="360" cy="22860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991" name="Group 34"/>
          <p:cNvGrpSpPr/>
          <p:nvPr/>
        </p:nvGrpSpPr>
        <p:grpSpPr>
          <a:xfrm>
            <a:off x="7815360" y="3124080"/>
            <a:ext cx="914040" cy="533160"/>
            <a:chOff x="6291360" y="3124080"/>
            <a:chExt cx="914040" cy="533160"/>
          </a:xfrm>
        </p:grpSpPr>
        <p:sp>
          <p:nvSpPr>
            <p:cNvPr id="992" name="Freeform 35"/>
            <p:cNvSpPr/>
            <p:nvPr/>
          </p:nvSpPr>
          <p:spPr>
            <a:xfrm>
              <a:off x="6291360" y="3124080"/>
              <a:ext cx="914040" cy="53316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93" name="Line 36"/>
            <p:cNvSpPr/>
            <p:nvPr/>
          </p:nvSpPr>
          <p:spPr>
            <a:xfrm>
              <a:off x="6900840" y="3276360"/>
              <a:ext cx="360" cy="22860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994" name="Group 37"/>
          <p:cNvGrpSpPr/>
          <p:nvPr/>
        </p:nvGrpSpPr>
        <p:grpSpPr>
          <a:xfrm>
            <a:off x="7815360" y="3962520"/>
            <a:ext cx="914040" cy="533160"/>
            <a:chOff x="6291360" y="3962520"/>
            <a:chExt cx="914040" cy="533160"/>
          </a:xfrm>
        </p:grpSpPr>
        <p:sp>
          <p:nvSpPr>
            <p:cNvPr id="995" name="Freeform 38"/>
            <p:cNvSpPr/>
            <p:nvPr/>
          </p:nvSpPr>
          <p:spPr>
            <a:xfrm>
              <a:off x="6291360" y="3962520"/>
              <a:ext cx="914040" cy="53316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96" name="Line 39"/>
            <p:cNvSpPr/>
            <p:nvPr/>
          </p:nvSpPr>
          <p:spPr>
            <a:xfrm>
              <a:off x="6900840" y="4114800"/>
              <a:ext cx="360" cy="22860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997" name="Group 40"/>
          <p:cNvGrpSpPr/>
          <p:nvPr/>
        </p:nvGrpSpPr>
        <p:grpSpPr>
          <a:xfrm>
            <a:off x="7815360" y="4876920"/>
            <a:ext cx="914040" cy="533160"/>
            <a:chOff x="6291360" y="4876920"/>
            <a:chExt cx="914040" cy="533160"/>
          </a:xfrm>
        </p:grpSpPr>
        <p:sp>
          <p:nvSpPr>
            <p:cNvPr id="998" name="Freeform 41"/>
            <p:cNvSpPr/>
            <p:nvPr/>
          </p:nvSpPr>
          <p:spPr>
            <a:xfrm>
              <a:off x="6291360" y="4876920"/>
              <a:ext cx="914040" cy="533160"/>
            </a:xfrm>
            <a:custGeom>
              <a:avLst/>
              <a:gdLst/>
              <a:ahLst/>
              <a:cxnLst/>
              <a:rect l="l" t="t" r="r" b="b"/>
              <a:pathLst>
                <a:path w="576" h="336">
                  <a:moveTo>
                    <a:pt x="0" y="0"/>
                  </a:moveTo>
                  <a:lnTo>
                    <a:pt x="576" y="0"/>
                  </a:lnTo>
                  <a:lnTo>
                    <a:pt x="576" y="336"/>
                  </a:lnTo>
                  <a:lnTo>
                    <a:pt x="0" y="336"/>
                  </a:ln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99" name="Line 42"/>
            <p:cNvSpPr/>
            <p:nvPr/>
          </p:nvSpPr>
          <p:spPr>
            <a:xfrm>
              <a:off x="6900840" y="5029200"/>
              <a:ext cx="360" cy="228600"/>
            </a:xfrm>
            <a:prstGeom prst="line">
              <a:avLst/>
            </a:prstGeom>
            <a:ln w="381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1000" name="Group 43"/>
          <p:cNvGrpSpPr/>
          <p:nvPr/>
        </p:nvGrpSpPr>
        <p:grpSpPr>
          <a:xfrm>
            <a:off x="6748320" y="2514600"/>
            <a:ext cx="1066680" cy="2667240"/>
            <a:chOff x="5224320" y="2514600"/>
            <a:chExt cx="1066680" cy="2667240"/>
          </a:xfrm>
        </p:grpSpPr>
        <p:grpSp>
          <p:nvGrpSpPr>
            <p:cNvPr id="1001" name="Group 44"/>
            <p:cNvGrpSpPr/>
            <p:nvPr/>
          </p:nvGrpSpPr>
          <p:grpSpPr>
            <a:xfrm>
              <a:off x="5224320" y="2514600"/>
              <a:ext cx="1066680" cy="2666880"/>
              <a:chOff x="5224320" y="2514600"/>
              <a:chExt cx="1066680" cy="2666880"/>
            </a:xfrm>
          </p:grpSpPr>
          <p:sp>
            <p:nvSpPr>
              <p:cNvPr id="1002" name="Line 45"/>
              <p:cNvSpPr/>
              <p:nvPr/>
            </p:nvSpPr>
            <p:spPr>
              <a:xfrm>
                <a:off x="5224320" y="2514600"/>
                <a:ext cx="10666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03" name="Line 46"/>
              <p:cNvSpPr/>
              <p:nvPr/>
            </p:nvSpPr>
            <p:spPr>
              <a:xfrm flipV="1">
                <a:off x="5224320" y="2514600"/>
                <a:ext cx="1066680" cy="91440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04" name="Line 47"/>
              <p:cNvSpPr/>
              <p:nvPr/>
            </p:nvSpPr>
            <p:spPr>
              <a:xfrm flipV="1">
                <a:off x="5224320" y="2590560"/>
                <a:ext cx="1066680" cy="167652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05" name="Line 48"/>
              <p:cNvSpPr/>
              <p:nvPr/>
            </p:nvSpPr>
            <p:spPr>
              <a:xfrm flipV="1">
                <a:off x="5224320" y="2666880"/>
                <a:ext cx="1066680" cy="251460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06" name="Group 49"/>
            <p:cNvGrpSpPr/>
            <p:nvPr/>
          </p:nvGrpSpPr>
          <p:grpSpPr>
            <a:xfrm>
              <a:off x="5224320" y="2514600"/>
              <a:ext cx="1066680" cy="2667240"/>
              <a:chOff x="5224320" y="2514600"/>
              <a:chExt cx="1066680" cy="2667240"/>
            </a:xfrm>
          </p:grpSpPr>
          <p:sp>
            <p:nvSpPr>
              <p:cNvPr id="1007" name="Line 50"/>
              <p:cNvSpPr/>
              <p:nvPr/>
            </p:nvSpPr>
            <p:spPr>
              <a:xfrm>
                <a:off x="5224320" y="5181480"/>
                <a:ext cx="106668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08" name="Line 51"/>
              <p:cNvSpPr/>
              <p:nvPr/>
            </p:nvSpPr>
            <p:spPr>
              <a:xfrm>
                <a:off x="5224320" y="4267080"/>
                <a:ext cx="1066680" cy="91440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09" name="Line 52"/>
              <p:cNvSpPr/>
              <p:nvPr/>
            </p:nvSpPr>
            <p:spPr>
              <a:xfrm>
                <a:off x="5224320" y="3429000"/>
                <a:ext cx="1066680" cy="167616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10" name="Line 53"/>
              <p:cNvSpPr/>
              <p:nvPr/>
            </p:nvSpPr>
            <p:spPr>
              <a:xfrm>
                <a:off x="5224320" y="2514600"/>
                <a:ext cx="1066680" cy="251460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dash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11" name="Group 54"/>
            <p:cNvGrpSpPr/>
            <p:nvPr/>
          </p:nvGrpSpPr>
          <p:grpSpPr>
            <a:xfrm>
              <a:off x="5224320" y="2514600"/>
              <a:ext cx="1066680" cy="2666880"/>
              <a:chOff x="5224320" y="2514600"/>
              <a:chExt cx="1066680" cy="2666880"/>
            </a:xfrm>
          </p:grpSpPr>
          <p:sp>
            <p:nvSpPr>
              <p:cNvPr id="1012" name="Line 55"/>
              <p:cNvSpPr/>
              <p:nvPr/>
            </p:nvSpPr>
            <p:spPr>
              <a:xfrm>
                <a:off x="5224320" y="2514600"/>
                <a:ext cx="1066680" cy="76176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13" name="Line 56"/>
              <p:cNvSpPr/>
              <p:nvPr/>
            </p:nvSpPr>
            <p:spPr>
              <a:xfrm flipV="1">
                <a:off x="5224320" y="3352680"/>
                <a:ext cx="1066680" cy="7632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14" name="Line 57"/>
              <p:cNvSpPr/>
              <p:nvPr/>
            </p:nvSpPr>
            <p:spPr>
              <a:xfrm flipV="1">
                <a:off x="5224320" y="3429000"/>
                <a:ext cx="1066680" cy="83808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15" name="Line 58"/>
              <p:cNvSpPr/>
              <p:nvPr/>
            </p:nvSpPr>
            <p:spPr>
              <a:xfrm flipV="1">
                <a:off x="5224320" y="3581280"/>
                <a:ext cx="1066680" cy="160020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16" name="Group 59"/>
            <p:cNvGrpSpPr/>
            <p:nvPr/>
          </p:nvGrpSpPr>
          <p:grpSpPr>
            <a:xfrm>
              <a:off x="5224320" y="2514600"/>
              <a:ext cx="1066680" cy="2666880"/>
              <a:chOff x="5224320" y="2514600"/>
              <a:chExt cx="1066680" cy="2666880"/>
            </a:xfrm>
          </p:grpSpPr>
          <p:sp>
            <p:nvSpPr>
              <p:cNvPr id="1017" name="Line 60"/>
              <p:cNvSpPr/>
              <p:nvPr/>
            </p:nvSpPr>
            <p:spPr>
              <a:xfrm flipV="1">
                <a:off x="5224320" y="4419360"/>
                <a:ext cx="1066680" cy="76212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18" name="Line 61"/>
              <p:cNvSpPr/>
              <p:nvPr/>
            </p:nvSpPr>
            <p:spPr>
              <a:xfrm>
                <a:off x="5224320" y="4267080"/>
                <a:ext cx="1066680" cy="7632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19" name="Line 62"/>
              <p:cNvSpPr/>
              <p:nvPr/>
            </p:nvSpPr>
            <p:spPr>
              <a:xfrm>
                <a:off x="5224320" y="3429000"/>
                <a:ext cx="1066680" cy="83808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20" name="Line 63"/>
              <p:cNvSpPr/>
              <p:nvPr/>
            </p:nvSpPr>
            <p:spPr>
              <a:xfrm>
                <a:off x="5224320" y="2514600"/>
                <a:ext cx="1066680" cy="1600200"/>
              </a:xfrm>
              <a:prstGeom prst="line">
                <a:avLst/>
              </a:prstGeom>
              <a:ln w="9525">
                <a:solidFill>
                  <a:srgbClr val="000000"/>
                </a:solidFill>
                <a:prstDash val="sysDot"/>
                <a:round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1021" name="Rectangle 64"/>
          <p:cNvSpPr/>
          <p:nvPr/>
        </p:nvSpPr>
        <p:spPr>
          <a:xfrm>
            <a:off x="5986560" y="2286000"/>
            <a:ext cx="761760" cy="5331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Choose</a:t>
            </a:r>
            <a:endParaRPr lang="en-CA" sz="1600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Egress</a:t>
            </a:r>
            <a:endParaRPr lang="en-CA" sz="1600" spc="-1">
              <a:latin typeface="Arial"/>
            </a:endParaRPr>
          </a:p>
        </p:txBody>
      </p:sp>
      <p:sp>
        <p:nvSpPr>
          <p:cNvPr id="1022" name="Rectangle 65"/>
          <p:cNvSpPr/>
          <p:nvPr/>
        </p:nvSpPr>
        <p:spPr>
          <a:xfrm>
            <a:off x="5986560" y="3124080"/>
            <a:ext cx="761760" cy="5331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Choose</a:t>
            </a:r>
            <a:endParaRPr lang="en-CA" sz="1600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Egress</a:t>
            </a:r>
            <a:endParaRPr lang="en-CA" sz="1600" spc="-1">
              <a:latin typeface="Arial"/>
            </a:endParaRPr>
          </a:p>
        </p:txBody>
      </p:sp>
      <p:sp>
        <p:nvSpPr>
          <p:cNvPr id="1023" name="Rectangle 66"/>
          <p:cNvSpPr/>
          <p:nvPr/>
        </p:nvSpPr>
        <p:spPr>
          <a:xfrm>
            <a:off x="5986560" y="3962520"/>
            <a:ext cx="761760" cy="5331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Choose</a:t>
            </a:r>
            <a:endParaRPr lang="en-CA" sz="1600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Egress</a:t>
            </a:r>
            <a:endParaRPr lang="en-CA" sz="1600" spc="-1">
              <a:latin typeface="Arial"/>
            </a:endParaRPr>
          </a:p>
        </p:txBody>
      </p:sp>
      <p:sp>
        <p:nvSpPr>
          <p:cNvPr id="1024" name="Rectangle 67"/>
          <p:cNvSpPr/>
          <p:nvPr/>
        </p:nvSpPr>
        <p:spPr>
          <a:xfrm>
            <a:off x="5986560" y="4876920"/>
            <a:ext cx="761760" cy="53316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Choose</a:t>
            </a:r>
            <a:endParaRPr lang="en-CA" sz="1600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Egress</a:t>
            </a:r>
            <a:endParaRPr lang="en-CA" sz="1600" spc="-1">
              <a:latin typeface="Arial"/>
            </a:endParaRPr>
          </a:p>
        </p:txBody>
      </p:sp>
      <p:grpSp>
        <p:nvGrpSpPr>
          <p:cNvPr id="1025" name="Group 68"/>
          <p:cNvGrpSpPr/>
          <p:nvPr/>
        </p:nvGrpSpPr>
        <p:grpSpPr>
          <a:xfrm>
            <a:off x="2204760" y="3581280"/>
            <a:ext cx="1218960" cy="304560"/>
            <a:chOff x="680760" y="3581280"/>
            <a:chExt cx="1218960" cy="304560"/>
          </a:xfrm>
        </p:grpSpPr>
        <p:sp>
          <p:nvSpPr>
            <p:cNvPr id="1026" name="Rectangle 69"/>
            <p:cNvSpPr/>
            <p:nvPr/>
          </p:nvSpPr>
          <p:spPr>
            <a:xfrm>
              <a:off x="971640" y="3581280"/>
              <a:ext cx="547200" cy="3045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grpSp>
          <p:nvGrpSpPr>
            <p:cNvPr id="1027" name="Group 70"/>
            <p:cNvGrpSpPr/>
            <p:nvPr/>
          </p:nvGrpSpPr>
          <p:grpSpPr>
            <a:xfrm>
              <a:off x="680760" y="3657600"/>
              <a:ext cx="194040" cy="152280"/>
              <a:chOff x="680760" y="3657600"/>
              <a:chExt cx="194040" cy="152280"/>
            </a:xfrm>
          </p:grpSpPr>
          <p:sp>
            <p:nvSpPr>
              <p:cNvPr id="1028" name="Line 71"/>
              <p:cNvSpPr/>
              <p:nvPr/>
            </p:nvSpPr>
            <p:spPr>
              <a:xfrm>
                <a:off x="874440" y="3657600"/>
                <a:ext cx="360" cy="152280"/>
              </a:xfrm>
              <a:prstGeom prst="line">
                <a:avLst/>
              </a:prstGeom>
              <a:ln w="381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29" name="Line 72"/>
              <p:cNvSpPr/>
              <p:nvPr/>
            </p:nvSpPr>
            <p:spPr>
              <a:xfrm>
                <a:off x="777600" y="3657600"/>
                <a:ext cx="360" cy="15228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30" name="Line 73"/>
              <p:cNvSpPr/>
              <p:nvPr/>
            </p:nvSpPr>
            <p:spPr>
              <a:xfrm>
                <a:off x="680760" y="365760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031" name="Rectangle 74"/>
            <p:cNvSpPr/>
            <p:nvPr/>
          </p:nvSpPr>
          <p:spPr>
            <a:xfrm>
              <a:off x="1519200" y="3581280"/>
              <a:ext cx="380520" cy="3045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“4”</a:t>
              </a:r>
              <a:endParaRPr lang="en-CA" sz="1600" spc="-1">
                <a:latin typeface="Arial"/>
              </a:endParaRPr>
            </a:p>
          </p:txBody>
        </p:sp>
      </p:grpSp>
      <p:grpSp>
        <p:nvGrpSpPr>
          <p:cNvPr id="1032" name="Group 75"/>
          <p:cNvGrpSpPr/>
          <p:nvPr/>
        </p:nvGrpSpPr>
        <p:grpSpPr>
          <a:xfrm>
            <a:off x="3271800" y="2286000"/>
            <a:ext cx="1218600" cy="304560"/>
            <a:chOff x="1747800" y="2286000"/>
            <a:chExt cx="1218600" cy="304560"/>
          </a:xfrm>
        </p:grpSpPr>
        <p:sp>
          <p:nvSpPr>
            <p:cNvPr id="1033" name="Rectangle 76"/>
            <p:cNvSpPr/>
            <p:nvPr/>
          </p:nvSpPr>
          <p:spPr>
            <a:xfrm>
              <a:off x="2038320" y="2286000"/>
              <a:ext cx="547200" cy="3045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grpSp>
          <p:nvGrpSpPr>
            <p:cNvPr id="1034" name="Group 77"/>
            <p:cNvGrpSpPr/>
            <p:nvPr/>
          </p:nvGrpSpPr>
          <p:grpSpPr>
            <a:xfrm>
              <a:off x="1747800" y="2361960"/>
              <a:ext cx="194040" cy="152640"/>
              <a:chOff x="1747800" y="2361960"/>
              <a:chExt cx="194040" cy="152640"/>
            </a:xfrm>
          </p:grpSpPr>
          <p:sp>
            <p:nvSpPr>
              <p:cNvPr id="1035" name="Line 78"/>
              <p:cNvSpPr/>
              <p:nvPr/>
            </p:nvSpPr>
            <p:spPr>
              <a:xfrm>
                <a:off x="1941480" y="2361960"/>
                <a:ext cx="360" cy="152640"/>
              </a:xfrm>
              <a:prstGeom prst="line">
                <a:avLst/>
              </a:prstGeom>
              <a:ln w="3810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36" name="Line 79"/>
              <p:cNvSpPr/>
              <p:nvPr/>
            </p:nvSpPr>
            <p:spPr>
              <a:xfrm>
                <a:off x="1844640" y="2361960"/>
                <a:ext cx="360" cy="15264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037" name="Line 80"/>
              <p:cNvSpPr/>
              <p:nvPr/>
            </p:nvSpPr>
            <p:spPr>
              <a:xfrm>
                <a:off x="1747800" y="23619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038" name="Rectangle 81"/>
            <p:cNvSpPr/>
            <p:nvPr/>
          </p:nvSpPr>
          <p:spPr>
            <a:xfrm>
              <a:off x="2585880" y="2286000"/>
              <a:ext cx="380520" cy="3045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“4”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F75821-98D4-1425-022A-0F93743D5C3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Packet Switching – Simple Switch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006 -4.44444E-006 L -3.33333E-006 0.2 E">
                                      <p:cBhvr>
                                        <p:cTn id="15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2 0.01111 L 0.12891 0.01111 " rAng="0" ptsTypes="AA">
                                      <p:cBhvr>
                                        <p:cTn id="22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500000">
                                      <p:cBhvr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pat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69 0.01111 L 0.32266 0.38819 " rAng="0" ptsTypes="AA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18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8" presetClass="emph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500000">
                                      <p:cBhvr>
                                        <p:cTn id="3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31 0.38842 L 0.53841 0.39838 " rAng="0" ptsTypes="AA">
                                      <p:cBhvr>
                                        <p:cTn id="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05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Picture 3" descr="oneFlow"/>
          <p:cNvPicPr/>
          <p:nvPr/>
        </p:nvPicPr>
        <p:blipFill>
          <a:blip r:embed="rId3"/>
          <a:stretch/>
        </p:blipFill>
        <p:spPr>
          <a:xfrm>
            <a:off x="365091" y="3589200"/>
            <a:ext cx="3962160" cy="2974680"/>
          </a:xfrm>
          <a:prstGeom prst="rect">
            <a:avLst/>
          </a:prstGeom>
          <a:ln w="0">
            <a:noFill/>
          </a:ln>
        </p:spPr>
      </p:pic>
      <p:pic>
        <p:nvPicPr>
          <p:cNvPr id="1044" name="Picture 4" descr="manyFlows"/>
          <p:cNvPicPr/>
          <p:nvPr/>
        </p:nvPicPr>
        <p:blipFill>
          <a:blip r:embed="rId4"/>
          <a:stretch/>
        </p:blipFill>
        <p:spPr>
          <a:xfrm>
            <a:off x="8229600" y="3589200"/>
            <a:ext cx="3505200" cy="2974680"/>
          </a:xfrm>
          <a:prstGeom prst="rect">
            <a:avLst/>
          </a:prstGeom>
          <a:ln w="0">
            <a:noFill/>
          </a:ln>
        </p:spPr>
      </p:pic>
      <p:pic>
        <p:nvPicPr>
          <p:cNvPr id="1045" name="Picture 5" descr="twoFlows"/>
          <p:cNvPicPr/>
          <p:nvPr/>
        </p:nvPicPr>
        <p:blipFill>
          <a:blip r:embed="rId5"/>
          <a:stretch/>
        </p:blipFill>
        <p:spPr>
          <a:xfrm>
            <a:off x="4402450" y="3589200"/>
            <a:ext cx="3962662" cy="2974680"/>
          </a:xfrm>
          <a:prstGeom prst="rect">
            <a:avLst/>
          </a:prstGeom>
          <a:ln w="0">
            <a:noFill/>
          </a:ln>
        </p:spPr>
      </p:pic>
      <p:sp>
        <p:nvSpPr>
          <p:cNvPr id="1046" name="Text Box 6"/>
          <p:cNvSpPr/>
          <p:nvPr/>
        </p:nvSpPr>
        <p:spPr>
          <a:xfrm>
            <a:off x="3429000" y="6216677"/>
            <a:ext cx="516273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time</a:t>
            </a:r>
            <a:endParaRPr lang="en-CA" sz="1400" spc="-1">
              <a:latin typeface="Arial"/>
            </a:endParaRPr>
          </a:p>
        </p:txBody>
      </p:sp>
      <p:sp>
        <p:nvSpPr>
          <p:cNvPr id="1049" name="Text Box 9"/>
          <p:cNvSpPr/>
          <p:nvPr/>
        </p:nvSpPr>
        <p:spPr>
          <a:xfrm>
            <a:off x="-51987" y="3789509"/>
            <a:ext cx="991082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Calibri"/>
              </a:rPr>
              <a:t>Arrival rate</a:t>
            </a:r>
            <a:endParaRPr lang="en-CA" sz="1400" spc="-1" dirty="0">
              <a:latin typeface="Arial"/>
            </a:endParaRPr>
          </a:p>
        </p:txBody>
      </p:sp>
      <p:sp>
        <p:nvSpPr>
          <p:cNvPr id="1050" name="Text Box 10"/>
          <p:cNvSpPr/>
          <p:nvPr/>
        </p:nvSpPr>
        <p:spPr>
          <a:xfrm>
            <a:off x="1726871" y="3383850"/>
            <a:ext cx="1314440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One flow</a:t>
            </a:r>
            <a:endParaRPr lang="en-CA" sz="2400" spc="-1">
              <a:latin typeface="Arial"/>
            </a:endParaRPr>
          </a:p>
        </p:txBody>
      </p:sp>
      <p:sp>
        <p:nvSpPr>
          <p:cNvPr id="1051" name="Text Box 11"/>
          <p:cNvSpPr/>
          <p:nvPr/>
        </p:nvSpPr>
        <p:spPr>
          <a:xfrm>
            <a:off x="5763681" y="3401471"/>
            <a:ext cx="1428830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Two flows</a:t>
            </a:r>
            <a:endParaRPr lang="en-CA" sz="2400" spc="-1">
              <a:latin typeface="Arial"/>
            </a:endParaRPr>
          </a:p>
        </p:txBody>
      </p:sp>
      <p:sp>
        <p:nvSpPr>
          <p:cNvPr id="1052" name="AutoShape 12"/>
          <p:cNvSpPr/>
          <p:nvPr/>
        </p:nvSpPr>
        <p:spPr>
          <a:xfrm rot="19210264">
            <a:off x="7255165" y="3624587"/>
            <a:ext cx="1142640" cy="380520"/>
          </a:xfrm>
          <a:prstGeom prst="wedgeRectCallout">
            <a:avLst>
              <a:gd name="adj1" fmla="val -131111"/>
              <a:gd name="adj2" fmla="val 88097"/>
            </a:avLst>
          </a:prstGeom>
          <a:solidFill>
            <a:schemeClr val="folHlink"/>
          </a:solidFill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Average rate</a:t>
            </a:r>
            <a:endParaRPr lang="en-CA" sz="1400" spc="-1">
              <a:latin typeface="Arial"/>
            </a:endParaRPr>
          </a:p>
        </p:txBody>
      </p:sp>
      <p:sp>
        <p:nvSpPr>
          <p:cNvPr id="1053" name="Text Box 13"/>
          <p:cNvSpPr/>
          <p:nvPr/>
        </p:nvSpPr>
        <p:spPr>
          <a:xfrm>
            <a:off x="9328654" y="3377087"/>
            <a:ext cx="1618370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Many flows</a:t>
            </a:r>
            <a:endParaRPr lang="en-CA" sz="2400" spc="-1">
              <a:latin typeface="Arial"/>
            </a:endParaRPr>
          </a:p>
        </p:txBody>
      </p:sp>
      <p:sp>
        <p:nvSpPr>
          <p:cNvPr id="1054" name="Text Box 14"/>
          <p:cNvSpPr/>
          <p:nvPr/>
        </p:nvSpPr>
        <p:spPr>
          <a:xfrm>
            <a:off x="2117640" y="484812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56" name="Text Box 16"/>
          <p:cNvSpPr/>
          <p:nvPr/>
        </p:nvSpPr>
        <p:spPr>
          <a:xfrm>
            <a:off x="10652708" y="3880195"/>
            <a:ext cx="1523520" cy="644877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spcBef>
                <a:spcPts val="601"/>
              </a:spcBef>
            </a:pPr>
            <a:r>
              <a:rPr lang="en-US" sz="1200" spc="-1">
                <a:solidFill>
                  <a:srgbClr val="000000"/>
                </a:solidFill>
                <a:latin typeface="Calibri"/>
              </a:rPr>
              <a:t>Average rates of: </a:t>
            </a:r>
            <a:br>
              <a:rPr sz="1200"/>
            </a:br>
            <a:r>
              <a:rPr lang="en-US" sz="1200" spc="-1">
                <a:solidFill>
                  <a:srgbClr val="000000"/>
                </a:solidFill>
                <a:latin typeface="Calibri"/>
              </a:rPr>
              <a:t>1, 2, 10, 100, 1000 flows.</a:t>
            </a:r>
            <a:endParaRPr lang="en-CA" sz="1200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E529-972C-0341-D597-716AEBB8B6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Statistical Multiplexing – 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FF05B-6702-D832-A377-32A35A288B78}"/>
              </a:ext>
            </a:extLst>
          </p:cNvPr>
          <p:cNvSpPr txBox="1">
            <a:spLocks/>
          </p:cNvSpPr>
          <p:nvPr/>
        </p:nvSpPr>
        <p:spPr>
          <a:xfrm>
            <a:off x="431800" y="1371600"/>
            <a:ext cx="11379200" cy="2029871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kern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F6A8E6-59C8-76E6-CA8B-1E13195BD1BE}"/>
              </a:ext>
            </a:extLst>
          </p:cNvPr>
          <p:cNvSpPr txBox="1">
            <a:spLocks/>
          </p:cNvSpPr>
          <p:nvPr/>
        </p:nvSpPr>
        <p:spPr>
          <a:xfrm>
            <a:off x="431800" y="1159115"/>
            <a:ext cx="11259030" cy="1888885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Network traffic is bursty, </a:t>
            </a:r>
            <a:r>
              <a:rPr lang="en-US" i="1" kern="0" dirty="0"/>
              <a:t>i.e.</a:t>
            </a:r>
            <a:r>
              <a:rPr lang="en-US" kern="0" dirty="0"/>
              <a:t>, the rate changes frequently</a:t>
            </a:r>
          </a:p>
          <a:p>
            <a:r>
              <a:rPr lang="en-US" kern="0" dirty="0"/>
              <a:t>Peaks from independent flows generally occur at different times</a:t>
            </a:r>
          </a:p>
          <a:p>
            <a:r>
              <a:rPr lang="en-US" kern="0" dirty="0"/>
              <a:t>Conclusion: The more flows we have,  the smoother the aggregate traffic.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ACCDB92-4DF5-E43D-BD45-05EC75465FB4}"/>
              </a:ext>
            </a:extLst>
          </p:cNvPr>
          <p:cNvSpPr/>
          <p:nvPr/>
        </p:nvSpPr>
        <p:spPr>
          <a:xfrm>
            <a:off x="7462822" y="6219457"/>
            <a:ext cx="516273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time</a:t>
            </a:r>
            <a:endParaRPr lang="en-CA" sz="1400" spc="-1">
              <a:latin typeface="Arial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0912EE9-C03D-4B64-9F91-21DF557E90B5}"/>
              </a:ext>
            </a:extLst>
          </p:cNvPr>
          <p:cNvSpPr/>
          <p:nvPr/>
        </p:nvSpPr>
        <p:spPr>
          <a:xfrm>
            <a:off x="10947024" y="6216676"/>
            <a:ext cx="516273" cy="30632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>
                <a:solidFill>
                  <a:srgbClr val="000000"/>
                </a:solidFill>
                <a:latin typeface="Calibri"/>
              </a:rPr>
              <a:t>time</a:t>
            </a:r>
            <a:endParaRPr lang="en-CA" sz="1400" spc="-1"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EA3D8C-E9A1-E94E-0951-975D47F8888F}"/>
                  </a:ext>
                </a:extLst>
              </p14:cNvPr>
              <p14:cNvContentPartPr/>
              <p14:nvPr/>
            </p14:nvContentPartPr>
            <p14:xfrm>
              <a:off x="7357680" y="4212000"/>
              <a:ext cx="21960" cy="4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EA3D8C-E9A1-E94E-0951-975D47F888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48320" y="4202640"/>
                <a:ext cx="40680" cy="6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Line 3"/>
          <p:cNvSpPr/>
          <p:nvPr/>
        </p:nvSpPr>
        <p:spPr>
          <a:xfrm>
            <a:off x="2498520" y="1752480"/>
            <a:ext cx="360" cy="1600200"/>
          </a:xfrm>
          <a:prstGeom prst="line">
            <a:avLst/>
          </a:prstGeom>
          <a:ln w="381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06" name="Line 4"/>
          <p:cNvSpPr/>
          <p:nvPr/>
        </p:nvSpPr>
        <p:spPr>
          <a:xfrm flipH="1">
            <a:off x="2269920" y="3124080"/>
            <a:ext cx="3505320" cy="360"/>
          </a:xfrm>
          <a:prstGeom prst="line">
            <a:avLst/>
          </a:prstGeom>
          <a:ln w="381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07" name="Freeform 5"/>
          <p:cNvSpPr/>
          <p:nvPr/>
        </p:nvSpPr>
        <p:spPr>
          <a:xfrm>
            <a:off x="2422560" y="2344680"/>
            <a:ext cx="3276360" cy="755280"/>
          </a:xfrm>
          <a:custGeom>
            <a:avLst/>
            <a:gdLst/>
            <a:ahLst/>
            <a:cxnLst/>
            <a:rect l="l" t="t" r="r" b="b"/>
            <a:pathLst>
              <a:path w="2064" h="476">
                <a:moveTo>
                  <a:pt x="0" y="299"/>
                </a:moveTo>
                <a:cubicBezTo>
                  <a:pt x="35" y="324"/>
                  <a:pt x="158" y="476"/>
                  <a:pt x="210" y="448"/>
                </a:cubicBezTo>
                <a:cubicBezTo>
                  <a:pt x="262" y="420"/>
                  <a:pt x="274" y="201"/>
                  <a:pt x="311" y="128"/>
                </a:cubicBezTo>
                <a:cubicBezTo>
                  <a:pt x="348" y="55"/>
                  <a:pt x="380" y="22"/>
                  <a:pt x="432" y="11"/>
                </a:cubicBezTo>
                <a:cubicBezTo>
                  <a:pt x="484" y="0"/>
                  <a:pt x="585" y="21"/>
                  <a:pt x="624" y="59"/>
                </a:cubicBezTo>
                <a:cubicBezTo>
                  <a:pt x="663" y="97"/>
                  <a:pt x="643" y="189"/>
                  <a:pt x="667" y="237"/>
                </a:cubicBezTo>
                <a:cubicBezTo>
                  <a:pt x="691" y="285"/>
                  <a:pt x="727" y="345"/>
                  <a:pt x="768" y="347"/>
                </a:cubicBezTo>
                <a:cubicBezTo>
                  <a:pt x="809" y="349"/>
                  <a:pt x="872" y="291"/>
                  <a:pt x="912" y="251"/>
                </a:cubicBezTo>
                <a:cubicBezTo>
                  <a:pt x="952" y="211"/>
                  <a:pt x="984" y="147"/>
                  <a:pt x="1008" y="107"/>
                </a:cubicBezTo>
                <a:cubicBezTo>
                  <a:pt x="1032" y="67"/>
                  <a:pt x="1016" y="11"/>
                  <a:pt x="1056" y="11"/>
                </a:cubicBezTo>
                <a:cubicBezTo>
                  <a:pt x="1096" y="11"/>
                  <a:pt x="1160" y="43"/>
                  <a:pt x="1248" y="107"/>
                </a:cubicBezTo>
                <a:cubicBezTo>
                  <a:pt x="1336" y="171"/>
                  <a:pt x="1472" y="347"/>
                  <a:pt x="1584" y="395"/>
                </a:cubicBezTo>
                <a:cubicBezTo>
                  <a:pt x="1696" y="443"/>
                  <a:pt x="1840" y="419"/>
                  <a:pt x="1920" y="395"/>
                </a:cubicBezTo>
                <a:cubicBezTo>
                  <a:pt x="2000" y="371"/>
                  <a:pt x="2048" y="291"/>
                  <a:pt x="2064" y="25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08" name="Line 6"/>
          <p:cNvSpPr/>
          <p:nvPr/>
        </p:nvSpPr>
        <p:spPr>
          <a:xfrm>
            <a:off x="2269920" y="2361960"/>
            <a:ext cx="3429000" cy="360"/>
          </a:xfrm>
          <a:prstGeom prst="line">
            <a:avLst/>
          </a:prstGeom>
          <a:ln w="9525">
            <a:solidFill>
              <a:srgbClr val="BFBFBF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09" name="Line 7"/>
          <p:cNvSpPr/>
          <p:nvPr/>
        </p:nvSpPr>
        <p:spPr>
          <a:xfrm>
            <a:off x="2498520" y="3886200"/>
            <a:ext cx="360" cy="1600200"/>
          </a:xfrm>
          <a:prstGeom prst="line">
            <a:avLst/>
          </a:prstGeom>
          <a:ln w="381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10" name="Line 8"/>
          <p:cNvSpPr/>
          <p:nvPr/>
        </p:nvSpPr>
        <p:spPr>
          <a:xfrm flipH="1">
            <a:off x="2269920" y="5257800"/>
            <a:ext cx="3505320" cy="360"/>
          </a:xfrm>
          <a:prstGeom prst="line">
            <a:avLst/>
          </a:prstGeom>
          <a:ln w="3810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11" name="Freeform 9"/>
          <p:cNvSpPr/>
          <p:nvPr/>
        </p:nvSpPr>
        <p:spPr>
          <a:xfrm>
            <a:off x="2422560" y="4430880"/>
            <a:ext cx="3276360" cy="802800"/>
          </a:xfrm>
          <a:custGeom>
            <a:avLst/>
            <a:gdLst/>
            <a:ahLst/>
            <a:cxnLst/>
            <a:rect l="l" t="t" r="r" b="b"/>
            <a:pathLst>
              <a:path w="2064" h="506">
                <a:moveTo>
                  <a:pt x="0" y="329"/>
                </a:moveTo>
                <a:cubicBezTo>
                  <a:pt x="35" y="354"/>
                  <a:pt x="158" y="506"/>
                  <a:pt x="210" y="478"/>
                </a:cubicBezTo>
                <a:cubicBezTo>
                  <a:pt x="262" y="450"/>
                  <a:pt x="268" y="157"/>
                  <a:pt x="311" y="158"/>
                </a:cubicBezTo>
                <a:cubicBezTo>
                  <a:pt x="354" y="159"/>
                  <a:pt x="414" y="498"/>
                  <a:pt x="466" y="487"/>
                </a:cubicBezTo>
                <a:cubicBezTo>
                  <a:pt x="518" y="476"/>
                  <a:pt x="591" y="126"/>
                  <a:pt x="624" y="89"/>
                </a:cubicBezTo>
                <a:cubicBezTo>
                  <a:pt x="657" y="52"/>
                  <a:pt x="639" y="281"/>
                  <a:pt x="667" y="267"/>
                </a:cubicBezTo>
                <a:cubicBezTo>
                  <a:pt x="695" y="253"/>
                  <a:pt x="754" y="0"/>
                  <a:pt x="795" y="2"/>
                </a:cubicBezTo>
                <a:cubicBezTo>
                  <a:pt x="836" y="4"/>
                  <a:pt x="866" y="211"/>
                  <a:pt x="912" y="281"/>
                </a:cubicBezTo>
                <a:cubicBezTo>
                  <a:pt x="958" y="351"/>
                  <a:pt x="1029" y="404"/>
                  <a:pt x="1070" y="423"/>
                </a:cubicBezTo>
                <a:cubicBezTo>
                  <a:pt x="1111" y="442"/>
                  <a:pt x="1131" y="443"/>
                  <a:pt x="1161" y="395"/>
                </a:cubicBezTo>
                <a:cubicBezTo>
                  <a:pt x="1191" y="347"/>
                  <a:pt x="1182" y="175"/>
                  <a:pt x="1248" y="137"/>
                </a:cubicBezTo>
                <a:cubicBezTo>
                  <a:pt x="1314" y="99"/>
                  <a:pt x="1492" y="142"/>
                  <a:pt x="1554" y="167"/>
                </a:cubicBezTo>
                <a:cubicBezTo>
                  <a:pt x="1616" y="192"/>
                  <a:pt x="1578" y="287"/>
                  <a:pt x="1618" y="286"/>
                </a:cubicBezTo>
                <a:cubicBezTo>
                  <a:pt x="1658" y="285"/>
                  <a:pt x="1737" y="160"/>
                  <a:pt x="1792" y="158"/>
                </a:cubicBezTo>
                <a:cubicBezTo>
                  <a:pt x="1847" y="156"/>
                  <a:pt x="1902" y="255"/>
                  <a:pt x="1947" y="276"/>
                </a:cubicBezTo>
                <a:cubicBezTo>
                  <a:pt x="1992" y="297"/>
                  <a:pt x="2040" y="280"/>
                  <a:pt x="2064" y="281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12" name="Line 10"/>
          <p:cNvSpPr/>
          <p:nvPr/>
        </p:nvSpPr>
        <p:spPr>
          <a:xfrm>
            <a:off x="2269920" y="4419360"/>
            <a:ext cx="3429000" cy="360"/>
          </a:xfrm>
          <a:prstGeom prst="line">
            <a:avLst/>
          </a:prstGeom>
          <a:ln w="9525">
            <a:solidFill>
              <a:srgbClr val="BFBFBF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13" name="Text Box 11"/>
          <p:cNvSpPr/>
          <p:nvPr/>
        </p:nvSpPr>
        <p:spPr>
          <a:xfrm>
            <a:off x="2651880" y="3890881"/>
            <a:ext cx="348342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B</a:t>
            </a:r>
            <a:endParaRPr lang="en-CA" sz="2400" spc="-1">
              <a:latin typeface="Arial"/>
            </a:endParaRPr>
          </a:p>
        </p:txBody>
      </p:sp>
      <p:sp>
        <p:nvSpPr>
          <p:cNvPr id="1114" name="Text Box 12"/>
          <p:cNvSpPr/>
          <p:nvPr/>
        </p:nvSpPr>
        <p:spPr>
          <a:xfrm>
            <a:off x="2575921" y="1833481"/>
            <a:ext cx="359563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A</a:t>
            </a:r>
            <a:endParaRPr lang="en-CA" sz="2400" spc="-1">
              <a:latin typeface="Arial"/>
            </a:endParaRPr>
          </a:p>
        </p:txBody>
      </p:sp>
      <p:sp>
        <p:nvSpPr>
          <p:cNvPr id="1115" name="Text Box 13"/>
          <p:cNvSpPr/>
          <p:nvPr/>
        </p:nvSpPr>
        <p:spPr>
          <a:xfrm>
            <a:off x="5112335" y="3127320"/>
            <a:ext cx="610850" cy="367878"/>
          </a:xfrm>
          <a:prstGeom prst="rect">
            <a:avLst/>
          </a:prstGeom>
          <a:noFill/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99"/>
                </a:solidFill>
                <a:latin typeface="Calibri"/>
              </a:rPr>
              <a:t>time</a:t>
            </a:r>
            <a:endParaRPr lang="en-CA" spc="-1">
              <a:latin typeface="Arial"/>
            </a:endParaRPr>
          </a:p>
        </p:txBody>
      </p:sp>
      <p:sp>
        <p:nvSpPr>
          <p:cNvPr id="1116" name="Text Box 14"/>
          <p:cNvSpPr/>
          <p:nvPr/>
        </p:nvSpPr>
        <p:spPr>
          <a:xfrm>
            <a:off x="5112335" y="5291280"/>
            <a:ext cx="610850" cy="367878"/>
          </a:xfrm>
          <a:prstGeom prst="rect">
            <a:avLst/>
          </a:prstGeom>
          <a:noFill/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99"/>
                </a:solidFill>
                <a:latin typeface="Calibri"/>
              </a:rPr>
              <a:t>time</a:t>
            </a:r>
            <a:endParaRPr lang="en-CA" spc="-1">
              <a:latin typeface="Arial"/>
            </a:endParaRPr>
          </a:p>
        </p:txBody>
      </p:sp>
      <p:sp>
        <p:nvSpPr>
          <p:cNvPr id="1117" name="Text Box 15"/>
          <p:cNvSpPr/>
          <p:nvPr/>
        </p:nvSpPr>
        <p:spPr>
          <a:xfrm>
            <a:off x="745290" y="1440109"/>
            <a:ext cx="1906590" cy="367878"/>
          </a:xfrm>
          <a:prstGeom prst="rect">
            <a:avLst/>
          </a:prstGeom>
          <a:noFill/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99"/>
                </a:solidFill>
                <a:latin typeface="Calibri"/>
              </a:rPr>
              <a:t>Packet arrival Rate</a:t>
            </a:r>
            <a:endParaRPr lang="en-CA" spc="-1" dirty="0">
              <a:latin typeface="Arial"/>
            </a:endParaRPr>
          </a:p>
        </p:txBody>
      </p:sp>
      <p:sp>
        <p:nvSpPr>
          <p:cNvPr id="1119" name="Text Box 17"/>
          <p:cNvSpPr/>
          <p:nvPr/>
        </p:nvSpPr>
        <p:spPr>
          <a:xfrm>
            <a:off x="5200680" y="1986121"/>
            <a:ext cx="341930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C</a:t>
            </a:r>
            <a:endParaRPr lang="en-CA" sz="2400" spc="-1">
              <a:latin typeface="Arial"/>
            </a:endParaRPr>
          </a:p>
        </p:txBody>
      </p:sp>
      <p:sp>
        <p:nvSpPr>
          <p:cNvPr id="1120" name="Text Box 18"/>
          <p:cNvSpPr/>
          <p:nvPr/>
        </p:nvSpPr>
        <p:spPr>
          <a:xfrm>
            <a:off x="5243520" y="4043521"/>
            <a:ext cx="341930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C</a:t>
            </a:r>
            <a:endParaRPr lang="en-CA" sz="2400" spc="-1">
              <a:latin typeface="Arial"/>
            </a:endParaRPr>
          </a:p>
        </p:txBody>
      </p:sp>
      <p:sp>
        <p:nvSpPr>
          <p:cNvPr id="1121" name="Line 19"/>
          <p:cNvSpPr/>
          <p:nvPr/>
        </p:nvSpPr>
        <p:spPr>
          <a:xfrm>
            <a:off x="7010400" y="274320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1122" name="Group 20"/>
          <p:cNvGrpSpPr/>
          <p:nvPr/>
        </p:nvGrpSpPr>
        <p:grpSpPr>
          <a:xfrm>
            <a:off x="8153400" y="2590560"/>
            <a:ext cx="609120" cy="381600"/>
            <a:chOff x="6629400" y="2590560"/>
            <a:chExt cx="609120" cy="381600"/>
          </a:xfrm>
        </p:grpSpPr>
        <p:grpSp>
          <p:nvGrpSpPr>
            <p:cNvPr id="1123" name="Group 21"/>
            <p:cNvGrpSpPr/>
            <p:nvPr/>
          </p:nvGrpSpPr>
          <p:grpSpPr>
            <a:xfrm>
              <a:off x="6781680" y="2590920"/>
              <a:ext cx="456840" cy="380520"/>
              <a:chOff x="6781680" y="2590920"/>
              <a:chExt cx="456840" cy="380520"/>
            </a:xfrm>
          </p:grpSpPr>
          <p:sp>
            <p:nvSpPr>
              <p:cNvPr id="1124" name="Rectangle 22"/>
              <p:cNvSpPr/>
              <p:nvPr/>
            </p:nvSpPr>
            <p:spPr>
              <a:xfrm>
                <a:off x="6781680" y="259092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25" name="Rectangle 23"/>
              <p:cNvSpPr/>
              <p:nvPr/>
            </p:nvSpPr>
            <p:spPr>
              <a:xfrm>
                <a:off x="6934320" y="259092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26" name="Rectangle 24"/>
              <p:cNvSpPr/>
              <p:nvPr/>
            </p:nvSpPr>
            <p:spPr>
              <a:xfrm>
                <a:off x="7086600" y="259092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27" name="Line 25"/>
            <p:cNvSpPr/>
            <p:nvPr/>
          </p:nvSpPr>
          <p:spPr>
            <a:xfrm>
              <a:off x="6629400" y="2590560"/>
              <a:ext cx="304560" cy="360"/>
            </a:xfrm>
            <a:prstGeom prst="line">
              <a:avLst/>
            </a:prstGeom>
            <a:ln w="28575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128" name="Line 26"/>
            <p:cNvSpPr/>
            <p:nvPr/>
          </p:nvSpPr>
          <p:spPr>
            <a:xfrm>
              <a:off x="6629400" y="2971800"/>
              <a:ext cx="304560" cy="360"/>
            </a:xfrm>
            <a:prstGeom prst="line">
              <a:avLst/>
            </a:prstGeom>
            <a:ln w="28575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129" name="Line 27"/>
          <p:cNvSpPr/>
          <p:nvPr/>
        </p:nvSpPr>
        <p:spPr>
          <a:xfrm>
            <a:off x="8839200" y="274320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30" name="Text Box 28"/>
          <p:cNvSpPr/>
          <p:nvPr/>
        </p:nvSpPr>
        <p:spPr>
          <a:xfrm>
            <a:off x="6614761" y="2367001"/>
            <a:ext cx="359563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A</a:t>
            </a:r>
            <a:endParaRPr lang="en-CA" sz="2400" spc="-1">
              <a:latin typeface="Arial"/>
            </a:endParaRPr>
          </a:p>
        </p:txBody>
      </p:sp>
      <p:sp>
        <p:nvSpPr>
          <p:cNvPr id="1131" name="Text Box 29"/>
          <p:cNvSpPr/>
          <p:nvPr/>
        </p:nvSpPr>
        <p:spPr>
          <a:xfrm>
            <a:off x="9500880" y="2290681"/>
            <a:ext cx="341930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C</a:t>
            </a:r>
            <a:endParaRPr lang="en-CA" sz="2400" spc="-1">
              <a:latin typeface="Arial"/>
            </a:endParaRPr>
          </a:p>
        </p:txBody>
      </p:sp>
      <p:sp>
        <p:nvSpPr>
          <p:cNvPr id="1132" name="Line 30"/>
          <p:cNvSpPr/>
          <p:nvPr/>
        </p:nvSpPr>
        <p:spPr>
          <a:xfrm>
            <a:off x="7010400" y="464796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1133" name="Group 31"/>
          <p:cNvGrpSpPr/>
          <p:nvPr/>
        </p:nvGrpSpPr>
        <p:grpSpPr>
          <a:xfrm>
            <a:off x="8153400" y="4495680"/>
            <a:ext cx="609120" cy="381240"/>
            <a:chOff x="6629400" y="4495680"/>
            <a:chExt cx="609120" cy="381240"/>
          </a:xfrm>
        </p:grpSpPr>
        <p:grpSp>
          <p:nvGrpSpPr>
            <p:cNvPr id="1134" name="Group 32"/>
            <p:cNvGrpSpPr/>
            <p:nvPr/>
          </p:nvGrpSpPr>
          <p:grpSpPr>
            <a:xfrm>
              <a:off x="6781680" y="4495680"/>
              <a:ext cx="456840" cy="380520"/>
              <a:chOff x="6781680" y="4495680"/>
              <a:chExt cx="456840" cy="380520"/>
            </a:xfrm>
          </p:grpSpPr>
          <p:sp>
            <p:nvSpPr>
              <p:cNvPr id="1135" name="Rectangle 33"/>
              <p:cNvSpPr/>
              <p:nvPr/>
            </p:nvSpPr>
            <p:spPr>
              <a:xfrm>
                <a:off x="6781680" y="449568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36" name="Rectangle 34"/>
              <p:cNvSpPr/>
              <p:nvPr/>
            </p:nvSpPr>
            <p:spPr>
              <a:xfrm>
                <a:off x="6934320" y="449568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37" name="Rectangle 35"/>
              <p:cNvSpPr/>
              <p:nvPr/>
            </p:nvSpPr>
            <p:spPr>
              <a:xfrm>
                <a:off x="7086600" y="449568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38" name="Line 36"/>
            <p:cNvSpPr/>
            <p:nvPr/>
          </p:nvSpPr>
          <p:spPr>
            <a:xfrm>
              <a:off x="6629400" y="4495680"/>
              <a:ext cx="304560" cy="360"/>
            </a:xfrm>
            <a:prstGeom prst="line">
              <a:avLst/>
            </a:prstGeom>
            <a:ln w="28575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139" name="Line 37"/>
            <p:cNvSpPr/>
            <p:nvPr/>
          </p:nvSpPr>
          <p:spPr>
            <a:xfrm>
              <a:off x="6629400" y="4876560"/>
              <a:ext cx="304560" cy="360"/>
            </a:xfrm>
            <a:prstGeom prst="line">
              <a:avLst/>
            </a:prstGeom>
            <a:ln w="28575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140" name="Line 38"/>
          <p:cNvSpPr/>
          <p:nvPr/>
        </p:nvSpPr>
        <p:spPr>
          <a:xfrm>
            <a:off x="8839200" y="4647960"/>
            <a:ext cx="11430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41" name="Text Box 39"/>
          <p:cNvSpPr/>
          <p:nvPr/>
        </p:nvSpPr>
        <p:spPr>
          <a:xfrm>
            <a:off x="6614400" y="4272121"/>
            <a:ext cx="348342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B</a:t>
            </a:r>
            <a:endParaRPr lang="en-CA" sz="2400" spc="-1">
              <a:latin typeface="Arial"/>
            </a:endParaRPr>
          </a:p>
        </p:txBody>
      </p:sp>
      <p:sp>
        <p:nvSpPr>
          <p:cNvPr id="1142" name="Text Box 40"/>
          <p:cNvSpPr/>
          <p:nvPr/>
        </p:nvSpPr>
        <p:spPr>
          <a:xfrm>
            <a:off x="9500880" y="4195801"/>
            <a:ext cx="341930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C</a:t>
            </a:r>
            <a:endParaRPr lang="en-CA" sz="2400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6E2F9-2061-EF03-49C6-C9C5CF4155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Statistical Multiplexing Gain (SMG)</a:t>
            </a: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585697A9-3F96-BFC2-FCFC-9EBAE4448701}"/>
              </a:ext>
            </a:extLst>
          </p:cNvPr>
          <p:cNvSpPr/>
          <p:nvPr/>
        </p:nvSpPr>
        <p:spPr>
          <a:xfrm>
            <a:off x="593989" y="3622414"/>
            <a:ext cx="1906590" cy="367878"/>
          </a:xfrm>
          <a:prstGeom prst="rect">
            <a:avLst/>
          </a:prstGeom>
          <a:noFill/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99"/>
                </a:solidFill>
                <a:latin typeface="Calibri"/>
              </a:rPr>
              <a:t>Packet arrival Rate</a:t>
            </a:r>
            <a:endParaRPr lang="en-CA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Line 3"/>
          <p:cNvSpPr/>
          <p:nvPr/>
        </p:nvSpPr>
        <p:spPr>
          <a:xfrm>
            <a:off x="7239000" y="2743200"/>
            <a:ext cx="1143000" cy="228600"/>
          </a:xfrm>
          <a:prstGeom prst="line">
            <a:avLst/>
          </a:prstGeom>
          <a:ln w="28575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47" name="Line 4"/>
          <p:cNvSpPr/>
          <p:nvPr/>
        </p:nvSpPr>
        <p:spPr>
          <a:xfrm flipV="1">
            <a:off x="7239000" y="3200400"/>
            <a:ext cx="1143000" cy="228600"/>
          </a:xfrm>
          <a:prstGeom prst="line">
            <a:avLst/>
          </a:prstGeom>
          <a:ln w="28575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1148" name="Group 5"/>
          <p:cNvGrpSpPr/>
          <p:nvPr/>
        </p:nvGrpSpPr>
        <p:grpSpPr>
          <a:xfrm>
            <a:off x="8382000" y="2895480"/>
            <a:ext cx="609120" cy="381240"/>
            <a:chOff x="6858000" y="2895480"/>
            <a:chExt cx="609120" cy="381240"/>
          </a:xfrm>
        </p:grpSpPr>
        <p:grpSp>
          <p:nvGrpSpPr>
            <p:cNvPr id="1149" name="Group 6"/>
            <p:cNvGrpSpPr/>
            <p:nvPr/>
          </p:nvGrpSpPr>
          <p:grpSpPr>
            <a:xfrm>
              <a:off x="7010280" y="2895480"/>
              <a:ext cx="456840" cy="380520"/>
              <a:chOff x="7010280" y="2895480"/>
              <a:chExt cx="456840" cy="380520"/>
            </a:xfrm>
          </p:grpSpPr>
          <p:sp>
            <p:nvSpPr>
              <p:cNvPr id="1150" name="Rectangle 7"/>
              <p:cNvSpPr/>
              <p:nvPr/>
            </p:nvSpPr>
            <p:spPr>
              <a:xfrm>
                <a:off x="7010280" y="289548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51" name="Rectangle 8"/>
              <p:cNvSpPr/>
              <p:nvPr/>
            </p:nvSpPr>
            <p:spPr>
              <a:xfrm>
                <a:off x="7162920" y="289548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1152" name="Rectangle 9"/>
              <p:cNvSpPr/>
              <p:nvPr/>
            </p:nvSpPr>
            <p:spPr>
              <a:xfrm>
                <a:off x="7315200" y="2895480"/>
                <a:ext cx="151920" cy="38052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rgbClr val="BFBFB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1153" name="Line 10"/>
            <p:cNvSpPr/>
            <p:nvPr/>
          </p:nvSpPr>
          <p:spPr>
            <a:xfrm>
              <a:off x="6858000" y="2895480"/>
              <a:ext cx="304560" cy="360"/>
            </a:xfrm>
            <a:prstGeom prst="line">
              <a:avLst/>
            </a:prstGeom>
            <a:ln w="28575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154" name="Line 11"/>
            <p:cNvSpPr/>
            <p:nvPr/>
          </p:nvSpPr>
          <p:spPr>
            <a:xfrm>
              <a:off x="6858000" y="3276360"/>
              <a:ext cx="304560" cy="360"/>
            </a:xfrm>
            <a:prstGeom prst="line">
              <a:avLst/>
            </a:prstGeom>
            <a:ln w="28575">
              <a:solidFill>
                <a:srgbClr val="BFBFB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155" name="Line 12"/>
          <p:cNvSpPr/>
          <p:nvPr/>
        </p:nvSpPr>
        <p:spPr>
          <a:xfrm>
            <a:off x="9067800" y="3047760"/>
            <a:ext cx="1143000" cy="360"/>
          </a:xfrm>
          <a:prstGeom prst="line">
            <a:avLst/>
          </a:prstGeom>
          <a:ln w="28575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56" name="Text Box 13"/>
          <p:cNvSpPr/>
          <p:nvPr/>
        </p:nvSpPr>
        <p:spPr>
          <a:xfrm>
            <a:off x="6843361" y="2413081"/>
            <a:ext cx="359563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A</a:t>
            </a:r>
            <a:endParaRPr lang="en-CA" sz="2400" spc="-1">
              <a:latin typeface="Arial"/>
            </a:endParaRPr>
          </a:p>
        </p:txBody>
      </p:sp>
      <p:sp>
        <p:nvSpPr>
          <p:cNvPr id="1157" name="Text Box 14"/>
          <p:cNvSpPr/>
          <p:nvPr/>
        </p:nvSpPr>
        <p:spPr>
          <a:xfrm>
            <a:off x="6858840" y="3205081"/>
            <a:ext cx="348342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B</a:t>
            </a:r>
            <a:endParaRPr lang="en-CA" sz="2400" spc="-1">
              <a:latin typeface="Arial"/>
            </a:endParaRPr>
          </a:p>
        </p:txBody>
      </p:sp>
      <p:sp>
        <p:nvSpPr>
          <p:cNvPr id="1158" name="Text Box 15"/>
          <p:cNvSpPr/>
          <p:nvPr/>
        </p:nvSpPr>
        <p:spPr>
          <a:xfrm>
            <a:off x="9728760" y="2595601"/>
            <a:ext cx="348342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R</a:t>
            </a:r>
            <a:endParaRPr lang="en-CA" sz="2400" spc="-1">
              <a:latin typeface="Arial"/>
            </a:endParaRPr>
          </a:p>
        </p:txBody>
      </p:sp>
      <p:sp>
        <p:nvSpPr>
          <p:cNvPr id="1159" name="Freeform 16"/>
          <p:cNvSpPr/>
          <p:nvPr/>
        </p:nvSpPr>
        <p:spPr>
          <a:xfrm>
            <a:off x="2514720" y="3083040"/>
            <a:ext cx="3276360" cy="802800"/>
          </a:xfrm>
          <a:custGeom>
            <a:avLst/>
            <a:gdLst/>
            <a:ahLst/>
            <a:cxnLst/>
            <a:rect l="l" t="t" r="r" b="b"/>
            <a:pathLst>
              <a:path w="2064" h="506">
                <a:moveTo>
                  <a:pt x="0" y="329"/>
                </a:moveTo>
                <a:cubicBezTo>
                  <a:pt x="35" y="354"/>
                  <a:pt x="158" y="506"/>
                  <a:pt x="210" y="478"/>
                </a:cubicBezTo>
                <a:cubicBezTo>
                  <a:pt x="262" y="450"/>
                  <a:pt x="268" y="157"/>
                  <a:pt x="311" y="158"/>
                </a:cubicBezTo>
                <a:cubicBezTo>
                  <a:pt x="354" y="159"/>
                  <a:pt x="414" y="498"/>
                  <a:pt x="466" y="487"/>
                </a:cubicBezTo>
                <a:cubicBezTo>
                  <a:pt x="518" y="476"/>
                  <a:pt x="591" y="126"/>
                  <a:pt x="624" y="89"/>
                </a:cubicBezTo>
                <a:cubicBezTo>
                  <a:pt x="657" y="52"/>
                  <a:pt x="639" y="281"/>
                  <a:pt x="667" y="267"/>
                </a:cubicBezTo>
                <a:cubicBezTo>
                  <a:pt x="695" y="253"/>
                  <a:pt x="754" y="0"/>
                  <a:pt x="795" y="2"/>
                </a:cubicBezTo>
                <a:cubicBezTo>
                  <a:pt x="836" y="4"/>
                  <a:pt x="866" y="211"/>
                  <a:pt x="912" y="281"/>
                </a:cubicBezTo>
                <a:cubicBezTo>
                  <a:pt x="958" y="351"/>
                  <a:pt x="1029" y="404"/>
                  <a:pt x="1070" y="423"/>
                </a:cubicBezTo>
                <a:cubicBezTo>
                  <a:pt x="1111" y="442"/>
                  <a:pt x="1131" y="443"/>
                  <a:pt x="1161" y="395"/>
                </a:cubicBezTo>
                <a:cubicBezTo>
                  <a:pt x="1191" y="347"/>
                  <a:pt x="1182" y="175"/>
                  <a:pt x="1248" y="137"/>
                </a:cubicBezTo>
                <a:cubicBezTo>
                  <a:pt x="1314" y="99"/>
                  <a:pt x="1492" y="142"/>
                  <a:pt x="1554" y="167"/>
                </a:cubicBezTo>
                <a:cubicBezTo>
                  <a:pt x="1616" y="192"/>
                  <a:pt x="1578" y="287"/>
                  <a:pt x="1618" y="286"/>
                </a:cubicBezTo>
                <a:cubicBezTo>
                  <a:pt x="1658" y="285"/>
                  <a:pt x="1737" y="160"/>
                  <a:pt x="1792" y="158"/>
                </a:cubicBezTo>
                <a:cubicBezTo>
                  <a:pt x="1847" y="156"/>
                  <a:pt x="1902" y="255"/>
                  <a:pt x="1947" y="276"/>
                </a:cubicBezTo>
                <a:cubicBezTo>
                  <a:pt x="1992" y="297"/>
                  <a:pt x="2040" y="280"/>
                  <a:pt x="2064" y="281"/>
                </a:cubicBezTo>
              </a:path>
            </a:pathLst>
          </a:custGeom>
          <a:noFill/>
          <a:ln w="38100">
            <a:solidFill>
              <a:srgbClr val="0099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60" name="Freeform 17"/>
          <p:cNvSpPr/>
          <p:nvPr/>
        </p:nvSpPr>
        <p:spPr>
          <a:xfrm>
            <a:off x="2514720" y="3124080"/>
            <a:ext cx="3276360" cy="755280"/>
          </a:xfrm>
          <a:custGeom>
            <a:avLst/>
            <a:gdLst/>
            <a:ahLst/>
            <a:cxnLst/>
            <a:rect l="l" t="t" r="r" b="b"/>
            <a:pathLst>
              <a:path w="2064" h="476">
                <a:moveTo>
                  <a:pt x="0" y="299"/>
                </a:moveTo>
                <a:cubicBezTo>
                  <a:pt x="35" y="324"/>
                  <a:pt x="158" y="476"/>
                  <a:pt x="210" y="448"/>
                </a:cubicBezTo>
                <a:cubicBezTo>
                  <a:pt x="262" y="420"/>
                  <a:pt x="274" y="201"/>
                  <a:pt x="311" y="128"/>
                </a:cubicBezTo>
                <a:cubicBezTo>
                  <a:pt x="348" y="55"/>
                  <a:pt x="380" y="22"/>
                  <a:pt x="432" y="11"/>
                </a:cubicBezTo>
                <a:cubicBezTo>
                  <a:pt x="484" y="0"/>
                  <a:pt x="585" y="21"/>
                  <a:pt x="624" y="59"/>
                </a:cubicBezTo>
                <a:cubicBezTo>
                  <a:pt x="663" y="97"/>
                  <a:pt x="643" y="189"/>
                  <a:pt x="667" y="237"/>
                </a:cubicBezTo>
                <a:cubicBezTo>
                  <a:pt x="691" y="285"/>
                  <a:pt x="727" y="345"/>
                  <a:pt x="768" y="347"/>
                </a:cubicBezTo>
                <a:cubicBezTo>
                  <a:pt x="809" y="349"/>
                  <a:pt x="872" y="291"/>
                  <a:pt x="912" y="251"/>
                </a:cubicBezTo>
                <a:cubicBezTo>
                  <a:pt x="952" y="211"/>
                  <a:pt x="984" y="147"/>
                  <a:pt x="1008" y="107"/>
                </a:cubicBezTo>
                <a:cubicBezTo>
                  <a:pt x="1032" y="67"/>
                  <a:pt x="1016" y="11"/>
                  <a:pt x="1056" y="11"/>
                </a:cubicBezTo>
                <a:cubicBezTo>
                  <a:pt x="1096" y="11"/>
                  <a:pt x="1160" y="43"/>
                  <a:pt x="1248" y="107"/>
                </a:cubicBezTo>
                <a:cubicBezTo>
                  <a:pt x="1336" y="171"/>
                  <a:pt x="1472" y="347"/>
                  <a:pt x="1584" y="395"/>
                </a:cubicBezTo>
                <a:cubicBezTo>
                  <a:pt x="1696" y="443"/>
                  <a:pt x="1840" y="419"/>
                  <a:pt x="1920" y="395"/>
                </a:cubicBezTo>
                <a:cubicBezTo>
                  <a:pt x="2000" y="371"/>
                  <a:pt x="2048" y="291"/>
                  <a:pt x="2064" y="251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61" name="Line 18"/>
          <p:cNvSpPr/>
          <p:nvPr/>
        </p:nvSpPr>
        <p:spPr>
          <a:xfrm>
            <a:off x="2590680" y="1371600"/>
            <a:ext cx="360" cy="2743200"/>
          </a:xfrm>
          <a:prstGeom prst="line">
            <a:avLst/>
          </a:prstGeom>
          <a:ln w="38100">
            <a:solidFill>
              <a:srgbClr val="BFBFB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62" name="Line 19"/>
          <p:cNvSpPr/>
          <p:nvPr/>
        </p:nvSpPr>
        <p:spPr>
          <a:xfrm flipH="1">
            <a:off x="2362080" y="3886200"/>
            <a:ext cx="3505320" cy="360"/>
          </a:xfrm>
          <a:prstGeom prst="line">
            <a:avLst/>
          </a:prstGeom>
          <a:ln w="38100">
            <a:solidFill>
              <a:srgbClr val="BFBFBF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63" name="Freeform 20"/>
          <p:cNvSpPr/>
          <p:nvPr/>
        </p:nvSpPr>
        <p:spPr>
          <a:xfrm>
            <a:off x="2506800" y="2631960"/>
            <a:ext cx="3295440" cy="1137960"/>
          </a:xfrm>
          <a:custGeom>
            <a:avLst/>
            <a:gdLst/>
            <a:ahLst/>
            <a:cxnLst/>
            <a:rect l="l" t="t" r="r" b="b"/>
            <a:pathLst>
              <a:path w="2076" h="717">
                <a:moveTo>
                  <a:pt x="0" y="381"/>
                </a:moveTo>
                <a:cubicBezTo>
                  <a:pt x="35" y="430"/>
                  <a:pt x="162" y="717"/>
                  <a:pt x="211" y="673"/>
                </a:cubicBezTo>
                <a:cubicBezTo>
                  <a:pt x="260" y="629"/>
                  <a:pt x="255" y="186"/>
                  <a:pt x="293" y="116"/>
                </a:cubicBezTo>
                <a:cubicBezTo>
                  <a:pt x="331" y="46"/>
                  <a:pt x="386" y="271"/>
                  <a:pt x="439" y="253"/>
                </a:cubicBezTo>
                <a:cubicBezTo>
                  <a:pt x="492" y="235"/>
                  <a:pt x="572" y="12"/>
                  <a:pt x="613" y="6"/>
                </a:cubicBezTo>
                <a:cubicBezTo>
                  <a:pt x="654" y="0"/>
                  <a:pt x="654" y="214"/>
                  <a:pt x="686" y="216"/>
                </a:cubicBezTo>
                <a:cubicBezTo>
                  <a:pt x="718" y="218"/>
                  <a:pt x="770" y="10"/>
                  <a:pt x="805" y="15"/>
                </a:cubicBezTo>
                <a:cubicBezTo>
                  <a:pt x="840" y="20"/>
                  <a:pt x="861" y="209"/>
                  <a:pt x="896" y="244"/>
                </a:cubicBezTo>
                <a:cubicBezTo>
                  <a:pt x="931" y="279"/>
                  <a:pt x="991" y="226"/>
                  <a:pt x="1015" y="225"/>
                </a:cubicBezTo>
                <a:cubicBezTo>
                  <a:pt x="1039" y="224"/>
                  <a:pt x="1000" y="247"/>
                  <a:pt x="1043" y="235"/>
                </a:cubicBezTo>
                <a:cubicBezTo>
                  <a:pt x="1086" y="223"/>
                  <a:pt x="1183" y="135"/>
                  <a:pt x="1271" y="152"/>
                </a:cubicBezTo>
                <a:cubicBezTo>
                  <a:pt x="1359" y="169"/>
                  <a:pt x="1513" y="292"/>
                  <a:pt x="1573" y="335"/>
                </a:cubicBezTo>
                <a:cubicBezTo>
                  <a:pt x="1633" y="378"/>
                  <a:pt x="1593" y="408"/>
                  <a:pt x="1628" y="408"/>
                </a:cubicBezTo>
                <a:cubicBezTo>
                  <a:pt x="1663" y="408"/>
                  <a:pt x="1708" y="336"/>
                  <a:pt x="1783" y="335"/>
                </a:cubicBezTo>
                <a:cubicBezTo>
                  <a:pt x="1858" y="334"/>
                  <a:pt x="2015" y="386"/>
                  <a:pt x="2076" y="399"/>
                </a:cubicBezTo>
              </a:path>
            </a:pathLst>
          </a:custGeom>
          <a:noFill/>
          <a:ln w="38100">
            <a:solidFill>
              <a:srgbClr val="CC00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64" name="Line 21"/>
          <p:cNvSpPr/>
          <p:nvPr/>
        </p:nvSpPr>
        <p:spPr>
          <a:xfrm>
            <a:off x="2362080" y="2628720"/>
            <a:ext cx="3429000" cy="360"/>
          </a:xfrm>
          <a:prstGeom prst="line">
            <a:avLst/>
          </a:prstGeom>
          <a:ln w="9525">
            <a:solidFill>
              <a:srgbClr val="BFBFBF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65" name="Line 22"/>
          <p:cNvSpPr/>
          <p:nvPr/>
        </p:nvSpPr>
        <p:spPr>
          <a:xfrm>
            <a:off x="2362080" y="2209680"/>
            <a:ext cx="3429000" cy="360"/>
          </a:xfrm>
          <a:prstGeom prst="line">
            <a:avLst/>
          </a:prstGeom>
          <a:ln w="9525">
            <a:solidFill>
              <a:srgbClr val="BFBFBF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66" name="Text Box 23"/>
          <p:cNvSpPr/>
          <p:nvPr/>
        </p:nvSpPr>
        <p:spPr>
          <a:xfrm>
            <a:off x="5306881" y="1811161"/>
            <a:ext cx="497293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spc="-1">
                <a:solidFill>
                  <a:srgbClr val="000099"/>
                </a:solidFill>
                <a:latin typeface="Calibri"/>
              </a:rPr>
              <a:t>2</a:t>
            </a:r>
            <a:r>
              <a:rPr lang="en-US" sz="2400" i="1" spc="-1">
                <a:solidFill>
                  <a:srgbClr val="000099"/>
                </a:solidFill>
                <a:latin typeface="Calibri"/>
              </a:rPr>
              <a:t>C</a:t>
            </a:r>
            <a:endParaRPr lang="en-CA" sz="2400" spc="-1">
              <a:latin typeface="Arial"/>
            </a:endParaRPr>
          </a:p>
        </p:txBody>
      </p:sp>
      <p:sp>
        <p:nvSpPr>
          <p:cNvPr id="1167" name="Text Box 24"/>
          <p:cNvSpPr/>
          <p:nvPr/>
        </p:nvSpPr>
        <p:spPr>
          <a:xfrm>
            <a:off x="5286721" y="2290681"/>
            <a:ext cx="955239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i="1" spc="-1">
                <a:solidFill>
                  <a:srgbClr val="000099"/>
                </a:solidFill>
                <a:latin typeface="Calibri"/>
              </a:rPr>
              <a:t>R &lt; </a:t>
            </a:r>
            <a:r>
              <a:rPr lang="en-US" sz="2400" spc="-1">
                <a:solidFill>
                  <a:srgbClr val="000099"/>
                </a:solidFill>
                <a:latin typeface="Calibri"/>
              </a:rPr>
              <a:t>2</a:t>
            </a:r>
            <a:r>
              <a:rPr lang="en-US" sz="2400" i="1" spc="-1">
                <a:solidFill>
                  <a:srgbClr val="000099"/>
                </a:solidFill>
                <a:latin typeface="Calibri"/>
              </a:rPr>
              <a:t>C</a:t>
            </a:r>
            <a:endParaRPr lang="en-CA" sz="2400" spc="-1">
              <a:latin typeface="Arial"/>
            </a:endParaRPr>
          </a:p>
        </p:txBody>
      </p:sp>
      <p:sp>
        <p:nvSpPr>
          <p:cNvPr id="1168" name="Text Box 25"/>
          <p:cNvSpPr/>
          <p:nvPr/>
        </p:nvSpPr>
        <p:spPr>
          <a:xfrm>
            <a:off x="5982127" y="2767863"/>
            <a:ext cx="679908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_tradnl" sz="2400" i="1" spc="-1" dirty="0">
                <a:solidFill>
                  <a:srgbClr val="FF0000"/>
                </a:solidFill>
                <a:latin typeface="Calibri"/>
              </a:rPr>
              <a:t>A</a:t>
            </a:r>
            <a:r>
              <a:rPr lang="es-ES_tradnl" sz="2400" i="1" spc="-1" dirty="0">
                <a:solidFill>
                  <a:srgbClr val="000099"/>
                </a:solidFill>
                <a:latin typeface="Calibri"/>
              </a:rPr>
              <a:t>+</a:t>
            </a:r>
            <a:r>
              <a:rPr lang="es-ES_tradnl" sz="2400" i="1" spc="-1" dirty="0">
                <a:solidFill>
                  <a:srgbClr val="008000"/>
                </a:solidFill>
                <a:latin typeface="Calibri"/>
              </a:rPr>
              <a:t>B</a:t>
            </a:r>
            <a:endParaRPr lang="en-CA" sz="2400" spc="-1" dirty="0">
              <a:solidFill>
                <a:srgbClr val="008000"/>
              </a:solidFill>
              <a:latin typeface="Arial"/>
            </a:endParaRPr>
          </a:p>
        </p:txBody>
      </p:sp>
      <p:sp>
        <p:nvSpPr>
          <p:cNvPr id="1169" name="Text Box 26"/>
          <p:cNvSpPr/>
          <p:nvPr/>
        </p:nvSpPr>
        <p:spPr>
          <a:xfrm>
            <a:off x="5245895" y="3919680"/>
            <a:ext cx="610850" cy="367878"/>
          </a:xfrm>
          <a:prstGeom prst="rect">
            <a:avLst/>
          </a:prstGeom>
          <a:noFill/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>
                <a:solidFill>
                  <a:srgbClr val="000099"/>
                </a:solidFill>
                <a:latin typeface="Calibri"/>
              </a:rPr>
              <a:t>time</a:t>
            </a:r>
            <a:endParaRPr lang="en-CA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198-1246-D861-8C00-D15F00DFC8E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Statistical Multiplexing Gain (SMG)</a:t>
            </a: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9E66BCAD-4CE5-DDC3-8871-8CF2BF18CAC1}"/>
              </a:ext>
            </a:extLst>
          </p:cNvPr>
          <p:cNvSpPr/>
          <p:nvPr/>
        </p:nvSpPr>
        <p:spPr>
          <a:xfrm>
            <a:off x="607770" y="1238823"/>
            <a:ext cx="1906590" cy="367878"/>
          </a:xfrm>
          <a:prstGeom prst="rect">
            <a:avLst/>
          </a:prstGeom>
          <a:noFill/>
          <a:ln w="2857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99"/>
                </a:solidFill>
                <a:latin typeface="Calibri"/>
              </a:rPr>
              <a:t>Packet arrival Rate</a:t>
            </a:r>
            <a:endParaRPr lang="en-CA" spc="-1" dirty="0">
              <a:latin typeface="Arial"/>
            </a:endParaRP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01402EB7-9D1C-7C92-833C-EC72A73D7FEC}"/>
              </a:ext>
            </a:extLst>
          </p:cNvPr>
          <p:cNvSpPr/>
          <p:nvPr/>
        </p:nvSpPr>
        <p:spPr>
          <a:xfrm>
            <a:off x="6227109" y="3154308"/>
            <a:ext cx="348342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_tradnl" sz="2400" i="1" spc="-1" dirty="0">
                <a:solidFill>
                  <a:srgbClr val="008000"/>
                </a:solidFill>
                <a:latin typeface="Calibri"/>
              </a:rPr>
              <a:t>B</a:t>
            </a:r>
            <a:endParaRPr lang="en-CA" sz="2400" spc="-1" dirty="0">
              <a:solidFill>
                <a:srgbClr val="008000"/>
              </a:solidFill>
              <a:latin typeface="Arial"/>
            </a:endParaRPr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id="{C1DDDD26-E27F-C752-C2D1-3E126B4B80E8}"/>
              </a:ext>
            </a:extLst>
          </p:cNvPr>
          <p:cNvSpPr/>
          <p:nvPr/>
        </p:nvSpPr>
        <p:spPr>
          <a:xfrm>
            <a:off x="6187107" y="3499022"/>
            <a:ext cx="359563" cy="46021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_tradnl" sz="2400" i="1" spc="-1" dirty="0">
                <a:solidFill>
                  <a:srgbClr val="FF0000"/>
                </a:solidFill>
                <a:latin typeface="Calibri"/>
              </a:rPr>
              <a:t>A</a:t>
            </a:r>
            <a:endParaRPr lang="en-CA" sz="2400" spc="-1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163719-3FDD-3737-C1B1-F7E02C09409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13449" y="3729128"/>
            <a:ext cx="573658" cy="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B17EFA-AD85-46E7-D806-5FBBC3BD92F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546352" y="3384414"/>
            <a:ext cx="680757" cy="4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A45B9-6BA3-6B29-5891-254816A628B6}"/>
              </a:ext>
            </a:extLst>
          </p:cNvPr>
          <p:cNvCxnSpPr>
            <a:cxnSpLocks/>
          </p:cNvCxnSpPr>
          <p:nvPr/>
        </p:nvCxnSpPr>
        <p:spPr>
          <a:xfrm flipH="1">
            <a:off x="5779179" y="2997968"/>
            <a:ext cx="263936" cy="187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8C29982-80FC-7824-F362-C77B871F87CA}"/>
              </a:ext>
            </a:extLst>
          </p:cNvPr>
          <p:cNvSpPr txBox="1">
            <a:spLocks/>
          </p:cNvSpPr>
          <p:nvPr/>
        </p:nvSpPr>
        <p:spPr>
          <a:xfrm>
            <a:off x="315294" y="4442352"/>
            <a:ext cx="11379200" cy="2257587"/>
          </a:xfrm>
          <a:prstGeom prst="rect">
            <a:avLst/>
          </a:prstGeom>
        </p:spPr>
        <p:txBody>
          <a:bodyPr/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Statistical multiplexing gain = 2C/R</a:t>
            </a:r>
          </a:p>
          <a:p>
            <a:r>
              <a:rPr lang="en-US" kern="0" dirty="0"/>
              <a:t>Other possible definitions of SMG: </a:t>
            </a:r>
          </a:p>
          <a:p>
            <a:pPr lvl="1"/>
            <a:r>
              <a:rPr lang="en-US" kern="0" dirty="0"/>
              <a:t>The ratio of rates that give rise to a particular queue occupancy, </a:t>
            </a:r>
          </a:p>
          <a:p>
            <a:pPr lvl="1"/>
            <a:r>
              <a:rPr lang="en-US" kern="0" dirty="0"/>
              <a:t>The ratio of buffer size that give rise to a particular loss probability.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/>
              <a:t>Why Packet Switching in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r>
              <a:rPr lang="en-US" dirty="0"/>
              <a:t>Efficient use of expensive links:</a:t>
            </a:r>
          </a:p>
          <a:p>
            <a:pPr lvl="1"/>
            <a:r>
              <a:rPr lang="en-US" dirty="0"/>
              <a:t>The links are assumed to be expensive and scarce. </a:t>
            </a:r>
          </a:p>
          <a:p>
            <a:pPr lvl="1"/>
            <a:r>
              <a:rPr lang="en-US" dirty="0"/>
              <a:t>Packet switching allows many, bursty flows to share the same link efficiently.</a:t>
            </a:r>
          </a:p>
          <a:p>
            <a:pPr lvl="1"/>
            <a:r>
              <a:rPr lang="en-US" dirty="0"/>
              <a:t>“Circuit switching is rarely used for data networks, ... because of very inefficient use of the links” - </a:t>
            </a:r>
            <a:r>
              <a:rPr lang="en-US" dirty="0" err="1"/>
              <a:t>Gallager</a:t>
            </a:r>
            <a:endParaRPr lang="en-US" dirty="0"/>
          </a:p>
          <a:p>
            <a:r>
              <a:rPr lang="en-US" dirty="0"/>
              <a:t>Resilience to failure of links &amp; routers:</a:t>
            </a:r>
          </a:p>
          <a:p>
            <a:pPr lvl="1"/>
            <a:r>
              <a:rPr lang="en-US" dirty="0"/>
              <a:t>“For high reliability, ... [the Internet] was to be a datagram subnet, so if some lines and [routers] were destroyed, messages could be … rerouted” - Tanenbaum</a:t>
            </a:r>
          </a:p>
        </p:txBody>
      </p:sp>
    </p:spTree>
    <p:extLst>
      <p:ext uri="{BB962C8B-B14F-4D97-AF65-F5344CB8AC3E}">
        <p14:creationId xmlns:p14="http://schemas.microsoft.com/office/powerpoint/2010/main" val="106848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/>
              <a:t>Questions for the rest of the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990600"/>
            <a:ext cx="11379200" cy="4729164"/>
          </a:xfrm>
        </p:spPr>
        <p:txBody>
          <a:bodyPr/>
          <a:lstStyle/>
          <a:p>
            <a:r>
              <a:rPr lang="en-US" dirty="0"/>
              <a:t>Is layering the best approach?</a:t>
            </a:r>
          </a:p>
          <a:p>
            <a:pPr lvl="1"/>
            <a:r>
              <a:rPr lang="en-US" dirty="0"/>
              <a:t>Simplifies design</a:t>
            </a:r>
          </a:p>
          <a:p>
            <a:pPr lvl="1"/>
            <a:r>
              <a:rPr lang="en-US" dirty="0"/>
              <a:t>Yet, limited and inflexible</a:t>
            </a:r>
          </a:p>
          <a:p>
            <a:r>
              <a:rPr lang="en-US" dirty="0"/>
              <a:t>Best effort service</a:t>
            </a:r>
          </a:p>
          <a:p>
            <a:pPr lvl="1"/>
            <a:r>
              <a:rPr lang="en-US" dirty="0"/>
              <a:t>Made the rapid growth of the Internet possible</a:t>
            </a:r>
          </a:p>
          <a:p>
            <a:pPr lvl="1"/>
            <a:r>
              <a:rPr lang="en-US" dirty="0"/>
              <a:t>Makes providing any guarantees very difficult</a:t>
            </a:r>
          </a:p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Enables statistical multiplexing</a:t>
            </a:r>
          </a:p>
          <a:p>
            <a:pPr lvl="1"/>
            <a:r>
              <a:rPr lang="en-US" dirty="0"/>
              <a:t>We need extremely fast routers</a:t>
            </a:r>
          </a:p>
          <a:p>
            <a:r>
              <a:rPr lang="en-US" dirty="0"/>
              <a:t>Routing: How does a router know which output port to send the packet to?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Today’s 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97002"/>
            <a:ext cx="9499600" cy="507999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1: How is a network shared?</a:t>
            </a:r>
            <a:endParaRPr lang="en-US" sz="400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Circuit switching</a:t>
            </a:r>
            <a:endParaRPr lang="en-US" sz="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Packet switching </a:t>
            </a:r>
            <a:endParaRPr lang="en-US" sz="400" dirty="0"/>
          </a:p>
          <a:p>
            <a:pPr lvl="2">
              <a:lnSpc>
                <a:spcPct val="90000"/>
              </a:lnSpc>
            </a:pPr>
            <a:r>
              <a:rPr lang="en-US" dirty="0"/>
              <a:t>Statistical Multiplexing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Parts 2-4: Physical/Link layer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Different types of media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Encoding bits with signals</a:t>
            </a:r>
          </a:p>
          <a:p>
            <a:pPr lvl="1">
              <a:lnSpc>
                <a:spcPct val="90000"/>
              </a:lnSpc>
            </a:pPr>
            <a:r>
              <a:rPr lang="en-US" sz="2800" b="0" strike="noStrike" spc="-1" dirty="0">
                <a:latin typeface="Calibri"/>
              </a:rPr>
              <a:t>Framing</a:t>
            </a:r>
          </a:p>
        </p:txBody>
      </p:sp>
    </p:spTree>
    <p:extLst>
      <p:ext uri="{BB962C8B-B14F-4D97-AF65-F5344CB8AC3E}">
        <p14:creationId xmlns:p14="http://schemas.microsoft.com/office/powerpoint/2010/main" val="391178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/>
              <a:t>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r>
              <a:rPr lang="en-US" dirty="0"/>
              <a:t>It’s the method </a:t>
            </a:r>
            <a:r>
              <a:rPr lang="en-US" strike="sngStrike" dirty="0"/>
              <a:t>used</a:t>
            </a:r>
            <a:r>
              <a:rPr lang="en-US" dirty="0"/>
              <a:t> </a:t>
            </a:r>
            <a:r>
              <a:rPr lang="en-US" dirty="0" err="1">
                <a:solidFill>
                  <a:srgbClr val="008000"/>
                </a:solidFill>
              </a:rPr>
              <a:t>used</a:t>
            </a:r>
            <a:r>
              <a:rPr lang="en-US" dirty="0">
                <a:solidFill>
                  <a:srgbClr val="008000"/>
                </a:solidFill>
              </a:rPr>
              <a:t> to be used</a:t>
            </a:r>
            <a:r>
              <a:rPr lang="en-US" dirty="0"/>
              <a:t> by the telephone network.</a:t>
            </a:r>
          </a:p>
          <a:p>
            <a:r>
              <a:rPr lang="en-US" dirty="0"/>
              <a:t>A call has three phases:</a:t>
            </a:r>
          </a:p>
          <a:p>
            <a:pPr lvl="1"/>
            <a:r>
              <a:rPr lang="en-US" dirty="0"/>
              <a:t>Establish circuit from end-to-end (“dialing”),</a:t>
            </a:r>
          </a:p>
          <a:p>
            <a:pPr lvl="1"/>
            <a:r>
              <a:rPr lang="en-US" dirty="0"/>
              <a:t>Communicate,</a:t>
            </a:r>
          </a:p>
          <a:p>
            <a:pPr lvl="1"/>
            <a:r>
              <a:rPr lang="en-US" dirty="0"/>
              <a:t>Close circuit (“tear down”).</a:t>
            </a:r>
          </a:p>
          <a:p>
            <a:r>
              <a:rPr lang="en-US" dirty="0"/>
              <a:t>Originally, a circuit was an end-to-end physical wire. </a:t>
            </a:r>
          </a:p>
          <a:p>
            <a:r>
              <a:rPr lang="en-US" dirty="0"/>
              <a:t> </a:t>
            </a:r>
            <a:r>
              <a:rPr lang="en-US" strike="sngStrike" dirty="0"/>
              <a:t>Nowadays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Previously</a:t>
            </a:r>
            <a:r>
              <a:rPr lang="en-US" dirty="0"/>
              <a:t>, a circuit was like a virtual private wire:</a:t>
            </a:r>
          </a:p>
          <a:p>
            <a:pPr lvl="1"/>
            <a:r>
              <a:rPr lang="en-US" dirty="0"/>
              <a:t>each call has its own private, guaranteed data rate from end-to-end. </a:t>
            </a:r>
          </a:p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E4BB279D-E2BB-AB7F-7DC5-7439F572E0B5}"/>
              </a:ext>
            </a:extLst>
          </p:cNvPr>
          <p:cNvSpPr/>
          <p:nvPr/>
        </p:nvSpPr>
        <p:spPr>
          <a:xfrm>
            <a:off x="8026640" y="3194280"/>
            <a:ext cx="1545840" cy="84888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58D579-8250-C8EF-D4F2-22A8CE1B2641}"/>
              </a:ext>
            </a:extLst>
          </p:cNvPr>
          <p:cNvGrpSpPr/>
          <p:nvPr/>
        </p:nvGrpSpPr>
        <p:grpSpPr>
          <a:xfrm>
            <a:off x="6302600" y="2938680"/>
            <a:ext cx="380520" cy="380520"/>
            <a:chOff x="1857240" y="1649520"/>
            <a:chExt cx="380520" cy="38052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26ED2C1-E79D-DC63-029E-D40DE9D694B4}"/>
                </a:ext>
              </a:extLst>
            </p:cNvPr>
            <p:cNvSpPr/>
            <p:nvPr/>
          </p:nvSpPr>
          <p:spPr>
            <a:xfrm>
              <a:off x="1857240" y="164952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025F4FB-DE9C-FD40-32E9-ABA1AC1341BC}"/>
                </a:ext>
              </a:extLst>
            </p:cNvPr>
            <p:cNvSpPr/>
            <p:nvPr/>
          </p:nvSpPr>
          <p:spPr>
            <a:xfrm>
              <a:off x="1887480" y="1670040"/>
              <a:ext cx="300252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A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2B95AAD-0C48-F424-9C87-3E07EE45A5E2}"/>
              </a:ext>
            </a:extLst>
          </p:cNvPr>
          <p:cNvSpPr/>
          <p:nvPr/>
        </p:nvSpPr>
        <p:spPr>
          <a:xfrm>
            <a:off x="7747280" y="340704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B44E73-DA2C-6C54-22E4-A0AA6CA7849F}"/>
              </a:ext>
            </a:extLst>
          </p:cNvPr>
          <p:cNvSpPr/>
          <p:nvPr/>
        </p:nvSpPr>
        <p:spPr>
          <a:xfrm>
            <a:off x="8610920" y="305928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77C539-BC87-4FA6-D2BD-CC8431F713FD}"/>
              </a:ext>
            </a:extLst>
          </p:cNvPr>
          <p:cNvSpPr/>
          <p:nvPr/>
        </p:nvSpPr>
        <p:spPr>
          <a:xfrm>
            <a:off x="8610920" y="380376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515BE2-CDA1-0A95-9F16-B96CE5AFC423}"/>
              </a:ext>
            </a:extLst>
          </p:cNvPr>
          <p:cNvSpPr/>
          <p:nvPr/>
        </p:nvSpPr>
        <p:spPr>
          <a:xfrm>
            <a:off x="9474560" y="3422880"/>
            <a:ext cx="380520" cy="380520"/>
          </a:xfrm>
          <a:prstGeom prst="ellipse">
            <a:avLst/>
          </a:prstGeom>
          <a:solidFill>
            <a:schemeClr val="bg1"/>
          </a:solidFill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A2DEC7-5E7D-ECBE-CDAF-206D82DC420F}"/>
              </a:ext>
            </a:extLst>
          </p:cNvPr>
          <p:cNvGrpSpPr/>
          <p:nvPr/>
        </p:nvGrpSpPr>
        <p:grpSpPr>
          <a:xfrm>
            <a:off x="10938320" y="2955960"/>
            <a:ext cx="380520" cy="380520"/>
            <a:chOff x="6492960" y="1666800"/>
            <a:chExt cx="380520" cy="3805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3155EC-7091-A785-6FDE-60EBF4593A84}"/>
                </a:ext>
              </a:extLst>
            </p:cNvPr>
            <p:cNvSpPr/>
            <p:nvPr/>
          </p:nvSpPr>
          <p:spPr>
            <a:xfrm>
              <a:off x="6492960" y="1666800"/>
              <a:ext cx="380520" cy="3805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32915C82-6DEE-EE54-4951-A4C171F56FCD}"/>
                </a:ext>
              </a:extLst>
            </p:cNvPr>
            <p:cNvSpPr/>
            <p:nvPr/>
          </p:nvSpPr>
          <p:spPr>
            <a:xfrm>
              <a:off x="6523200" y="1687680"/>
              <a:ext cx="293840" cy="3371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spc="-1">
                  <a:solidFill>
                    <a:srgbClr val="000000"/>
                  </a:solidFill>
                  <a:latin typeface="Calibri"/>
                </a:rPr>
                <a:t>B</a:t>
              </a:r>
              <a:endParaRPr lang="en-CA" sz="1600" spc="-1">
                <a:latin typeface="Arial"/>
              </a:endParaRPr>
            </a:p>
          </p:txBody>
        </p:sp>
      </p:grpSp>
      <p:sp>
        <p:nvSpPr>
          <p:cNvPr id="15" name="Line 14">
            <a:extLst>
              <a:ext uri="{FF2B5EF4-FFF2-40B4-BE49-F238E27FC236}">
                <a16:creationId xmlns:a16="http://schemas.microsoft.com/office/drawing/2014/main" id="{8B0EEF6A-C46F-7364-DDC5-093B3AFF3BAE}"/>
              </a:ext>
            </a:extLst>
          </p:cNvPr>
          <p:cNvSpPr/>
          <p:nvPr/>
        </p:nvSpPr>
        <p:spPr>
          <a:xfrm>
            <a:off x="6664400" y="3193920"/>
            <a:ext cx="1074960" cy="3999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9A06510-9684-5679-685D-9493951BC4B7}"/>
              </a:ext>
            </a:extLst>
          </p:cNvPr>
          <p:cNvSpPr/>
          <p:nvPr/>
        </p:nvSpPr>
        <p:spPr>
          <a:xfrm flipV="1">
            <a:off x="9863360" y="3193920"/>
            <a:ext cx="1074600" cy="3999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11DDAA6-F895-FA02-07C9-2A236807B66D}"/>
              </a:ext>
            </a:extLst>
          </p:cNvPr>
          <p:cNvSpPr/>
          <p:nvPr/>
        </p:nvSpPr>
        <p:spPr>
          <a:xfrm>
            <a:off x="6883640" y="3193920"/>
            <a:ext cx="677880" cy="26352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25909F1-B762-6235-EE00-401C3EABDDE1}"/>
              </a:ext>
            </a:extLst>
          </p:cNvPr>
          <p:cNvSpPr/>
          <p:nvPr/>
        </p:nvSpPr>
        <p:spPr>
          <a:xfrm flipV="1">
            <a:off x="8194760" y="3284640"/>
            <a:ext cx="320760" cy="1634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5654F71C-BDC7-796E-7ADF-FF9F8528B19C}"/>
              </a:ext>
            </a:extLst>
          </p:cNvPr>
          <p:cNvSpPr/>
          <p:nvPr/>
        </p:nvSpPr>
        <p:spPr>
          <a:xfrm>
            <a:off x="9087200" y="3281400"/>
            <a:ext cx="331560" cy="18720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9A25447B-A07F-89AB-8520-F7B1C61CCDD2}"/>
              </a:ext>
            </a:extLst>
          </p:cNvPr>
          <p:cNvSpPr/>
          <p:nvPr/>
        </p:nvSpPr>
        <p:spPr>
          <a:xfrm flipV="1">
            <a:off x="10007720" y="3195720"/>
            <a:ext cx="736560" cy="269640"/>
          </a:xfrm>
          <a:prstGeom prst="line">
            <a:avLst/>
          </a:prstGeom>
          <a:ln w="9525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8089AB2-61E8-629D-FE4D-1B3CF5F846D9}"/>
              </a:ext>
            </a:extLst>
          </p:cNvPr>
          <p:cNvSpPr/>
          <p:nvPr/>
        </p:nvSpPr>
        <p:spPr>
          <a:xfrm>
            <a:off x="6029720" y="3337200"/>
            <a:ext cx="969480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Source</a:t>
            </a:r>
            <a:endParaRPr lang="en-CA" sz="1600" spc="-1">
              <a:latin typeface="Arial"/>
            </a:endParaRP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C7B3835F-14C1-0A56-4345-57E9823B514D}"/>
              </a:ext>
            </a:extLst>
          </p:cNvPr>
          <p:cNvSpPr/>
          <p:nvPr/>
        </p:nvSpPr>
        <p:spPr>
          <a:xfrm>
            <a:off x="10744640" y="3337200"/>
            <a:ext cx="1472760" cy="3371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Destination</a:t>
            </a:r>
            <a:endParaRPr lang="en-CA" sz="1600" spc="-1">
              <a:latin typeface="Arial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FF322199-5897-12C2-6FDD-DDBC3380A724}"/>
              </a:ext>
            </a:extLst>
          </p:cNvPr>
          <p:cNvSpPr/>
          <p:nvPr/>
        </p:nvSpPr>
        <p:spPr>
          <a:xfrm flipV="1">
            <a:off x="8123480" y="3292560"/>
            <a:ext cx="506520" cy="26964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23CD81F8-6291-9D14-662B-3BC825626047}"/>
              </a:ext>
            </a:extLst>
          </p:cNvPr>
          <p:cNvSpPr/>
          <p:nvPr/>
        </p:nvSpPr>
        <p:spPr>
          <a:xfrm flipV="1">
            <a:off x="9861560" y="3187800"/>
            <a:ext cx="1078200" cy="4125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D124C16-ECB1-4A98-A1BB-F3FE05C01510}"/>
              </a:ext>
            </a:extLst>
          </p:cNvPr>
          <p:cNvSpPr/>
          <p:nvPr/>
        </p:nvSpPr>
        <p:spPr>
          <a:xfrm>
            <a:off x="8991800" y="3292560"/>
            <a:ext cx="485640" cy="27288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20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A9-B0CB-471F-AFA9-1A18893B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/>
              <a:t>Circuit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6F2-457F-4C56-9460-5C9BA9FC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r>
              <a:rPr lang="en-US" sz="3200"/>
              <a:t>Reservation establishes a “circuit” within a switch</a:t>
            </a:r>
          </a:p>
        </p:txBody>
      </p:sp>
      <p:sp>
        <p:nvSpPr>
          <p:cNvPr id="26" name="Shape 1244">
            <a:extLst>
              <a:ext uri="{FF2B5EF4-FFF2-40B4-BE49-F238E27FC236}">
                <a16:creationId xmlns:a16="http://schemas.microsoft.com/office/drawing/2014/main" id="{26C8D7F6-3215-625D-B564-0AC78D870528}"/>
              </a:ext>
            </a:extLst>
          </p:cNvPr>
          <p:cNvSpPr/>
          <p:nvPr/>
        </p:nvSpPr>
        <p:spPr>
          <a:xfrm>
            <a:off x="5203033" y="2723556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27" name="Shape 1245">
            <a:extLst>
              <a:ext uri="{FF2B5EF4-FFF2-40B4-BE49-F238E27FC236}">
                <a16:creationId xmlns:a16="http://schemas.microsoft.com/office/drawing/2014/main" id="{34647188-31CA-1AD3-0B59-0516A502C2A2}"/>
              </a:ext>
            </a:extLst>
          </p:cNvPr>
          <p:cNvSpPr/>
          <p:nvPr/>
        </p:nvSpPr>
        <p:spPr>
          <a:xfrm>
            <a:off x="5619654" y="3299915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8" name="Shape 1246">
            <a:extLst>
              <a:ext uri="{FF2B5EF4-FFF2-40B4-BE49-F238E27FC236}">
                <a16:creationId xmlns:a16="http://schemas.microsoft.com/office/drawing/2014/main" id="{1F7137B9-6762-F378-8BEF-8C38677E241A}"/>
              </a:ext>
            </a:extLst>
          </p:cNvPr>
          <p:cNvSpPr/>
          <p:nvPr/>
        </p:nvSpPr>
        <p:spPr>
          <a:xfrm flipV="1">
            <a:off x="3810000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9" name="Shape 1247">
            <a:extLst>
              <a:ext uri="{FF2B5EF4-FFF2-40B4-BE49-F238E27FC236}">
                <a16:creationId xmlns:a16="http://schemas.microsoft.com/office/drawing/2014/main" id="{86F787CD-9359-62EC-09FC-51938D4957E9}"/>
              </a:ext>
            </a:extLst>
          </p:cNvPr>
          <p:cNvSpPr/>
          <p:nvPr/>
        </p:nvSpPr>
        <p:spPr>
          <a:xfrm>
            <a:off x="3586759" y="309860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0" name="Shape 1248">
            <a:extLst>
              <a:ext uri="{FF2B5EF4-FFF2-40B4-BE49-F238E27FC236}">
                <a16:creationId xmlns:a16="http://schemas.microsoft.com/office/drawing/2014/main" id="{F0160613-9728-39E7-224C-DA80A0289A95}"/>
              </a:ext>
            </a:extLst>
          </p:cNvPr>
          <p:cNvSpPr/>
          <p:nvPr/>
        </p:nvSpPr>
        <p:spPr>
          <a:xfrm flipV="1">
            <a:off x="6732652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1" name="Shape 1249">
            <a:extLst>
              <a:ext uri="{FF2B5EF4-FFF2-40B4-BE49-F238E27FC236}">
                <a16:creationId xmlns:a16="http://schemas.microsoft.com/office/drawing/2014/main" id="{E3FC7F81-2203-C0D1-A92C-B1B6826584C4}"/>
              </a:ext>
            </a:extLst>
          </p:cNvPr>
          <p:cNvSpPr/>
          <p:nvPr/>
        </p:nvSpPr>
        <p:spPr>
          <a:xfrm>
            <a:off x="8265916" y="309860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2" name="Shape 1250">
            <a:extLst>
              <a:ext uri="{FF2B5EF4-FFF2-40B4-BE49-F238E27FC236}">
                <a16:creationId xmlns:a16="http://schemas.microsoft.com/office/drawing/2014/main" id="{882B4A28-F7FD-1CC2-8D05-2AD1E42D0961}"/>
              </a:ext>
            </a:extLst>
          </p:cNvPr>
          <p:cNvSpPr/>
          <p:nvPr/>
        </p:nvSpPr>
        <p:spPr>
          <a:xfrm>
            <a:off x="5444156" y="3143250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3" name="Shape 1251">
            <a:extLst>
              <a:ext uri="{FF2B5EF4-FFF2-40B4-BE49-F238E27FC236}">
                <a16:creationId xmlns:a16="http://schemas.microsoft.com/office/drawing/2014/main" id="{26CDDF1E-1A1F-C27F-7B83-77FE86C2A97E}"/>
              </a:ext>
            </a:extLst>
          </p:cNvPr>
          <p:cNvSpPr/>
          <p:nvPr/>
        </p:nvSpPr>
        <p:spPr>
          <a:xfrm>
            <a:off x="6497858" y="3143250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4" name="Shape 1252">
            <a:extLst>
              <a:ext uri="{FF2B5EF4-FFF2-40B4-BE49-F238E27FC236}">
                <a16:creationId xmlns:a16="http://schemas.microsoft.com/office/drawing/2014/main" id="{33A54294-E59B-F01C-65E2-86AC056C630F}"/>
              </a:ext>
            </a:extLst>
          </p:cNvPr>
          <p:cNvSpPr/>
          <p:nvPr/>
        </p:nvSpPr>
        <p:spPr>
          <a:xfrm flipV="1">
            <a:off x="3801071" y="3950765"/>
            <a:ext cx="1669313" cy="124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5" name="Shape 1253">
            <a:extLst>
              <a:ext uri="{FF2B5EF4-FFF2-40B4-BE49-F238E27FC236}">
                <a16:creationId xmlns:a16="http://schemas.microsoft.com/office/drawing/2014/main" id="{0733B809-A09B-CF6A-A372-C3C41D07F2D9}"/>
              </a:ext>
            </a:extLst>
          </p:cNvPr>
          <p:cNvSpPr/>
          <p:nvPr/>
        </p:nvSpPr>
        <p:spPr>
          <a:xfrm>
            <a:off x="3577830" y="3777259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6" name="Shape 1254">
            <a:extLst>
              <a:ext uri="{FF2B5EF4-FFF2-40B4-BE49-F238E27FC236}">
                <a16:creationId xmlns:a16="http://schemas.microsoft.com/office/drawing/2014/main" id="{37C2343D-7F38-B124-87B7-2F9F281E39EC}"/>
              </a:ext>
            </a:extLst>
          </p:cNvPr>
          <p:cNvSpPr/>
          <p:nvPr/>
        </p:nvSpPr>
        <p:spPr>
          <a:xfrm flipV="1">
            <a:off x="6721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10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7" name="Shape 1255">
            <a:extLst>
              <a:ext uri="{FF2B5EF4-FFF2-40B4-BE49-F238E27FC236}">
                <a16:creationId xmlns:a16="http://schemas.microsoft.com/office/drawing/2014/main" id="{F4EA623E-5661-11E3-CB5C-1E09BBAA0DB3}"/>
              </a:ext>
            </a:extLst>
          </p:cNvPr>
          <p:cNvSpPr/>
          <p:nvPr/>
        </p:nvSpPr>
        <p:spPr>
          <a:xfrm>
            <a:off x="8256985" y="3777259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096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8" name="Shape 1256">
            <a:extLst>
              <a:ext uri="{FF2B5EF4-FFF2-40B4-BE49-F238E27FC236}">
                <a16:creationId xmlns:a16="http://schemas.microsoft.com/office/drawing/2014/main" id="{9D1FE968-9F59-5AB1-2F1F-70613F6D755B}"/>
              </a:ext>
            </a:extLst>
          </p:cNvPr>
          <p:cNvSpPr/>
          <p:nvPr/>
        </p:nvSpPr>
        <p:spPr>
          <a:xfrm>
            <a:off x="5435225" y="3821907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39" name="Shape 1257">
            <a:extLst>
              <a:ext uri="{FF2B5EF4-FFF2-40B4-BE49-F238E27FC236}">
                <a16:creationId xmlns:a16="http://schemas.microsoft.com/office/drawing/2014/main" id="{A4ACC831-4280-1775-EFB4-5CA4258CABEF}"/>
              </a:ext>
            </a:extLst>
          </p:cNvPr>
          <p:cNvSpPr/>
          <p:nvPr/>
        </p:nvSpPr>
        <p:spPr>
          <a:xfrm>
            <a:off x="6488928" y="3821907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3"/>
          </a:p>
        </p:txBody>
      </p:sp>
      <p:sp>
        <p:nvSpPr>
          <p:cNvPr id="40" name="Shape 1258">
            <a:extLst>
              <a:ext uri="{FF2B5EF4-FFF2-40B4-BE49-F238E27FC236}">
                <a16:creationId xmlns:a16="http://schemas.microsoft.com/office/drawing/2014/main" id="{5AC24C94-BB09-B337-D2D1-43138D6D51C1}"/>
              </a:ext>
            </a:extLst>
          </p:cNvPr>
          <p:cNvSpPr/>
          <p:nvPr/>
        </p:nvSpPr>
        <p:spPr>
          <a:xfrm>
            <a:off x="5690927" y="2265309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/>
              <a:t>switch</a:t>
            </a:r>
          </a:p>
        </p:txBody>
      </p:sp>
      <p:sp>
        <p:nvSpPr>
          <p:cNvPr id="41" name="Shape 1259">
            <a:extLst>
              <a:ext uri="{FF2B5EF4-FFF2-40B4-BE49-F238E27FC236}">
                <a16:creationId xmlns:a16="http://schemas.microsoft.com/office/drawing/2014/main" id="{F8D75881-0C97-839A-ECBD-C58128AF1FA8}"/>
              </a:ext>
            </a:extLst>
          </p:cNvPr>
          <p:cNvSpPr/>
          <p:nvPr/>
        </p:nvSpPr>
        <p:spPr>
          <a:xfrm>
            <a:off x="3066455" y="2997539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42" name="Shape 1260">
            <a:extLst>
              <a:ext uri="{FF2B5EF4-FFF2-40B4-BE49-F238E27FC236}">
                <a16:creationId xmlns:a16="http://schemas.microsoft.com/office/drawing/2014/main" id="{3CB6C4EE-FCC4-34F3-A8BC-5D029B6CAB1A}"/>
              </a:ext>
            </a:extLst>
          </p:cNvPr>
          <p:cNvSpPr/>
          <p:nvPr/>
        </p:nvSpPr>
        <p:spPr>
          <a:xfrm>
            <a:off x="8749988" y="371191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</p:spTree>
    <p:extLst>
      <p:ext uri="{BB962C8B-B14F-4D97-AF65-F5344CB8AC3E}">
        <p14:creationId xmlns:p14="http://schemas.microsoft.com/office/powerpoint/2010/main" val="187566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6A3F-531E-275A-4A33-4E05EBE4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Line 2">
            <a:extLst>
              <a:ext uri="{FF2B5EF4-FFF2-40B4-BE49-F238E27FC236}">
                <a16:creationId xmlns:a16="http://schemas.microsoft.com/office/drawing/2014/main" id="{590BC4A5-8418-98EB-EDA5-B9832D32F8CF}"/>
              </a:ext>
            </a:extLst>
          </p:cNvPr>
          <p:cNvSpPr/>
          <p:nvPr/>
        </p:nvSpPr>
        <p:spPr>
          <a:xfrm flipV="1">
            <a:off x="8229360" y="3349440"/>
            <a:ext cx="914400" cy="68580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53" name="Text Box 4">
            <a:extLst>
              <a:ext uri="{FF2B5EF4-FFF2-40B4-BE49-F238E27FC236}">
                <a16:creationId xmlns:a16="http://schemas.microsoft.com/office/drawing/2014/main" id="{A42EBBF8-AC3B-FA35-FB7F-E27796919B31}"/>
              </a:ext>
            </a:extLst>
          </p:cNvPr>
          <p:cNvSpPr/>
          <p:nvPr/>
        </p:nvSpPr>
        <p:spPr>
          <a:xfrm>
            <a:off x="1676280" y="3618001"/>
            <a:ext cx="969480" cy="58332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Source</a:t>
            </a:r>
            <a:endParaRPr lang="en-CA" sz="1600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“Caller”</a:t>
            </a:r>
            <a:endParaRPr lang="en-CA" sz="1600" spc="-1">
              <a:latin typeface="Arial"/>
            </a:endParaRPr>
          </a:p>
        </p:txBody>
      </p:sp>
      <p:grpSp>
        <p:nvGrpSpPr>
          <p:cNvPr id="854" name="Group 5">
            <a:extLst>
              <a:ext uri="{FF2B5EF4-FFF2-40B4-BE49-F238E27FC236}">
                <a16:creationId xmlns:a16="http://schemas.microsoft.com/office/drawing/2014/main" id="{3902AA13-115C-3E30-5EDB-7A15E350FFF9}"/>
              </a:ext>
            </a:extLst>
          </p:cNvPr>
          <p:cNvGrpSpPr/>
          <p:nvPr/>
        </p:nvGrpSpPr>
        <p:grpSpPr>
          <a:xfrm>
            <a:off x="1827840" y="2877480"/>
            <a:ext cx="744120" cy="721800"/>
            <a:chOff x="303840" y="2877480"/>
            <a:chExt cx="744120" cy="721800"/>
          </a:xfrm>
        </p:grpSpPr>
        <p:sp>
          <p:nvSpPr>
            <p:cNvPr id="855" name="Rectangle 6">
              <a:extLst>
                <a:ext uri="{FF2B5EF4-FFF2-40B4-BE49-F238E27FC236}">
                  <a16:creationId xmlns:a16="http://schemas.microsoft.com/office/drawing/2014/main" id="{54A4E44B-FA73-7A1D-40D2-0954E5835DA7}"/>
                </a:ext>
              </a:extLst>
            </p:cNvPr>
            <p:cNvSpPr/>
            <p:nvPr/>
          </p:nvSpPr>
          <p:spPr>
            <a:xfrm>
              <a:off x="458640" y="3419640"/>
              <a:ext cx="418680" cy="680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56" name="Freeform 7">
              <a:extLst>
                <a:ext uri="{FF2B5EF4-FFF2-40B4-BE49-F238E27FC236}">
                  <a16:creationId xmlns:a16="http://schemas.microsoft.com/office/drawing/2014/main" id="{E58246ED-0401-D9E2-3C34-275DE7620BFB}"/>
                </a:ext>
              </a:extLst>
            </p:cNvPr>
            <p:cNvSpPr/>
            <p:nvPr/>
          </p:nvSpPr>
          <p:spPr>
            <a:xfrm rot="19296000">
              <a:off x="380880" y="3011400"/>
              <a:ext cx="590040" cy="453600"/>
            </a:xfrm>
            <a:custGeom>
              <a:avLst/>
              <a:gdLst/>
              <a:ahLst/>
              <a:cxnLst/>
              <a:rect l="l" t="t" r="r" b="b"/>
              <a:pathLst>
                <a:path w="553" h="470">
                  <a:moveTo>
                    <a:pt x="262" y="122"/>
                  </a:moveTo>
                  <a:lnTo>
                    <a:pt x="250" y="114"/>
                  </a:lnTo>
                  <a:lnTo>
                    <a:pt x="237" y="106"/>
                  </a:lnTo>
                  <a:lnTo>
                    <a:pt x="223" y="98"/>
                  </a:lnTo>
                  <a:lnTo>
                    <a:pt x="209" y="92"/>
                  </a:lnTo>
                  <a:lnTo>
                    <a:pt x="196" y="89"/>
                  </a:lnTo>
                  <a:lnTo>
                    <a:pt x="186" y="89"/>
                  </a:lnTo>
                  <a:lnTo>
                    <a:pt x="179" y="95"/>
                  </a:lnTo>
                  <a:lnTo>
                    <a:pt x="177" y="106"/>
                  </a:lnTo>
                  <a:lnTo>
                    <a:pt x="175" y="117"/>
                  </a:lnTo>
                  <a:lnTo>
                    <a:pt x="172" y="127"/>
                  </a:lnTo>
                  <a:lnTo>
                    <a:pt x="167" y="136"/>
                  </a:lnTo>
                  <a:lnTo>
                    <a:pt x="162" y="144"/>
                  </a:lnTo>
                  <a:lnTo>
                    <a:pt x="155" y="153"/>
                  </a:lnTo>
                  <a:lnTo>
                    <a:pt x="147" y="162"/>
                  </a:lnTo>
                  <a:lnTo>
                    <a:pt x="139" y="168"/>
                  </a:lnTo>
                  <a:lnTo>
                    <a:pt x="129" y="176"/>
                  </a:lnTo>
                  <a:lnTo>
                    <a:pt x="115" y="170"/>
                  </a:lnTo>
                  <a:lnTo>
                    <a:pt x="97" y="160"/>
                  </a:lnTo>
                  <a:lnTo>
                    <a:pt x="75" y="149"/>
                  </a:lnTo>
                  <a:lnTo>
                    <a:pt x="53" y="136"/>
                  </a:lnTo>
                  <a:lnTo>
                    <a:pt x="34" y="125"/>
                  </a:lnTo>
                  <a:lnTo>
                    <a:pt x="16" y="114"/>
                  </a:lnTo>
                  <a:lnTo>
                    <a:pt x="5" y="107"/>
                  </a:lnTo>
                  <a:lnTo>
                    <a:pt x="0" y="105"/>
                  </a:lnTo>
                  <a:lnTo>
                    <a:pt x="8" y="90"/>
                  </a:lnTo>
                  <a:lnTo>
                    <a:pt x="19" y="73"/>
                  </a:lnTo>
                  <a:lnTo>
                    <a:pt x="31" y="57"/>
                  </a:lnTo>
                  <a:lnTo>
                    <a:pt x="46" y="41"/>
                  </a:lnTo>
                  <a:lnTo>
                    <a:pt x="62" y="26"/>
                  </a:lnTo>
                  <a:lnTo>
                    <a:pt x="80" y="13"/>
                  </a:lnTo>
                  <a:lnTo>
                    <a:pt x="98" y="5"/>
                  </a:lnTo>
                  <a:lnTo>
                    <a:pt x="117" y="0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50" y="2"/>
                  </a:lnTo>
                  <a:lnTo>
                    <a:pt x="162" y="3"/>
                  </a:lnTo>
                  <a:lnTo>
                    <a:pt x="175" y="4"/>
                  </a:lnTo>
                  <a:lnTo>
                    <a:pt x="189" y="6"/>
                  </a:lnTo>
                  <a:lnTo>
                    <a:pt x="203" y="10"/>
                  </a:lnTo>
                  <a:lnTo>
                    <a:pt x="218" y="12"/>
                  </a:lnTo>
                  <a:lnTo>
                    <a:pt x="232" y="17"/>
                  </a:lnTo>
                  <a:lnTo>
                    <a:pt x="247" y="20"/>
                  </a:lnTo>
                  <a:lnTo>
                    <a:pt x="262" y="25"/>
                  </a:lnTo>
                  <a:lnTo>
                    <a:pt x="276" y="29"/>
                  </a:lnTo>
                  <a:lnTo>
                    <a:pt x="291" y="34"/>
                  </a:lnTo>
                  <a:lnTo>
                    <a:pt x="303" y="40"/>
                  </a:lnTo>
                  <a:lnTo>
                    <a:pt x="317" y="45"/>
                  </a:lnTo>
                  <a:lnTo>
                    <a:pt x="330" y="51"/>
                  </a:lnTo>
                  <a:lnTo>
                    <a:pt x="351" y="61"/>
                  </a:lnTo>
                  <a:lnTo>
                    <a:pt x="372" y="74"/>
                  </a:lnTo>
                  <a:lnTo>
                    <a:pt x="392" y="89"/>
                  </a:lnTo>
                  <a:lnTo>
                    <a:pt x="414" y="105"/>
                  </a:lnTo>
                  <a:lnTo>
                    <a:pt x="435" y="124"/>
                  </a:lnTo>
                  <a:lnTo>
                    <a:pt x="456" y="144"/>
                  </a:lnTo>
                  <a:lnTo>
                    <a:pt x="477" y="167"/>
                  </a:lnTo>
                  <a:lnTo>
                    <a:pt x="497" y="193"/>
                  </a:lnTo>
                  <a:lnTo>
                    <a:pt x="509" y="210"/>
                  </a:lnTo>
                  <a:lnTo>
                    <a:pt x="518" y="228"/>
                  </a:lnTo>
                  <a:lnTo>
                    <a:pt x="527" y="249"/>
                  </a:lnTo>
                  <a:lnTo>
                    <a:pt x="535" y="269"/>
                  </a:lnTo>
                  <a:lnTo>
                    <a:pt x="542" y="288"/>
                  </a:lnTo>
                  <a:lnTo>
                    <a:pt x="547" y="305"/>
                  </a:lnTo>
                  <a:lnTo>
                    <a:pt x="550" y="321"/>
                  </a:lnTo>
                  <a:lnTo>
                    <a:pt x="553" y="334"/>
                  </a:lnTo>
                  <a:lnTo>
                    <a:pt x="553" y="356"/>
                  </a:lnTo>
                  <a:lnTo>
                    <a:pt x="549" y="378"/>
                  </a:lnTo>
                  <a:lnTo>
                    <a:pt x="545" y="399"/>
                  </a:lnTo>
                  <a:lnTo>
                    <a:pt x="538" y="419"/>
                  </a:lnTo>
                  <a:lnTo>
                    <a:pt x="527" y="436"/>
                  </a:lnTo>
                  <a:lnTo>
                    <a:pt x="516" y="451"/>
                  </a:lnTo>
                  <a:lnTo>
                    <a:pt x="502" y="463"/>
                  </a:lnTo>
                  <a:lnTo>
                    <a:pt x="487" y="470"/>
                  </a:lnTo>
                  <a:lnTo>
                    <a:pt x="393" y="381"/>
                  </a:lnTo>
                  <a:lnTo>
                    <a:pt x="396" y="370"/>
                  </a:lnTo>
                  <a:lnTo>
                    <a:pt x="400" y="361"/>
                  </a:lnTo>
                  <a:lnTo>
                    <a:pt x="406" y="351"/>
                  </a:lnTo>
                  <a:lnTo>
                    <a:pt x="414" y="343"/>
                  </a:lnTo>
                  <a:lnTo>
                    <a:pt x="422" y="338"/>
                  </a:lnTo>
                  <a:lnTo>
                    <a:pt x="433" y="332"/>
                  </a:lnTo>
                  <a:lnTo>
                    <a:pt x="444" y="326"/>
                  </a:lnTo>
                  <a:lnTo>
                    <a:pt x="457" y="323"/>
                  </a:lnTo>
                  <a:lnTo>
                    <a:pt x="459" y="317"/>
                  </a:lnTo>
                  <a:lnTo>
                    <a:pt x="458" y="309"/>
                  </a:lnTo>
                  <a:lnTo>
                    <a:pt x="453" y="300"/>
                  </a:lnTo>
                  <a:lnTo>
                    <a:pt x="448" y="289"/>
                  </a:lnTo>
                  <a:lnTo>
                    <a:pt x="441" y="279"/>
                  </a:lnTo>
                  <a:lnTo>
                    <a:pt x="433" y="270"/>
                  </a:lnTo>
                  <a:lnTo>
                    <a:pt x="426" y="260"/>
                  </a:lnTo>
                  <a:lnTo>
                    <a:pt x="419" y="254"/>
                  </a:lnTo>
                  <a:lnTo>
                    <a:pt x="406" y="241"/>
                  </a:lnTo>
                  <a:lnTo>
                    <a:pt x="389" y="225"/>
                  </a:lnTo>
                  <a:lnTo>
                    <a:pt x="369" y="208"/>
                  </a:lnTo>
                  <a:lnTo>
                    <a:pt x="347" y="188"/>
                  </a:lnTo>
                  <a:lnTo>
                    <a:pt x="324" y="170"/>
                  </a:lnTo>
                  <a:lnTo>
                    <a:pt x="302" y="152"/>
                  </a:lnTo>
                  <a:lnTo>
                    <a:pt x="280" y="136"/>
                  </a:lnTo>
                  <a:lnTo>
                    <a:pt x="262" y="1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57" name="Line 8">
              <a:extLst>
                <a:ext uri="{FF2B5EF4-FFF2-40B4-BE49-F238E27FC236}">
                  <a16:creationId xmlns:a16="http://schemas.microsoft.com/office/drawing/2014/main" id="{191E4406-D3C4-7499-B027-11E4BF474DCC}"/>
                </a:ext>
              </a:extLst>
            </p:cNvPr>
            <p:cNvSpPr/>
            <p:nvPr/>
          </p:nvSpPr>
          <p:spPr>
            <a:xfrm>
              <a:off x="844200" y="3288960"/>
              <a:ext cx="84240" cy="8424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58" name="Line 9">
              <a:extLst>
                <a:ext uri="{FF2B5EF4-FFF2-40B4-BE49-F238E27FC236}">
                  <a16:creationId xmlns:a16="http://schemas.microsoft.com/office/drawing/2014/main" id="{7BDB883C-73E4-6500-CC8B-E2FCA71D05A9}"/>
                </a:ext>
              </a:extLst>
            </p:cNvPr>
            <p:cNvSpPr/>
            <p:nvPr/>
          </p:nvSpPr>
          <p:spPr>
            <a:xfrm>
              <a:off x="534960" y="3074760"/>
              <a:ext cx="107640" cy="6048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59" name="Freeform 10">
              <a:extLst>
                <a:ext uri="{FF2B5EF4-FFF2-40B4-BE49-F238E27FC236}">
                  <a16:creationId xmlns:a16="http://schemas.microsoft.com/office/drawing/2014/main" id="{5F651F67-60CA-CDD2-A079-2A19A5227CD6}"/>
                </a:ext>
              </a:extLst>
            </p:cNvPr>
            <p:cNvSpPr/>
            <p:nvPr/>
          </p:nvSpPr>
          <p:spPr>
            <a:xfrm>
              <a:off x="458640" y="3192480"/>
              <a:ext cx="418680" cy="210600"/>
            </a:xfrm>
            <a:custGeom>
              <a:avLst/>
              <a:gdLst/>
              <a:ahLst/>
              <a:cxnLst/>
              <a:rect l="l" t="t" r="r" b="b"/>
              <a:pathLst>
                <a:path w="529" h="266">
                  <a:moveTo>
                    <a:pt x="529" y="266"/>
                  </a:moveTo>
                  <a:lnTo>
                    <a:pt x="527" y="256"/>
                  </a:lnTo>
                  <a:lnTo>
                    <a:pt x="523" y="250"/>
                  </a:lnTo>
                  <a:lnTo>
                    <a:pt x="517" y="245"/>
                  </a:lnTo>
                  <a:lnTo>
                    <a:pt x="509" y="242"/>
                  </a:lnTo>
                  <a:lnTo>
                    <a:pt x="501" y="240"/>
                  </a:lnTo>
                  <a:lnTo>
                    <a:pt x="490" y="235"/>
                  </a:lnTo>
                  <a:lnTo>
                    <a:pt x="480" y="229"/>
                  </a:lnTo>
                  <a:lnTo>
                    <a:pt x="469" y="220"/>
                  </a:lnTo>
                  <a:lnTo>
                    <a:pt x="457" y="208"/>
                  </a:lnTo>
                  <a:lnTo>
                    <a:pt x="447" y="196"/>
                  </a:lnTo>
                  <a:lnTo>
                    <a:pt x="439" y="182"/>
                  </a:lnTo>
                  <a:lnTo>
                    <a:pt x="433" y="166"/>
                  </a:lnTo>
                  <a:lnTo>
                    <a:pt x="429" y="150"/>
                  </a:lnTo>
                  <a:lnTo>
                    <a:pt x="427" y="131"/>
                  </a:lnTo>
                  <a:lnTo>
                    <a:pt x="429" y="113"/>
                  </a:lnTo>
                  <a:lnTo>
                    <a:pt x="434" y="93"/>
                  </a:lnTo>
                  <a:lnTo>
                    <a:pt x="464" y="93"/>
                  </a:lnTo>
                  <a:lnTo>
                    <a:pt x="464" y="49"/>
                  </a:lnTo>
                  <a:lnTo>
                    <a:pt x="425" y="49"/>
                  </a:lnTo>
                  <a:lnTo>
                    <a:pt x="425" y="22"/>
                  </a:lnTo>
                  <a:lnTo>
                    <a:pt x="425" y="18"/>
                  </a:lnTo>
                  <a:lnTo>
                    <a:pt x="422" y="9"/>
                  </a:lnTo>
                  <a:lnTo>
                    <a:pt x="415" y="5"/>
                  </a:lnTo>
                  <a:lnTo>
                    <a:pt x="406" y="1"/>
                  </a:lnTo>
                  <a:lnTo>
                    <a:pt x="395" y="0"/>
                  </a:lnTo>
                  <a:lnTo>
                    <a:pt x="383" y="1"/>
                  </a:lnTo>
                  <a:lnTo>
                    <a:pt x="374" y="5"/>
                  </a:lnTo>
                  <a:lnTo>
                    <a:pt x="367" y="9"/>
                  </a:lnTo>
                  <a:lnTo>
                    <a:pt x="365" y="18"/>
                  </a:lnTo>
                  <a:lnTo>
                    <a:pt x="366" y="22"/>
                  </a:lnTo>
                  <a:lnTo>
                    <a:pt x="366" y="49"/>
                  </a:lnTo>
                  <a:lnTo>
                    <a:pt x="147" y="49"/>
                  </a:lnTo>
                  <a:lnTo>
                    <a:pt x="147" y="22"/>
                  </a:lnTo>
                  <a:lnTo>
                    <a:pt x="144" y="14"/>
                  </a:lnTo>
                  <a:lnTo>
                    <a:pt x="137" y="9"/>
                  </a:lnTo>
                  <a:lnTo>
                    <a:pt x="128" y="6"/>
                  </a:lnTo>
                  <a:lnTo>
                    <a:pt x="118" y="6"/>
                  </a:lnTo>
                  <a:lnTo>
                    <a:pt x="107" y="7"/>
                  </a:lnTo>
                  <a:lnTo>
                    <a:pt x="98" y="11"/>
                  </a:lnTo>
                  <a:lnTo>
                    <a:pt x="91" y="15"/>
                  </a:lnTo>
                  <a:lnTo>
                    <a:pt x="89" y="22"/>
                  </a:lnTo>
                  <a:lnTo>
                    <a:pt x="89" y="51"/>
                  </a:lnTo>
                  <a:lnTo>
                    <a:pt x="53" y="51"/>
                  </a:lnTo>
                  <a:lnTo>
                    <a:pt x="53" y="93"/>
                  </a:lnTo>
                  <a:lnTo>
                    <a:pt x="57" y="93"/>
                  </a:lnTo>
                  <a:lnTo>
                    <a:pt x="65" y="93"/>
                  </a:lnTo>
                  <a:lnTo>
                    <a:pt x="75" y="93"/>
                  </a:lnTo>
                  <a:lnTo>
                    <a:pt x="87" y="93"/>
                  </a:lnTo>
                  <a:lnTo>
                    <a:pt x="91" y="107"/>
                  </a:lnTo>
                  <a:lnTo>
                    <a:pt x="94" y="122"/>
                  </a:lnTo>
                  <a:lnTo>
                    <a:pt x="94" y="139"/>
                  </a:lnTo>
                  <a:lnTo>
                    <a:pt x="91" y="157"/>
                  </a:lnTo>
                  <a:lnTo>
                    <a:pt x="86" y="174"/>
                  </a:lnTo>
                  <a:lnTo>
                    <a:pt x="79" y="190"/>
                  </a:lnTo>
                  <a:lnTo>
                    <a:pt x="69" y="206"/>
                  </a:lnTo>
                  <a:lnTo>
                    <a:pt x="57" y="220"/>
                  </a:lnTo>
                  <a:lnTo>
                    <a:pt x="45" y="229"/>
                  </a:lnTo>
                  <a:lnTo>
                    <a:pt x="35" y="236"/>
                  </a:lnTo>
                  <a:lnTo>
                    <a:pt x="26" y="241"/>
                  </a:lnTo>
                  <a:lnTo>
                    <a:pt x="17" y="244"/>
                  </a:lnTo>
                  <a:lnTo>
                    <a:pt x="11" y="248"/>
                  </a:lnTo>
                  <a:lnTo>
                    <a:pt x="5" y="251"/>
                  </a:lnTo>
                  <a:lnTo>
                    <a:pt x="1" y="257"/>
                  </a:lnTo>
                  <a:lnTo>
                    <a:pt x="0" y="266"/>
                  </a:lnTo>
                  <a:lnTo>
                    <a:pt x="529" y="2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60" name="Freeform 11">
              <a:extLst>
                <a:ext uri="{FF2B5EF4-FFF2-40B4-BE49-F238E27FC236}">
                  <a16:creationId xmlns:a16="http://schemas.microsoft.com/office/drawing/2014/main" id="{10ACFE06-E4F2-96CB-5088-23940ADC45E5}"/>
                </a:ext>
              </a:extLst>
            </p:cNvPr>
            <p:cNvSpPr/>
            <p:nvPr/>
          </p:nvSpPr>
          <p:spPr>
            <a:xfrm>
              <a:off x="657360" y="3254400"/>
              <a:ext cx="63000" cy="61560"/>
            </a:xfrm>
            <a:custGeom>
              <a:avLst/>
              <a:gdLst/>
              <a:ahLst/>
              <a:cxnLst/>
              <a:rect l="l" t="t" r="r" b="b"/>
              <a:pathLst>
                <a:path w="79" h="80">
                  <a:moveTo>
                    <a:pt x="79" y="80"/>
                  </a:moveTo>
                  <a:lnTo>
                    <a:pt x="79" y="80"/>
                  </a:lnTo>
                  <a:lnTo>
                    <a:pt x="77" y="65"/>
                  </a:lnTo>
                  <a:lnTo>
                    <a:pt x="72" y="50"/>
                  </a:lnTo>
                  <a:lnTo>
                    <a:pt x="65" y="36"/>
                  </a:lnTo>
                  <a:lnTo>
                    <a:pt x="55" y="23"/>
                  </a:lnTo>
                  <a:lnTo>
                    <a:pt x="44" y="14"/>
                  </a:lnTo>
                  <a:lnTo>
                    <a:pt x="30" y="7"/>
                  </a:lnTo>
                  <a:lnTo>
                    <a:pt x="15" y="3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" y="12"/>
                  </a:lnTo>
                  <a:lnTo>
                    <a:pt x="27" y="17"/>
                  </a:lnTo>
                  <a:lnTo>
                    <a:pt x="39" y="23"/>
                  </a:lnTo>
                  <a:lnTo>
                    <a:pt x="48" y="30"/>
                  </a:lnTo>
                  <a:lnTo>
                    <a:pt x="56" y="41"/>
                  </a:lnTo>
                  <a:lnTo>
                    <a:pt x="63" y="52"/>
                  </a:lnTo>
                  <a:lnTo>
                    <a:pt x="68" y="65"/>
                  </a:lnTo>
                  <a:lnTo>
                    <a:pt x="68" y="80"/>
                  </a:lnTo>
                  <a:lnTo>
                    <a:pt x="79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61" name="Freeform 12">
              <a:extLst>
                <a:ext uri="{FF2B5EF4-FFF2-40B4-BE49-F238E27FC236}">
                  <a16:creationId xmlns:a16="http://schemas.microsoft.com/office/drawing/2014/main" id="{64E0E54D-BA2B-AC5B-AA2C-03D760BA2A8A}"/>
                </a:ext>
              </a:extLst>
            </p:cNvPr>
            <p:cNvSpPr/>
            <p:nvPr/>
          </p:nvSpPr>
          <p:spPr>
            <a:xfrm>
              <a:off x="657360" y="3316320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79" h="78">
                  <a:moveTo>
                    <a:pt x="0" y="78"/>
                  </a:moveTo>
                  <a:lnTo>
                    <a:pt x="0" y="78"/>
                  </a:lnTo>
                  <a:lnTo>
                    <a:pt x="15" y="76"/>
                  </a:lnTo>
                  <a:lnTo>
                    <a:pt x="30" y="71"/>
                  </a:lnTo>
                  <a:lnTo>
                    <a:pt x="44" y="64"/>
                  </a:lnTo>
                  <a:lnTo>
                    <a:pt x="55" y="55"/>
                  </a:lnTo>
                  <a:lnTo>
                    <a:pt x="65" y="42"/>
                  </a:lnTo>
                  <a:lnTo>
                    <a:pt x="72" y="31"/>
                  </a:lnTo>
                  <a:lnTo>
                    <a:pt x="77" y="15"/>
                  </a:lnTo>
                  <a:lnTo>
                    <a:pt x="79" y="0"/>
                  </a:lnTo>
                  <a:lnTo>
                    <a:pt x="68" y="0"/>
                  </a:lnTo>
                  <a:lnTo>
                    <a:pt x="68" y="15"/>
                  </a:lnTo>
                  <a:lnTo>
                    <a:pt x="63" y="26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39" y="55"/>
                  </a:lnTo>
                  <a:lnTo>
                    <a:pt x="27" y="62"/>
                  </a:lnTo>
                  <a:lnTo>
                    <a:pt x="15" y="67"/>
                  </a:lnTo>
                  <a:lnTo>
                    <a:pt x="0" y="6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62" name="Freeform 13">
              <a:extLst>
                <a:ext uri="{FF2B5EF4-FFF2-40B4-BE49-F238E27FC236}">
                  <a16:creationId xmlns:a16="http://schemas.microsoft.com/office/drawing/2014/main" id="{9F5C2E58-2A70-32D3-9497-B201429F0F31}"/>
                </a:ext>
              </a:extLst>
            </p:cNvPr>
            <p:cNvSpPr/>
            <p:nvPr/>
          </p:nvSpPr>
          <p:spPr>
            <a:xfrm>
              <a:off x="595440" y="3316320"/>
              <a:ext cx="61560" cy="63000"/>
            </a:xfrm>
            <a:custGeom>
              <a:avLst/>
              <a:gdLst/>
              <a:ahLst/>
              <a:cxnLst/>
              <a:rect l="l" t="t" r="r" b="b"/>
              <a:pathLst>
                <a:path w="79" h="78">
                  <a:moveTo>
                    <a:pt x="0" y="0"/>
                  </a:moveTo>
                  <a:lnTo>
                    <a:pt x="0" y="0"/>
                  </a:lnTo>
                  <a:lnTo>
                    <a:pt x="3" y="15"/>
                  </a:lnTo>
                  <a:lnTo>
                    <a:pt x="7" y="31"/>
                  </a:lnTo>
                  <a:lnTo>
                    <a:pt x="14" y="42"/>
                  </a:lnTo>
                  <a:lnTo>
                    <a:pt x="23" y="55"/>
                  </a:lnTo>
                  <a:lnTo>
                    <a:pt x="36" y="64"/>
                  </a:lnTo>
                  <a:lnTo>
                    <a:pt x="48" y="71"/>
                  </a:lnTo>
                  <a:lnTo>
                    <a:pt x="64" y="76"/>
                  </a:lnTo>
                  <a:lnTo>
                    <a:pt x="79" y="78"/>
                  </a:lnTo>
                  <a:lnTo>
                    <a:pt x="79" y="67"/>
                  </a:lnTo>
                  <a:lnTo>
                    <a:pt x="64" y="67"/>
                  </a:lnTo>
                  <a:lnTo>
                    <a:pt x="52" y="62"/>
                  </a:lnTo>
                  <a:lnTo>
                    <a:pt x="41" y="55"/>
                  </a:lnTo>
                  <a:lnTo>
                    <a:pt x="30" y="48"/>
                  </a:lnTo>
                  <a:lnTo>
                    <a:pt x="23" y="38"/>
                  </a:lnTo>
                  <a:lnTo>
                    <a:pt x="16" y="26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63" name="Freeform 14">
              <a:extLst>
                <a:ext uri="{FF2B5EF4-FFF2-40B4-BE49-F238E27FC236}">
                  <a16:creationId xmlns:a16="http://schemas.microsoft.com/office/drawing/2014/main" id="{860C8C7B-10DF-4F34-AF42-D27ED6C0F008}"/>
                </a:ext>
              </a:extLst>
            </p:cNvPr>
            <p:cNvSpPr/>
            <p:nvPr/>
          </p:nvSpPr>
          <p:spPr>
            <a:xfrm>
              <a:off x="595440" y="3254400"/>
              <a:ext cx="61560" cy="61560"/>
            </a:xfrm>
            <a:custGeom>
              <a:avLst/>
              <a:gdLst/>
              <a:ahLst/>
              <a:cxnLst/>
              <a:rect l="l" t="t" r="r" b="b"/>
              <a:pathLst>
                <a:path w="79" h="80">
                  <a:moveTo>
                    <a:pt x="79" y="0"/>
                  </a:moveTo>
                  <a:lnTo>
                    <a:pt x="79" y="0"/>
                  </a:lnTo>
                  <a:lnTo>
                    <a:pt x="64" y="3"/>
                  </a:lnTo>
                  <a:lnTo>
                    <a:pt x="48" y="7"/>
                  </a:lnTo>
                  <a:lnTo>
                    <a:pt x="36" y="14"/>
                  </a:lnTo>
                  <a:lnTo>
                    <a:pt x="23" y="23"/>
                  </a:lnTo>
                  <a:lnTo>
                    <a:pt x="14" y="36"/>
                  </a:lnTo>
                  <a:lnTo>
                    <a:pt x="7" y="50"/>
                  </a:lnTo>
                  <a:lnTo>
                    <a:pt x="3" y="65"/>
                  </a:lnTo>
                  <a:lnTo>
                    <a:pt x="0" y="80"/>
                  </a:lnTo>
                  <a:lnTo>
                    <a:pt x="12" y="80"/>
                  </a:lnTo>
                  <a:lnTo>
                    <a:pt x="12" y="65"/>
                  </a:lnTo>
                  <a:lnTo>
                    <a:pt x="16" y="52"/>
                  </a:lnTo>
                  <a:lnTo>
                    <a:pt x="23" y="41"/>
                  </a:lnTo>
                  <a:lnTo>
                    <a:pt x="30" y="30"/>
                  </a:lnTo>
                  <a:lnTo>
                    <a:pt x="41" y="23"/>
                  </a:lnTo>
                  <a:lnTo>
                    <a:pt x="52" y="17"/>
                  </a:lnTo>
                  <a:lnTo>
                    <a:pt x="64" y="12"/>
                  </a:lnTo>
                  <a:lnTo>
                    <a:pt x="79" y="1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64" name="Rectangle 15">
              <a:extLst>
                <a:ext uri="{FF2B5EF4-FFF2-40B4-BE49-F238E27FC236}">
                  <a16:creationId xmlns:a16="http://schemas.microsoft.com/office/drawing/2014/main" id="{C2D15186-792C-D98C-0BDD-4C6A90B8CD72}"/>
                </a:ext>
              </a:extLst>
            </p:cNvPr>
            <p:cNvSpPr/>
            <p:nvPr/>
          </p:nvSpPr>
          <p:spPr>
            <a:xfrm>
              <a:off x="457200" y="3403440"/>
              <a:ext cx="420480" cy="154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865" name="Rectangle 16">
            <a:extLst>
              <a:ext uri="{FF2B5EF4-FFF2-40B4-BE49-F238E27FC236}">
                <a16:creationId xmlns:a16="http://schemas.microsoft.com/office/drawing/2014/main" id="{6C45DA78-BDA0-6A3F-ECAD-16673A09B35F}"/>
              </a:ext>
            </a:extLst>
          </p:cNvPr>
          <p:cNvSpPr/>
          <p:nvPr/>
        </p:nvSpPr>
        <p:spPr>
          <a:xfrm>
            <a:off x="3356400" y="4535641"/>
            <a:ext cx="825396" cy="82954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Central </a:t>
            </a:r>
            <a:endParaRPr lang="en-CA" sz="1600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Office</a:t>
            </a:r>
            <a:endParaRPr lang="en-CA" sz="1600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“C.O.”</a:t>
            </a:r>
            <a:endParaRPr lang="en-CA" sz="1600" spc="-1">
              <a:latin typeface="Arial"/>
            </a:endParaRPr>
          </a:p>
        </p:txBody>
      </p:sp>
      <p:pic>
        <p:nvPicPr>
          <p:cNvPr id="866" name="Picture 17" descr="bl00194_">
            <a:extLst>
              <a:ext uri="{FF2B5EF4-FFF2-40B4-BE49-F238E27FC236}">
                <a16:creationId xmlns:a16="http://schemas.microsoft.com/office/drawing/2014/main" id="{918C37E5-8B8E-5231-15CE-DBAD5AB420A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15120" y="4913280"/>
            <a:ext cx="785520" cy="972720"/>
          </a:xfrm>
          <a:prstGeom prst="rect">
            <a:avLst/>
          </a:prstGeom>
          <a:ln w="9525">
            <a:noFill/>
          </a:ln>
        </p:spPr>
      </p:pic>
      <p:sp>
        <p:nvSpPr>
          <p:cNvPr id="867" name="Text Box 18">
            <a:extLst>
              <a:ext uri="{FF2B5EF4-FFF2-40B4-BE49-F238E27FC236}">
                <a16:creationId xmlns:a16="http://schemas.microsoft.com/office/drawing/2014/main" id="{5A041BAF-6C01-08B1-A6A5-68043AC01F95}"/>
              </a:ext>
            </a:extLst>
          </p:cNvPr>
          <p:cNvSpPr/>
          <p:nvPr/>
        </p:nvSpPr>
        <p:spPr>
          <a:xfrm>
            <a:off x="8915520" y="3457441"/>
            <a:ext cx="1447560" cy="58332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Destination</a:t>
            </a:r>
            <a:endParaRPr lang="en-CA" sz="1600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“Callee”</a:t>
            </a:r>
            <a:endParaRPr lang="en-CA" sz="1600" spc="-1">
              <a:latin typeface="Arial"/>
            </a:endParaRPr>
          </a:p>
        </p:txBody>
      </p:sp>
      <p:sp>
        <p:nvSpPr>
          <p:cNvPr id="868" name="AutoShape 19">
            <a:extLst>
              <a:ext uri="{FF2B5EF4-FFF2-40B4-BE49-F238E27FC236}">
                <a16:creationId xmlns:a16="http://schemas.microsoft.com/office/drawing/2014/main" id="{B1ABF719-D76F-F2DE-5CCF-A4873A27191A}"/>
              </a:ext>
            </a:extLst>
          </p:cNvPr>
          <p:cNvSpPr/>
          <p:nvPr/>
        </p:nvSpPr>
        <p:spPr>
          <a:xfrm rot="3284400">
            <a:off x="4648440" y="2703240"/>
            <a:ext cx="380520" cy="1599840"/>
          </a:xfrm>
          <a:prstGeom prst="can">
            <a:avLst>
              <a:gd name="adj" fmla="val 42408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69" name="AutoShape 20">
            <a:extLst>
              <a:ext uri="{FF2B5EF4-FFF2-40B4-BE49-F238E27FC236}">
                <a16:creationId xmlns:a16="http://schemas.microsoft.com/office/drawing/2014/main" id="{8B6A9578-0700-EA35-BCAE-A092ECAC5AE2}"/>
              </a:ext>
            </a:extLst>
          </p:cNvPr>
          <p:cNvSpPr/>
          <p:nvPr/>
        </p:nvSpPr>
        <p:spPr>
          <a:xfrm rot="7561200">
            <a:off x="4724760" y="3998880"/>
            <a:ext cx="380520" cy="1599840"/>
          </a:xfrm>
          <a:prstGeom prst="can">
            <a:avLst>
              <a:gd name="adj" fmla="val 42408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70" name="AutoShape 21">
            <a:extLst>
              <a:ext uri="{FF2B5EF4-FFF2-40B4-BE49-F238E27FC236}">
                <a16:creationId xmlns:a16="http://schemas.microsoft.com/office/drawing/2014/main" id="{03ED1086-373E-D146-1255-900708380826}"/>
              </a:ext>
            </a:extLst>
          </p:cNvPr>
          <p:cNvSpPr/>
          <p:nvPr/>
        </p:nvSpPr>
        <p:spPr>
          <a:xfrm rot="7561200">
            <a:off x="7010760" y="2779560"/>
            <a:ext cx="380520" cy="1599840"/>
          </a:xfrm>
          <a:prstGeom prst="can">
            <a:avLst>
              <a:gd name="adj" fmla="val 42408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71" name="AutoShape 22">
            <a:extLst>
              <a:ext uri="{FF2B5EF4-FFF2-40B4-BE49-F238E27FC236}">
                <a16:creationId xmlns:a16="http://schemas.microsoft.com/office/drawing/2014/main" id="{82D06E88-79CE-6E26-3530-A119229D0DCA}"/>
              </a:ext>
            </a:extLst>
          </p:cNvPr>
          <p:cNvSpPr/>
          <p:nvPr/>
        </p:nvSpPr>
        <p:spPr>
          <a:xfrm rot="3284400">
            <a:off x="7086720" y="4151160"/>
            <a:ext cx="380520" cy="1599840"/>
          </a:xfrm>
          <a:prstGeom prst="can">
            <a:avLst>
              <a:gd name="adj" fmla="val 42408"/>
            </a:avLst>
          </a:prstGeom>
          <a:solidFill>
            <a:schemeClr val="accent1"/>
          </a:solidFill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72" name="Rectangle 23">
            <a:extLst>
              <a:ext uri="{FF2B5EF4-FFF2-40B4-BE49-F238E27FC236}">
                <a16:creationId xmlns:a16="http://schemas.microsoft.com/office/drawing/2014/main" id="{A46E4039-7015-C1B7-1021-DB34778461BC}"/>
              </a:ext>
            </a:extLst>
          </p:cNvPr>
          <p:cNvSpPr/>
          <p:nvPr/>
        </p:nvSpPr>
        <p:spPr>
          <a:xfrm>
            <a:off x="7852080" y="4764241"/>
            <a:ext cx="825396" cy="82954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Central </a:t>
            </a:r>
            <a:endParaRPr lang="en-CA" sz="1600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Office</a:t>
            </a:r>
            <a:endParaRPr lang="en-CA" sz="1600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“C.O.”</a:t>
            </a:r>
            <a:endParaRPr lang="en-CA" sz="1600" spc="-1">
              <a:latin typeface="Arial"/>
            </a:endParaRPr>
          </a:p>
        </p:txBody>
      </p:sp>
      <p:sp>
        <p:nvSpPr>
          <p:cNvPr id="873" name="Text Box 24">
            <a:extLst>
              <a:ext uri="{FF2B5EF4-FFF2-40B4-BE49-F238E27FC236}">
                <a16:creationId xmlns:a16="http://schemas.microsoft.com/office/drawing/2014/main" id="{01A7B5E3-EAEA-E844-40F7-C76FD449AE9C}"/>
              </a:ext>
            </a:extLst>
          </p:cNvPr>
          <p:cNvSpPr/>
          <p:nvPr/>
        </p:nvSpPr>
        <p:spPr>
          <a:xfrm>
            <a:off x="5623731" y="5896081"/>
            <a:ext cx="961458" cy="583321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Trunk</a:t>
            </a:r>
            <a:endParaRPr lang="en-CA" sz="1600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spc="-1">
                <a:solidFill>
                  <a:srgbClr val="000000"/>
                </a:solidFill>
                <a:latin typeface="Calibri"/>
              </a:rPr>
              <a:t>Exchange</a:t>
            </a:r>
            <a:endParaRPr lang="en-CA" sz="1600" spc="-1">
              <a:latin typeface="Arial"/>
            </a:endParaRPr>
          </a:p>
        </p:txBody>
      </p:sp>
      <p:pic>
        <p:nvPicPr>
          <p:cNvPr id="874" name="Picture 25" descr="bl00194_">
            <a:extLst>
              <a:ext uri="{FF2B5EF4-FFF2-40B4-BE49-F238E27FC236}">
                <a16:creationId xmlns:a16="http://schemas.microsoft.com/office/drawing/2014/main" id="{3644C6CA-2BB4-011E-D6A4-1DB1179B510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638800" y="2322360"/>
            <a:ext cx="785520" cy="972720"/>
          </a:xfrm>
          <a:prstGeom prst="rect">
            <a:avLst/>
          </a:prstGeom>
          <a:ln w="9525">
            <a:noFill/>
          </a:ln>
        </p:spPr>
      </p:pic>
      <p:grpSp>
        <p:nvGrpSpPr>
          <p:cNvPr id="875" name="Group 26">
            <a:extLst>
              <a:ext uri="{FF2B5EF4-FFF2-40B4-BE49-F238E27FC236}">
                <a16:creationId xmlns:a16="http://schemas.microsoft.com/office/drawing/2014/main" id="{654A8981-8182-4C6B-E08A-36E4132FF074}"/>
              </a:ext>
            </a:extLst>
          </p:cNvPr>
          <p:cNvGrpSpPr/>
          <p:nvPr/>
        </p:nvGrpSpPr>
        <p:grpSpPr>
          <a:xfrm>
            <a:off x="2362080" y="2931840"/>
            <a:ext cx="6858000" cy="1219320"/>
            <a:chOff x="838080" y="2931840"/>
            <a:chExt cx="6858000" cy="1219320"/>
          </a:xfrm>
        </p:grpSpPr>
        <p:sp>
          <p:nvSpPr>
            <p:cNvPr id="876" name="Line 27">
              <a:extLst>
                <a:ext uri="{FF2B5EF4-FFF2-40B4-BE49-F238E27FC236}">
                  <a16:creationId xmlns:a16="http://schemas.microsoft.com/office/drawing/2014/main" id="{FF674A60-0975-86B2-6B94-AA3905AA5B63}"/>
                </a:ext>
              </a:extLst>
            </p:cNvPr>
            <p:cNvSpPr/>
            <p:nvPr/>
          </p:nvSpPr>
          <p:spPr>
            <a:xfrm>
              <a:off x="838080" y="3465360"/>
              <a:ext cx="1143000" cy="533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77" name="Line 28">
              <a:extLst>
                <a:ext uri="{FF2B5EF4-FFF2-40B4-BE49-F238E27FC236}">
                  <a16:creationId xmlns:a16="http://schemas.microsoft.com/office/drawing/2014/main" id="{32C85230-95F7-98FA-6A6D-ED61BDB49AA1}"/>
                </a:ext>
              </a:extLst>
            </p:cNvPr>
            <p:cNvSpPr/>
            <p:nvPr/>
          </p:nvSpPr>
          <p:spPr>
            <a:xfrm flipV="1">
              <a:off x="6781680" y="3313080"/>
              <a:ext cx="914400" cy="6858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78" name="Line 29">
              <a:extLst>
                <a:ext uri="{FF2B5EF4-FFF2-40B4-BE49-F238E27FC236}">
                  <a16:creationId xmlns:a16="http://schemas.microsoft.com/office/drawing/2014/main" id="{D4822BA1-0040-A5A4-42D0-39F3E72A1F92}"/>
                </a:ext>
              </a:extLst>
            </p:cNvPr>
            <p:cNvSpPr/>
            <p:nvPr/>
          </p:nvSpPr>
          <p:spPr>
            <a:xfrm flipV="1">
              <a:off x="2514600" y="2931840"/>
              <a:ext cx="1600200" cy="1143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79" name="Line 30">
              <a:extLst>
                <a:ext uri="{FF2B5EF4-FFF2-40B4-BE49-F238E27FC236}">
                  <a16:creationId xmlns:a16="http://schemas.microsoft.com/office/drawing/2014/main" id="{5EE61B84-8A1A-DAA7-A82B-BB8325D29A23}"/>
                </a:ext>
              </a:extLst>
            </p:cNvPr>
            <p:cNvSpPr/>
            <p:nvPr/>
          </p:nvSpPr>
          <p:spPr>
            <a:xfrm flipH="1" flipV="1">
              <a:off x="4876560" y="3008160"/>
              <a:ext cx="1600200" cy="11430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pic>
        <p:nvPicPr>
          <p:cNvPr id="880" name="Picture 31">
            <a:extLst>
              <a:ext uri="{FF2B5EF4-FFF2-40B4-BE49-F238E27FC236}">
                <a16:creationId xmlns:a16="http://schemas.microsoft.com/office/drawing/2014/main" id="{7C2FB9B2-9A65-68B0-BEE3-109CD35624B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429120" y="3922560"/>
            <a:ext cx="761760" cy="539280"/>
          </a:xfrm>
          <a:prstGeom prst="rect">
            <a:avLst/>
          </a:prstGeom>
          <a:ln w="9525">
            <a:noFill/>
          </a:ln>
        </p:spPr>
      </p:pic>
      <p:pic>
        <p:nvPicPr>
          <p:cNvPr id="881" name="Picture 32">
            <a:extLst>
              <a:ext uri="{FF2B5EF4-FFF2-40B4-BE49-F238E27FC236}">
                <a16:creationId xmlns:a16="http://schemas.microsoft.com/office/drawing/2014/main" id="{C698404D-3A40-E5D1-F537-A09F13715C2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924800" y="3998880"/>
            <a:ext cx="761760" cy="539280"/>
          </a:xfrm>
          <a:prstGeom prst="rect">
            <a:avLst/>
          </a:prstGeom>
          <a:ln w="9525">
            <a:noFill/>
          </a:ln>
        </p:spPr>
      </p:pic>
      <p:grpSp>
        <p:nvGrpSpPr>
          <p:cNvPr id="882" name="Group 33">
            <a:extLst>
              <a:ext uri="{FF2B5EF4-FFF2-40B4-BE49-F238E27FC236}">
                <a16:creationId xmlns:a16="http://schemas.microsoft.com/office/drawing/2014/main" id="{4FE7AA34-A53C-1905-B7A0-95095AF189C0}"/>
              </a:ext>
            </a:extLst>
          </p:cNvPr>
          <p:cNvGrpSpPr/>
          <p:nvPr/>
        </p:nvGrpSpPr>
        <p:grpSpPr>
          <a:xfrm>
            <a:off x="1752600" y="1444680"/>
            <a:ext cx="6324480" cy="4230360"/>
            <a:chOff x="228600" y="1444680"/>
            <a:chExt cx="6324480" cy="4230360"/>
          </a:xfrm>
        </p:grpSpPr>
        <p:grpSp>
          <p:nvGrpSpPr>
            <p:cNvPr id="883" name="Group 34">
              <a:extLst>
                <a:ext uri="{FF2B5EF4-FFF2-40B4-BE49-F238E27FC236}">
                  <a16:creationId xmlns:a16="http://schemas.microsoft.com/office/drawing/2014/main" id="{B22DA33A-7DF6-846A-5E85-275FAB1D14EC}"/>
                </a:ext>
              </a:extLst>
            </p:cNvPr>
            <p:cNvGrpSpPr/>
            <p:nvPr/>
          </p:nvGrpSpPr>
          <p:grpSpPr>
            <a:xfrm>
              <a:off x="228600" y="1444680"/>
              <a:ext cx="6324480" cy="4230360"/>
              <a:chOff x="228600" y="1444680"/>
              <a:chExt cx="6324480" cy="4230360"/>
            </a:xfrm>
          </p:grpSpPr>
          <p:grpSp>
            <p:nvGrpSpPr>
              <p:cNvPr id="884" name="Group 35">
                <a:extLst>
                  <a:ext uri="{FF2B5EF4-FFF2-40B4-BE49-F238E27FC236}">
                    <a16:creationId xmlns:a16="http://schemas.microsoft.com/office/drawing/2014/main" id="{ED563E40-F6EC-36BC-FD4D-93117D0870DE}"/>
                  </a:ext>
                </a:extLst>
              </p:cNvPr>
              <p:cNvGrpSpPr/>
              <p:nvPr/>
            </p:nvGrpSpPr>
            <p:grpSpPr>
              <a:xfrm>
                <a:off x="2514600" y="2779560"/>
                <a:ext cx="4038480" cy="2895480"/>
                <a:chOff x="2514600" y="2779560"/>
                <a:chExt cx="4038480" cy="2895480"/>
              </a:xfrm>
            </p:grpSpPr>
            <p:grpSp>
              <p:nvGrpSpPr>
                <p:cNvPr id="885" name="Group 36">
                  <a:extLst>
                    <a:ext uri="{FF2B5EF4-FFF2-40B4-BE49-F238E27FC236}">
                      <a16:creationId xmlns:a16="http://schemas.microsoft.com/office/drawing/2014/main" id="{E59BF12C-0722-CE2A-25CB-EE64E76217DE}"/>
                    </a:ext>
                  </a:extLst>
                </p:cNvPr>
                <p:cNvGrpSpPr/>
                <p:nvPr/>
              </p:nvGrpSpPr>
              <p:grpSpPr>
                <a:xfrm>
                  <a:off x="4952880" y="4227480"/>
                  <a:ext cx="1600200" cy="1447560"/>
                  <a:chOff x="4952880" y="4227480"/>
                  <a:chExt cx="1600200" cy="1447560"/>
                </a:xfrm>
              </p:grpSpPr>
              <p:sp>
                <p:nvSpPr>
                  <p:cNvPr id="886" name="Line 37">
                    <a:extLst>
                      <a:ext uri="{FF2B5EF4-FFF2-40B4-BE49-F238E27FC236}">
                        <a16:creationId xmlns:a16="http://schemas.microsoft.com/office/drawing/2014/main" id="{0DCF0AFD-862E-7A56-B7C8-CAA0E6B1D474}"/>
                      </a:ext>
                    </a:extLst>
                  </p:cNvPr>
                  <p:cNvSpPr/>
                  <p:nvPr/>
                </p:nvSpPr>
                <p:spPr>
                  <a:xfrm flipV="1">
                    <a:off x="4952880" y="422748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87" name="Line 38">
                    <a:extLst>
                      <a:ext uri="{FF2B5EF4-FFF2-40B4-BE49-F238E27FC236}">
                        <a16:creationId xmlns:a16="http://schemas.microsoft.com/office/drawing/2014/main" id="{9FB0DA51-705C-B0A3-C5FD-F08BDB7B84B5}"/>
                      </a:ext>
                    </a:extLst>
                  </p:cNvPr>
                  <p:cNvSpPr/>
                  <p:nvPr/>
                </p:nvSpPr>
                <p:spPr>
                  <a:xfrm flipV="1">
                    <a:off x="4952880" y="430344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88" name="Line 39">
                    <a:extLst>
                      <a:ext uri="{FF2B5EF4-FFF2-40B4-BE49-F238E27FC236}">
                        <a16:creationId xmlns:a16="http://schemas.microsoft.com/office/drawing/2014/main" id="{9085627E-3FB8-5F97-E3DB-30D6EFB68198}"/>
                      </a:ext>
                    </a:extLst>
                  </p:cNvPr>
                  <p:cNvSpPr/>
                  <p:nvPr/>
                </p:nvSpPr>
                <p:spPr>
                  <a:xfrm flipV="1">
                    <a:off x="4952880" y="437976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89" name="Line 40">
                    <a:extLst>
                      <a:ext uri="{FF2B5EF4-FFF2-40B4-BE49-F238E27FC236}">
                        <a16:creationId xmlns:a16="http://schemas.microsoft.com/office/drawing/2014/main" id="{71C8D981-12F0-0186-FCA5-50AD7BF0E957}"/>
                      </a:ext>
                    </a:extLst>
                  </p:cNvPr>
                  <p:cNvSpPr/>
                  <p:nvPr/>
                </p:nvSpPr>
                <p:spPr>
                  <a:xfrm flipV="1">
                    <a:off x="4952880" y="445608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90" name="Line 41">
                    <a:extLst>
                      <a:ext uri="{FF2B5EF4-FFF2-40B4-BE49-F238E27FC236}">
                        <a16:creationId xmlns:a16="http://schemas.microsoft.com/office/drawing/2014/main" id="{958EF8AD-61B1-2802-B53F-0309DE74D216}"/>
                      </a:ext>
                    </a:extLst>
                  </p:cNvPr>
                  <p:cNvSpPr/>
                  <p:nvPr/>
                </p:nvSpPr>
                <p:spPr>
                  <a:xfrm flipV="1">
                    <a:off x="4952880" y="453204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891" name="Group 42">
                  <a:extLst>
                    <a:ext uri="{FF2B5EF4-FFF2-40B4-BE49-F238E27FC236}">
                      <a16:creationId xmlns:a16="http://schemas.microsoft.com/office/drawing/2014/main" id="{D4E29EED-CF3E-C1C0-DF69-107D3058AF34}"/>
                    </a:ext>
                  </a:extLst>
                </p:cNvPr>
                <p:cNvGrpSpPr/>
                <p:nvPr/>
              </p:nvGrpSpPr>
              <p:grpSpPr>
                <a:xfrm>
                  <a:off x="2590560" y="4074840"/>
                  <a:ext cx="1600200" cy="1447920"/>
                  <a:chOff x="2590560" y="4074840"/>
                  <a:chExt cx="1600200" cy="1447920"/>
                </a:xfrm>
              </p:grpSpPr>
              <p:sp>
                <p:nvSpPr>
                  <p:cNvPr id="892" name="Line 43">
                    <a:extLst>
                      <a:ext uri="{FF2B5EF4-FFF2-40B4-BE49-F238E27FC236}">
                        <a16:creationId xmlns:a16="http://schemas.microsoft.com/office/drawing/2014/main" id="{946E3BE6-D7FE-D11F-3ACA-654895627C4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2590560" y="407484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93" name="Line 44">
                    <a:extLst>
                      <a:ext uri="{FF2B5EF4-FFF2-40B4-BE49-F238E27FC236}">
                        <a16:creationId xmlns:a16="http://schemas.microsoft.com/office/drawing/2014/main" id="{63E97E5A-2C4C-0827-639E-A8C47D3C5D6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2590560" y="415116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94" name="Line 45">
                    <a:extLst>
                      <a:ext uri="{FF2B5EF4-FFF2-40B4-BE49-F238E27FC236}">
                        <a16:creationId xmlns:a16="http://schemas.microsoft.com/office/drawing/2014/main" id="{8C6328DA-346F-44E5-EB9B-5336DE7C835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2590560" y="422748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95" name="Line 46">
                    <a:extLst>
                      <a:ext uri="{FF2B5EF4-FFF2-40B4-BE49-F238E27FC236}">
                        <a16:creationId xmlns:a16="http://schemas.microsoft.com/office/drawing/2014/main" id="{01E29ACE-B66F-97F4-3312-35142B7FAE9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2590560" y="430344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  <p:sp>
                <p:nvSpPr>
                  <p:cNvPr id="896" name="Line 47">
                    <a:extLst>
                      <a:ext uri="{FF2B5EF4-FFF2-40B4-BE49-F238E27FC236}">
                        <a16:creationId xmlns:a16="http://schemas.microsoft.com/office/drawing/2014/main" id="{065CD8A4-B3CF-2BAA-3582-9B8EFD8F421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2590560" y="4379760"/>
                    <a:ext cx="1600200" cy="1143000"/>
                  </a:xfrm>
                  <a:prstGeom prst="line">
                    <a:avLst/>
                  </a:prstGeom>
                  <a:ln w="12700">
                    <a:solidFill>
                      <a:srgbClr val="000000"/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/>
                  <a:lstStyle/>
                  <a:p>
                    <a:endParaRPr lang="en-CA"/>
                  </a:p>
                </p:txBody>
              </p:sp>
            </p:grpSp>
            <p:grpSp>
              <p:nvGrpSpPr>
                <p:cNvPr id="897" name="Group 48">
                  <a:extLst>
                    <a:ext uri="{FF2B5EF4-FFF2-40B4-BE49-F238E27FC236}">
                      <a16:creationId xmlns:a16="http://schemas.microsoft.com/office/drawing/2014/main" id="{A5F5ED89-EE54-AB59-B166-222FD94CF559}"/>
                    </a:ext>
                  </a:extLst>
                </p:cNvPr>
                <p:cNvGrpSpPr/>
                <p:nvPr/>
              </p:nvGrpSpPr>
              <p:grpSpPr>
                <a:xfrm>
                  <a:off x="2514600" y="2779560"/>
                  <a:ext cx="3962160" cy="1523880"/>
                  <a:chOff x="2514600" y="2779560"/>
                  <a:chExt cx="3962160" cy="1523880"/>
                </a:xfrm>
              </p:grpSpPr>
              <p:grpSp>
                <p:nvGrpSpPr>
                  <p:cNvPr id="898" name="Group 49">
                    <a:extLst>
                      <a:ext uri="{FF2B5EF4-FFF2-40B4-BE49-F238E27FC236}">
                        <a16:creationId xmlns:a16="http://schemas.microsoft.com/office/drawing/2014/main" id="{D616640B-FFCE-B493-89B8-FEE5E2C76056}"/>
                      </a:ext>
                    </a:extLst>
                  </p:cNvPr>
                  <p:cNvGrpSpPr/>
                  <p:nvPr/>
                </p:nvGrpSpPr>
                <p:grpSpPr>
                  <a:xfrm>
                    <a:off x="2514600" y="2779560"/>
                    <a:ext cx="1600200" cy="1447920"/>
                    <a:chOff x="2514600" y="2779560"/>
                    <a:chExt cx="1600200" cy="1447920"/>
                  </a:xfrm>
                </p:grpSpPr>
                <p:sp>
                  <p:nvSpPr>
                    <p:cNvPr id="899" name="Line 50">
                      <a:extLst>
                        <a:ext uri="{FF2B5EF4-FFF2-40B4-BE49-F238E27FC236}">
                          <a16:creationId xmlns:a16="http://schemas.microsoft.com/office/drawing/2014/main" id="{72F1A941-D77B-4722-A7A6-C8532EB2B01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14600" y="308448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900" name="Line 51">
                      <a:extLst>
                        <a:ext uri="{FF2B5EF4-FFF2-40B4-BE49-F238E27FC236}">
                          <a16:creationId xmlns:a16="http://schemas.microsoft.com/office/drawing/2014/main" id="{1E2D00DE-0A81-AA2A-75EA-6F9D6664B7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14600" y="277956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901" name="Line 52">
                      <a:extLst>
                        <a:ext uri="{FF2B5EF4-FFF2-40B4-BE49-F238E27FC236}">
                          <a16:creationId xmlns:a16="http://schemas.microsoft.com/office/drawing/2014/main" id="{53E9ED5D-507A-7877-E7E0-1209542079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14600" y="285588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902" name="Line 53">
                      <a:extLst>
                        <a:ext uri="{FF2B5EF4-FFF2-40B4-BE49-F238E27FC236}">
                          <a16:creationId xmlns:a16="http://schemas.microsoft.com/office/drawing/2014/main" id="{52EFD396-4874-B587-CABC-E1AD9B3017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14600" y="300816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  <p:grpSp>
                <p:nvGrpSpPr>
                  <p:cNvPr id="903" name="Group 54">
                    <a:extLst>
                      <a:ext uri="{FF2B5EF4-FFF2-40B4-BE49-F238E27FC236}">
                        <a16:creationId xmlns:a16="http://schemas.microsoft.com/office/drawing/2014/main" id="{ED7B4ABD-044E-EFCA-00AF-B75E8904A76F}"/>
                      </a:ext>
                    </a:extLst>
                  </p:cNvPr>
                  <p:cNvGrpSpPr/>
                  <p:nvPr/>
                </p:nvGrpSpPr>
                <p:grpSpPr>
                  <a:xfrm>
                    <a:off x="4876560" y="2855880"/>
                    <a:ext cx="1600200" cy="1447560"/>
                    <a:chOff x="4876560" y="2855880"/>
                    <a:chExt cx="1600200" cy="1447560"/>
                  </a:xfrm>
                </p:grpSpPr>
                <p:sp>
                  <p:nvSpPr>
                    <p:cNvPr id="904" name="Line 55">
                      <a:extLst>
                        <a:ext uri="{FF2B5EF4-FFF2-40B4-BE49-F238E27FC236}">
                          <a16:creationId xmlns:a16="http://schemas.microsoft.com/office/drawing/2014/main" id="{16DD31B1-40BC-1939-A331-05BDE5A5B5AD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4876560" y="285588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905" name="Line 56">
                      <a:extLst>
                        <a:ext uri="{FF2B5EF4-FFF2-40B4-BE49-F238E27FC236}">
                          <a16:creationId xmlns:a16="http://schemas.microsoft.com/office/drawing/2014/main" id="{CCBB4CCB-9C4C-13B6-4ADC-8DE8B8818A57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4876560" y="293184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906" name="Line 57">
                      <a:extLst>
                        <a:ext uri="{FF2B5EF4-FFF2-40B4-BE49-F238E27FC236}">
                          <a16:creationId xmlns:a16="http://schemas.microsoft.com/office/drawing/2014/main" id="{E2DE8C0D-85F7-6C9D-AF15-28F8B6A38CCC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4876560" y="308448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  <p:sp>
                  <p:nvSpPr>
                    <p:cNvPr id="907" name="Line 58">
                      <a:extLst>
                        <a:ext uri="{FF2B5EF4-FFF2-40B4-BE49-F238E27FC236}">
                          <a16:creationId xmlns:a16="http://schemas.microsoft.com/office/drawing/2014/main" id="{ACDBC215-AD36-2867-6052-B9F89DB5DDAA}"/>
                        </a:ext>
                      </a:extLst>
                    </p:cNvPr>
                    <p:cNvSpPr/>
                    <p:nvPr/>
                  </p:nvSpPr>
                  <p:spPr>
                    <a:xfrm flipH="1" flipV="1">
                      <a:off x="4876560" y="3160440"/>
                      <a:ext cx="1600200" cy="1143000"/>
                    </a:xfrm>
                    <a:prstGeom prst="line">
                      <a:avLst/>
                    </a:prstGeom>
                    <a:ln w="9525">
                      <a:solidFill>
                        <a:srgbClr val="000000"/>
                      </a:solidFill>
                      <a:round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  <p:txBody>
                    <a:bodyPr/>
                    <a:lstStyle/>
                    <a:p>
                      <a:endParaRPr lang="en-CA"/>
                    </a:p>
                  </p:txBody>
                </p:sp>
              </p:grpSp>
            </p:grpSp>
          </p:grpSp>
          <p:sp>
            <p:nvSpPr>
              <p:cNvPr id="908" name="AutoShape 59">
                <a:extLst>
                  <a:ext uri="{FF2B5EF4-FFF2-40B4-BE49-F238E27FC236}">
                    <a16:creationId xmlns:a16="http://schemas.microsoft.com/office/drawing/2014/main" id="{60127CF7-B65E-53E6-F83F-F78B11FE83BE}"/>
                  </a:ext>
                </a:extLst>
              </p:cNvPr>
              <p:cNvSpPr/>
              <p:nvPr/>
            </p:nvSpPr>
            <p:spPr>
              <a:xfrm>
                <a:off x="228600" y="1444680"/>
                <a:ext cx="3580920" cy="1447560"/>
              </a:xfrm>
              <a:prstGeom prst="wedgeRoundRectCallout">
                <a:avLst>
                  <a:gd name="adj1" fmla="val 38343"/>
                  <a:gd name="adj2" fmla="val 76315"/>
                  <a:gd name="adj3" fmla="val 16667"/>
                </a:avLst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spc="-1" dirty="0">
                    <a:solidFill>
                      <a:srgbClr val="000000"/>
                    </a:solidFill>
                    <a:latin typeface="Calibri"/>
                  </a:rPr>
                  <a:t>Each phone call is allocated 64kb/s. So, a 10Gb/s trunk line can carry about 156,000 calls.</a:t>
                </a:r>
                <a:endParaRPr lang="en-CA" sz="1600" spc="-1" dirty="0">
                  <a:latin typeface="Arial"/>
                </a:endParaRPr>
              </a:p>
            </p:txBody>
          </p:sp>
        </p:grpSp>
        <p:grpSp>
          <p:nvGrpSpPr>
            <p:cNvPr id="909" name="Group 60">
              <a:extLst>
                <a:ext uri="{FF2B5EF4-FFF2-40B4-BE49-F238E27FC236}">
                  <a16:creationId xmlns:a16="http://schemas.microsoft.com/office/drawing/2014/main" id="{36E80940-4BB4-BE59-E078-C8891E9506C9}"/>
                </a:ext>
              </a:extLst>
            </p:cNvPr>
            <p:cNvGrpSpPr/>
            <p:nvPr/>
          </p:nvGrpSpPr>
          <p:grpSpPr>
            <a:xfrm>
              <a:off x="914400" y="2435400"/>
              <a:ext cx="2133360" cy="304560"/>
              <a:chOff x="914400" y="2435400"/>
              <a:chExt cx="2133360" cy="304560"/>
            </a:xfrm>
          </p:grpSpPr>
          <p:sp>
            <p:nvSpPr>
              <p:cNvPr id="910" name="AutoShape 61">
                <a:extLst>
                  <a:ext uri="{FF2B5EF4-FFF2-40B4-BE49-F238E27FC236}">
                    <a16:creationId xmlns:a16="http://schemas.microsoft.com/office/drawing/2014/main" id="{9360AC6B-829F-31D9-F1E0-5D44217D8C7C}"/>
                  </a:ext>
                </a:extLst>
              </p:cNvPr>
              <p:cNvSpPr/>
              <p:nvPr/>
            </p:nvSpPr>
            <p:spPr>
              <a:xfrm rot="5400000">
                <a:off x="1857240" y="1829880"/>
                <a:ext cx="304560" cy="1515600"/>
              </a:xfrm>
              <a:prstGeom prst="can">
                <a:avLst>
                  <a:gd name="adj" fmla="val 63450"/>
                </a:avLst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911" name="Line 62">
                <a:extLst>
                  <a:ext uri="{FF2B5EF4-FFF2-40B4-BE49-F238E27FC236}">
                    <a16:creationId xmlns:a16="http://schemas.microsoft.com/office/drawing/2014/main" id="{D8C735C9-E24F-1D04-F7BE-631125B70610}"/>
                  </a:ext>
                </a:extLst>
              </p:cNvPr>
              <p:cNvSpPr/>
              <p:nvPr/>
            </p:nvSpPr>
            <p:spPr>
              <a:xfrm>
                <a:off x="914400" y="2495880"/>
                <a:ext cx="21333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912" name="Line 63">
                <a:extLst>
                  <a:ext uri="{FF2B5EF4-FFF2-40B4-BE49-F238E27FC236}">
                    <a16:creationId xmlns:a16="http://schemas.microsoft.com/office/drawing/2014/main" id="{49173124-9F6E-21B5-3DF5-56AC1EE5FEDD}"/>
                  </a:ext>
                </a:extLst>
              </p:cNvPr>
              <p:cNvSpPr/>
              <p:nvPr/>
            </p:nvSpPr>
            <p:spPr>
              <a:xfrm>
                <a:off x="914400" y="2557080"/>
                <a:ext cx="21333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913" name="Line 64">
                <a:extLst>
                  <a:ext uri="{FF2B5EF4-FFF2-40B4-BE49-F238E27FC236}">
                    <a16:creationId xmlns:a16="http://schemas.microsoft.com/office/drawing/2014/main" id="{74125776-B32B-D3C8-A4C9-CEBE86F87AE6}"/>
                  </a:ext>
                </a:extLst>
              </p:cNvPr>
              <p:cNvSpPr/>
              <p:nvPr/>
            </p:nvSpPr>
            <p:spPr>
              <a:xfrm>
                <a:off x="914400" y="2617920"/>
                <a:ext cx="21333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914" name="Line 65">
                <a:extLst>
                  <a:ext uri="{FF2B5EF4-FFF2-40B4-BE49-F238E27FC236}">
                    <a16:creationId xmlns:a16="http://schemas.microsoft.com/office/drawing/2014/main" id="{E097AED5-A362-17C9-CBC4-5334BDF91835}"/>
                  </a:ext>
                </a:extLst>
              </p:cNvPr>
              <p:cNvSpPr/>
              <p:nvPr/>
            </p:nvSpPr>
            <p:spPr>
              <a:xfrm>
                <a:off x="914400" y="2678760"/>
                <a:ext cx="213336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915" name="Line 66">
            <a:extLst>
              <a:ext uri="{FF2B5EF4-FFF2-40B4-BE49-F238E27FC236}">
                <a16:creationId xmlns:a16="http://schemas.microsoft.com/office/drawing/2014/main" id="{28AEDF63-FD19-F8FA-1F28-E89F80EC0A4C}"/>
              </a:ext>
            </a:extLst>
          </p:cNvPr>
          <p:cNvSpPr/>
          <p:nvPr/>
        </p:nvSpPr>
        <p:spPr>
          <a:xfrm>
            <a:off x="2438400" y="3501720"/>
            <a:ext cx="1143000" cy="5335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916" name="Group 5">
            <a:extLst>
              <a:ext uri="{FF2B5EF4-FFF2-40B4-BE49-F238E27FC236}">
                <a16:creationId xmlns:a16="http://schemas.microsoft.com/office/drawing/2014/main" id="{9DD17366-8239-11F8-C163-8E2021E449F8}"/>
              </a:ext>
            </a:extLst>
          </p:cNvPr>
          <p:cNvGrpSpPr/>
          <p:nvPr/>
        </p:nvGrpSpPr>
        <p:grpSpPr>
          <a:xfrm>
            <a:off x="9009840" y="2761560"/>
            <a:ext cx="744120" cy="721800"/>
            <a:chOff x="7485840" y="2761560"/>
            <a:chExt cx="744120" cy="721800"/>
          </a:xfrm>
        </p:grpSpPr>
        <p:sp>
          <p:nvSpPr>
            <p:cNvPr id="917" name="Rectangle 6">
              <a:extLst>
                <a:ext uri="{FF2B5EF4-FFF2-40B4-BE49-F238E27FC236}">
                  <a16:creationId xmlns:a16="http://schemas.microsoft.com/office/drawing/2014/main" id="{95B5611F-A966-843C-0670-73027FBA4C3E}"/>
                </a:ext>
              </a:extLst>
            </p:cNvPr>
            <p:cNvSpPr/>
            <p:nvPr/>
          </p:nvSpPr>
          <p:spPr>
            <a:xfrm>
              <a:off x="7640640" y="3303720"/>
              <a:ext cx="418680" cy="680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18" name="Freeform 7">
              <a:extLst>
                <a:ext uri="{FF2B5EF4-FFF2-40B4-BE49-F238E27FC236}">
                  <a16:creationId xmlns:a16="http://schemas.microsoft.com/office/drawing/2014/main" id="{F4309BFC-1460-93BC-F85D-163A4BEC43EB}"/>
                </a:ext>
              </a:extLst>
            </p:cNvPr>
            <p:cNvSpPr/>
            <p:nvPr/>
          </p:nvSpPr>
          <p:spPr>
            <a:xfrm rot="19296000">
              <a:off x="7562880" y="2895480"/>
              <a:ext cx="590040" cy="453600"/>
            </a:xfrm>
            <a:custGeom>
              <a:avLst/>
              <a:gdLst/>
              <a:ahLst/>
              <a:cxnLst/>
              <a:rect l="l" t="t" r="r" b="b"/>
              <a:pathLst>
                <a:path w="553" h="470">
                  <a:moveTo>
                    <a:pt x="262" y="122"/>
                  </a:moveTo>
                  <a:lnTo>
                    <a:pt x="250" y="114"/>
                  </a:lnTo>
                  <a:lnTo>
                    <a:pt x="237" y="106"/>
                  </a:lnTo>
                  <a:lnTo>
                    <a:pt x="223" y="98"/>
                  </a:lnTo>
                  <a:lnTo>
                    <a:pt x="209" y="92"/>
                  </a:lnTo>
                  <a:lnTo>
                    <a:pt x="196" y="89"/>
                  </a:lnTo>
                  <a:lnTo>
                    <a:pt x="186" y="89"/>
                  </a:lnTo>
                  <a:lnTo>
                    <a:pt x="179" y="95"/>
                  </a:lnTo>
                  <a:lnTo>
                    <a:pt x="177" y="106"/>
                  </a:lnTo>
                  <a:lnTo>
                    <a:pt x="175" y="117"/>
                  </a:lnTo>
                  <a:lnTo>
                    <a:pt x="172" y="127"/>
                  </a:lnTo>
                  <a:lnTo>
                    <a:pt x="167" y="136"/>
                  </a:lnTo>
                  <a:lnTo>
                    <a:pt x="162" y="144"/>
                  </a:lnTo>
                  <a:lnTo>
                    <a:pt x="155" y="153"/>
                  </a:lnTo>
                  <a:lnTo>
                    <a:pt x="147" y="162"/>
                  </a:lnTo>
                  <a:lnTo>
                    <a:pt x="139" y="168"/>
                  </a:lnTo>
                  <a:lnTo>
                    <a:pt x="129" y="176"/>
                  </a:lnTo>
                  <a:lnTo>
                    <a:pt x="115" y="170"/>
                  </a:lnTo>
                  <a:lnTo>
                    <a:pt x="97" y="160"/>
                  </a:lnTo>
                  <a:lnTo>
                    <a:pt x="75" y="149"/>
                  </a:lnTo>
                  <a:lnTo>
                    <a:pt x="53" y="136"/>
                  </a:lnTo>
                  <a:lnTo>
                    <a:pt x="34" y="125"/>
                  </a:lnTo>
                  <a:lnTo>
                    <a:pt x="16" y="114"/>
                  </a:lnTo>
                  <a:lnTo>
                    <a:pt x="5" y="107"/>
                  </a:lnTo>
                  <a:lnTo>
                    <a:pt x="0" y="105"/>
                  </a:lnTo>
                  <a:lnTo>
                    <a:pt x="8" y="90"/>
                  </a:lnTo>
                  <a:lnTo>
                    <a:pt x="19" y="73"/>
                  </a:lnTo>
                  <a:lnTo>
                    <a:pt x="31" y="57"/>
                  </a:lnTo>
                  <a:lnTo>
                    <a:pt x="46" y="41"/>
                  </a:lnTo>
                  <a:lnTo>
                    <a:pt x="62" y="26"/>
                  </a:lnTo>
                  <a:lnTo>
                    <a:pt x="80" y="13"/>
                  </a:lnTo>
                  <a:lnTo>
                    <a:pt x="98" y="5"/>
                  </a:lnTo>
                  <a:lnTo>
                    <a:pt x="117" y="0"/>
                  </a:lnTo>
                  <a:lnTo>
                    <a:pt x="127" y="0"/>
                  </a:lnTo>
                  <a:lnTo>
                    <a:pt x="137" y="0"/>
                  </a:lnTo>
                  <a:lnTo>
                    <a:pt x="150" y="2"/>
                  </a:lnTo>
                  <a:lnTo>
                    <a:pt x="162" y="3"/>
                  </a:lnTo>
                  <a:lnTo>
                    <a:pt x="175" y="4"/>
                  </a:lnTo>
                  <a:lnTo>
                    <a:pt x="189" y="6"/>
                  </a:lnTo>
                  <a:lnTo>
                    <a:pt x="203" y="10"/>
                  </a:lnTo>
                  <a:lnTo>
                    <a:pt x="218" y="12"/>
                  </a:lnTo>
                  <a:lnTo>
                    <a:pt x="232" y="17"/>
                  </a:lnTo>
                  <a:lnTo>
                    <a:pt x="247" y="20"/>
                  </a:lnTo>
                  <a:lnTo>
                    <a:pt x="262" y="25"/>
                  </a:lnTo>
                  <a:lnTo>
                    <a:pt x="276" y="29"/>
                  </a:lnTo>
                  <a:lnTo>
                    <a:pt x="291" y="34"/>
                  </a:lnTo>
                  <a:lnTo>
                    <a:pt x="303" y="40"/>
                  </a:lnTo>
                  <a:lnTo>
                    <a:pt x="317" y="45"/>
                  </a:lnTo>
                  <a:lnTo>
                    <a:pt x="330" y="51"/>
                  </a:lnTo>
                  <a:lnTo>
                    <a:pt x="351" y="61"/>
                  </a:lnTo>
                  <a:lnTo>
                    <a:pt x="372" y="74"/>
                  </a:lnTo>
                  <a:lnTo>
                    <a:pt x="392" y="89"/>
                  </a:lnTo>
                  <a:lnTo>
                    <a:pt x="414" y="105"/>
                  </a:lnTo>
                  <a:lnTo>
                    <a:pt x="435" y="124"/>
                  </a:lnTo>
                  <a:lnTo>
                    <a:pt x="456" y="144"/>
                  </a:lnTo>
                  <a:lnTo>
                    <a:pt x="477" y="167"/>
                  </a:lnTo>
                  <a:lnTo>
                    <a:pt x="497" y="193"/>
                  </a:lnTo>
                  <a:lnTo>
                    <a:pt x="509" y="210"/>
                  </a:lnTo>
                  <a:lnTo>
                    <a:pt x="518" y="228"/>
                  </a:lnTo>
                  <a:lnTo>
                    <a:pt x="527" y="249"/>
                  </a:lnTo>
                  <a:lnTo>
                    <a:pt x="535" y="269"/>
                  </a:lnTo>
                  <a:lnTo>
                    <a:pt x="542" y="288"/>
                  </a:lnTo>
                  <a:lnTo>
                    <a:pt x="547" y="305"/>
                  </a:lnTo>
                  <a:lnTo>
                    <a:pt x="550" y="321"/>
                  </a:lnTo>
                  <a:lnTo>
                    <a:pt x="553" y="334"/>
                  </a:lnTo>
                  <a:lnTo>
                    <a:pt x="553" y="356"/>
                  </a:lnTo>
                  <a:lnTo>
                    <a:pt x="549" y="378"/>
                  </a:lnTo>
                  <a:lnTo>
                    <a:pt x="545" y="399"/>
                  </a:lnTo>
                  <a:lnTo>
                    <a:pt x="538" y="419"/>
                  </a:lnTo>
                  <a:lnTo>
                    <a:pt x="527" y="436"/>
                  </a:lnTo>
                  <a:lnTo>
                    <a:pt x="516" y="451"/>
                  </a:lnTo>
                  <a:lnTo>
                    <a:pt x="502" y="463"/>
                  </a:lnTo>
                  <a:lnTo>
                    <a:pt x="487" y="470"/>
                  </a:lnTo>
                  <a:lnTo>
                    <a:pt x="393" y="381"/>
                  </a:lnTo>
                  <a:lnTo>
                    <a:pt x="396" y="370"/>
                  </a:lnTo>
                  <a:lnTo>
                    <a:pt x="400" y="361"/>
                  </a:lnTo>
                  <a:lnTo>
                    <a:pt x="406" y="351"/>
                  </a:lnTo>
                  <a:lnTo>
                    <a:pt x="414" y="343"/>
                  </a:lnTo>
                  <a:lnTo>
                    <a:pt x="422" y="338"/>
                  </a:lnTo>
                  <a:lnTo>
                    <a:pt x="433" y="332"/>
                  </a:lnTo>
                  <a:lnTo>
                    <a:pt x="444" y="326"/>
                  </a:lnTo>
                  <a:lnTo>
                    <a:pt x="457" y="323"/>
                  </a:lnTo>
                  <a:lnTo>
                    <a:pt x="459" y="317"/>
                  </a:lnTo>
                  <a:lnTo>
                    <a:pt x="458" y="309"/>
                  </a:lnTo>
                  <a:lnTo>
                    <a:pt x="453" y="300"/>
                  </a:lnTo>
                  <a:lnTo>
                    <a:pt x="448" y="289"/>
                  </a:lnTo>
                  <a:lnTo>
                    <a:pt x="441" y="279"/>
                  </a:lnTo>
                  <a:lnTo>
                    <a:pt x="433" y="270"/>
                  </a:lnTo>
                  <a:lnTo>
                    <a:pt x="426" y="260"/>
                  </a:lnTo>
                  <a:lnTo>
                    <a:pt x="419" y="254"/>
                  </a:lnTo>
                  <a:lnTo>
                    <a:pt x="406" y="241"/>
                  </a:lnTo>
                  <a:lnTo>
                    <a:pt x="389" y="225"/>
                  </a:lnTo>
                  <a:lnTo>
                    <a:pt x="369" y="208"/>
                  </a:lnTo>
                  <a:lnTo>
                    <a:pt x="347" y="188"/>
                  </a:lnTo>
                  <a:lnTo>
                    <a:pt x="324" y="170"/>
                  </a:lnTo>
                  <a:lnTo>
                    <a:pt x="302" y="152"/>
                  </a:lnTo>
                  <a:lnTo>
                    <a:pt x="280" y="136"/>
                  </a:lnTo>
                  <a:lnTo>
                    <a:pt x="262" y="122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19" name="Line 8">
              <a:extLst>
                <a:ext uri="{FF2B5EF4-FFF2-40B4-BE49-F238E27FC236}">
                  <a16:creationId xmlns:a16="http://schemas.microsoft.com/office/drawing/2014/main" id="{3A2920A3-7660-92CB-8869-CF425C20DFEB}"/>
                </a:ext>
              </a:extLst>
            </p:cNvPr>
            <p:cNvSpPr/>
            <p:nvPr/>
          </p:nvSpPr>
          <p:spPr>
            <a:xfrm>
              <a:off x="8026200" y="3173400"/>
              <a:ext cx="84240" cy="8388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20" name="Line 9">
              <a:extLst>
                <a:ext uri="{FF2B5EF4-FFF2-40B4-BE49-F238E27FC236}">
                  <a16:creationId xmlns:a16="http://schemas.microsoft.com/office/drawing/2014/main" id="{349B31C6-24E8-1A79-F86E-7FA3DF07F80C}"/>
                </a:ext>
              </a:extLst>
            </p:cNvPr>
            <p:cNvSpPr/>
            <p:nvPr/>
          </p:nvSpPr>
          <p:spPr>
            <a:xfrm>
              <a:off x="7716600" y="2958840"/>
              <a:ext cx="108000" cy="60480"/>
            </a:xfrm>
            <a:prstGeom prst="line">
              <a:avLst/>
            </a:prstGeom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21" name="Freeform 10">
              <a:extLst>
                <a:ext uri="{FF2B5EF4-FFF2-40B4-BE49-F238E27FC236}">
                  <a16:creationId xmlns:a16="http://schemas.microsoft.com/office/drawing/2014/main" id="{05680506-B502-1158-98BF-6E73AD0DBAD1}"/>
                </a:ext>
              </a:extLst>
            </p:cNvPr>
            <p:cNvSpPr/>
            <p:nvPr/>
          </p:nvSpPr>
          <p:spPr>
            <a:xfrm>
              <a:off x="7640640" y="3076560"/>
              <a:ext cx="418680" cy="210600"/>
            </a:xfrm>
            <a:custGeom>
              <a:avLst/>
              <a:gdLst/>
              <a:ahLst/>
              <a:cxnLst/>
              <a:rect l="l" t="t" r="r" b="b"/>
              <a:pathLst>
                <a:path w="529" h="266">
                  <a:moveTo>
                    <a:pt x="529" y="266"/>
                  </a:moveTo>
                  <a:lnTo>
                    <a:pt x="527" y="256"/>
                  </a:lnTo>
                  <a:lnTo>
                    <a:pt x="523" y="250"/>
                  </a:lnTo>
                  <a:lnTo>
                    <a:pt x="517" y="245"/>
                  </a:lnTo>
                  <a:lnTo>
                    <a:pt x="509" y="242"/>
                  </a:lnTo>
                  <a:lnTo>
                    <a:pt x="501" y="240"/>
                  </a:lnTo>
                  <a:lnTo>
                    <a:pt x="490" y="235"/>
                  </a:lnTo>
                  <a:lnTo>
                    <a:pt x="480" y="229"/>
                  </a:lnTo>
                  <a:lnTo>
                    <a:pt x="469" y="220"/>
                  </a:lnTo>
                  <a:lnTo>
                    <a:pt x="457" y="208"/>
                  </a:lnTo>
                  <a:lnTo>
                    <a:pt x="447" y="196"/>
                  </a:lnTo>
                  <a:lnTo>
                    <a:pt x="439" y="182"/>
                  </a:lnTo>
                  <a:lnTo>
                    <a:pt x="433" y="166"/>
                  </a:lnTo>
                  <a:lnTo>
                    <a:pt x="429" y="150"/>
                  </a:lnTo>
                  <a:lnTo>
                    <a:pt x="427" y="131"/>
                  </a:lnTo>
                  <a:lnTo>
                    <a:pt x="429" y="113"/>
                  </a:lnTo>
                  <a:lnTo>
                    <a:pt x="434" y="93"/>
                  </a:lnTo>
                  <a:lnTo>
                    <a:pt x="464" y="93"/>
                  </a:lnTo>
                  <a:lnTo>
                    <a:pt x="464" y="49"/>
                  </a:lnTo>
                  <a:lnTo>
                    <a:pt x="425" y="49"/>
                  </a:lnTo>
                  <a:lnTo>
                    <a:pt x="425" y="22"/>
                  </a:lnTo>
                  <a:lnTo>
                    <a:pt x="425" y="18"/>
                  </a:lnTo>
                  <a:lnTo>
                    <a:pt x="422" y="9"/>
                  </a:lnTo>
                  <a:lnTo>
                    <a:pt x="415" y="5"/>
                  </a:lnTo>
                  <a:lnTo>
                    <a:pt x="406" y="1"/>
                  </a:lnTo>
                  <a:lnTo>
                    <a:pt x="395" y="0"/>
                  </a:lnTo>
                  <a:lnTo>
                    <a:pt x="383" y="1"/>
                  </a:lnTo>
                  <a:lnTo>
                    <a:pt x="374" y="5"/>
                  </a:lnTo>
                  <a:lnTo>
                    <a:pt x="367" y="9"/>
                  </a:lnTo>
                  <a:lnTo>
                    <a:pt x="365" y="18"/>
                  </a:lnTo>
                  <a:lnTo>
                    <a:pt x="366" y="22"/>
                  </a:lnTo>
                  <a:lnTo>
                    <a:pt x="366" y="49"/>
                  </a:lnTo>
                  <a:lnTo>
                    <a:pt x="147" y="49"/>
                  </a:lnTo>
                  <a:lnTo>
                    <a:pt x="147" y="22"/>
                  </a:lnTo>
                  <a:lnTo>
                    <a:pt x="144" y="14"/>
                  </a:lnTo>
                  <a:lnTo>
                    <a:pt x="137" y="9"/>
                  </a:lnTo>
                  <a:lnTo>
                    <a:pt x="128" y="6"/>
                  </a:lnTo>
                  <a:lnTo>
                    <a:pt x="118" y="6"/>
                  </a:lnTo>
                  <a:lnTo>
                    <a:pt x="107" y="7"/>
                  </a:lnTo>
                  <a:lnTo>
                    <a:pt x="98" y="11"/>
                  </a:lnTo>
                  <a:lnTo>
                    <a:pt x="91" y="15"/>
                  </a:lnTo>
                  <a:lnTo>
                    <a:pt x="89" y="22"/>
                  </a:lnTo>
                  <a:lnTo>
                    <a:pt x="89" y="51"/>
                  </a:lnTo>
                  <a:lnTo>
                    <a:pt x="53" y="51"/>
                  </a:lnTo>
                  <a:lnTo>
                    <a:pt x="53" y="93"/>
                  </a:lnTo>
                  <a:lnTo>
                    <a:pt x="57" y="93"/>
                  </a:lnTo>
                  <a:lnTo>
                    <a:pt x="65" y="93"/>
                  </a:lnTo>
                  <a:lnTo>
                    <a:pt x="75" y="93"/>
                  </a:lnTo>
                  <a:lnTo>
                    <a:pt x="87" y="93"/>
                  </a:lnTo>
                  <a:lnTo>
                    <a:pt x="91" y="107"/>
                  </a:lnTo>
                  <a:lnTo>
                    <a:pt x="94" y="122"/>
                  </a:lnTo>
                  <a:lnTo>
                    <a:pt x="94" y="139"/>
                  </a:lnTo>
                  <a:lnTo>
                    <a:pt x="91" y="157"/>
                  </a:lnTo>
                  <a:lnTo>
                    <a:pt x="86" y="174"/>
                  </a:lnTo>
                  <a:lnTo>
                    <a:pt x="79" y="190"/>
                  </a:lnTo>
                  <a:lnTo>
                    <a:pt x="69" y="206"/>
                  </a:lnTo>
                  <a:lnTo>
                    <a:pt x="57" y="220"/>
                  </a:lnTo>
                  <a:lnTo>
                    <a:pt x="45" y="229"/>
                  </a:lnTo>
                  <a:lnTo>
                    <a:pt x="35" y="236"/>
                  </a:lnTo>
                  <a:lnTo>
                    <a:pt x="26" y="241"/>
                  </a:lnTo>
                  <a:lnTo>
                    <a:pt x="17" y="244"/>
                  </a:lnTo>
                  <a:lnTo>
                    <a:pt x="11" y="248"/>
                  </a:lnTo>
                  <a:lnTo>
                    <a:pt x="5" y="251"/>
                  </a:lnTo>
                  <a:lnTo>
                    <a:pt x="1" y="257"/>
                  </a:lnTo>
                  <a:lnTo>
                    <a:pt x="0" y="266"/>
                  </a:lnTo>
                  <a:lnTo>
                    <a:pt x="529" y="26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22" name="Freeform 11">
              <a:extLst>
                <a:ext uri="{FF2B5EF4-FFF2-40B4-BE49-F238E27FC236}">
                  <a16:creationId xmlns:a16="http://schemas.microsoft.com/office/drawing/2014/main" id="{C74B6D42-E960-27F2-467D-6014E544E961}"/>
                </a:ext>
              </a:extLst>
            </p:cNvPr>
            <p:cNvSpPr/>
            <p:nvPr/>
          </p:nvSpPr>
          <p:spPr>
            <a:xfrm>
              <a:off x="7839000" y="3138480"/>
              <a:ext cx="63000" cy="61560"/>
            </a:xfrm>
            <a:custGeom>
              <a:avLst/>
              <a:gdLst/>
              <a:ahLst/>
              <a:cxnLst/>
              <a:rect l="l" t="t" r="r" b="b"/>
              <a:pathLst>
                <a:path w="79" h="80">
                  <a:moveTo>
                    <a:pt x="79" y="80"/>
                  </a:moveTo>
                  <a:lnTo>
                    <a:pt x="79" y="80"/>
                  </a:lnTo>
                  <a:lnTo>
                    <a:pt x="77" y="65"/>
                  </a:lnTo>
                  <a:lnTo>
                    <a:pt x="72" y="50"/>
                  </a:lnTo>
                  <a:lnTo>
                    <a:pt x="65" y="36"/>
                  </a:lnTo>
                  <a:lnTo>
                    <a:pt x="55" y="23"/>
                  </a:lnTo>
                  <a:lnTo>
                    <a:pt x="44" y="14"/>
                  </a:lnTo>
                  <a:lnTo>
                    <a:pt x="30" y="7"/>
                  </a:lnTo>
                  <a:lnTo>
                    <a:pt x="15" y="3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5" y="12"/>
                  </a:lnTo>
                  <a:lnTo>
                    <a:pt x="27" y="17"/>
                  </a:lnTo>
                  <a:lnTo>
                    <a:pt x="39" y="23"/>
                  </a:lnTo>
                  <a:lnTo>
                    <a:pt x="48" y="30"/>
                  </a:lnTo>
                  <a:lnTo>
                    <a:pt x="56" y="41"/>
                  </a:lnTo>
                  <a:lnTo>
                    <a:pt x="63" y="52"/>
                  </a:lnTo>
                  <a:lnTo>
                    <a:pt x="68" y="65"/>
                  </a:lnTo>
                  <a:lnTo>
                    <a:pt x="68" y="80"/>
                  </a:lnTo>
                  <a:lnTo>
                    <a:pt x="79" y="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23" name="Freeform 12">
              <a:extLst>
                <a:ext uri="{FF2B5EF4-FFF2-40B4-BE49-F238E27FC236}">
                  <a16:creationId xmlns:a16="http://schemas.microsoft.com/office/drawing/2014/main" id="{D8141BEA-C3B7-C52B-3002-0F78A59631D9}"/>
                </a:ext>
              </a:extLst>
            </p:cNvPr>
            <p:cNvSpPr/>
            <p:nvPr/>
          </p:nvSpPr>
          <p:spPr>
            <a:xfrm>
              <a:off x="7839000" y="3200400"/>
              <a:ext cx="63000" cy="63000"/>
            </a:xfrm>
            <a:custGeom>
              <a:avLst/>
              <a:gdLst/>
              <a:ahLst/>
              <a:cxnLst/>
              <a:rect l="l" t="t" r="r" b="b"/>
              <a:pathLst>
                <a:path w="79" h="78">
                  <a:moveTo>
                    <a:pt x="0" y="78"/>
                  </a:moveTo>
                  <a:lnTo>
                    <a:pt x="0" y="78"/>
                  </a:lnTo>
                  <a:lnTo>
                    <a:pt x="15" y="76"/>
                  </a:lnTo>
                  <a:lnTo>
                    <a:pt x="30" y="71"/>
                  </a:lnTo>
                  <a:lnTo>
                    <a:pt x="44" y="64"/>
                  </a:lnTo>
                  <a:lnTo>
                    <a:pt x="55" y="55"/>
                  </a:lnTo>
                  <a:lnTo>
                    <a:pt x="65" y="42"/>
                  </a:lnTo>
                  <a:lnTo>
                    <a:pt x="72" y="31"/>
                  </a:lnTo>
                  <a:lnTo>
                    <a:pt x="77" y="15"/>
                  </a:lnTo>
                  <a:lnTo>
                    <a:pt x="79" y="0"/>
                  </a:lnTo>
                  <a:lnTo>
                    <a:pt x="68" y="0"/>
                  </a:lnTo>
                  <a:lnTo>
                    <a:pt x="68" y="15"/>
                  </a:lnTo>
                  <a:lnTo>
                    <a:pt x="63" y="26"/>
                  </a:lnTo>
                  <a:lnTo>
                    <a:pt x="56" y="38"/>
                  </a:lnTo>
                  <a:lnTo>
                    <a:pt x="48" y="48"/>
                  </a:lnTo>
                  <a:lnTo>
                    <a:pt x="39" y="55"/>
                  </a:lnTo>
                  <a:lnTo>
                    <a:pt x="27" y="62"/>
                  </a:lnTo>
                  <a:lnTo>
                    <a:pt x="15" y="67"/>
                  </a:lnTo>
                  <a:lnTo>
                    <a:pt x="0" y="6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24" name="Freeform 13">
              <a:extLst>
                <a:ext uri="{FF2B5EF4-FFF2-40B4-BE49-F238E27FC236}">
                  <a16:creationId xmlns:a16="http://schemas.microsoft.com/office/drawing/2014/main" id="{3F423E80-77D6-2A62-343E-B495D3C0B1B2}"/>
                </a:ext>
              </a:extLst>
            </p:cNvPr>
            <p:cNvSpPr/>
            <p:nvPr/>
          </p:nvSpPr>
          <p:spPr>
            <a:xfrm>
              <a:off x="7777080" y="3200400"/>
              <a:ext cx="61560" cy="63000"/>
            </a:xfrm>
            <a:custGeom>
              <a:avLst/>
              <a:gdLst/>
              <a:ahLst/>
              <a:cxnLst/>
              <a:rect l="l" t="t" r="r" b="b"/>
              <a:pathLst>
                <a:path w="79" h="78">
                  <a:moveTo>
                    <a:pt x="0" y="0"/>
                  </a:moveTo>
                  <a:lnTo>
                    <a:pt x="0" y="0"/>
                  </a:lnTo>
                  <a:lnTo>
                    <a:pt x="3" y="15"/>
                  </a:lnTo>
                  <a:lnTo>
                    <a:pt x="7" y="31"/>
                  </a:lnTo>
                  <a:lnTo>
                    <a:pt x="14" y="42"/>
                  </a:lnTo>
                  <a:lnTo>
                    <a:pt x="23" y="55"/>
                  </a:lnTo>
                  <a:lnTo>
                    <a:pt x="36" y="64"/>
                  </a:lnTo>
                  <a:lnTo>
                    <a:pt x="48" y="71"/>
                  </a:lnTo>
                  <a:lnTo>
                    <a:pt x="64" y="76"/>
                  </a:lnTo>
                  <a:lnTo>
                    <a:pt x="79" y="78"/>
                  </a:lnTo>
                  <a:lnTo>
                    <a:pt x="79" y="67"/>
                  </a:lnTo>
                  <a:lnTo>
                    <a:pt x="64" y="67"/>
                  </a:lnTo>
                  <a:lnTo>
                    <a:pt x="52" y="62"/>
                  </a:lnTo>
                  <a:lnTo>
                    <a:pt x="41" y="55"/>
                  </a:lnTo>
                  <a:lnTo>
                    <a:pt x="30" y="48"/>
                  </a:lnTo>
                  <a:lnTo>
                    <a:pt x="23" y="38"/>
                  </a:lnTo>
                  <a:lnTo>
                    <a:pt x="16" y="26"/>
                  </a:lnTo>
                  <a:lnTo>
                    <a:pt x="12" y="15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25" name="Freeform 14">
              <a:extLst>
                <a:ext uri="{FF2B5EF4-FFF2-40B4-BE49-F238E27FC236}">
                  <a16:creationId xmlns:a16="http://schemas.microsoft.com/office/drawing/2014/main" id="{882B8474-C144-B794-84DE-38609BF5B644}"/>
                </a:ext>
              </a:extLst>
            </p:cNvPr>
            <p:cNvSpPr/>
            <p:nvPr/>
          </p:nvSpPr>
          <p:spPr>
            <a:xfrm>
              <a:off x="7777080" y="3138480"/>
              <a:ext cx="61560" cy="61560"/>
            </a:xfrm>
            <a:custGeom>
              <a:avLst/>
              <a:gdLst/>
              <a:ahLst/>
              <a:cxnLst/>
              <a:rect l="l" t="t" r="r" b="b"/>
              <a:pathLst>
                <a:path w="79" h="80">
                  <a:moveTo>
                    <a:pt x="79" y="0"/>
                  </a:moveTo>
                  <a:lnTo>
                    <a:pt x="79" y="0"/>
                  </a:lnTo>
                  <a:lnTo>
                    <a:pt x="64" y="3"/>
                  </a:lnTo>
                  <a:lnTo>
                    <a:pt x="48" y="7"/>
                  </a:lnTo>
                  <a:lnTo>
                    <a:pt x="36" y="14"/>
                  </a:lnTo>
                  <a:lnTo>
                    <a:pt x="23" y="23"/>
                  </a:lnTo>
                  <a:lnTo>
                    <a:pt x="14" y="36"/>
                  </a:lnTo>
                  <a:lnTo>
                    <a:pt x="7" y="50"/>
                  </a:lnTo>
                  <a:lnTo>
                    <a:pt x="3" y="65"/>
                  </a:lnTo>
                  <a:lnTo>
                    <a:pt x="0" y="80"/>
                  </a:lnTo>
                  <a:lnTo>
                    <a:pt x="12" y="80"/>
                  </a:lnTo>
                  <a:lnTo>
                    <a:pt x="12" y="65"/>
                  </a:lnTo>
                  <a:lnTo>
                    <a:pt x="16" y="52"/>
                  </a:lnTo>
                  <a:lnTo>
                    <a:pt x="23" y="41"/>
                  </a:lnTo>
                  <a:lnTo>
                    <a:pt x="30" y="30"/>
                  </a:lnTo>
                  <a:lnTo>
                    <a:pt x="41" y="23"/>
                  </a:lnTo>
                  <a:lnTo>
                    <a:pt x="52" y="17"/>
                  </a:lnTo>
                  <a:lnTo>
                    <a:pt x="64" y="12"/>
                  </a:lnTo>
                  <a:lnTo>
                    <a:pt x="79" y="1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26" name="Rectangle 15">
              <a:extLst>
                <a:ext uri="{FF2B5EF4-FFF2-40B4-BE49-F238E27FC236}">
                  <a16:creationId xmlns:a16="http://schemas.microsoft.com/office/drawing/2014/main" id="{B18F21C3-8586-A391-5F83-F5301A584EB7}"/>
                </a:ext>
              </a:extLst>
            </p:cNvPr>
            <p:cNvSpPr/>
            <p:nvPr/>
          </p:nvSpPr>
          <p:spPr>
            <a:xfrm>
              <a:off x="7639200" y="3287880"/>
              <a:ext cx="420480" cy="154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2191CC-05A2-C802-404C-2709764DB1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7600"/>
          </a:xfrm>
          <a:prstGeom prst="rect">
            <a:avLst/>
          </a:prstGeom>
        </p:spPr>
        <p:txBody>
          <a:bodyPr anchor="ctr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14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286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43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573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/>
              <a:t>Circuit Switching – Telephone Network</a:t>
            </a:r>
          </a:p>
        </p:txBody>
      </p:sp>
    </p:spTree>
    <p:extLst>
      <p:ext uri="{BB962C8B-B14F-4D97-AF65-F5344CB8AC3E}">
        <p14:creationId xmlns:p14="http://schemas.microsoft.com/office/powerpoint/2010/main" val="29397185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4675188" y="3519489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2590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4675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5238752" y="2401889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3" tIns="45983" rIns="91963" bIns="45983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5253038" y="2967039"/>
            <a:ext cx="3176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3529013" y="2795589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8705850" y="2795589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5933282" y="3615534"/>
            <a:ext cx="368300" cy="5176838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5965826" y="1366840"/>
            <a:ext cx="303213" cy="5176838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6026153" y="2635254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4299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3366975" y="3200401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3368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>
                <a:latin typeface="PMingLiU" charset="0"/>
              </a:rPr>
              <a:t>             </a:t>
            </a:r>
            <a:br>
              <a:rPr lang="en-US" sz="1617">
                <a:latin typeface="PMingLiU" charset="0"/>
              </a:rPr>
            </a:br>
            <a:endParaRPr lang="en-US" sz="1617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3370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7750970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6977063" y="2954339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9067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2672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9082090" y="5268914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5865020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33" name="Shape 1261"/>
          <p:cNvSpPr/>
          <p:nvPr/>
        </p:nvSpPr>
        <p:spPr>
          <a:xfrm>
            <a:off x="1454799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/>
              <a:t>Circuit</a:t>
            </a:r>
            <a:br>
              <a:rPr lang="en-US" sz="2180"/>
            </a:br>
            <a:r>
              <a:rPr lang="en-US" sz="2180"/>
              <a:t> establishment</a:t>
            </a:r>
            <a:endParaRPr sz="2180"/>
          </a:p>
        </p:txBody>
      </p:sp>
      <p:sp>
        <p:nvSpPr>
          <p:cNvPr id="34" name="Shape 1261"/>
          <p:cNvSpPr/>
          <p:nvPr/>
        </p:nvSpPr>
        <p:spPr>
          <a:xfrm>
            <a:off x="2352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/>
              <a:t>Data </a:t>
            </a:r>
            <a:br>
              <a:rPr lang="en-US" sz="2180"/>
            </a:br>
            <a:r>
              <a:rPr lang="en-US" sz="2180"/>
              <a:t>transfer</a:t>
            </a:r>
            <a:endParaRPr sz="2180"/>
          </a:p>
        </p:txBody>
      </p:sp>
      <p:sp>
        <p:nvSpPr>
          <p:cNvPr id="35" name="Shape 1261"/>
          <p:cNvSpPr/>
          <p:nvPr/>
        </p:nvSpPr>
        <p:spPr>
          <a:xfrm>
            <a:off x="2068632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/>
              <a:t>Circuit</a:t>
            </a:r>
            <a:br>
              <a:rPr lang="en-US" sz="2180"/>
            </a:br>
            <a:r>
              <a:rPr lang="en-US" sz="2180"/>
              <a:t> teardown</a:t>
            </a:r>
            <a:endParaRPr sz="2180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81093CBF-FBBB-B83B-6E4D-E53429B83777}"/>
              </a:ext>
            </a:extLst>
          </p:cNvPr>
          <p:cNvSpPr>
            <a:spLocks/>
          </p:cNvSpPr>
          <p:nvPr/>
        </p:nvSpPr>
        <p:spPr bwMode="auto">
          <a:xfrm>
            <a:off x="3813177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C6A7FBC8-C54F-B70C-563D-65AF1141A585}"/>
              </a:ext>
            </a:extLst>
          </p:cNvPr>
          <p:cNvSpPr>
            <a:spLocks/>
          </p:cNvSpPr>
          <p:nvPr/>
        </p:nvSpPr>
        <p:spPr bwMode="auto">
          <a:xfrm>
            <a:off x="7221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38" name="Line 54">
            <a:extLst>
              <a:ext uri="{FF2B5EF4-FFF2-40B4-BE49-F238E27FC236}">
                <a16:creationId xmlns:a16="http://schemas.microsoft.com/office/drawing/2014/main" id="{8DA14EB7-0503-7695-CE93-893201E51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sp>
        <p:nvSpPr>
          <p:cNvPr id="39" name="Line 56">
            <a:extLst>
              <a:ext uri="{FF2B5EF4-FFF2-40B4-BE49-F238E27FC236}">
                <a16:creationId xmlns:a16="http://schemas.microsoft.com/office/drawing/2014/main" id="{BCCEE063-EE43-884F-EA39-9C27ED0BE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4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sp>
        <p:nvSpPr>
          <p:cNvPr id="40" name="Rectangle 66">
            <a:extLst>
              <a:ext uri="{FF2B5EF4-FFF2-40B4-BE49-F238E27FC236}">
                <a16:creationId xmlns:a16="http://schemas.microsoft.com/office/drawing/2014/main" id="{BE1C67B6-12E2-8DE5-F6C8-1477528A2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022475"/>
            <a:ext cx="488951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41" name="Rectangle 67">
            <a:extLst>
              <a:ext uri="{FF2B5EF4-FFF2-40B4-BE49-F238E27FC236}">
                <a16:creationId xmlns:a16="http://schemas.microsoft.com/office/drawing/2014/main" id="{880AD7F3-27F2-4167-9670-F25E97A2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99" y="2057402"/>
            <a:ext cx="488951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42" name="Line 56">
            <a:extLst>
              <a:ext uri="{FF2B5EF4-FFF2-40B4-BE49-F238E27FC236}">
                <a16:creationId xmlns:a16="http://schemas.microsoft.com/office/drawing/2014/main" id="{AEBC49DC-5432-A61F-21ED-B5C6BDCCA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pic>
        <p:nvPicPr>
          <p:cNvPr id="43" name="Picture 42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36BC213A-0A02-C0FC-31F5-062A734BE0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80" y="1626748"/>
            <a:ext cx="1208327" cy="1208327"/>
          </a:xfrm>
          <a:prstGeom prst="rect">
            <a:avLst/>
          </a:prstGeom>
        </p:spPr>
      </p:pic>
      <p:pic>
        <p:nvPicPr>
          <p:cNvPr id="44" name="Picture 43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B810CE2A-7AD8-1318-D086-31D7EC13F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8945" y="1626274"/>
            <a:ext cx="1208327" cy="120832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81ECB1C-E014-EBAE-5F5A-E34533B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CA"/>
              <a:t>Timing in </a:t>
            </a:r>
            <a:r>
              <a:rPr lang="en-US" kern="0"/>
              <a:t>Circuit</a:t>
            </a:r>
            <a:r>
              <a:rPr lang="en-CA"/>
              <a:t> Switching</a:t>
            </a:r>
          </a:p>
        </p:txBody>
      </p:sp>
    </p:spTree>
    <p:extLst>
      <p:ext uri="{BB962C8B-B14F-4D97-AF65-F5344CB8AC3E}">
        <p14:creationId xmlns:p14="http://schemas.microsoft.com/office/powerpoint/2010/main" val="7354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80" grpId="0" animBg="1"/>
      <p:bldP spid="54281" grpId="0" animBg="1"/>
      <p:bldP spid="54282" grpId="0" animBg="1"/>
      <p:bldP spid="54283" grpId="0" animBg="1"/>
      <p:bldP spid="54284" grpId="0" animBg="1"/>
      <p:bldP spid="54285" grpId="0" animBg="1"/>
      <p:bldP spid="54286" grpId="0" animBg="1"/>
      <p:bldP spid="54287" grpId="0" animBg="1"/>
      <p:bldP spid="54291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ECB1C-E014-EBAE-5F5A-E34533B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CA" dirty="0"/>
              <a:t>Poor Efficiency in Circuit Switching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2336AA-7720-269C-CF77-AFABEDD9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r>
              <a:rPr lang="en-US"/>
              <a:t>The circuit is mostly idle due to traffic bursts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5803754-9543-B2EA-D9EA-11222C975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043" y="379821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438166E-FB7A-2CBB-C015-C235F6CCE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655" y="4090314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553B855-A798-2F50-9878-C468BAD28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043" y="4534814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56CCE086-73B7-C48B-9DDE-C4FBB4FDFEB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65607" y="2680615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3" tIns="45983" rIns="91963" bIns="45983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A42C80BD-B3F9-C1AD-4851-277F428A3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2705" y="3074315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id="{5761AF18-9DCE-9719-9216-174A2EB433A0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060137" y="3894260"/>
            <a:ext cx="368300" cy="5176838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AECC988E-CA8A-3BD6-E85D-3B9BAD4CFD6B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092681" y="1645566"/>
            <a:ext cx="303213" cy="5176838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11" name="AutoShape 19">
            <a:extLst>
              <a:ext uri="{FF2B5EF4-FFF2-40B4-BE49-F238E27FC236}">
                <a16:creationId xmlns:a16="http://schemas.microsoft.com/office/drawing/2014/main" id="{14A749DC-C337-F8B0-4DD5-EB8E5D64998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53008" y="2913980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12" name="AutoShape 20">
            <a:extLst>
              <a:ext uri="{FF2B5EF4-FFF2-40B4-BE49-F238E27FC236}">
                <a16:creationId xmlns:a16="http://schemas.microsoft.com/office/drawing/2014/main" id="{D37AE99C-5F99-8845-C41B-6EFCC5D64D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26599" y="2730620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13" name="AutoShape 54">
            <a:extLst>
              <a:ext uri="{FF2B5EF4-FFF2-40B4-BE49-F238E27FC236}">
                <a16:creationId xmlns:a16="http://schemas.microsoft.com/office/drawing/2014/main" id="{E3185F07-FFD7-5474-5B45-73B1BCCBB1D5}"/>
              </a:ext>
            </a:extLst>
          </p:cNvPr>
          <p:cNvSpPr>
            <a:spLocks/>
          </p:cNvSpPr>
          <p:nvPr/>
        </p:nvSpPr>
        <p:spPr bwMode="auto">
          <a:xfrm>
            <a:off x="3479655" y="3479127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14" name="AutoShape 55">
            <a:extLst>
              <a:ext uri="{FF2B5EF4-FFF2-40B4-BE49-F238E27FC236}">
                <a16:creationId xmlns:a16="http://schemas.microsoft.com/office/drawing/2014/main" id="{F12134B0-56EA-2EAA-D4B8-1146EED34DDA}"/>
              </a:ext>
            </a:extLst>
          </p:cNvPr>
          <p:cNvSpPr>
            <a:spLocks/>
          </p:cNvSpPr>
          <p:nvPr/>
        </p:nvSpPr>
        <p:spPr bwMode="auto">
          <a:xfrm>
            <a:off x="3495530" y="4393526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>
                <a:latin typeface="PMingLiU" charset="0"/>
              </a:rPr>
              <a:t>             </a:t>
            </a:r>
            <a:br>
              <a:rPr lang="en-US" sz="1617">
                <a:latin typeface="PMingLiU" charset="0"/>
              </a:rPr>
            </a:br>
            <a:endParaRPr lang="en-US" sz="1617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15" name="AutoShape 56">
            <a:extLst>
              <a:ext uri="{FF2B5EF4-FFF2-40B4-BE49-F238E27FC236}">
                <a16:creationId xmlns:a16="http://schemas.microsoft.com/office/drawing/2014/main" id="{228A7E8F-09CC-92B3-8612-4C5F4D04B84F}"/>
              </a:ext>
            </a:extLst>
          </p:cNvPr>
          <p:cNvSpPr>
            <a:spLocks/>
          </p:cNvSpPr>
          <p:nvPr/>
        </p:nvSpPr>
        <p:spPr bwMode="auto">
          <a:xfrm>
            <a:off x="3497118" y="5765126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>
              <a:latin typeface="PMingLiU" charset="0"/>
            </a:endParaRPr>
          </a:p>
        </p:txBody>
      </p:sp>
      <p:sp>
        <p:nvSpPr>
          <p:cNvPr id="16" name="AutoShape 65">
            <a:extLst>
              <a:ext uri="{FF2B5EF4-FFF2-40B4-BE49-F238E27FC236}">
                <a16:creationId xmlns:a16="http://schemas.microsoft.com/office/drawing/2014/main" id="{FD3AF7D9-65BE-C9CC-F2C0-5E96B3C63D0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77825" y="3108445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17" name="Line 83">
            <a:extLst>
              <a:ext uri="{FF2B5EF4-FFF2-40B4-BE49-F238E27FC236}">
                <a16:creationId xmlns:a16="http://schemas.microsoft.com/office/drawing/2014/main" id="{FCCF94F5-DC96-6027-2C8F-10F21EEEC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4655" y="4926926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2672"/>
          </a:p>
        </p:txBody>
      </p:sp>
      <p:sp>
        <p:nvSpPr>
          <p:cNvPr id="18" name="Text Box 84">
            <a:extLst>
              <a:ext uri="{FF2B5EF4-FFF2-40B4-BE49-F238E27FC236}">
                <a16:creationId xmlns:a16="http://schemas.microsoft.com/office/drawing/2014/main" id="{B4564BD0-86A4-10D1-3B3B-7A73782ED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8945" y="5547640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19" name="AutoShape 85">
            <a:extLst>
              <a:ext uri="{FF2B5EF4-FFF2-40B4-BE49-F238E27FC236}">
                <a16:creationId xmlns:a16="http://schemas.microsoft.com/office/drawing/2014/main" id="{90628D3F-F53F-BA57-C5AC-8A8794BD765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91875" y="3481507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20" name="AutoShape 13">
            <a:extLst>
              <a:ext uri="{FF2B5EF4-FFF2-40B4-BE49-F238E27FC236}">
                <a16:creationId xmlns:a16="http://schemas.microsoft.com/office/drawing/2014/main" id="{06B2424A-7258-94B1-CD2D-F09D26CCBC8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87075" y="2414708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3" tIns="45983" rIns="91963" bIns="45983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11A3728C-39CD-E917-0288-5B2545BD9C3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39475" y="2948108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3" tIns="45983" rIns="91963" bIns="45983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F2BC0690-FF24-BA50-0406-13F4BA10B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5868" y="306637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4F368038-4860-8FF0-98C9-8F269D814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9893" y="3245765"/>
            <a:ext cx="3176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24" name="Line 74">
            <a:extLst>
              <a:ext uri="{FF2B5EF4-FFF2-40B4-BE49-F238E27FC236}">
                <a16:creationId xmlns:a16="http://schemas.microsoft.com/office/drawing/2014/main" id="{A7385062-5C78-1ADC-D767-F997F83F3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3918" y="3233065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26" name="Shape 1261">
            <a:extLst>
              <a:ext uri="{FF2B5EF4-FFF2-40B4-BE49-F238E27FC236}">
                <a16:creationId xmlns:a16="http://schemas.microsoft.com/office/drawing/2014/main" id="{1A669FE5-31A9-A700-5035-304978833588}"/>
              </a:ext>
            </a:extLst>
          </p:cNvPr>
          <p:cNvSpPr/>
          <p:nvPr/>
        </p:nvSpPr>
        <p:spPr>
          <a:xfrm>
            <a:off x="1581654" y="3514024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/>
              <a:t>Circuit</a:t>
            </a:r>
            <a:br>
              <a:rPr lang="en-US" sz="2180"/>
            </a:br>
            <a:r>
              <a:rPr lang="en-US" sz="2180"/>
              <a:t> establishment</a:t>
            </a:r>
            <a:endParaRPr sz="2180"/>
          </a:p>
        </p:txBody>
      </p:sp>
      <p:sp>
        <p:nvSpPr>
          <p:cNvPr id="27" name="Shape 1261">
            <a:extLst>
              <a:ext uri="{FF2B5EF4-FFF2-40B4-BE49-F238E27FC236}">
                <a16:creationId xmlns:a16="http://schemas.microsoft.com/office/drawing/2014/main" id="{D26D2B7E-3058-B23F-4DB7-52FF28E29427}"/>
              </a:ext>
            </a:extLst>
          </p:cNvPr>
          <p:cNvSpPr/>
          <p:nvPr/>
        </p:nvSpPr>
        <p:spPr>
          <a:xfrm>
            <a:off x="2479300" y="4558500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/>
              <a:t>Data </a:t>
            </a:r>
            <a:br>
              <a:rPr lang="en-US" sz="2180"/>
            </a:br>
            <a:r>
              <a:rPr lang="en-US" sz="2180"/>
              <a:t>transfer</a:t>
            </a:r>
            <a:endParaRPr sz="2180"/>
          </a:p>
        </p:txBody>
      </p:sp>
      <p:sp>
        <p:nvSpPr>
          <p:cNvPr id="28" name="Shape 1261">
            <a:extLst>
              <a:ext uri="{FF2B5EF4-FFF2-40B4-BE49-F238E27FC236}">
                <a16:creationId xmlns:a16="http://schemas.microsoft.com/office/drawing/2014/main" id="{DC7C9892-8A9B-EB47-B047-EBB1C0448490}"/>
              </a:ext>
            </a:extLst>
          </p:cNvPr>
          <p:cNvSpPr/>
          <p:nvPr/>
        </p:nvSpPr>
        <p:spPr>
          <a:xfrm>
            <a:off x="2195487" y="5852103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/>
              <a:t>Circuit</a:t>
            </a:r>
            <a:br>
              <a:rPr lang="en-US" sz="2180"/>
            </a:br>
            <a:r>
              <a:rPr lang="en-US" sz="2180"/>
              <a:t> teardown</a:t>
            </a:r>
            <a:endParaRPr sz="2180"/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75B9FFB3-67A7-026C-E6C4-90EB88F08FBC}"/>
              </a:ext>
            </a:extLst>
          </p:cNvPr>
          <p:cNvSpPr>
            <a:spLocks/>
          </p:cNvSpPr>
          <p:nvPr/>
        </p:nvSpPr>
        <p:spPr bwMode="auto">
          <a:xfrm>
            <a:off x="3940032" y="2464717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374C4866-7F02-D1D1-4407-0840E7568843}"/>
              </a:ext>
            </a:extLst>
          </p:cNvPr>
          <p:cNvSpPr>
            <a:spLocks/>
          </p:cNvSpPr>
          <p:nvPr/>
        </p:nvSpPr>
        <p:spPr bwMode="auto">
          <a:xfrm>
            <a:off x="7348396" y="2464717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31" name="Line 54">
            <a:extLst>
              <a:ext uri="{FF2B5EF4-FFF2-40B4-BE49-F238E27FC236}">
                <a16:creationId xmlns:a16="http://schemas.microsoft.com/office/drawing/2014/main" id="{C2A6AD62-7142-7D80-924E-73D88EB8A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883" y="2483764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sp>
        <p:nvSpPr>
          <p:cNvPr id="32" name="Line 56">
            <a:extLst>
              <a:ext uri="{FF2B5EF4-FFF2-40B4-BE49-F238E27FC236}">
                <a16:creationId xmlns:a16="http://schemas.microsoft.com/office/drawing/2014/main" id="{F8E631A9-296A-F5F8-D192-77BA2354E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4119" y="2483764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sp>
        <p:nvSpPr>
          <p:cNvPr id="45" name="Rectangle 66">
            <a:extLst>
              <a:ext uri="{FF2B5EF4-FFF2-40B4-BE49-F238E27FC236}">
                <a16:creationId xmlns:a16="http://schemas.microsoft.com/office/drawing/2014/main" id="{30C67062-69F0-AE2E-947E-8B145B2A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055" y="2301201"/>
            <a:ext cx="488951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46" name="Rectangle 67">
            <a:extLst>
              <a:ext uri="{FF2B5EF4-FFF2-40B4-BE49-F238E27FC236}">
                <a16:creationId xmlns:a16="http://schemas.microsoft.com/office/drawing/2014/main" id="{F34CFC47-26AE-A1A9-2891-41FBA090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454" y="2336128"/>
            <a:ext cx="488951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47" name="Line 56">
            <a:extLst>
              <a:ext uri="{FF2B5EF4-FFF2-40B4-BE49-F238E27FC236}">
                <a16:creationId xmlns:a16="http://schemas.microsoft.com/office/drawing/2014/main" id="{B812EA4F-3FAE-7348-4231-694550F51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243" y="2488526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pic>
        <p:nvPicPr>
          <p:cNvPr id="48" name="Picture 47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3978F80-8CED-46E9-4B46-36701577E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35" y="1905474"/>
            <a:ext cx="1208327" cy="1208327"/>
          </a:xfrm>
          <a:prstGeom prst="rect">
            <a:avLst/>
          </a:prstGeom>
        </p:spPr>
      </p:pic>
      <p:pic>
        <p:nvPicPr>
          <p:cNvPr id="49" name="Picture 4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8709BEE-268A-457A-EEEA-FFDA1E56E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5800" y="1905000"/>
            <a:ext cx="1208327" cy="12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2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6" grpId="0" animBg="1" advAuto="0"/>
      <p:bldP spid="27" grpId="0" animBg="1" advAuto="0"/>
      <p:bldP spid="2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ECB1C-E014-EBAE-5F5A-E34533B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CA" dirty="0"/>
              <a:t>Poor Efficiency in Circuit Switching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2336AA-7720-269C-CF77-AFABEDD9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371600"/>
            <a:ext cx="11379200" cy="4729164"/>
          </a:xfrm>
        </p:spPr>
        <p:txBody>
          <a:bodyPr/>
          <a:lstStyle/>
          <a:p>
            <a:r>
              <a:rPr lang="en-US"/>
              <a:t>The circuit is used for a short amount of time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B5CBABC0-870C-1E8D-C088-BC1090328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783014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47C0B852-081C-371E-CD1D-F8557A77E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075113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DF23BF6E-2C96-D89E-AC20-FDB6D3E0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4519613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35" name="AutoShape 13">
            <a:extLst>
              <a:ext uri="{FF2B5EF4-FFF2-40B4-BE49-F238E27FC236}">
                <a16:creationId xmlns:a16="http://schemas.microsoft.com/office/drawing/2014/main" id="{FBB5B336-C841-1BD9-AB15-22D6AA4E0CA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51527" y="2052639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3" tIns="45983" rIns="91963" bIns="45983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492" i="1">
                <a:solidFill>
                  <a:srgbClr val="000000"/>
                </a:solidFill>
                <a:ea typeface="PMingLiU" charset="0"/>
                <a:cs typeface="PMingLiU" charset="0"/>
              </a:rPr>
              <a:t>Information</a:t>
            </a:r>
          </a:p>
        </p:txBody>
      </p:sp>
      <p:sp>
        <p:nvSpPr>
          <p:cNvPr id="36" name="Line 14">
            <a:extLst>
              <a:ext uri="{FF2B5EF4-FFF2-40B4-BE49-F238E27FC236}">
                <a16:creationId xmlns:a16="http://schemas.microsoft.com/office/drawing/2014/main" id="{B337BE25-F09F-2BBB-AEA0-991767F82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230564"/>
            <a:ext cx="3176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AB8BA84D-F7B0-06AE-365F-DA82396A3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013" y="3059114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1EEDE418-2B95-5EDE-D33B-9F56A92D7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5850" y="3059114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39" name="AutoShape 17">
            <a:extLst>
              <a:ext uri="{FF2B5EF4-FFF2-40B4-BE49-F238E27FC236}">
                <a16:creationId xmlns:a16="http://schemas.microsoft.com/office/drawing/2014/main" id="{80C9165A-C323-C9C1-F737-3249A7D83BC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33282" y="2672559"/>
            <a:ext cx="368300" cy="5176838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40" name="AutoShape 18">
            <a:extLst>
              <a:ext uri="{FF2B5EF4-FFF2-40B4-BE49-F238E27FC236}">
                <a16:creationId xmlns:a16="http://schemas.microsoft.com/office/drawing/2014/main" id="{364AA22E-F70C-DD6E-111C-D0BEC4D738B6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5965826" y="1630365"/>
            <a:ext cx="303213" cy="5176838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41" name="AutoShape 19">
            <a:extLst>
              <a:ext uri="{FF2B5EF4-FFF2-40B4-BE49-F238E27FC236}">
                <a16:creationId xmlns:a16="http://schemas.microsoft.com/office/drawing/2014/main" id="{6536965E-D2AB-C7D0-C52C-6BA85335CC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026153" y="2898779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42" name="AutoShape 20">
            <a:extLst>
              <a:ext uri="{FF2B5EF4-FFF2-40B4-BE49-F238E27FC236}">
                <a16:creationId xmlns:a16="http://schemas.microsoft.com/office/drawing/2014/main" id="{405E94E2-66E5-AE52-FBA0-0FEE6C62048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299744" y="27154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43" name="AutoShape 65">
            <a:extLst>
              <a:ext uri="{FF2B5EF4-FFF2-40B4-BE49-F238E27FC236}">
                <a16:creationId xmlns:a16="http://schemas.microsoft.com/office/drawing/2014/main" id="{2D14E98F-333B-54F2-9F24-F593174B659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750970" y="309324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44" name="Line 74">
            <a:extLst>
              <a:ext uri="{FF2B5EF4-FFF2-40B4-BE49-F238E27FC236}">
                <a16:creationId xmlns:a16="http://schemas.microsoft.com/office/drawing/2014/main" id="{BF22B318-9C00-6CFE-6395-C99B0ABCB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7063" y="3217864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10" tIns="46056" rIns="92110" bIns="46056" anchor="ctr"/>
          <a:lstStyle/>
          <a:p>
            <a:endParaRPr lang="en-US" sz="2672"/>
          </a:p>
        </p:txBody>
      </p:sp>
      <p:sp>
        <p:nvSpPr>
          <p:cNvPr id="50" name="Line 83">
            <a:extLst>
              <a:ext uri="{FF2B5EF4-FFF2-40B4-BE49-F238E27FC236}">
                <a16:creationId xmlns:a16="http://schemas.microsoft.com/office/drawing/2014/main" id="{8CDEA06C-E8FE-242F-9D3E-0148583F4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4911725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2672"/>
          </a:p>
        </p:txBody>
      </p:sp>
      <p:sp>
        <p:nvSpPr>
          <p:cNvPr id="51" name="Text Box 84">
            <a:extLst>
              <a:ext uri="{FF2B5EF4-FFF2-40B4-BE49-F238E27FC236}">
                <a16:creationId xmlns:a16="http://schemas.microsoft.com/office/drawing/2014/main" id="{9BEFCC4F-6AC6-A1C5-198E-8876F42D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2090" y="5532439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" name="AutoShape 85">
            <a:extLst>
              <a:ext uri="{FF2B5EF4-FFF2-40B4-BE49-F238E27FC236}">
                <a16:creationId xmlns:a16="http://schemas.microsoft.com/office/drawing/2014/main" id="{A23D6754-8E63-BE97-05CB-740B5AF6C0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865020" y="2247107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10" tIns="46056" rIns="92110" bIns="46056" anchor="ctr"/>
          <a:lstStyle/>
          <a:p>
            <a:endParaRPr lang="en-US" sz="1406"/>
          </a:p>
        </p:txBody>
      </p:sp>
      <p:sp>
        <p:nvSpPr>
          <p:cNvPr id="53" name="Freeform 31">
            <a:extLst>
              <a:ext uri="{FF2B5EF4-FFF2-40B4-BE49-F238E27FC236}">
                <a16:creationId xmlns:a16="http://schemas.microsoft.com/office/drawing/2014/main" id="{3EC1A91D-E208-A29B-CFAC-B4CD582AFBF7}"/>
              </a:ext>
            </a:extLst>
          </p:cNvPr>
          <p:cNvSpPr>
            <a:spLocks/>
          </p:cNvSpPr>
          <p:nvPr/>
        </p:nvSpPr>
        <p:spPr bwMode="auto">
          <a:xfrm>
            <a:off x="3813177" y="2449516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54" name="Freeform 36">
            <a:extLst>
              <a:ext uri="{FF2B5EF4-FFF2-40B4-BE49-F238E27FC236}">
                <a16:creationId xmlns:a16="http://schemas.microsoft.com/office/drawing/2014/main" id="{4A1F2D2B-D8E7-6ED2-6A2E-29286C968BB2}"/>
              </a:ext>
            </a:extLst>
          </p:cNvPr>
          <p:cNvSpPr>
            <a:spLocks/>
          </p:cNvSpPr>
          <p:nvPr/>
        </p:nvSpPr>
        <p:spPr bwMode="auto">
          <a:xfrm>
            <a:off x="7221541" y="2449516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2672"/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1E2F70C4-5688-D043-E319-0A647BA33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028" y="2468563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sp>
        <p:nvSpPr>
          <p:cNvPr id="56" name="Line 56">
            <a:extLst>
              <a:ext uri="{FF2B5EF4-FFF2-40B4-BE49-F238E27FC236}">
                <a16:creationId xmlns:a16="http://schemas.microsoft.com/office/drawing/2014/main" id="{E25B1733-CDEC-302A-C1CA-3C34198E6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4" y="2468563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48BB2692-A665-A3B7-8F21-35963ABA7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86000"/>
            <a:ext cx="488951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58" name="Rectangle 67">
            <a:extLst>
              <a:ext uri="{FF2B5EF4-FFF2-40B4-BE49-F238E27FC236}">
                <a16:creationId xmlns:a16="http://schemas.microsoft.com/office/drawing/2014/main" id="{4DAB6758-94EF-87B2-B666-35F0070D6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99" y="2320927"/>
            <a:ext cx="488951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DBC899C1-E38A-D733-417D-027CAD603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0388" y="2473325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2672"/>
          </a:p>
        </p:txBody>
      </p:sp>
      <p:pic>
        <p:nvPicPr>
          <p:cNvPr id="60" name="Picture 59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C5FC6E5F-7FED-D6C5-FD47-20B433F95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80" y="1890273"/>
            <a:ext cx="1208327" cy="1208327"/>
          </a:xfrm>
          <a:prstGeom prst="rect">
            <a:avLst/>
          </a:prstGeom>
        </p:spPr>
      </p:pic>
      <p:pic>
        <p:nvPicPr>
          <p:cNvPr id="61" name="Picture 60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FB27EEB5-D7AC-01D0-A7A6-26479D5CB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78945" y="1889799"/>
            <a:ext cx="1208327" cy="120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4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ECB1C-E014-EBAE-5F5A-E34533B4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/>
          <a:lstStyle/>
          <a:p>
            <a:r>
              <a:rPr lang="en-US" dirty="0"/>
              <a:t>Circuit switching doesn’t </a:t>
            </a:r>
            <a:r>
              <a:rPr lang="en-US" dirty="0">
                <a:solidFill>
                  <a:srgbClr val="C00000"/>
                </a:solidFill>
              </a:rPr>
              <a:t>“route around trouble”</a:t>
            </a:r>
            <a:r>
              <a:rPr lang="en-US" dirty="0"/>
              <a:t>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2336AA-7720-269C-CF77-AFABEDD90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14436"/>
            <a:ext cx="11379200" cy="2349034"/>
          </a:xfrm>
        </p:spPr>
        <p:txBody>
          <a:bodyPr/>
          <a:lstStyle/>
          <a:p>
            <a:r>
              <a:rPr lang="en-US" sz="2800" dirty="0"/>
              <a:t>Once a circuit is established, all data follows that fixed path.</a:t>
            </a:r>
          </a:p>
          <a:p>
            <a:r>
              <a:rPr lang="en-CA" sz="2800" dirty="0"/>
              <a:t>If a problem arises</a:t>
            </a:r>
            <a:r>
              <a:rPr lang="en-US" sz="2800" dirty="0"/>
              <a:t>, the communication is disrupted because the circuit cannot dynamically reroute around the issue.</a:t>
            </a:r>
          </a:p>
          <a:p>
            <a:pPr lvl="1"/>
            <a:r>
              <a:rPr lang="en-US" sz="2400" dirty="0"/>
              <a:t>circuit-switched networks lack mechanisms to automatically find alternative paths to bypass the trouble.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D620D-E2C0-1061-5592-DD1A66CF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1" y="622458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C2CFA79-A8D5-A65A-4518-FCC02DF76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1" y="454818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0D750695-85DF-6C11-DD4B-FBAA6B688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523398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C9999E56-B598-2EAD-DE2A-EFE944D34D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27950" y="5372101"/>
            <a:ext cx="6096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Straight Connector 43">
            <a:extLst>
              <a:ext uri="{FF2B5EF4-FFF2-40B4-BE49-F238E27FC236}">
                <a16:creationId xmlns:a16="http://schemas.microsoft.com/office/drawing/2014/main" id="{A85FBCF8-590C-32B4-4C6C-EBD3CDEB8F9A}"/>
              </a:ext>
            </a:extLst>
          </p:cNvPr>
          <p:cNvCxnSpPr>
            <a:cxnSpLocks noChangeShapeType="1"/>
            <a:stCxn id="6" idx="2"/>
          </p:cNvCxnSpPr>
          <p:nvPr/>
        </p:nvCxnSpPr>
        <p:spPr bwMode="auto">
          <a:xfrm flipH="1">
            <a:off x="7499351" y="553878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Straight Connector 49">
            <a:extLst>
              <a:ext uri="{FF2B5EF4-FFF2-40B4-BE49-F238E27FC236}">
                <a16:creationId xmlns:a16="http://schemas.microsoft.com/office/drawing/2014/main" id="{60050DC9-32C0-B292-8E6D-E5795B54E58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80150" y="416718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" name="Straight Connector 53">
            <a:extLst>
              <a:ext uri="{FF2B5EF4-FFF2-40B4-BE49-F238E27FC236}">
                <a16:creationId xmlns:a16="http://schemas.microsoft.com/office/drawing/2014/main" id="{BD08AA19-924E-F783-9027-04749DDD67FB}"/>
              </a:ext>
            </a:extLst>
          </p:cNvPr>
          <p:cNvCxnSpPr>
            <a:cxnSpLocks noChangeShapeType="1"/>
            <a:stCxn id="3" idx="3"/>
            <a:endCxn id="6" idx="1"/>
          </p:cNvCxnSpPr>
          <p:nvPr/>
        </p:nvCxnSpPr>
        <p:spPr bwMode="auto">
          <a:xfrm flipV="1">
            <a:off x="6051550" y="5386386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" name="Straight Connector 56">
            <a:extLst>
              <a:ext uri="{FF2B5EF4-FFF2-40B4-BE49-F238E27FC236}">
                <a16:creationId xmlns:a16="http://schemas.microsoft.com/office/drawing/2014/main" id="{6DE5A196-6234-A03E-E95E-7FC9F90E2E1C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280150" y="470058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8A6F2240-CD54-3EDF-92DA-CFDDC5F5CA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46750" y="4243386"/>
            <a:ext cx="231776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" name="Straight Connector 62">
            <a:extLst>
              <a:ext uri="{FF2B5EF4-FFF2-40B4-BE49-F238E27FC236}">
                <a16:creationId xmlns:a16="http://schemas.microsoft.com/office/drawing/2014/main" id="{8A8B5DA1-47D4-483D-5534-C61D5E289117}"/>
              </a:ext>
            </a:extLst>
          </p:cNvPr>
          <p:cNvCxnSpPr>
            <a:cxnSpLocks noChangeShapeType="1"/>
            <a:stCxn id="19" idx="2"/>
            <a:endCxn id="3" idx="1"/>
          </p:cNvCxnSpPr>
          <p:nvPr/>
        </p:nvCxnSpPr>
        <p:spPr bwMode="auto">
          <a:xfrm>
            <a:off x="5137151" y="5843586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Connector 67">
            <a:extLst>
              <a:ext uri="{FF2B5EF4-FFF2-40B4-BE49-F238E27FC236}">
                <a16:creationId xmlns:a16="http://schemas.microsoft.com/office/drawing/2014/main" id="{7472B9FE-EA52-A81B-0D00-58B1967FE09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27551" y="5767385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88">
            <a:extLst>
              <a:ext uri="{FF2B5EF4-FFF2-40B4-BE49-F238E27FC236}">
                <a16:creationId xmlns:a16="http://schemas.microsoft.com/office/drawing/2014/main" id="{6CA7F3BD-067F-5C26-ABA6-C2A3D604EB9C}"/>
              </a:ext>
            </a:extLst>
          </p:cNvPr>
          <p:cNvCxnSpPr>
            <a:cxnSpLocks noChangeShapeType="1"/>
            <a:stCxn id="18" idx="3"/>
          </p:cNvCxnSpPr>
          <p:nvPr/>
        </p:nvCxnSpPr>
        <p:spPr bwMode="auto">
          <a:xfrm>
            <a:off x="4375150" y="5081585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90">
            <a:extLst>
              <a:ext uri="{FF2B5EF4-FFF2-40B4-BE49-F238E27FC236}">
                <a16:creationId xmlns:a16="http://schemas.microsoft.com/office/drawing/2014/main" id="{FB6FEFC5-6F57-FBD9-F759-258BD201E7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1750" y="4624386"/>
            <a:ext cx="231776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7" name="Straight Connector 91">
            <a:extLst>
              <a:ext uri="{FF2B5EF4-FFF2-40B4-BE49-F238E27FC236}">
                <a16:creationId xmlns:a16="http://schemas.microsoft.com/office/drawing/2014/main" id="{3B16702D-59E0-F736-A4DE-195BE039C67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13150" y="5081585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Rectangle 87">
            <a:extLst>
              <a:ext uri="{FF2B5EF4-FFF2-40B4-BE49-F238E27FC236}">
                <a16:creationId xmlns:a16="http://schemas.microsoft.com/office/drawing/2014/main" id="{B622E900-B281-C748-1B12-057A98CA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1" y="4929186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778B8209-04B9-A64B-2AA7-643969B2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1" y="5538785"/>
            <a:ext cx="304800" cy="304800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cxnSp>
        <p:nvCxnSpPr>
          <p:cNvPr id="20" name="Straight Connector 34">
            <a:extLst>
              <a:ext uri="{FF2B5EF4-FFF2-40B4-BE49-F238E27FC236}">
                <a16:creationId xmlns:a16="http://schemas.microsoft.com/office/drawing/2014/main" id="{A3108F23-3FF1-D8BE-B8BC-4DF6F39EA49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137151" y="4700586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Freeform 4">
            <a:extLst>
              <a:ext uri="{FF2B5EF4-FFF2-40B4-BE49-F238E27FC236}">
                <a16:creationId xmlns:a16="http://schemas.microsoft.com/office/drawing/2014/main" id="{66D8411E-394F-2F64-159B-8B277DC10B41}"/>
              </a:ext>
            </a:extLst>
          </p:cNvPr>
          <p:cNvSpPr>
            <a:spLocks/>
          </p:cNvSpPr>
          <p:nvPr/>
        </p:nvSpPr>
        <p:spPr bwMode="auto">
          <a:xfrm>
            <a:off x="4089401" y="4437062"/>
            <a:ext cx="4064000" cy="990600"/>
          </a:xfrm>
          <a:custGeom>
            <a:avLst/>
            <a:gdLst>
              <a:gd name="T0" fmla="*/ 0 w 4064000"/>
              <a:gd name="T1" fmla="*/ 0 h 871184"/>
              <a:gd name="T2" fmla="*/ 1052286 w 4064000"/>
              <a:gd name="T3" fmla="*/ 1280301 h 871184"/>
              <a:gd name="T4" fmla="*/ 2068286 w 4064000"/>
              <a:gd name="T5" fmla="*/ 160037 h 871184"/>
              <a:gd name="T6" fmla="*/ 3646715 w 4064000"/>
              <a:gd name="T7" fmla="*/ 933552 h 871184"/>
              <a:gd name="T8" fmla="*/ 4064000 w 4064000"/>
              <a:gd name="T9" fmla="*/ 960225 h 871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64000" h="871184">
                <a:moveTo>
                  <a:pt x="0" y="0"/>
                </a:moveTo>
                <a:cubicBezTo>
                  <a:pt x="353786" y="426357"/>
                  <a:pt x="707572" y="852714"/>
                  <a:pt x="1052286" y="870857"/>
                </a:cubicBezTo>
                <a:cubicBezTo>
                  <a:pt x="1397000" y="889000"/>
                  <a:pt x="1635881" y="148166"/>
                  <a:pt x="2068286" y="108857"/>
                </a:cubicBezTo>
                <a:cubicBezTo>
                  <a:pt x="2500691" y="69548"/>
                  <a:pt x="3314096" y="544286"/>
                  <a:pt x="3646715" y="635000"/>
                </a:cubicBezTo>
                <a:cubicBezTo>
                  <a:pt x="3979334" y="725714"/>
                  <a:pt x="4064000" y="653143"/>
                  <a:pt x="4064000" y="653143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429" tIns="45715" rIns="91429" bIns="45715" anchor="ctr"/>
          <a:lstStyle/>
          <a:p>
            <a:endParaRPr lang="en-US" sz="2672"/>
          </a:p>
        </p:txBody>
      </p:sp>
      <p:sp>
        <p:nvSpPr>
          <p:cNvPr id="22" name="&quot;No&quot; Symbol 6">
            <a:extLst>
              <a:ext uri="{FF2B5EF4-FFF2-40B4-BE49-F238E27FC236}">
                <a16:creationId xmlns:a16="http://schemas.microsoft.com/office/drawing/2014/main" id="{856A1E00-2996-60D9-2DB7-0777921938C3}"/>
              </a:ext>
            </a:extLst>
          </p:cNvPr>
          <p:cNvSpPr/>
          <p:nvPr/>
        </p:nvSpPr>
        <p:spPr bwMode="auto">
          <a:xfrm>
            <a:off x="5727701" y="4311368"/>
            <a:ext cx="838200" cy="796924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>
              <a:defRPr/>
            </a:pPr>
            <a:endParaRPr lang="en-US" sz="2672"/>
          </a:p>
        </p:txBody>
      </p:sp>
      <p:pic>
        <p:nvPicPr>
          <p:cNvPr id="26" name="Picture 25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CC083395-090F-3C9B-4F89-DF7839C9EC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 r="6959" b="26975"/>
          <a:stretch/>
        </p:blipFill>
        <p:spPr>
          <a:xfrm>
            <a:off x="3068009" y="4089562"/>
            <a:ext cx="894373" cy="548948"/>
          </a:xfrm>
          <a:prstGeom prst="rect">
            <a:avLst/>
          </a:prstGeom>
        </p:spPr>
      </p:pic>
      <p:pic>
        <p:nvPicPr>
          <p:cNvPr id="27" name="Picture 26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4034AE31-952A-FA9C-39C6-F9FB0FD44E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 r="6959" b="26975"/>
          <a:stretch/>
        </p:blipFill>
        <p:spPr>
          <a:xfrm>
            <a:off x="2753105" y="5096302"/>
            <a:ext cx="894373" cy="548948"/>
          </a:xfrm>
          <a:prstGeom prst="rect">
            <a:avLst/>
          </a:prstGeom>
        </p:spPr>
      </p:pic>
      <p:pic>
        <p:nvPicPr>
          <p:cNvPr id="28" name="Picture 27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FB16660-F104-6B50-9D80-AC4F1D8282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 r="6959" b="26975"/>
          <a:stretch/>
        </p:blipFill>
        <p:spPr>
          <a:xfrm>
            <a:off x="3606191" y="6156652"/>
            <a:ext cx="894373" cy="548948"/>
          </a:xfrm>
          <a:prstGeom prst="rect">
            <a:avLst/>
          </a:prstGeom>
        </p:spPr>
      </p:pic>
      <p:pic>
        <p:nvPicPr>
          <p:cNvPr id="29" name="Picture 2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914DC0C2-40C2-7604-F37C-D8AFE8C54E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 r="6959" b="26975"/>
          <a:stretch/>
        </p:blipFill>
        <p:spPr>
          <a:xfrm>
            <a:off x="5178720" y="3601734"/>
            <a:ext cx="894373" cy="548948"/>
          </a:xfrm>
          <a:prstGeom prst="rect">
            <a:avLst/>
          </a:prstGeom>
        </p:spPr>
      </p:pic>
      <p:pic>
        <p:nvPicPr>
          <p:cNvPr id="30" name="Picture 29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9947910-1559-EFEE-05FE-6D07F873E8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 r="6959" b="26975"/>
          <a:stretch/>
        </p:blipFill>
        <p:spPr>
          <a:xfrm>
            <a:off x="6582714" y="3723819"/>
            <a:ext cx="894373" cy="548948"/>
          </a:xfrm>
          <a:prstGeom prst="rect">
            <a:avLst/>
          </a:prstGeom>
        </p:spPr>
      </p:pic>
      <p:pic>
        <p:nvPicPr>
          <p:cNvPr id="31" name="Picture 30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50397A93-C1B3-5E70-B80C-84868D62D9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 r="6959" b="26975"/>
          <a:stretch/>
        </p:blipFill>
        <p:spPr>
          <a:xfrm>
            <a:off x="6889935" y="6096719"/>
            <a:ext cx="894373" cy="548948"/>
          </a:xfrm>
          <a:prstGeom prst="rect">
            <a:avLst/>
          </a:prstGeom>
        </p:spPr>
      </p:pic>
      <p:pic>
        <p:nvPicPr>
          <p:cNvPr id="32" name="Picture 31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C5EC8448-C86E-359C-5047-8492190C24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8" r="6959" b="26975"/>
          <a:stretch/>
        </p:blipFill>
        <p:spPr>
          <a:xfrm>
            <a:off x="8145465" y="5104770"/>
            <a:ext cx="894373" cy="54894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E4B4106-3998-6292-8455-468E7812569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766385" y="3826994"/>
            <a:ext cx="501650" cy="5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13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338880-0361-653D-9E3A-51D7CF49BAB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146634" y="5172737"/>
            <a:ext cx="425450" cy="5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13">
                <a:solidFill>
                  <a:srgbClr val="008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939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/>
      <p:bldP spid="4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45256</TotalTime>
  <Words>970</Words>
  <Application>Microsoft Office PowerPoint</Application>
  <PresentationFormat>Widescreen</PresentationFormat>
  <Paragraphs>272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PMingLiU</vt:lpstr>
      <vt:lpstr>Arial</vt:lpstr>
      <vt:lpstr>Calibri</vt:lpstr>
      <vt:lpstr>Comic Sans MS</vt:lpstr>
      <vt:lpstr>Times New Roman</vt:lpstr>
      <vt:lpstr>Wingdings</vt:lpstr>
      <vt:lpstr>dan-berkeley-nlp-v1</vt:lpstr>
      <vt:lpstr>CSC358: Principles of Computer Networks </vt:lpstr>
      <vt:lpstr>Today’s Outline</vt:lpstr>
      <vt:lpstr>Circuit Switching</vt:lpstr>
      <vt:lpstr>Circuit Switching</vt:lpstr>
      <vt:lpstr>PowerPoint Presentation</vt:lpstr>
      <vt:lpstr>Timing in Circuit Switching</vt:lpstr>
      <vt:lpstr>Poor Efficiency in Circuit Switching</vt:lpstr>
      <vt:lpstr>Poor Efficiency in Circuit Switching</vt:lpstr>
      <vt:lpstr>Circuit switching doesn’t “route around trouble” </vt:lpstr>
      <vt:lpstr>Circuit Switching, Pros and Cons</vt:lpstr>
      <vt:lpstr>Packet Switching</vt:lpstr>
      <vt:lpstr>Packet Switching</vt:lpstr>
      <vt:lpstr>Packet Switching</vt:lpstr>
      <vt:lpstr>PowerPoint Presentation</vt:lpstr>
      <vt:lpstr>PowerPoint Presentation</vt:lpstr>
      <vt:lpstr>PowerPoint Presentation</vt:lpstr>
      <vt:lpstr>PowerPoint Presentation</vt:lpstr>
      <vt:lpstr>Why Packet Switching in The Internet</vt:lpstr>
      <vt:lpstr>Questions for the rest of the semester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2025-01-16T05:35:24Z</dcterms:modified>
</cp:coreProperties>
</file>