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0.xml" ContentType="application/inkml+xml"/>
  <Override PartName="/ppt/notesSlides/notesSlide19.xml" ContentType="application/vnd.openxmlformats-officedocument.presentationml.notesSlide+xml"/>
  <Override PartName="/ppt/ink/ink11.xml" ContentType="application/inkml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8" r:id="rId2"/>
    <p:sldId id="261" r:id="rId3"/>
    <p:sldId id="260" r:id="rId4"/>
    <p:sldId id="305" r:id="rId5"/>
    <p:sldId id="286" r:id="rId6"/>
    <p:sldId id="304" r:id="rId7"/>
    <p:sldId id="271" r:id="rId8"/>
    <p:sldId id="269" r:id="rId9"/>
    <p:sldId id="307" r:id="rId10"/>
    <p:sldId id="303" r:id="rId11"/>
    <p:sldId id="299" r:id="rId12"/>
    <p:sldId id="300" r:id="rId13"/>
    <p:sldId id="308" r:id="rId14"/>
    <p:sldId id="310" r:id="rId15"/>
    <p:sldId id="311" r:id="rId16"/>
    <p:sldId id="312" r:id="rId17"/>
    <p:sldId id="301" r:id="rId18"/>
    <p:sldId id="309" r:id="rId19"/>
    <p:sldId id="313" r:id="rId20"/>
    <p:sldId id="314" r:id="rId21"/>
    <p:sldId id="315" r:id="rId22"/>
    <p:sldId id="316" r:id="rId23"/>
    <p:sldId id="317" r:id="rId24"/>
    <p:sldId id="320" r:id="rId25"/>
    <p:sldId id="321" r:id="rId26"/>
    <p:sldId id="318" r:id="rId27"/>
    <p:sldId id="302" r:id="rId28"/>
    <p:sldId id="268" r:id="rId29"/>
    <p:sldId id="272" r:id="rId30"/>
    <p:sldId id="287" r:id="rId31"/>
    <p:sldId id="282" r:id="rId32"/>
    <p:sldId id="291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1A1C8BC-63DA-4205-83A0-2B2E3E4ABDD7}">
          <p14:sldIdLst>
            <p14:sldId id="258"/>
            <p14:sldId id="261"/>
            <p14:sldId id="260"/>
            <p14:sldId id="305"/>
            <p14:sldId id="286"/>
            <p14:sldId id="304"/>
            <p14:sldId id="271"/>
            <p14:sldId id="269"/>
          </p14:sldIdLst>
        </p14:section>
        <p14:section name="Install &amp; setup" id="{B78F0116-F73D-4E9E-BBFD-E0365867C63A}">
          <p14:sldIdLst>
            <p14:sldId id="307"/>
            <p14:sldId id="303"/>
            <p14:sldId id="299"/>
            <p14:sldId id="300"/>
            <p14:sldId id="308"/>
            <p14:sldId id="310"/>
            <p14:sldId id="311"/>
            <p14:sldId id="312"/>
            <p14:sldId id="301"/>
            <p14:sldId id="309"/>
            <p14:sldId id="313"/>
            <p14:sldId id="314"/>
            <p14:sldId id="315"/>
            <p14:sldId id="316"/>
            <p14:sldId id="317"/>
          </p14:sldIdLst>
        </p14:section>
        <p14:section name="Advanced usage" id="{ADB231C1-81AE-427D-8372-4FE5595E53D7}">
          <p14:sldIdLst>
            <p14:sldId id="320"/>
            <p14:sldId id="321"/>
            <p14:sldId id="318"/>
            <p14:sldId id="302"/>
          </p14:sldIdLst>
        </p14:section>
        <p14:section name="Search Tools" id="{09BF2635-CEF7-42B2-B81C-EE079E037186}">
          <p14:sldIdLst>
            <p14:sldId id="268"/>
            <p14:sldId id="272"/>
          </p14:sldIdLst>
        </p14:section>
        <p14:section name="Extra info searchtools" id="{65805EB7-7529-4468-9E67-8900EC4ED3F1}">
          <p14:sldIdLst>
            <p14:sldId id="287"/>
            <p14:sldId id="282"/>
          </p14:sldIdLst>
        </p14:section>
        <p14:section name="Ending" id="{7367410D-3B51-4694-8FFB-723F2C5B9211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FFF91-77FD-4F5C-9BBC-790FCF259B6E}" v="1369" dt="2023-06-07T11:57:0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6" autoAdjust="0"/>
    <p:restoredTop sz="85229" autoAdjust="0"/>
  </p:normalViewPr>
  <p:slideViewPr>
    <p:cSldViewPr snapToGrid="0">
      <p:cViewPr varScale="1">
        <p:scale>
          <a:sx n="67" d="100"/>
          <a:sy n="67" d="100"/>
        </p:scale>
        <p:origin x="1138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08:57:02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5095 672 24575,'-2'-1'0,"-1"1"0,1-1 0,-1 1 0,1-1 0,0 0 0,-1 0 0,1 0 0,0-1 0,-1 1 0,-1-2 0,-11-6 0,-133-58 0,-2 6 0,-171-43 0,151 60 0,-2 9 0,-1 7 0,-1 7 0,-1 8 0,-1 8 0,1 7 0,-219 32 0,138 5-154,-472 135-1,551-115 78,3 6 0,3 8 0,-231 137-1,335-169 78,1 4 0,2 2 0,2 3 0,3 3 0,2 3 0,2 1 0,-64 90 0,71-76 12,3 2-1,3 2 1,4 2-1,3 1 1,3 2-1,4 1 0,4 1 1,-23 139-1,34-125 247,-2 179 0,17-209-258,3 0 0,3-1 0,26 107-1,-10-94 1,3-1 0,3-1 0,4-1 0,2-2 0,4-2 0,3-2 0,3-1 0,3-3 0,105 108 0,-29-52 21,223 166-1,185 58-759,-323-232 721,5-8 1,4-11-1,5-9 1,3-9 0,2-11-1,4-10 1,319 34-1,373-45-775,-677-52 396,436-73 1,-388 20-1172,339-116 0,-405 96-61,423-216-1,-479 201 1582,315-232 0,-404 259 62,-3-4-1,-2-3 1,-5-3 0,-3-3 0,68-102 0,-89 107 99,-4-3 0,69-162 0,-91 176 65,-3-1 0,-2-1 0,-4-1 0,11-99-1,-20 78 40,-3 0-1,-4 0 1,-5 0-1,-3 1 1,-21-93-1,12 109 425,-3 1 0,-3 0 1,-3 2-1,-3 1 0,-3 1 0,-63-98 1,39 85-642,-5 2 0,-2 4 0,-105-97 0,49 66 0,-182-123 0,167 140-219,-5 6 0,-3 7-1,-4 5 1,-2 7 0,-206-59 0,38 36-330,-3 13-1,-3 15 1,-3 14 0,-1 14-1,-553 18 1,487 40-627,-723 143 1,769-87 391,4 15 0,-435 186 0,165 1 1274,94-19 1786,486-250-2103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9:07:45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4455 749 24575,'0'-2'0,"0"1"0,0-1 0,-1 1 0,1 0 0,-1-1 0,1 1 0,-1-1 0,0 1 0,1 0 0,-1 0 0,0-1 0,0 1 0,0 0 0,0 0 0,0 0 0,0 0 0,0 0 0,0 0 0,0 0 0,-1 0 0,1 0 0,0 1 0,-1-1 0,1 1 0,0-1 0,-1 1 0,1-1 0,-1 1 0,1 0 0,-1-1 0,-1 1 0,-9-2 0,0 1 0,0 0 0,-12 1 0,6 0 0,-276-12 0,-371 31 0,368-5 0,-47 5 0,194-2 0,-674 45 0,730-63 0,1-3 0,-159-30 0,26-6 0,-26-5 0,211 33 0,0-1 0,-45-22 0,33 12 0,-23-10 0,-73-45 0,126 65 0,0 0 0,2-1 0,-1-1 0,2-1 0,0-1 0,-26-28 0,23 18 0,16 20 0,-1-1 0,1-1 0,1 0 0,0 1 0,0-2 0,0 1 0,1-1 0,1 0 0,-7-18 0,11 27 0,-10-43 0,1 0 0,2 0 0,-1-56 0,6 88 0,-2 10 0,-12 19 0,-10 31 0,23-40 0,0-1 0,-1 0 0,0 1 0,0-1 0,0-1 0,-1 1 0,0-1 0,0 1 0,-1-1 0,-6 5 0,12-11 0,0 0 0,0 0 0,0 1 0,-1-1 0,1 0 0,0 0 0,0 0 0,0 0 0,0 0 0,0 0 0,0 0 0,0 0 0,-1 0 0,1 0 0,0 0 0,0 0 0,0 0 0,0 1 0,0-1 0,0 0 0,-1 0 0,1 0 0,0 0 0,0 0 0,0 0 0,0-1 0,0 1 0,0 0 0,-1 0 0,1 0 0,0 0 0,0 0 0,0 0 0,0 0 0,0 0 0,0 0 0,-1 0 0,1 0 0,0 0 0,0 0 0,0 0 0,0-1 0,0 1 0,0 0 0,0 0 0,0 0 0,0 0 0,0 0 0,0 0 0,-1 0 0,1-1 0,0 1 0,0 0 0,0 0 0,0 0 0,0 0 0,0-1 0,3-11 0,7-12 0,0 9 0,-4 5 0,0 1 0,1-1 0,15-15 0,-19 22 0,0 1 0,0-1 0,1 1 0,-1 0 0,1 0 0,-1 0 0,1 0 0,0 0 0,-1 1 0,1 0 0,0 0 0,0 0 0,0 0 0,0 1 0,4-1 0,1 1 14,-1 0-1,0 0 0,0 0 0,0 1 1,0 1-1,0-1 0,0 1 1,8 3-1,-11-2-127,0-1 0,0 1-1,0 0 1,-1 1 0,1-1 0,-1 1-1,1 0 1,-1 0 0,0 0 0,-1 0-1,1 1 1,2 5 0,0-1-6712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9:07:45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4455 749 24575,'0'-2'0,"0"1"0,0-1 0,-1 1 0,1 0 0,-1-1 0,1 1 0,-1-1 0,0 1 0,1 0 0,-1 0 0,0-1 0,0 1 0,0 0 0,0 0 0,0 0 0,0 0 0,0 0 0,0 0 0,0 0 0,-1 0 0,1 0 0,0 1 0,-1-1 0,1 1 0,0-1 0,-1 1 0,1-1 0,-1 1 0,1 0 0,-1-1 0,-1 1 0,-9-2 0,0 1 0,0 0 0,-12 1 0,6 0 0,-276-12 0,-371 31 0,368-5 0,-47 5 0,194-2 0,-674 45 0,730-63 0,1-3 0,-159-30 0,26-6 0,-26-5 0,211 33 0,0-1 0,-45-22 0,33 12 0,-23-10 0,-73-45 0,126 65 0,0 0 0,2-1 0,-1-1 0,2-1 0,0-1 0,-26-28 0,23 18 0,16 20 0,-1-1 0,1-1 0,1 0 0,0 1 0,0-2 0,0 1 0,1-1 0,1 0 0,-7-18 0,11 27 0,-10-43 0,1 0 0,2 0 0,-1-56 0,6 88 0,-2 10 0,-12 19 0,-10 31 0,23-40 0,0-1 0,-1 0 0,0 1 0,0-1 0,0-1 0,-1 1 0,0-1 0,0 1 0,-1-1 0,-6 5 0,12-11 0,0 0 0,0 0 0,0 1 0,-1-1 0,1 0 0,0 0 0,0 0 0,0 0 0,0 0 0,0 0 0,0 0 0,0 0 0,-1 0 0,1 0 0,0 0 0,0 0 0,0 0 0,0 1 0,0-1 0,0 0 0,-1 0 0,1 0 0,0 0 0,0 0 0,0 0 0,0-1 0,0 1 0,0 0 0,-1 0 0,1 0 0,0 0 0,0 0 0,0 0 0,0 0 0,0 0 0,0 0 0,-1 0 0,1 0 0,0 0 0,0 0 0,0 0 0,0-1 0,0 1 0,0 0 0,0 0 0,0 0 0,0 0 0,0 0 0,0 0 0,-1 0 0,1-1 0,0 1 0,0 0 0,0 0 0,0 0 0,0 0 0,0-1 0,3-11 0,7-12 0,0 9 0,-4 5 0,0 1 0,1-1 0,15-15 0,-19 22 0,0 1 0,0-1 0,1 1 0,-1 0 0,1 0 0,-1 0 0,1 0 0,0 0 0,-1 1 0,1 0 0,0 0 0,0 0 0,0 0 0,0 1 0,4-1 0,1 1 14,-1 0-1,0 0 0,0 0 0,0 1 1,0 1-1,0-1 0,0 1 1,8 3-1,-11-2-127,0-1 0,0 1-1,0 0 1,-1 1 0,1-1 0,-1 1-1,1 0 1,-1 0 0,0 0 0,-1 0-1,1 1 1,2 5 0,0-1-6712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08:57:24.4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2671 760 24575,'-11'3'0,"1"1"0,0-1 0,0 2 0,0 0 0,-12 8 0,7-4 0,-128 79-154,4 6-1,5 6 0,4 6 1,-135 141-1,60-29-660,10 8-1,-201 304 1,263-323 373,8 5 0,10 6 0,-100 268 0,123-232-823,11 4 0,-51 292 0,97-345 892,9 0 1,9 1-1,12 279 1,18-296 399,43 229 1,-32-302-29,4-2-1,6-1 1,57 128 0,-37-124 1,5-3 0,6-2 0,119 158 0,-114-183 0,4-3 0,3-4 0,3-3 0,134 98 0,-22-45 0,6-8 0,255 115 0,-183-117-10,5-12-1,316 81 1,594 59 404,-648-176-357,919 4-1,-965-91-36,937-152 0,-1130 110 101,-3-13-1,-3-12 1,-3-14-1,490-235 1,-556 209-101,-5-9 0,-7-10 0,294-255 0,-381 286 505,-5-5 1,144-181 0,-181 187 198,-4-3 1,-5-4-1,71-152 0,-109 192-514,-4-1 0,-4-2 0,-3-1-1,27-160 1,-41 147-219,-3 0-1,-4-1 1,-5 1-1,-15-110 0,-10 31-60,-8 3 0,-7 0-1,-7 3 1,-7 2 0,-8 3-1,-6 3 1,-7 3 0,-7 3-1,-175-237 1,19 87-61,-499-485 0,368 456-1058,-66-4 907,23 53 76,-710-360 1,574 393-1580,-74 27 1354,-88 39 451,-426 10-58,-4 99 346,562 65 862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08:57:2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3771 1111 24575,'-18'-6'0,"7"1"0,-105-36 0,-1 5 0,-3 5 0,-165-20 0,114 33-100,-298 7 0,339 18-215,1 6 0,-255 59 1,232-28 241,2 6 1,2 7-1,-171 91 0,204-84 15,2 4 0,4 6 0,2 4 0,-118 114 0,183-151 58,2 1 0,3 2 0,-54 80 0,68-86 0,1 2 0,2 0 0,2 1 0,2 0 0,-14 56 0,17-41 0,2 1 0,2 0 0,3 1 0,2 64 0,5-81 0,2 0 0,2 0 0,1-1 0,3 0 0,1 0 0,27 70 0,-10-53 45,2 0-1,3-2 1,2-2-1,45 55 1,185 179-1157,-142-174 302,6-6 0,4-5 0,251 145 0,-145-117-142,374 143-1,-290-155-139,5-15 0,4-13-1,493 66 1,-300-100 1355,1-23 1,2-24-1,672-73 0,-358-51-408,-13-79 146,-517 93-1,-4-13 0,-6-13 0,314-184 0,-465 221 95,-4-6 0,-4-7 1,185-173-1,-46-15 3045,-221 221-2905,-3-2-1,-3-4 0,-3-1 1,45-94-1,-72 119-222,-1-1 0,-4 0 0,-1-2 0,-3 0 1,-3-1-1,-1-1 0,4-100 0,-15 77-12,-4 1 0,-2-1 0,-5 2 0,-3-1 0,-3 2 0,-3 0 0,-4 1 0,-3 2 0,-4 0 0,-2 2 0,-4 2 0,-3 1 0,-87-114 0,74 121 0,-3 2 0,-97-80 0,24 42-120,-4 6 0,-3 6 0,-241-111 0,-76 18-1802,283 128 1682,-191-31 0,-282 7-5,-119 68-713,-13 54 689,-425 113-1256,48 74 1161,446-67 4845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08:57:13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7561 511 24575,'-1'0'0,"-1"-1"0,1 1 0,0 0 0,0-1 0,-1 1 0,1-1 0,0 1 0,0-1 0,0 0 0,0 1 0,0-1 0,0 0 0,-2-2 0,-6-4 0,-67-35 0,-1 2 0,-105-37 0,-171-35 0,121 53 5,-298-34-1,-244 30-112,393 56-140,-393 42 0,599-13 248,0 8 0,2 8 0,2 7 0,-204 83 0,207-59 0,3 8 0,-215 135 0,-271 251 0,461-307 4,7 8-1,7 8 0,-152 193 0,220-229-29,7 5 0,5 4 1,7 4-1,7 4 0,-68 174 1,101-187-53,6 2 0,6 2 1,7 1-1,6 1 0,-9 234 1,30-219 77,8 0 0,6-1 0,51 256 0,-42-328 0,4-1 0,4-2 0,4-1 0,3-1 0,4-2 0,4-2 0,3-2 0,3-1 0,3-3 0,4-3 0,69 70 0,-38-53 0,4-3 0,4-5 0,3-4 0,3-4 0,3-4 0,179 84 0,-105-76-867,3-8 0,3-8-1,209 38 1,-87-42-985,374 18-1,13-43 1052,1315-115 0,-1655 39 760,-2-16 0,349-109-1,-96-24 36,-19-55 88,-354 129 44,-5-10 1,348-266-1,-434 279-126,-4-6 0,-6-6 0,-6-6 0,111-158 0,-168 202 0,-5-2 0,-4-3 0,-4-3 0,-5-1 0,-4-3 0,-5-2 0,41-169 0,-42 93 0,-8-1 0,12-349 0,-44 424 0,-4 0 0,-5 1 0,-37-167 0,15 151 0,-5 1 0,-87-193 0,82 226 45,-5 2 1,-3 2-1,-3 2 0,-5 3 1,-3 2-1,-3 3 0,-118-107 1,62 79-119,-6 5 0,-3 6 0,-4 5 0,-4 6 0,-3 7 0,-3 5 0,-4 7 0,-163-46 1,-199-9-60,-93 47 132,-51 49 314,65 30 1177,564-8-1416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08:57:16.9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3978 488 24575,'-23'-16'0,"3"7"0,0 0 0,-1 2 0,0 0 0,-29-5 0,32 8 0,-91-18-38,-2 4-1,0 6 1,-1 4-1,-131 8 1,125 8-170,-1 5-1,-198 47 1,-214 112-129,370-105-199,3 8 0,-248 158 0,229-112-268,-283 253 0,382-300 804,-86 102 0,129-133 0,2 2 0,2 2 0,2 1 0,-25 56 0,35-64 67,3 2-1,1 1 1,2 0 0,2 0 0,2 1-1,2 0 1,2 1 0,2 0 0,1 0 0,3-1-1,9 65 1,1-51 81,3 0-1,2-1 0,3-1 1,2 0-1,54 97 0,-38-90-18,3-2 0,2-1-1,3-2 1,78 77 0,-33-52-129,124 91 0,119 47 0,-198-145-94,2-7 1,267 95-1,-171-91-46,245 42-1,-217-69 156,3-12-1,417 0 1,522-119-553,-864 33-91,-2-15 0,-4-15 1,-4-14-1,-4-14 0,484-237 1,-305 69-1198,-421 224 1419,-2-4 1,-3-3 0,125-128-1,-154 136 463,-2-3 0,65-101 0,-95 128-60,-1-1 0,-1 0 0,-1-1 1,-2 0-1,-1-1 0,-2-1 1,-1 0-1,5-37 0,-11 30 4,-1-1 0,-1 1 0,-3 0 0,-1 0 0,-13-52 0,0 25 0,-3 0 0,-36-81 0,28 87 44,-3 2 0,-2 0-1,-69-90 1,46 80 81,-2 2 0,-88-76 1,32 48-13,-5 5 1,-4 5 0,-139-73-1,57 50-129,-4 8 0,-5 9 0,-331-93 0,62 70-355,-1199-105-1834,1090 194 796,-51 37 1057,155 22 352,3 20 0,-518 128 0,439-31 898,92-1 3513,465-148-4328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08:57:37.9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2617 167 24575,'-8'1'0,"-1"0"0,1 0 0,0 1 0,0 0 0,0 0 0,-14 7 0,-6 2 0,-45 18 23,1 3 0,2 4-1,-130 87 1,-177 176-1244,124-54-3302,-11 75 3392,-10 105 710,127-147-876,12 7 0,12 5 0,-137 495-1,183-470 564,-67 615 0,95 321 191,90-388 538,94-17 34,147 92 46,103-40-35,69-81 425,-305-593-232,256 296-1,-218-314-224,10-8 0,7-8 0,9-10-1,364 237 1,-407-314 40,3-8 0,5-7-1,3-8 1,4-8 0,2-9 0,306 63-1,-248-84 512,1-10 0,387 0-1,-421-37-582,0-10 1,0-8-1,292-72 0,-248 23 13,367-154 0,210-174 15,-549 242 70,-7-12 0,-7-13 1,316-278-1,148-261 477,-570 531-695,-8-7 1,150-251 0,-180 230 118,-10-5 0,129-354 0,-152 302-49,106-534 0,-166 611-321,-9-1-1,-1-254 0,-27 292 368,-7 1 0,-7 0 0,-49-200 0,10 148-22,-9 4 0,-10 2 0,-8 4 0,-208-359 0,142 322 52,-11 7-1,-9 7 0,-281-286 1,-309-177 19,-63 84-303,483 384-91,-9 16 0,-708-301 1,-438 6 1311,733 319-1147,-76 63-650,10 65 1715,64 41 4349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08:58:42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4473 548 24575,'-26'-17'0,"4"6"0,-1 2 0,0 0 0,-1 2 0,-32-6 0,36 8 0,-103-20-38,-2 5-1,0 6 1,0 6-1,-148 8 1,139 8-170,1 7-1,-224 53 1,-240 125-129,416-118-199,3 9 0,-278 178 0,257-125-268,-318 283 0,429-337 804,-97 115 0,146-149 0,2 2 0,2 1 0,2 2 0,-27 62 0,39-70 67,2 1-1,3 1 1,1 0 0,3 1 0,2 1-1,2 0 1,2 0 0,2 0 0,3 1 0,1-1-1,11 72 1,2-56 81,3-2-1,2 1 0,3-2 1,3-1-1,60 111 0,-42-103-18,2-1 0,4-2-1,3-2 1,87 87 0,-37-58-129,140 101 0,133 54 0,-222-164-94,2-7 1,301 107-1,-193-104-46,274 49-1,-241-79 156,1-13-1,470 1 1,587-134-553,-972 36-91,-3-16 0,-3-17 1,-5-16-1,-4-16 0,543-267 1,-341 79-1198,-475 251 1419,-3-4 1,-2-3 0,141-145-1,-174 153 463,-2-3 0,72-113 0,-105 143-60,-2 0 0,-1-1 0,-2-1 1,-1 0-1,-2-1 0,-1-1 1,-2 0-1,4-42 0,-10 34 4,-2-1 0,-1 1 0,-3 0 0,-2 0 0,-14-59 0,0 29 0,-3 0 0,-42-91 0,33 97 44,-4 2 0,-2 1-1,-77-101 1,51 89 81,-3 3 0,-98-86 1,35 54-13,-4 6 1,-5 5 0,-157-81-1,65 55-129,-6 9 0,-4 11 0,-373-104 0,70 77-355,-1348-117-1834,1225 218 796,-58 42 1057,176 23 352,2 25 0,-581 142 0,493-34 898,103-2 3513,523-165-4328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09:47:39.3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1918 532 24575,'-9'-8'0,"-23"-12"0,-1 0 0,-1 2 0,-42-15 0,23 11-23,-1 3-1,-2 3 0,1 2 0,-2 2 1,0 3-1,0 2 0,-66 1 1,59 7-132,-1 2 1,1 4 0,-65 15 0,79-10 88,0 2-1,0 2 1,2 3 0,-58 30-1,50-18 67,2 2 0,1 3 0,2 2 0,2 2 0,-57 59 0,82-74-7,2 0 0,1 2 0,1 1 0,1 0 0,2 2 0,0 0 0,2 0 0,2 2 0,-19 64 0,23-56-413,2 0 0,2 0-1,1 1 1,2 0-1,2 0 1,2-1 0,9 55-1,-2-50-27,1-1 0,3 0 0,1-1 0,2-1 0,2 0 0,34 58 0,-5-27 284,2-2 1,4-2-1,2-3 0,4-2 1,2-3-1,2-3 0,3-2 1,3-3-1,75 43 0,-50-41 103,2-5 0,2-4 0,177 57-1,-203-84 339,2-2-1,0-4 0,1-3 0,0-4 1,80-2-1,-43-9-6,0-5 0,187-41 1,-214 31-170,84-33 0,-112 31-34,-2-3 1,69-40-1,-66 29 28,-2-3 0,80-70 0,-103 78-38,-1-2 0,-2 0 0,-2-2 0,49-76 0,-52 64-57,-2-1 0,-3-1 0,-1 0 0,22-94 0,-25 59 0,-3 1 0,3-106 0,-15 134 74,-1 0 1,-3 0 0,-3 1 0,-2-1-1,-2 1 1,-3 1 0,-33-90 0,20 80-123,-3 0 0,-3 2 1,-3 2-1,-2 1 0,-67-81 0,68 98 13,-2 1-1,-1 2 0,-2 2 0,-2 2 1,-1 1-1,-1 3 0,-77-39 0,48 37 36,0 3 0,-2 4 0,-1 3 0,-1 4 0,-81-10 0,84 20-135,-142 1 0,142 12-226,-1 3 0,-93 22 1,61-3 225,-139 56-1,-117 78 62,33 10-299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09:47:17.7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3548 1101 24575,'-16'-15'0,"10"8"0,-142-143 0,-379-344 0,440 426 0,-151-89 0,181 125 0,-2 3 0,0 2 0,-2 3 0,-65-16 0,49 22 0,-1 3 0,-1 4 0,0 3 0,-1 3 0,1 4 0,-90 11 0,77 1 0,0 4 0,1 4 0,0 4 0,-168 68 0,192-61 0,2 2 0,2 4 0,1 2 0,-93 73 0,109-71 0,2 2 0,1 1 0,2 3 0,2 1 0,-61 98 0,74-100 0,1 1 0,3 1 0,2 1 0,2 1 0,2 0 0,2 2 0,-10 77 0,20-98 0,2 0 0,1 0 0,1 0 0,2 0 0,1 0 0,1 0 0,1-1 0,2 0 0,1 0 0,2 0 0,0-1 0,2 0 0,1-1 0,24 36 0,-17-34 0,1-2 0,1-1 0,2 0 0,0-2 0,37 28 0,-23-24 0,2-1 0,0-2 0,59 26 0,-17-18 0,0-3 0,2-4 0,156 27 0,-64-27 0,2-7 0,268-8 0,354-84 0,-643 48 0,-1-7 0,-2-7 0,-1-6 0,171-78 0,-255 92 0,-1-3 0,-3-3 0,0-3 0,-3-3 0,-2-3 0,-1-2 0,-3-2 0,65-76 0,-103 105 0,0-1 0,-2-1 0,-1 0 0,-1-1 0,-1-1 0,-1 0 0,-1-1 0,-1 0 0,-1-1 0,-2 0 0,-1 0 0,-1 0 0,-1-1 0,-1 0 0,-2-44 0,-3 38-10,-2 0 0,-1 1 0,-2-1 0,-2 1 0,0 0 0,-3 1 0,-27-58 0,19 55 38,-1 0 1,-2 1 0,-1 1-1,-2 1 1,-1 2-1,-34-30 1,19 24-164,-1 3 0,-1 1 0,-2 2 0,-1 3 0,-1 1 0,-1 2 0,-1 3 0,-2 2 0,1 2 0,-67-12 0,-55 1-6691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49EE9-56AD-4ABE-9BDB-E4FC2054568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79002-CC07-487B-8195-3FCC80F1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7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3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69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0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7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1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0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B7932-3AB2-436A-B022-26438E1EFB7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24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B7932-3AB2-436A-B022-26438E1EFB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74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4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does </a:t>
            </a:r>
            <a:r>
              <a:rPr lang="nl-NL" dirty="0" err="1"/>
              <a:t>Zotero</a:t>
            </a:r>
            <a:r>
              <a:rPr lang="nl-NL" dirty="0"/>
              <a:t> fit in here?</a:t>
            </a:r>
          </a:p>
          <a:p>
            <a:r>
              <a:rPr lang="nl-NL" dirty="0"/>
              <a:t>Click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item:</a:t>
            </a:r>
          </a:p>
          <a:p>
            <a:pPr marL="228600" indent="-228600">
              <a:buAutoNum type="arabicPeriod"/>
            </a:pPr>
            <a:r>
              <a:rPr lang="nl-NL" dirty="0" err="1"/>
              <a:t>Citing</a:t>
            </a:r>
            <a:r>
              <a:rPr lang="nl-NL" dirty="0"/>
              <a:t>, </a:t>
            </a:r>
            <a:r>
              <a:rPr lang="nl-NL" dirty="0" err="1"/>
              <a:t>obviously</a:t>
            </a:r>
            <a:r>
              <a:rPr lang="nl-NL" dirty="0"/>
              <a:t>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sources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editor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a </a:t>
            </a:r>
            <a:r>
              <a:rPr lang="nl-NL" dirty="0" err="1"/>
              <a:t>bibliography</a:t>
            </a:r>
            <a:r>
              <a:rPr lang="nl-NL" dirty="0"/>
              <a:t>.</a:t>
            </a:r>
          </a:p>
          <a:p>
            <a:pPr marL="228600" indent="-228600">
              <a:buAutoNum type="arabicPeriod"/>
            </a:pPr>
            <a:r>
              <a:rPr lang="nl-NL" dirty="0" err="1"/>
              <a:t>You’ll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these sources,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of course store </a:t>
            </a:r>
            <a:r>
              <a:rPr lang="nl-NL" dirty="0" err="1"/>
              <a:t>your</a:t>
            </a:r>
            <a:r>
              <a:rPr lang="nl-NL" dirty="0"/>
              <a:t> sources in </a:t>
            </a:r>
            <a:r>
              <a:rPr lang="nl-NL" dirty="0" err="1"/>
              <a:t>Zotero</a:t>
            </a:r>
            <a:r>
              <a:rPr lang="nl-NL" dirty="0"/>
              <a:t>.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metadata: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item </a:t>
            </a:r>
            <a:r>
              <a:rPr lang="nl-NL" dirty="0" err="1"/>
              <a:t>itself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files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, like a database or web-snapshot.</a:t>
            </a:r>
          </a:p>
          <a:p>
            <a:pPr marL="228600" indent="-228600">
              <a:buAutoNum type="arabicPeriod"/>
            </a:pPr>
            <a:r>
              <a:rPr lang="nl-NL" dirty="0" err="1"/>
              <a:t>Notes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like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files,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built-in </a:t>
            </a:r>
            <a:r>
              <a:rPr lang="nl-NL" dirty="0" err="1"/>
              <a:t>notes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as well!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So</a:t>
            </a:r>
            <a:r>
              <a:rPr lang="nl-NL" dirty="0"/>
              <a:t> far,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groundbreaking</a:t>
            </a:r>
            <a:r>
              <a:rPr lang="nl-NL" dirty="0"/>
              <a:t>.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steps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? Well, yes:</a:t>
            </a:r>
          </a:p>
          <a:p>
            <a:pPr marL="0" indent="0">
              <a:buNone/>
            </a:pPr>
            <a:r>
              <a:rPr lang="nl-NL" dirty="0"/>
              <a:t>4.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let </a:t>
            </a:r>
            <a:r>
              <a:rPr lang="nl-NL" dirty="0" err="1"/>
              <a:t>Zotero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 </a:t>
            </a:r>
            <a:r>
              <a:rPr lang="nl-NL" dirty="0" err="1"/>
              <a:t>referenced</a:t>
            </a:r>
            <a:r>
              <a:rPr lang="nl-NL" dirty="0"/>
              <a:t> items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list. How? It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service…</a:t>
            </a:r>
          </a:p>
          <a:p>
            <a:pPr marL="0" indent="0">
              <a:buNone/>
            </a:pPr>
            <a:r>
              <a:rPr lang="nl-NL" dirty="0"/>
              <a:t>5. The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set as a provider </a:t>
            </a:r>
            <a:r>
              <a:rPr lang="nl-NL" dirty="0" err="1"/>
              <a:t>for</a:t>
            </a:r>
            <a:r>
              <a:rPr lang="nl-NL" dirty="0"/>
              <a:t> (meta)data,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download </a:t>
            </a:r>
            <a:r>
              <a:rPr lang="nl-NL" dirty="0" err="1"/>
              <a:t>pdfs</a:t>
            </a:r>
            <a:r>
              <a:rPr lang="nl-NL" dirty="0"/>
              <a:t> of </a:t>
            </a:r>
            <a:r>
              <a:rPr lang="nl-NL" dirty="0" err="1"/>
              <a:t>articles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have access, or look up more info on </a:t>
            </a:r>
            <a:r>
              <a:rPr lang="nl-NL" dirty="0" err="1"/>
              <a:t>the</a:t>
            </a:r>
            <a:r>
              <a:rPr lang="nl-NL" dirty="0"/>
              <a:t> item.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? No…</a:t>
            </a:r>
          </a:p>
          <a:p>
            <a:pPr marL="0" indent="0">
              <a:buNone/>
            </a:pPr>
            <a:r>
              <a:rPr lang="nl-NL" dirty="0"/>
              <a:t>6.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more search / item providers or </a:t>
            </a:r>
            <a:r>
              <a:rPr lang="nl-NL" dirty="0" err="1"/>
              <a:t>use</a:t>
            </a:r>
            <a:r>
              <a:rPr lang="nl-NL" dirty="0"/>
              <a:t> built-in </a:t>
            </a:r>
            <a:r>
              <a:rPr lang="nl-NL" dirty="0" err="1"/>
              <a:t>ones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item!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That’s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?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quite</a:t>
            </a:r>
            <a:r>
              <a:rPr lang="nl-NL" dirty="0"/>
              <a:t>..</a:t>
            </a:r>
          </a:p>
          <a:p>
            <a:pPr marL="0" indent="0">
              <a:buNone/>
            </a:pPr>
            <a:r>
              <a:rPr lang="nl-NL" dirty="0"/>
              <a:t>7. </a:t>
            </a:r>
            <a:r>
              <a:rPr lang="nl-NL" dirty="0" err="1"/>
              <a:t>Other</a:t>
            </a:r>
            <a:r>
              <a:rPr lang="nl-NL" dirty="0"/>
              <a:t> tools </a:t>
            </a:r>
            <a:r>
              <a:rPr lang="nl-NL" dirty="0" err="1"/>
              <a:t>also</a:t>
            </a:r>
            <a:r>
              <a:rPr lang="nl-NL" dirty="0"/>
              <a:t> have </a:t>
            </a:r>
            <a:r>
              <a:rPr lang="nl-NL" dirty="0" err="1"/>
              <a:t>plugins</a:t>
            </a:r>
            <a:r>
              <a:rPr lang="nl-NL" dirty="0"/>
              <a:t> or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almost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complete research </a:t>
            </a:r>
            <a:r>
              <a:rPr lang="nl-NL" dirty="0" err="1"/>
              <a:t>cycle</a:t>
            </a:r>
            <a:r>
              <a:rPr lang="nl-NL" dirty="0"/>
              <a:t> in </a:t>
            </a:r>
            <a:r>
              <a:rPr lang="nl-NL" dirty="0" err="1"/>
              <a:t>Zotero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/>
              <a:t>editor! Not the best way to d, but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often</a:t>
            </a:r>
            <a:r>
              <a:rPr lang="nl-NL" dirty="0"/>
              <a:t> save a lot of time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hassle</a:t>
            </a:r>
            <a:r>
              <a:rPr lang="nl-NL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1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002-CC07-487B-8195-3FCC80F12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645C-FC72-4C0F-AD0F-738D395E3F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645C-FC72-4C0F-AD0F-738D395E3F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4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6491-8480-8D6D-15A6-F56D253CE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55DD5-1E10-176C-1429-BECB9BE22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91BB-FEE8-1DA3-9159-79C7A6CB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CF3D-69EF-41BE-9360-565E56C817A6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F073-5BCC-3E14-4C6F-0A0981C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0590-53E8-0E2F-E33E-AADDF8A6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262C-CE3A-1444-DC35-64B86621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1C59C-598F-6906-8728-C17BBCF26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D22D9-7662-DDCF-FDC4-0C599108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225-952D-41D7-B715-70276B968299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6A8D7-85FB-44CE-7E49-1D676158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3BB-BE4F-7DBF-6594-8634854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D6920-3D11-C684-AA7D-B7F2B4899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288C-8DF4-9E4D-7B3A-289DDDF9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CE01-A0D1-857E-6126-FEA9239A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C78D-B1A4-4CAA-A774-6D81127D76D6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C34A-68F3-438D-EF8F-0F147287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0132-4265-0221-B6BF-08B6B1F5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2AB9-CD1B-316B-11E2-A1A8B1FD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42F2-C951-B3E6-9873-DBE336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7CB7-18CE-6B97-DBEE-9798809D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6BF1-6B4D-46FF-93DA-6D1F16CB772E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2EC3-0368-6458-9B48-6D1F85C0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77E5-8563-CC13-080D-C7E8DF45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318-4D29-7540-FB58-68BB6EE7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2EDA4-3608-53B5-87E0-990AC41A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A58D-35C4-8B20-7406-B9837261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2BDA-4E92-4B55-AF37-F3960E56785D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9213-F182-D3A6-8D34-76EFDC61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18CF-3F08-D612-2BA6-4A4F303D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1120-E922-1888-F97B-9078FD4C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7569-9C47-0A08-F107-F36522293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50714-DA6F-6BB7-AE2A-76101CA1B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E246-238E-78E9-BF6A-5E9B09FE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8014-6C41-4799-9144-1C107C2C57CB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8B2C3-6DF0-E071-55B2-B658F2A2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6EB62-4724-8C74-185F-EECF9DEE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42BB-7798-0192-C1D8-DBF6DB11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D9AEA-87B1-1692-0529-912698B4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03764-1EE6-CB3D-D189-FAF12940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4F50E-9374-50C7-AA42-2A8493459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5A1D1-4C61-4C8E-44F2-21BE5BD4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A07D1-D6F2-F132-4A9C-321CC6CE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CDBD-B47C-466D-87D6-9A869F5EEA56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05558-7016-400F-1CF3-2B152B8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99350-A2A2-4AC3-E262-8EC18D80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0484-A056-B7E9-88B1-EC932E28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C772B-42B7-951A-EE0F-FFDDBAB5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0399-F0D4-418B-AD79-350634C0C26C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34323-D0D4-B5E7-5175-3998573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EF7-5D28-321E-03F3-4AF90C49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249F4-DEEC-6D12-B35B-67478ECE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F96-F284-4939-9677-E73281BE51D2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0BF26-B8B9-C793-F443-A6106D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1174-DBEB-73F8-7EB5-CDEDBEB9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EF04-4551-13FE-3E5C-3BD2C893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071D-3A9C-C3BF-A591-BB998CF0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8E735-B690-499F-5154-9EBBB080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CC392-7309-4EA7-68EA-55A15B38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932-E79B-4292-A08D-3614CA022D3B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C1BC5-5875-7442-F6BD-A4C8FC63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4A022-9615-DDD2-1289-9371A567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EE7E-251E-8833-ECE1-36AB660D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AE905-D184-C14A-AEC7-E6965736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0B1F1-1BDA-E85C-7B3C-52462ABD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52D24-9D94-8927-C78A-6906563B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5F28-589B-4E54-9E79-EC4F1B1E09A5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B13C7-2D9E-6D53-FC71-C5313FD4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13D8A-F00C-8F57-500E-D59F7F2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3C698-37D2-0BA7-621C-E86BD81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BE2E-C7C3-800E-A303-F3AC6E6E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75DB-CB36-7DDC-1311-013AC62B5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924C-B425-4DE5-BD0C-BB47FDDD049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D617-EBE2-DC5C-E3B1-8683C9616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33EF-7EEC-C774-76E4-AB657EF72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B7AB-F798-4FCF-94B3-2B8548FB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.mok@utwente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niversiteittwente.sharepoint.com/:l:/s/EIS/FAdi5gXIu4NJhd8iHODw638BUJIJUmfbc5-zAPVwOsSqPQ?e=hkYQ9d" TargetMode="External"/><Relationship Id="rId3" Type="http://schemas.openxmlformats.org/officeDocument/2006/relationships/hyperlink" Target="https://www.zotero.org/" TargetMode="External"/><Relationship Id="rId7" Type="http://schemas.openxmlformats.org/officeDocument/2006/relationships/hyperlink" Target="utwente.nl/libra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verleaf.com/learn/how-to/How_to_link_your_Overleaf_account_to_Mendeley_and_Zotero" TargetMode="External"/><Relationship Id="rId5" Type="http://schemas.openxmlformats.org/officeDocument/2006/relationships/hyperlink" Target="https://intercom.help/lean-library/en/articles/6332882-how-do-i-use-zotero-with-the-lean-library-browser-extension" TargetMode="External"/><Relationship Id="rId4" Type="http://schemas.openxmlformats.org/officeDocument/2006/relationships/hyperlink" Target="https://leanlibrary.com/download/" TargetMode="External"/><Relationship Id="rId9" Type="http://schemas.openxmlformats.org/officeDocument/2006/relationships/hyperlink" Target="http://www.utwente.nl/library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otero.org/support/word_processor_integration" TargetMode="External"/><Relationship Id="rId3" Type="http://schemas.openxmlformats.org/officeDocument/2006/relationships/hyperlink" Target="http://www.utwente.nl/library" TargetMode="External"/><Relationship Id="rId7" Type="http://schemas.openxmlformats.org/officeDocument/2006/relationships/hyperlink" Target="https://www.zotero.org/user/regist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otero.org/download/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hyperlink" Target="https://www.zotero.org/support/install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otero.org/user/regist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support/plugi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torque.re/zotero-better-bibtex/" TargetMode="External"/><Relationship Id="rId4" Type="http://schemas.openxmlformats.org/officeDocument/2006/relationships/hyperlink" Target="http://zotfile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legewie/zotfile/releases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customXml" Target="../ink/ink8.xml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wente.nl/en/service-portal/university-library/library-services-facilities/library-staff#information-specialis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twente.nl/librar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retorque.re/zotero-better-bibtex/citing/cayw/" TargetMode="External"/><Relationship Id="rId3" Type="http://schemas.openxmlformats.org/officeDocument/2006/relationships/image" Target="../media/image30.png"/><Relationship Id="rId7" Type="http://schemas.openxmlformats.org/officeDocument/2006/relationships/hyperlink" Target="using%20a%20cloud%20servic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verleaf.com/learn/how-to/How_to_link_your_Overleaf_account_to_Mendeley_and_Zotero#Link_to_Zotero" TargetMode="External"/><Relationship Id="rId5" Type="http://schemas.openxmlformats.org/officeDocument/2006/relationships/hyperlink" Target="https://retorque.re/zotero-better-bibtex/" TargetMode="External"/><Relationship Id="rId4" Type="http://schemas.openxmlformats.org/officeDocument/2006/relationships/hyperlink" Target="https://intercom.help/lean-library/en/articles/6332882-how-do-i-use-zotero-with-the-lean-library-browser-extensi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otero.org/group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chnett/zotero-citationcounts" TargetMode="External"/><Relationship Id="rId2" Type="http://schemas.openxmlformats.org/officeDocument/2006/relationships/hyperlink" Target="https://github.com/windingwind/zotero-pdf-p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citeful-xyz/inciteful-zotero-plugin" TargetMode="External"/><Relationship Id="rId5" Type="http://schemas.openxmlformats.org/officeDocument/2006/relationships/hyperlink" Target="https://github.com/scitedotai/scite-zotero-plugin" TargetMode="External"/><Relationship Id="rId4" Type="http://schemas.openxmlformats.org/officeDocument/2006/relationships/hyperlink" Target="https://github.com/bwiernik/zotero-shortdoi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gif"/><Relationship Id="rId3" Type="http://schemas.openxmlformats.org/officeDocument/2006/relationships/hyperlink" Target="https://github.com/windingwind/zotero-tag" TargetMode="External"/><Relationship Id="rId7" Type="http://schemas.openxmlformats.org/officeDocument/2006/relationships/hyperlink" Target="https://github.com/MuiseDestiny/zotero-citation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pics/zotero" TargetMode="External"/><Relationship Id="rId11" Type="http://schemas.openxmlformats.org/officeDocument/2006/relationships/hyperlink" Target="https://github.com/northword/zotero-format-metadata" TargetMode="External"/><Relationship Id="rId5" Type="http://schemas.openxmlformats.org/officeDocument/2006/relationships/hyperlink" Target="https://github.com/windingwind/zotero-better-notes" TargetMode="External"/><Relationship Id="rId10" Type="http://schemas.openxmlformats.org/officeDocument/2006/relationships/hyperlink" Target="https://github.com/MuiseDestiny/zotero-style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github.com/tecosaur/LaTeX-Utilities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hyperlink" Target="http://www.utwente.nl/library" TargetMode="External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hyperlink" Target="https://universiteittwente.sharepoint.com/:l:/s/EIS/FAdi5gXIu4NJhd8iHODw638BUJIJUmfbc5-zAPVwOsSqPQ?e=oWaOAh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8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s://elicit.org/" TargetMode="External"/><Relationship Id="rId18" Type="http://schemas.openxmlformats.org/officeDocument/2006/relationships/image" Target="../media/image631.png"/><Relationship Id="rId3" Type="http://schemas.openxmlformats.org/officeDocument/2006/relationships/hyperlink" Target="http://www.utwente.nl/library" TargetMode="External"/><Relationship Id="rId7" Type="http://schemas.openxmlformats.org/officeDocument/2006/relationships/image" Target="../media/image56.png"/><Relationship Id="rId12" Type="http://schemas.openxmlformats.org/officeDocument/2006/relationships/hyperlink" Target="http://www.researchrabbit.ai/" TargetMode="External"/><Relationship Id="rId17" Type="http://schemas.openxmlformats.org/officeDocument/2006/relationships/slide" Target="slide30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hyperlink" Target="http://www.lens.org/" TargetMode="External"/><Relationship Id="rId5" Type="http://schemas.openxmlformats.org/officeDocument/2006/relationships/image" Target="../media/image51.png"/><Relationship Id="rId15" Type="http://schemas.openxmlformats.org/officeDocument/2006/relationships/hyperlink" Target="https://inciteful.xyz/" TargetMode="External"/><Relationship Id="rId10" Type="http://schemas.openxmlformats.org/officeDocument/2006/relationships/hyperlink" Target="http://www.semanticscholar.com/" TargetMode="External"/><Relationship Id="rId4" Type="http://schemas.openxmlformats.org/officeDocument/2006/relationships/image" Target="../media/image48.png"/><Relationship Id="rId9" Type="http://schemas.openxmlformats.org/officeDocument/2006/relationships/image" Target="../media/image45.png"/><Relationship Id="rId14" Type="http://schemas.openxmlformats.org/officeDocument/2006/relationships/hyperlink" Target="https://fabian-beck.github.io/pure-sugge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wente.nl/libra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10.xml"/><Relationship Id="rId3" Type="http://schemas.openxmlformats.org/officeDocument/2006/relationships/hyperlink" Target="https://consensus.app/" TargetMode="External"/><Relationship Id="rId7" Type="http://schemas.openxmlformats.org/officeDocument/2006/relationships/hyperlink" Target="https://openknowledgemaps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manticscholar.or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connectedpapers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s://www.litmaps.com/" TargetMode="External"/><Relationship Id="rId9" Type="http://schemas.openxmlformats.org/officeDocument/2006/relationships/image" Target="../media/image49.png"/><Relationship Id="rId14" Type="http://schemas.openxmlformats.org/officeDocument/2006/relationships/image" Target="../media/image6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56.png"/><Relationship Id="rId3" Type="http://schemas.openxmlformats.org/officeDocument/2006/relationships/hyperlink" Target="https://elicit.org/" TargetMode="External"/><Relationship Id="rId7" Type="http://schemas.openxmlformats.org/officeDocument/2006/relationships/hyperlink" Target="https://www.lens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iteful.xyz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estech.shinyapps.io/citationchaser" TargetMode="External"/><Relationship Id="rId10" Type="http://schemas.openxmlformats.org/officeDocument/2006/relationships/image" Target="../media/image65.png"/><Relationship Id="rId4" Type="http://schemas.openxmlformats.org/officeDocument/2006/relationships/hyperlink" Target="https://fabian-beck.github.io/pure-suggest/" TargetMode="External"/><Relationship Id="rId9" Type="http://schemas.openxmlformats.org/officeDocument/2006/relationships/image" Target="../media/image630.png"/><Relationship Id="rId1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.mok@utwente.n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brary.universiteitleiden.nl/searching-sources/citation-manag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5.png"/><Relationship Id="rId3" Type="http://schemas.openxmlformats.org/officeDocument/2006/relationships/hyperlink" Target="http://www.utwente.nl/library" TargetMode="External"/><Relationship Id="rId7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ick.endnote.com/" TargetMode="External"/><Relationship Id="rId3" Type="http://schemas.openxmlformats.org/officeDocument/2006/relationships/hyperlink" Target="http://www.utwente.nl/library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ndeley.com/download-reference-manager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zotero.org/download/" TargetMode="External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ndeley.com/download-reference-manager/" TargetMode="External"/><Relationship Id="rId13" Type="http://schemas.openxmlformats.org/officeDocument/2006/relationships/hyperlink" Target="https://www.zotero.org/download/" TargetMode="External"/><Relationship Id="rId3" Type="http://schemas.openxmlformats.org/officeDocument/2006/relationships/hyperlink" Target="http://www.utwente.nl/library" TargetMode="External"/><Relationship Id="rId7" Type="http://schemas.openxmlformats.org/officeDocument/2006/relationships/hyperlink" Target="https://retorque.re/zotero-better-bibtex/" TargetMode="External"/><Relationship Id="rId12" Type="http://schemas.openxmlformats.org/officeDocument/2006/relationships/hyperlink" Target="https://www.nsc.utwente.nl/software/view/V2pOU2JtVkhOVEJaV0dOMlRYcFJla3g2UlRKUFJFbDVUbnByZVU1NlJUMD0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otero.org/support/plugins" TargetMode="External"/><Relationship Id="rId11" Type="http://schemas.openxmlformats.org/officeDocument/2006/relationships/hyperlink" Target="https://click.endnote.com/" TargetMode="External"/><Relationship Id="rId5" Type="http://schemas.openxmlformats.org/officeDocument/2006/relationships/hyperlink" Target="http://www.zotero.org/download/" TargetMode="External"/><Relationship Id="rId15" Type="http://schemas.openxmlformats.org/officeDocument/2006/relationships/image" Target="../media/image10.png"/><Relationship Id="rId10" Type="http://schemas.openxmlformats.org/officeDocument/2006/relationships/hyperlink" Target="https://www.mendeley.com/reference-management/web-importer" TargetMode="External"/><Relationship Id="rId4" Type="http://schemas.openxmlformats.org/officeDocument/2006/relationships/hyperlink" Target="https://www.zotero.org/" TargetMode="External"/><Relationship Id="rId9" Type="http://schemas.openxmlformats.org/officeDocument/2006/relationships/hyperlink" Target="https://appsource.microsoft.com/en-US/product/office/wa104382081?exp=ubp8" TargetMode="Externa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4D6-AAFD-C5D7-0453-CE1A75D8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76" y="1122363"/>
            <a:ext cx="9890449" cy="2387600"/>
          </a:xfrm>
        </p:spPr>
        <p:txBody>
          <a:bodyPr/>
          <a:lstStyle/>
          <a:p>
            <a:r>
              <a:rPr lang="en-US" dirty="0">
                <a:latin typeface="Goudy Old Style" panose="02020502050305020303" pitchFamily="18" charset="0"/>
              </a:rPr>
              <a:t>Zotero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A5F3-EDCA-F6DE-806F-7FADFB1A7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by Samuel Mok (</a:t>
            </a:r>
            <a:r>
              <a:rPr lang="en-US" dirty="0">
                <a:latin typeface="+mj-lt"/>
                <a:hlinkClick r:id="rId3"/>
              </a:rPr>
              <a:t>s.mok@utwente.nl</a:t>
            </a:r>
            <a:r>
              <a:rPr lang="en-US" dirty="0">
                <a:latin typeface="+mj-lt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4D431-1DC0-C9B6-B510-FF7C46735E2D}"/>
              </a:ext>
            </a:extLst>
          </p:cNvPr>
          <p:cNvSpPr txBox="1"/>
          <p:nvPr/>
        </p:nvSpPr>
        <p:spPr>
          <a:xfrm>
            <a:off x="4996540" y="5255439"/>
            <a:ext cx="2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Information Specialist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76A3-8163-5A91-65E5-BFBD9C4A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5D599-0D93-43BF-E142-7B67383C71C0}"/>
              </a:ext>
            </a:extLst>
          </p:cNvPr>
          <p:cNvSpPr txBox="1"/>
          <p:nvPr/>
        </p:nvSpPr>
        <p:spPr>
          <a:xfrm>
            <a:off x="4996539" y="6001702"/>
            <a:ext cx="2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EEMCS &amp; LISA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95127-3A99-3A7D-BC96-0F2E8A390601}"/>
              </a:ext>
            </a:extLst>
          </p:cNvPr>
          <p:cNvSpPr txBox="1"/>
          <p:nvPr/>
        </p:nvSpPr>
        <p:spPr>
          <a:xfrm>
            <a:off x="4996539" y="5617686"/>
            <a:ext cx="2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University of Twente</a:t>
            </a:r>
          </a:p>
        </p:txBody>
      </p:sp>
    </p:spTree>
    <p:extLst>
      <p:ext uri="{BB962C8B-B14F-4D97-AF65-F5344CB8AC3E}">
        <p14:creationId xmlns:p14="http://schemas.microsoft.com/office/powerpoint/2010/main" val="18536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D61F-DC25-AB53-72E7-7DBE3D26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FB6C-C8EA-444A-C58D-A6DFBAF3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take a look at basic Zotero to see how it works and what it can do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Afterwards we’ll take a look at how to do a basic setup to use Zotero as shown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FFBE1-BC3A-E8FE-0BAA-01FC3B1C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60D8EE-8458-4050-4DC7-B95616B5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-1020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Links to the most important pages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92CE4-B9B8-E9F9-286B-F796625F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041722"/>
            <a:ext cx="10904621" cy="52555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https://www.zotero.org/</a:t>
            </a:r>
            <a:r>
              <a:rPr lang="en-US" dirty="0"/>
              <a:t> managers, make sure to download browser plugin as well; comes with Word plugin included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https://leanlibrary.com/download/</a:t>
            </a:r>
            <a:r>
              <a:rPr lang="en-US" dirty="0"/>
              <a:t> - browser plugin so you can automatically access articles even when outside UT network – integrates with Zotero (</a:t>
            </a:r>
            <a:r>
              <a:rPr lang="en-US" dirty="0">
                <a:hlinkClick r:id="rId5"/>
              </a:rPr>
              <a:t>guide here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https://www.overleaf.com/learn/how-to/How_to_link_your_Overleaf_account_to_Mendeley_and_Zotero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Integrate </a:t>
            </a:r>
            <a:r>
              <a:rPr lang="en-US" dirty="0" err="1"/>
              <a:t>zotero</a:t>
            </a:r>
            <a:r>
              <a:rPr lang="en-US" dirty="0"/>
              <a:t> with Overleaf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UT Library Service portal</a:t>
            </a:r>
            <a:r>
              <a:rPr lang="en-US" dirty="0"/>
              <a:t> – UT’s official list of databases, guides, contact, get access, software, and more</a:t>
            </a:r>
          </a:p>
          <a:p>
            <a:pPr marL="0" indent="0">
              <a:buNone/>
            </a:pPr>
            <a:r>
              <a:rPr lang="nl-NL" sz="2800" dirty="0">
                <a:hlinkClick r:id="rId8"/>
              </a:rPr>
              <a:t>Information tools</a:t>
            </a:r>
            <a:r>
              <a:rPr lang="nl-NL" sz="2800" dirty="0"/>
              <a:t>– </a:t>
            </a:r>
            <a:r>
              <a:rPr lang="nl-NL" sz="2800" dirty="0" err="1"/>
              <a:t>my</a:t>
            </a:r>
            <a:r>
              <a:rPr lang="nl-NL" sz="2800" dirty="0"/>
              <a:t> personal </a:t>
            </a:r>
            <a:r>
              <a:rPr lang="nl-NL" sz="2800" dirty="0" err="1"/>
              <a:t>overview</a:t>
            </a:r>
            <a:r>
              <a:rPr lang="nl-NL" sz="2800" dirty="0"/>
              <a:t> of </a:t>
            </a:r>
            <a:r>
              <a:rPr lang="nl-NL" sz="2800" dirty="0" err="1"/>
              <a:t>useful</a:t>
            </a:r>
            <a:r>
              <a:rPr lang="nl-NL" sz="2800" dirty="0"/>
              <a:t> tools, databases </a:t>
            </a:r>
            <a:r>
              <a:rPr lang="nl-NL" sz="2800" dirty="0" err="1"/>
              <a:t>and</a:t>
            </a:r>
            <a:r>
              <a:rPr lang="nl-NL" sz="2800" dirty="0"/>
              <a:t> websites – </a:t>
            </a:r>
            <a:r>
              <a:rPr lang="nl-NL" sz="2800" dirty="0" err="1"/>
              <a:t>use</a:t>
            </a:r>
            <a:r>
              <a:rPr lang="nl-NL" sz="2800" dirty="0"/>
              <a:t> options </a:t>
            </a:r>
            <a:r>
              <a:rPr lang="nl-NL" sz="2800" dirty="0" err="1"/>
              <a:t>to</a:t>
            </a:r>
            <a:r>
              <a:rPr lang="nl-NL" sz="2800" dirty="0"/>
              <a:t> filter &amp; </a:t>
            </a:r>
            <a:r>
              <a:rPr lang="nl-NL" sz="2800" dirty="0" err="1"/>
              <a:t>categorize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BC628-43A4-D34C-B44B-C85A782B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4DFE-8F1F-47DE-B877-3C681EEB6223}" type="slidenum">
              <a:rPr lang="nl-NL" smtClean="0"/>
              <a:t>11</a:t>
            </a:fld>
            <a:endParaRPr lang="nl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62557-B993-B3BB-5DAE-A0CD41831C21}"/>
              </a:ext>
            </a:extLst>
          </p:cNvPr>
          <p:cNvSpPr txBox="1"/>
          <p:nvPr/>
        </p:nvSpPr>
        <p:spPr>
          <a:xfrm>
            <a:off x="4596881" y="6367444"/>
            <a:ext cx="299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www.utwente.nl/library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004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60D8EE-8458-4050-4DC7-B95616B5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-1020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BC628-43A4-D34C-B44B-C85A782B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4DFE-8F1F-47DE-B877-3C681EEB6223}" type="slidenum">
              <a:rPr lang="nl-NL" smtClean="0"/>
              <a:t>12</a:t>
            </a:fld>
            <a:endParaRPr lang="nl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62557-B993-B3BB-5DAE-A0CD41831C21}"/>
              </a:ext>
            </a:extLst>
          </p:cNvPr>
          <p:cNvSpPr txBox="1"/>
          <p:nvPr/>
        </p:nvSpPr>
        <p:spPr>
          <a:xfrm>
            <a:off x="4596881" y="6367444"/>
            <a:ext cx="299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www.utwente.nl/library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67F4F-1DF9-5774-0129-B894496E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9" y="3189222"/>
            <a:ext cx="3364240" cy="3668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58875-63F8-DD8F-99EB-AAB67601D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816" y="3189222"/>
            <a:ext cx="3830883" cy="377083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92CE4-B9B8-E9F9-286B-F796625F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8" y="801221"/>
            <a:ext cx="12090062" cy="525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6"/>
              </a:rPr>
              <a:t>https://www.zotero.org/download/</a:t>
            </a:r>
            <a:r>
              <a:rPr lang="en-US" dirty="0"/>
              <a:t> - download page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https://www.zotero.org/user/register/</a:t>
            </a:r>
            <a:r>
              <a:rPr lang="en-US" dirty="0"/>
              <a:t> - create account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https://www.zotero.org/support/word_processor_integration</a:t>
            </a:r>
            <a:r>
              <a:rPr lang="en-US" dirty="0"/>
              <a:t> - integrate with text editors</a:t>
            </a:r>
          </a:p>
          <a:p>
            <a:pPr marL="0" indent="0">
              <a:buNone/>
            </a:pPr>
            <a:r>
              <a:rPr lang="en-US" dirty="0">
                <a:hlinkClick r:id="rId9"/>
              </a:rPr>
              <a:t>https://www.zotero.org/support/installation</a:t>
            </a:r>
            <a:r>
              <a:rPr lang="en-US" dirty="0"/>
              <a:t> - guide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8F6274-6DBA-BA0D-66F7-1C39085C89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846389"/>
            <a:ext cx="5714519" cy="21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008C-932C-AE24-EEA4-E2A42926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it up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7B34-BDE1-7C5C-4C7E-E3A7A16D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going to take a look at some settings to make sure Zotero is set up like we want. </a:t>
            </a:r>
          </a:p>
          <a:p>
            <a:pPr marL="0" indent="0">
              <a:buNone/>
            </a:pPr>
            <a:r>
              <a:rPr lang="en-US" dirty="0"/>
              <a:t>Install Zotero first, start it up, and then follow the guide.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3DCC-C264-8FAE-C1F7-5A8308A1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B8F8-C9B9-C3DE-B163-995FC304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837D-DA42-10F3-077B-1C9147D4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some stuff to set up:</a:t>
            </a:r>
          </a:p>
          <a:p>
            <a:r>
              <a:rPr lang="en-US" dirty="0"/>
              <a:t>Make a </a:t>
            </a:r>
            <a:r>
              <a:rPr lang="en-US" dirty="0" err="1"/>
              <a:t>zotero</a:t>
            </a:r>
            <a:r>
              <a:rPr lang="en-US" dirty="0"/>
              <a:t> account and link it</a:t>
            </a:r>
          </a:p>
          <a:p>
            <a:r>
              <a:rPr lang="en-US" dirty="0"/>
              <a:t>Choose how and where to store our files</a:t>
            </a:r>
          </a:p>
          <a:p>
            <a:r>
              <a:rPr lang="en-US" dirty="0"/>
              <a:t>Add the UT Library as provider</a:t>
            </a:r>
          </a:p>
          <a:p>
            <a:r>
              <a:rPr lang="en-US" dirty="0"/>
              <a:t>Check/setup the connections with browser and text editor</a:t>
            </a:r>
          </a:p>
          <a:p>
            <a:r>
              <a:rPr lang="en-US" dirty="0"/>
              <a:t>Setup group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5BE81-33FA-9E40-942E-1021F4FB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3673DF-A9EC-053A-9A21-5A0D14DC0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38" y="3159242"/>
            <a:ext cx="4704794" cy="3333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049B7E-E22B-FF54-4D2F-354969C5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Zotero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3BDB-A115-57D3-CF95-3580766B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22" y="1253331"/>
            <a:ext cx="116499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https://www.zotero.org/user/register</a:t>
            </a:r>
            <a:r>
              <a:rPr lang="en-US" dirty="0"/>
              <a:t> Free, 300mb storage, more can be bought</a:t>
            </a:r>
          </a:p>
          <a:p>
            <a:pPr marL="0" indent="0">
              <a:buNone/>
            </a:pPr>
            <a:r>
              <a:rPr lang="en-US" dirty="0"/>
              <a:t>You don’t need much storage: you only need to store metadata. Full text we’ll save somewhere else.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Registered? Then go to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edit -&gt; preferences -&gt; sync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to add your account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9EA53-DD87-01E5-1B13-69EF1A55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6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6766-19B2-4CBE-1C93-C9E073C8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Syncing: setup (preferences -&gt; sync after linking account)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4275-3731-D259-0326-43E225C6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428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Always sync </a:t>
            </a:r>
            <a:r>
              <a:rPr lang="en-US" dirty="0"/>
              <a:t>with zotero.com to keep your library backed up and to enable group sharing!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Full-text / file-syncing is not necessary, you can store it in a cloud-storage folder using </a:t>
            </a:r>
            <a:r>
              <a:rPr lang="en-US" dirty="0" err="1"/>
              <a:t>Zotfile</a:t>
            </a:r>
            <a:r>
              <a:rPr lang="en-US" dirty="0"/>
              <a:t>: a plugin for </a:t>
            </a:r>
            <a:r>
              <a:rPr lang="en-US" dirty="0" err="1"/>
              <a:t>zotero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CE6B5-905D-F053-94D8-D6E2C8AE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CB1E7-E4DE-E3FE-B7D9-701C593C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82" y="1690688"/>
            <a:ext cx="4740438" cy="40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1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65E2-08CC-1DF4-3FF4-018A0AD9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68" y="246929"/>
            <a:ext cx="10515600" cy="1325563"/>
          </a:xfrm>
        </p:spPr>
        <p:txBody>
          <a:bodyPr/>
          <a:lstStyle/>
          <a:p>
            <a:r>
              <a:rPr lang="en-US" dirty="0"/>
              <a:t>Zotero has loads of plugins you can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BBF4-802D-8615-2C4A-E7E0E104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4" y="909711"/>
            <a:ext cx="11007436" cy="58347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hlinkClick r:id="rId3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Official list here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Essential</a:t>
            </a:r>
            <a:r>
              <a:rPr lang="en-US" dirty="0"/>
              <a:t> plugins for basically everyone: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http://zotfile.com/</a:t>
            </a:r>
            <a:r>
              <a:rPr lang="en-US" dirty="0"/>
              <a:t> - way better storage of PDFs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https://retorque.re/zotero-better-bibtex/</a:t>
            </a:r>
            <a:r>
              <a:rPr lang="en-US" dirty="0"/>
              <a:t> - as backbone for lots of other plugins, and to better integrate with almost everything except Word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More on plugins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E6B6C-BBCD-7D7E-01BE-3F1F444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0C40-8CD4-6B88-6D0C-AE926432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BD2901-AB7A-ECF3-298A-A3BBFBAD5E6C}"/>
              </a:ext>
            </a:extLst>
          </p:cNvPr>
          <p:cNvGrpSpPr/>
          <p:nvPr/>
        </p:nvGrpSpPr>
        <p:grpSpPr>
          <a:xfrm>
            <a:off x="14274" y="3194665"/>
            <a:ext cx="6081726" cy="3660565"/>
            <a:chOff x="399000" y="0"/>
            <a:chExt cx="11394000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DF8EE0-E099-7445-B260-BB1985EC0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000" y="0"/>
              <a:ext cx="11394000" cy="68580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0F2812-8B02-6EC7-6279-659F82C10214}"/>
                    </a:ext>
                  </a:extLst>
                </p14:cNvPr>
                <p14:cNvContentPartPr/>
                <p14:nvPr/>
              </p14:nvContentPartPr>
              <p14:xfrm>
                <a:off x="8493840" y="4362000"/>
                <a:ext cx="2385360" cy="190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0F2812-8B02-6EC7-6279-659F82C102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6980" y="4345140"/>
                  <a:ext cx="2418406" cy="193960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BF67-8A13-F683-6025-E8D3013D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11" y="1340790"/>
            <a:ext cx="5507182" cy="296804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600" dirty="0"/>
              <a:t>Download .</a:t>
            </a:r>
            <a:r>
              <a:rPr lang="en-US" sz="1600" dirty="0" err="1"/>
              <a:t>xpi</a:t>
            </a:r>
            <a:r>
              <a:rPr lang="en-US" sz="1600" dirty="0"/>
              <a:t> file</a:t>
            </a:r>
          </a:p>
          <a:p>
            <a:pPr marL="514350" indent="-514350">
              <a:buAutoNum type="arabicPeriod"/>
            </a:pPr>
            <a:r>
              <a:rPr lang="en-US" sz="1600" dirty="0"/>
              <a:t>Open Zotero</a:t>
            </a:r>
          </a:p>
          <a:p>
            <a:pPr marL="514350" indent="-514350">
              <a:buAutoNum type="arabicPeriod"/>
            </a:pPr>
            <a:r>
              <a:rPr lang="en-US" sz="1600" dirty="0"/>
              <a:t>Click Tools -&gt; Add-ons</a:t>
            </a:r>
          </a:p>
          <a:p>
            <a:pPr marL="514350" indent="-514350">
              <a:buAutoNum type="arabicPeriod"/>
            </a:pPr>
            <a:r>
              <a:rPr lang="en-US" sz="1600" dirty="0"/>
              <a:t>Click the gear icon and select “Install add-on from file”</a:t>
            </a:r>
          </a:p>
          <a:p>
            <a:pPr marL="514350" indent="-514350">
              <a:buAutoNum type="arabicPeriod"/>
            </a:pPr>
            <a:r>
              <a:rPr lang="en-US" sz="1600" dirty="0"/>
              <a:t>Browse to the .</a:t>
            </a:r>
            <a:r>
              <a:rPr lang="en-US" sz="1600" dirty="0" err="1"/>
              <a:t>xpi</a:t>
            </a:r>
            <a:r>
              <a:rPr lang="en-US" sz="1600" dirty="0"/>
              <a:t> file and select it</a:t>
            </a:r>
          </a:p>
          <a:p>
            <a:pPr marL="514350" indent="-514350">
              <a:buAutoNum type="arabicPeriod"/>
            </a:pPr>
            <a:r>
              <a:rPr lang="en-US" sz="1600" dirty="0"/>
              <a:t>Wait 3 second and press “Install Now”</a:t>
            </a:r>
          </a:p>
          <a:p>
            <a:pPr marL="514350" indent="-514350">
              <a:buAutoNum type="arabicPeriod"/>
            </a:pPr>
            <a:r>
              <a:rPr lang="en-US" sz="1600" dirty="0"/>
              <a:t>Maybe restart Zotero, depends on plugin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AC73E-CA28-02C1-4944-269FFD70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5E416-95FD-1B73-1841-4189DCFC2CF7}"/>
              </a:ext>
            </a:extLst>
          </p:cNvPr>
          <p:cNvSpPr txBox="1"/>
          <p:nvPr/>
        </p:nvSpPr>
        <p:spPr>
          <a:xfrm>
            <a:off x="6511637" y="661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Essential plugin: </a:t>
            </a:r>
            <a:r>
              <a:rPr lang="en-US" dirty="0" err="1"/>
              <a:t>Zotfile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3BFA0-6AE8-4068-0B92-6D5B706E5509}"/>
              </a:ext>
            </a:extLst>
          </p:cNvPr>
          <p:cNvSpPr txBox="1"/>
          <p:nvPr/>
        </p:nvSpPr>
        <p:spPr>
          <a:xfrm>
            <a:off x="5153891" y="10175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 go to </a:t>
            </a:r>
            <a:r>
              <a:rPr lang="en-US" dirty="0">
                <a:hlinkClick r:id="rId6"/>
              </a:rPr>
              <a:t>https://github.com/jlegewie/zotfile/releases</a:t>
            </a:r>
            <a:r>
              <a:rPr lang="en-US" dirty="0"/>
              <a:t>, click “releases” and grab the file</a:t>
            </a:r>
          </a:p>
          <a:p>
            <a:r>
              <a:rPr lang="en-US" dirty="0"/>
              <a:t>Then the rest of the steps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07BE2B-ECC7-E618-9006-1CE6D1BCD8D2}"/>
              </a:ext>
            </a:extLst>
          </p:cNvPr>
          <p:cNvGrpSpPr/>
          <p:nvPr/>
        </p:nvGrpSpPr>
        <p:grpSpPr>
          <a:xfrm>
            <a:off x="0" y="3108325"/>
            <a:ext cx="4744652" cy="3712069"/>
            <a:chOff x="6969315" y="2143014"/>
            <a:chExt cx="5180643" cy="4053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F16D03-D233-0534-150F-7A11C6E74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69315" y="2143014"/>
              <a:ext cx="5180643" cy="405317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1178CA-0D4B-3188-A558-AF37793088B0}"/>
                    </a:ext>
                  </a:extLst>
                </p14:cNvPr>
                <p14:cNvContentPartPr/>
                <p14:nvPr/>
              </p14:nvContentPartPr>
              <p14:xfrm>
                <a:off x="8943160" y="4498560"/>
                <a:ext cx="1698120" cy="87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1178CA-0D4B-3188-A558-AF37793088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3728" y="4488732"/>
                  <a:ext cx="1717377" cy="89514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C428FB5-23B4-5FD5-63D6-F2ABDE7D5D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423" y="3332063"/>
            <a:ext cx="5915851" cy="32675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DEFBBA-304F-9C2E-A7FF-1B67363B1E2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4000"/>
          <a:stretch/>
        </p:blipFill>
        <p:spPr>
          <a:xfrm>
            <a:off x="-1796743" y="3609359"/>
            <a:ext cx="9265920" cy="3076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2C29A4-44B2-870E-3E60-60280A3300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7078" y="2401387"/>
            <a:ext cx="6458851" cy="44773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242271-3BC5-015A-8E4E-65D3F64B47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7078" y="4326573"/>
            <a:ext cx="8941153" cy="13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7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53125 0.36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3" y="18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39A1-0237-333E-A40C-3E539AA0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Syncing: </a:t>
            </a:r>
            <a:r>
              <a:rPr lang="en-US" dirty="0" err="1"/>
              <a:t>Zotfile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D280-A367-A466-28C6-CC8B4492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825625"/>
            <a:ext cx="6117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Tools -&gt; </a:t>
            </a:r>
            <a:r>
              <a:rPr lang="en-US" dirty="0" err="1"/>
              <a:t>ZotFile</a:t>
            </a:r>
            <a:r>
              <a:rPr lang="en-US" dirty="0"/>
              <a:t> preferences</a:t>
            </a:r>
          </a:p>
          <a:p>
            <a:pPr marL="0" indent="0">
              <a:buNone/>
            </a:pPr>
            <a:r>
              <a:rPr lang="en-US" dirty="0"/>
              <a:t>Location of files -&gt; custom location -&gt; pick a cloud folder</a:t>
            </a:r>
          </a:p>
          <a:p>
            <a:pPr marL="0" indent="0">
              <a:buNone/>
            </a:pPr>
            <a:r>
              <a:rPr lang="en-US" dirty="0"/>
              <a:t>Done! </a:t>
            </a:r>
            <a:r>
              <a:rPr lang="en-US" dirty="0" err="1"/>
              <a:t>Zotfile</a:t>
            </a:r>
            <a:r>
              <a:rPr lang="en-US" dirty="0"/>
              <a:t> will rename all pdfs and store them there.</a:t>
            </a:r>
          </a:p>
          <a:p>
            <a:pPr marL="0" indent="0">
              <a:buNone/>
            </a:pPr>
            <a:r>
              <a:rPr lang="en-US" dirty="0"/>
              <a:t>You can do more with </a:t>
            </a:r>
            <a:r>
              <a:rPr lang="en-US" dirty="0" err="1"/>
              <a:t>Zotfile</a:t>
            </a:r>
            <a:r>
              <a:rPr lang="en-US" dirty="0"/>
              <a:t>, like easily sync with a tablet or extract pdf highlights as Zotero notes with links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761B3-8D7F-625E-94E7-46E0EE5F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63C4C-64DA-BF54-55B3-999F21EE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74" y="365125"/>
            <a:ext cx="5599326" cy="62477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146DE95-1E22-9EF4-8FE0-3C556492DA64}"/>
              </a:ext>
            </a:extLst>
          </p:cNvPr>
          <p:cNvGrpSpPr/>
          <p:nvPr/>
        </p:nvGrpSpPr>
        <p:grpSpPr>
          <a:xfrm>
            <a:off x="462504" y="270821"/>
            <a:ext cx="11571792" cy="6464939"/>
            <a:chOff x="462504" y="270821"/>
            <a:chExt cx="11571792" cy="64649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7E45B8-9C20-59F0-3034-8A748ADE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504" y="270821"/>
              <a:ext cx="11571792" cy="6464939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8128947B-4512-A742-AEE3-6FA102B73391}"/>
                </a:ext>
              </a:extLst>
            </p:cNvPr>
            <p:cNvSpPr txBox="1">
              <a:spLocks/>
            </p:cNvSpPr>
            <p:nvPr/>
          </p:nvSpPr>
          <p:spPr>
            <a:xfrm>
              <a:off x="1628028" y="4757422"/>
              <a:ext cx="9240744" cy="13255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You can manually ask </a:t>
              </a:r>
              <a:r>
                <a:rPr lang="en-US" dirty="0" err="1"/>
                <a:t>Zotfile</a:t>
              </a:r>
              <a:r>
                <a:rPr lang="en-US" dirty="0"/>
                <a:t> to move pdfs with the right-click menu.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51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27CB-3885-3052-D969-667322A2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faculty is supported by one or two information specialists, but you can contact any of us.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We are library staff</a:t>
            </a:r>
            <a:r>
              <a:rPr lang="en-US" dirty="0"/>
              <a:t> who help students and researchers with </a:t>
            </a:r>
            <a:r>
              <a:rPr lang="en-US" dirty="0">
                <a:solidFill>
                  <a:srgbClr val="FF0000"/>
                </a:solidFill>
              </a:rPr>
              <a:t>information literacy</a:t>
            </a:r>
            <a:r>
              <a:rPr lang="en-US" dirty="0"/>
              <a:t>, access to books/journals/</a:t>
            </a:r>
            <a:r>
              <a:rPr lang="en-US" dirty="0" err="1"/>
              <a:t>etc</a:t>
            </a:r>
            <a:r>
              <a:rPr lang="en-US" dirty="0"/>
              <a:t>, publishing research, citing sources, and more.</a:t>
            </a:r>
          </a:p>
          <a:p>
            <a:pPr marL="0" indent="0">
              <a:buNone/>
            </a:pPr>
            <a:r>
              <a:rPr lang="en-US" dirty="0"/>
              <a:t>Always available to help, don’t hesitate to </a:t>
            </a:r>
            <a:r>
              <a:rPr lang="en-US" dirty="0">
                <a:solidFill>
                  <a:srgbClr val="FF0000"/>
                </a:solidFill>
              </a:rPr>
              <a:t>contact</a:t>
            </a:r>
            <a:r>
              <a:rPr lang="en-US" dirty="0"/>
              <a:t> us! Information &amp; contact info can be found on the library website,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C23E2-B9D7-24B9-1528-7B99549BD8AA}"/>
              </a:ext>
            </a:extLst>
          </p:cNvPr>
          <p:cNvSpPr txBox="1"/>
          <p:nvPr/>
        </p:nvSpPr>
        <p:spPr>
          <a:xfrm>
            <a:off x="4059595" y="5077090"/>
            <a:ext cx="4746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www.utwente.nl/library</a:t>
            </a:r>
            <a:r>
              <a:rPr lang="en-US" sz="28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A167-64E0-6EC4-214D-7DA93509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8F92F-9E02-E99D-1CB5-060DCBF73D36}"/>
              </a:ext>
            </a:extLst>
          </p:cNvPr>
          <p:cNvSpPr txBox="1"/>
          <p:nvPr/>
        </p:nvSpPr>
        <p:spPr>
          <a:xfrm>
            <a:off x="3709698" y="714960"/>
            <a:ext cx="50960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Information Specialist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1022A-08A6-6C92-6593-CEBA5597D549}"/>
              </a:ext>
            </a:extLst>
          </p:cNvPr>
          <p:cNvSpPr txBox="1"/>
          <p:nvPr/>
        </p:nvSpPr>
        <p:spPr>
          <a:xfrm>
            <a:off x="8659837" y="714959"/>
            <a:ext cx="4960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444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AF17-9608-CBD1-F4C2-BD68D39D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UT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4115-1A79-4B2F-5B06-BB6ADD28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19" y="1444625"/>
            <a:ext cx="68257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Preferences -&gt; advanced -&gt; </a:t>
            </a:r>
            <a:r>
              <a:rPr lang="en-US" dirty="0" err="1"/>
              <a:t>OpenURL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the UT as provider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make Zotero find PDFs and metadata through our collection. </a:t>
            </a:r>
          </a:p>
          <a:p>
            <a:pPr marL="0" indent="0">
              <a:buNone/>
            </a:pPr>
            <a:r>
              <a:rPr lang="en-US" dirty="0"/>
              <a:t>You can also use it to look up items in your library to see if we have it in our collection..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5F61F-3598-9F75-E34D-5B94A1FD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07F9F-E235-738D-568C-4FEA0E3A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51" y="1364627"/>
            <a:ext cx="4881932" cy="41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AF17-9608-CBD1-F4C2-BD68D39D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item in library or elsewhere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4115-1A79-4B2F-5B06-BB6ADD28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19" y="1444625"/>
            <a:ext cx="1165242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Select item(s) and use the green arrow in the top right to open in chosen database or elsewhere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5F61F-3598-9F75-E34D-5B94A1FD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8310C-1652-01E3-F8D7-9C92FCE8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2418730"/>
            <a:ext cx="10983858" cy="4439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61BB8-F5CD-B9D4-5E5A-B92D68D1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4" y="2207530"/>
            <a:ext cx="7383272" cy="56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5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DFB17F-E5AC-DB0A-7E43-64FD4E4C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59" y="2773922"/>
            <a:ext cx="4520875" cy="3468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C7783-02DE-BF30-5FC1-9F3953F0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FDF5-9969-8AD0-610B-B081E2DD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6" y="1253331"/>
            <a:ext cx="10515600" cy="5468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couple Zotero with Lean Library for access to articles using </a:t>
            </a:r>
            <a:r>
              <a:rPr lang="en-US" dirty="0">
                <a:hlinkClick r:id="rId4"/>
              </a:rPr>
              <a:t>this guide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Integrating with word: edit -&gt; preferences -&gt; cite -&gt; word processors -&gt; install word add-in</a:t>
            </a:r>
          </a:p>
          <a:p>
            <a:pPr marL="0" indent="0">
              <a:buNone/>
            </a:pPr>
            <a:r>
              <a:rPr lang="en-US" dirty="0"/>
              <a:t>Integrate with something else? </a:t>
            </a:r>
            <a:r>
              <a:rPr lang="en-US" dirty="0">
                <a:hlinkClick r:id="rId5"/>
              </a:rPr>
              <a:t>Install Better </a:t>
            </a:r>
            <a:r>
              <a:rPr lang="en-US" dirty="0" err="1">
                <a:hlinkClick r:id="rId5"/>
              </a:rPr>
              <a:t>BibTeX</a:t>
            </a:r>
            <a:r>
              <a:rPr lang="en-US" dirty="0">
                <a:hlinkClick r:id="rId5"/>
              </a:rPr>
              <a:t> plugin first!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Guide for overleaf </a:t>
            </a:r>
            <a:r>
              <a:rPr lang="en-US" dirty="0">
                <a:hlinkClick r:id="rId6"/>
              </a:rPr>
              <a:t>can be found on the official site</a:t>
            </a:r>
            <a:r>
              <a:rPr lang="en-US" dirty="0"/>
              <a:t>, but if you want a better experience (or use LaTeX in a different way) there are guides available in the better </a:t>
            </a:r>
            <a:r>
              <a:rPr lang="en-US" dirty="0" err="1"/>
              <a:t>BibTeX</a:t>
            </a:r>
            <a:r>
              <a:rPr lang="en-US" dirty="0"/>
              <a:t> Manual: by </a:t>
            </a:r>
            <a:r>
              <a:rPr lang="en-US" dirty="0">
                <a:hlinkClick r:id="rId7"/>
              </a:rPr>
              <a:t>using a cloud service</a:t>
            </a:r>
            <a:r>
              <a:rPr lang="en-US" dirty="0"/>
              <a:t> or using a </a:t>
            </a:r>
            <a:r>
              <a:rPr lang="en-US" dirty="0">
                <a:hlinkClick r:id="rId8"/>
              </a:rPr>
              <a:t>script with more functionality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287D3-A31A-AE47-2EC2-9B520EF8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3DFF-ADC1-24B0-7189-FB2A8078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8F71-B646-C62A-97B1-B1AD8EAB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make a group library to share your work with others (and certain software like Overleaf). You need to use your Zotero account do this is. Guide is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https://www.zotero.org/groups/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can fully share an entire library. You’ll need to make a new library for each group: you can’t quickly share a subcollection directly from </a:t>
            </a:r>
            <a:r>
              <a:rPr lang="en-US" dirty="0" err="1"/>
              <a:t>zotero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4DC0B-422D-DD0C-CB38-AD6F6D61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8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4D6-AAFD-C5D7-0453-CE1A75D8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76" y="1122363"/>
            <a:ext cx="9890449" cy="2387600"/>
          </a:xfrm>
        </p:spPr>
        <p:txBody>
          <a:bodyPr/>
          <a:lstStyle/>
          <a:p>
            <a:r>
              <a:rPr lang="en-US" dirty="0">
                <a:latin typeface="Goudy Old Style" panose="02020502050305020303" pitchFamily="18" charset="0"/>
              </a:rPr>
              <a:t>Advanced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A5F3-EDCA-F6DE-806F-7FADFB1A7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Zotero can do a lot more!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76A3-8163-5A91-65E5-BFBD9C4A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11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D61F-DC25-AB53-72E7-7DBE3D26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advanced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FB6C-C8EA-444A-C58D-A6DFBAF3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I’ll open up my real Zotero installation to show you what you can do with it.</a:t>
            </a:r>
          </a:p>
          <a:p>
            <a:pPr marL="0" indent="0" algn="ctr">
              <a:buNone/>
            </a:pPr>
            <a:r>
              <a:rPr lang="en-US" dirty="0"/>
              <a:t>Way too much to show and explain at once: if you want to play around with it just do so, see what works for you.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FFBE1-BC3A-E8FE-0BAA-01FC3B1C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0780-14FB-C320-6466-AE691B8F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9BB0-49F9-812D-EEA4-25AD5538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Small additions but </a:t>
            </a:r>
            <a:r>
              <a:rPr lang="en-US" b="1" dirty="0"/>
              <a:t>very</a:t>
            </a:r>
            <a:r>
              <a:rPr lang="en-US" dirty="0"/>
              <a:t> useful: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https://github.com/windingwind/zotero-pdf-preview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https://github.com/eschnett/zotero-citationcounts</a:t>
            </a:r>
            <a:br>
              <a:rPr lang="en-US" dirty="0"/>
            </a:br>
            <a:r>
              <a:rPr lang="en-US" dirty="0">
                <a:hlinkClick r:id="rId4"/>
              </a:rPr>
              <a:t>https://github.com/bwiernik/zotero-shortdoi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Nice integrations:</a:t>
            </a:r>
            <a:br>
              <a:rPr lang="en-US" dirty="0"/>
            </a:br>
            <a:r>
              <a:rPr lang="en-US" dirty="0">
                <a:hlinkClick r:id="rId5"/>
              </a:rPr>
              <a:t>https://github.com/scitedotai/scite-zotero-plugin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6"/>
              </a:rPr>
              <a:t>https://github.com/inciteful-xyz/inciteful-zotero-plugin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6F7B7-F1BC-8C2D-E18C-8300B793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65E2-08CC-1DF4-3FF4-018A0AD9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More plugins I’d recommend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BBF4-802D-8615-2C4A-E7E0E104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53" y="1288280"/>
            <a:ext cx="5666772" cy="41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https://github.com/windingwind/zotero-tag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E6B6C-BBCD-7D7E-01BE-3F1F444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7EB9754-0F37-25B1-5870-41BD4019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021" y="2371976"/>
            <a:ext cx="33242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A8A73-AEB3-8B5F-D6D3-DEF333F4A9D7}"/>
              </a:ext>
            </a:extLst>
          </p:cNvPr>
          <p:cNvSpPr txBox="1"/>
          <p:nvPr/>
        </p:nvSpPr>
        <p:spPr>
          <a:xfrm>
            <a:off x="371853" y="909567"/>
            <a:ext cx="813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https://github.com/windingwind/zotero-better-notes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0973-0210-CCA5-DB1D-12990ED91713}"/>
              </a:ext>
            </a:extLst>
          </p:cNvPr>
          <p:cNvSpPr txBox="1"/>
          <p:nvPr/>
        </p:nvSpPr>
        <p:spPr>
          <a:xfrm>
            <a:off x="1205346" y="6113487"/>
            <a:ext cx="9552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6"/>
              </a:rPr>
              <a:t>https://github.com/topics/zotero</a:t>
            </a:r>
            <a:r>
              <a:rPr lang="en-US" sz="2400" b="1" dirty="0"/>
              <a:t> to find more plugins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AAC58-3B98-9557-1793-BF8E302B83B2}"/>
              </a:ext>
            </a:extLst>
          </p:cNvPr>
          <p:cNvSpPr txBox="1"/>
          <p:nvPr/>
        </p:nvSpPr>
        <p:spPr>
          <a:xfrm>
            <a:off x="327921" y="1912642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7"/>
              </a:rPr>
              <a:t>https://github.com/MuiseDestiny/zotero-citation</a:t>
            </a:r>
            <a:endParaRPr lang="en-US" dirty="0"/>
          </a:p>
        </p:txBody>
      </p:sp>
      <p:pic>
        <p:nvPicPr>
          <p:cNvPr id="1032" name="Picture 8" descr="cite-item-by-drag">
            <a:extLst>
              <a:ext uri="{FF2B5EF4-FFF2-40B4-BE49-F238E27FC236}">
                <a16:creationId xmlns:a16="http://schemas.microsoft.com/office/drawing/2014/main" id="{8F92B493-7E0C-0EBC-4E17-E292ECEB9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67" y="929526"/>
            <a:ext cx="4619280" cy="21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AB21D-3068-39FA-CC0C-4B572B22EC88}"/>
              </a:ext>
            </a:extLst>
          </p:cNvPr>
          <p:cNvSpPr txBox="1"/>
          <p:nvPr/>
        </p:nvSpPr>
        <p:spPr>
          <a:xfrm>
            <a:off x="5981349" y="392928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https://github.com/tecosaur/LaTeX-Utilities</a:t>
            </a:r>
            <a:r>
              <a:rPr lang="en-US" dirty="0"/>
              <a:t> - if using LaTeX and </a:t>
            </a:r>
            <a:r>
              <a:rPr lang="en-US" b="1" dirty="0"/>
              <a:t>not</a:t>
            </a:r>
            <a:r>
              <a:rPr lang="en-US" dirty="0"/>
              <a:t> Overleaf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AB088-AD0D-48FF-BB67-CE7E6E37C39D}"/>
              </a:ext>
            </a:extLst>
          </p:cNvPr>
          <p:cNvSpPr txBox="1"/>
          <p:nvPr/>
        </p:nvSpPr>
        <p:spPr>
          <a:xfrm>
            <a:off x="351071" y="157611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https://github.com/MuiseDestiny/zotero-style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AC0EE-500D-F9B6-4656-47FA5B198FBA}"/>
              </a:ext>
            </a:extLst>
          </p:cNvPr>
          <p:cNvSpPr txBox="1"/>
          <p:nvPr/>
        </p:nvSpPr>
        <p:spPr>
          <a:xfrm>
            <a:off x="371853" y="3946063"/>
            <a:ext cx="4305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1"/>
              </a:rPr>
              <a:t>https://github.com/northword/zotero-format-metadata</a:t>
            </a:r>
            <a:r>
              <a:rPr lang="en-US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236F2-FAE9-7EC1-D787-CF9AE7B65C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921" y="4651041"/>
            <a:ext cx="5452989" cy="8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4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09B6-6C05-E086-9F44-A649A33D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F4D8C-6F31-5C26-C01F-B7585F0D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4A218-3CED-BE45-F465-AC7C22F1BC5C}"/>
              </a:ext>
            </a:extLst>
          </p:cNvPr>
          <p:cNvSpPr txBox="1"/>
          <p:nvPr/>
        </p:nvSpPr>
        <p:spPr>
          <a:xfrm>
            <a:off x="4596881" y="6367444"/>
            <a:ext cx="299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www.utwente.nl/library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2AD9-3AA9-0F3C-921D-D8E482E6C90F}"/>
              </a:ext>
            </a:extLst>
          </p:cNvPr>
          <p:cNvSpPr txBox="1"/>
          <p:nvPr/>
        </p:nvSpPr>
        <p:spPr>
          <a:xfrm>
            <a:off x="1128313" y="241307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Keyword search</a:t>
            </a:r>
            <a:endParaRPr lang="nl-NL" b="1" dirty="0">
              <a:solidFill>
                <a:schemeClr val="accent2"/>
              </a:solidFill>
            </a:endParaRP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9063D318-B827-7CE6-0A58-E0293203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736" y="1334714"/>
            <a:ext cx="2428697" cy="5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C93E642-A6C8-B846-F3B8-60D1A65AA14F}"/>
              </a:ext>
            </a:extLst>
          </p:cNvPr>
          <p:cNvGrpSpPr/>
          <p:nvPr/>
        </p:nvGrpSpPr>
        <p:grpSpPr>
          <a:xfrm>
            <a:off x="217611" y="2017165"/>
            <a:ext cx="1305672" cy="1212084"/>
            <a:chOff x="6379218" y="4638355"/>
            <a:chExt cx="2231382" cy="20714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97A947-1BF1-C365-0153-037E150C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218" y="4638355"/>
              <a:ext cx="2231382" cy="1884396"/>
            </a:xfrm>
            <a:prstGeom prst="rect">
              <a:avLst/>
            </a:prstGeom>
          </p:spPr>
        </p:pic>
        <p:pic>
          <p:nvPicPr>
            <p:cNvPr id="11" name="Picture 30">
              <a:extLst>
                <a:ext uri="{FF2B5EF4-FFF2-40B4-BE49-F238E27FC236}">
                  <a16:creationId xmlns:a16="http://schemas.microsoft.com/office/drawing/2014/main" id="{965D3CF9-588C-F701-63CF-AF3C8B1AD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185" y="6396741"/>
              <a:ext cx="1969093" cy="313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8">
            <a:extLst>
              <a:ext uri="{FF2B5EF4-FFF2-40B4-BE49-F238E27FC236}">
                <a16:creationId xmlns:a16="http://schemas.microsoft.com/office/drawing/2014/main" id="{8B3C5E98-404B-AF3E-850C-A13314785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00" t="9947" r="6526" b="24187"/>
          <a:stretch/>
        </p:blipFill>
        <p:spPr bwMode="auto">
          <a:xfrm>
            <a:off x="2751256" y="1273835"/>
            <a:ext cx="1385386" cy="79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Download PubMed Logo in SVG Vector or PNG File Format - Logo.wine">
            <a:extLst>
              <a:ext uri="{FF2B5EF4-FFF2-40B4-BE49-F238E27FC236}">
                <a16:creationId xmlns:a16="http://schemas.microsoft.com/office/drawing/2014/main" id="{D1745594-4239-24D9-D542-EFABABDC9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9" t="27340" r="11714" b="27151"/>
          <a:stretch/>
        </p:blipFill>
        <p:spPr bwMode="auto">
          <a:xfrm>
            <a:off x="1696671" y="2235765"/>
            <a:ext cx="2356700" cy="9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2FCAD3-B948-3D7E-0E36-6AC364E50D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671" y="3297091"/>
            <a:ext cx="1494768" cy="3824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F8ACC1-EB66-8032-5E56-C0C4778636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2515" y="3317521"/>
            <a:ext cx="1772168" cy="3942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24DD3A-8902-B761-909D-EFCABD4D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02" y="3815281"/>
            <a:ext cx="1381321" cy="5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134492-07F8-3187-50E1-1BD57745B0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0711" y="5024814"/>
            <a:ext cx="1610334" cy="5151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D65860-9954-C996-1FFC-093A694D8B39}"/>
              </a:ext>
            </a:extLst>
          </p:cNvPr>
          <p:cNvSpPr txBox="1"/>
          <p:nvPr/>
        </p:nvSpPr>
        <p:spPr>
          <a:xfrm>
            <a:off x="539001" y="621579"/>
            <a:ext cx="327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probably know (some) of these:</a:t>
            </a:r>
            <a:endParaRPr lang="nl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B7D6-FFE4-97C8-5F0E-7C258295AA8F}"/>
              </a:ext>
            </a:extLst>
          </p:cNvPr>
          <p:cNvSpPr txBox="1"/>
          <p:nvPr/>
        </p:nvSpPr>
        <p:spPr>
          <a:xfrm>
            <a:off x="262845" y="4458830"/>
            <a:ext cx="382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did you know about these?</a:t>
            </a:r>
            <a:endParaRPr lang="nl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7ABCAB-8A4B-83B3-EAB7-BC32BE601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71" y="5962107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3783D1-C1A5-FEEC-D005-6A8BAB08DC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671" y="4948704"/>
            <a:ext cx="1189000" cy="6587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F98C5A-A232-4904-6C3C-89F6824655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4933" y="5859435"/>
            <a:ext cx="2356700" cy="387220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8C1AF351-E3FA-1B2C-61B0-E10514E2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5621" y="4986494"/>
            <a:ext cx="926496" cy="5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4">
            <a:extLst>
              <a:ext uri="{FF2B5EF4-FFF2-40B4-BE49-F238E27FC236}">
                <a16:creationId xmlns:a16="http://schemas.microsoft.com/office/drawing/2014/main" id="{2726F0D4-91EA-29A6-590F-B8DB9E61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9931" y="5036237"/>
            <a:ext cx="1305090" cy="5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3E671D-AD6A-0C58-D846-14840CD34518}"/>
              </a:ext>
            </a:extLst>
          </p:cNvPr>
          <p:cNvSpPr txBox="1"/>
          <p:nvPr/>
        </p:nvSpPr>
        <p:spPr>
          <a:xfrm>
            <a:off x="8135831" y="45239"/>
            <a:ext cx="3826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did you know there is a whole world of other types of search tools out there?</a:t>
            </a:r>
            <a:endParaRPr lang="nl-NL" dirty="0"/>
          </a:p>
        </p:txBody>
      </p:sp>
      <p:pic>
        <p:nvPicPr>
          <p:cNvPr id="31" name="Picture 2" descr="ResearchRabbit">
            <a:extLst>
              <a:ext uri="{FF2B5EF4-FFF2-40B4-BE49-F238E27FC236}">
                <a16:creationId xmlns:a16="http://schemas.microsoft.com/office/drawing/2014/main" id="{7243B8C6-1316-AD8E-33A0-D1AEEDE04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8079" y="1190814"/>
            <a:ext cx="1786558" cy="6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303E8194-85B2-F776-B130-A4038424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9477" y="1965274"/>
            <a:ext cx="937599" cy="9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id="{CA3B727B-5EB1-E737-D014-BAA387629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16521" y="1365553"/>
            <a:ext cx="1415247" cy="5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A6527EAA-7327-43C7-B78F-C919AFDB9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14100" y="2072179"/>
            <a:ext cx="892617" cy="4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Latest stories published on Litmaps – Medium">
            <a:extLst>
              <a:ext uri="{FF2B5EF4-FFF2-40B4-BE49-F238E27FC236}">
                <a16:creationId xmlns:a16="http://schemas.microsoft.com/office/drawing/2014/main" id="{AA1572F2-B11A-FB06-9305-C5435F34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6637" y="3697770"/>
            <a:ext cx="2540146" cy="6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CEBF1273-F5A4-7A75-76A1-FDA1A1FC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27497" y="4290225"/>
            <a:ext cx="2162885" cy="3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>
            <a:extLst>
              <a:ext uri="{FF2B5EF4-FFF2-40B4-BE49-F238E27FC236}">
                <a16:creationId xmlns:a16="http://schemas.microsoft.com/office/drawing/2014/main" id="{39C3ADDD-38A3-84A6-2D22-C8E650C6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20750" y="1375790"/>
            <a:ext cx="984701" cy="113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>
            <a:extLst>
              <a:ext uri="{FF2B5EF4-FFF2-40B4-BE49-F238E27FC236}">
                <a16:creationId xmlns:a16="http://schemas.microsoft.com/office/drawing/2014/main" id="{7FFBB5F7-EB19-9D09-9EDF-80B42327B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38101" y="3013869"/>
            <a:ext cx="1415247" cy="69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>
            <a:extLst>
              <a:ext uri="{FF2B5EF4-FFF2-40B4-BE49-F238E27FC236}">
                <a16:creationId xmlns:a16="http://schemas.microsoft.com/office/drawing/2014/main" id="{561B1C98-BE73-8C99-948B-4B1A4CE86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098" y="2454295"/>
            <a:ext cx="2540147" cy="53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>
            <a:extLst>
              <a:ext uri="{FF2B5EF4-FFF2-40B4-BE49-F238E27FC236}">
                <a16:creationId xmlns:a16="http://schemas.microsoft.com/office/drawing/2014/main" id="{BA00AB10-987C-C861-6E7E-945AC1253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613100" y="4725074"/>
            <a:ext cx="2200080" cy="4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4">
            <a:extLst>
              <a:ext uri="{FF2B5EF4-FFF2-40B4-BE49-F238E27FC236}">
                <a16:creationId xmlns:a16="http://schemas.microsoft.com/office/drawing/2014/main" id="{3D17BCCE-4555-497D-15F2-00A8C28C7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6386" y="944744"/>
            <a:ext cx="3160134" cy="42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6">
            <a:extLst>
              <a:ext uri="{FF2B5EF4-FFF2-40B4-BE49-F238E27FC236}">
                <a16:creationId xmlns:a16="http://schemas.microsoft.com/office/drawing/2014/main" id="{A295DFF4-7AD2-CCA1-55F0-680CD28B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7501" y="4714777"/>
            <a:ext cx="1677005" cy="5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8">
            <a:extLst>
              <a:ext uri="{FF2B5EF4-FFF2-40B4-BE49-F238E27FC236}">
                <a16:creationId xmlns:a16="http://schemas.microsoft.com/office/drawing/2014/main" id="{812400FE-3806-207C-F958-4E0E5A1A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5356" y="5366332"/>
            <a:ext cx="2821226" cy="64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FFF5822-B880-3B2C-AFE4-784EC629ED29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t="22138"/>
          <a:stretch/>
        </p:blipFill>
        <p:spPr>
          <a:xfrm>
            <a:off x="8806386" y="3385503"/>
            <a:ext cx="1409897" cy="3115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FBC02A9-82E0-23A6-1EB5-F911DE05F536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t="17032"/>
          <a:stretch/>
        </p:blipFill>
        <p:spPr>
          <a:xfrm>
            <a:off x="6574893" y="1978162"/>
            <a:ext cx="1276528" cy="33196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807D058-4AF6-73DA-A171-88C7D104F6B4}"/>
              </a:ext>
            </a:extLst>
          </p:cNvPr>
          <p:cNvSpPr txBox="1"/>
          <p:nvPr/>
        </p:nvSpPr>
        <p:spPr>
          <a:xfrm>
            <a:off x="4478580" y="3023070"/>
            <a:ext cx="35796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 err="1">
                <a:hlinkClick r:id="rId33"/>
              </a:rPr>
              <a:t>You</a:t>
            </a:r>
            <a:r>
              <a:rPr lang="nl-NL" dirty="0">
                <a:hlinkClick r:id="rId33"/>
              </a:rPr>
              <a:t> </a:t>
            </a:r>
            <a:r>
              <a:rPr lang="nl-NL" dirty="0" err="1">
                <a:hlinkClick r:id="rId33"/>
              </a:rPr>
              <a:t>can</a:t>
            </a:r>
            <a:r>
              <a:rPr lang="nl-NL" dirty="0">
                <a:hlinkClick r:id="rId33"/>
              </a:rPr>
              <a:t> </a:t>
            </a:r>
            <a:r>
              <a:rPr lang="nl-NL" dirty="0" err="1">
                <a:hlinkClick r:id="rId33"/>
              </a:rPr>
              <a:t>find</a:t>
            </a:r>
            <a:r>
              <a:rPr lang="nl-NL" dirty="0">
                <a:hlinkClick r:id="rId33"/>
              </a:rPr>
              <a:t> a list </a:t>
            </a:r>
            <a:r>
              <a:rPr lang="nl-NL" dirty="0" err="1">
                <a:hlinkClick r:id="rId33"/>
              </a:rPr>
              <a:t>with</a:t>
            </a:r>
            <a:r>
              <a:rPr lang="nl-NL" dirty="0">
                <a:hlinkClick r:id="rId33"/>
              </a:rPr>
              <a:t> links &amp; </a:t>
            </a:r>
            <a:r>
              <a:rPr lang="nl-NL" dirty="0" err="1">
                <a:hlinkClick r:id="rId33"/>
              </a:rPr>
              <a:t>descriptions</a:t>
            </a:r>
            <a:r>
              <a:rPr lang="nl-NL" dirty="0">
                <a:hlinkClick r:id="rId33"/>
              </a:rPr>
              <a:t> here: Information tools</a:t>
            </a:r>
            <a:endParaRPr lang="nl-NL" dirty="0"/>
          </a:p>
          <a:p>
            <a:pPr algn="ctr"/>
            <a:r>
              <a:rPr lang="nl-NL" dirty="0"/>
              <a:t>Look at </a:t>
            </a:r>
            <a:r>
              <a:rPr lang="nl-NL" dirty="0" err="1"/>
              <a:t>category</a:t>
            </a:r>
            <a:r>
              <a:rPr lang="nl-NL" dirty="0"/>
              <a:t> </a:t>
            </a:r>
            <a:r>
              <a:rPr lang="nl-NL" i="1" dirty="0"/>
              <a:t>Discovery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Search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these tools </a:t>
            </a:r>
            <a:r>
              <a:rPr lang="nl-NL" dirty="0" err="1"/>
              <a:t>and</a:t>
            </a:r>
            <a:r>
              <a:rPr lang="nl-NL" dirty="0"/>
              <a:t> more. </a:t>
            </a:r>
          </a:p>
        </p:txBody>
      </p:sp>
    </p:spTree>
    <p:extLst>
      <p:ext uri="{BB962C8B-B14F-4D97-AF65-F5344CB8AC3E}">
        <p14:creationId xmlns:p14="http://schemas.microsoft.com/office/powerpoint/2010/main" val="117280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" dur="125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" dur="125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40" presetID="2" presetClass="entr" presetSubtype="9" fill="hold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9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9" presetID="2" presetClass="entr" presetSubtype="9" fill="hold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6" fill="hold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6" fill="hold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2" fill="hold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" dur="125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" dur="125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4" fill="hold" grpId="0" nodeType="click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4" fill="hold" grpId="0" nodeType="click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" presetClass="entr" presetSubtype="3" fill="hold" nodeType="click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1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2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84" presetID="2" presetClass="entr" presetSubtype="3" fill="hold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6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7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3" fill="hold" nodeType="withEffect" p14:presetBounceEnd="7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0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1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3" fill="hold" nodeType="withEffect" p14:presetBounceEnd="78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4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2" fill="hold" nodeType="withEffect" p14:presetBounceEnd="78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8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9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6" fill="hold" nodeType="withEffect" p14:presetBounceEnd="7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6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0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1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6" fill="hold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4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5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nodeType="withEffect" p14:presetBounceEnd="7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8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9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6" fill="hold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6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7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3" fill="hold" nodeType="withEffect" p14:presetBounceEnd="7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0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1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6" fill="hold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4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5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3" fill="hold" nodeType="withEffect" p14:presetBounceEnd="7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8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9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4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23" grpId="0"/>
          <p:bldP spid="30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4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9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9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84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3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3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3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3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4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23" grpId="0"/>
          <p:bldP spid="30" grpId="0"/>
          <p:bldP spid="49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09B6-6C05-E086-9F44-A649A33D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Tools – extra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F4D8C-6F31-5C26-C01F-B7585F0D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4A218-3CED-BE45-F465-AC7C22F1BC5C}"/>
              </a:ext>
            </a:extLst>
          </p:cNvPr>
          <p:cNvSpPr txBox="1"/>
          <p:nvPr/>
        </p:nvSpPr>
        <p:spPr>
          <a:xfrm>
            <a:off x="4596881" y="6367444"/>
            <a:ext cx="299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www.utwente.nl/library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19E61-F8F7-3886-031A-E8DDC05E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600" y="1097765"/>
            <a:ext cx="12001500" cy="94574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You can find the main recommendations on the UT library site. The ones listed on this slide are (mostly) new, free, different, and, most importantly, very useful!</a:t>
            </a:r>
            <a:endParaRPr lang="nl-NL" dirty="0"/>
          </a:p>
        </p:txBody>
      </p:sp>
      <p:pic>
        <p:nvPicPr>
          <p:cNvPr id="8" name="Picture 2" descr="ResearchRabbit">
            <a:extLst>
              <a:ext uri="{FF2B5EF4-FFF2-40B4-BE49-F238E27FC236}">
                <a16:creationId xmlns:a16="http://schemas.microsoft.com/office/drawing/2014/main" id="{06639F3D-9F4A-AA3C-62CF-E09D548C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94252" y="4696330"/>
            <a:ext cx="1786558" cy="6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213D2-C4F8-66BA-75C4-15E65121E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7748" y="4645795"/>
            <a:ext cx="892617" cy="4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EFE2917A-32D2-78E0-C31A-1D457411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485" y="4676017"/>
            <a:ext cx="2162885" cy="3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780B166E-BABD-A5E8-AADE-C8D3D18C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1419" y="4573357"/>
            <a:ext cx="2540147" cy="53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3CF643-E9B9-F112-C89A-43B9F7631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2381" y="2735459"/>
            <a:ext cx="1189000" cy="658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7FB0F-7D99-F814-7E17-798E46D8D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970" y="2684138"/>
            <a:ext cx="2356700" cy="387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B47CE-73A4-44A4-BD1B-DD527A40F0C7}"/>
              </a:ext>
            </a:extLst>
          </p:cNvPr>
          <p:cNvSpPr txBox="1"/>
          <p:nvPr/>
        </p:nvSpPr>
        <p:spPr>
          <a:xfrm>
            <a:off x="4096" y="3107834"/>
            <a:ext cx="2865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Good alternative for google scholar. Semantic search, no Booleans and such, good recommendations in my experience </a:t>
            </a:r>
            <a:endParaRPr lang="nl-NL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D4848-11ED-91D9-C0F3-BDE6D852185B}"/>
              </a:ext>
            </a:extLst>
          </p:cNvPr>
          <p:cNvSpPr txBox="1"/>
          <p:nvPr/>
        </p:nvSpPr>
        <p:spPr>
          <a:xfrm>
            <a:off x="3113248" y="3370788"/>
            <a:ext cx="299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Great free alternative for </a:t>
            </a:r>
            <a:r>
              <a:rPr lang="en-US" sz="1200" dirty="0" err="1"/>
              <a:t>scopus</a:t>
            </a:r>
            <a:r>
              <a:rPr lang="en-US" sz="1200" dirty="0"/>
              <a:t>/</a:t>
            </a:r>
            <a:r>
              <a:rPr lang="en-US" sz="1200" dirty="0" err="1"/>
              <a:t>WoS</a:t>
            </a:r>
            <a:r>
              <a:rPr lang="en-US" sz="1200" dirty="0"/>
              <a:t>, with a more modern interface, better search tools, and often better results</a:t>
            </a:r>
            <a:endParaRPr lang="nl-NL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B5086-C2CF-BB36-2008-48504D511298}"/>
              </a:ext>
            </a:extLst>
          </p:cNvPr>
          <p:cNvSpPr txBox="1"/>
          <p:nvPr/>
        </p:nvSpPr>
        <p:spPr>
          <a:xfrm>
            <a:off x="301970" y="2392158"/>
            <a:ext cx="299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10"/>
              </a:rPr>
              <a:t>www.semanticscholar.com</a:t>
            </a:r>
            <a:r>
              <a:rPr lang="en-US" sz="1400" dirty="0"/>
              <a:t> </a:t>
            </a:r>
            <a:endParaRPr lang="nl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909E8-4CEC-5DBA-4F9F-0AAF887D7E5E}"/>
              </a:ext>
            </a:extLst>
          </p:cNvPr>
          <p:cNvSpPr txBox="1"/>
          <p:nvPr/>
        </p:nvSpPr>
        <p:spPr>
          <a:xfrm>
            <a:off x="3914591" y="2405211"/>
            <a:ext cx="139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11"/>
              </a:rPr>
              <a:t>www.lens.org</a:t>
            </a:r>
            <a:r>
              <a:rPr lang="en-US" sz="1400" dirty="0"/>
              <a:t> </a:t>
            </a:r>
            <a:endParaRPr lang="nl-NL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C7655-96C5-15CA-9ABB-FEC90CADE5BB}"/>
              </a:ext>
            </a:extLst>
          </p:cNvPr>
          <p:cNvSpPr txBox="1"/>
          <p:nvPr/>
        </p:nvSpPr>
        <p:spPr>
          <a:xfrm>
            <a:off x="147890" y="5061781"/>
            <a:ext cx="289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Awesome way to quickly get lots of extremely relevant recommendations based on your current library.</a:t>
            </a:r>
          </a:p>
          <a:p>
            <a:pPr algn="ctr"/>
            <a:r>
              <a:rPr lang="en-US" sz="1200" dirty="0"/>
              <a:t>With the Zotero plugin it’s literally 1 click to use!</a:t>
            </a:r>
            <a:endParaRPr lang="nl-NL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6D6F7F-3306-F9ED-6979-B81B3914DD66}"/>
              </a:ext>
            </a:extLst>
          </p:cNvPr>
          <p:cNvSpPr txBox="1"/>
          <p:nvPr/>
        </p:nvSpPr>
        <p:spPr>
          <a:xfrm>
            <a:off x="3200691" y="5061781"/>
            <a:ext cx="2199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Combine your library with keywords to quickly find the most relevant connected papers</a:t>
            </a:r>
            <a:endParaRPr lang="nl-NL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385069-9747-C918-66D2-37E4D4BCB54A}"/>
              </a:ext>
            </a:extLst>
          </p:cNvPr>
          <p:cNvSpPr txBox="1"/>
          <p:nvPr/>
        </p:nvSpPr>
        <p:spPr>
          <a:xfrm>
            <a:off x="5988434" y="5102920"/>
            <a:ext cx="2199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Uses GPT-3.5 to find relevant papers and quickly extract crucial info</a:t>
            </a:r>
            <a:endParaRPr lang="nl-NL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00BC6F-A63A-9C6A-E8F8-E49D99F84575}"/>
              </a:ext>
            </a:extLst>
          </p:cNvPr>
          <p:cNvSpPr txBox="1"/>
          <p:nvPr/>
        </p:nvSpPr>
        <p:spPr>
          <a:xfrm>
            <a:off x="8343733" y="5403798"/>
            <a:ext cx="219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 Inciteful and PURE suggest combined and on steroids, dive into a deep rabbit hole of recommendations and citations</a:t>
            </a:r>
            <a:endParaRPr lang="nl-NL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E35C5D-AC14-FEE2-7C56-EF6ECC901E3A}"/>
              </a:ext>
            </a:extLst>
          </p:cNvPr>
          <p:cNvSpPr txBox="1"/>
          <p:nvPr/>
        </p:nvSpPr>
        <p:spPr>
          <a:xfrm>
            <a:off x="8531300" y="4362652"/>
            <a:ext cx="2306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>
                <a:hlinkClick r:id="rId12"/>
              </a:rPr>
              <a:t>www.researchrabbit.ai</a:t>
            </a:r>
            <a:r>
              <a:rPr lang="nl-NL" sz="14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217C0-6567-E6C9-0CF3-62087F41F7FD}"/>
              </a:ext>
            </a:extLst>
          </p:cNvPr>
          <p:cNvSpPr txBox="1"/>
          <p:nvPr/>
        </p:nvSpPr>
        <p:spPr>
          <a:xfrm>
            <a:off x="6490775" y="4396730"/>
            <a:ext cx="1194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>
                <a:hlinkClick r:id="rId13"/>
              </a:rPr>
              <a:t>elicit.org</a:t>
            </a:r>
            <a:r>
              <a:rPr lang="nl-NL" sz="14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5B2DC-68EC-1AE9-3AFC-085D6A4943C2}"/>
              </a:ext>
            </a:extLst>
          </p:cNvPr>
          <p:cNvSpPr txBox="1"/>
          <p:nvPr/>
        </p:nvSpPr>
        <p:spPr>
          <a:xfrm>
            <a:off x="2767952" y="4434888"/>
            <a:ext cx="44581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50" dirty="0">
                <a:hlinkClick r:id="rId14"/>
              </a:rPr>
              <a:t>https://fabian-beck.github.io/pure-suggest/</a:t>
            </a:r>
            <a:r>
              <a:rPr lang="nl-NL" sz="105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C7F98-FD7C-F325-5534-4ED270A07559}"/>
              </a:ext>
            </a:extLst>
          </p:cNvPr>
          <p:cNvSpPr txBox="1"/>
          <p:nvPr/>
        </p:nvSpPr>
        <p:spPr>
          <a:xfrm>
            <a:off x="838200" y="4368240"/>
            <a:ext cx="2594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 err="1">
                <a:hlinkClick r:id="rId15"/>
              </a:rPr>
              <a:t>inciteful.xyz</a:t>
            </a:r>
            <a:r>
              <a:rPr lang="nl-NL" sz="1400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9A6668-642C-D17D-A0BF-BC1880C01E10}"/>
              </a:ext>
            </a:extLst>
          </p:cNvPr>
          <p:cNvSpPr txBox="1"/>
          <p:nvPr/>
        </p:nvSpPr>
        <p:spPr>
          <a:xfrm>
            <a:off x="5708650" y="2240142"/>
            <a:ext cx="6191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Two slides with more info on these tools can be found by clicking here:</a:t>
            </a:r>
            <a:endParaRPr lang="nl-NL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67FA988-CC51-87EF-B774-C22EB9A042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4839981"/>
                  </p:ext>
                </p:extLst>
              </p:nvPr>
            </p:nvGraphicFramePr>
            <p:xfrm>
              <a:off x="7782551" y="2883982"/>
              <a:ext cx="2199649" cy="1237303"/>
            </p:xfrm>
            <a:graphic>
              <a:graphicData uri="http://schemas.microsoft.com/office/powerpoint/2016/sectionzoom">
                <psez:sectionZm>
                  <psez:sectionZmObj sectionId="{65805EB7-7529-4468-9E67-8900EC4ED3F1}">
                    <psez:zmPr id="{4DB290E2-3655-4CB0-A3F0-5B9E38999001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9649" cy="12373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A67FA988-CC51-87EF-B774-C22EB9A042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82551" y="2883982"/>
                <a:ext cx="2199649" cy="12373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703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2" grpId="0"/>
      <p:bldP spid="23" grpId="0"/>
      <p:bldP spid="24" grpId="0"/>
      <p:bldP spid="25" grpId="0"/>
      <p:bldP spid="27" grpId="0"/>
      <p:bldP spid="28" grpId="0"/>
      <p:bldP spid="30" grpId="0"/>
      <p:bldP spid="3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B7E-FEE9-23A2-0A3C-C70AAFEF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0373" y="3149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Today’s topic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4C8A-F90F-0F2E-E7FB-1D32A0ED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2" y="152890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crash course to help you with: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installing and integrating with other software</a:t>
            </a:r>
          </a:p>
          <a:p>
            <a:pPr marL="0" indent="0" algn="ctr">
              <a:buNone/>
            </a:pPr>
            <a:r>
              <a:rPr lang="en-US" dirty="0"/>
              <a:t>effortlessly save and cite your sources</a:t>
            </a:r>
          </a:p>
          <a:p>
            <a:pPr marL="0" indent="0" algn="ctr">
              <a:buNone/>
            </a:pPr>
            <a:r>
              <a:rPr lang="en-US" dirty="0"/>
              <a:t>change settings to suit your need</a:t>
            </a:r>
          </a:p>
          <a:p>
            <a:pPr marL="0" indent="0" algn="ctr">
              <a:buNone/>
            </a:pPr>
            <a:r>
              <a:rPr lang="en-US" dirty="0"/>
              <a:t>adding plugins for specific use cases</a:t>
            </a:r>
          </a:p>
          <a:p>
            <a:pPr marL="0" indent="0" algn="ctr">
              <a:buNone/>
            </a:pPr>
            <a:r>
              <a:rPr lang="en-US" dirty="0"/>
              <a:t>comparing with alternatives</a:t>
            </a:r>
          </a:p>
          <a:p>
            <a:pPr marL="0" indent="0" algn="ctr">
              <a:buNone/>
            </a:pPr>
            <a:r>
              <a:rPr lang="en-US" dirty="0"/>
              <a:t>incorporating all of this in your research workflow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BD8FA-88C7-F646-F3D1-CF395318B09E}"/>
              </a:ext>
            </a:extLst>
          </p:cNvPr>
          <p:cNvSpPr txBox="1"/>
          <p:nvPr/>
        </p:nvSpPr>
        <p:spPr>
          <a:xfrm>
            <a:off x="4596881" y="6367444"/>
            <a:ext cx="299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www.utwente.nl/library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F97B6-5804-0218-F60A-2D1CA54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D7ECC-5D5D-734E-F12E-B99335F5B32C}"/>
              </a:ext>
            </a:extLst>
          </p:cNvPr>
          <p:cNvSpPr txBox="1"/>
          <p:nvPr/>
        </p:nvSpPr>
        <p:spPr>
          <a:xfrm>
            <a:off x="4831804" y="564930"/>
            <a:ext cx="64085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Zotero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62048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bg1"/>
            </a:gs>
            <a:gs pos="100000">
              <a:schemeClr val="accent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Click r:id="rId3"/>
            <a:extLst>
              <a:ext uri="{FF2B5EF4-FFF2-40B4-BE49-F238E27FC236}">
                <a16:creationId xmlns:a16="http://schemas.microsoft.com/office/drawing/2014/main" id="{32672DD2-6F1D-8ED0-AD2A-4C6C5EC8D402}"/>
              </a:ext>
            </a:extLst>
          </p:cNvPr>
          <p:cNvSpPr/>
          <p:nvPr/>
        </p:nvSpPr>
        <p:spPr>
          <a:xfrm>
            <a:off x="0" y="5565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/>
            <a:extLst>
              <a:ext uri="{FF2B5EF4-FFF2-40B4-BE49-F238E27FC236}">
                <a16:creationId xmlns:a16="http://schemas.microsoft.com/office/drawing/2014/main" id="{5B210909-FD0E-8E92-DE26-251A0ED9C867}"/>
              </a:ext>
            </a:extLst>
          </p:cNvPr>
          <p:cNvSpPr/>
          <p:nvPr/>
        </p:nvSpPr>
        <p:spPr>
          <a:xfrm>
            <a:off x="0" y="4272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5"/>
            <a:extLst>
              <a:ext uri="{FF2B5EF4-FFF2-40B4-BE49-F238E27FC236}">
                <a16:creationId xmlns:a16="http://schemas.microsoft.com/office/drawing/2014/main" id="{D31FAE1A-05A7-E816-B99F-900589135FC8}"/>
              </a:ext>
            </a:extLst>
          </p:cNvPr>
          <p:cNvSpPr/>
          <p:nvPr/>
        </p:nvSpPr>
        <p:spPr>
          <a:xfrm>
            <a:off x="0" y="2979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6"/>
            <a:extLst>
              <a:ext uri="{FF2B5EF4-FFF2-40B4-BE49-F238E27FC236}">
                <a16:creationId xmlns:a16="http://schemas.microsoft.com/office/drawing/2014/main" id="{C0E4731B-AD3E-7F7B-3D64-1D327DB3A9CD}"/>
              </a:ext>
            </a:extLst>
          </p:cNvPr>
          <p:cNvSpPr/>
          <p:nvPr/>
        </p:nvSpPr>
        <p:spPr>
          <a:xfrm>
            <a:off x="0" y="1686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7"/>
            <a:extLst>
              <a:ext uri="{FF2B5EF4-FFF2-40B4-BE49-F238E27FC236}">
                <a16:creationId xmlns:a16="http://schemas.microsoft.com/office/drawing/2014/main" id="{32C790C9-23C3-3DBA-1463-3064A7FFE7D0}"/>
              </a:ext>
            </a:extLst>
          </p:cNvPr>
          <p:cNvSpPr/>
          <p:nvPr/>
        </p:nvSpPr>
        <p:spPr>
          <a:xfrm>
            <a:off x="0" y="393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D30F-DB17-B924-EFC6-4F1201C1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B60F-B771-4B65-9401-44FA3E4640D2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4" descr="Building a Better Search Engine for Semantic Scholar | by Sergey Feldman |  AI2 Blog">
            <a:hlinkClick r:id="rId6"/>
            <a:extLst>
              <a:ext uri="{FF2B5EF4-FFF2-40B4-BE49-F238E27FC236}">
                <a16:creationId xmlns:a16="http://schemas.microsoft.com/office/drawing/2014/main" id="{D33346D6-CB90-31FB-099E-79D46C964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7889" y="1858101"/>
            <a:ext cx="1094468" cy="54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hlinkClick r:id="rId7"/>
            <a:extLst>
              <a:ext uri="{FF2B5EF4-FFF2-40B4-BE49-F238E27FC236}">
                <a16:creationId xmlns:a16="http://schemas.microsoft.com/office/drawing/2014/main" id="{2D7FE19A-8BB3-4F3B-39F2-5F2F23449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117" y="455933"/>
            <a:ext cx="803779" cy="8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hlinkClick r:id="rId5"/>
            <a:extLst>
              <a:ext uri="{FF2B5EF4-FFF2-40B4-BE49-F238E27FC236}">
                <a16:creationId xmlns:a16="http://schemas.microsoft.com/office/drawing/2014/main" id="{A064E860-D871-BF0D-C58A-795C1D762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788" y="3217508"/>
            <a:ext cx="1094469" cy="4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Latest stories published on Litmaps – Medium">
            <a:hlinkClick r:id="rId4"/>
            <a:extLst>
              <a:ext uri="{FF2B5EF4-FFF2-40B4-BE49-F238E27FC236}">
                <a16:creationId xmlns:a16="http://schemas.microsoft.com/office/drawing/2014/main" id="{B5239E9C-0138-DFB1-CE87-13011A2E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892" y="4573959"/>
            <a:ext cx="1168259" cy="2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hlinkClick r:id="rId3"/>
            <a:extLst>
              <a:ext uri="{FF2B5EF4-FFF2-40B4-BE49-F238E27FC236}">
                <a16:creationId xmlns:a16="http://schemas.microsoft.com/office/drawing/2014/main" id="{AFE9BDC1-F9AD-1974-3F2C-9629ADE23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8681" y="5779846"/>
            <a:ext cx="960649" cy="47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E6D26E3-D7FD-5A0F-CF7D-AD08D50F417E}"/>
              </a:ext>
            </a:extLst>
          </p:cNvPr>
          <p:cNvSpPr/>
          <p:nvPr/>
        </p:nvSpPr>
        <p:spPr>
          <a:xfrm>
            <a:off x="1690437" y="6948"/>
            <a:ext cx="2334127" cy="3860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Type &amp; inner workings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C67D5A-2AA3-3019-6E69-A182021727F6}"/>
              </a:ext>
            </a:extLst>
          </p:cNvPr>
          <p:cNvSpPr/>
          <p:nvPr/>
        </p:nvSpPr>
        <p:spPr>
          <a:xfrm>
            <a:off x="4567989" y="7988"/>
            <a:ext cx="2334127" cy="3860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Data &amp; algorithms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A55C7-7512-AA11-65D2-3824C0EAC627}"/>
              </a:ext>
            </a:extLst>
          </p:cNvPr>
          <p:cNvSpPr/>
          <p:nvPr/>
        </p:nvSpPr>
        <p:spPr>
          <a:xfrm>
            <a:off x="7571873" y="6948"/>
            <a:ext cx="2334127" cy="3860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EE259-99AE-A046-0264-29FACB7D824B}"/>
              </a:ext>
            </a:extLst>
          </p:cNvPr>
          <p:cNvSpPr txBox="1"/>
          <p:nvPr/>
        </p:nvSpPr>
        <p:spPr>
          <a:xfrm>
            <a:off x="1690435" y="392999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Knowledge map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finds 100 relevant papers and maps the research topics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D8B36-02F0-18DA-5262-6DE14B0C6336}"/>
              </a:ext>
            </a:extLst>
          </p:cNvPr>
          <p:cNvSpPr txBox="1"/>
          <p:nvPr/>
        </p:nvSpPr>
        <p:spPr>
          <a:xfrm>
            <a:off x="4567989" y="398266"/>
            <a:ext cx="23341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Either </a:t>
            </a:r>
            <a:r>
              <a:rPr lang="en-US" sz="1200" b="1" dirty="0">
                <a:latin typeface="Consolas" panose="020B0609020204030204" pitchFamily="49" charset="0"/>
              </a:rPr>
              <a:t>BASE</a:t>
            </a:r>
            <a:r>
              <a:rPr lang="en-US" sz="1200" dirty="0">
                <a:latin typeface="Consolas" panose="020B0609020204030204" pitchFamily="49" charset="0"/>
              </a:rPr>
              <a:t> or </a:t>
            </a:r>
            <a:r>
              <a:rPr lang="en-US" sz="1200" b="1" dirty="0">
                <a:latin typeface="Consolas" panose="020B0609020204030204" pitchFamily="49" charset="0"/>
              </a:rPr>
              <a:t>PubMed.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Algorithm is clearly described in the FAQ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F0B5F5-15F0-EE4F-6509-C0F638CD2C0C}"/>
              </a:ext>
            </a:extLst>
          </p:cNvPr>
          <p:cNvSpPr txBox="1"/>
          <p:nvPr/>
        </p:nvSpPr>
        <p:spPr>
          <a:xfrm>
            <a:off x="7571871" y="389310"/>
            <a:ext cx="23341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Overview of topics, keywords, seminal papers, demarcate research 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07106-BF82-A987-C255-2D4CB137D9F6}"/>
              </a:ext>
            </a:extLst>
          </p:cNvPr>
          <p:cNvSpPr txBox="1"/>
          <p:nvPr/>
        </p:nvSpPr>
        <p:spPr>
          <a:xfrm>
            <a:off x="1690434" y="1678012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Keyword search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Uses multiple ways to find relevant results, e.g. semantic linkage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70D60-5672-D915-D220-C90A8F2DF2B7}"/>
              </a:ext>
            </a:extLst>
          </p:cNvPr>
          <p:cNvSpPr txBox="1"/>
          <p:nvPr/>
        </p:nvSpPr>
        <p:spPr>
          <a:xfrm>
            <a:off x="4106004" y="1685999"/>
            <a:ext cx="317032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Own database built upon many others, not entirely clear which. Uses LLM to link and label items, paper available on method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1D3EEA-49EF-9678-4A5A-EC4CE8706DBC}"/>
              </a:ext>
            </a:extLst>
          </p:cNvPr>
          <p:cNvSpPr txBox="1"/>
          <p:nvPr/>
        </p:nvSpPr>
        <p:spPr>
          <a:xfrm>
            <a:off x="7390393" y="1678012"/>
            <a:ext cx="26970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Replacement for Scholar, citation diving, using API in other tools (</a:t>
            </a:r>
            <a:r>
              <a:rPr lang="en-US" sz="1200" b="1" dirty="0">
                <a:latin typeface="Consolas" panose="020B0609020204030204" pitchFamily="49" charset="0"/>
              </a:rPr>
              <a:t>SSPC</a:t>
            </a:r>
            <a:r>
              <a:rPr lang="en-US" sz="1200" dirty="0">
                <a:latin typeface="Consolas" panose="020B0609020204030204" pitchFamily="49" charset="0"/>
              </a:rPr>
              <a:t> – semantic scholar paper corpus)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B05F4-EBD6-9040-7406-84026AA30680}"/>
              </a:ext>
            </a:extLst>
          </p:cNvPr>
          <p:cNvSpPr txBox="1"/>
          <p:nvPr/>
        </p:nvSpPr>
        <p:spPr>
          <a:xfrm>
            <a:off x="1616238" y="2976875"/>
            <a:ext cx="24825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Citation &amp; similarity map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Shows a network of relevant papers, options to dive forwards &amp; backwards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F2106-18A5-0ADE-6AA6-622674AB37E1}"/>
              </a:ext>
            </a:extLst>
          </p:cNvPr>
          <p:cNvSpPr txBox="1"/>
          <p:nvPr/>
        </p:nvSpPr>
        <p:spPr>
          <a:xfrm>
            <a:off x="4484255" y="2976875"/>
            <a:ext cx="24614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SSCP.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Algorithm is broadly outlined. Graph shows both semantic and citation links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F7C5FB-7273-5B0C-C6C4-1EDE3E9EEC15}"/>
              </a:ext>
            </a:extLst>
          </p:cNvPr>
          <p:cNvSpPr txBox="1"/>
          <p:nvPr/>
        </p:nvSpPr>
        <p:spPr>
          <a:xfrm>
            <a:off x="7571872" y="2971251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Quick &amp; easy discovery of relevant works, new paper alerts, basic citation dives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71734-0E33-B268-39EB-14F981896067}"/>
              </a:ext>
            </a:extLst>
          </p:cNvPr>
          <p:cNvSpPr txBox="1"/>
          <p:nvPr/>
        </p:nvSpPr>
        <p:spPr>
          <a:xfrm>
            <a:off x="1690435" y="4265891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Citation map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Makes pretty maps based on </a:t>
            </a:r>
            <a:r>
              <a:rPr lang="en-US" sz="1200" dirty="0" err="1">
                <a:latin typeface="Consolas" panose="020B0609020204030204" pitchFamily="49" charset="0"/>
              </a:rPr>
              <a:t>cits</a:t>
            </a:r>
            <a:r>
              <a:rPr lang="en-US" sz="1200" dirty="0">
                <a:latin typeface="Consolas" panose="020B0609020204030204" pitchFamily="49" charset="0"/>
              </a:rPr>
              <a:t> &amp; refs from seed papers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72B051-32BF-C3CB-B92D-08E45236EE86}"/>
              </a:ext>
            </a:extLst>
          </p:cNvPr>
          <p:cNvSpPr txBox="1"/>
          <p:nvPr/>
        </p:nvSpPr>
        <p:spPr>
          <a:xfrm>
            <a:off x="4524102" y="4265891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SSCP, </a:t>
            </a:r>
            <a:r>
              <a:rPr lang="en-US" sz="1200" b="1" dirty="0" err="1">
                <a:latin typeface="Consolas" panose="020B0609020204030204" pitchFamily="49" charset="0"/>
              </a:rPr>
              <a:t>Crossref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OAlex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All links are citation-based, ranking done by bibliographic parameters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D2DF1-48B6-5CE3-26E7-B246CAEB9424}"/>
              </a:ext>
            </a:extLst>
          </p:cNvPr>
          <p:cNvSpPr txBox="1"/>
          <p:nvPr/>
        </p:nvSpPr>
        <p:spPr>
          <a:xfrm>
            <a:off x="7571871" y="4247765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Find most relevant papers in citation network, new paper alerts, nice visualizations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F0ACC2-C3D4-A6D0-783C-0B3E135F0203}"/>
              </a:ext>
            </a:extLst>
          </p:cNvPr>
          <p:cNvSpPr txBox="1"/>
          <p:nvPr/>
        </p:nvSpPr>
        <p:spPr>
          <a:xfrm>
            <a:off x="1616238" y="5564999"/>
            <a:ext cx="260483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Language model search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Uses GPT-4 to answer questions clearly showing sources &amp; arguments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91C960-2254-667D-CBF5-B039E58711FB}"/>
              </a:ext>
            </a:extLst>
          </p:cNvPr>
          <p:cNvSpPr txBox="1"/>
          <p:nvPr/>
        </p:nvSpPr>
        <p:spPr>
          <a:xfrm>
            <a:off x="4161670" y="5564999"/>
            <a:ext cx="314676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SSCP, CORE.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Paper search &amp; classification: GPT + ranking. Answers: GPT-4 trained on papers. No text is generated!</a:t>
            </a:r>
          </a:p>
          <a:p>
            <a:pPr algn="ctr"/>
            <a:endParaRPr lang="en-US" sz="1200" dirty="0">
              <a:latin typeface="Consolas" panose="020B0609020204030204" pitchFamily="49" charset="0"/>
            </a:endParaRPr>
          </a:p>
          <a:p>
            <a:pPr algn="ctr"/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898C0-BED3-AC24-2F1A-EF2E54D43E8A}"/>
              </a:ext>
            </a:extLst>
          </p:cNvPr>
          <p:cNvSpPr txBox="1"/>
          <p:nvPr/>
        </p:nvSpPr>
        <p:spPr>
          <a:xfrm>
            <a:off x="7571871" y="5546873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Quickly getting overview of topic, litmus test for your findings, identify missing papers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69E076-BD5B-26B8-263D-CE984B067F4C}"/>
              </a:ext>
            </a:extLst>
          </p:cNvPr>
          <p:cNvSpPr/>
          <p:nvPr/>
        </p:nvSpPr>
        <p:spPr>
          <a:xfrm>
            <a:off x="10142622" y="1"/>
            <a:ext cx="2049380" cy="4041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Personal opinion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DBB1F-C717-ECF4-7083-9C43D2790D43}"/>
              </a:ext>
            </a:extLst>
          </p:cNvPr>
          <p:cNvSpPr txBox="1"/>
          <p:nvPr/>
        </p:nvSpPr>
        <p:spPr>
          <a:xfrm>
            <a:off x="10142621" y="409001"/>
            <a:ext cx="20493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Quite limited, I prefer other tools. The “unique” info it provides isn’t that helpful most of the time.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B0E60C-41B1-5866-061B-17AC7A11A4C0}"/>
              </a:ext>
            </a:extLst>
          </p:cNvPr>
          <p:cNvSpPr txBox="1"/>
          <p:nvPr/>
        </p:nvSpPr>
        <p:spPr>
          <a:xfrm>
            <a:off x="10142621" y="1678012"/>
            <a:ext cx="20901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Has completely replaced scholar for me. Requires some checking of sources, but produces relevant results quickly and the semantic/citation-based additions are very helpful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4EB4E6-2061-9D64-6E52-8E0AB5883BE0}"/>
              </a:ext>
            </a:extLst>
          </p:cNvPr>
          <p:cNvSpPr txBox="1"/>
          <p:nvPr/>
        </p:nvSpPr>
        <p:spPr>
          <a:xfrm>
            <a:off x="10101899" y="2975414"/>
            <a:ext cx="20901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Other tools do the same thing, but better and for free, in my experience. Main advantage: very easy to use.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E7DAB-00E6-3A15-ED6D-80B0551EB67C}"/>
              </a:ext>
            </a:extLst>
          </p:cNvPr>
          <p:cNvSpPr txBox="1"/>
          <p:nvPr/>
        </p:nvSpPr>
        <p:spPr>
          <a:xfrm>
            <a:off x="10142621" y="4247765"/>
            <a:ext cx="20901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Makes nice visualizations and provides decent recommendations, but there are free tools that do the </a:t>
            </a:r>
            <a:r>
              <a:rPr lang="en-US" sz="800">
                <a:latin typeface="Consolas" panose="020B0609020204030204" pitchFamily="49" charset="0"/>
              </a:rPr>
              <a:t>same thing </a:t>
            </a:r>
            <a:r>
              <a:rPr lang="en-US" sz="800" dirty="0">
                <a:latin typeface="Consolas" panose="020B0609020204030204" pitchFamily="49" charset="0"/>
              </a:rPr>
              <a:t>better. Main advantage: looks nice and has a clean UI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B8617E-0C14-46D1-A6B9-F10116E4C7C0}"/>
              </a:ext>
            </a:extLst>
          </p:cNvPr>
          <p:cNvSpPr txBox="1"/>
          <p:nvPr/>
        </p:nvSpPr>
        <p:spPr>
          <a:xfrm>
            <a:off x="10122259" y="5540765"/>
            <a:ext cx="20901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Under active development, recent upgrade improved quality a lot. Depending on the topic it produces very usable results in just a few minutes. I’d summarize it as low effort, little 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36A739D-30C4-3BEF-FBAF-DFCA6A02A669}"/>
                  </a:ext>
                </a:extLst>
              </p14:cNvPr>
              <p14:cNvContentPartPr/>
              <p14:nvPr/>
            </p14:nvContentPartPr>
            <p14:xfrm>
              <a:off x="790437" y="1270279"/>
              <a:ext cx="1604160" cy="300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36A739D-30C4-3BEF-FBAF-DFCA6A02A6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1437" y="1261279"/>
                <a:ext cx="1621800" cy="31788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D2703F4C-E5F4-486D-8D6B-C46D16EC007E}"/>
              </a:ext>
            </a:extLst>
          </p:cNvPr>
          <p:cNvSpPr txBox="1"/>
          <p:nvPr/>
        </p:nvSpPr>
        <p:spPr>
          <a:xfrm>
            <a:off x="2150128" y="1289796"/>
            <a:ext cx="233412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2"/>
                </a:solidFill>
                <a:latin typeface="Consolas" panose="020B0609020204030204" pitchFamily="49" charset="0"/>
              </a:rPr>
              <a:t>Click icon / colored row to open each tool</a:t>
            </a:r>
            <a:endParaRPr lang="en-US" sz="105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F7C953-4EC4-C7F9-EDF7-E5AC23884E9D}"/>
              </a:ext>
            </a:extLst>
          </p:cNvPr>
          <p:cNvSpPr/>
          <p:nvPr/>
        </p:nvSpPr>
        <p:spPr>
          <a:xfrm>
            <a:off x="10939569" y="1056830"/>
            <a:ext cx="496201" cy="3860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😐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255543-2ED7-93FC-B75A-D8B6F2CB6096}"/>
              </a:ext>
            </a:extLst>
          </p:cNvPr>
          <p:cNvSpPr/>
          <p:nvPr/>
        </p:nvSpPr>
        <p:spPr>
          <a:xfrm>
            <a:off x="10968571" y="2496148"/>
            <a:ext cx="438196" cy="378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😃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DBAF13-BD27-D86E-6AB8-78B4809A3FDC}"/>
              </a:ext>
            </a:extLst>
          </p:cNvPr>
          <p:cNvSpPr/>
          <p:nvPr/>
        </p:nvSpPr>
        <p:spPr>
          <a:xfrm>
            <a:off x="10919208" y="3586116"/>
            <a:ext cx="496201" cy="3860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😐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C20FF5-6F6E-4D87-4C9E-09B5522EDE6C}"/>
              </a:ext>
            </a:extLst>
          </p:cNvPr>
          <p:cNvSpPr/>
          <p:nvPr/>
        </p:nvSpPr>
        <p:spPr>
          <a:xfrm>
            <a:off x="10919208" y="5054454"/>
            <a:ext cx="496201" cy="3860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🤔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7FADA2-AEEB-C857-FB3A-F995412FD215}"/>
              </a:ext>
            </a:extLst>
          </p:cNvPr>
          <p:cNvSpPr/>
          <p:nvPr/>
        </p:nvSpPr>
        <p:spPr>
          <a:xfrm>
            <a:off x="10919208" y="6389889"/>
            <a:ext cx="496201" cy="386051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🙂</a:t>
            </a:r>
          </a:p>
        </p:txBody>
      </p:sp>
    </p:spTree>
    <p:extLst>
      <p:ext uri="{BB962C8B-B14F-4D97-AF65-F5344CB8AC3E}">
        <p14:creationId xmlns:p14="http://schemas.microsoft.com/office/powerpoint/2010/main" val="110737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7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5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6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6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7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8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8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8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8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0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0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0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10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7" dur="2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22" presetID="2" presetClass="entr" presetSubtype="2" fill="hold" grpId="0" nodeType="afterEffect" p14:presetBounceEnd="9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2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2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 p14:presetBounceEnd="9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2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 p14:presetBounceEnd="9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3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33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 p14:presetBounceEnd="9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3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3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9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40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41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  <p:bldP spid="15" grpId="0" animBg="1"/>
          <p:bldP spid="14" grpId="0" animBg="1"/>
          <p:bldP spid="13" grpId="0" animBg="1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30" grpId="0"/>
          <p:bldP spid="32" grpId="0"/>
          <p:bldP spid="34" grpId="0"/>
          <p:bldP spid="35" grpId="0"/>
          <p:bldP spid="36" grpId="0"/>
          <p:bldP spid="37" grpId="0"/>
          <p:bldP spid="38" grpId="0"/>
          <p:bldP spid="39" grpId="0" animBg="1"/>
          <p:bldP spid="40" grpId="0"/>
          <p:bldP spid="41" grpId="0"/>
          <p:bldP spid="42" grpId="0"/>
          <p:bldP spid="43" grpId="0"/>
          <p:bldP spid="44" grpId="0"/>
          <p:bldP spid="63" grpId="0" animBg="1"/>
          <p:bldP spid="64" grpId="0" animBg="1"/>
          <p:bldP spid="65" grpId="0" animBg="1"/>
          <p:bldP spid="66" grpId="0" animBg="1"/>
          <p:bldP spid="6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7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5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6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6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7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8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8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8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8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0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0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0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10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7" dur="2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  <p:bldP spid="15" grpId="0" animBg="1"/>
          <p:bldP spid="14" grpId="0" animBg="1"/>
          <p:bldP spid="13" grpId="0" animBg="1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30" grpId="0"/>
          <p:bldP spid="32" grpId="0"/>
          <p:bldP spid="34" grpId="0"/>
          <p:bldP spid="35" grpId="0"/>
          <p:bldP spid="36" grpId="0"/>
          <p:bldP spid="37" grpId="0"/>
          <p:bldP spid="38" grpId="0"/>
          <p:bldP spid="39" grpId="0" animBg="1"/>
          <p:bldP spid="40" grpId="0"/>
          <p:bldP spid="41" grpId="0"/>
          <p:bldP spid="42" grpId="0"/>
          <p:bldP spid="43" grpId="0"/>
          <p:bldP spid="44" grpId="0"/>
          <p:bldP spid="63" grpId="0" animBg="1"/>
          <p:bldP spid="64" grpId="0" animBg="1"/>
          <p:bldP spid="65" grpId="0" animBg="1"/>
          <p:bldP spid="66" grpId="0" animBg="1"/>
          <p:bldP spid="67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bg1"/>
            </a:gs>
            <a:gs pos="100000">
              <a:schemeClr val="accent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Click r:id="rId3"/>
            <a:extLst>
              <a:ext uri="{FF2B5EF4-FFF2-40B4-BE49-F238E27FC236}">
                <a16:creationId xmlns:a16="http://schemas.microsoft.com/office/drawing/2014/main" id="{32672DD2-6F1D-8ED0-AD2A-4C6C5EC8D402}"/>
              </a:ext>
            </a:extLst>
          </p:cNvPr>
          <p:cNvSpPr/>
          <p:nvPr/>
        </p:nvSpPr>
        <p:spPr>
          <a:xfrm>
            <a:off x="0" y="5565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hlinkClick r:id="rId4"/>
            <a:extLst>
              <a:ext uri="{FF2B5EF4-FFF2-40B4-BE49-F238E27FC236}">
                <a16:creationId xmlns:a16="http://schemas.microsoft.com/office/drawing/2014/main" id="{5B210909-FD0E-8E92-DE26-251A0ED9C867}"/>
              </a:ext>
            </a:extLst>
          </p:cNvPr>
          <p:cNvSpPr/>
          <p:nvPr/>
        </p:nvSpPr>
        <p:spPr>
          <a:xfrm>
            <a:off x="0" y="4272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5"/>
            <a:extLst>
              <a:ext uri="{FF2B5EF4-FFF2-40B4-BE49-F238E27FC236}">
                <a16:creationId xmlns:a16="http://schemas.microsoft.com/office/drawing/2014/main" id="{D31FAE1A-05A7-E816-B99F-900589135FC8}"/>
              </a:ext>
            </a:extLst>
          </p:cNvPr>
          <p:cNvSpPr/>
          <p:nvPr/>
        </p:nvSpPr>
        <p:spPr>
          <a:xfrm>
            <a:off x="0" y="2979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hlinkClick r:id="rId6"/>
            <a:extLst>
              <a:ext uri="{FF2B5EF4-FFF2-40B4-BE49-F238E27FC236}">
                <a16:creationId xmlns:a16="http://schemas.microsoft.com/office/drawing/2014/main" id="{C0E4731B-AD3E-7F7B-3D64-1D327DB3A9CD}"/>
              </a:ext>
            </a:extLst>
          </p:cNvPr>
          <p:cNvSpPr/>
          <p:nvPr/>
        </p:nvSpPr>
        <p:spPr>
          <a:xfrm>
            <a:off x="0" y="1686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hlinkClick r:id="rId7"/>
            <a:extLst>
              <a:ext uri="{FF2B5EF4-FFF2-40B4-BE49-F238E27FC236}">
                <a16:creationId xmlns:a16="http://schemas.microsoft.com/office/drawing/2014/main" id="{32C790C9-23C3-3DBA-1463-3064A7FFE7D0}"/>
              </a:ext>
            </a:extLst>
          </p:cNvPr>
          <p:cNvSpPr/>
          <p:nvPr/>
        </p:nvSpPr>
        <p:spPr>
          <a:xfrm>
            <a:off x="0" y="39300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D30F-DB17-B924-EFC6-4F1201C1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B60F-B771-4B65-9401-44FA3E4640D2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6D26E3-D7FD-5A0F-CF7D-AD08D50F417E}"/>
              </a:ext>
            </a:extLst>
          </p:cNvPr>
          <p:cNvSpPr/>
          <p:nvPr/>
        </p:nvSpPr>
        <p:spPr>
          <a:xfrm>
            <a:off x="1690437" y="6948"/>
            <a:ext cx="2334127" cy="3860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Type &amp; workings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C67D5A-2AA3-3019-6E69-A182021727F6}"/>
              </a:ext>
            </a:extLst>
          </p:cNvPr>
          <p:cNvSpPr/>
          <p:nvPr/>
        </p:nvSpPr>
        <p:spPr>
          <a:xfrm>
            <a:off x="4567989" y="7988"/>
            <a:ext cx="2334127" cy="3860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Data &amp; algorithms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A55C7-7512-AA11-65D2-3824C0EAC627}"/>
              </a:ext>
            </a:extLst>
          </p:cNvPr>
          <p:cNvSpPr/>
          <p:nvPr/>
        </p:nvSpPr>
        <p:spPr>
          <a:xfrm>
            <a:off x="7571873" y="6948"/>
            <a:ext cx="2334127" cy="3860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EE259-99AE-A046-0264-29FACB7D824B}"/>
              </a:ext>
            </a:extLst>
          </p:cNvPr>
          <p:cNvSpPr txBox="1"/>
          <p:nvPr/>
        </p:nvSpPr>
        <p:spPr>
          <a:xfrm>
            <a:off x="1690435" y="392999"/>
            <a:ext cx="23341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Keyword search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Systematic search, just like Scopus or </a:t>
            </a:r>
            <a:r>
              <a:rPr lang="en-US" sz="1200" dirty="0" err="1">
                <a:latin typeface="Consolas" panose="020B0609020204030204" pitchFamily="49" charset="0"/>
              </a:rPr>
              <a:t>WoS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D8B36-02F0-18DA-5262-6DE14B0C6336}"/>
              </a:ext>
            </a:extLst>
          </p:cNvPr>
          <p:cNvSpPr txBox="1"/>
          <p:nvPr/>
        </p:nvSpPr>
        <p:spPr>
          <a:xfrm>
            <a:off x="4331368" y="389795"/>
            <a:ext cx="27672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Consolas" panose="020B0609020204030204" pitchFamily="49" charset="0"/>
              </a:rPr>
              <a:t>OAlex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Crossref</a:t>
            </a:r>
            <a:r>
              <a:rPr lang="en-US" sz="1200" b="1" dirty="0">
                <a:latin typeface="Consolas" panose="020B0609020204030204" pitchFamily="49" charset="0"/>
              </a:rPr>
              <a:t>, CORE, PubMed</a:t>
            </a:r>
            <a:endParaRPr lang="en-US" sz="1200" dirty="0"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Only “addition”: linking preprints, patents, and scholarly 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F0B5F5-15F0-EE4F-6509-C0F638CD2C0C}"/>
              </a:ext>
            </a:extLst>
          </p:cNvPr>
          <p:cNvSpPr txBox="1"/>
          <p:nvPr/>
        </p:nvSpPr>
        <p:spPr>
          <a:xfrm>
            <a:off x="7571871" y="389310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Systematic searches with useful additional options, free alternative for </a:t>
            </a:r>
            <a:r>
              <a:rPr lang="en-US" sz="1200" dirty="0" err="1">
                <a:latin typeface="Consolas" panose="020B0609020204030204" pitchFamily="49" charset="0"/>
              </a:rPr>
              <a:t>scopus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WoS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07106-BF82-A987-C255-2D4CB137D9F6}"/>
              </a:ext>
            </a:extLst>
          </p:cNvPr>
          <p:cNvSpPr txBox="1"/>
          <p:nvPr/>
        </p:nvSpPr>
        <p:spPr>
          <a:xfrm>
            <a:off x="1489385" y="1678012"/>
            <a:ext cx="273168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Citation network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Crawls through the citation map of seed paper(s), displays results in many 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70D60-5672-D915-D220-C90A8F2DF2B7}"/>
              </a:ext>
            </a:extLst>
          </p:cNvPr>
          <p:cNvSpPr txBox="1"/>
          <p:nvPr/>
        </p:nvSpPr>
        <p:spPr>
          <a:xfrm>
            <a:off x="4106004" y="1685999"/>
            <a:ext cx="317032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Consolas" panose="020B0609020204030204" pitchFamily="49" charset="0"/>
              </a:rPr>
              <a:t>OAlex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Crossref</a:t>
            </a:r>
            <a:r>
              <a:rPr lang="en-US" sz="1200" b="1" dirty="0">
                <a:latin typeface="Consolas" panose="020B0609020204030204" pitchFamily="49" charset="0"/>
              </a:rPr>
              <a:t>, OC, SSCP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Algorithms described in detail; source code openly available; SQL can be edited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1D3EEA-49EF-9678-4A5A-EC4CE8706DBC}"/>
              </a:ext>
            </a:extLst>
          </p:cNvPr>
          <p:cNvSpPr txBox="1"/>
          <p:nvPr/>
        </p:nvSpPr>
        <p:spPr>
          <a:xfrm>
            <a:off x="7390393" y="1678012"/>
            <a:ext cx="26970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Finding relevant literature in all ways except keyword searches, doing deep dives, systematic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B05F4-EBD6-9040-7406-84026AA30680}"/>
              </a:ext>
            </a:extLst>
          </p:cNvPr>
          <p:cNvSpPr txBox="1"/>
          <p:nvPr/>
        </p:nvSpPr>
        <p:spPr>
          <a:xfrm>
            <a:off x="1616238" y="2976875"/>
            <a:ext cx="24825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Citation network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builds the entire citation network of seed paper(s) step by step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F2106-18A5-0ADE-6AA6-622674AB37E1}"/>
              </a:ext>
            </a:extLst>
          </p:cNvPr>
          <p:cNvSpPr txBox="1"/>
          <p:nvPr/>
        </p:nvSpPr>
        <p:spPr>
          <a:xfrm>
            <a:off x="4484255" y="2976875"/>
            <a:ext cx="24614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Lens database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All steps are clear, and all sub-results can be downloaded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F7C5FB-7273-5B0C-C6C4-1EDE3E9EEC15}"/>
              </a:ext>
            </a:extLst>
          </p:cNvPr>
          <p:cNvSpPr txBox="1"/>
          <p:nvPr/>
        </p:nvSpPr>
        <p:spPr>
          <a:xfrm>
            <a:off x="7571872" y="2971251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Complete citation network mapping, systematic reviews, bibliographic mapping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71734-0E33-B268-39EB-14F981896067}"/>
              </a:ext>
            </a:extLst>
          </p:cNvPr>
          <p:cNvSpPr txBox="1"/>
          <p:nvPr/>
        </p:nvSpPr>
        <p:spPr>
          <a:xfrm>
            <a:off x="1690435" y="4265891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Recommender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Recommends papers based on seed paper(s) and keywords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72B051-32BF-C3CB-B92D-08E45236EE86}"/>
              </a:ext>
            </a:extLst>
          </p:cNvPr>
          <p:cNvSpPr txBox="1"/>
          <p:nvPr/>
        </p:nvSpPr>
        <p:spPr>
          <a:xfrm>
            <a:off x="4161670" y="4265891"/>
            <a:ext cx="32287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OC, </a:t>
            </a:r>
            <a:r>
              <a:rPr lang="en-US" sz="1200" b="1" dirty="0" err="1">
                <a:latin typeface="Consolas" panose="020B0609020204030204" pitchFamily="49" charset="0"/>
              </a:rPr>
              <a:t>Crossref</a:t>
            </a:r>
            <a:endParaRPr lang="en-US" sz="1200" dirty="0"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Code 100% open source. Uses citations + relevance + keywords (in title) to rank results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D2DF1-48B6-5CE3-26E7-B246CAEB9424}"/>
              </a:ext>
            </a:extLst>
          </p:cNvPr>
          <p:cNvSpPr txBox="1"/>
          <p:nvPr/>
        </p:nvSpPr>
        <p:spPr>
          <a:xfrm>
            <a:off x="7571871" y="4241877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Get useful recommendations, fill out bibliography. Easy to use for everyone, nice 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F0ACC2-C3D4-A6D0-783C-0B3E135F0203}"/>
              </a:ext>
            </a:extLst>
          </p:cNvPr>
          <p:cNvSpPr txBox="1"/>
          <p:nvPr/>
        </p:nvSpPr>
        <p:spPr>
          <a:xfrm>
            <a:off x="1361353" y="5585040"/>
            <a:ext cx="29877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Language model search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Uses GPT-3.5 to find papers that answer question, and extract details from papers.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91C960-2254-667D-CBF5-B039E58711FB}"/>
              </a:ext>
            </a:extLst>
          </p:cNvPr>
          <p:cNvSpPr txBox="1"/>
          <p:nvPr/>
        </p:nvSpPr>
        <p:spPr>
          <a:xfrm>
            <a:off x="4263931" y="5523249"/>
            <a:ext cx="314676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SSCP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Algorithm is clearly described, but non-deterministic (all LLM based). All text is sourced from papers.</a:t>
            </a:r>
          </a:p>
          <a:p>
            <a:pPr algn="ctr"/>
            <a:endParaRPr lang="en-US" sz="1200" dirty="0">
              <a:latin typeface="Consolas" panose="020B0609020204030204" pitchFamily="49" charset="0"/>
            </a:endParaRPr>
          </a:p>
          <a:p>
            <a:pPr algn="ctr"/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898C0-BED3-AC24-2F1A-EF2E54D43E8A}"/>
              </a:ext>
            </a:extLst>
          </p:cNvPr>
          <p:cNvSpPr txBox="1"/>
          <p:nvPr/>
        </p:nvSpPr>
        <p:spPr>
          <a:xfrm>
            <a:off x="7571871" y="5546873"/>
            <a:ext cx="23341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Find papers to start out with, fill out library, use as reading/scanning tool, </a:t>
            </a:r>
            <a:r>
              <a:rPr lang="en-US" sz="1200" dirty="0" err="1">
                <a:latin typeface="Consolas" panose="020B0609020204030204" pitchFamily="49" charset="0"/>
              </a:rPr>
              <a:t>etc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69E076-BD5B-26B8-263D-CE984B067F4C}"/>
              </a:ext>
            </a:extLst>
          </p:cNvPr>
          <p:cNvSpPr/>
          <p:nvPr/>
        </p:nvSpPr>
        <p:spPr>
          <a:xfrm>
            <a:off x="10142622" y="1"/>
            <a:ext cx="2049380" cy="4041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Personal opinion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DBB1F-C717-ECF4-7083-9C43D2790D43}"/>
              </a:ext>
            </a:extLst>
          </p:cNvPr>
          <p:cNvSpPr txBox="1"/>
          <p:nvPr/>
        </p:nvSpPr>
        <p:spPr>
          <a:xfrm>
            <a:off x="10142621" y="409001"/>
            <a:ext cx="204937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Highly recommended to use in addition to Scopus/</a:t>
            </a:r>
            <a:r>
              <a:rPr lang="en-US" sz="900" dirty="0" err="1">
                <a:latin typeface="Consolas" panose="020B0609020204030204" pitchFamily="49" charset="0"/>
              </a:rPr>
              <a:t>WoS</a:t>
            </a:r>
            <a:r>
              <a:rPr lang="en-US" sz="900" dirty="0">
                <a:latin typeface="Consolas" panose="020B0609020204030204" pitchFamily="49" charset="0"/>
              </a:rPr>
              <a:t>, perhaps even replacing them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B0E60C-41B1-5866-061B-17AC7A11A4C0}"/>
              </a:ext>
            </a:extLst>
          </p:cNvPr>
          <p:cNvSpPr txBox="1"/>
          <p:nvPr/>
        </p:nvSpPr>
        <p:spPr>
          <a:xfrm>
            <a:off x="10142621" y="1678012"/>
            <a:ext cx="20901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Very powerful while still being easy to use. Can be used very systematically. Indispensable tool in my view.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4EB4E6-2061-9D64-6E52-8E0AB5883BE0}"/>
              </a:ext>
            </a:extLst>
          </p:cNvPr>
          <p:cNvSpPr txBox="1"/>
          <p:nvPr/>
        </p:nvSpPr>
        <p:spPr>
          <a:xfrm>
            <a:off x="10101899" y="2975414"/>
            <a:ext cx="209010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If you want to get the complete network this tool does exactly that. Easy to use, number of papers quickly spirals out of control!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E7DAB-00E6-3A15-ED6D-80B0551EB67C}"/>
              </a:ext>
            </a:extLst>
          </p:cNvPr>
          <p:cNvSpPr txBox="1"/>
          <p:nvPr/>
        </p:nvSpPr>
        <p:spPr>
          <a:xfrm>
            <a:off x="10142621" y="4247765"/>
            <a:ext cx="20901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Very useful tool, combining keywords and citation networks is unique (AFAIK). Easy to use and understand, even for beginners.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B8617E-0C14-46D1-A6B9-F10116E4C7C0}"/>
              </a:ext>
            </a:extLst>
          </p:cNvPr>
          <p:cNvSpPr txBox="1"/>
          <p:nvPr/>
        </p:nvSpPr>
        <p:spPr>
          <a:xfrm>
            <a:off x="10122259" y="5540765"/>
            <a:ext cx="20901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Can be very helpful but results vary based on topic/type of paper. Under active development, big update coming up that should improve functionality. Can save a lot of time.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36A739D-30C4-3BEF-FBAF-DFCA6A02A669}"/>
                  </a:ext>
                </a:extLst>
              </p14:cNvPr>
              <p14:cNvContentPartPr/>
              <p14:nvPr/>
            </p14:nvContentPartPr>
            <p14:xfrm>
              <a:off x="790437" y="1270279"/>
              <a:ext cx="1604160" cy="300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36A739D-30C4-3BEF-FBAF-DFCA6A02A6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437" y="1261279"/>
                <a:ext cx="1621800" cy="31788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D2703F4C-E5F4-486D-8D6B-C46D16EC007E}"/>
              </a:ext>
            </a:extLst>
          </p:cNvPr>
          <p:cNvSpPr txBox="1"/>
          <p:nvPr/>
        </p:nvSpPr>
        <p:spPr>
          <a:xfrm>
            <a:off x="2150128" y="1289796"/>
            <a:ext cx="233412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2"/>
                </a:solidFill>
                <a:latin typeface="Consolas" panose="020B0609020204030204" pitchFamily="49" charset="0"/>
              </a:rPr>
              <a:t>Click icon / colored row to open each tool</a:t>
            </a:r>
            <a:endParaRPr lang="en-US" sz="105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18">
            <a:hlinkClick r:id="rId7"/>
            <a:extLst>
              <a:ext uri="{FF2B5EF4-FFF2-40B4-BE49-F238E27FC236}">
                <a16:creationId xmlns:a16="http://schemas.microsoft.com/office/drawing/2014/main" id="{1A044C8A-6FA9-4935-360A-7A2D7ADC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422" y="462119"/>
            <a:ext cx="1333591" cy="7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hlinkClick r:id="rId6"/>
            <a:extLst>
              <a:ext uri="{FF2B5EF4-FFF2-40B4-BE49-F238E27FC236}">
                <a16:creationId xmlns:a16="http://schemas.microsoft.com/office/drawing/2014/main" id="{5A57ED1F-EE08-CC88-C505-E54A2B9C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809" y="1988941"/>
            <a:ext cx="1280430" cy="20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hlinkClick r:id="rId5"/>
            <a:extLst>
              <a:ext uri="{FF2B5EF4-FFF2-40B4-BE49-F238E27FC236}">
                <a16:creationId xmlns:a16="http://schemas.microsoft.com/office/drawing/2014/main" id="{9DA661C1-FF94-730D-0DD9-99378143F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073" y="3071251"/>
            <a:ext cx="620493" cy="7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>
            <a:hlinkClick r:id="rId4"/>
            <a:extLst>
              <a:ext uri="{FF2B5EF4-FFF2-40B4-BE49-F238E27FC236}">
                <a16:creationId xmlns:a16="http://schemas.microsoft.com/office/drawing/2014/main" id="{14B957ED-C7A6-4494-7A5D-5776B17AB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923" y="4514370"/>
            <a:ext cx="1408590" cy="29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hlinkClick r:id="rId3"/>
            <a:extLst>
              <a:ext uri="{FF2B5EF4-FFF2-40B4-BE49-F238E27FC236}">
                <a16:creationId xmlns:a16="http://schemas.microsoft.com/office/drawing/2014/main" id="{4ED1FB05-E013-F8BB-1E2F-062E30DF3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7550" y="5727158"/>
            <a:ext cx="885774" cy="45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895C798-50E4-60D7-44BF-BB1EBA6AC5D4}"/>
              </a:ext>
            </a:extLst>
          </p:cNvPr>
          <p:cNvSpPr/>
          <p:nvPr/>
        </p:nvSpPr>
        <p:spPr>
          <a:xfrm>
            <a:off x="10939569" y="1056830"/>
            <a:ext cx="496201" cy="3860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😃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ABA9D7-03B0-363D-4297-7AF60C2F7C70}"/>
              </a:ext>
            </a:extLst>
          </p:cNvPr>
          <p:cNvSpPr/>
          <p:nvPr/>
        </p:nvSpPr>
        <p:spPr>
          <a:xfrm>
            <a:off x="10814551" y="2272639"/>
            <a:ext cx="688229" cy="5937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😍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3F7727-EF32-8943-5958-BAE4DCF43C7E}"/>
              </a:ext>
            </a:extLst>
          </p:cNvPr>
          <p:cNvSpPr/>
          <p:nvPr/>
        </p:nvSpPr>
        <p:spPr>
          <a:xfrm>
            <a:off x="10928375" y="3701566"/>
            <a:ext cx="496201" cy="38605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27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🙂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580AA5-B9D4-44AC-E217-62C318C7AD53}"/>
              </a:ext>
            </a:extLst>
          </p:cNvPr>
          <p:cNvSpPr/>
          <p:nvPr/>
        </p:nvSpPr>
        <p:spPr>
          <a:xfrm>
            <a:off x="10910566" y="4874291"/>
            <a:ext cx="496201" cy="3860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😃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727BFE-4CF5-CF4D-B1B2-07025BCC5FC8}"/>
              </a:ext>
            </a:extLst>
          </p:cNvPr>
          <p:cNvSpPr/>
          <p:nvPr/>
        </p:nvSpPr>
        <p:spPr>
          <a:xfrm>
            <a:off x="10919208" y="6389889"/>
            <a:ext cx="496201" cy="386051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🙂</a:t>
            </a:r>
          </a:p>
        </p:txBody>
      </p:sp>
    </p:spTree>
    <p:extLst>
      <p:ext uri="{BB962C8B-B14F-4D97-AF65-F5344CB8AC3E}">
        <p14:creationId xmlns:p14="http://schemas.microsoft.com/office/powerpoint/2010/main" val="2161372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7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5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6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6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7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8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8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8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8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0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0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0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10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22" presetID="2" presetClass="entr" presetSubtype="2" fill="hold" grpId="0" nodeType="afterEffect" p14:presetBounceEnd="9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2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2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 p14:presetBounceEnd="9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 p14:presetBounceEnd="9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3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3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 p14:presetBounceEnd="9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3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3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9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4000">
                                          <p:cBhvr additive="base">
                                            <p:cTn id="140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4000">
                                          <p:cBhvr additive="base">
                                            <p:cTn id="14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  <p:bldP spid="15" grpId="0" animBg="1"/>
          <p:bldP spid="14" grpId="0" animBg="1"/>
          <p:bldP spid="13" grpId="0" animBg="1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30" grpId="0"/>
          <p:bldP spid="32" grpId="0"/>
          <p:bldP spid="34" grpId="0"/>
          <p:bldP spid="35" grpId="0"/>
          <p:bldP spid="36" grpId="0"/>
          <p:bldP spid="37" grpId="0"/>
          <p:bldP spid="38" grpId="0"/>
          <p:bldP spid="39" grpId="0" animBg="1"/>
          <p:bldP spid="40" grpId="0"/>
          <p:bldP spid="41" grpId="0"/>
          <p:bldP spid="42" grpId="0"/>
          <p:bldP spid="43" grpId="0"/>
          <p:bldP spid="44" grpId="0"/>
          <p:bldP spid="31" grpId="0" animBg="1"/>
          <p:bldP spid="33" grpId="0" animBg="1"/>
          <p:bldP spid="45" grpId="0" animBg="1"/>
          <p:bldP spid="46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7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5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6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6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2EFD9"/>
                                          </p:to>
                                        </p:animClr>
                                        <p:set>
                                          <p:cBhvr>
                                            <p:cTn id="7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8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8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8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8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5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0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0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0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70588" l="0"/>
                                          </p:by>
                                        </p:animClr>
                                        <p:set>
                                          <p:cBhvr>
                                            <p:cTn id="10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  <p:bldP spid="15" grpId="0" animBg="1"/>
          <p:bldP spid="14" grpId="0" animBg="1"/>
          <p:bldP spid="13" grpId="0" animBg="1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30" grpId="0"/>
          <p:bldP spid="32" grpId="0"/>
          <p:bldP spid="34" grpId="0"/>
          <p:bldP spid="35" grpId="0"/>
          <p:bldP spid="36" grpId="0"/>
          <p:bldP spid="37" grpId="0"/>
          <p:bldP spid="38" grpId="0"/>
          <p:bldP spid="39" grpId="0" animBg="1"/>
          <p:bldP spid="40" grpId="0"/>
          <p:bldP spid="41" grpId="0"/>
          <p:bldP spid="42" grpId="0"/>
          <p:bldP spid="43" grpId="0"/>
          <p:bldP spid="44" grpId="0"/>
          <p:bldP spid="31" grpId="0" animBg="1"/>
          <p:bldP spid="33" grpId="0" animBg="1"/>
          <p:bldP spid="45" grpId="0" animBg="1"/>
          <p:bldP spid="46" grpId="0" animBg="1"/>
          <p:bldP spid="47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B889D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BC54-1CF7-DB45-4327-7FEB6A20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C9E5-BD68-BDFA-7794-926107C6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Can’t find your sources? Trouble with a tool? Reference manager isn’t working for you? No access to a critical article?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s.mok@utwente.nl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Just send me an email and I’ll help you! It helps if you provide some details in the question, and we can also plan a meeting if you need some more help. </a:t>
            </a:r>
          </a:p>
          <a:p>
            <a:pPr marL="0" indent="0">
              <a:buNone/>
            </a:pPr>
            <a:r>
              <a:rPr lang="en-US" dirty="0"/>
              <a:t>You can of course also contact one of my colleagues, you can find us at utwente.nl/library.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192A0-9013-6074-7E31-5D6B937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4BC7-39ED-2B68-C189-C5A583ED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174"/>
            <a:ext cx="10515600" cy="33526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i="1" dirty="0">
                <a:effectLst/>
                <a:latin typeface="Corbel" panose="020B0503020204020204" pitchFamily="34" charset="0"/>
              </a:rPr>
              <a:t>“A bibliographic manager is software with which you can gather, store and organize your references” [1]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Maybe this is a bit obvious, but let’s talk about where and when you can use Zotero in your research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F1880-CC55-5642-1390-44C7F3F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C22DD-6878-4CD9-26E7-327E4741BA10}"/>
              </a:ext>
            </a:extLst>
          </p:cNvPr>
          <p:cNvSpPr txBox="1"/>
          <p:nvPr/>
        </p:nvSpPr>
        <p:spPr>
          <a:xfrm>
            <a:off x="367145" y="969585"/>
            <a:ext cx="20851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Zotero</a:t>
            </a:r>
            <a:endParaRPr lang="nl-NL" sz="4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CF9A1-274E-EF5A-614F-912A17A2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4" y="691523"/>
            <a:ext cx="10515600" cy="1325563"/>
          </a:xfrm>
        </p:spPr>
        <p:txBody>
          <a:bodyPr/>
          <a:lstStyle/>
          <a:p>
            <a:r>
              <a:rPr lang="en-US" dirty="0"/>
              <a:t>is a reference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B4CD8-53A2-51BD-66BA-C89A03DD9C89}"/>
              </a:ext>
            </a:extLst>
          </p:cNvPr>
          <p:cNvSpPr txBox="1"/>
          <p:nvPr/>
        </p:nvSpPr>
        <p:spPr>
          <a:xfrm>
            <a:off x="256309" y="6259810"/>
            <a:ext cx="7453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sz="1200" b="0" i="1" dirty="0">
                <a:solidFill>
                  <a:srgbClr val="333333"/>
                </a:solidFill>
                <a:effectLst/>
              </a:rPr>
              <a:t>[1] Reference managers</a:t>
            </a:r>
            <a:r>
              <a:rPr lang="nl-NL" sz="1200" b="0" i="0" dirty="0">
                <a:solidFill>
                  <a:srgbClr val="333333"/>
                </a:solidFill>
                <a:effectLst/>
              </a:rPr>
              <a:t>. Leiden University Libraries - Leiden University. </a:t>
            </a:r>
          </a:p>
          <a:p>
            <a:pPr algn="l"/>
            <a:r>
              <a:rPr lang="nl-NL" sz="1200" b="0" i="0" dirty="0">
                <a:solidFill>
                  <a:srgbClr val="333333"/>
                </a:solidFill>
                <a:effectLst/>
                <a:hlinkClick r:id="rId2"/>
              </a:rPr>
              <a:t>https://www.library.universiteitleiden.nl/searching-sources/citation-managers</a:t>
            </a:r>
            <a:r>
              <a:rPr lang="nl-NL" sz="1200" b="0" i="0" dirty="0">
                <a:solidFill>
                  <a:srgbClr val="333333"/>
                </a:solidFill>
                <a:effectLst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568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F4D8C-6F31-5C26-C01F-B7585F0D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4A218-3CED-BE45-F465-AC7C22F1BC5C}"/>
              </a:ext>
            </a:extLst>
          </p:cNvPr>
          <p:cNvSpPr txBox="1"/>
          <p:nvPr/>
        </p:nvSpPr>
        <p:spPr>
          <a:xfrm>
            <a:off x="4596881" y="6367444"/>
            <a:ext cx="299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www.utwente.nl/library</a:t>
            </a:r>
            <a:r>
              <a:rPr lang="en-US" dirty="0"/>
              <a:t>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5C4F81-A57B-334B-B7E7-F9D2328C1FBB}"/>
              </a:ext>
            </a:extLst>
          </p:cNvPr>
          <p:cNvGrpSpPr/>
          <p:nvPr/>
        </p:nvGrpSpPr>
        <p:grpSpPr>
          <a:xfrm>
            <a:off x="437147" y="401051"/>
            <a:ext cx="3950369" cy="29197081"/>
            <a:chOff x="437147" y="401051"/>
            <a:chExt cx="3950369" cy="29197081"/>
          </a:xfrm>
        </p:grpSpPr>
        <p:sp>
          <p:nvSpPr>
            <p:cNvPr id="10" name="Callout: Right Arrow 9">
              <a:extLst>
                <a:ext uri="{FF2B5EF4-FFF2-40B4-BE49-F238E27FC236}">
                  <a16:creationId xmlns:a16="http://schemas.microsoft.com/office/drawing/2014/main" id="{93D5EBEA-F9CE-0485-3B09-985641DAF4DC}"/>
                </a:ext>
              </a:extLst>
            </p:cNvPr>
            <p:cNvSpPr/>
            <p:nvPr/>
          </p:nvSpPr>
          <p:spPr>
            <a:xfrm>
              <a:off x="437147" y="401051"/>
              <a:ext cx="3950369" cy="5955299"/>
            </a:xfrm>
            <a:prstGeom prst="rightArrowCallout">
              <a:avLst>
                <a:gd name="adj1" fmla="val 3090"/>
                <a:gd name="adj2" fmla="val 4561"/>
                <a:gd name="adj3" fmla="val 8624"/>
                <a:gd name="adj4" fmla="val 84275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Content Placeholder 6">
              <a:extLst>
                <a:ext uri="{FF2B5EF4-FFF2-40B4-BE49-F238E27FC236}">
                  <a16:creationId xmlns:a16="http://schemas.microsoft.com/office/drawing/2014/main" id="{36FC17B0-0E3F-5F07-5C5D-0BAA4F0E27D9}"/>
                </a:ext>
              </a:extLst>
            </p:cNvPr>
            <p:cNvSpPr txBox="1">
              <a:spLocks/>
            </p:cNvSpPr>
            <p:nvPr/>
          </p:nvSpPr>
          <p:spPr>
            <a:xfrm>
              <a:off x="554932" y="798132"/>
              <a:ext cx="3346783" cy="2880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3200" b="1" dirty="0"/>
                <a:t>Searching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3200" dirty="0"/>
                <a:t>UT Library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/>
                <a:t>Starting point for all your research – don’t forget the guides and </a:t>
              </a:r>
              <a:r>
                <a:rPr lang="en-US" sz="1400" dirty="0" err="1"/>
                <a:t>FindUT</a:t>
              </a:r>
              <a:r>
                <a:rPr lang="en-US" sz="1400" dirty="0"/>
                <a:t>!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3200" dirty="0"/>
                <a:t>Aggregated databases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/>
                <a:t>Broader search. Examples: Scopus, Web of science, Lens, Semantic Scholar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3200" dirty="0"/>
                <a:t>Specific databases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/>
                <a:t>Full-text search and more detail. Examples: IEEE, ScienceDirect, </a:t>
              </a:r>
              <a:r>
                <a:rPr lang="en-US" sz="1400" dirty="0" err="1"/>
                <a:t>NexisUni</a:t>
              </a: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2B2D77-8193-0A2A-A0BF-8C17CAA4EF28}"/>
              </a:ext>
            </a:extLst>
          </p:cNvPr>
          <p:cNvGrpSpPr/>
          <p:nvPr/>
        </p:nvGrpSpPr>
        <p:grpSpPr>
          <a:xfrm>
            <a:off x="4393531" y="401051"/>
            <a:ext cx="3814563" cy="29189731"/>
            <a:chOff x="4393531" y="401051"/>
            <a:chExt cx="3814563" cy="29189731"/>
          </a:xfrm>
        </p:grpSpPr>
        <p:sp>
          <p:nvSpPr>
            <p:cNvPr id="9" name="Callout: Right Arrow 8">
              <a:extLst>
                <a:ext uri="{FF2B5EF4-FFF2-40B4-BE49-F238E27FC236}">
                  <a16:creationId xmlns:a16="http://schemas.microsoft.com/office/drawing/2014/main" id="{B9FAD660-CFD9-BC8E-DBF1-061702A262A2}"/>
                </a:ext>
              </a:extLst>
            </p:cNvPr>
            <p:cNvSpPr/>
            <p:nvPr/>
          </p:nvSpPr>
          <p:spPr>
            <a:xfrm>
              <a:off x="4393531" y="401051"/>
              <a:ext cx="3814563" cy="5955299"/>
            </a:xfrm>
            <a:prstGeom prst="rightArrowCallout">
              <a:avLst>
                <a:gd name="adj1" fmla="val 3090"/>
                <a:gd name="adj2" fmla="val 4561"/>
                <a:gd name="adj3" fmla="val 8624"/>
                <a:gd name="adj4" fmla="val 8427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Content Placeholder 6">
              <a:extLst>
                <a:ext uri="{FF2B5EF4-FFF2-40B4-BE49-F238E27FC236}">
                  <a16:creationId xmlns:a16="http://schemas.microsoft.com/office/drawing/2014/main" id="{F5662A53-8AAD-FC98-866F-EF7C756488E4}"/>
                </a:ext>
              </a:extLst>
            </p:cNvPr>
            <p:cNvSpPr txBox="1">
              <a:spLocks/>
            </p:cNvSpPr>
            <p:nvPr/>
          </p:nvSpPr>
          <p:spPr>
            <a:xfrm>
              <a:off x="4433371" y="790782"/>
              <a:ext cx="3161747" cy="2880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3200" b="1" dirty="0"/>
                <a:t>Managing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3200" dirty="0"/>
                <a:t>Access to articles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/>
                <a:t>Plugins &amp; links: Lean Library, </a:t>
              </a:r>
              <a:r>
                <a:rPr lang="en-US" sz="1400" dirty="0" err="1"/>
                <a:t>Unpaywall</a:t>
              </a:r>
              <a:r>
                <a:rPr lang="en-US" sz="1400" dirty="0"/>
                <a:t>, UT network, </a:t>
              </a:r>
              <a:r>
                <a:rPr lang="en-US" sz="1400" dirty="0" err="1"/>
                <a:t>Ezproxy</a:t>
              </a:r>
              <a:r>
                <a:rPr lang="en-US" sz="1400" dirty="0"/>
                <a:t>, Open access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3200" dirty="0"/>
                <a:t>Saving articles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/>
                <a:t>Reference manager: Zotero, Mendeley, Endnote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/>
                <a:t>Install browser plugin for your reference manager to make citing really easy and effortless</a:t>
              </a:r>
              <a:endParaRPr lang="en-US" sz="3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EA6FF4-7A89-DDA6-217A-58DEC18A9C16}"/>
              </a:ext>
            </a:extLst>
          </p:cNvPr>
          <p:cNvGrpSpPr/>
          <p:nvPr/>
        </p:nvGrpSpPr>
        <p:grpSpPr>
          <a:xfrm>
            <a:off x="8208094" y="401051"/>
            <a:ext cx="3278053" cy="29184381"/>
            <a:chOff x="8208094" y="401051"/>
            <a:chExt cx="3278053" cy="291843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B8B03A-EEB1-3E57-470F-E18BEA72B4F3}"/>
                </a:ext>
              </a:extLst>
            </p:cNvPr>
            <p:cNvSpPr/>
            <p:nvPr/>
          </p:nvSpPr>
          <p:spPr>
            <a:xfrm>
              <a:off x="8208094" y="401051"/>
              <a:ext cx="3278053" cy="59552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Content Placeholder 6">
              <a:extLst>
                <a:ext uri="{FF2B5EF4-FFF2-40B4-BE49-F238E27FC236}">
                  <a16:creationId xmlns:a16="http://schemas.microsoft.com/office/drawing/2014/main" id="{FE850371-2870-F602-22FC-DD6719E1B22F}"/>
                </a:ext>
              </a:extLst>
            </p:cNvPr>
            <p:cNvSpPr txBox="1">
              <a:spLocks/>
            </p:cNvSpPr>
            <p:nvPr/>
          </p:nvSpPr>
          <p:spPr>
            <a:xfrm>
              <a:off x="8209547" y="785432"/>
              <a:ext cx="3276600" cy="2880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3200" b="1" dirty="0"/>
                <a:t>Read, write, repeat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3200" dirty="0"/>
                <a:t>Notes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/>
                <a:t>take notes and annotate papers, identify keywords, concepts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3200" dirty="0"/>
                <a:t>Cite</a:t>
              </a:r>
            </a:p>
            <a:p>
              <a:pPr marL="0" indent="0">
                <a:buNone/>
              </a:pPr>
              <a:r>
                <a:rPr lang="en-US" sz="1400" dirty="0"/>
                <a:t>Integrate your reference manager with your text editor for easy and correct citations</a:t>
              </a:r>
            </a:p>
            <a:p>
              <a:pPr marL="0" indent="0">
                <a:buNone/>
              </a:pPr>
              <a:r>
                <a:rPr lang="en-US" sz="3200" dirty="0"/>
                <a:t>Discover more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/>
                <a:t>Use your current bibliography and insight to kickstart the </a:t>
              </a:r>
              <a:r>
                <a:rPr lang="en-US" sz="1400" b="1" dirty="0">
                  <a:solidFill>
                    <a:schemeClr val="accent2"/>
                  </a:solidFill>
                </a:rPr>
                <a:t>next round </a:t>
              </a:r>
              <a:r>
                <a:rPr lang="en-US" sz="1400" dirty="0"/>
                <a:t>of searching.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b="1" dirty="0">
                  <a:solidFill>
                    <a:schemeClr val="accent2"/>
                  </a:solidFill>
                </a:rPr>
                <a:t>Go back to the start</a:t>
              </a:r>
              <a:r>
                <a:rPr lang="en-US" sz="1400" dirty="0"/>
                <a:t>, but now also use tools like inciteful, pure suggest, </a:t>
              </a:r>
              <a:r>
                <a:rPr lang="en-US" sz="1400" dirty="0" err="1"/>
                <a:t>etc</a:t>
              </a:r>
              <a:r>
                <a:rPr lang="en-US" sz="1400" dirty="0"/>
                <a:t> to help you alongside keyword searches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A7A481C1-A78F-10A3-8708-392562DD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749" y="11319"/>
            <a:ext cx="6398499" cy="7794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Cycle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C47BB30-365A-A724-5ADE-5302C08B0E8A}"/>
                  </a:ext>
                </a:extLst>
              </p14:cNvPr>
              <p14:cNvContentPartPr/>
              <p14:nvPr/>
            </p14:nvContentPartPr>
            <p14:xfrm>
              <a:off x="506280" y="464800"/>
              <a:ext cx="3186000" cy="1910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C47BB30-365A-A724-5ADE-5302C08B0E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280" y="455800"/>
                <a:ext cx="3203640" cy="19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7B4A68-4BD8-C243-776D-47E0C60EAB17}"/>
                  </a:ext>
                </a:extLst>
              </p14:cNvPr>
              <p14:cNvContentPartPr/>
              <p14:nvPr/>
            </p14:nvContentPartPr>
            <p14:xfrm>
              <a:off x="3652320" y="3163240"/>
              <a:ext cx="4456800" cy="3350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7B4A68-4BD8-C243-776D-47E0C60EAB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3320" y="3154240"/>
                <a:ext cx="4474440" cy="33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F0AE77D-5B1D-1876-7950-F8FED1E228F7}"/>
                  </a:ext>
                </a:extLst>
              </p14:cNvPr>
              <p14:cNvContentPartPr/>
              <p14:nvPr/>
            </p14:nvContentPartPr>
            <p14:xfrm>
              <a:off x="7551735" y="4368870"/>
              <a:ext cx="4116600" cy="1866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F0AE77D-5B1D-1876-7950-F8FED1E228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3095" y="4360230"/>
                <a:ext cx="4134240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3FA4285-88C0-624E-EB49-7C8A1281EBEA}"/>
                  </a:ext>
                </a:extLst>
              </p14:cNvPr>
              <p14:cNvContentPartPr/>
              <p14:nvPr/>
            </p14:nvContentPartPr>
            <p14:xfrm>
              <a:off x="3952560" y="920440"/>
              <a:ext cx="3984480" cy="2561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3FA4285-88C0-624E-EB49-7C8A1281EB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3560" y="911800"/>
                <a:ext cx="4002120" cy="25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79E4C2-CE7A-D391-3C6F-14CAE19E1424}"/>
                  </a:ext>
                </a:extLst>
              </p14:cNvPr>
              <p14:cNvContentPartPr/>
              <p14:nvPr/>
            </p14:nvContentPartPr>
            <p14:xfrm>
              <a:off x="7816729" y="2732107"/>
              <a:ext cx="3161747" cy="1625669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79E4C2-CE7A-D391-3C6F-14CAE19E14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8089" y="2723108"/>
                <a:ext cx="3179386" cy="1643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FAE8A5-4BE9-0410-7811-FE40CABC4607}"/>
                  </a:ext>
                </a:extLst>
              </p14:cNvPr>
              <p14:cNvContentPartPr/>
              <p14:nvPr/>
            </p14:nvContentPartPr>
            <p14:xfrm>
              <a:off x="-255480" y="2275360"/>
              <a:ext cx="4467240" cy="4632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FAE8A5-4BE9-0410-7811-FE40CABC46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264480" y="2266720"/>
                <a:ext cx="4484880" cy="46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97FF8F-8AC2-5833-3DA9-2A885BC7FDB8}"/>
                  </a:ext>
                </a:extLst>
              </p14:cNvPr>
              <p14:cNvContentPartPr/>
              <p14:nvPr/>
            </p14:nvContentPartPr>
            <p14:xfrm>
              <a:off x="7651213" y="1409502"/>
              <a:ext cx="3555295" cy="182801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97FF8F-8AC2-5833-3DA9-2A885BC7FD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42573" y="1400502"/>
                <a:ext cx="3572935" cy="18456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147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4BC7-39ED-2B68-C189-C5A583ED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I’ll quickly compare the most used ones with Zotero to explain why I think it’s the best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F1880-CC55-5642-1390-44C7F3F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C22DD-6878-4CD9-26E7-327E4741BA10}"/>
              </a:ext>
            </a:extLst>
          </p:cNvPr>
          <p:cNvSpPr txBox="1"/>
          <p:nvPr/>
        </p:nvSpPr>
        <p:spPr>
          <a:xfrm>
            <a:off x="838200" y="681037"/>
            <a:ext cx="20851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Zotero</a:t>
            </a:r>
            <a:endParaRPr lang="nl-NL" sz="4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CF9A1-274E-EF5A-614F-912A17A2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309" y="402975"/>
            <a:ext cx="10515600" cy="1325563"/>
          </a:xfrm>
        </p:spPr>
        <p:txBody>
          <a:bodyPr/>
          <a:lstStyle/>
          <a:p>
            <a:r>
              <a:rPr lang="en-US" dirty="0"/>
              <a:t>is one of many  reference managers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D22CEF-CAB4-5E8F-4200-4807BB22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6" y="2671323"/>
            <a:ext cx="8478982" cy="41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4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09B6-6C05-E086-9F44-A649A33D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Comparison most used reference managers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F4D8C-6F31-5C26-C01F-B7585F0D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4A218-3CED-BE45-F465-AC7C22F1BC5C}"/>
              </a:ext>
            </a:extLst>
          </p:cNvPr>
          <p:cNvSpPr txBox="1"/>
          <p:nvPr/>
        </p:nvSpPr>
        <p:spPr>
          <a:xfrm>
            <a:off x="4596881" y="6352143"/>
            <a:ext cx="299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www.utwente.nl/library</a:t>
            </a:r>
            <a:r>
              <a:rPr lang="en-US" dirty="0"/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471600-FC98-3405-C080-6B2BB96F8025}"/>
              </a:ext>
            </a:extLst>
          </p:cNvPr>
          <p:cNvGrpSpPr/>
          <p:nvPr/>
        </p:nvGrpSpPr>
        <p:grpSpPr>
          <a:xfrm>
            <a:off x="17127" y="1340789"/>
            <a:ext cx="9230837" cy="1325562"/>
            <a:chOff x="-17129" y="2325986"/>
            <a:chExt cx="7007650" cy="1006309"/>
          </a:xfrm>
        </p:grpSpPr>
        <p:sp>
          <p:nvSpPr>
            <p:cNvPr id="3" name="Rectangle 2">
              <a:hlinkClick r:id="rId4"/>
              <a:extLst>
                <a:ext uri="{FF2B5EF4-FFF2-40B4-BE49-F238E27FC236}">
                  <a16:creationId xmlns:a16="http://schemas.microsoft.com/office/drawing/2014/main" id="{641A728C-0D85-51A1-8647-221036C59B31}"/>
                </a:ext>
              </a:extLst>
            </p:cNvPr>
            <p:cNvSpPr/>
            <p:nvPr/>
          </p:nvSpPr>
          <p:spPr>
            <a:xfrm>
              <a:off x="-17129" y="2404793"/>
              <a:ext cx="6973315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hlinkClick r:id="rId4"/>
              <a:extLst>
                <a:ext uri="{FF2B5EF4-FFF2-40B4-BE49-F238E27FC236}">
                  <a16:creationId xmlns:a16="http://schemas.microsoft.com/office/drawing/2014/main" id="{78338929-2707-79F1-DF78-88F0170E29F1}"/>
                </a:ext>
              </a:extLst>
            </p:cNvPr>
            <p:cNvSpPr txBox="1"/>
            <p:nvPr/>
          </p:nvSpPr>
          <p:spPr>
            <a:xfrm>
              <a:off x="1638038" y="2533984"/>
              <a:ext cx="2276443" cy="7243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My preferred manager. Free &amp; open source. Can be customized to fit your needs.</a:t>
              </a:r>
            </a:p>
          </p:txBody>
        </p:sp>
        <p:pic>
          <p:nvPicPr>
            <p:cNvPr id="1028" name="Picture 4">
              <a:hlinkClick r:id="rId4"/>
              <a:extLst>
                <a:ext uri="{FF2B5EF4-FFF2-40B4-BE49-F238E27FC236}">
                  <a16:creationId xmlns:a16="http://schemas.microsoft.com/office/drawing/2014/main" id="{C8F8F60A-3B5F-5FE2-5F60-060CAB200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8" y="2325986"/>
              <a:ext cx="1509464" cy="100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hlinkClick r:id="rId4"/>
              <a:extLst>
                <a:ext uri="{FF2B5EF4-FFF2-40B4-BE49-F238E27FC236}">
                  <a16:creationId xmlns:a16="http://schemas.microsoft.com/office/drawing/2014/main" id="{FB703196-58F3-9491-1C6B-0815D97D2DDE}"/>
                </a:ext>
              </a:extLst>
            </p:cNvPr>
            <p:cNvSpPr txBox="1"/>
            <p:nvPr/>
          </p:nvSpPr>
          <p:spPr>
            <a:xfrm>
              <a:off x="3993287" y="2464053"/>
              <a:ext cx="2997234" cy="7243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400" dirty="0">
                  <a:latin typeface="Consolas" panose="020B0609020204030204" pitchFamily="49" charset="0"/>
                </a:rPr>
                <a:t>You want full control of the software &amp; data and like playing around with settings</a:t>
              </a:r>
            </a:p>
            <a:p>
              <a:pPr marL="171450" indent="-171450">
                <a:buFontTx/>
                <a:buChar char="-"/>
              </a:pPr>
              <a:r>
                <a:rPr lang="en-US" sz="1400" dirty="0">
                  <a:latin typeface="Consolas" panose="020B0609020204030204" pitchFamily="49" charset="0"/>
                </a:rPr>
                <a:t>You don’t mind a </a:t>
              </a:r>
              <a:r>
                <a:rPr lang="en-US" sz="1400" dirty="0" err="1">
                  <a:latin typeface="Consolas" panose="020B0609020204030204" pitchFamily="49" charset="0"/>
                </a:rPr>
                <a:t>kinda</a:t>
              </a:r>
              <a:r>
                <a:rPr lang="en-US" sz="1400" dirty="0">
                  <a:latin typeface="Consolas" panose="020B0609020204030204" pitchFamily="49" charset="0"/>
                </a:rPr>
                <a:t> dated UI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54C8DE-4909-DAAA-A26C-5E0D05457524}"/>
              </a:ext>
            </a:extLst>
          </p:cNvPr>
          <p:cNvGrpSpPr/>
          <p:nvPr/>
        </p:nvGrpSpPr>
        <p:grpSpPr>
          <a:xfrm>
            <a:off x="17127" y="2918831"/>
            <a:ext cx="9192844" cy="1185526"/>
            <a:chOff x="-1" y="3470362"/>
            <a:chExt cx="6978809" cy="900000"/>
          </a:xfrm>
        </p:grpSpPr>
        <p:sp>
          <p:nvSpPr>
            <p:cNvPr id="12" name="Rectangle 11">
              <a:hlinkClick r:id="rId6"/>
              <a:extLst>
                <a:ext uri="{FF2B5EF4-FFF2-40B4-BE49-F238E27FC236}">
                  <a16:creationId xmlns:a16="http://schemas.microsoft.com/office/drawing/2014/main" id="{C1A29446-7FAA-15BF-BB7B-9C8937FDC434}"/>
                </a:ext>
              </a:extLst>
            </p:cNvPr>
            <p:cNvSpPr/>
            <p:nvPr/>
          </p:nvSpPr>
          <p:spPr>
            <a:xfrm>
              <a:off x="-1" y="3470362"/>
              <a:ext cx="6956187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hlinkClick r:id="rId6"/>
              <a:extLst>
                <a:ext uri="{FF2B5EF4-FFF2-40B4-BE49-F238E27FC236}">
                  <a16:creationId xmlns:a16="http://schemas.microsoft.com/office/drawing/2014/main" id="{D0AC9473-9491-2233-E329-9A9E1480D101}"/>
                </a:ext>
              </a:extLst>
            </p:cNvPr>
            <p:cNvSpPr txBox="1"/>
            <p:nvPr/>
          </p:nvSpPr>
          <p:spPr>
            <a:xfrm>
              <a:off x="1563938" y="3669657"/>
              <a:ext cx="2432895" cy="5607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Decent 2</a:t>
              </a:r>
              <a:r>
                <a:rPr lang="en-US" sz="1400" baseline="30000" dirty="0">
                  <a:latin typeface="Consolas" panose="020B0609020204030204" pitchFamily="49" charset="0"/>
                </a:rPr>
                <a:t>nd</a:t>
              </a:r>
              <a:r>
                <a:rPr lang="en-US" sz="1400" dirty="0">
                  <a:latin typeface="Consolas" panose="020B0609020204030204" pitchFamily="49" charset="0"/>
                </a:rPr>
                <a:t> choice. By Elsevier (Scopus). Easy to set up and use, barely any customization.</a:t>
              </a:r>
            </a:p>
          </p:txBody>
        </p:sp>
        <p:pic>
          <p:nvPicPr>
            <p:cNvPr id="1030" name="Picture 6">
              <a:hlinkClick r:id="rId6"/>
              <a:extLst>
                <a:ext uri="{FF2B5EF4-FFF2-40B4-BE49-F238E27FC236}">
                  <a16:creationId xmlns:a16="http://schemas.microsoft.com/office/drawing/2014/main" id="{79427ACB-84DE-9A65-3677-38E02D455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00" y="3517396"/>
              <a:ext cx="1121642" cy="701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hlinkClick r:id="rId6"/>
              <a:extLst>
                <a:ext uri="{FF2B5EF4-FFF2-40B4-BE49-F238E27FC236}">
                  <a16:creationId xmlns:a16="http://schemas.microsoft.com/office/drawing/2014/main" id="{51B2F222-F4CE-9AC9-676D-383C4D2CDFBF}"/>
                </a:ext>
              </a:extLst>
            </p:cNvPr>
            <p:cNvSpPr txBox="1"/>
            <p:nvPr/>
          </p:nvSpPr>
          <p:spPr>
            <a:xfrm>
              <a:off x="4019456" y="3596229"/>
              <a:ext cx="2959352" cy="7243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400" dirty="0">
                  <a:latin typeface="Consolas" panose="020B0609020204030204" pitchFamily="49" charset="0"/>
                </a:rPr>
                <a:t>You want something that works out of the box &amp; looks nice</a:t>
              </a:r>
            </a:p>
            <a:p>
              <a:pPr marL="171450" indent="-171450">
                <a:buFontTx/>
                <a:buChar char="-"/>
              </a:pPr>
              <a:r>
                <a:rPr lang="en-US" sz="1400" dirty="0">
                  <a:latin typeface="Consolas" panose="020B0609020204030204" pitchFamily="49" charset="0"/>
                </a:rPr>
                <a:t>You don’t have any niche requirements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925058-68BD-BE81-CCF0-9145898D4587}"/>
              </a:ext>
            </a:extLst>
          </p:cNvPr>
          <p:cNvGrpSpPr/>
          <p:nvPr/>
        </p:nvGrpSpPr>
        <p:grpSpPr>
          <a:xfrm>
            <a:off x="0" y="4373319"/>
            <a:ext cx="9156429" cy="1185526"/>
            <a:chOff x="5022" y="4525876"/>
            <a:chExt cx="6951164" cy="900000"/>
          </a:xfrm>
        </p:grpSpPr>
        <p:sp>
          <p:nvSpPr>
            <p:cNvPr id="22" name="Rectangle 21">
              <a:hlinkClick r:id="rId8"/>
              <a:extLst>
                <a:ext uri="{FF2B5EF4-FFF2-40B4-BE49-F238E27FC236}">
                  <a16:creationId xmlns:a16="http://schemas.microsoft.com/office/drawing/2014/main" id="{1A9D81C8-3062-D3A4-FB5C-3DF17D357F51}"/>
                </a:ext>
              </a:extLst>
            </p:cNvPr>
            <p:cNvSpPr/>
            <p:nvPr/>
          </p:nvSpPr>
          <p:spPr>
            <a:xfrm>
              <a:off x="5022" y="4525876"/>
              <a:ext cx="6951164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hlinkClick r:id="rId8"/>
              <a:extLst>
                <a:ext uri="{FF2B5EF4-FFF2-40B4-BE49-F238E27FC236}">
                  <a16:creationId xmlns:a16="http://schemas.microsoft.com/office/drawing/2014/main" id="{9FA6986C-F636-D3E3-6ECA-AC2FB3769B7E}"/>
                </a:ext>
              </a:extLst>
            </p:cNvPr>
            <p:cNvSpPr txBox="1"/>
            <p:nvPr/>
          </p:nvSpPr>
          <p:spPr>
            <a:xfrm>
              <a:off x="1587770" y="4566584"/>
              <a:ext cx="2432895" cy="5607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Software with a long history. By Clarivate (Web of Science) Feels dated, is widely used.</a:t>
              </a:r>
            </a:p>
          </p:txBody>
        </p:sp>
        <p:sp>
          <p:nvSpPr>
            <p:cNvPr id="27" name="TextBox 26">
              <a:hlinkClick r:id="rId8"/>
              <a:extLst>
                <a:ext uri="{FF2B5EF4-FFF2-40B4-BE49-F238E27FC236}">
                  <a16:creationId xmlns:a16="http://schemas.microsoft.com/office/drawing/2014/main" id="{D488BA74-7A3C-C308-AA7D-299F607DF8AD}"/>
                </a:ext>
              </a:extLst>
            </p:cNvPr>
            <p:cNvSpPr txBox="1"/>
            <p:nvPr/>
          </p:nvSpPr>
          <p:spPr>
            <a:xfrm>
              <a:off x="4031169" y="4555079"/>
              <a:ext cx="2925017" cy="7243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400" dirty="0">
                  <a:latin typeface="Consolas" panose="020B0609020204030204" pitchFamily="49" charset="0"/>
                </a:rPr>
                <a:t>You want the true old-school experience</a:t>
              </a:r>
            </a:p>
            <a:p>
              <a:pPr marL="171450" indent="-171450">
                <a:buFontTx/>
                <a:buChar char="-"/>
              </a:pPr>
              <a:r>
                <a:rPr lang="en-US" sz="1400" dirty="0">
                  <a:latin typeface="Consolas" panose="020B0609020204030204" pitchFamily="49" charset="0"/>
                </a:rPr>
                <a:t>You want to use a product licensed by the UT</a:t>
              </a:r>
            </a:p>
          </p:txBody>
        </p:sp>
        <p:pic>
          <p:nvPicPr>
            <p:cNvPr id="1032" name="Picture 8">
              <a:hlinkClick r:id="rId8"/>
              <a:extLst>
                <a:ext uri="{FF2B5EF4-FFF2-40B4-BE49-F238E27FC236}">
                  <a16:creationId xmlns:a16="http://schemas.microsoft.com/office/drawing/2014/main" id="{DE384DAD-DED6-19E5-F428-1C88AC146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53" y="4624407"/>
              <a:ext cx="1223156" cy="64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2DD221-6169-8736-B6A9-29FEE21711F5}"/>
              </a:ext>
            </a:extLst>
          </p:cNvPr>
          <p:cNvSpPr txBox="1"/>
          <p:nvPr/>
        </p:nvSpPr>
        <p:spPr>
          <a:xfrm>
            <a:off x="1793157" y="1192118"/>
            <a:ext cx="29986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Description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36AEB6-5680-0C54-D0C0-5C7660B281E8}"/>
              </a:ext>
            </a:extLst>
          </p:cNvPr>
          <p:cNvSpPr txBox="1"/>
          <p:nvPr/>
        </p:nvSpPr>
        <p:spPr>
          <a:xfrm>
            <a:off x="5690197" y="1226425"/>
            <a:ext cx="29986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Why pick this one?</a:t>
            </a:r>
          </a:p>
        </p:txBody>
      </p:sp>
    </p:spTree>
    <p:extLst>
      <p:ext uri="{BB962C8B-B14F-4D97-AF65-F5344CB8AC3E}">
        <p14:creationId xmlns:p14="http://schemas.microsoft.com/office/powerpoint/2010/main" val="118989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nodeType="click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9" grpId="0"/>
          <p:bldP spid="3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09B6-6C05-E086-9F44-A649A33D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F4D8C-6F31-5C26-C01F-B7585F0D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4A218-3CED-BE45-F465-AC7C22F1BC5C}"/>
              </a:ext>
            </a:extLst>
          </p:cNvPr>
          <p:cNvSpPr txBox="1"/>
          <p:nvPr/>
        </p:nvSpPr>
        <p:spPr>
          <a:xfrm>
            <a:off x="4596881" y="6367444"/>
            <a:ext cx="299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www.utwente.nl/library</a:t>
            </a:r>
            <a:r>
              <a:rPr lang="en-US" dirty="0"/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471600-FC98-3405-C080-6B2BB96F8025}"/>
              </a:ext>
            </a:extLst>
          </p:cNvPr>
          <p:cNvGrpSpPr/>
          <p:nvPr/>
        </p:nvGrpSpPr>
        <p:grpSpPr>
          <a:xfrm>
            <a:off x="-13611" y="2385014"/>
            <a:ext cx="12192001" cy="1025523"/>
            <a:chOff x="-17129" y="2404793"/>
            <a:chExt cx="12192001" cy="1025523"/>
          </a:xfrm>
        </p:grpSpPr>
        <p:sp>
          <p:nvSpPr>
            <p:cNvPr id="3" name="Rectangle 2">
              <a:hlinkClick r:id="rId4"/>
              <a:extLst>
                <a:ext uri="{FF2B5EF4-FFF2-40B4-BE49-F238E27FC236}">
                  <a16:creationId xmlns:a16="http://schemas.microsoft.com/office/drawing/2014/main" id="{641A728C-0D85-51A1-8647-221036C59B31}"/>
                </a:ext>
              </a:extLst>
            </p:cNvPr>
            <p:cNvSpPr/>
            <p:nvPr/>
          </p:nvSpPr>
          <p:spPr>
            <a:xfrm>
              <a:off x="-17129" y="2404793"/>
              <a:ext cx="12192000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B85A5A-DD40-B2E3-26DB-3081E8AF6503}"/>
                </a:ext>
              </a:extLst>
            </p:cNvPr>
            <p:cNvSpPr txBox="1"/>
            <p:nvPr/>
          </p:nvSpPr>
          <p:spPr>
            <a:xfrm>
              <a:off x="1564552" y="2414653"/>
              <a:ext cx="323271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Browser plugin: Yes, excellent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Word plugin: Yes, excellent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Overleaf plugin: Yes, excellent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Integrates with even more!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B73131-4B97-0FC0-59BB-1FCD7E9CEC08}"/>
                </a:ext>
              </a:extLst>
            </p:cNvPr>
            <p:cNvSpPr txBox="1"/>
            <p:nvPr/>
          </p:nvSpPr>
          <p:spPr>
            <a:xfrm>
              <a:off x="4596881" y="2439294"/>
              <a:ext cx="23441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Free, pay for </a:t>
              </a:r>
              <a:r>
                <a:rPr lang="en-US" sz="1200" dirty="0" err="1">
                  <a:latin typeface="Consolas" panose="020B0609020204030204" pitchFamily="49" charset="0"/>
                </a:rPr>
                <a:t>websync</a:t>
              </a:r>
              <a:r>
                <a:rPr lang="en-US" sz="1200" dirty="0">
                  <a:latin typeface="Consolas" panose="020B0609020204030204" pitchFamily="49" charset="0"/>
                </a:rPr>
                <a:t> over 300MB. Can use own </a:t>
              </a:r>
              <a:r>
                <a:rPr lang="en-US" sz="1200" dirty="0" err="1">
                  <a:latin typeface="Consolas" panose="020B0609020204030204" pitchFamily="49" charset="0"/>
                </a:rPr>
                <a:t>webdrive</a:t>
              </a:r>
              <a:r>
                <a:rPr lang="en-US" sz="1200" dirty="0">
                  <a:latin typeface="Consolas" panose="020B0609020204030204" pitchFamily="49" charset="0"/>
                </a:rPr>
                <a:t> or cloud storage instead.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703196-58F3-9491-1C6B-0815D97D2DDE}"/>
                </a:ext>
              </a:extLst>
            </p:cNvPr>
            <p:cNvSpPr txBox="1"/>
            <p:nvPr/>
          </p:nvSpPr>
          <p:spPr>
            <a:xfrm>
              <a:off x="7056830" y="2427392"/>
              <a:ext cx="51180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Software, browser &amp; word plugin: </a:t>
              </a:r>
              <a:r>
                <a:rPr lang="en-US" sz="1200" dirty="0">
                  <a:latin typeface="Consolas" panose="020B0609020204030204" pitchFamily="49" charset="0"/>
                  <a:hlinkClick r:id="rId5"/>
                </a:rPr>
                <a:t>www.zotero.org/download/</a:t>
              </a:r>
              <a:endParaRPr lang="en-US" sz="1200" dirty="0">
                <a:latin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</a:rPr>
                <a:t>More plugins: </a:t>
              </a:r>
              <a:r>
                <a:rPr lang="en-US" sz="1200" dirty="0">
                  <a:latin typeface="Consolas" panose="020B0609020204030204" pitchFamily="49" charset="0"/>
                  <a:hlinkClick r:id="rId6"/>
                </a:rPr>
                <a:t>https://www.zotero.org/support/plugins</a:t>
              </a:r>
              <a:r>
                <a:rPr lang="en-US" sz="1200" dirty="0">
                  <a:latin typeface="Consolas" panose="020B0609020204030204" pitchFamily="49" charset="0"/>
                </a:rPr>
                <a:t> - Better </a:t>
              </a:r>
              <a:r>
                <a:rPr lang="en-US" sz="1200" dirty="0" err="1">
                  <a:latin typeface="Consolas" panose="020B0609020204030204" pitchFamily="49" charset="0"/>
                </a:rPr>
                <a:t>BibTex</a:t>
              </a:r>
              <a:r>
                <a:rPr lang="en-US" sz="1200" dirty="0">
                  <a:latin typeface="Consolas" panose="020B0609020204030204" pitchFamily="49" charset="0"/>
                </a:rPr>
                <a:t> is recommended if using LaTeX, see </a:t>
              </a:r>
              <a:r>
                <a:rPr lang="en-US" sz="1200" dirty="0">
                  <a:latin typeface="Consolas" panose="020B0609020204030204" pitchFamily="49" charset="0"/>
                  <a:hlinkClick r:id="rId7"/>
                </a:rPr>
                <a:t>https://retorque.re/zotero-better-bibtex/</a:t>
              </a:r>
              <a:r>
                <a:rPr lang="en-US" sz="1200" dirty="0">
                  <a:latin typeface="Consolas" panose="020B0609020204030204" pitchFamily="49" charset="0"/>
                </a:rPr>
                <a:t> 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54C8DE-4909-DAAA-A26C-5E0D05457524}"/>
              </a:ext>
            </a:extLst>
          </p:cNvPr>
          <p:cNvGrpSpPr/>
          <p:nvPr/>
        </p:nvGrpSpPr>
        <p:grpSpPr>
          <a:xfrm>
            <a:off x="-1" y="3416497"/>
            <a:ext cx="12218044" cy="1200329"/>
            <a:chOff x="-1" y="3416497"/>
            <a:chExt cx="12218044" cy="1200329"/>
          </a:xfrm>
        </p:grpSpPr>
        <p:sp>
          <p:nvSpPr>
            <p:cNvPr id="12" name="Rectangle 11">
              <a:hlinkClick r:id="rId4"/>
              <a:extLst>
                <a:ext uri="{FF2B5EF4-FFF2-40B4-BE49-F238E27FC236}">
                  <a16:creationId xmlns:a16="http://schemas.microsoft.com/office/drawing/2014/main" id="{C1A29446-7FAA-15BF-BB7B-9C8937FDC434}"/>
                </a:ext>
              </a:extLst>
            </p:cNvPr>
            <p:cNvSpPr/>
            <p:nvPr/>
          </p:nvSpPr>
          <p:spPr>
            <a:xfrm>
              <a:off x="-1" y="3470362"/>
              <a:ext cx="12192000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63C0E1-6E2F-FBA4-F6C0-AFD45B02B121}"/>
                </a:ext>
              </a:extLst>
            </p:cNvPr>
            <p:cNvSpPr txBox="1"/>
            <p:nvPr/>
          </p:nvSpPr>
          <p:spPr>
            <a:xfrm>
              <a:off x="1597610" y="3496032"/>
              <a:ext cx="283134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Browser plugin: Yes, excellent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Word plugin: Yes, OK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Overleaf plugin: Yes, OK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No other integrations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55D7D0-914F-401D-2626-EA17873FF4A3}"/>
                </a:ext>
              </a:extLst>
            </p:cNvPr>
            <p:cNvSpPr txBox="1"/>
            <p:nvPr/>
          </p:nvSpPr>
          <p:spPr>
            <a:xfrm>
              <a:off x="4596881" y="3498768"/>
              <a:ext cx="229553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Free, UT has subscription for unlimited </a:t>
              </a:r>
              <a:r>
                <a:rPr lang="en-US" sz="1200" dirty="0" err="1">
                  <a:latin typeface="Consolas" panose="020B0609020204030204" pitchFamily="49" charset="0"/>
                </a:rPr>
                <a:t>webstorage</a:t>
              </a:r>
              <a:r>
                <a:rPr lang="en-US" sz="1200" dirty="0">
                  <a:latin typeface="Consolas" panose="020B0609020204030204" pitchFamily="49" charset="0"/>
                </a:rPr>
                <a:t> until end of 2023: sign up with </a:t>
              </a:r>
              <a:r>
                <a:rPr lang="en-US" sz="1200" dirty="0" err="1">
                  <a:latin typeface="Consolas" panose="020B0609020204030204" pitchFamily="49" charset="0"/>
                </a:rPr>
                <a:t>utwente</a:t>
              </a:r>
              <a:r>
                <a:rPr lang="en-US" sz="1200" dirty="0">
                  <a:latin typeface="Consolas" panose="020B0609020204030204" pitchFamily="49" charset="0"/>
                </a:rPr>
                <a:t> email.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B2F222-F4CE-9AC9-676D-383C4D2CDFBF}"/>
                </a:ext>
              </a:extLst>
            </p:cNvPr>
            <p:cNvSpPr txBox="1"/>
            <p:nvPr/>
          </p:nvSpPr>
          <p:spPr>
            <a:xfrm>
              <a:off x="7069927" y="3416497"/>
              <a:ext cx="514811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hlinkClick r:id="rId8"/>
                </a:rPr>
                <a:t>https://www.mendeley.com/download-reference-manager/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Word: </a:t>
              </a:r>
              <a:r>
                <a:rPr lang="en-US" sz="1200" dirty="0">
                  <a:latin typeface="Consolas" panose="020B0609020204030204" pitchFamily="49" charset="0"/>
                  <a:hlinkClick r:id="rId9"/>
                </a:rPr>
                <a:t>https://appsource.microsoft.com/en-US/product/office/wa104382081?exp=ubp8</a:t>
              </a:r>
              <a:endParaRPr lang="en-US" sz="1200" dirty="0">
                <a:latin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</a:rPr>
                <a:t>Browser: </a:t>
              </a:r>
              <a:r>
                <a:rPr lang="en-US" sz="1200" dirty="0">
                  <a:latin typeface="Consolas" panose="020B0609020204030204" pitchFamily="49" charset="0"/>
                  <a:hlinkClick r:id="rId10"/>
                </a:rPr>
                <a:t>https://www.mendeley.com/reference-management/web-importer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925058-68BD-BE81-CCF0-9145898D4587}"/>
              </a:ext>
            </a:extLst>
          </p:cNvPr>
          <p:cNvGrpSpPr/>
          <p:nvPr/>
        </p:nvGrpSpPr>
        <p:grpSpPr>
          <a:xfrm>
            <a:off x="-256" y="4492210"/>
            <a:ext cx="12192000" cy="1017231"/>
            <a:chOff x="5022" y="4525844"/>
            <a:chExt cx="12192000" cy="1017231"/>
          </a:xfrm>
        </p:grpSpPr>
        <p:sp>
          <p:nvSpPr>
            <p:cNvPr id="22" name="Rectangle 21">
              <a:hlinkClick r:id="rId4"/>
              <a:extLst>
                <a:ext uri="{FF2B5EF4-FFF2-40B4-BE49-F238E27FC236}">
                  <a16:creationId xmlns:a16="http://schemas.microsoft.com/office/drawing/2014/main" id="{1A9D81C8-3062-D3A4-FB5C-3DF17D357F51}"/>
                </a:ext>
              </a:extLst>
            </p:cNvPr>
            <p:cNvSpPr/>
            <p:nvPr/>
          </p:nvSpPr>
          <p:spPr>
            <a:xfrm>
              <a:off x="5022" y="4525876"/>
              <a:ext cx="12192000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D04CBB-124D-653E-A9E7-D14A9A89655A}"/>
                </a:ext>
              </a:extLst>
            </p:cNvPr>
            <p:cNvSpPr txBox="1"/>
            <p:nvPr/>
          </p:nvSpPr>
          <p:spPr>
            <a:xfrm>
              <a:off x="1619607" y="4527412"/>
              <a:ext cx="283134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Browser plugin: Yes, bit clunky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Word plugin: Yes, OK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Overleaf plugin: No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No other integrations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16650-5B19-7273-1541-393E38634A29}"/>
                </a:ext>
              </a:extLst>
            </p:cNvPr>
            <p:cNvSpPr txBox="1"/>
            <p:nvPr/>
          </p:nvSpPr>
          <p:spPr>
            <a:xfrm>
              <a:off x="4596881" y="4525844"/>
              <a:ext cx="25046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Install from Notebook Service Centre (desktop app w/ license). </a:t>
              </a:r>
              <a:r>
                <a:rPr lang="en-US" sz="1200" dirty="0" err="1">
                  <a:latin typeface="Consolas" panose="020B0609020204030204" pitchFamily="49" charset="0"/>
                </a:rPr>
                <a:t>Webstorage</a:t>
              </a:r>
              <a:r>
                <a:rPr lang="en-US" sz="1200" dirty="0">
                  <a:latin typeface="Consolas" panose="020B0609020204030204" pitchFamily="49" charset="0"/>
                </a:rPr>
                <a:t> and browser plugin are separate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88BA74-7A3C-C308-AA7D-299F607DF8AD}"/>
                </a:ext>
              </a:extLst>
            </p:cNvPr>
            <p:cNvSpPr txBox="1"/>
            <p:nvPr/>
          </p:nvSpPr>
          <p:spPr>
            <a:xfrm>
              <a:off x="7241569" y="4567525"/>
              <a:ext cx="49420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Browser plugin: </a:t>
              </a:r>
              <a:r>
                <a:rPr lang="en-US" sz="1200" dirty="0">
                  <a:latin typeface="Consolas" panose="020B0609020204030204" pitchFamily="49" charset="0"/>
                  <a:hlinkClick r:id="rId11"/>
                </a:rPr>
                <a:t>https://click.endnote.com/</a:t>
              </a:r>
              <a:endParaRPr lang="en-US" sz="1200" dirty="0">
                <a:latin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</a:rPr>
                <a:t>Install: </a:t>
              </a:r>
              <a:r>
                <a:rPr lang="en-US" sz="1200" dirty="0">
                  <a:latin typeface="Consolas" panose="020B0609020204030204" pitchFamily="49" charset="0"/>
                  <a:hlinkClick r:id="rId12"/>
                </a:rPr>
                <a:t>https://www.nsc.utwente.nl/software/view/V2pOU2JtVkhOVEJaV0dOMlRYcFJla3g2UlRKUFJFbDVUbnByZVU1NlJUMD0/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0903ED-7374-2B88-7784-D25834C2F014}"/>
              </a:ext>
            </a:extLst>
          </p:cNvPr>
          <p:cNvSpPr txBox="1"/>
          <p:nvPr/>
        </p:nvSpPr>
        <p:spPr>
          <a:xfrm>
            <a:off x="1564552" y="2070287"/>
            <a:ext cx="22764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Integrations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0B459F-468D-798B-78D9-7AF500B12C0E}"/>
              </a:ext>
            </a:extLst>
          </p:cNvPr>
          <p:cNvSpPr txBox="1"/>
          <p:nvPr/>
        </p:nvSpPr>
        <p:spPr>
          <a:xfrm>
            <a:off x="4428953" y="2078102"/>
            <a:ext cx="22764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Cost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36AEB6-5680-0C54-D0C0-5C7660B281E8}"/>
              </a:ext>
            </a:extLst>
          </p:cNvPr>
          <p:cNvSpPr txBox="1"/>
          <p:nvPr/>
        </p:nvSpPr>
        <p:spPr>
          <a:xfrm>
            <a:off x="8319816" y="2142516"/>
            <a:ext cx="22764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Links</a:t>
            </a:r>
          </a:p>
        </p:txBody>
      </p:sp>
      <p:pic>
        <p:nvPicPr>
          <p:cNvPr id="5" name="Picture 4">
            <a:hlinkClick r:id="rId13"/>
            <a:extLst>
              <a:ext uri="{FF2B5EF4-FFF2-40B4-BE49-F238E27FC236}">
                <a16:creationId xmlns:a16="http://schemas.microsoft.com/office/drawing/2014/main" id="{844C8469-5064-FE93-5A48-F3AA26DA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5" y="2319956"/>
            <a:ext cx="1509464" cy="10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hlinkClick r:id="rId8"/>
            <a:extLst>
              <a:ext uri="{FF2B5EF4-FFF2-40B4-BE49-F238E27FC236}">
                <a16:creationId xmlns:a16="http://schemas.microsoft.com/office/drawing/2014/main" id="{D4410BEE-5726-AA70-95B4-A5895758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4" y="3628739"/>
            <a:ext cx="1121642" cy="7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hlinkClick r:id="rId11"/>
            <a:extLst>
              <a:ext uri="{FF2B5EF4-FFF2-40B4-BE49-F238E27FC236}">
                <a16:creationId xmlns:a16="http://schemas.microsoft.com/office/drawing/2014/main" id="{7DD71243-AB41-D085-3FF3-9A845C0B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4" y="4628310"/>
            <a:ext cx="1223156" cy="6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18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4D6-AAFD-C5D7-0453-CE1A75D8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76" y="1122363"/>
            <a:ext cx="9890449" cy="2387600"/>
          </a:xfrm>
        </p:spPr>
        <p:txBody>
          <a:bodyPr/>
          <a:lstStyle/>
          <a:p>
            <a:r>
              <a:rPr lang="en-US" dirty="0">
                <a:latin typeface="Goudy Old Style" panose="02020502050305020303" pitchFamily="18" charset="0"/>
              </a:rPr>
              <a:t>Installation &amp;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A5F3-EDCA-F6DE-806F-7FADFB1A7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demonstration of the basic tool + setup guide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76A3-8163-5A91-65E5-BFBD9C4A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AB-F798-4FCF-94B3-2B8548FB15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4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oudy Old Style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3391</Words>
  <Application>Microsoft Office PowerPoint</Application>
  <PresentationFormat>Widescreen</PresentationFormat>
  <Paragraphs>373</Paragraphs>
  <Slides>32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Corbel</vt:lpstr>
      <vt:lpstr>Goudy Old Style</vt:lpstr>
      <vt:lpstr>Office Theme</vt:lpstr>
      <vt:lpstr>Zotero Workshop</vt:lpstr>
      <vt:lpstr>PowerPoint Presentation</vt:lpstr>
      <vt:lpstr>Today’s topic is </vt:lpstr>
      <vt:lpstr>is a reference manager</vt:lpstr>
      <vt:lpstr>Research Cycle</vt:lpstr>
      <vt:lpstr>is one of many  reference managers</vt:lpstr>
      <vt:lpstr>Comparison most used reference managers</vt:lpstr>
      <vt:lpstr>More details</vt:lpstr>
      <vt:lpstr>Installation &amp; Setup</vt:lpstr>
      <vt:lpstr>Demo – basic usage</vt:lpstr>
      <vt:lpstr>Links to the most important pages</vt:lpstr>
      <vt:lpstr>Install</vt:lpstr>
      <vt:lpstr>Setting it up yourself</vt:lpstr>
      <vt:lpstr>Steps</vt:lpstr>
      <vt:lpstr>Zotero account</vt:lpstr>
      <vt:lpstr>Syncing: setup (preferences -&gt; sync after linking account)</vt:lpstr>
      <vt:lpstr>Zotero has loads of plugins you can install</vt:lpstr>
      <vt:lpstr>Install plugins</vt:lpstr>
      <vt:lpstr>Syncing: Zotfile setup</vt:lpstr>
      <vt:lpstr>Connect with UT Library</vt:lpstr>
      <vt:lpstr>Find item in library or elsewhere</vt:lpstr>
      <vt:lpstr>Connections</vt:lpstr>
      <vt:lpstr>Group work</vt:lpstr>
      <vt:lpstr>Advanced usage</vt:lpstr>
      <vt:lpstr>Demo – advanced usage</vt:lpstr>
      <vt:lpstr>Plugin tips</vt:lpstr>
      <vt:lpstr>More plugins I’d recommend</vt:lpstr>
      <vt:lpstr>Search tools</vt:lpstr>
      <vt:lpstr>Search Tools – extra recommendations</vt:lpstr>
      <vt:lpstr>PowerPoint Presentation</vt:lpstr>
      <vt:lpstr>PowerPoint Presentation</vt:lpstr>
      <vt:lpstr>Need help?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scientific information</dc:title>
  <dc:creator>Mok, Samuel (UT-LISA)</dc:creator>
  <cp:lastModifiedBy>Mok, Samuel (UT-LISA)</cp:lastModifiedBy>
  <cp:revision>3</cp:revision>
  <dcterms:created xsi:type="dcterms:W3CDTF">2023-04-21T13:05:36Z</dcterms:created>
  <dcterms:modified xsi:type="dcterms:W3CDTF">2023-06-07T11:58:35Z</dcterms:modified>
</cp:coreProperties>
</file>