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23"/>
    <a:srgbClr val="FFFFFF"/>
    <a:srgbClr val="000000"/>
    <a:srgbClr val="F7120F"/>
    <a:srgbClr val="0A064F"/>
    <a:srgbClr val="0F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2"/>
    <p:restoredTop sz="81459"/>
  </p:normalViewPr>
  <p:slideViewPr>
    <p:cSldViewPr showGuides="1">
      <p:cViewPr>
        <p:scale>
          <a:sx n="72" d="100"/>
          <a:sy n="72" d="100"/>
        </p:scale>
        <p:origin x="2240" y="616"/>
      </p:cViewPr>
      <p:guideLst>
        <p:guide orient="horz" pos="3384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80412FB-1A59-FB49-B836-1DA469CD7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6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43249BC-A30C-D648-82BF-07F742DB8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1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7D66B-1014-0F49-A85A-8262782C9AAC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1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3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3249BC-A30C-D648-82BF-07F742DB8C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1B338-D6A3-754D-8495-825B2B216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777FB-B2E9-BB46-B1C8-372D03F8F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0E34-4AE1-8845-8733-50737F053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78B0-BFA8-8A4E-9097-1B003478B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68A5-E904-CF4A-B3F6-2D958D843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755A6-B3E2-E04D-8F0A-E7B3AED5B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B28-1EE8-8843-8AEB-8B5CF4A0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AAF1F-6E28-9D4F-98F9-AF52DB22C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1A94-069E-CB49-8BF4-0F0CCB440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4D3C-D8CB-8947-BF8C-0BACB4426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43BF-A20E-4D48-B552-28A6C96AF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872BC-C9D2-374B-A6F9-FC0FD34B6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2B4E7-65B2-F843-BF1E-9AF65F458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CE1B-FA3E-3140-BCA8-A6CBDF2EE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A064F"/>
            </a:gs>
            <a:gs pos="100000">
              <a:srgbClr val="000000"/>
            </a:gs>
          </a:gsLst>
          <a:lin ang="164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F822DE-DFA2-064E-ADA6-856865235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8300" y="5422931"/>
            <a:ext cx="5867400" cy="1206469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Helvetica" charset="0"/>
              </a:rPr>
              <a:t>Gregory Palmer, Ph.D.</a:t>
            </a:r>
            <a:br>
              <a:rPr lang="en-US" sz="2800" b="1" dirty="0">
                <a:latin typeface="Helvetica" charset="0"/>
              </a:rPr>
            </a:br>
            <a:r>
              <a:rPr lang="en-US" sz="2400" dirty="0" smtClean="0">
                <a:latin typeface="Helvetica" charset="0"/>
              </a:rPr>
              <a:t>State and National Event Supervisor </a:t>
            </a:r>
            <a:endParaRPr lang="en-US" sz="2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"/>
            <a:ext cx="9144000" cy="141516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4700" b="1" dirty="0">
                <a:latin typeface="Helvetica" charset="0"/>
              </a:rPr>
              <a:t>Microbe Mission </a:t>
            </a:r>
            <a:r>
              <a:rPr lang="en-US" sz="4700" b="1" dirty="0" smtClean="0">
                <a:latin typeface="Helvetica" charset="0"/>
              </a:rPr>
              <a:t>2018</a:t>
            </a:r>
          </a:p>
          <a:p>
            <a:pPr eaLnBrk="1" hangingPunct="1"/>
            <a:r>
              <a:rPr lang="en-US" sz="3100" dirty="0" smtClean="0">
                <a:latin typeface="Helvetica" charset="0"/>
              </a:rPr>
              <a:t>Texas State Science Olympiad Coaches Clinic </a:t>
            </a:r>
          </a:p>
          <a:p>
            <a:pPr eaLnBrk="1" hangingPunct="1"/>
            <a:r>
              <a:rPr lang="en-US" sz="3100" dirty="0" smtClean="0">
                <a:latin typeface="Helvetica" charset="0"/>
              </a:rPr>
              <a:t>November 18, 2017</a:t>
            </a:r>
            <a:endParaRPr lang="en-US" sz="3100" dirty="0">
              <a:latin typeface="Helvetica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17070" y="211574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70508" y="1818846"/>
            <a:ext cx="3602984" cy="3581399"/>
            <a:chOff x="3386174" y="2868176"/>
            <a:chExt cx="2670378" cy="28058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rcRect t="8559" r="50000"/>
            <a:stretch>
              <a:fillRect/>
            </a:stretch>
          </p:blipFill>
          <p:spPr>
            <a:xfrm>
              <a:off x="3386174" y="2868176"/>
              <a:ext cx="2670378" cy="2710434"/>
            </a:xfrm>
            <a:prstGeom prst="rect">
              <a:avLst/>
            </a:prstGeom>
          </p:spPr>
        </p:pic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390901" y="5181599"/>
              <a:ext cx="115637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n w="15875">
                    <a:noFill/>
                  </a:ln>
                  <a:latin typeface="Helvetica" charset="0"/>
                </a:rPr>
                <a:t>10 μm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4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r>
              <a:rPr lang="en-US" dirty="0" smtClean="0"/>
              <a:t>Isolating bacteria by streaking and serial dilution (</a:t>
            </a:r>
            <a:r>
              <a:rPr lang="en-US" dirty="0" err="1" smtClean="0"/>
              <a:t>Div</a:t>
            </a:r>
            <a:r>
              <a:rPr lang="en-US" dirty="0" smtClean="0"/>
              <a:t> C only)</a:t>
            </a:r>
          </a:p>
          <a:p>
            <a:endParaRPr lang="en-US" dirty="0" smtClean="0"/>
          </a:p>
          <a:p>
            <a:r>
              <a:rPr lang="en-US" dirty="0" smtClean="0"/>
              <a:t>Goal is to get isolated colonies</a:t>
            </a:r>
          </a:p>
          <a:p>
            <a:pPr lvl="1"/>
            <a:r>
              <a:rPr lang="en-US" dirty="0" smtClean="0"/>
              <a:t>One bacterium (in theory) forms one colony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Streaking for isolation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3" y="1287887"/>
            <a:ext cx="7741276" cy="4981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696" y="6323526"/>
            <a:ext cx="4094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www.personal.psu.edu</a:t>
            </a:r>
            <a:r>
              <a:rPr lang="en-US" sz="800" dirty="0"/>
              <a:t>/faculty/k/h/khb4/enve301/301labs/lab4pureculture.html</a:t>
            </a:r>
          </a:p>
        </p:txBody>
      </p:sp>
    </p:spTree>
    <p:extLst>
      <p:ext uri="{BB962C8B-B14F-4D97-AF65-F5344CB8AC3E}">
        <p14:creationId xmlns:p14="http://schemas.microsoft.com/office/powerpoint/2010/main" val="18978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dilution and plating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6482" y="6185356"/>
            <a:ext cx="2688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www.slideshare.net</a:t>
            </a:r>
            <a:r>
              <a:rPr lang="en-US" sz="800" dirty="0"/>
              <a:t>/</a:t>
            </a:r>
            <a:r>
              <a:rPr lang="en-US" sz="800" dirty="0" err="1"/>
              <a:t>sarah_jumali</a:t>
            </a:r>
            <a:r>
              <a:rPr lang="en-US" sz="800" dirty="0"/>
              <a:t>/serial-dilution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 b="9465"/>
          <a:stretch/>
        </p:blipFill>
        <p:spPr>
          <a:xfrm>
            <a:off x="762000" y="1450224"/>
            <a:ext cx="765352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New items on disease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924800" cy="4114800"/>
          </a:xfrm>
        </p:spPr>
        <p:txBody>
          <a:bodyPr/>
          <a:lstStyle/>
          <a:p>
            <a:r>
              <a:rPr lang="en-US" dirty="0"/>
              <a:t>Viruses: norovirus and </a:t>
            </a:r>
            <a:r>
              <a:rPr lang="en-US" dirty="0" err="1"/>
              <a:t>zika</a:t>
            </a:r>
            <a:r>
              <a:rPr lang="en-US" dirty="0"/>
              <a:t> </a:t>
            </a:r>
            <a:r>
              <a:rPr lang="en-US" dirty="0" smtClean="0"/>
              <a:t>virus</a:t>
            </a:r>
          </a:p>
          <a:p>
            <a:endParaRPr lang="en-US" dirty="0" smtClean="0"/>
          </a:p>
          <a:p>
            <a:r>
              <a:rPr lang="en-US" dirty="0" smtClean="0"/>
              <a:t>Protozoans</a:t>
            </a:r>
            <a:r>
              <a:rPr lang="en-US" dirty="0"/>
              <a:t>: </a:t>
            </a:r>
            <a:r>
              <a:rPr lang="en-US" dirty="0" err="1"/>
              <a:t>Naegleria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Bacteria: no changes </a:t>
            </a:r>
            <a:r>
              <a:rPr lang="en-US" dirty="0" smtClean="0"/>
              <a:t>state and regionals</a:t>
            </a:r>
            <a:endParaRPr lang="en-US" dirty="0"/>
          </a:p>
          <a:p>
            <a:pPr lvl="1"/>
            <a:r>
              <a:rPr lang="en-US" i="1" dirty="0" smtClean="0"/>
              <a:t>Pseudomonas aeruginosa </a:t>
            </a:r>
            <a:r>
              <a:rPr lang="en-US" dirty="0" smtClean="0"/>
              <a:t>for nationals </a:t>
            </a:r>
          </a:p>
          <a:p>
            <a:endParaRPr lang="en-US" dirty="0"/>
          </a:p>
          <a:p>
            <a:r>
              <a:rPr lang="en-US" dirty="0" smtClean="0"/>
              <a:t>Prions</a:t>
            </a:r>
            <a:r>
              <a:rPr lang="en-US" dirty="0"/>
              <a:t>: chronic wasting disease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Fungi: White nose syndrome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/>
          <a:lstStyle/>
          <a:p>
            <a:r>
              <a:rPr lang="en-US" sz="2800" dirty="0" smtClean="0"/>
              <a:t>National website has great resources</a:t>
            </a:r>
          </a:p>
          <a:p>
            <a:endParaRPr lang="en-US" sz="2800" dirty="0" smtClean="0"/>
          </a:p>
          <a:p>
            <a:r>
              <a:rPr lang="en-US" sz="2800" dirty="0" smtClean="0"/>
              <a:t>Student wiki is okay on most topics</a:t>
            </a:r>
          </a:p>
          <a:p>
            <a:pPr lvl="1"/>
            <a:r>
              <a:rPr lang="en-US" dirty="0" smtClean="0"/>
              <a:t>Test exchange!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Our website (</a:t>
            </a:r>
            <a:r>
              <a:rPr lang="en-US" sz="2800" dirty="0" err="1" smtClean="0"/>
              <a:t>www.atxscioly.com</a:t>
            </a:r>
            <a:r>
              <a:rPr lang="en-US" sz="2800" dirty="0" smtClean="0"/>
              <a:t>) for UT-Austin exams!</a:t>
            </a:r>
          </a:p>
          <a:p>
            <a:endParaRPr lang="en-US" sz="2800" dirty="0" smtClean="0"/>
          </a:p>
          <a:p>
            <a:r>
              <a:rPr lang="en-US" sz="2800" dirty="0" smtClean="0"/>
              <a:t>Textbooks: Campbell (Pearson), Microbe (ASM), </a:t>
            </a:r>
            <a:r>
              <a:rPr lang="en-US" sz="2800" dirty="0"/>
              <a:t>Microbiology: an Introduction (Pearson) </a:t>
            </a:r>
          </a:p>
          <a:p>
            <a:r>
              <a:rPr lang="en-US" sz="2800" dirty="0" smtClean="0"/>
              <a:t>Austin Community College course notes: http</a:t>
            </a:r>
            <a:r>
              <a:rPr lang="en-US" sz="2800" dirty="0"/>
              <a:t>://</a:t>
            </a:r>
            <a:r>
              <a:rPr lang="en-US" sz="2800" dirty="0" err="1"/>
              <a:t>www.austincc.edu</a:t>
            </a:r>
            <a:r>
              <a:rPr lang="en-US" sz="2800" dirty="0"/>
              <a:t>/</a:t>
            </a:r>
            <a:r>
              <a:rPr lang="en-US" sz="2800" dirty="0" err="1"/>
              <a:t>rohde</a:t>
            </a:r>
            <a:r>
              <a:rPr lang="en-US" sz="2800" dirty="0"/>
              <a:t>/</a:t>
            </a:r>
            <a:r>
              <a:rPr lang="en-US" sz="2800" dirty="0" err="1"/>
              <a:t>noteref.htm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9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13072070_1313308455351483_1881667933_o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1828800"/>
            <a:ext cx="77315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953000"/>
            <a:ext cx="7982101" cy="209049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C</a:t>
            </a:r>
            <a:r>
              <a:rPr lang="en-US" sz="3400" dirty="0" smtClean="0"/>
              <a:t>ompeted in Science Olympiad from 8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-12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grade </a:t>
            </a:r>
          </a:p>
          <a:p>
            <a:r>
              <a:rPr lang="en-US" sz="3400" dirty="0" smtClean="0"/>
              <a:t>Serve on National Science Olympiad Rules Committee for Life Sciences </a:t>
            </a:r>
          </a:p>
          <a:p>
            <a:r>
              <a:rPr lang="en-US" sz="3400" dirty="0" smtClean="0"/>
              <a:t>State and National Microbe Mission </a:t>
            </a:r>
            <a:r>
              <a:rPr lang="en-US" sz="3400" dirty="0"/>
              <a:t>Event </a:t>
            </a:r>
            <a:r>
              <a:rPr lang="en-US" sz="3400" dirty="0" smtClean="0"/>
              <a:t>Supervisor</a:t>
            </a:r>
          </a:p>
          <a:p>
            <a:r>
              <a:rPr lang="en-US" sz="3400" dirty="0" smtClean="0"/>
              <a:t>Re-started </a:t>
            </a:r>
            <a:r>
              <a:rPr lang="en-US" sz="3400" dirty="0"/>
              <a:t>the UT-Austin Regional tournament </a:t>
            </a:r>
          </a:p>
          <a:p>
            <a:endParaRPr lang="en-US" dirty="0" smtClean="0"/>
          </a:p>
        </p:txBody>
      </p:sp>
      <p:pic>
        <p:nvPicPr>
          <p:cNvPr id="4" name="Picture 3" descr="GH Science Olympiad te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6" y="1219200"/>
            <a:ext cx="5223768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19600" y="2179720"/>
            <a:ext cx="832184" cy="79207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b="1" smtClean="0"/>
              <a:t>Proud Science Olympiad Alum!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170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UT-Austin Regional Tournament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8867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February 24, 2018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28 B and C events</a:t>
            </a:r>
          </a:p>
          <a:p>
            <a:pPr lvl="1"/>
            <a:r>
              <a:rPr lang="en-US" dirty="0" smtClean="0"/>
              <a:t>Teams pick their 5 drop events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2017 Nationals participants grant regionals extra State Tournament bids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13073117_1313304202018575_1884633853_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18620" r="15695" b="32307"/>
          <a:stretch/>
        </p:blipFill>
        <p:spPr>
          <a:xfrm>
            <a:off x="5105400" y="1524000"/>
            <a:ext cx="3469239" cy="18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3500" b="1" dirty="0" smtClean="0"/>
              <a:t>Cellular biology life sciences events cycle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486400"/>
          </a:xfrm>
        </p:spPr>
        <p:txBody>
          <a:bodyPr/>
          <a:lstStyle/>
          <a:p>
            <a:r>
              <a:rPr lang="en-US" b="1" dirty="0"/>
              <a:t>2017-18: </a:t>
            </a:r>
            <a:r>
              <a:rPr lang="en-US" dirty="0"/>
              <a:t>Microbe Mission </a:t>
            </a:r>
            <a:r>
              <a:rPr lang="en-US" dirty="0" smtClean="0"/>
              <a:t>B/C</a:t>
            </a:r>
          </a:p>
          <a:p>
            <a:endParaRPr lang="en-US" dirty="0"/>
          </a:p>
          <a:p>
            <a:r>
              <a:rPr lang="en-US" dirty="0"/>
              <a:t>20</a:t>
            </a:r>
            <a:r>
              <a:rPr lang="en-US" b="1" dirty="0"/>
              <a:t>19-20: </a:t>
            </a:r>
            <a:r>
              <a:rPr lang="en-US" dirty="0"/>
              <a:t>Designer Genes C and Heredity B</a:t>
            </a:r>
          </a:p>
          <a:p>
            <a:endParaRPr lang="en-US" b="1" dirty="0" smtClean="0"/>
          </a:p>
          <a:p>
            <a:r>
              <a:rPr lang="en-US" b="1" dirty="0" smtClean="0"/>
              <a:t>2021-22</a:t>
            </a:r>
            <a:r>
              <a:rPr lang="en-US" b="1" dirty="0"/>
              <a:t>: </a:t>
            </a:r>
            <a:r>
              <a:rPr lang="en-US" dirty="0"/>
              <a:t>Cell Biology C and Bio Process Lab </a:t>
            </a:r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b="1" dirty="0"/>
              <a:t>2023-24: </a:t>
            </a:r>
            <a:r>
              <a:rPr lang="en-US" dirty="0"/>
              <a:t>Microbe Mission B/C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5334000"/>
          </a:xfrm>
        </p:spPr>
        <p:txBody>
          <a:bodyPr/>
          <a:lstStyle/>
          <a:p>
            <a:pPr lvl="0"/>
            <a:r>
              <a:rPr lang="en-US" dirty="0"/>
              <a:t>Must bring goggles (eye protection C)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Single </a:t>
            </a:r>
            <a:r>
              <a:rPr lang="en-US" dirty="0"/>
              <a:t>page of notes not in sheet protector with no annotations affixed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 </a:t>
            </a:r>
            <a:r>
              <a:rPr lang="en-US" dirty="0"/>
              <a:t>non-programmable, non-graphing calculators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5" y="2133600"/>
            <a:ext cx="7772400" cy="4114800"/>
          </a:xfrm>
        </p:spPr>
        <p:txBody>
          <a:bodyPr/>
          <a:lstStyle/>
          <a:p>
            <a:r>
              <a:rPr lang="en-US" dirty="0" smtClean="0"/>
              <a:t>Often students take an exam</a:t>
            </a:r>
          </a:p>
          <a:p>
            <a:endParaRPr lang="en-US" dirty="0"/>
          </a:p>
          <a:p>
            <a:r>
              <a:rPr lang="en-US" dirty="0" smtClean="0"/>
              <a:t>Exam should contain lab activities</a:t>
            </a:r>
          </a:p>
          <a:p>
            <a:endParaRPr lang="en-US" dirty="0"/>
          </a:p>
          <a:p>
            <a:r>
              <a:rPr lang="en-US" dirty="0" smtClean="0"/>
              <a:t>Event may be run as stations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US" dirty="0" smtClean="0"/>
              <a:t>Why have stations?</a:t>
            </a:r>
          </a:p>
          <a:p>
            <a:endParaRPr lang="en-US" dirty="0"/>
          </a:p>
          <a:p>
            <a:r>
              <a:rPr lang="en-US" dirty="0" smtClean="0"/>
              <a:t>How can we keep stations fair/consistent for all teams?</a:t>
            </a:r>
          </a:p>
          <a:p>
            <a:endParaRPr lang="en-US" dirty="0"/>
          </a:p>
          <a:p>
            <a:r>
              <a:rPr lang="en-US" dirty="0" smtClean="0"/>
              <a:t>How do you prepare your students for stations?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lvl="0"/>
            <a:r>
              <a:rPr lang="en-US" dirty="0"/>
              <a:t>Names for and recognition of bacterial shapes is now a B/C topic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2362200"/>
            <a:ext cx="454025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1981" y="655320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wikipedia</a:t>
            </a:r>
            <a:endParaRPr lang="en-US" sz="11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30800" y="4559300"/>
            <a:ext cx="4082295" cy="1790700"/>
            <a:chOff x="5130800" y="4559300"/>
            <a:chExt cx="4082295" cy="1790700"/>
          </a:xfrm>
        </p:grpSpPr>
        <p:sp>
          <p:nvSpPr>
            <p:cNvPr id="10" name="Oval 9"/>
            <p:cNvSpPr/>
            <p:nvPr/>
          </p:nvSpPr>
          <p:spPr bwMode="auto">
            <a:xfrm>
              <a:off x="5130800" y="4559300"/>
              <a:ext cx="1803400" cy="17907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125" y="4800600"/>
              <a:ext cx="237097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smtClean="0"/>
                <a:t>Corkscrew/Spirochetes</a:t>
              </a:r>
              <a:endParaRPr lang="en-US" sz="1700" dirty="0"/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5104080" y="5410200"/>
            <a:ext cx="1106219" cy="1028700"/>
          </a:xfrm>
          <a:prstGeom prst="ellipse">
            <a:avLst/>
          </a:prstGeom>
          <a:noFill/>
          <a:ln w="76200" cap="flat" cmpd="sng" algn="ctr">
            <a:solidFill>
              <a:srgbClr val="FF992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charset="0"/>
              <a:ea typeface="ＭＳ Ｐゴシック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1518" y="2545834"/>
            <a:ext cx="3035782" cy="2280166"/>
            <a:chOff x="761518" y="2545834"/>
            <a:chExt cx="3035782" cy="2280166"/>
          </a:xfrm>
        </p:grpSpPr>
        <p:sp>
          <p:nvSpPr>
            <p:cNvPr id="8" name="Oval 7"/>
            <p:cNvSpPr/>
            <p:nvPr/>
          </p:nvSpPr>
          <p:spPr bwMode="auto">
            <a:xfrm>
              <a:off x="2324100" y="2578100"/>
              <a:ext cx="533400" cy="5334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11500" y="4140200"/>
              <a:ext cx="685800" cy="6858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3355" y="2545834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mtClean="0"/>
                <a:t>occi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1518" y="427303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Bacilli (rods)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0411"/>
            <a:ext cx="8610600" cy="5462789"/>
          </a:xfrm>
        </p:spPr>
        <p:txBody>
          <a:bodyPr/>
          <a:lstStyle/>
          <a:p>
            <a:pPr lvl="0"/>
            <a:r>
              <a:rPr lang="en-US" dirty="0"/>
              <a:t>Measuring bacterial </a:t>
            </a:r>
            <a:r>
              <a:rPr lang="en-US" dirty="0" smtClean="0"/>
              <a:t>growth for B and C</a:t>
            </a:r>
          </a:p>
          <a:p>
            <a:pPr lvl="1"/>
            <a:r>
              <a:rPr lang="en-US" dirty="0" smtClean="0"/>
              <a:t>Direct counting</a:t>
            </a:r>
          </a:p>
          <a:p>
            <a:pPr lvl="2"/>
            <a:r>
              <a:rPr lang="en-US" dirty="0" smtClean="0"/>
              <a:t>Counting chamber</a:t>
            </a:r>
          </a:p>
          <a:p>
            <a:pPr lvl="2"/>
            <a:r>
              <a:rPr lang="en-US" dirty="0" smtClean="0"/>
              <a:t>Plate counts</a:t>
            </a:r>
            <a:endParaRPr lang="en-US" dirty="0"/>
          </a:p>
          <a:p>
            <a:pPr lvl="1"/>
            <a:r>
              <a:rPr lang="en-US" dirty="0" smtClean="0"/>
              <a:t>Indirect counts</a:t>
            </a:r>
          </a:p>
          <a:p>
            <a:pPr lvl="2"/>
            <a:r>
              <a:rPr lang="en-US" dirty="0" smtClean="0"/>
              <a:t>Turbidity (Optical Density) </a:t>
            </a:r>
          </a:p>
          <a:p>
            <a:pPr lvl="2"/>
            <a:r>
              <a:rPr lang="en-US" dirty="0" smtClean="0"/>
              <a:t>Dry weight</a:t>
            </a:r>
          </a:p>
          <a:p>
            <a:pPr lvl="2"/>
            <a:r>
              <a:rPr lang="en-US" dirty="0" smtClean="0"/>
              <a:t>Total DNA or Protein</a:t>
            </a:r>
          </a:p>
          <a:p>
            <a:pPr lvl="1"/>
            <a:r>
              <a:rPr lang="en-US" dirty="0" smtClean="0"/>
              <a:t>Total cells vs. viable cells</a:t>
            </a:r>
            <a:endParaRPr lang="en-US" dirty="0"/>
          </a:p>
          <a:p>
            <a:pPr lvl="1"/>
            <a:r>
              <a:rPr lang="en-US" dirty="0" smtClean="0"/>
              <a:t>Consider advantages and disadvantages of each method </a:t>
            </a:r>
          </a:p>
        </p:txBody>
      </p:sp>
    </p:spTree>
    <p:extLst>
      <p:ext uri="{BB962C8B-B14F-4D97-AF65-F5344CB8AC3E}">
        <p14:creationId xmlns:p14="http://schemas.microsoft.com/office/powerpoint/2010/main" val="7485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10134</TotalTime>
  <Words>380</Words>
  <Application>Microsoft Macintosh PowerPoint</Application>
  <PresentationFormat>On-screen Show (4:3)</PresentationFormat>
  <Paragraphs>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</vt:lpstr>
      <vt:lpstr>ＭＳ Ｐゴシック</vt:lpstr>
      <vt:lpstr>Osaka</vt:lpstr>
      <vt:lpstr>Tahoma</vt:lpstr>
      <vt:lpstr>Blank Presentation</vt:lpstr>
      <vt:lpstr>Gregory Palmer, Ph.D. State and National Event Supervisor </vt:lpstr>
      <vt:lpstr>Proud Science Olympiad Alum!</vt:lpstr>
      <vt:lpstr>UT-Austin Regional Tournament </vt:lpstr>
      <vt:lpstr>Cellular biology life sciences events cycle</vt:lpstr>
      <vt:lpstr>Rules details</vt:lpstr>
      <vt:lpstr>Event structure</vt:lpstr>
      <vt:lpstr>Stations philosophy</vt:lpstr>
      <vt:lpstr>New topics</vt:lpstr>
      <vt:lpstr>New topics</vt:lpstr>
      <vt:lpstr>New topics</vt:lpstr>
      <vt:lpstr>Streaking for isolation</vt:lpstr>
      <vt:lpstr>Serial dilution and plating </vt:lpstr>
      <vt:lpstr>New items on disease list</vt:lpstr>
      <vt:lpstr>Resources</vt:lpstr>
      <vt:lpstr>Questions?</vt:lpstr>
    </vt:vector>
  </TitlesOfParts>
  <Company> 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Phenylalanine Ammonia Lyase</dc:title>
  <dc:creator>Gregory Palmer</dc:creator>
  <cp:lastModifiedBy>Greg Palmer</cp:lastModifiedBy>
  <cp:revision>515</cp:revision>
  <cp:lastPrinted>2008-09-24T19:02:27Z</cp:lastPrinted>
  <dcterms:created xsi:type="dcterms:W3CDTF">2008-04-14T23:01:46Z</dcterms:created>
  <dcterms:modified xsi:type="dcterms:W3CDTF">2017-11-20T02:52:07Z</dcterms:modified>
</cp:coreProperties>
</file>