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League Spartan"/>
      <p:regular r:id="rId18"/>
      <p:bold r:id="rId19"/>
    </p:embeddedFont>
    <p:embeddedFont>
      <p:font typeface="Arimo"/>
      <p:bold r:id="rId20"/>
      <p:boldItalic r:id="rId21"/>
    </p:embeddedFont>
    <p:embeddedFont>
      <p:font typeface="Montserrat"/>
      <p:bold r:id="rId22"/>
      <p:boldItalic r:id="rId23"/>
    </p:embeddedFont>
    <p:embeddedFont>
      <p:font typeface="Sansita"/>
      <p:regular r:id="rId24"/>
      <p:bold r:id="rId25"/>
      <p:italic r:id="rId26"/>
      <p:boldItalic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22" Type="http://schemas.openxmlformats.org/officeDocument/2006/relationships/font" Target="fonts/Montserrat-bold.fntdata"/><Relationship Id="rId21" Type="http://schemas.openxmlformats.org/officeDocument/2006/relationships/font" Target="fonts/Arimo-boldItalic.fntdata"/><Relationship Id="rId24" Type="http://schemas.openxmlformats.org/officeDocument/2006/relationships/font" Target="fonts/Sansita-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ansita-italic.fntdata"/><Relationship Id="rId25" Type="http://schemas.openxmlformats.org/officeDocument/2006/relationships/font" Target="fonts/Sansita-bold.fntdata"/><Relationship Id="rId28" Type="http://schemas.openxmlformats.org/officeDocument/2006/relationships/font" Target="fonts/DMSans-regular.fntdata"/><Relationship Id="rId27" Type="http://schemas.openxmlformats.org/officeDocument/2006/relationships/font" Target="fonts/Sansit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agueSpartan-bold.fntdata"/><Relationship Id="rId18" Type="http://schemas.openxmlformats.org/officeDocument/2006/relationships/font" Target="fonts/LeagueSparta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jp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48.png"/><Relationship Id="rId5"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17.png"/></Relationships>
</file>

<file path=ppt/slides/_rels/slide7.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6.png"/><Relationship Id="rId13" Type="http://schemas.openxmlformats.org/officeDocument/2006/relationships/image" Target="../media/image25.png"/><Relationship Id="rId12"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34.png"/><Relationship Id="rId9" Type="http://schemas.openxmlformats.org/officeDocument/2006/relationships/image" Target="../media/image19.png"/><Relationship Id="rId14" Type="http://schemas.openxmlformats.org/officeDocument/2006/relationships/image" Target="../media/image18.png"/><Relationship Id="rId5" Type="http://schemas.openxmlformats.org/officeDocument/2006/relationships/image" Target="../media/image31.png"/><Relationship Id="rId6" Type="http://schemas.openxmlformats.org/officeDocument/2006/relationships/image" Target="../media/image38.png"/><Relationship Id="rId7" Type="http://schemas.openxmlformats.org/officeDocument/2006/relationships/image" Target="../media/image27.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32.png"/><Relationship Id="rId9" Type="http://schemas.openxmlformats.org/officeDocument/2006/relationships/image" Target="../media/image36.png"/><Relationship Id="rId5" Type="http://schemas.openxmlformats.org/officeDocument/2006/relationships/image" Target="../media/image29.png"/><Relationship Id="rId6" Type="http://schemas.openxmlformats.org/officeDocument/2006/relationships/image" Target="../media/image40.png"/><Relationship Id="rId7" Type="http://schemas.openxmlformats.org/officeDocument/2006/relationships/image" Target="../media/image51.png"/><Relationship Id="rId8" Type="http://schemas.openxmlformats.org/officeDocument/2006/relationships/image" Target="../media/image39.png"/></Relationships>
</file>

<file path=ppt/slides/_rels/slide9.xml.rels><?xml version="1.0" encoding="UTF-8" standalone="yes"?><Relationships xmlns="http://schemas.openxmlformats.org/package/2006/relationships"><Relationship Id="rId10" Type="http://schemas.openxmlformats.org/officeDocument/2006/relationships/image" Target="../media/image47.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45.png"/><Relationship Id="rId9" Type="http://schemas.openxmlformats.org/officeDocument/2006/relationships/image" Target="../media/image49.png"/><Relationship Id="rId5" Type="http://schemas.openxmlformats.org/officeDocument/2006/relationships/image" Target="../media/image44.png"/><Relationship Id="rId6" Type="http://schemas.openxmlformats.org/officeDocument/2006/relationships/image" Target="../media/image42.png"/><Relationship Id="rId7" Type="http://schemas.openxmlformats.org/officeDocument/2006/relationships/image" Target="../media/image50.png"/><Relationship Id="rId8"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83" name="Shape 83"/>
        <p:cNvGrpSpPr/>
        <p:nvPr/>
      </p:nvGrpSpPr>
      <p:grpSpPr>
        <a:xfrm>
          <a:off x="0" y="0"/>
          <a:ext cx="0" cy="0"/>
          <a:chOff x="0" y="0"/>
          <a:chExt cx="0" cy="0"/>
        </a:xfrm>
      </p:grpSpPr>
      <p:grpSp>
        <p:nvGrpSpPr>
          <p:cNvPr id="84" name="Google Shape;84;p13"/>
          <p:cNvGrpSpPr/>
          <p:nvPr/>
        </p:nvGrpSpPr>
        <p:grpSpPr>
          <a:xfrm rot="-5400000">
            <a:off x="11338296" y="4100704"/>
            <a:ext cx="11958151" cy="2037819"/>
            <a:chOff x="0" y="-28575"/>
            <a:chExt cx="3149472" cy="536710"/>
          </a:xfrm>
        </p:grpSpPr>
        <p:sp>
          <p:nvSpPr>
            <p:cNvPr id="85" name="Google Shape;85;p13"/>
            <p:cNvSpPr/>
            <p:nvPr/>
          </p:nvSpPr>
          <p:spPr>
            <a:xfrm>
              <a:off x="0" y="0"/>
              <a:ext cx="3149472" cy="508135"/>
            </a:xfrm>
            <a:custGeom>
              <a:rect b="b" l="l" r="r" t="t"/>
              <a:pathLst>
                <a:path extrusionOk="0" h="508135" w="3149472">
                  <a:moveTo>
                    <a:pt x="0" y="0"/>
                  </a:moveTo>
                  <a:lnTo>
                    <a:pt x="3149472" y="0"/>
                  </a:lnTo>
                  <a:lnTo>
                    <a:pt x="3149472" y="508135"/>
                  </a:lnTo>
                  <a:lnTo>
                    <a:pt x="0" y="508135"/>
                  </a:lnTo>
                  <a:close/>
                </a:path>
              </a:pathLst>
            </a:custGeom>
            <a:solidFill>
              <a:srgbClr val="145DA0"/>
            </a:solidFill>
            <a:ln>
              <a:noFill/>
            </a:ln>
          </p:spPr>
        </p:sp>
        <p:sp>
          <p:nvSpPr>
            <p:cNvPr id="86" name="Google Shape;86;p13"/>
            <p:cNvSpPr txBox="1"/>
            <p:nvPr/>
          </p:nvSpPr>
          <p:spPr>
            <a:xfrm>
              <a:off x="0" y="-28575"/>
              <a:ext cx="3149472" cy="536710"/>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11208957" y="-1011147"/>
            <a:ext cx="2647750" cy="2647750"/>
          </a:xfrm>
          <a:custGeom>
            <a:rect b="b" l="l" r="r" t="t"/>
            <a:pathLst>
              <a:path extrusionOk="0" h="2647750" w="2647750">
                <a:moveTo>
                  <a:pt x="0" y="0"/>
                </a:moveTo>
                <a:lnTo>
                  <a:pt x="2647750" y="0"/>
                </a:lnTo>
                <a:lnTo>
                  <a:pt x="2647750" y="2647750"/>
                </a:lnTo>
                <a:lnTo>
                  <a:pt x="0" y="2647750"/>
                </a:lnTo>
                <a:lnTo>
                  <a:pt x="0" y="0"/>
                </a:lnTo>
                <a:close/>
              </a:path>
            </a:pathLst>
          </a:custGeom>
          <a:blipFill rotWithShape="1">
            <a:blip r:embed="rId3">
              <a:alphaModFix/>
            </a:blip>
            <a:stretch>
              <a:fillRect b="0" l="0" r="0" t="0"/>
            </a:stretch>
          </a:blipFill>
          <a:ln>
            <a:noFill/>
          </a:ln>
        </p:spPr>
      </p:sp>
      <p:sp>
        <p:nvSpPr>
          <p:cNvPr id="88" name="Google Shape;88;p13"/>
          <p:cNvSpPr/>
          <p:nvPr/>
        </p:nvSpPr>
        <p:spPr>
          <a:xfrm>
            <a:off x="10378499" y="649481"/>
            <a:ext cx="7519437" cy="8987928"/>
          </a:xfrm>
          <a:custGeom>
            <a:rect b="b" l="l" r="r" t="t"/>
            <a:pathLst>
              <a:path extrusionOk="0"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rotWithShape="1">
            <a:blip r:embed="rId4">
              <a:alphaModFix/>
            </a:blip>
            <a:stretch>
              <a:fillRect b="-12762" l="0" r="0" t="-12763"/>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nvSpPr>
        <p:spPr>
          <a:xfrm>
            <a:off x="463405" y="4673830"/>
            <a:ext cx="8033248" cy="469670"/>
          </a:xfrm>
          <a:prstGeom prst="rect">
            <a:avLst/>
          </a:prstGeom>
          <a:noFill/>
          <a:ln>
            <a:noFill/>
          </a:ln>
        </p:spPr>
        <p:txBody>
          <a:bodyPr anchorCtr="0" anchor="t" bIns="0" lIns="0" spcFirstLastPara="1" rIns="0" wrap="square" tIns="0">
            <a:spAutoFit/>
          </a:bodyPr>
          <a:lstStyle/>
          <a:p>
            <a:pPr indent="0" lvl="0" marL="0" marR="0" rtl="0" algn="l">
              <a:lnSpc>
                <a:spcPct val="122984"/>
              </a:lnSpc>
              <a:spcBef>
                <a:spcPts val="0"/>
              </a:spcBef>
              <a:spcAft>
                <a:spcPts val="0"/>
              </a:spcAft>
              <a:buNone/>
            </a:pPr>
            <a:r>
              <a:rPr b="0" i="1" lang="en-US" sz="3076" u="none" cap="none" strike="noStrike">
                <a:solidFill>
                  <a:srgbClr val="56AEFF"/>
                </a:solidFill>
                <a:latin typeface="Sansita"/>
                <a:ea typeface="Sansita"/>
                <a:cs typeface="Sansita"/>
                <a:sym typeface="Sansita"/>
              </a:rPr>
              <a:t>Presented by: </a:t>
            </a:r>
            <a:endParaRPr/>
          </a:p>
        </p:txBody>
      </p:sp>
      <p:sp>
        <p:nvSpPr>
          <p:cNvPr id="90" name="Google Shape;90;p13"/>
          <p:cNvSpPr txBox="1"/>
          <p:nvPr/>
        </p:nvSpPr>
        <p:spPr>
          <a:xfrm>
            <a:off x="463405" y="1627078"/>
            <a:ext cx="10959085" cy="2543175"/>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1" i="0" lang="en-US" sz="5507" u="none" cap="none" strike="noStrike">
                <a:solidFill>
                  <a:srgbClr val="FFFBFB"/>
                </a:solidFill>
                <a:latin typeface="Arial"/>
                <a:ea typeface="Arial"/>
                <a:cs typeface="Arial"/>
                <a:sym typeface="Arial"/>
              </a:rPr>
              <a:t>AUTOMATED BUSINESS SOLUTION</a:t>
            </a:r>
            <a:endParaRPr/>
          </a:p>
          <a:p>
            <a:pPr indent="0" lvl="0" marL="0" marR="0" rtl="0" algn="l">
              <a:lnSpc>
                <a:spcPct val="120010"/>
              </a:lnSpc>
              <a:spcBef>
                <a:spcPts val="0"/>
              </a:spcBef>
              <a:spcAft>
                <a:spcPts val="0"/>
              </a:spcAft>
              <a:buNone/>
            </a:pPr>
            <a:r>
              <a:rPr b="1" i="0" lang="en-US" sz="5507" u="none" cap="none" strike="noStrike">
                <a:solidFill>
                  <a:srgbClr val="FFFBFB"/>
                </a:solidFill>
                <a:latin typeface="Arial"/>
                <a:ea typeface="Arial"/>
                <a:cs typeface="Arial"/>
                <a:sym typeface="Arial"/>
              </a:rPr>
              <a:t>With QR code Integration</a:t>
            </a:r>
            <a:endParaRPr/>
          </a:p>
        </p:txBody>
      </p:sp>
      <p:sp>
        <p:nvSpPr>
          <p:cNvPr id="91" name="Google Shape;91;p13"/>
          <p:cNvSpPr/>
          <p:nvPr/>
        </p:nvSpPr>
        <p:spPr>
          <a:xfrm>
            <a:off x="737086" y="538157"/>
            <a:ext cx="846187" cy="981086"/>
          </a:xfrm>
          <a:custGeom>
            <a:rect b="b" l="l" r="r" t="t"/>
            <a:pathLst>
              <a:path extrusionOk="0" h="981086" w="846187">
                <a:moveTo>
                  <a:pt x="0" y="0"/>
                </a:moveTo>
                <a:lnTo>
                  <a:pt x="846187" y="0"/>
                </a:lnTo>
                <a:lnTo>
                  <a:pt x="846187" y="981086"/>
                </a:lnTo>
                <a:lnTo>
                  <a:pt x="0" y="981086"/>
                </a:lnTo>
                <a:lnTo>
                  <a:pt x="0" y="0"/>
                </a:lnTo>
                <a:close/>
              </a:path>
            </a:pathLst>
          </a:custGeom>
          <a:blipFill rotWithShape="1">
            <a:blip r:embed="rId5">
              <a:alphaModFix/>
            </a:blip>
            <a:stretch>
              <a:fillRect b="0" l="0" r="0" t="0"/>
            </a:stretch>
          </a:blipFill>
          <a:ln>
            <a:noFill/>
          </a:ln>
        </p:spPr>
      </p:sp>
      <p:sp>
        <p:nvSpPr>
          <p:cNvPr id="92" name="Google Shape;92;p13"/>
          <p:cNvSpPr/>
          <p:nvPr/>
        </p:nvSpPr>
        <p:spPr>
          <a:xfrm>
            <a:off x="-295175" y="8630507"/>
            <a:ext cx="2647750" cy="2647750"/>
          </a:xfrm>
          <a:custGeom>
            <a:rect b="b" l="l" r="r" t="t"/>
            <a:pathLst>
              <a:path extrusionOk="0" h="2647750" w="2647750">
                <a:moveTo>
                  <a:pt x="0" y="0"/>
                </a:moveTo>
                <a:lnTo>
                  <a:pt x="2647750" y="0"/>
                </a:lnTo>
                <a:lnTo>
                  <a:pt x="2647750" y="2647751"/>
                </a:lnTo>
                <a:lnTo>
                  <a:pt x="0" y="2647751"/>
                </a:lnTo>
                <a:lnTo>
                  <a:pt x="0" y="0"/>
                </a:lnTo>
                <a:close/>
              </a:path>
            </a:pathLst>
          </a:custGeom>
          <a:blipFill rotWithShape="1">
            <a:blip r:embed="rId3">
              <a:alphaModFix/>
            </a:blip>
            <a:stretch>
              <a:fillRect b="0" l="0" r="0" t="0"/>
            </a:stretch>
          </a:blipFill>
          <a:ln>
            <a:noFill/>
          </a:ln>
        </p:spPr>
      </p:sp>
      <p:sp>
        <p:nvSpPr>
          <p:cNvPr id="93" name="Google Shape;93;p13"/>
          <p:cNvSpPr txBox="1"/>
          <p:nvPr/>
        </p:nvSpPr>
        <p:spPr>
          <a:xfrm>
            <a:off x="0" y="5191125"/>
            <a:ext cx="8231311" cy="59793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0" i="0" lang="en-US" sz="3516" u="none" cap="none" strike="noStrike">
                <a:solidFill>
                  <a:srgbClr val="FFFFFF"/>
                </a:solidFill>
                <a:latin typeface="Arial"/>
                <a:ea typeface="Arial"/>
                <a:cs typeface="Arial"/>
                <a:sym typeface="Arial"/>
              </a:rPr>
              <a:t>Md Soykot Ahamed(22235103247)</a:t>
            </a:r>
            <a:endParaRPr/>
          </a:p>
        </p:txBody>
      </p:sp>
      <p:sp>
        <p:nvSpPr>
          <p:cNvPr id="94" name="Google Shape;94;p13"/>
          <p:cNvSpPr txBox="1"/>
          <p:nvPr/>
        </p:nvSpPr>
        <p:spPr>
          <a:xfrm>
            <a:off x="-295175" y="5793592"/>
            <a:ext cx="7767906" cy="564829"/>
          </a:xfrm>
          <a:prstGeom prst="rect">
            <a:avLst/>
          </a:prstGeom>
          <a:noFill/>
          <a:ln>
            <a:noFill/>
          </a:ln>
        </p:spPr>
        <p:txBody>
          <a:bodyPr anchorCtr="0" anchor="t" bIns="0" lIns="0" spcFirstLastPara="1" rIns="0" wrap="square" tIns="0">
            <a:spAutoFit/>
          </a:bodyPr>
          <a:lstStyle/>
          <a:p>
            <a:pPr indent="0" lvl="0" marL="0" marR="0" rtl="0" algn="ctr">
              <a:lnSpc>
                <a:spcPct val="139975"/>
              </a:lnSpc>
              <a:spcBef>
                <a:spcPts val="0"/>
              </a:spcBef>
              <a:spcAft>
                <a:spcPts val="0"/>
              </a:spcAft>
              <a:buNone/>
            </a:pPr>
            <a:r>
              <a:rPr b="0" i="0" lang="en-US" sz="3297" u="none" cap="none" strike="noStrike">
                <a:solidFill>
                  <a:srgbClr val="FFFFFF"/>
                </a:solidFill>
                <a:latin typeface="Arial"/>
                <a:ea typeface="Arial"/>
                <a:cs typeface="Arial"/>
                <a:sym typeface="Arial"/>
              </a:rPr>
              <a:t>Md. Sadat Islam(22235103269)</a:t>
            </a:r>
            <a:endParaRPr/>
          </a:p>
        </p:txBody>
      </p:sp>
      <p:sp>
        <p:nvSpPr>
          <p:cNvPr id="95" name="Google Shape;95;p13"/>
          <p:cNvSpPr txBox="1"/>
          <p:nvPr/>
        </p:nvSpPr>
        <p:spPr>
          <a:xfrm>
            <a:off x="463405" y="6516599"/>
            <a:ext cx="4451110" cy="59793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0" i="0" lang="en-US" sz="3516" u="none" cap="none" strike="noStrike">
                <a:solidFill>
                  <a:srgbClr val="FFFFFF"/>
                </a:solidFill>
                <a:latin typeface="Arial"/>
                <a:ea typeface="Arial"/>
                <a:cs typeface="Arial"/>
                <a:sym typeface="Arial"/>
              </a:rPr>
              <a:t>Utsob(22235103256)</a:t>
            </a:r>
            <a:endParaRPr/>
          </a:p>
        </p:txBody>
      </p:sp>
      <p:sp>
        <p:nvSpPr>
          <p:cNvPr id="96" name="Google Shape;96;p13"/>
          <p:cNvSpPr txBox="1"/>
          <p:nvPr/>
        </p:nvSpPr>
        <p:spPr>
          <a:xfrm>
            <a:off x="0" y="7200259"/>
            <a:ext cx="8231311" cy="59793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0" i="0" lang="en-US" sz="3516" u="none" cap="none" strike="noStrike">
                <a:solidFill>
                  <a:srgbClr val="FFFFFF"/>
                </a:solidFill>
                <a:latin typeface="Arial"/>
                <a:ea typeface="Arial"/>
                <a:cs typeface="Arial"/>
                <a:sym typeface="Arial"/>
              </a:rPr>
              <a:t>Md Jobayer Hossan(22235103236)</a:t>
            </a:r>
            <a:endParaRPr/>
          </a:p>
        </p:txBody>
      </p:sp>
      <p:sp>
        <p:nvSpPr>
          <p:cNvPr id="97" name="Google Shape;97;p13"/>
          <p:cNvSpPr txBox="1"/>
          <p:nvPr/>
        </p:nvSpPr>
        <p:spPr>
          <a:xfrm>
            <a:off x="8134" y="7845819"/>
            <a:ext cx="7161287" cy="59793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0" i="0" lang="en-US" sz="3516" u="none" cap="none" strike="noStrike">
                <a:solidFill>
                  <a:srgbClr val="FFFFFF"/>
                </a:solidFill>
                <a:latin typeface="Arial"/>
                <a:ea typeface="Arial"/>
                <a:cs typeface="Arial"/>
                <a:sym typeface="Arial"/>
              </a:rPr>
              <a:t>Ali Akbar Rakib(22235103236)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376" name="Shape 376"/>
        <p:cNvGrpSpPr/>
        <p:nvPr/>
      </p:nvGrpSpPr>
      <p:grpSpPr>
        <a:xfrm>
          <a:off x="0" y="0"/>
          <a:ext cx="0" cy="0"/>
          <a:chOff x="0" y="0"/>
          <a:chExt cx="0" cy="0"/>
        </a:xfrm>
      </p:grpSpPr>
      <p:sp>
        <p:nvSpPr>
          <p:cNvPr id="377" name="Google Shape;377;p22"/>
          <p:cNvSpPr txBox="1"/>
          <p:nvPr/>
        </p:nvSpPr>
        <p:spPr>
          <a:xfrm>
            <a:off x="0" y="2371830"/>
            <a:ext cx="17206831" cy="1543078"/>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i="0" lang="en-US" sz="4498" u="none" cap="none" strike="noStrike">
                <a:solidFill>
                  <a:srgbClr val="FF8379"/>
                </a:solidFill>
                <a:latin typeface="Montserrat"/>
                <a:ea typeface="Montserrat"/>
                <a:cs typeface="Montserrat"/>
                <a:sym typeface="Montserrat"/>
              </a:rPr>
              <a:t>OCR models and machine learning algorithms for accurate data extraction and customer sales analysis</a:t>
            </a:r>
            <a:endParaRPr/>
          </a:p>
        </p:txBody>
      </p:sp>
      <p:cxnSp>
        <p:nvCxnSpPr>
          <p:cNvPr id="378" name="Google Shape;378;p22"/>
          <p:cNvCxnSpPr/>
          <p:nvPr/>
        </p:nvCxnSpPr>
        <p:spPr>
          <a:xfrm>
            <a:off x="6928291" y="3914908"/>
            <a:ext cx="0" cy="2089450"/>
          </a:xfrm>
          <a:prstGeom prst="straightConnector1">
            <a:avLst/>
          </a:prstGeom>
          <a:noFill/>
          <a:ln cap="flat" cmpd="sng" w="38100">
            <a:solidFill>
              <a:srgbClr val="FFFFFF"/>
            </a:solidFill>
            <a:prstDash val="solid"/>
            <a:round/>
            <a:headEnd len="sm" w="sm" type="none"/>
            <a:tailEnd len="med" w="med" type="stealth"/>
          </a:ln>
        </p:spPr>
      </p:cxnSp>
      <p:sp>
        <p:nvSpPr>
          <p:cNvPr id="379" name="Google Shape;379;p22"/>
          <p:cNvSpPr txBox="1"/>
          <p:nvPr/>
        </p:nvSpPr>
        <p:spPr>
          <a:xfrm>
            <a:off x="4042701" y="6313831"/>
            <a:ext cx="6225598" cy="818908"/>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0" i="0" lang="en-US" sz="4928" u="none" cap="none" strike="noStrike">
                <a:solidFill>
                  <a:srgbClr val="FF8379"/>
                </a:solidFill>
                <a:latin typeface="Montserrat"/>
                <a:ea typeface="Montserrat"/>
                <a:cs typeface="Montserrat"/>
                <a:sym typeface="Montserrat"/>
              </a:rPr>
              <a:t>Under Construction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383" name="Shape 383"/>
        <p:cNvGrpSpPr/>
        <p:nvPr/>
      </p:nvGrpSpPr>
      <p:grpSpPr>
        <a:xfrm>
          <a:off x="0" y="0"/>
          <a:ext cx="0" cy="0"/>
          <a:chOff x="0" y="0"/>
          <a:chExt cx="0" cy="0"/>
        </a:xfrm>
      </p:grpSpPr>
      <p:sp>
        <p:nvSpPr>
          <p:cNvPr id="384" name="Google Shape;384;p23"/>
          <p:cNvSpPr txBox="1"/>
          <p:nvPr/>
        </p:nvSpPr>
        <p:spPr>
          <a:xfrm>
            <a:off x="4800600" y="3086100"/>
            <a:ext cx="7391400" cy="32829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8270" u="none" cap="none" strike="noStrike">
                <a:solidFill>
                  <a:srgbClr val="39B54A"/>
                </a:solidFill>
                <a:latin typeface="Arial"/>
                <a:ea typeface="Arial"/>
                <a:cs typeface="Arial"/>
                <a:sym typeface="Arial"/>
              </a:rPr>
              <a:t>QnA</a:t>
            </a:r>
            <a:endParaRPr b="1" i="0" sz="18270" u="none" cap="none" strike="noStrike">
              <a:solidFill>
                <a:srgbClr val="39B54A"/>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388" name="Shape 388"/>
        <p:cNvGrpSpPr/>
        <p:nvPr/>
      </p:nvGrpSpPr>
      <p:grpSpPr>
        <a:xfrm>
          <a:off x="0" y="0"/>
          <a:ext cx="0" cy="0"/>
          <a:chOff x="0" y="0"/>
          <a:chExt cx="0" cy="0"/>
        </a:xfrm>
      </p:grpSpPr>
      <p:sp>
        <p:nvSpPr>
          <p:cNvPr id="389" name="Google Shape;389;p24"/>
          <p:cNvSpPr/>
          <p:nvPr/>
        </p:nvSpPr>
        <p:spPr>
          <a:xfrm>
            <a:off x="6635353"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90" name="Google Shape;390;p24"/>
          <p:cNvSpPr/>
          <p:nvPr/>
        </p:nvSpPr>
        <p:spPr>
          <a:xfrm>
            <a:off x="14081354" y="1028700"/>
            <a:ext cx="4282420" cy="8229600"/>
          </a:xfrm>
          <a:custGeom>
            <a:rect b="b" l="l" r="r" t="t"/>
            <a:pathLst>
              <a:path extrusionOk="0" h="8229600" w="4282420">
                <a:moveTo>
                  <a:pt x="0" y="0"/>
                </a:moveTo>
                <a:lnTo>
                  <a:pt x="4282420" y="0"/>
                </a:lnTo>
                <a:lnTo>
                  <a:pt x="4282420" y="8229600"/>
                </a:lnTo>
                <a:lnTo>
                  <a:pt x="0" y="8229600"/>
                </a:lnTo>
                <a:lnTo>
                  <a:pt x="0" y="0"/>
                </a:lnTo>
                <a:close/>
              </a:path>
            </a:pathLst>
          </a:custGeom>
          <a:blipFill rotWithShape="1">
            <a:blip r:embed="rId4">
              <a:alphaModFix/>
            </a:blip>
            <a:stretch>
              <a:fillRect b="0" l="0" r="0" t="0"/>
            </a:stretch>
          </a:blipFill>
          <a:ln>
            <a:noFill/>
          </a:ln>
        </p:spPr>
      </p:sp>
      <p:sp>
        <p:nvSpPr>
          <p:cNvPr id="391" name="Google Shape;391;p24"/>
          <p:cNvSpPr/>
          <p:nvPr/>
        </p:nvSpPr>
        <p:spPr>
          <a:xfrm flipH="1">
            <a:off x="0" y="1028700"/>
            <a:ext cx="4282420" cy="8229600"/>
          </a:xfrm>
          <a:custGeom>
            <a:rect b="b" l="l" r="r" t="t"/>
            <a:pathLst>
              <a:path extrusionOk="0" h="8229600" w="4282420">
                <a:moveTo>
                  <a:pt x="4282420" y="0"/>
                </a:moveTo>
                <a:lnTo>
                  <a:pt x="0" y="0"/>
                </a:lnTo>
                <a:lnTo>
                  <a:pt x="0" y="8229600"/>
                </a:lnTo>
                <a:lnTo>
                  <a:pt x="4282420" y="8229600"/>
                </a:lnTo>
                <a:lnTo>
                  <a:pt x="4282420" y="0"/>
                </a:lnTo>
                <a:close/>
              </a:path>
            </a:pathLst>
          </a:custGeom>
          <a:blipFill rotWithShape="1">
            <a:blip r:embed="rId4">
              <a:alphaModFix/>
            </a:blip>
            <a:stretch>
              <a:fillRect b="0" l="0" r="0" t="0"/>
            </a:stretch>
          </a:blipFill>
          <a:ln>
            <a:noFill/>
          </a:ln>
        </p:spPr>
      </p:sp>
      <p:sp>
        <p:nvSpPr>
          <p:cNvPr id="392" name="Google Shape;392;p24"/>
          <p:cNvSpPr txBox="1"/>
          <p:nvPr/>
        </p:nvSpPr>
        <p:spPr>
          <a:xfrm>
            <a:off x="4628749" y="3858064"/>
            <a:ext cx="9030502" cy="3396836"/>
          </a:xfrm>
          <a:prstGeom prst="rect">
            <a:avLst/>
          </a:prstGeom>
          <a:noFill/>
          <a:ln>
            <a:noFill/>
          </a:ln>
        </p:spPr>
        <p:txBody>
          <a:bodyPr anchorCtr="0" anchor="t" bIns="0" lIns="0" spcFirstLastPara="1" rIns="0" wrap="square" tIns="0">
            <a:spAutoFit/>
          </a:bodyPr>
          <a:lstStyle/>
          <a:p>
            <a:pPr indent="0" lvl="0" marL="0" marR="0" rtl="0" algn="ctr">
              <a:lnSpc>
                <a:spcPct val="105997"/>
              </a:lnSpc>
              <a:spcBef>
                <a:spcPts val="0"/>
              </a:spcBef>
              <a:spcAft>
                <a:spcPts val="0"/>
              </a:spcAft>
              <a:buNone/>
            </a:pPr>
            <a:r>
              <a:rPr b="0" i="0" lang="en-US" sz="12438" u="none" cap="none" strike="noStrike">
                <a:solidFill>
                  <a:srgbClr val="FFFFFF"/>
                </a:solidFill>
                <a:latin typeface="League Spartan"/>
                <a:ea typeface="League Spartan"/>
                <a:cs typeface="League Spartan"/>
                <a:sym typeface="League Spartan"/>
              </a:rPr>
              <a:t>THANK YOU</a:t>
            </a:r>
            <a:endParaRPr/>
          </a:p>
        </p:txBody>
      </p:sp>
      <p:sp>
        <p:nvSpPr>
          <p:cNvPr id="393" name="Google Shape;393;p24"/>
          <p:cNvSpPr/>
          <p:nvPr/>
        </p:nvSpPr>
        <p:spPr>
          <a:xfrm>
            <a:off x="0"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94" name="Google Shape;394;p24"/>
          <p:cNvSpPr/>
          <p:nvPr/>
        </p:nvSpPr>
        <p:spPr>
          <a:xfrm>
            <a:off x="13270706"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95" name="Google Shape;395;p24"/>
          <p:cNvSpPr/>
          <p:nvPr/>
        </p:nvSpPr>
        <p:spPr>
          <a:xfrm>
            <a:off x="8278001" y="1028700"/>
            <a:ext cx="1731997" cy="1499565"/>
          </a:xfrm>
          <a:custGeom>
            <a:rect b="b" l="l" r="r" t="t"/>
            <a:pathLst>
              <a:path extrusionOk="0" h="1499565" w="1731997">
                <a:moveTo>
                  <a:pt x="0" y="0"/>
                </a:moveTo>
                <a:lnTo>
                  <a:pt x="1731998" y="0"/>
                </a:lnTo>
                <a:lnTo>
                  <a:pt x="1731998" y="1499565"/>
                </a:lnTo>
                <a:lnTo>
                  <a:pt x="0" y="1499565"/>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01" name="Shape 101"/>
        <p:cNvGrpSpPr/>
        <p:nvPr/>
      </p:nvGrpSpPr>
      <p:grpSpPr>
        <a:xfrm>
          <a:off x="0" y="0"/>
          <a:ext cx="0" cy="0"/>
          <a:chOff x="0" y="0"/>
          <a:chExt cx="0" cy="0"/>
        </a:xfrm>
      </p:grpSpPr>
      <p:grpSp>
        <p:nvGrpSpPr>
          <p:cNvPr id="102" name="Google Shape;102;p14"/>
          <p:cNvGrpSpPr/>
          <p:nvPr/>
        </p:nvGrpSpPr>
        <p:grpSpPr>
          <a:xfrm>
            <a:off x="1446117" y="1979745"/>
            <a:ext cx="2001853" cy="1641543"/>
            <a:chOff x="0" y="-38100"/>
            <a:chExt cx="759869" cy="623101"/>
          </a:xfrm>
        </p:grpSpPr>
        <p:sp>
          <p:nvSpPr>
            <p:cNvPr id="103" name="Google Shape;103;p14"/>
            <p:cNvSpPr/>
            <p:nvPr/>
          </p:nvSpPr>
          <p:spPr>
            <a:xfrm>
              <a:off x="0" y="0"/>
              <a:ext cx="759869" cy="585001"/>
            </a:xfrm>
            <a:custGeom>
              <a:rect b="b" l="l" r="r" t="t"/>
              <a:pathLst>
                <a:path extrusionOk="0" h="585001" w="759869">
                  <a:moveTo>
                    <a:pt x="0" y="0"/>
                  </a:moveTo>
                  <a:lnTo>
                    <a:pt x="759869" y="0"/>
                  </a:lnTo>
                  <a:lnTo>
                    <a:pt x="759869" y="585001"/>
                  </a:lnTo>
                  <a:lnTo>
                    <a:pt x="0" y="585001"/>
                  </a:lnTo>
                  <a:close/>
                </a:path>
              </a:pathLst>
            </a:custGeom>
            <a:solidFill>
              <a:srgbClr val="145DA0"/>
            </a:solidFill>
            <a:ln cap="sq" cmpd="sng" w="9525">
              <a:solidFill>
                <a:srgbClr val="FFFFFF"/>
              </a:solidFill>
              <a:prstDash val="solid"/>
              <a:miter lim="8000"/>
              <a:headEnd len="sm" w="sm" type="none"/>
              <a:tailEnd len="sm" w="sm" type="none"/>
            </a:ln>
          </p:spPr>
        </p:sp>
        <p:sp>
          <p:nvSpPr>
            <p:cNvPr id="104" name="Google Shape;104;p14"/>
            <p:cNvSpPr txBox="1"/>
            <p:nvPr/>
          </p:nvSpPr>
          <p:spPr>
            <a:xfrm>
              <a:off x="0" y="-38100"/>
              <a:ext cx="759869" cy="623101"/>
            </a:xfrm>
            <a:prstGeom prst="rect">
              <a:avLst/>
            </a:prstGeom>
            <a:noFill/>
            <a:ln>
              <a:noFill/>
            </a:ln>
          </p:spPr>
          <p:txBody>
            <a:bodyPr anchorCtr="0" anchor="ctr" bIns="50800" lIns="50800" spcFirstLastPara="1" rIns="50800" wrap="square" tIns="50800">
              <a:noAutofit/>
            </a:bodyPr>
            <a:lstStyle/>
            <a:p>
              <a:pPr indent="0" lvl="0" marL="0" marR="0" rtl="0" algn="ctr">
                <a:lnSpc>
                  <a:spcPct val="137994"/>
                </a:lnSpc>
                <a:spcBef>
                  <a:spcPts val="0"/>
                </a:spcBef>
                <a:spcAft>
                  <a:spcPts val="0"/>
                </a:spcAft>
                <a:buNone/>
              </a:pPr>
              <a:r>
                <a:rPr b="0" i="0" lang="en-US" sz="2124" u="none" cap="none" strike="noStrike">
                  <a:solidFill>
                    <a:srgbClr val="000000"/>
                  </a:solidFill>
                  <a:latin typeface="DM Sans"/>
                  <a:ea typeface="DM Sans"/>
                  <a:cs typeface="DM Sans"/>
                  <a:sym typeface="DM Sans"/>
                </a:rPr>
                <a:t>OBJECTIVES</a:t>
              </a:r>
              <a:endParaRPr/>
            </a:p>
          </p:txBody>
        </p:sp>
      </p:grpSp>
      <p:grpSp>
        <p:nvGrpSpPr>
          <p:cNvPr id="105" name="Google Shape;105;p14"/>
          <p:cNvGrpSpPr/>
          <p:nvPr/>
        </p:nvGrpSpPr>
        <p:grpSpPr>
          <a:xfrm>
            <a:off x="3735249" y="1979745"/>
            <a:ext cx="2283340" cy="1641543"/>
            <a:chOff x="0" y="-38100"/>
            <a:chExt cx="866716" cy="623101"/>
          </a:xfrm>
        </p:grpSpPr>
        <p:sp>
          <p:nvSpPr>
            <p:cNvPr id="106" name="Google Shape;106;p14"/>
            <p:cNvSpPr/>
            <p:nvPr/>
          </p:nvSpPr>
          <p:spPr>
            <a:xfrm>
              <a:off x="0" y="0"/>
              <a:ext cx="866716" cy="585001"/>
            </a:xfrm>
            <a:custGeom>
              <a:rect b="b" l="l" r="r" t="t"/>
              <a:pathLst>
                <a:path extrusionOk="0" h="585001" w="866716">
                  <a:moveTo>
                    <a:pt x="0" y="0"/>
                  </a:moveTo>
                  <a:lnTo>
                    <a:pt x="866716" y="0"/>
                  </a:lnTo>
                  <a:lnTo>
                    <a:pt x="866716" y="585001"/>
                  </a:lnTo>
                  <a:lnTo>
                    <a:pt x="0" y="585001"/>
                  </a:lnTo>
                  <a:close/>
                </a:path>
              </a:pathLst>
            </a:custGeom>
            <a:solidFill>
              <a:srgbClr val="145DA0"/>
            </a:solidFill>
            <a:ln cap="sq" cmpd="sng" w="9525">
              <a:solidFill>
                <a:srgbClr val="FFFFFF"/>
              </a:solidFill>
              <a:prstDash val="solid"/>
              <a:miter lim="8000"/>
              <a:headEnd len="sm" w="sm" type="none"/>
              <a:tailEnd len="sm" w="sm" type="none"/>
            </a:ln>
          </p:spPr>
        </p:sp>
        <p:sp>
          <p:nvSpPr>
            <p:cNvPr id="107" name="Google Shape;107;p14"/>
            <p:cNvSpPr txBox="1"/>
            <p:nvPr/>
          </p:nvSpPr>
          <p:spPr>
            <a:xfrm>
              <a:off x="0" y="-38100"/>
              <a:ext cx="866716" cy="623101"/>
            </a:xfrm>
            <a:prstGeom prst="rect">
              <a:avLst/>
            </a:prstGeom>
            <a:noFill/>
            <a:ln>
              <a:noFill/>
            </a:ln>
          </p:spPr>
          <p:txBody>
            <a:bodyPr anchorCtr="0" anchor="ctr" bIns="50800" lIns="50800" spcFirstLastPara="1" rIns="50800" wrap="square" tIns="50800">
              <a:noAutofit/>
            </a:bodyPr>
            <a:lstStyle/>
            <a:p>
              <a:pPr indent="0" lvl="0" marL="0" marR="0" rtl="0" algn="ctr">
                <a:lnSpc>
                  <a:spcPct val="137995"/>
                </a:lnSpc>
                <a:spcBef>
                  <a:spcPts val="0"/>
                </a:spcBef>
                <a:spcAft>
                  <a:spcPts val="0"/>
                </a:spcAft>
                <a:buNone/>
              </a:pPr>
              <a:r>
                <a:rPr b="0" i="0" lang="en-US" sz="2524" u="none" cap="none" strike="noStrike">
                  <a:solidFill>
                    <a:srgbClr val="000000"/>
                  </a:solidFill>
                  <a:latin typeface="DM Sans"/>
                  <a:ea typeface="DM Sans"/>
                  <a:cs typeface="DM Sans"/>
                  <a:sym typeface="DM Sans"/>
                </a:rPr>
                <a:t>PROBLEM STATEMENT</a:t>
              </a:r>
              <a:endParaRPr/>
            </a:p>
          </p:txBody>
        </p:sp>
      </p:grpSp>
      <p:grpSp>
        <p:nvGrpSpPr>
          <p:cNvPr id="108" name="Google Shape;108;p14"/>
          <p:cNvGrpSpPr/>
          <p:nvPr/>
        </p:nvGrpSpPr>
        <p:grpSpPr>
          <a:xfrm>
            <a:off x="1495847" y="3916798"/>
            <a:ext cx="1902393" cy="1648298"/>
            <a:chOff x="0" y="-38100"/>
            <a:chExt cx="722115" cy="625666"/>
          </a:xfrm>
        </p:grpSpPr>
        <p:sp>
          <p:nvSpPr>
            <p:cNvPr id="109" name="Google Shape;109;p14"/>
            <p:cNvSpPr/>
            <p:nvPr/>
          </p:nvSpPr>
          <p:spPr>
            <a:xfrm>
              <a:off x="0" y="0"/>
              <a:ext cx="722115" cy="587566"/>
            </a:xfrm>
            <a:custGeom>
              <a:rect b="b" l="l" r="r" t="t"/>
              <a:pathLst>
                <a:path extrusionOk="0" h="587566" w="722115">
                  <a:moveTo>
                    <a:pt x="0" y="0"/>
                  </a:moveTo>
                  <a:lnTo>
                    <a:pt x="722115" y="0"/>
                  </a:lnTo>
                  <a:lnTo>
                    <a:pt x="722115" y="587566"/>
                  </a:lnTo>
                  <a:lnTo>
                    <a:pt x="0" y="587566"/>
                  </a:lnTo>
                  <a:close/>
                </a:path>
              </a:pathLst>
            </a:custGeom>
            <a:solidFill>
              <a:srgbClr val="145DA0"/>
            </a:solidFill>
            <a:ln cap="sq" cmpd="sng" w="9525">
              <a:solidFill>
                <a:srgbClr val="FFFFFF"/>
              </a:solidFill>
              <a:prstDash val="solid"/>
              <a:miter lim="8000"/>
              <a:headEnd len="sm" w="sm" type="none"/>
              <a:tailEnd len="sm" w="sm" type="none"/>
            </a:ln>
          </p:spPr>
        </p:sp>
        <p:sp>
          <p:nvSpPr>
            <p:cNvPr id="110" name="Google Shape;110;p14"/>
            <p:cNvSpPr txBox="1"/>
            <p:nvPr/>
          </p:nvSpPr>
          <p:spPr>
            <a:xfrm>
              <a:off x="0" y="-38100"/>
              <a:ext cx="722115" cy="625666"/>
            </a:xfrm>
            <a:prstGeom prst="rect">
              <a:avLst/>
            </a:prstGeom>
            <a:noFill/>
            <a:ln>
              <a:noFill/>
            </a:ln>
          </p:spPr>
          <p:txBody>
            <a:bodyPr anchorCtr="0" anchor="ctr" bIns="50800" lIns="50800" spcFirstLastPara="1" rIns="50800" wrap="square" tIns="50800">
              <a:noAutofit/>
            </a:bodyPr>
            <a:lstStyle/>
            <a:p>
              <a:pPr indent="0" lvl="0" marL="0" marR="0" rtl="0" algn="ctr">
                <a:lnSpc>
                  <a:spcPct val="137995"/>
                </a:lnSpc>
                <a:spcBef>
                  <a:spcPts val="0"/>
                </a:spcBef>
                <a:spcAft>
                  <a:spcPts val="0"/>
                </a:spcAft>
                <a:buNone/>
              </a:pPr>
              <a:r>
                <a:rPr b="0" i="0" lang="en-US" sz="2524" u="none" cap="none" strike="noStrike">
                  <a:solidFill>
                    <a:srgbClr val="000000"/>
                  </a:solidFill>
                  <a:latin typeface="DM Sans"/>
                  <a:ea typeface="DM Sans"/>
                  <a:cs typeface="DM Sans"/>
                  <a:sym typeface="DM Sans"/>
                </a:rPr>
                <a:t>MARKET ANALYSIS</a:t>
              </a:r>
              <a:endParaRPr/>
            </a:p>
          </p:txBody>
        </p:sp>
      </p:grpSp>
      <p:grpSp>
        <p:nvGrpSpPr>
          <p:cNvPr id="111" name="Google Shape;111;p14"/>
          <p:cNvGrpSpPr/>
          <p:nvPr/>
        </p:nvGrpSpPr>
        <p:grpSpPr>
          <a:xfrm>
            <a:off x="3596160" y="3891444"/>
            <a:ext cx="2536701" cy="1655571"/>
            <a:chOff x="0" y="-38100"/>
            <a:chExt cx="962888" cy="628426"/>
          </a:xfrm>
        </p:grpSpPr>
        <p:sp>
          <p:nvSpPr>
            <p:cNvPr id="112" name="Google Shape;112;p14"/>
            <p:cNvSpPr/>
            <p:nvPr/>
          </p:nvSpPr>
          <p:spPr>
            <a:xfrm>
              <a:off x="0" y="0"/>
              <a:ext cx="962888" cy="590326"/>
            </a:xfrm>
            <a:custGeom>
              <a:rect b="b" l="l" r="r" t="t"/>
              <a:pathLst>
                <a:path extrusionOk="0" h="590326" w="962888">
                  <a:moveTo>
                    <a:pt x="0" y="0"/>
                  </a:moveTo>
                  <a:lnTo>
                    <a:pt x="962888" y="0"/>
                  </a:lnTo>
                  <a:lnTo>
                    <a:pt x="962888" y="590326"/>
                  </a:lnTo>
                  <a:lnTo>
                    <a:pt x="0" y="590326"/>
                  </a:lnTo>
                  <a:close/>
                </a:path>
              </a:pathLst>
            </a:custGeom>
            <a:solidFill>
              <a:srgbClr val="145DA0"/>
            </a:solidFill>
            <a:ln cap="sq" cmpd="sng" w="9525">
              <a:solidFill>
                <a:srgbClr val="FFFFFF"/>
              </a:solidFill>
              <a:prstDash val="solid"/>
              <a:miter lim="8000"/>
              <a:headEnd len="sm" w="sm" type="none"/>
              <a:tailEnd len="sm" w="sm" type="none"/>
            </a:ln>
          </p:spPr>
        </p:sp>
        <p:sp>
          <p:nvSpPr>
            <p:cNvPr id="113" name="Google Shape;113;p14"/>
            <p:cNvSpPr txBox="1"/>
            <p:nvPr/>
          </p:nvSpPr>
          <p:spPr>
            <a:xfrm>
              <a:off x="0" y="-38100"/>
              <a:ext cx="962888" cy="628426"/>
            </a:xfrm>
            <a:prstGeom prst="rect">
              <a:avLst/>
            </a:prstGeom>
            <a:noFill/>
            <a:ln>
              <a:noFill/>
            </a:ln>
          </p:spPr>
          <p:txBody>
            <a:bodyPr anchorCtr="0" anchor="ctr" bIns="50800" lIns="50800" spcFirstLastPara="1" rIns="50800" wrap="square" tIns="50800">
              <a:noAutofit/>
            </a:bodyPr>
            <a:lstStyle/>
            <a:p>
              <a:pPr indent="0" lvl="0" marL="0" marR="0" rtl="0" algn="ctr">
                <a:lnSpc>
                  <a:spcPct val="137995"/>
                </a:lnSpc>
                <a:spcBef>
                  <a:spcPts val="0"/>
                </a:spcBef>
                <a:spcAft>
                  <a:spcPts val="0"/>
                </a:spcAft>
                <a:buNone/>
              </a:pPr>
              <a:r>
                <a:rPr b="0" i="0" lang="en-US" sz="2524" u="none" cap="none" strike="noStrike">
                  <a:solidFill>
                    <a:srgbClr val="000000"/>
                  </a:solidFill>
                  <a:latin typeface="DM Sans"/>
                  <a:ea typeface="DM Sans"/>
                  <a:cs typeface="DM Sans"/>
                  <a:sym typeface="DM Sans"/>
                </a:rPr>
                <a:t>STARTUP AND BUSINESS MODEL</a:t>
              </a:r>
              <a:endParaRPr/>
            </a:p>
          </p:txBody>
        </p:sp>
      </p:grpSp>
      <p:sp>
        <p:nvSpPr>
          <p:cNvPr id="114" name="Google Shape;114;p14"/>
          <p:cNvSpPr/>
          <p:nvPr/>
        </p:nvSpPr>
        <p:spPr>
          <a:xfrm>
            <a:off x="10000675" y="1509629"/>
            <a:ext cx="6992751" cy="8074770"/>
          </a:xfrm>
          <a:custGeom>
            <a:rect b="b" l="l" r="r" t="t"/>
            <a:pathLst>
              <a:path extrusionOk="0" h="6350000" w="54991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cap="flat" cmpd="sng" w="12700">
            <a:solidFill>
              <a:srgbClr val="000000"/>
            </a:solidFill>
            <a:prstDash val="solid"/>
            <a:round/>
            <a:headEnd len="sm" w="sm" type="none"/>
            <a:tailEnd len="sm" w="sm" type="none"/>
          </a:ln>
        </p:spPr>
      </p:sp>
      <p:sp>
        <p:nvSpPr>
          <p:cNvPr id="115" name="Google Shape;115;p14"/>
          <p:cNvSpPr/>
          <p:nvPr/>
        </p:nvSpPr>
        <p:spPr>
          <a:xfrm>
            <a:off x="10143550" y="1698193"/>
            <a:ext cx="6697476" cy="7733806"/>
          </a:xfrm>
          <a:custGeom>
            <a:rect b="b" l="l" r="r" t="t"/>
            <a:pathLst>
              <a:path extrusionOk="0"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rotWithShape="1">
            <a:blip r:embed="rId3">
              <a:alphaModFix/>
            </a:blip>
            <a:stretch>
              <a:fillRect b="0" l="-36655" r="-36657" t="0"/>
            </a:stretch>
          </a:blipFill>
          <a:ln>
            <a:noFill/>
          </a:ln>
        </p:spPr>
      </p:sp>
      <p:grpSp>
        <p:nvGrpSpPr>
          <p:cNvPr id="116" name="Google Shape;116;p14"/>
          <p:cNvGrpSpPr/>
          <p:nvPr/>
        </p:nvGrpSpPr>
        <p:grpSpPr>
          <a:xfrm>
            <a:off x="6305867" y="1979745"/>
            <a:ext cx="2399408" cy="1641543"/>
            <a:chOff x="0" y="-38100"/>
            <a:chExt cx="910774" cy="623101"/>
          </a:xfrm>
        </p:grpSpPr>
        <p:sp>
          <p:nvSpPr>
            <p:cNvPr id="117" name="Google Shape;117;p14"/>
            <p:cNvSpPr/>
            <p:nvPr/>
          </p:nvSpPr>
          <p:spPr>
            <a:xfrm>
              <a:off x="0" y="0"/>
              <a:ext cx="910774" cy="585001"/>
            </a:xfrm>
            <a:custGeom>
              <a:rect b="b" l="l" r="r" t="t"/>
              <a:pathLst>
                <a:path extrusionOk="0" h="585001" w="910774">
                  <a:moveTo>
                    <a:pt x="0" y="0"/>
                  </a:moveTo>
                  <a:lnTo>
                    <a:pt x="910774" y="0"/>
                  </a:lnTo>
                  <a:lnTo>
                    <a:pt x="910774" y="585001"/>
                  </a:lnTo>
                  <a:lnTo>
                    <a:pt x="0" y="585001"/>
                  </a:lnTo>
                  <a:close/>
                </a:path>
              </a:pathLst>
            </a:custGeom>
            <a:solidFill>
              <a:srgbClr val="145DA0"/>
            </a:solidFill>
            <a:ln cap="sq" cmpd="sng" w="9525">
              <a:solidFill>
                <a:srgbClr val="FFFFFF"/>
              </a:solidFill>
              <a:prstDash val="solid"/>
              <a:miter lim="8000"/>
              <a:headEnd len="sm" w="sm" type="none"/>
              <a:tailEnd len="sm" w="sm" type="none"/>
            </a:ln>
          </p:spPr>
        </p:sp>
        <p:sp>
          <p:nvSpPr>
            <p:cNvPr id="118" name="Google Shape;118;p14"/>
            <p:cNvSpPr txBox="1"/>
            <p:nvPr/>
          </p:nvSpPr>
          <p:spPr>
            <a:xfrm>
              <a:off x="0" y="-38100"/>
              <a:ext cx="910774" cy="623101"/>
            </a:xfrm>
            <a:prstGeom prst="rect">
              <a:avLst/>
            </a:prstGeom>
            <a:noFill/>
            <a:ln>
              <a:noFill/>
            </a:ln>
          </p:spPr>
          <p:txBody>
            <a:bodyPr anchorCtr="0" anchor="ctr" bIns="50800" lIns="50800" spcFirstLastPara="1" rIns="50800" wrap="square" tIns="50800">
              <a:noAutofit/>
            </a:bodyPr>
            <a:lstStyle/>
            <a:p>
              <a:pPr indent="0" lvl="0" marL="0" marR="0" rtl="0" algn="ctr">
                <a:lnSpc>
                  <a:spcPct val="137995"/>
                </a:lnSpc>
                <a:spcBef>
                  <a:spcPts val="0"/>
                </a:spcBef>
                <a:spcAft>
                  <a:spcPts val="0"/>
                </a:spcAft>
                <a:buNone/>
              </a:pPr>
              <a:r>
                <a:rPr b="0" i="0" lang="en-US" sz="2524" u="none" cap="none" strike="noStrike">
                  <a:solidFill>
                    <a:srgbClr val="000000"/>
                  </a:solidFill>
                  <a:latin typeface="DM Sans"/>
                  <a:ea typeface="DM Sans"/>
                  <a:cs typeface="DM Sans"/>
                  <a:sym typeface="DM Sans"/>
                </a:rPr>
                <a:t>PROBLEM SOLUTION</a:t>
              </a:r>
              <a:endParaRPr/>
            </a:p>
          </p:txBody>
        </p:sp>
      </p:grpSp>
      <p:grpSp>
        <p:nvGrpSpPr>
          <p:cNvPr id="119" name="Google Shape;119;p14"/>
          <p:cNvGrpSpPr/>
          <p:nvPr/>
        </p:nvGrpSpPr>
        <p:grpSpPr>
          <a:xfrm>
            <a:off x="6401117" y="3805697"/>
            <a:ext cx="2362837" cy="1759399"/>
            <a:chOff x="0" y="-38100"/>
            <a:chExt cx="896892" cy="667838"/>
          </a:xfrm>
        </p:grpSpPr>
        <p:sp>
          <p:nvSpPr>
            <p:cNvPr id="120" name="Google Shape;120;p14"/>
            <p:cNvSpPr/>
            <p:nvPr/>
          </p:nvSpPr>
          <p:spPr>
            <a:xfrm>
              <a:off x="0" y="0"/>
              <a:ext cx="896892" cy="629738"/>
            </a:xfrm>
            <a:custGeom>
              <a:rect b="b" l="l" r="r" t="t"/>
              <a:pathLst>
                <a:path extrusionOk="0" h="629738" w="896892">
                  <a:moveTo>
                    <a:pt x="0" y="0"/>
                  </a:moveTo>
                  <a:lnTo>
                    <a:pt x="896892" y="0"/>
                  </a:lnTo>
                  <a:lnTo>
                    <a:pt x="896892" y="629738"/>
                  </a:lnTo>
                  <a:lnTo>
                    <a:pt x="0" y="629738"/>
                  </a:lnTo>
                  <a:close/>
                </a:path>
              </a:pathLst>
            </a:custGeom>
            <a:solidFill>
              <a:srgbClr val="145DA0"/>
            </a:solidFill>
            <a:ln cap="sq" cmpd="sng" w="9525">
              <a:solidFill>
                <a:srgbClr val="FFFFFF"/>
              </a:solidFill>
              <a:prstDash val="solid"/>
              <a:miter lim="8000"/>
              <a:headEnd len="sm" w="sm" type="none"/>
              <a:tailEnd len="sm" w="sm" type="none"/>
            </a:ln>
          </p:spPr>
        </p:sp>
        <p:sp>
          <p:nvSpPr>
            <p:cNvPr id="121" name="Google Shape;121;p14"/>
            <p:cNvSpPr txBox="1"/>
            <p:nvPr/>
          </p:nvSpPr>
          <p:spPr>
            <a:xfrm>
              <a:off x="0" y="-38100"/>
              <a:ext cx="896892" cy="667838"/>
            </a:xfrm>
            <a:prstGeom prst="rect">
              <a:avLst/>
            </a:prstGeom>
            <a:noFill/>
            <a:ln>
              <a:noFill/>
            </a:ln>
          </p:spPr>
          <p:txBody>
            <a:bodyPr anchorCtr="0" anchor="ctr" bIns="50800" lIns="50800" spcFirstLastPara="1" rIns="50800" wrap="square" tIns="50800">
              <a:noAutofit/>
            </a:bodyPr>
            <a:lstStyle/>
            <a:p>
              <a:pPr indent="0" lvl="0" marL="0" marR="0" rtl="0" algn="ctr">
                <a:lnSpc>
                  <a:spcPct val="137995"/>
                </a:lnSpc>
                <a:spcBef>
                  <a:spcPts val="0"/>
                </a:spcBef>
                <a:spcAft>
                  <a:spcPts val="0"/>
                </a:spcAft>
                <a:buNone/>
              </a:pPr>
              <a:r>
                <a:rPr b="0" i="0" lang="en-US" sz="2524" u="none" cap="none" strike="noStrike">
                  <a:solidFill>
                    <a:srgbClr val="000000"/>
                  </a:solidFill>
                  <a:latin typeface="DM Sans"/>
                  <a:ea typeface="DM Sans"/>
                  <a:cs typeface="DM Sans"/>
                  <a:sym typeface="DM Sans"/>
                </a:rPr>
                <a:t>EXPENSE AND REVENUE</a:t>
              </a:r>
              <a:endParaRPr/>
            </a:p>
          </p:txBody>
        </p:sp>
      </p:grpSp>
      <p:sp>
        <p:nvSpPr>
          <p:cNvPr id="122" name="Google Shape;122;p14"/>
          <p:cNvSpPr/>
          <p:nvPr/>
        </p:nvSpPr>
        <p:spPr>
          <a:xfrm>
            <a:off x="-7631327" y="597505"/>
            <a:ext cx="8834494" cy="8834494"/>
          </a:xfrm>
          <a:custGeom>
            <a:rect b="b" l="l" r="r" t="t"/>
            <a:pathLst>
              <a:path extrusionOk="0" h="8834494" w="8834494">
                <a:moveTo>
                  <a:pt x="0" y="0"/>
                </a:moveTo>
                <a:lnTo>
                  <a:pt x="8834494" y="0"/>
                </a:lnTo>
                <a:lnTo>
                  <a:pt x="8834494" y="8834494"/>
                </a:lnTo>
                <a:lnTo>
                  <a:pt x="0" y="8834494"/>
                </a:lnTo>
                <a:lnTo>
                  <a:pt x="0" y="0"/>
                </a:lnTo>
                <a:close/>
              </a:path>
            </a:pathLst>
          </a:custGeom>
          <a:blipFill rotWithShape="1">
            <a:blip r:embed="rId4">
              <a:alphaModFix/>
            </a:blip>
            <a:stretch>
              <a:fillRect b="0" l="0" r="0" t="0"/>
            </a:stretch>
          </a:blipFill>
          <a:ln>
            <a:noFill/>
          </a:ln>
        </p:spPr>
      </p:sp>
      <p:sp>
        <p:nvSpPr>
          <p:cNvPr id="123" name="Google Shape;123;p14"/>
          <p:cNvSpPr txBox="1"/>
          <p:nvPr/>
        </p:nvSpPr>
        <p:spPr>
          <a:xfrm>
            <a:off x="267946" y="597505"/>
            <a:ext cx="8437330" cy="1214499"/>
          </a:xfrm>
          <a:prstGeom prst="rect">
            <a:avLst/>
          </a:prstGeom>
          <a:noFill/>
          <a:ln>
            <a:noFill/>
          </a:ln>
        </p:spPr>
        <p:txBody>
          <a:bodyPr anchorCtr="0" anchor="t" bIns="0" lIns="0" spcFirstLastPara="1" rIns="0" wrap="square" tIns="0">
            <a:spAutoFit/>
          </a:bodyPr>
          <a:lstStyle/>
          <a:p>
            <a:pPr indent="0" lvl="0" marL="0" marR="0" rtl="0" algn="ctr">
              <a:lnSpc>
                <a:spcPct val="120027"/>
              </a:lnSpc>
              <a:spcBef>
                <a:spcPts val="0"/>
              </a:spcBef>
              <a:spcAft>
                <a:spcPts val="0"/>
              </a:spcAft>
              <a:buNone/>
            </a:pPr>
            <a:r>
              <a:rPr b="1" i="0" lang="en-US" sz="8019" u="none" cap="none" strike="noStrike">
                <a:solidFill>
                  <a:srgbClr val="56AEFF"/>
                </a:solidFill>
                <a:latin typeface="Arial"/>
                <a:ea typeface="Arial"/>
                <a:cs typeface="Arial"/>
                <a:sym typeface="Arial"/>
              </a:rPr>
              <a:t>OVERVIEW</a:t>
            </a:r>
            <a:endParaRPr/>
          </a:p>
        </p:txBody>
      </p:sp>
      <p:grpSp>
        <p:nvGrpSpPr>
          <p:cNvPr id="124" name="Google Shape;124;p14"/>
          <p:cNvGrpSpPr/>
          <p:nvPr/>
        </p:nvGrpSpPr>
        <p:grpSpPr>
          <a:xfrm>
            <a:off x="1707374" y="5864773"/>
            <a:ext cx="6738781" cy="1648298"/>
            <a:chOff x="0" y="-38100"/>
            <a:chExt cx="2557925" cy="625666"/>
          </a:xfrm>
        </p:grpSpPr>
        <p:sp>
          <p:nvSpPr>
            <p:cNvPr id="125" name="Google Shape;125;p14"/>
            <p:cNvSpPr/>
            <p:nvPr/>
          </p:nvSpPr>
          <p:spPr>
            <a:xfrm>
              <a:off x="0" y="0"/>
              <a:ext cx="2557925" cy="587566"/>
            </a:xfrm>
            <a:custGeom>
              <a:rect b="b" l="l" r="r" t="t"/>
              <a:pathLst>
                <a:path extrusionOk="0" h="587566" w="2557925">
                  <a:moveTo>
                    <a:pt x="0" y="0"/>
                  </a:moveTo>
                  <a:lnTo>
                    <a:pt x="2557925" y="0"/>
                  </a:lnTo>
                  <a:lnTo>
                    <a:pt x="2557925" y="587566"/>
                  </a:lnTo>
                  <a:lnTo>
                    <a:pt x="0" y="587566"/>
                  </a:lnTo>
                  <a:close/>
                </a:path>
              </a:pathLst>
            </a:custGeom>
            <a:solidFill>
              <a:srgbClr val="145DA0"/>
            </a:solidFill>
            <a:ln cap="sq" cmpd="sng" w="9525">
              <a:solidFill>
                <a:srgbClr val="FFFFFF"/>
              </a:solidFill>
              <a:prstDash val="solid"/>
              <a:miter lim="8000"/>
              <a:headEnd len="sm" w="sm" type="none"/>
              <a:tailEnd len="sm" w="sm" type="none"/>
            </a:ln>
          </p:spPr>
        </p:sp>
        <p:sp>
          <p:nvSpPr>
            <p:cNvPr id="126" name="Google Shape;126;p14"/>
            <p:cNvSpPr txBox="1"/>
            <p:nvPr/>
          </p:nvSpPr>
          <p:spPr>
            <a:xfrm>
              <a:off x="0" y="-38100"/>
              <a:ext cx="2557925" cy="625666"/>
            </a:xfrm>
            <a:prstGeom prst="rect">
              <a:avLst/>
            </a:prstGeom>
            <a:noFill/>
            <a:ln>
              <a:noFill/>
            </a:ln>
          </p:spPr>
          <p:txBody>
            <a:bodyPr anchorCtr="0" anchor="ctr" bIns="50800" lIns="50800" spcFirstLastPara="1" rIns="50800" wrap="square" tIns="50800">
              <a:noAutofit/>
            </a:bodyPr>
            <a:lstStyle/>
            <a:p>
              <a:pPr indent="0" lvl="0" marL="0" marR="0" rtl="0" algn="ctr">
                <a:lnSpc>
                  <a:spcPct val="137995"/>
                </a:lnSpc>
                <a:spcBef>
                  <a:spcPts val="0"/>
                </a:spcBef>
                <a:spcAft>
                  <a:spcPts val="0"/>
                </a:spcAft>
                <a:buNone/>
              </a:pPr>
              <a:r>
                <a:rPr b="0" i="0" lang="en-US" sz="2524" u="none" cap="none" strike="noStrike">
                  <a:solidFill>
                    <a:srgbClr val="000000"/>
                  </a:solidFill>
                  <a:latin typeface="DM Sans"/>
                  <a:ea typeface="DM Sans"/>
                  <a:cs typeface="DM Sans"/>
                  <a:sym typeface="DM Sans"/>
                </a:rPr>
                <a:t>OUR RELATED WORK SAMPLE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30" name="Shape 130"/>
        <p:cNvGrpSpPr/>
        <p:nvPr/>
      </p:nvGrpSpPr>
      <p:grpSpPr>
        <a:xfrm>
          <a:off x="0" y="0"/>
          <a:ext cx="0" cy="0"/>
          <a:chOff x="0" y="0"/>
          <a:chExt cx="0" cy="0"/>
        </a:xfrm>
      </p:grpSpPr>
      <p:grpSp>
        <p:nvGrpSpPr>
          <p:cNvPr id="131" name="Google Shape;131;p15"/>
          <p:cNvGrpSpPr/>
          <p:nvPr/>
        </p:nvGrpSpPr>
        <p:grpSpPr>
          <a:xfrm>
            <a:off x="7060209" y="2121969"/>
            <a:ext cx="4161751" cy="1246529"/>
            <a:chOff x="0" y="-38100"/>
            <a:chExt cx="2565722" cy="768486"/>
          </a:xfrm>
        </p:grpSpPr>
        <p:sp>
          <p:nvSpPr>
            <p:cNvPr id="132" name="Google Shape;132;p15"/>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a:ln>
              <a:noFill/>
            </a:ln>
          </p:spPr>
        </p:sp>
        <p:sp>
          <p:nvSpPr>
            <p:cNvPr id="133" name="Google Shape;133;p15"/>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5"/>
          <p:cNvGrpSpPr/>
          <p:nvPr/>
        </p:nvGrpSpPr>
        <p:grpSpPr>
          <a:xfrm rot="10800000">
            <a:off x="6093797" y="3368497"/>
            <a:ext cx="4161751" cy="1246529"/>
            <a:chOff x="0" y="-38100"/>
            <a:chExt cx="2565722" cy="768486"/>
          </a:xfrm>
        </p:grpSpPr>
        <p:sp>
          <p:nvSpPr>
            <p:cNvPr id="135" name="Google Shape;135;p15"/>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0071C9"/>
            </a:solidFill>
            <a:ln>
              <a:noFill/>
            </a:ln>
          </p:spPr>
        </p:sp>
        <p:sp>
          <p:nvSpPr>
            <p:cNvPr id="136" name="Google Shape;136;p15"/>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5"/>
          <p:cNvGrpSpPr/>
          <p:nvPr/>
        </p:nvGrpSpPr>
        <p:grpSpPr>
          <a:xfrm>
            <a:off x="7724615" y="4491426"/>
            <a:ext cx="4161751" cy="1246529"/>
            <a:chOff x="0" y="-38100"/>
            <a:chExt cx="2565722" cy="768486"/>
          </a:xfrm>
        </p:grpSpPr>
        <p:sp>
          <p:nvSpPr>
            <p:cNvPr id="138" name="Google Shape;138;p15"/>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a:ln>
              <a:noFill/>
            </a:ln>
          </p:spPr>
        </p:sp>
        <p:sp>
          <p:nvSpPr>
            <p:cNvPr id="139" name="Google Shape;139;p15"/>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5"/>
          <p:cNvGrpSpPr/>
          <p:nvPr/>
        </p:nvGrpSpPr>
        <p:grpSpPr>
          <a:xfrm rot="10800000">
            <a:off x="6758203" y="5737955"/>
            <a:ext cx="4161751" cy="1246529"/>
            <a:chOff x="0" y="-38100"/>
            <a:chExt cx="2565722" cy="768486"/>
          </a:xfrm>
        </p:grpSpPr>
        <p:sp>
          <p:nvSpPr>
            <p:cNvPr id="141" name="Google Shape;141;p15"/>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4BD1FB"/>
            </a:solidFill>
            <a:ln>
              <a:noFill/>
            </a:ln>
          </p:spPr>
        </p:sp>
        <p:sp>
          <p:nvSpPr>
            <p:cNvPr id="142" name="Google Shape;142;p15"/>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 name="Google Shape;143;p15"/>
          <p:cNvGrpSpPr/>
          <p:nvPr/>
        </p:nvGrpSpPr>
        <p:grpSpPr>
          <a:xfrm>
            <a:off x="7724615" y="6856703"/>
            <a:ext cx="4161751" cy="1246529"/>
            <a:chOff x="0" y="-38100"/>
            <a:chExt cx="2565722" cy="768486"/>
          </a:xfrm>
        </p:grpSpPr>
        <p:sp>
          <p:nvSpPr>
            <p:cNvPr id="144" name="Google Shape;144;p15"/>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CFF4FF"/>
            </a:solidFill>
            <a:ln>
              <a:noFill/>
            </a:ln>
          </p:spPr>
        </p:sp>
        <p:sp>
          <p:nvSpPr>
            <p:cNvPr id="145" name="Google Shape;145;p15"/>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15"/>
          <p:cNvSpPr txBox="1"/>
          <p:nvPr/>
        </p:nvSpPr>
        <p:spPr>
          <a:xfrm>
            <a:off x="6802031" y="3618050"/>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051D40"/>
                </a:solidFill>
                <a:latin typeface="DM Sans"/>
                <a:ea typeface="DM Sans"/>
                <a:cs typeface="DM Sans"/>
                <a:sym typeface="DM Sans"/>
              </a:rPr>
              <a:t>02</a:t>
            </a:r>
            <a:endParaRPr/>
          </a:p>
        </p:txBody>
      </p:sp>
      <p:sp>
        <p:nvSpPr>
          <p:cNvPr id="147" name="Google Shape;147;p15"/>
          <p:cNvSpPr txBox="1"/>
          <p:nvPr/>
        </p:nvSpPr>
        <p:spPr>
          <a:xfrm>
            <a:off x="7381181" y="2433321"/>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051D40"/>
                </a:solidFill>
                <a:latin typeface="DM Sans"/>
                <a:ea typeface="DM Sans"/>
                <a:cs typeface="DM Sans"/>
                <a:sym typeface="DM Sans"/>
              </a:rPr>
              <a:t>01</a:t>
            </a:r>
            <a:endParaRPr/>
          </a:p>
        </p:txBody>
      </p:sp>
      <p:sp>
        <p:nvSpPr>
          <p:cNvPr id="148" name="Google Shape;148;p15"/>
          <p:cNvSpPr txBox="1"/>
          <p:nvPr/>
        </p:nvSpPr>
        <p:spPr>
          <a:xfrm>
            <a:off x="11388338" y="2256515"/>
            <a:ext cx="6046863" cy="1176380"/>
          </a:xfrm>
          <a:prstGeom prst="rect">
            <a:avLst/>
          </a:prstGeom>
          <a:noFill/>
          <a:ln>
            <a:noFill/>
          </a:ln>
        </p:spPr>
        <p:txBody>
          <a:bodyPr anchorCtr="0" anchor="t" bIns="0" lIns="0" spcFirstLastPara="1" rIns="0" wrap="square" tIns="0">
            <a:spAutoFit/>
          </a:bodyPr>
          <a:lstStyle/>
          <a:p>
            <a:pPr indent="0" lvl="0" marL="0" marR="0" rtl="0" algn="l">
              <a:lnSpc>
                <a:spcPct val="126003"/>
              </a:lnSpc>
              <a:spcBef>
                <a:spcPts val="0"/>
              </a:spcBef>
              <a:spcAft>
                <a:spcPts val="0"/>
              </a:spcAft>
              <a:buNone/>
            </a:pPr>
            <a:r>
              <a:rPr b="0" i="0" lang="en-US" sz="1869" u="none" cap="none" strike="noStrike">
                <a:solidFill>
                  <a:srgbClr val="FFFFFF"/>
                </a:solidFill>
                <a:latin typeface="DM Sans"/>
                <a:ea typeface="DM Sans"/>
                <a:cs typeface="DM Sans"/>
                <a:sym typeface="DM Sans"/>
              </a:rPr>
              <a:t>Automate Business Operations:</a:t>
            </a:r>
            <a:endParaRPr/>
          </a:p>
          <a:p>
            <a:pPr indent="0" lvl="0" marL="0" marR="0" rtl="0" algn="l">
              <a:lnSpc>
                <a:spcPct val="126003"/>
              </a:lnSpc>
              <a:spcBef>
                <a:spcPts val="0"/>
              </a:spcBef>
              <a:spcAft>
                <a:spcPts val="0"/>
              </a:spcAft>
              <a:buNone/>
            </a:pPr>
            <a:r>
              <a:rPr b="0" i="0" lang="en-US" sz="1869" u="none" cap="none" strike="noStrike">
                <a:solidFill>
                  <a:srgbClr val="FFFFFF"/>
                </a:solidFill>
                <a:latin typeface="DM Sans"/>
                <a:ea typeface="DM Sans"/>
                <a:cs typeface="DM Sans"/>
                <a:sym typeface="DM Sans"/>
              </a:rPr>
              <a:t>Streamline business processes by integrating QR code technology with data management systems to reduce manual tasks and improve efficiency.</a:t>
            </a:r>
            <a:endParaRPr/>
          </a:p>
        </p:txBody>
      </p:sp>
      <p:sp>
        <p:nvSpPr>
          <p:cNvPr id="149" name="Google Shape;149;p15"/>
          <p:cNvSpPr txBox="1"/>
          <p:nvPr/>
        </p:nvSpPr>
        <p:spPr>
          <a:xfrm>
            <a:off x="8347593" y="4802779"/>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051D40"/>
                </a:solidFill>
                <a:latin typeface="DM Sans"/>
                <a:ea typeface="DM Sans"/>
                <a:cs typeface="DM Sans"/>
                <a:sym typeface="DM Sans"/>
              </a:rPr>
              <a:t>03</a:t>
            </a:r>
            <a:endParaRPr/>
          </a:p>
        </p:txBody>
      </p:sp>
      <p:sp>
        <p:nvSpPr>
          <p:cNvPr id="150" name="Google Shape;150;p15"/>
          <p:cNvSpPr txBox="1"/>
          <p:nvPr/>
        </p:nvSpPr>
        <p:spPr>
          <a:xfrm>
            <a:off x="7381181" y="5987507"/>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051D40"/>
                </a:solidFill>
                <a:latin typeface="DM Sans"/>
                <a:ea typeface="DM Sans"/>
                <a:cs typeface="DM Sans"/>
                <a:sym typeface="DM Sans"/>
              </a:rPr>
              <a:t>04</a:t>
            </a:r>
            <a:endParaRPr/>
          </a:p>
        </p:txBody>
      </p:sp>
      <p:sp>
        <p:nvSpPr>
          <p:cNvPr id="151" name="Google Shape;151;p15"/>
          <p:cNvSpPr txBox="1"/>
          <p:nvPr/>
        </p:nvSpPr>
        <p:spPr>
          <a:xfrm>
            <a:off x="8432849" y="7170333"/>
            <a:ext cx="2745282" cy="628474"/>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757" u="none" cap="none" strike="noStrike">
                <a:solidFill>
                  <a:srgbClr val="051D40"/>
                </a:solidFill>
                <a:latin typeface="DM Sans"/>
                <a:ea typeface="DM Sans"/>
                <a:cs typeface="DM Sans"/>
                <a:sym typeface="DM Sans"/>
              </a:rPr>
              <a:t>05</a:t>
            </a:r>
            <a:endParaRPr/>
          </a:p>
        </p:txBody>
      </p:sp>
      <p:sp>
        <p:nvSpPr>
          <p:cNvPr id="152" name="Google Shape;152;p15"/>
          <p:cNvSpPr txBox="1"/>
          <p:nvPr/>
        </p:nvSpPr>
        <p:spPr>
          <a:xfrm>
            <a:off x="23479" y="3373621"/>
            <a:ext cx="6001017" cy="1192765"/>
          </a:xfrm>
          <a:prstGeom prst="rect">
            <a:avLst/>
          </a:prstGeom>
          <a:noFill/>
          <a:ln>
            <a:noFill/>
          </a:ln>
        </p:spPr>
        <p:txBody>
          <a:bodyPr anchorCtr="0" anchor="t" bIns="0" lIns="0" spcFirstLastPara="1" rIns="0" wrap="square" tIns="0">
            <a:spAutoFit/>
          </a:bodyPr>
          <a:lstStyle/>
          <a:p>
            <a:pPr indent="-204632" lvl="1" marL="409264" marR="0" rtl="0" algn="r">
              <a:lnSpc>
                <a:spcPct val="126015"/>
              </a:lnSpc>
              <a:spcBef>
                <a:spcPts val="0"/>
              </a:spcBef>
              <a:spcAft>
                <a:spcPts val="0"/>
              </a:spcAft>
              <a:buClr>
                <a:srgbClr val="FFFFFF"/>
              </a:buClr>
              <a:buSzPts val="1895"/>
              <a:buFont typeface="Arial"/>
              <a:buChar char="•"/>
            </a:pPr>
            <a:r>
              <a:rPr b="0" i="0" lang="en-US" sz="1895" u="none" cap="none" strike="noStrike">
                <a:solidFill>
                  <a:srgbClr val="FFFFFF"/>
                </a:solidFill>
                <a:latin typeface="DM Sans"/>
                <a:ea typeface="DM Sans"/>
                <a:cs typeface="DM Sans"/>
                <a:sym typeface="DM Sans"/>
              </a:rPr>
              <a:t>Enhance Data Management</a:t>
            </a:r>
            <a:endParaRPr/>
          </a:p>
          <a:p>
            <a:pPr indent="0" lvl="0" marL="0" marR="0" rtl="0" algn="r">
              <a:lnSpc>
                <a:spcPct val="126015"/>
              </a:lnSpc>
              <a:spcBef>
                <a:spcPts val="0"/>
              </a:spcBef>
              <a:spcAft>
                <a:spcPts val="0"/>
              </a:spcAft>
              <a:buNone/>
            </a:pPr>
            <a:r>
              <a:rPr b="0" i="0" lang="en-US" sz="1895" u="none" cap="none" strike="noStrike">
                <a:solidFill>
                  <a:srgbClr val="FFFFFF"/>
                </a:solidFill>
                <a:latin typeface="DM Sans"/>
                <a:ea typeface="DM Sans"/>
                <a:cs typeface="DM Sans"/>
                <a:sym typeface="DM Sans"/>
              </a:rPr>
              <a:t>Provide seamless integration between MySQL databases and Google Sheets to ensure real-time data synchronization and accessibility</a:t>
            </a:r>
            <a:endParaRPr/>
          </a:p>
        </p:txBody>
      </p:sp>
      <p:sp>
        <p:nvSpPr>
          <p:cNvPr id="153" name="Google Shape;153;p15"/>
          <p:cNvSpPr txBox="1"/>
          <p:nvPr/>
        </p:nvSpPr>
        <p:spPr>
          <a:xfrm>
            <a:off x="12037445" y="4572276"/>
            <a:ext cx="5708049" cy="1243458"/>
          </a:xfrm>
          <a:prstGeom prst="rect">
            <a:avLst/>
          </a:prstGeom>
          <a:noFill/>
          <a:ln>
            <a:noFill/>
          </a:ln>
        </p:spPr>
        <p:txBody>
          <a:bodyPr anchorCtr="0" anchor="t" bIns="0" lIns="0" spcFirstLastPara="1" rIns="0" wrap="square" tIns="0">
            <a:spAutoFit/>
          </a:bodyPr>
          <a:lstStyle/>
          <a:p>
            <a:pPr indent="0" lvl="0" marL="0" marR="0" rtl="0" algn="l">
              <a:lnSpc>
                <a:spcPct val="126012"/>
              </a:lnSpc>
              <a:spcBef>
                <a:spcPts val="0"/>
              </a:spcBef>
              <a:spcAft>
                <a:spcPts val="0"/>
              </a:spcAft>
              <a:buNone/>
            </a:pPr>
            <a:r>
              <a:rPr b="0" i="0" lang="en-US" sz="1976" u="none" cap="none" strike="noStrike">
                <a:solidFill>
                  <a:srgbClr val="FFFFFF"/>
                </a:solidFill>
                <a:latin typeface="DM Sans"/>
                <a:ea typeface="DM Sans"/>
                <a:cs typeface="DM Sans"/>
                <a:sym typeface="DM Sans"/>
              </a:rPr>
              <a:t>Facilitate Advanced Analytics</a:t>
            </a:r>
            <a:endParaRPr/>
          </a:p>
          <a:p>
            <a:pPr indent="0" lvl="0" marL="0" marR="0" rtl="0" algn="l">
              <a:lnSpc>
                <a:spcPct val="126012"/>
              </a:lnSpc>
              <a:spcBef>
                <a:spcPts val="0"/>
              </a:spcBef>
              <a:spcAft>
                <a:spcPts val="0"/>
              </a:spcAft>
              <a:buNone/>
            </a:pPr>
            <a:r>
              <a:rPr b="0" i="0" lang="en-US" sz="1976" u="none" cap="none" strike="noStrike">
                <a:solidFill>
                  <a:srgbClr val="FFFFFF"/>
                </a:solidFill>
                <a:latin typeface="DM Sans"/>
                <a:ea typeface="DM Sans"/>
                <a:cs typeface="DM Sans"/>
                <a:sym typeface="DM Sans"/>
              </a:rPr>
              <a:t>Implement analysis tools to provide insights into customer spending patterns and product sales trends using visual representations</a:t>
            </a:r>
            <a:endParaRPr/>
          </a:p>
        </p:txBody>
      </p:sp>
      <p:sp>
        <p:nvSpPr>
          <p:cNvPr id="154" name="Google Shape;154;p15"/>
          <p:cNvSpPr txBox="1"/>
          <p:nvPr/>
        </p:nvSpPr>
        <p:spPr>
          <a:xfrm>
            <a:off x="1525215" y="5741176"/>
            <a:ext cx="5080588" cy="1176380"/>
          </a:xfrm>
          <a:prstGeom prst="rect">
            <a:avLst/>
          </a:prstGeom>
          <a:noFill/>
          <a:ln>
            <a:noFill/>
          </a:ln>
        </p:spPr>
        <p:txBody>
          <a:bodyPr anchorCtr="0" anchor="t" bIns="0" lIns="0" spcFirstLastPara="1" rIns="0" wrap="square" tIns="0">
            <a:spAutoFit/>
          </a:bodyPr>
          <a:lstStyle/>
          <a:p>
            <a:pPr indent="0" lvl="0" marL="0" marR="0" rtl="0" algn="r">
              <a:lnSpc>
                <a:spcPct val="126003"/>
              </a:lnSpc>
              <a:spcBef>
                <a:spcPts val="0"/>
              </a:spcBef>
              <a:spcAft>
                <a:spcPts val="0"/>
              </a:spcAft>
              <a:buNone/>
            </a:pPr>
            <a:r>
              <a:rPr b="0" i="0" lang="en-US" sz="1869" u="none" cap="none" strike="noStrike">
                <a:solidFill>
                  <a:srgbClr val="FFFFFF"/>
                </a:solidFill>
                <a:latin typeface="DM Sans"/>
                <a:ea typeface="DM Sans"/>
                <a:cs typeface="DM Sans"/>
                <a:sym typeface="DM Sans"/>
              </a:rPr>
              <a:t>Improve Product Tracking</a:t>
            </a:r>
            <a:endParaRPr/>
          </a:p>
          <a:p>
            <a:pPr indent="0" lvl="0" marL="0" marR="0" rtl="0" algn="r">
              <a:lnSpc>
                <a:spcPct val="126003"/>
              </a:lnSpc>
              <a:spcBef>
                <a:spcPts val="0"/>
              </a:spcBef>
              <a:spcAft>
                <a:spcPts val="0"/>
              </a:spcAft>
              <a:buNone/>
            </a:pPr>
            <a:r>
              <a:rPr b="0" i="0" lang="en-US" sz="1869" u="none" cap="none" strike="noStrike">
                <a:solidFill>
                  <a:srgbClr val="FFFFFF"/>
                </a:solidFill>
                <a:latin typeface="DM Sans"/>
                <a:ea typeface="DM Sans"/>
                <a:cs typeface="DM Sans"/>
                <a:sym typeface="DM Sans"/>
              </a:rPr>
              <a:t>Utilize QR codes for better product tracking and management, enabling easy access to product details and expiration monitoring</a:t>
            </a:r>
            <a:endParaRPr/>
          </a:p>
        </p:txBody>
      </p:sp>
      <p:sp>
        <p:nvSpPr>
          <p:cNvPr id="155" name="Google Shape;155;p15"/>
          <p:cNvSpPr txBox="1"/>
          <p:nvPr/>
        </p:nvSpPr>
        <p:spPr>
          <a:xfrm>
            <a:off x="11886366" y="6891268"/>
            <a:ext cx="5859129" cy="1471655"/>
          </a:xfrm>
          <a:prstGeom prst="rect">
            <a:avLst/>
          </a:prstGeom>
          <a:noFill/>
          <a:ln>
            <a:noFill/>
          </a:ln>
        </p:spPr>
        <p:txBody>
          <a:bodyPr anchorCtr="0" anchor="t" bIns="0" lIns="0" spcFirstLastPara="1" rIns="0" wrap="square" tIns="0">
            <a:spAutoFit/>
          </a:bodyPr>
          <a:lstStyle/>
          <a:p>
            <a:pPr indent="0" lvl="0" marL="0" marR="0" rtl="0" algn="l">
              <a:lnSpc>
                <a:spcPct val="126003"/>
              </a:lnSpc>
              <a:spcBef>
                <a:spcPts val="0"/>
              </a:spcBef>
              <a:spcAft>
                <a:spcPts val="0"/>
              </a:spcAft>
              <a:buNone/>
            </a:pPr>
            <a:r>
              <a:rPr b="1" i="0" lang="en-US" sz="1869" u="none" cap="none" strike="noStrike">
                <a:solidFill>
                  <a:srgbClr val="FFFFFF"/>
                </a:solidFill>
                <a:latin typeface="DM Sans"/>
                <a:ea typeface="DM Sans"/>
                <a:cs typeface="DM Sans"/>
                <a:sym typeface="DM Sans"/>
              </a:rPr>
              <a:t>Enable Secure and Efficient Customer Management</a:t>
            </a:r>
            <a:endParaRPr/>
          </a:p>
          <a:p>
            <a:pPr indent="0" lvl="0" marL="0" marR="0" rtl="0" algn="l">
              <a:lnSpc>
                <a:spcPct val="126003"/>
              </a:lnSpc>
              <a:spcBef>
                <a:spcPts val="0"/>
              </a:spcBef>
              <a:spcAft>
                <a:spcPts val="0"/>
              </a:spcAft>
              <a:buNone/>
            </a:pPr>
            <a:r>
              <a:rPr b="1" i="0" lang="en-US" sz="1869" u="none" cap="none" strike="noStrike">
                <a:solidFill>
                  <a:srgbClr val="FFFFFF"/>
                </a:solidFill>
                <a:latin typeface="DM Sans"/>
                <a:ea typeface="DM Sans"/>
                <a:cs typeface="DM Sans"/>
                <a:sym typeface="DM Sans"/>
              </a:rPr>
              <a:t>Incorporate facial recognition technology to ensure secure customer identification and streamline customer-related processes</a:t>
            </a:r>
            <a:endParaRPr/>
          </a:p>
        </p:txBody>
      </p:sp>
      <p:sp>
        <p:nvSpPr>
          <p:cNvPr id="156" name="Google Shape;156;p15"/>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157" name="Google Shape;157;p15"/>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158" name="Google Shape;158;p15"/>
          <p:cNvSpPr txBox="1"/>
          <p:nvPr/>
        </p:nvSpPr>
        <p:spPr>
          <a:xfrm>
            <a:off x="23479" y="159703"/>
            <a:ext cx="911760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FFFBFB"/>
                </a:solidFill>
                <a:latin typeface="Arial"/>
                <a:ea typeface="Arial"/>
                <a:cs typeface="Arial"/>
                <a:sym typeface="Arial"/>
              </a:rPr>
              <a:t>Our Objectives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62" name="Shape 162"/>
        <p:cNvGrpSpPr/>
        <p:nvPr/>
      </p:nvGrpSpPr>
      <p:grpSpPr>
        <a:xfrm>
          <a:off x="0" y="0"/>
          <a:ext cx="0" cy="0"/>
          <a:chOff x="0" y="0"/>
          <a:chExt cx="0" cy="0"/>
        </a:xfrm>
      </p:grpSpPr>
      <p:sp>
        <p:nvSpPr>
          <p:cNvPr id="163" name="Google Shape;163;p16"/>
          <p:cNvSpPr/>
          <p:nvPr/>
        </p:nvSpPr>
        <p:spPr>
          <a:xfrm>
            <a:off x="12557312" y="4699474"/>
            <a:ext cx="1137117" cy="1137117"/>
          </a:xfrm>
          <a:custGeom>
            <a:rect b="b" l="l" r="r" t="t"/>
            <a:pathLst>
              <a:path extrusionOk="0" h="1137117" w="1137117">
                <a:moveTo>
                  <a:pt x="0" y="0"/>
                </a:moveTo>
                <a:lnTo>
                  <a:pt x="1137117" y="0"/>
                </a:lnTo>
                <a:lnTo>
                  <a:pt x="1137117" y="1137117"/>
                </a:lnTo>
                <a:lnTo>
                  <a:pt x="0" y="1137117"/>
                </a:lnTo>
                <a:lnTo>
                  <a:pt x="0" y="0"/>
                </a:lnTo>
                <a:close/>
              </a:path>
            </a:pathLst>
          </a:custGeom>
          <a:blipFill rotWithShape="1">
            <a:blip r:embed="rId3">
              <a:alphaModFix/>
            </a:blip>
            <a:stretch>
              <a:fillRect b="0" l="0" r="0" t="0"/>
            </a:stretch>
          </a:blipFill>
          <a:ln>
            <a:noFill/>
          </a:ln>
        </p:spPr>
      </p:sp>
      <p:sp>
        <p:nvSpPr>
          <p:cNvPr id="164" name="Google Shape;164;p16"/>
          <p:cNvSpPr/>
          <p:nvPr/>
        </p:nvSpPr>
        <p:spPr>
          <a:xfrm>
            <a:off x="12557312" y="6363602"/>
            <a:ext cx="1280605" cy="973260"/>
          </a:xfrm>
          <a:custGeom>
            <a:rect b="b" l="l" r="r" t="t"/>
            <a:pathLst>
              <a:path extrusionOk="0" h="973260" w="1280605">
                <a:moveTo>
                  <a:pt x="0" y="0"/>
                </a:moveTo>
                <a:lnTo>
                  <a:pt x="1280605" y="0"/>
                </a:lnTo>
                <a:lnTo>
                  <a:pt x="1280605" y="973260"/>
                </a:lnTo>
                <a:lnTo>
                  <a:pt x="0" y="973260"/>
                </a:lnTo>
                <a:lnTo>
                  <a:pt x="0" y="0"/>
                </a:lnTo>
                <a:close/>
              </a:path>
            </a:pathLst>
          </a:custGeom>
          <a:blipFill rotWithShape="1">
            <a:blip r:embed="rId4">
              <a:alphaModFix/>
            </a:blip>
            <a:stretch>
              <a:fillRect b="0" l="0" r="0" t="0"/>
            </a:stretch>
          </a:blipFill>
          <a:ln>
            <a:noFill/>
          </a:ln>
        </p:spPr>
      </p:sp>
      <p:sp>
        <p:nvSpPr>
          <p:cNvPr id="165" name="Google Shape;165;p16"/>
          <p:cNvSpPr/>
          <p:nvPr/>
        </p:nvSpPr>
        <p:spPr>
          <a:xfrm>
            <a:off x="12434923" y="7852312"/>
            <a:ext cx="1525382" cy="1240575"/>
          </a:xfrm>
          <a:custGeom>
            <a:rect b="b" l="l" r="r" t="t"/>
            <a:pathLst>
              <a:path extrusionOk="0" h="1240575" w="1525382">
                <a:moveTo>
                  <a:pt x="0" y="0"/>
                </a:moveTo>
                <a:lnTo>
                  <a:pt x="1525383" y="0"/>
                </a:lnTo>
                <a:lnTo>
                  <a:pt x="1525383" y="1240575"/>
                </a:lnTo>
                <a:lnTo>
                  <a:pt x="0" y="1240575"/>
                </a:lnTo>
                <a:lnTo>
                  <a:pt x="0" y="0"/>
                </a:lnTo>
                <a:close/>
              </a:path>
            </a:pathLst>
          </a:custGeom>
          <a:blipFill rotWithShape="1">
            <a:blip r:embed="rId5">
              <a:alphaModFix/>
            </a:blip>
            <a:stretch>
              <a:fillRect b="0" l="0" r="0" t="0"/>
            </a:stretch>
          </a:blipFill>
          <a:ln>
            <a:noFill/>
          </a:ln>
        </p:spPr>
      </p:sp>
      <p:sp>
        <p:nvSpPr>
          <p:cNvPr id="166" name="Google Shape;166;p16"/>
          <p:cNvSpPr/>
          <p:nvPr/>
        </p:nvSpPr>
        <p:spPr>
          <a:xfrm>
            <a:off x="12650582" y="2884820"/>
            <a:ext cx="1187335" cy="1187335"/>
          </a:xfrm>
          <a:custGeom>
            <a:rect b="b" l="l" r="r" t="t"/>
            <a:pathLst>
              <a:path extrusionOk="0" h="1187335" w="1187335">
                <a:moveTo>
                  <a:pt x="0" y="0"/>
                </a:moveTo>
                <a:lnTo>
                  <a:pt x="1187335" y="0"/>
                </a:lnTo>
                <a:lnTo>
                  <a:pt x="1187335" y="1187336"/>
                </a:lnTo>
                <a:lnTo>
                  <a:pt x="0" y="1187336"/>
                </a:lnTo>
                <a:lnTo>
                  <a:pt x="0" y="0"/>
                </a:lnTo>
                <a:close/>
              </a:path>
            </a:pathLst>
          </a:custGeom>
          <a:blipFill rotWithShape="1">
            <a:blip r:embed="rId6">
              <a:alphaModFix/>
            </a:blip>
            <a:stretch>
              <a:fillRect b="0" l="0" r="0" t="0"/>
            </a:stretch>
          </a:blipFill>
          <a:ln>
            <a:noFill/>
          </a:ln>
        </p:spPr>
      </p:sp>
      <p:sp>
        <p:nvSpPr>
          <p:cNvPr id="167" name="Google Shape;167;p16"/>
          <p:cNvSpPr txBox="1"/>
          <p:nvPr/>
        </p:nvSpPr>
        <p:spPr>
          <a:xfrm>
            <a:off x="1623319" y="582108"/>
            <a:ext cx="11502552" cy="968375"/>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6268" u="none" cap="none" strike="noStrike">
                <a:solidFill>
                  <a:srgbClr val="FFFFFF"/>
                </a:solidFill>
                <a:latin typeface="Arial"/>
                <a:ea typeface="Arial"/>
                <a:cs typeface="Arial"/>
                <a:sym typeface="Arial"/>
              </a:rPr>
              <a:t>PROBLEM STATEMENT</a:t>
            </a:r>
            <a:endParaRPr/>
          </a:p>
        </p:txBody>
      </p:sp>
      <p:sp>
        <p:nvSpPr>
          <p:cNvPr id="168" name="Google Shape;168;p16"/>
          <p:cNvSpPr txBox="1"/>
          <p:nvPr/>
        </p:nvSpPr>
        <p:spPr>
          <a:xfrm>
            <a:off x="549873" y="3186599"/>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sp>
        <p:nvSpPr>
          <p:cNvPr id="169" name="Google Shape;169;p16"/>
          <p:cNvSpPr txBox="1"/>
          <p:nvPr/>
        </p:nvSpPr>
        <p:spPr>
          <a:xfrm>
            <a:off x="9836562" y="2664908"/>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sp>
        <p:nvSpPr>
          <p:cNvPr id="170" name="Google Shape;170;p16"/>
          <p:cNvSpPr txBox="1"/>
          <p:nvPr/>
        </p:nvSpPr>
        <p:spPr>
          <a:xfrm>
            <a:off x="4417632" y="5813379"/>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sp>
        <p:nvSpPr>
          <p:cNvPr id="171" name="Google Shape;171;p16"/>
          <p:cNvSpPr txBox="1"/>
          <p:nvPr/>
        </p:nvSpPr>
        <p:spPr>
          <a:xfrm>
            <a:off x="2596623" y="2693483"/>
            <a:ext cx="8500704" cy="849610"/>
          </a:xfrm>
          <a:prstGeom prst="rect">
            <a:avLst/>
          </a:prstGeom>
          <a:noFill/>
          <a:ln>
            <a:noFill/>
          </a:ln>
        </p:spPr>
        <p:txBody>
          <a:bodyPr anchorCtr="0" anchor="t" bIns="0" lIns="0" spcFirstLastPara="1" rIns="0" wrap="square" tIns="0">
            <a:spAutoFit/>
          </a:bodyPr>
          <a:lstStyle/>
          <a:p>
            <a:pPr indent="0" lvl="0" marL="0" marR="0" rtl="0" algn="l">
              <a:lnSpc>
                <a:spcPct val="137987"/>
              </a:lnSpc>
              <a:spcBef>
                <a:spcPts val="0"/>
              </a:spcBef>
              <a:spcAft>
                <a:spcPts val="0"/>
              </a:spcAft>
              <a:buNone/>
            </a:pPr>
            <a:r>
              <a:rPr b="1" i="0" lang="en-US" sz="2464" u="none" cap="none" strike="noStrike">
                <a:solidFill>
                  <a:srgbClr val="FF3131"/>
                </a:solidFill>
                <a:latin typeface="DM Sans"/>
                <a:ea typeface="DM Sans"/>
                <a:cs typeface="DM Sans"/>
                <a:sym typeface="DM Sans"/>
              </a:rPr>
              <a:t>Target Business: FACEBOOK Business,Small Business(Rural and Non Rural),Super Shop</a:t>
            </a:r>
            <a:endParaRPr/>
          </a:p>
        </p:txBody>
      </p:sp>
      <p:sp>
        <p:nvSpPr>
          <p:cNvPr id="172" name="Google Shape;172;p16"/>
          <p:cNvSpPr/>
          <p:nvPr/>
        </p:nvSpPr>
        <p:spPr>
          <a:xfrm>
            <a:off x="15585364" y="-3533992"/>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7">
              <a:alphaModFix/>
            </a:blip>
            <a:stretch>
              <a:fillRect b="0" l="0" r="0" t="0"/>
            </a:stretch>
          </a:blipFill>
          <a:ln>
            <a:noFill/>
          </a:ln>
        </p:spPr>
      </p:sp>
      <p:sp>
        <p:nvSpPr>
          <p:cNvPr id="173" name="Google Shape;173;p16"/>
          <p:cNvSpPr/>
          <p:nvPr/>
        </p:nvSpPr>
        <p:spPr>
          <a:xfrm>
            <a:off x="-3359890" y="7239384"/>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7">
              <a:alphaModFix/>
            </a:blip>
            <a:stretch>
              <a:fillRect b="0" l="0" r="0" t="0"/>
            </a:stretch>
          </a:blipFill>
          <a:ln>
            <a:noFill/>
          </a:ln>
        </p:spPr>
      </p:sp>
      <p:sp>
        <p:nvSpPr>
          <p:cNvPr id="174" name="Google Shape;174;p16"/>
          <p:cNvSpPr txBox="1"/>
          <p:nvPr/>
        </p:nvSpPr>
        <p:spPr>
          <a:xfrm>
            <a:off x="271196" y="4034056"/>
            <a:ext cx="8128886" cy="1855523"/>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145" u="none" cap="none" strike="noStrike">
                <a:solidFill>
                  <a:srgbClr val="FFFFFF"/>
                </a:solidFill>
                <a:latin typeface="DM Sans"/>
                <a:ea typeface="DM Sans"/>
                <a:cs typeface="DM Sans"/>
                <a:sym typeface="DM Sans"/>
              </a:rPr>
              <a:t>Facebook businesses often struggle with manual tasks like recording product details in Excel sheets, managing deliveries, and tracking inventory.And in Customer side</a:t>
            </a:r>
            <a:endParaRPr/>
          </a:p>
          <a:p>
            <a:pPr indent="0" lvl="0" marL="0" marR="0" rtl="0" algn="l">
              <a:lnSpc>
                <a:spcPct val="137995"/>
              </a:lnSpc>
              <a:spcBef>
                <a:spcPts val="0"/>
              </a:spcBef>
              <a:spcAft>
                <a:spcPts val="0"/>
              </a:spcAft>
              <a:buNone/>
            </a:pPr>
            <a:r>
              <a:rPr b="0" i="0" lang="en-US" sz="2145" u="none" cap="none" strike="noStrike">
                <a:solidFill>
                  <a:srgbClr val="FFFFFF"/>
                </a:solidFill>
                <a:latin typeface="DM Sans"/>
                <a:ea typeface="DM Sans"/>
                <a:cs typeface="DM Sans"/>
                <a:sym typeface="DM Sans"/>
              </a:rPr>
              <a:t>Verifying product authenticity</a:t>
            </a:r>
            <a:endParaRPr/>
          </a:p>
          <a:p>
            <a:pPr indent="0" lvl="0" marL="0" marR="0" rtl="0" algn="l">
              <a:lnSpc>
                <a:spcPct val="137995"/>
              </a:lnSpc>
              <a:spcBef>
                <a:spcPts val="0"/>
              </a:spcBef>
              <a:spcAft>
                <a:spcPts val="0"/>
              </a:spcAft>
              <a:buNone/>
            </a:pPr>
            <a:r>
              <a:t/>
            </a:r>
            <a:endParaRPr b="0" i="0" sz="2145" u="none" cap="none" strike="noStrike">
              <a:solidFill>
                <a:srgbClr val="FFFFFF"/>
              </a:solidFill>
              <a:latin typeface="DM Sans"/>
              <a:ea typeface="DM Sans"/>
              <a:cs typeface="DM Sans"/>
              <a:sym typeface="DM Sans"/>
            </a:endParaRPr>
          </a:p>
        </p:txBody>
      </p:sp>
      <p:sp>
        <p:nvSpPr>
          <p:cNvPr id="175" name="Google Shape;175;p16"/>
          <p:cNvSpPr txBox="1"/>
          <p:nvPr/>
        </p:nvSpPr>
        <p:spPr>
          <a:xfrm>
            <a:off x="9836562" y="3555890"/>
            <a:ext cx="8174289" cy="1757396"/>
          </a:xfrm>
          <a:prstGeom prst="rect">
            <a:avLst/>
          </a:prstGeom>
          <a:noFill/>
          <a:ln>
            <a:noFill/>
          </a:ln>
        </p:spPr>
        <p:txBody>
          <a:bodyPr anchorCtr="0" anchor="t" bIns="0" lIns="0" spcFirstLastPara="1" rIns="0" wrap="square" tIns="0">
            <a:spAutoFit/>
          </a:bodyPr>
          <a:lstStyle/>
          <a:p>
            <a:pPr indent="0" lvl="0" marL="0" marR="0" rtl="0" algn="l">
              <a:lnSpc>
                <a:spcPct val="137999"/>
              </a:lnSpc>
              <a:spcBef>
                <a:spcPts val="0"/>
              </a:spcBef>
              <a:spcAft>
                <a:spcPts val="0"/>
              </a:spcAft>
              <a:buNone/>
            </a:pPr>
            <a:r>
              <a:rPr b="0" i="0" lang="en-US" sz="2029" u="none" cap="none" strike="noStrike">
                <a:solidFill>
                  <a:srgbClr val="FFFFFF"/>
                </a:solidFill>
                <a:latin typeface="DM Sans"/>
                <a:ea typeface="DM Sans"/>
                <a:cs typeface="DM Sans"/>
                <a:sym typeface="DM Sans"/>
              </a:rPr>
              <a:t>small businesses, rural enterprises, and urban  shops. Many of these businesses lack access to affordable and effective tools for streamlining their processes, such as managing inventory, tracking customer interactions, analyzing sales trends, and ensuring data accuracy.</a:t>
            </a:r>
            <a:endParaRPr/>
          </a:p>
        </p:txBody>
      </p:sp>
      <p:sp>
        <p:nvSpPr>
          <p:cNvPr id="176" name="Google Shape;176;p16"/>
          <p:cNvSpPr txBox="1"/>
          <p:nvPr/>
        </p:nvSpPr>
        <p:spPr>
          <a:xfrm>
            <a:off x="4417632" y="6740899"/>
            <a:ext cx="8708238" cy="2265624"/>
          </a:xfrm>
          <a:prstGeom prst="rect">
            <a:avLst/>
          </a:prstGeom>
          <a:noFill/>
          <a:ln>
            <a:noFill/>
          </a:ln>
        </p:spPr>
        <p:txBody>
          <a:bodyPr anchorCtr="0" anchor="t" bIns="0" lIns="0" spcFirstLastPara="1" rIns="0" wrap="square" tIns="0">
            <a:spAutoFit/>
          </a:bodyPr>
          <a:lstStyle/>
          <a:p>
            <a:pPr indent="0" lvl="0" marL="0" marR="0" rtl="0" algn="l">
              <a:lnSpc>
                <a:spcPct val="137999"/>
              </a:lnSpc>
              <a:spcBef>
                <a:spcPts val="0"/>
              </a:spcBef>
              <a:spcAft>
                <a:spcPts val="0"/>
              </a:spcAft>
              <a:buNone/>
            </a:pPr>
            <a:r>
              <a:rPr b="0" i="0" lang="en-US" sz="2629" u="none" cap="none" strike="noStrike">
                <a:solidFill>
                  <a:srgbClr val="FFFFFF"/>
                </a:solidFill>
                <a:latin typeface="DM Sans"/>
                <a:ea typeface="DM Sans"/>
                <a:cs typeface="DM Sans"/>
                <a:sym typeface="DM Sans"/>
              </a:rPr>
              <a:t>Super shops often struggle to provide personalized services to VIP customers due to manual handling of preferences and purchase histories. This can result in delays, lack of tailored offers, and missed opportunities to enhance customer loyalty.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80" name="Shape 180"/>
        <p:cNvGrpSpPr/>
        <p:nvPr/>
      </p:nvGrpSpPr>
      <p:grpSpPr>
        <a:xfrm>
          <a:off x="0" y="0"/>
          <a:ext cx="0" cy="0"/>
          <a:chOff x="0" y="0"/>
          <a:chExt cx="0" cy="0"/>
        </a:xfrm>
      </p:grpSpPr>
      <p:sp>
        <p:nvSpPr>
          <p:cNvPr id="181" name="Google Shape;181;p17"/>
          <p:cNvSpPr txBox="1"/>
          <p:nvPr/>
        </p:nvSpPr>
        <p:spPr>
          <a:xfrm>
            <a:off x="604157" y="3366997"/>
            <a:ext cx="17683843" cy="6902449"/>
          </a:xfrm>
          <a:prstGeom prst="rect">
            <a:avLst/>
          </a:prstGeom>
          <a:noFill/>
          <a:ln>
            <a:noFill/>
          </a:ln>
        </p:spPr>
        <p:txBody>
          <a:bodyPr anchorCtr="0" anchor="t" bIns="0" lIns="0" spcFirstLastPara="1" rIns="0" wrap="square" tIns="0">
            <a:spAutoFit/>
          </a:bodyPr>
          <a:lstStyle/>
          <a:p>
            <a:pPr indent="-367032" lvl="1" marL="734066" marR="0" rtl="0" algn="l">
              <a:lnSpc>
                <a:spcPct val="140000"/>
              </a:lnSpc>
              <a:spcBef>
                <a:spcPts val="0"/>
              </a:spcBef>
              <a:spcAft>
                <a:spcPts val="0"/>
              </a:spcAft>
              <a:buClr>
                <a:srgbClr val="FFFFFF"/>
              </a:buClr>
              <a:buSzPts val="3400"/>
              <a:buFont typeface="Arial"/>
              <a:buChar char="•"/>
            </a:pPr>
            <a:r>
              <a:rPr b="1" i="0" lang="en-US" sz="3400" u="none" cap="none" strike="noStrike">
                <a:solidFill>
                  <a:srgbClr val="FFFFFF"/>
                </a:solidFill>
                <a:latin typeface="Arimo"/>
                <a:ea typeface="Arimo"/>
                <a:cs typeface="Arimo"/>
                <a:sym typeface="Arimo"/>
              </a:rPr>
              <a:t>OCR Image Extraction: Use Optical Character Recognition to automate data extraction from images.</a:t>
            </a:r>
            <a:endParaRPr/>
          </a:p>
          <a:p>
            <a:pPr indent="0" lvl="0" marL="0" marR="0" rtl="0" algn="l">
              <a:lnSpc>
                <a:spcPct val="140000"/>
              </a:lnSpc>
              <a:spcBef>
                <a:spcPts val="0"/>
              </a:spcBef>
              <a:spcAft>
                <a:spcPts val="0"/>
              </a:spcAft>
              <a:buNone/>
            </a:pPr>
            <a:r>
              <a:t/>
            </a:r>
            <a:endParaRPr b="1" i="0" sz="3400" u="none" cap="none" strike="noStrike">
              <a:solidFill>
                <a:srgbClr val="FFFFFF"/>
              </a:solidFill>
              <a:latin typeface="Arimo"/>
              <a:ea typeface="Arimo"/>
              <a:cs typeface="Arimo"/>
              <a:sym typeface="Arimo"/>
            </a:endParaRPr>
          </a:p>
          <a:p>
            <a:pPr indent="-388622" lvl="1" marL="777245" marR="0" rtl="0" algn="l">
              <a:lnSpc>
                <a:spcPct val="140000"/>
              </a:lnSpc>
              <a:spcBef>
                <a:spcPts val="0"/>
              </a:spcBef>
              <a:spcAft>
                <a:spcPts val="0"/>
              </a:spcAft>
              <a:buClr>
                <a:srgbClr val="FFFFFF"/>
              </a:buClr>
              <a:buSzPts val="3600"/>
              <a:buFont typeface="Arial"/>
              <a:buChar char="•"/>
            </a:pPr>
            <a:r>
              <a:rPr b="1" i="0" lang="en-US" sz="3600" u="none" cap="none" strike="noStrike">
                <a:solidFill>
                  <a:srgbClr val="FFFFFF"/>
                </a:solidFill>
                <a:latin typeface="Arimo"/>
                <a:ea typeface="Arimo"/>
                <a:cs typeface="Arimo"/>
                <a:sym typeface="Arimo"/>
              </a:rPr>
              <a:t>Machine Learning Algorithms: Apply ML models for efficient data analysis tailored to business needs.</a:t>
            </a:r>
            <a:endParaRPr/>
          </a:p>
          <a:p>
            <a:pPr indent="0" lvl="0" marL="0" marR="0" rtl="0" algn="l">
              <a:lnSpc>
                <a:spcPct val="140000"/>
              </a:lnSpc>
              <a:spcBef>
                <a:spcPts val="0"/>
              </a:spcBef>
              <a:spcAft>
                <a:spcPts val="0"/>
              </a:spcAft>
              <a:buNone/>
            </a:pPr>
            <a:r>
              <a:t/>
            </a:r>
            <a:endParaRPr b="1" i="0" sz="3600" u="none" cap="none" strike="noStrike">
              <a:solidFill>
                <a:srgbClr val="FFFFFF"/>
              </a:solidFill>
              <a:latin typeface="Arimo"/>
              <a:ea typeface="Arimo"/>
              <a:cs typeface="Arimo"/>
              <a:sym typeface="Arimo"/>
            </a:endParaRPr>
          </a:p>
          <a:p>
            <a:pPr indent="-388622" lvl="1" marL="777245" marR="0" rtl="0" algn="l">
              <a:lnSpc>
                <a:spcPct val="140000"/>
              </a:lnSpc>
              <a:spcBef>
                <a:spcPts val="0"/>
              </a:spcBef>
              <a:spcAft>
                <a:spcPts val="0"/>
              </a:spcAft>
              <a:buClr>
                <a:srgbClr val="FFFFFF"/>
              </a:buClr>
              <a:buSzPts val="3600"/>
              <a:buFont typeface="Arial"/>
              <a:buChar char="•"/>
            </a:pPr>
            <a:r>
              <a:rPr b="1" i="0" lang="en-US" sz="3600" u="none" cap="none" strike="noStrike">
                <a:solidFill>
                  <a:srgbClr val="FFFFFF"/>
                </a:solidFill>
                <a:latin typeface="Arimo"/>
                <a:ea typeface="Arimo"/>
                <a:cs typeface="Arimo"/>
                <a:sym typeface="Arimo"/>
              </a:rPr>
              <a:t>Google Sheets and MySQL Integration: Synchronize data in real-time for better workflow management.</a:t>
            </a:r>
            <a:endParaRPr/>
          </a:p>
          <a:p>
            <a:pPr indent="0" lvl="0" marL="0" marR="0" rtl="0" algn="l">
              <a:lnSpc>
                <a:spcPct val="140000"/>
              </a:lnSpc>
              <a:spcBef>
                <a:spcPts val="0"/>
              </a:spcBef>
              <a:spcAft>
                <a:spcPts val="0"/>
              </a:spcAft>
              <a:buNone/>
            </a:pPr>
            <a:r>
              <a:t/>
            </a:r>
            <a:endParaRPr b="1" i="0" sz="3600" u="none" cap="none" strike="noStrike">
              <a:solidFill>
                <a:srgbClr val="FFFFFF"/>
              </a:solidFill>
              <a:latin typeface="Arimo"/>
              <a:ea typeface="Arimo"/>
              <a:cs typeface="Arimo"/>
              <a:sym typeface="Arimo"/>
            </a:endParaRPr>
          </a:p>
          <a:p>
            <a:pPr indent="-388622" lvl="1" marL="777245" marR="0" rtl="0" algn="l">
              <a:lnSpc>
                <a:spcPct val="140000"/>
              </a:lnSpc>
              <a:spcBef>
                <a:spcPts val="0"/>
              </a:spcBef>
              <a:spcAft>
                <a:spcPts val="0"/>
              </a:spcAft>
              <a:buClr>
                <a:srgbClr val="FFFFFF"/>
              </a:buClr>
              <a:buSzPts val="3600"/>
              <a:buFont typeface="Arial"/>
              <a:buChar char="•"/>
            </a:pPr>
            <a:r>
              <a:rPr b="1" i="0" lang="en-US" sz="3600" u="none" cap="none" strike="noStrike">
                <a:solidFill>
                  <a:srgbClr val="FFFFFF"/>
                </a:solidFill>
                <a:latin typeface="Arimo"/>
                <a:ea typeface="Arimo"/>
                <a:cs typeface="Arimo"/>
                <a:sym typeface="Arimo"/>
              </a:rPr>
              <a:t>Customer Sales Analysis: Offer advanced analytics on sales trends and customer behavior for informed decision-making.</a:t>
            </a:r>
            <a:endParaRPr/>
          </a:p>
        </p:txBody>
      </p:sp>
      <p:sp>
        <p:nvSpPr>
          <p:cNvPr id="182" name="Google Shape;182;p17"/>
          <p:cNvSpPr txBox="1"/>
          <p:nvPr/>
        </p:nvSpPr>
        <p:spPr>
          <a:xfrm>
            <a:off x="3565865" y="676592"/>
            <a:ext cx="7237413" cy="88709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56AEFF"/>
                </a:solidFill>
                <a:latin typeface="Arial"/>
                <a:ea typeface="Arial"/>
                <a:cs typeface="Arial"/>
                <a:sym typeface="Arial"/>
              </a:rPr>
              <a:t>PROBLEM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186" name="Shape 186"/>
        <p:cNvGrpSpPr/>
        <p:nvPr/>
      </p:nvGrpSpPr>
      <p:grpSpPr>
        <a:xfrm>
          <a:off x="0" y="0"/>
          <a:ext cx="0" cy="0"/>
          <a:chOff x="0" y="0"/>
          <a:chExt cx="0" cy="0"/>
        </a:xfrm>
      </p:grpSpPr>
      <p:sp>
        <p:nvSpPr>
          <p:cNvPr id="187" name="Google Shape;187;p18"/>
          <p:cNvSpPr/>
          <p:nvPr/>
        </p:nvSpPr>
        <p:spPr>
          <a:xfrm rot="1313163">
            <a:off x="-4261137" y="6573910"/>
            <a:ext cx="9085628" cy="5368780"/>
          </a:xfrm>
          <a:custGeom>
            <a:rect b="b" l="l" r="r" t="t"/>
            <a:pathLst>
              <a:path extrusionOk="0" h="5368780" w="9085628">
                <a:moveTo>
                  <a:pt x="0" y="0"/>
                </a:moveTo>
                <a:lnTo>
                  <a:pt x="9085628" y="0"/>
                </a:lnTo>
                <a:lnTo>
                  <a:pt x="9085628" y="5368780"/>
                </a:lnTo>
                <a:lnTo>
                  <a:pt x="0" y="5368780"/>
                </a:lnTo>
                <a:lnTo>
                  <a:pt x="0" y="0"/>
                </a:lnTo>
                <a:close/>
              </a:path>
            </a:pathLst>
          </a:custGeom>
          <a:blipFill rotWithShape="1">
            <a:blip r:embed="rId3">
              <a:alphaModFix/>
            </a:blip>
            <a:stretch>
              <a:fillRect b="0" l="0" r="0" t="0"/>
            </a:stretch>
          </a:blipFill>
          <a:ln>
            <a:noFill/>
          </a:ln>
        </p:spPr>
      </p:sp>
      <p:sp>
        <p:nvSpPr>
          <p:cNvPr id="188" name="Google Shape;188;p18"/>
          <p:cNvSpPr/>
          <p:nvPr/>
        </p:nvSpPr>
        <p:spPr>
          <a:xfrm>
            <a:off x="2267961" y="8412696"/>
            <a:ext cx="4319810" cy="426581"/>
          </a:xfrm>
          <a:custGeom>
            <a:rect b="b" l="l" r="r" t="t"/>
            <a:pathLst>
              <a:path extrusionOk="0" h="426581" w="4319810">
                <a:moveTo>
                  <a:pt x="0" y="0"/>
                </a:moveTo>
                <a:lnTo>
                  <a:pt x="4319809" y="0"/>
                </a:lnTo>
                <a:lnTo>
                  <a:pt x="4319809" y="426581"/>
                </a:lnTo>
                <a:lnTo>
                  <a:pt x="0" y="426581"/>
                </a:lnTo>
                <a:lnTo>
                  <a:pt x="0" y="0"/>
                </a:lnTo>
                <a:close/>
              </a:path>
            </a:pathLst>
          </a:custGeom>
          <a:blipFill rotWithShape="1">
            <a:blip r:embed="rId4">
              <a:alphaModFix/>
            </a:blip>
            <a:stretch>
              <a:fillRect b="0" l="0" r="0" t="-99996"/>
            </a:stretch>
          </a:blipFill>
          <a:ln>
            <a:noFill/>
          </a:ln>
        </p:spPr>
      </p:sp>
      <p:sp>
        <p:nvSpPr>
          <p:cNvPr id="189" name="Google Shape;189;p18"/>
          <p:cNvSpPr/>
          <p:nvPr/>
        </p:nvSpPr>
        <p:spPr>
          <a:xfrm>
            <a:off x="6984095" y="8412696"/>
            <a:ext cx="4319810" cy="426581"/>
          </a:xfrm>
          <a:custGeom>
            <a:rect b="b" l="l" r="r" t="t"/>
            <a:pathLst>
              <a:path extrusionOk="0" h="426581" w="4319810">
                <a:moveTo>
                  <a:pt x="0" y="0"/>
                </a:moveTo>
                <a:lnTo>
                  <a:pt x="4319810" y="0"/>
                </a:lnTo>
                <a:lnTo>
                  <a:pt x="4319810" y="426581"/>
                </a:lnTo>
                <a:lnTo>
                  <a:pt x="0" y="426581"/>
                </a:lnTo>
                <a:lnTo>
                  <a:pt x="0" y="0"/>
                </a:lnTo>
                <a:close/>
              </a:path>
            </a:pathLst>
          </a:custGeom>
          <a:blipFill rotWithShape="1">
            <a:blip r:embed="rId4">
              <a:alphaModFix/>
            </a:blip>
            <a:stretch>
              <a:fillRect b="0" l="0" r="0" t="-99996"/>
            </a:stretch>
          </a:blipFill>
          <a:ln>
            <a:noFill/>
          </a:ln>
        </p:spPr>
      </p:sp>
      <p:sp>
        <p:nvSpPr>
          <p:cNvPr id="190" name="Google Shape;190;p18"/>
          <p:cNvSpPr/>
          <p:nvPr/>
        </p:nvSpPr>
        <p:spPr>
          <a:xfrm>
            <a:off x="11703955" y="8412696"/>
            <a:ext cx="4319810" cy="426581"/>
          </a:xfrm>
          <a:custGeom>
            <a:rect b="b" l="l" r="r" t="t"/>
            <a:pathLst>
              <a:path extrusionOk="0" h="426581" w="4319810">
                <a:moveTo>
                  <a:pt x="0" y="0"/>
                </a:moveTo>
                <a:lnTo>
                  <a:pt x="4319809" y="0"/>
                </a:lnTo>
                <a:lnTo>
                  <a:pt x="4319809" y="426581"/>
                </a:lnTo>
                <a:lnTo>
                  <a:pt x="0" y="426581"/>
                </a:lnTo>
                <a:lnTo>
                  <a:pt x="0" y="0"/>
                </a:lnTo>
                <a:close/>
              </a:path>
            </a:pathLst>
          </a:custGeom>
          <a:blipFill rotWithShape="1">
            <a:blip r:embed="rId4">
              <a:alphaModFix/>
            </a:blip>
            <a:stretch>
              <a:fillRect b="0" l="0" r="0" t="-99996"/>
            </a:stretch>
          </a:blipFill>
          <a:ln>
            <a:noFill/>
          </a:ln>
        </p:spPr>
      </p:sp>
      <p:grpSp>
        <p:nvGrpSpPr>
          <p:cNvPr id="191" name="Google Shape;191;p18"/>
          <p:cNvGrpSpPr/>
          <p:nvPr/>
        </p:nvGrpSpPr>
        <p:grpSpPr>
          <a:xfrm>
            <a:off x="1898837" y="4052809"/>
            <a:ext cx="5607515" cy="4786469"/>
            <a:chOff x="0" y="-38100"/>
            <a:chExt cx="1476876" cy="1260634"/>
          </a:xfrm>
        </p:grpSpPr>
        <p:sp>
          <p:nvSpPr>
            <p:cNvPr id="192" name="Google Shape;192;p18"/>
            <p:cNvSpPr/>
            <p:nvPr/>
          </p:nvSpPr>
          <p:spPr>
            <a:xfrm>
              <a:off x="0" y="0"/>
              <a:ext cx="1476876" cy="1222534"/>
            </a:xfrm>
            <a:custGeom>
              <a:rect b="b" l="l" r="r" t="t"/>
              <a:pathLst>
                <a:path extrusionOk="0" h="1222534" w="1476876">
                  <a:moveTo>
                    <a:pt x="0" y="0"/>
                  </a:moveTo>
                  <a:lnTo>
                    <a:pt x="1476876" y="0"/>
                  </a:lnTo>
                  <a:lnTo>
                    <a:pt x="1476876" y="1222534"/>
                  </a:lnTo>
                  <a:lnTo>
                    <a:pt x="0" y="1222534"/>
                  </a:lnTo>
                  <a:close/>
                </a:path>
              </a:pathLst>
            </a:custGeom>
            <a:solidFill>
              <a:srgbClr val="CFF4FF"/>
            </a:solidFill>
            <a:ln cap="sq" cmpd="sng" w="19050">
              <a:solidFill>
                <a:srgbClr val="FFFFFF"/>
              </a:solidFill>
              <a:prstDash val="solid"/>
              <a:miter lim="8000"/>
              <a:headEnd len="sm" w="sm" type="none"/>
              <a:tailEnd len="sm" w="sm" type="none"/>
            </a:ln>
          </p:spPr>
        </p:sp>
        <p:sp>
          <p:nvSpPr>
            <p:cNvPr id="193" name="Google Shape;193;p18"/>
            <p:cNvSpPr txBox="1"/>
            <p:nvPr/>
          </p:nvSpPr>
          <p:spPr>
            <a:xfrm>
              <a:off x="0" y="-38100"/>
              <a:ext cx="1476876" cy="1260634"/>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4" name="Google Shape;194;p18"/>
          <p:cNvGrpSpPr/>
          <p:nvPr/>
        </p:nvGrpSpPr>
        <p:grpSpPr>
          <a:xfrm>
            <a:off x="7734951" y="4052809"/>
            <a:ext cx="5194135" cy="4786469"/>
            <a:chOff x="0" y="-38100"/>
            <a:chExt cx="1368003" cy="1260634"/>
          </a:xfrm>
        </p:grpSpPr>
        <p:sp>
          <p:nvSpPr>
            <p:cNvPr id="195" name="Google Shape;195;p18"/>
            <p:cNvSpPr/>
            <p:nvPr/>
          </p:nvSpPr>
          <p:spPr>
            <a:xfrm>
              <a:off x="0" y="0"/>
              <a:ext cx="1368003" cy="1222534"/>
            </a:xfrm>
            <a:custGeom>
              <a:rect b="b" l="l" r="r" t="t"/>
              <a:pathLst>
                <a:path extrusionOk="0" h="1222534" w="1368003">
                  <a:moveTo>
                    <a:pt x="0" y="0"/>
                  </a:moveTo>
                  <a:lnTo>
                    <a:pt x="1368003" y="0"/>
                  </a:lnTo>
                  <a:lnTo>
                    <a:pt x="1368003" y="1222534"/>
                  </a:lnTo>
                  <a:lnTo>
                    <a:pt x="0" y="1222534"/>
                  </a:lnTo>
                  <a:close/>
                </a:path>
              </a:pathLst>
            </a:custGeom>
            <a:solidFill>
              <a:srgbClr val="CFF4FF"/>
            </a:solidFill>
            <a:ln cap="sq" cmpd="sng" w="19050">
              <a:solidFill>
                <a:srgbClr val="FFFFFF"/>
              </a:solidFill>
              <a:prstDash val="solid"/>
              <a:miter lim="8000"/>
              <a:headEnd len="sm" w="sm" type="none"/>
              <a:tailEnd len="sm" w="sm" type="none"/>
            </a:ln>
          </p:spPr>
        </p:sp>
        <p:sp>
          <p:nvSpPr>
            <p:cNvPr id="196" name="Google Shape;196;p18"/>
            <p:cNvSpPr txBox="1"/>
            <p:nvPr/>
          </p:nvSpPr>
          <p:spPr>
            <a:xfrm>
              <a:off x="0" y="-38100"/>
              <a:ext cx="1368003" cy="1260634"/>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7" name="Google Shape;197;p18"/>
          <p:cNvGrpSpPr/>
          <p:nvPr/>
        </p:nvGrpSpPr>
        <p:grpSpPr>
          <a:xfrm>
            <a:off x="13157687" y="4052809"/>
            <a:ext cx="4796954" cy="4786469"/>
            <a:chOff x="0" y="-38100"/>
            <a:chExt cx="1263395" cy="1260634"/>
          </a:xfrm>
        </p:grpSpPr>
        <p:sp>
          <p:nvSpPr>
            <p:cNvPr id="198" name="Google Shape;198;p18"/>
            <p:cNvSpPr/>
            <p:nvPr/>
          </p:nvSpPr>
          <p:spPr>
            <a:xfrm>
              <a:off x="0" y="0"/>
              <a:ext cx="1263395" cy="1222534"/>
            </a:xfrm>
            <a:custGeom>
              <a:rect b="b" l="l" r="r" t="t"/>
              <a:pathLst>
                <a:path extrusionOk="0" h="1222534" w="1263395">
                  <a:moveTo>
                    <a:pt x="0" y="0"/>
                  </a:moveTo>
                  <a:lnTo>
                    <a:pt x="1263395" y="0"/>
                  </a:lnTo>
                  <a:lnTo>
                    <a:pt x="1263395" y="1222534"/>
                  </a:lnTo>
                  <a:lnTo>
                    <a:pt x="0" y="1222534"/>
                  </a:lnTo>
                  <a:close/>
                </a:path>
              </a:pathLst>
            </a:custGeom>
            <a:solidFill>
              <a:srgbClr val="CFF4FF"/>
            </a:solidFill>
            <a:ln cap="sq" cmpd="sng" w="19050">
              <a:solidFill>
                <a:srgbClr val="FFFFFF"/>
              </a:solidFill>
              <a:prstDash val="solid"/>
              <a:miter lim="8000"/>
              <a:headEnd len="sm" w="sm" type="none"/>
              <a:tailEnd len="sm" w="sm" type="none"/>
            </a:ln>
          </p:spPr>
        </p:sp>
        <p:sp>
          <p:nvSpPr>
            <p:cNvPr id="199" name="Google Shape;199;p18"/>
            <p:cNvSpPr txBox="1"/>
            <p:nvPr/>
          </p:nvSpPr>
          <p:spPr>
            <a:xfrm>
              <a:off x="0" y="-38100"/>
              <a:ext cx="1263395" cy="1260634"/>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0" name="Google Shape;200;p18"/>
          <p:cNvSpPr/>
          <p:nvPr/>
        </p:nvSpPr>
        <p:spPr>
          <a:xfrm rot="1313163">
            <a:off x="14330817" y="-1655690"/>
            <a:ext cx="9085628" cy="5368780"/>
          </a:xfrm>
          <a:custGeom>
            <a:rect b="b" l="l" r="r" t="t"/>
            <a:pathLst>
              <a:path extrusionOk="0" h="5368780" w="9085628">
                <a:moveTo>
                  <a:pt x="0" y="0"/>
                </a:moveTo>
                <a:lnTo>
                  <a:pt x="9085629" y="0"/>
                </a:lnTo>
                <a:lnTo>
                  <a:pt x="9085629" y="5368780"/>
                </a:lnTo>
                <a:lnTo>
                  <a:pt x="0" y="5368780"/>
                </a:lnTo>
                <a:lnTo>
                  <a:pt x="0" y="0"/>
                </a:lnTo>
                <a:close/>
              </a:path>
            </a:pathLst>
          </a:custGeom>
          <a:blipFill rotWithShape="1">
            <a:blip r:embed="rId3">
              <a:alphaModFix/>
            </a:blip>
            <a:stretch>
              <a:fillRect b="0" l="0" r="0" t="0"/>
            </a:stretch>
          </a:blipFill>
          <a:ln>
            <a:noFill/>
          </a:ln>
        </p:spPr>
      </p:sp>
      <p:sp>
        <p:nvSpPr>
          <p:cNvPr id="201" name="Google Shape;201;p18"/>
          <p:cNvSpPr txBox="1"/>
          <p:nvPr/>
        </p:nvSpPr>
        <p:spPr>
          <a:xfrm>
            <a:off x="5045356" y="1718581"/>
            <a:ext cx="8197288" cy="823570"/>
          </a:xfrm>
          <a:prstGeom prst="rect">
            <a:avLst/>
          </a:prstGeom>
          <a:noFill/>
          <a:ln>
            <a:noFill/>
          </a:ln>
        </p:spPr>
        <p:txBody>
          <a:bodyPr anchorCtr="0" anchor="t" bIns="0" lIns="0" spcFirstLastPara="1" rIns="0" wrap="square" tIns="0">
            <a:spAutoFit/>
          </a:bodyPr>
          <a:lstStyle/>
          <a:p>
            <a:pPr indent="0" lvl="0" marL="0" marR="0" rtl="0" algn="ctr">
              <a:lnSpc>
                <a:spcPct val="119996"/>
              </a:lnSpc>
              <a:spcBef>
                <a:spcPts val="0"/>
              </a:spcBef>
              <a:spcAft>
                <a:spcPts val="0"/>
              </a:spcAft>
              <a:buNone/>
            </a:pPr>
            <a:r>
              <a:rPr b="1" i="0" lang="en-US" sz="5376" u="none" cap="none" strike="noStrike">
                <a:solidFill>
                  <a:srgbClr val="FFFFFF"/>
                </a:solidFill>
                <a:latin typeface="Arial"/>
                <a:ea typeface="Arial"/>
                <a:cs typeface="Arial"/>
                <a:sym typeface="Arial"/>
              </a:rPr>
              <a:t>MARKET ANALYSIS</a:t>
            </a:r>
            <a:endParaRPr/>
          </a:p>
        </p:txBody>
      </p:sp>
      <p:sp>
        <p:nvSpPr>
          <p:cNvPr id="202" name="Google Shape;202;p18"/>
          <p:cNvSpPr txBox="1"/>
          <p:nvPr/>
        </p:nvSpPr>
        <p:spPr>
          <a:xfrm>
            <a:off x="643321" y="2641730"/>
            <a:ext cx="16485869" cy="485138"/>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0" i="0" lang="en-US" sz="2944" u="none" cap="none" strike="noStrike">
                <a:solidFill>
                  <a:srgbClr val="FFFFFF"/>
                </a:solidFill>
                <a:latin typeface="DM Sans"/>
                <a:ea typeface="DM Sans"/>
                <a:cs typeface="DM Sans"/>
                <a:sym typeface="DM Sans"/>
              </a:rPr>
              <a:t>Below is a snapshot of the total users in each domain, both nationally and globally</a:t>
            </a:r>
            <a:endParaRPr/>
          </a:p>
        </p:txBody>
      </p:sp>
      <p:sp>
        <p:nvSpPr>
          <p:cNvPr id="203" name="Google Shape;203;p18"/>
          <p:cNvSpPr txBox="1"/>
          <p:nvPr/>
        </p:nvSpPr>
        <p:spPr>
          <a:xfrm>
            <a:off x="2711792" y="6262377"/>
            <a:ext cx="3432147" cy="385572"/>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i="0" lang="en-US" sz="2300" u="none" cap="none" strike="noStrike">
                <a:solidFill>
                  <a:srgbClr val="0071C9"/>
                </a:solidFill>
                <a:latin typeface="DM Sans"/>
                <a:ea typeface="DM Sans"/>
                <a:cs typeface="DM Sans"/>
                <a:sym typeface="DM Sans"/>
              </a:rPr>
              <a:t>Facebook Business</a:t>
            </a:r>
            <a:endParaRPr/>
          </a:p>
        </p:txBody>
      </p:sp>
      <p:sp>
        <p:nvSpPr>
          <p:cNvPr id="204" name="Google Shape;204;p18"/>
          <p:cNvSpPr txBox="1"/>
          <p:nvPr/>
        </p:nvSpPr>
        <p:spPr>
          <a:xfrm>
            <a:off x="8154886" y="5976627"/>
            <a:ext cx="3549069" cy="785622"/>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i="0" lang="en-US" sz="2300" u="none" cap="none" strike="noStrike">
                <a:solidFill>
                  <a:srgbClr val="F1945B"/>
                </a:solidFill>
                <a:latin typeface="DM Sans"/>
                <a:ea typeface="DM Sans"/>
                <a:cs typeface="DM Sans"/>
                <a:sym typeface="DM Sans"/>
              </a:rPr>
              <a:t>Small to Medium Buseness</a:t>
            </a:r>
            <a:endParaRPr/>
          </a:p>
        </p:txBody>
      </p:sp>
      <p:sp>
        <p:nvSpPr>
          <p:cNvPr id="205" name="Google Shape;205;p18"/>
          <p:cNvSpPr/>
          <p:nvPr/>
        </p:nvSpPr>
        <p:spPr>
          <a:xfrm>
            <a:off x="3728082" y="4615159"/>
            <a:ext cx="1399568" cy="1399568"/>
          </a:xfrm>
          <a:custGeom>
            <a:rect b="b" l="l" r="r" t="t"/>
            <a:pathLst>
              <a:path extrusionOk="0" h="1399568" w="1399568">
                <a:moveTo>
                  <a:pt x="0" y="0"/>
                </a:moveTo>
                <a:lnTo>
                  <a:pt x="1399567" y="0"/>
                </a:lnTo>
                <a:lnTo>
                  <a:pt x="1399567" y="1399568"/>
                </a:lnTo>
                <a:lnTo>
                  <a:pt x="0" y="1399568"/>
                </a:lnTo>
                <a:lnTo>
                  <a:pt x="0" y="0"/>
                </a:lnTo>
                <a:close/>
              </a:path>
            </a:pathLst>
          </a:custGeom>
          <a:blipFill rotWithShape="1">
            <a:blip r:embed="rId5">
              <a:alphaModFix/>
            </a:blip>
            <a:stretch>
              <a:fillRect b="0" l="0" r="0" t="0"/>
            </a:stretch>
          </a:blipFill>
          <a:ln>
            <a:noFill/>
          </a:ln>
        </p:spPr>
      </p:sp>
      <p:sp>
        <p:nvSpPr>
          <p:cNvPr id="206" name="Google Shape;206;p18"/>
          <p:cNvSpPr/>
          <p:nvPr/>
        </p:nvSpPr>
        <p:spPr>
          <a:xfrm>
            <a:off x="14597798" y="4406776"/>
            <a:ext cx="958365" cy="1334433"/>
          </a:xfrm>
          <a:custGeom>
            <a:rect b="b" l="l" r="r" t="t"/>
            <a:pathLst>
              <a:path extrusionOk="0" h="1334433" w="958365">
                <a:moveTo>
                  <a:pt x="0" y="0"/>
                </a:moveTo>
                <a:lnTo>
                  <a:pt x="958366" y="0"/>
                </a:lnTo>
                <a:lnTo>
                  <a:pt x="958366" y="1334433"/>
                </a:lnTo>
                <a:lnTo>
                  <a:pt x="0" y="1334433"/>
                </a:lnTo>
                <a:lnTo>
                  <a:pt x="0" y="0"/>
                </a:lnTo>
                <a:close/>
              </a:path>
            </a:pathLst>
          </a:custGeom>
          <a:blipFill rotWithShape="1">
            <a:blip r:embed="rId6">
              <a:alphaModFix/>
            </a:blip>
            <a:stretch>
              <a:fillRect b="0" l="0" r="0" t="0"/>
            </a:stretch>
          </a:blipFill>
          <a:ln>
            <a:noFill/>
          </a:ln>
        </p:spPr>
      </p:sp>
      <p:sp>
        <p:nvSpPr>
          <p:cNvPr id="207" name="Google Shape;207;p18"/>
          <p:cNvSpPr/>
          <p:nvPr/>
        </p:nvSpPr>
        <p:spPr>
          <a:xfrm>
            <a:off x="9108005" y="4320315"/>
            <a:ext cx="1482689" cy="1507355"/>
          </a:xfrm>
          <a:custGeom>
            <a:rect b="b" l="l" r="r" t="t"/>
            <a:pathLst>
              <a:path extrusionOk="0" h="1507355" w="1482689">
                <a:moveTo>
                  <a:pt x="0" y="0"/>
                </a:moveTo>
                <a:lnTo>
                  <a:pt x="1482689" y="0"/>
                </a:lnTo>
                <a:lnTo>
                  <a:pt x="1482689" y="1507355"/>
                </a:lnTo>
                <a:lnTo>
                  <a:pt x="0" y="1507355"/>
                </a:lnTo>
                <a:lnTo>
                  <a:pt x="0" y="0"/>
                </a:lnTo>
                <a:close/>
              </a:path>
            </a:pathLst>
          </a:custGeom>
          <a:blipFill rotWithShape="1">
            <a:blip r:embed="rId7">
              <a:alphaModFix/>
            </a:blip>
            <a:stretch>
              <a:fillRect b="0" l="0" r="0" t="0"/>
            </a:stretch>
          </a:blipFill>
          <a:ln>
            <a:noFill/>
          </a:ln>
        </p:spPr>
      </p:sp>
      <p:sp>
        <p:nvSpPr>
          <p:cNvPr id="208" name="Google Shape;208;p18"/>
          <p:cNvSpPr txBox="1"/>
          <p:nvPr/>
        </p:nvSpPr>
        <p:spPr>
          <a:xfrm>
            <a:off x="13879399" y="5827258"/>
            <a:ext cx="2395164" cy="385572"/>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i="0" lang="en-US" sz="2300" u="none" cap="none" strike="noStrike">
                <a:solidFill>
                  <a:srgbClr val="39B54A"/>
                </a:solidFill>
                <a:latin typeface="DM Sans"/>
                <a:ea typeface="DM Sans"/>
                <a:cs typeface="DM Sans"/>
                <a:sym typeface="DM Sans"/>
              </a:rPr>
              <a:t>Super Shop</a:t>
            </a:r>
            <a:endParaRPr/>
          </a:p>
        </p:txBody>
      </p:sp>
      <p:sp>
        <p:nvSpPr>
          <p:cNvPr id="209" name="Google Shape;209;p18"/>
          <p:cNvSpPr txBox="1"/>
          <p:nvPr/>
        </p:nvSpPr>
        <p:spPr>
          <a:xfrm>
            <a:off x="2840362" y="6743199"/>
            <a:ext cx="3200745" cy="477264"/>
          </a:xfrm>
          <a:prstGeom prst="rect">
            <a:avLst/>
          </a:prstGeom>
          <a:noFill/>
          <a:ln>
            <a:noFill/>
          </a:ln>
        </p:spPr>
        <p:txBody>
          <a:bodyPr anchorCtr="0" anchor="t" bIns="0" lIns="0" spcFirstLastPara="1" rIns="0" wrap="square" tIns="0">
            <a:spAutoFit/>
          </a:bodyPr>
          <a:lstStyle/>
          <a:p>
            <a:pPr indent="0" lvl="0" marL="0" marR="0" rtl="0" algn="ctr">
              <a:lnSpc>
                <a:spcPct val="137987"/>
              </a:lnSpc>
              <a:spcBef>
                <a:spcPts val="0"/>
              </a:spcBef>
              <a:spcAft>
                <a:spcPts val="0"/>
              </a:spcAft>
              <a:buNone/>
            </a:pPr>
            <a:r>
              <a:rPr b="1" i="0" lang="en-US" sz="2872" u="none" cap="none" strike="noStrike">
                <a:solidFill>
                  <a:srgbClr val="051D40"/>
                </a:solidFill>
                <a:latin typeface="DM Sans"/>
                <a:ea typeface="DM Sans"/>
                <a:cs typeface="DM Sans"/>
                <a:sym typeface="DM Sans"/>
              </a:rPr>
              <a:t>National: 3 million </a:t>
            </a:r>
            <a:endParaRPr/>
          </a:p>
        </p:txBody>
      </p:sp>
      <p:sp>
        <p:nvSpPr>
          <p:cNvPr id="210" name="Google Shape;210;p18"/>
          <p:cNvSpPr txBox="1"/>
          <p:nvPr/>
        </p:nvSpPr>
        <p:spPr>
          <a:xfrm>
            <a:off x="2711792" y="7458587"/>
            <a:ext cx="3875978" cy="96669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i="0" lang="en-US" sz="2816" u="none" cap="none" strike="noStrike">
                <a:solidFill>
                  <a:srgbClr val="000000"/>
                </a:solidFill>
                <a:latin typeface="Arial"/>
                <a:ea typeface="Arial"/>
                <a:cs typeface="Arial"/>
                <a:sym typeface="Arial"/>
              </a:rPr>
              <a:t>Worldwide:Over 200 million</a:t>
            </a:r>
            <a:endParaRPr/>
          </a:p>
        </p:txBody>
      </p:sp>
      <p:sp>
        <p:nvSpPr>
          <p:cNvPr id="211" name="Google Shape;211;p18"/>
          <p:cNvSpPr txBox="1"/>
          <p:nvPr/>
        </p:nvSpPr>
        <p:spPr>
          <a:xfrm>
            <a:off x="8154886" y="6847974"/>
            <a:ext cx="3886545" cy="477264"/>
          </a:xfrm>
          <a:prstGeom prst="rect">
            <a:avLst/>
          </a:prstGeom>
          <a:noFill/>
          <a:ln>
            <a:noFill/>
          </a:ln>
        </p:spPr>
        <p:txBody>
          <a:bodyPr anchorCtr="0" anchor="t" bIns="0" lIns="0" spcFirstLastPara="1" rIns="0" wrap="square" tIns="0">
            <a:spAutoFit/>
          </a:bodyPr>
          <a:lstStyle/>
          <a:p>
            <a:pPr indent="0" lvl="0" marL="0" marR="0" rtl="0" algn="ctr">
              <a:lnSpc>
                <a:spcPct val="137987"/>
              </a:lnSpc>
              <a:spcBef>
                <a:spcPts val="0"/>
              </a:spcBef>
              <a:spcAft>
                <a:spcPts val="0"/>
              </a:spcAft>
              <a:buNone/>
            </a:pPr>
            <a:r>
              <a:rPr b="1" i="0" lang="en-US" sz="2872" u="none" cap="none" strike="noStrike">
                <a:solidFill>
                  <a:srgbClr val="051D40"/>
                </a:solidFill>
                <a:latin typeface="DM Sans"/>
                <a:ea typeface="DM Sans"/>
                <a:cs typeface="DM Sans"/>
                <a:sym typeface="DM Sans"/>
              </a:rPr>
              <a:t>National: 7.8 million </a:t>
            </a:r>
            <a:endParaRPr/>
          </a:p>
        </p:txBody>
      </p:sp>
      <p:sp>
        <p:nvSpPr>
          <p:cNvPr id="212" name="Google Shape;212;p18"/>
          <p:cNvSpPr txBox="1"/>
          <p:nvPr/>
        </p:nvSpPr>
        <p:spPr>
          <a:xfrm>
            <a:off x="8154886" y="7468112"/>
            <a:ext cx="3875978" cy="96669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i="0" lang="en-US" sz="2816" u="none" cap="none" strike="noStrike">
                <a:solidFill>
                  <a:srgbClr val="000000"/>
                </a:solidFill>
                <a:latin typeface="Arial"/>
                <a:ea typeface="Arial"/>
                <a:cs typeface="Arial"/>
                <a:sym typeface="Arial"/>
              </a:rPr>
              <a:t>Worldwide:Over 400 million</a:t>
            </a:r>
            <a:endParaRPr/>
          </a:p>
        </p:txBody>
      </p:sp>
      <p:sp>
        <p:nvSpPr>
          <p:cNvPr id="213" name="Google Shape;213;p18"/>
          <p:cNvSpPr txBox="1"/>
          <p:nvPr/>
        </p:nvSpPr>
        <p:spPr>
          <a:xfrm>
            <a:off x="13242644" y="6385505"/>
            <a:ext cx="3886545" cy="477264"/>
          </a:xfrm>
          <a:prstGeom prst="rect">
            <a:avLst/>
          </a:prstGeom>
          <a:noFill/>
          <a:ln>
            <a:noFill/>
          </a:ln>
        </p:spPr>
        <p:txBody>
          <a:bodyPr anchorCtr="0" anchor="t" bIns="0" lIns="0" spcFirstLastPara="1" rIns="0" wrap="square" tIns="0">
            <a:spAutoFit/>
          </a:bodyPr>
          <a:lstStyle/>
          <a:p>
            <a:pPr indent="0" lvl="0" marL="0" marR="0" rtl="0" algn="ctr">
              <a:lnSpc>
                <a:spcPct val="137987"/>
              </a:lnSpc>
              <a:spcBef>
                <a:spcPts val="0"/>
              </a:spcBef>
              <a:spcAft>
                <a:spcPts val="0"/>
              </a:spcAft>
              <a:buNone/>
            </a:pPr>
            <a:r>
              <a:rPr b="1" i="0" lang="en-US" sz="2872" u="none" cap="none" strike="noStrike">
                <a:solidFill>
                  <a:srgbClr val="051D40"/>
                </a:solidFill>
                <a:latin typeface="DM Sans"/>
                <a:ea typeface="DM Sans"/>
                <a:cs typeface="DM Sans"/>
                <a:sym typeface="DM Sans"/>
              </a:rPr>
              <a:t>National: 400 </a:t>
            </a:r>
            <a:endParaRPr/>
          </a:p>
        </p:txBody>
      </p:sp>
      <p:sp>
        <p:nvSpPr>
          <p:cNvPr id="214" name="Google Shape;214;p18"/>
          <p:cNvSpPr txBox="1"/>
          <p:nvPr/>
        </p:nvSpPr>
        <p:spPr>
          <a:xfrm>
            <a:off x="13657593" y="7172837"/>
            <a:ext cx="3875978" cy="96669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i="0" lang="en-US" sz="2816" u="none" cap="none" strike="noStrike">
                <a:solidFill>
                  <a:srgbClr val="000000"/>
                </a:solidFill>
                <a:latin typeface="Arial"/>
                <a:ea typeface="Arial"/>
                <a:cs typeface="Arial"/>
                <a:sym typeface="Arial"/>
              </a:rPr>
              <a:t>Worldwide:Over 2 million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18" name="Shape 218"/>
        <p:cNvGrpSpPr/>
        <p:nvPr/>
      </p:nvGrpSpPr>
      <p:grpSpPr>
        <a:xfrm>
          <a:off x="0" y="0"/>
          <a:ext cx="0" cy="0"/>
          <a:chOff x="0" y="0"/>
          <a:chExt cx="0" cy="0"/>
        </a:xfrm>
      </p:grpSpPr>
      <p:sp>
        <p:nvSpPr>
          <p:cNvPr id="219" name="Google Shape;219;p19"/>
          <p:cNvSpPr/>
          <p:nvPr/>
        </p:nvSpPr>
        <p:spPr>
          <a:xfrm rot="10800000">
            <a:off x="9219737" y="1978923"/>
            <a:ext cx="5984107" cy="688265"/>
          </a:xfrm>
          <a:custGeom>
            <a:rect b="b" l="l" r="r" t="t"/>
            <a:pathLst>
              <a:path extrusionOk="0" h="688265" w="5984107">
                <a:moveTo>
                  <a:pt x="0" y="0"/>
                </a:moveTo>
                <a:lnTo>
                  <a:pt x="5984107" y="0"/>
                </a:lnTo>
                <a:lnTo>
                  <a:pt x="5984107" y="688265"/>
                </a:lnTo>
                <a:lnTo>
                  <a:pt x="0" y="688265"/>
                </a:lnTo>
                <a:lnTo>
                  <a:pt x="0" y="0"/>
                </a:lnTo>
                <a:close/>
              </a:path>
            </a:pathLst>
          </a:custGeom>
          <a:blipFill rotWithShape="1">
            <a:blip r:embed="rId3">
              <a:alphaModFix amt="72000"/>
            </a:blip>
            <a:stretch>
              <a:fillRect b="-149962" l="0" r="0" t="0"/>
            </a:stretch>
          </a:blipFill>
          <a:ln>
            <a:noFill/>
          </a:ln>
        </p:spPr>
      </p:sp>
      <p:grpSp>
        <p:nvGrpSpPr>
          <p:cNvPr id="220" name="Google Shape;220;p19"/>
          <p:cNvGrpSpPr/>
          <p:nvPr/>
        </p:nvGrpSpPr>
        <p:grpSpPr>
          <a:xfrm>
            <a:off x="9144000" y="840250"/>
            <a:ext cx="6277688" cy="1651070"/>
            <a:chOff x="0" y="-38100"/>
            <a:chExt cx="9504788" cy="2499816"/>
          </a:xfrm>
        </p:grpSpPr>
        <p:sp>
          <p:nvSpPr>
            <p:cNvPr id="221" name="Google Shape;221;p19"/>
            <p:cNvSpPr/>
            <p:nvPr/>
          </p:nvSpPr>
          <p:spPr>
            <a:xfrm>
              <a:off x="0" y="0"/>
              <a:ext cx="9504787" cy="2461716"/>
            </a:xfrm>
            <a:custGeom>
              <a:rect b="b" l="l" r="r" t="t"/>
              <a:pathLst>
                <a:path extrusionOk="0" h="2461716" w="9504787">
                  <a:moveTo>
                    <a:pt x="39464" y="0"/>
                  </a:moveTo>
                  <a:lnTo>
                    <a:pt x="9465324" y="0"/>
                  </a:lnTo>
                  <a:cubicBezTo>
                    <a:pt x="9475790" y="0"/>
                    <a:pt x="9485828" y="4158"/>
                    <a:pt x="9493228" y="11559"/>
                  </a:cubicBezTo>
                  <a:cubicBezTo>
                    <a:pt x="9500629" y="18960"/>
                    <a:pt x="9504787" y="28997"/>
                    <a:pt x="9504787" y="39464"/>
                  </a:cubicBezTo>
                  <a:lnTo>
                    <a:pt x="9504787" y="2422253"/>
                  </a:lnTo>
                  <a:cubicBezTo>
                    <a:pt x="9504787" y="2432719"/>
                    <a:pt x="9500629" y="2442757"/>
                    <a:pt x="9493228" y="2450158"/>
                  </a:cubicBezTo>
                  <a:cubicBezTo>
                    <a:pt x="9485828" y="2457559"/>
                    <a:pt x="9475790" y="2461716"/>
                    <a:pt x="9465324" y="2461716"/>
                  </a:cubicBezTo>
                  <a:lnTo>
                    <a:pt x="39464" y="2461716"/>
                  </a:lnTo>
                  <a:cubicBezTo>
                    <a:pt x="28997" y="2461716"/>
                    <a:pt x="18960" y="2457559"/>
                    <a:pt x="11559" y="2450158"/>
                  </a:cubicBezTo>
                  <a:cubicBezTo>
                    <a:pt x="4158" y="2442757"/>
                    <a:pt x="0" y="2432719"/>
                    <a:pt x="0" y="2422253"/>
                  </a:cubicBezTo>
                  <a:lnTo>
                    <a:pt x="0" y="39464"/>
                  </a:lnTo>
                  <a:cubicBezTo>
                    <a:pt x="0" y="28997"/>
                    <a:pt x="4158" y="18960"/>
                    <a:pt x="11559" y="11559"/>
                  </a:cubicBezTo>
                  <a:cubicBezTo>
                    <a:pt x="18960" y="4158"/>
                    <a:pt x="28997" y="0"/>
                    <a:pt x="39464" y="0"/>
                  </a:cubicBezTo>
                  <a:close/>
                </a:path>
              </a:pathLst>
            </a:custGeom>
            <a:solidFill>
              <a:srgbClr val="FFFFFF"/>
            </a:solidFill>
            <a:ln cap="rnd" cmpd="sng" w="66675">
              <a:solidFill>
                <a:srgbClr val="9397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txBox="1"/>
            <p:nvPr/>
          </p:nvSpPr>
          <p:spPr>
            <a:xfrm>
              <a:off x="0" y="-38100"/>
              <a:ext cx="9504788" cy="2499816"/>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0040"/>
                </a:lnSpc>
                <a:spcBef>
                  <a:spcPts val="0"/>
                </a:spcBef>
                <a:spcAft>
                  <a:spcPts val="0"/>
                </a:spcAft>
                <a:buNone/>
              </a:pPr>
              <a:r>
                <a:rPr b="1" i="0" lang="en-US" sz="1968" u="none" cap="none" strike="noStrike">
                  <a:solidFill>
                    <a:srgbClr val="000000"/>
                  </a:solidFill>
                  <a:latin typeface="Montserrat"/>
                  <a:ea typeface="Montserrat"/>
                  <a:cs typeface="Montserrat"/>
                  <a:sym typeface="Montserrat"/>
                </a:rPr>
                <a:t>Basic Plan</a:t>
              </a:r>
              <a:endParaRPr/>
            </a:p>
            <a:p>
              <a:pPr indent="0" lvl="0" marL="0" marR="0" rtl="0" algn="ctr">
                <a:lnSpc>
                  <a:spcPct val="140040"/>
                </a:lnSpc>
                <a:spcBef>
                  <a:spcPts val="0"/>
                </a:spcBef>
                <a:spcAft>
                  <a:spcPts val="0"/>
                </a:spcAft>
                <a:buNone/>
              </a:pPr>
              <a:r>
                <a:rPr b="1" i="0" lang="en-US" sz="1968" u="none" cap="none" strike="noStrike">
                  <a:solidFill>
                    <a:srgbClr val="000000"/>
                  </a:solidFill>
                  <a:latin typeface="Montserrat"/>
                  <a:ea typeface="Montserrat"/>
                  <a:cs typeface="Montserrat"/>
                  <a:sym typeface="Montserrat"/>
                </a:rPr>
                <a:t>Premium Plan</a:t>
              </a:r>
              <a:endParaRPr/>
            </a:p>
            <a:p>
              <a:pPr indent="0" lvl="0" marL="0" marR="0" rtl="0" algn="ctr">
                <a:lnSpc>
                  <a:spcPct val="140040"/>
                </a:lnSpc>
                <a:spcBef>
                  <a:spcPts val="0"/>
                </a:spcBef>
                <a:spcAft>
                  <a:spcPts val="0"/>
                </a:spcAft>
                <a:buNone/>
              </a:pPr>
              <a:r>
                <a:t/>
              </a:r>
              <a:endParaRPr b="1" i="0" sz="1968" u="none" cap="none" strike="noStrike">
                <a:solidFill>
                  <a:srgbClr val="000000"/>
                </a:solidFill>
                <a:latin typeface="Montserrat"/>
                <a:ea typeface="Montserrat"/>
                <a:cs typeface="Montserrat"/>
                <a:sym typeface="Montserrat"/>
              </a:endParaRPr>
            </a:p>
          </p:txBody>
        </p:sp>
      </p:grpSp>
      <p:sp>
        <p:nvSpPr>
          <p:cNvPr id="223" name="Google Shape;223;p19"/>
          <p:cNvSpPr/>
          <p:nvPr/>
        </p:nvSpPr>
        <p:spPr>
          <a:xfrm>
            <a:off x="9219737" y="865414"/>
            <a:ext cx="1107226" cy="1029720"/>
          </a:xfrm>
          <a:custGeom>
            <a:rect b="b" l="l" r="r" t="t"/>
            <a:pathLst>
              <a:path extrusionOk="0" h="1029720" w="1107226">
                <a:moveTo>
                  <a:pt x="0" y="0"/>
                </a:moveTo>
                <a:lnTo>
                  <a:pt x="1107226" y="0"/>
                </a:lnTo>
                <a:lnTo>
                  <a:pt x="1107226" y="1029720"/>
                </a:lnTo>
                <a:lnTo>
                  <a:pt x="0" y="1029720"/>
                </a:lnTo>
                <a:lnTo>
                  <a:pt x="0" y="0"/>
                </a:lnTo>
                <a:close/>
              </a:path>
            </a:pathLst>
          </a:custGeom>
          <a:blipFill rotWithShape="1">
            <a:blip r:embed="rId4">
              <a:alphaModFix/>
            </a:blip>
            <a:stretch>
              <a:fillRect b="0" l="0" r="0" t="0"/>
            </a:stretch>
          </a:blipFill>
          <a:ln>
            <a:noFill/>
          </a:ln>
        </p:spPr>
      </p:sp>
      <p:sp>
        <p:nvSpPr>
          <p:cNvPr id="224" name="Google Shape;224;p19"/>
          <p:cNvSpPr/>
          <p:nvPr/>
        </p:nvSpPr>
        <p:spPr>
          <a:xfrm>
            <a:off x="1359755" y="1803714"/>
            <a:ext cx="6250515" cy="6247911"/>
          </a:xfrm>
          <a:custGeom>
            <a:rect b="b" l="l" r="r" t="t"/>
            <a:pathLst>
              <a:path extrusionOk="0" h="6247911" w="6250515">
                <a:moveTo>
                  <a:pt x="0" y="0"/>
                </a:moveTo>
                <a:lnTo>
                  <a:pt x="6250515" y="0"/>
                </a:lnTo>
                <a:lnTo>
                  <a:pt x="6250515" y="6247910"/>
                </a:lnTo>
                <a:lnTo>
                  <a:pt x="0" y="6247910"/>
                </a:lnTo>
                <a:lnTo>
                  <a:pt x="0" y="0"/>
                </a:lnTo>
                <a:close/>
              </a:path>
            </a:pathLst>
          </a:custGeom>
          <a:blipFill rotWithShape="1">
            <a:blip r:embed="rId5">
              <a:alphaModFix/>
            </a:blip>
            <a:stretch>
              <a:fillRect b="0" l="0" r="0" t="0"/>
            </a:stretch>
          </a:blipFill>
          <a:ln>
            <a:noFill/>
          </a:ln>
        </p:spPr>
      </p:sp>
      <p:grpSp>
        <p:nvGrpSpPr>
          <p:cNvPr id="225" name="Google Shape;225;p19"/>
          <p:cNvGrpSpPr/>
          <p:nvPr/>
        </p:nvGrpSpPr>
        <p:grpSpPr>
          <a:xfrm>
            <a:off x="1270393" y="2160095"/>
            <a:ext cx="6032259" cy="6032259"/>
            <a:chOff x="0" y="0"/>
            <a:chExt cx="812800" cy="812800"/>
          </a:xfrm>
        </p:grpSpPr>
        <p:sp>
          <p:nvSpPr>
            <p:cNvPr id="226" name="Google Shape;226;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cap="sq" cmpd="sng" w="133350">
              <a:solidFill>
                <a:srgbClr val="63B1D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28" name="Google Shape;228;p19"/>
          <p:cNvCxnSpPr/>
          <p:nvPr/>
        </p:nvCxnSpPr>
        <p:spPr>
          <a:xfrm flipH="1" rot="10800000">
            <a:off x="7302652" y="1678367"/>
            <a:ext cx="1841348" cy="3497858"/>
          </a:xfrm>
          <a:prstGeom prst="straightConnector1">
            <a:avLst/>
          </a:prstGeom>
          <a:noFill/>
          <a:ln cap="rnd" cmpd="sng" w="66675">
            <a:solidFill>
              <a:srgbClr val="333231"/>
            </a:solidFill>
            <a:prstDash val="dot"/>
            <a:round/>
            <a:headEnd len="sm" w="sm" type="none"/>
            <a:tailEnd len="med" w="med" type="triangle"/>
          </a:ln>
        </p:spPr>
      </p:cxnSp>
      <p:sp>
        <p:nvSpPr>
          <p:cNvPr id="229" name="Google Shape;229;p19"/>
          <p:cNvSpPr/>
          <p:nvPr/>
        </p:nvSpPr>
        <p:spPr>
          <a:xfrm rot="10800000">
            <a:off x="9954067" y="3772322"/>
            <a:ext cx="5984107" cy="688265"/>
          </a:xfrm>
          <a:custGeom>
            <a:rect b="b" l="l" r="r" t="t"/>
            <a:pathLst>
              <a:path extrusionOk="0" h="688265" w="5984107">
                <a:moveTo>
                  <a:pt x="0" y="0"/>
                </a:moveTo>
                <a:lnTo>
                  <a:pt x="5984107" y="0"/>
                </a:lnTo>
                <a:lnTo>
                  <a:pt x="5984107" y="688266"/>
                </a:lnTo>
                <a:lnTo>
                  <a:pt x="0" y="688266"/>
                </a:lnTo>
                <a:lnTo>
                  <a:pt x="0" y="0"/>
                </a:lnTo>
                <a:close/>
              </a:path>
            </a:pathLst>
          </a:custGeom>
          <a:blipFill rotWithShape="1">
            <a:blip r:embed="rId3">
              <a:alphaModFix amt="72000"/>
            </a:blip>
            <a:stretch>
              <a:fillRect b="-149962" l="0" r="0" t="0"/>
            </a:stretch>
          </a:blipFill>
          <a:ln>
            <a:noFill/>
          </a:ln>
        </p:spPr>
      </p:sp>
      <p:grpSp>
        <p:nvGrpSpPr>
          <p:cNvPr id="230" name="Google Shape;230;p19"/>
          <p:cNvGrpSpPr/>
          <p:nvPr/>
        </p:nvGrpSpPr>
        <p:grpSpPr>
          <a:xfrm>
            <a:off x="9219737" y="2642024"/>
            <a:ext cx="6277688" cy="1397633"/>
            <a:chOff x="0" y="-38100"/>
            <a:chExt cx="9504788" cy="2116099"/>
          </a:xfrm>
        </p:grpSpPr>
        <p:sp>
          <p:nvSpPr>
            <p:cNvPr id="231" name="Google Shape;231;p19"/>
            <p:cNvSpPr/>
            <p:nvPr/>
          </p:nvSpPr>
          <p:spPr>
            <a:xfrm>
              <a:off x="0" y="0"/>
              <a:ext cx="9504787" cy="2077999"/>
            </a:xfrm>
            <a:custGeom>
              <a:rect b="b" l="l" r="r" t="t"/>
              <a:pathLst>
                <a:path extrusionOk="0"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cap="rnd" cmpd="sng" w="66675">
              <a:solidFill>
                <a:srgbClr val="91D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txBox="1"/>
            <p:nvPr/>
          </p:nvSpPr>
          <p:spPr>
            <a:xfrm>
              <a:off x="0" y="-38100"/>
              <a:ext cx="9504788" cy="2116099"/>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3" name="Google Shape;233;p19"/>
          <p:cNvSpPr/>
          <p:nvPr/>
        </p:nvSpPr>
        <p:spPr>
          <a:xfrm>
            <a:off x="9954067" y="2658814"/>
            <a:ext cx="1107226" cy="1029720"/>
          </a:xfrm>
          <a:custGeom>
            <a:rect b="b" l="l" r="r" t="t"/>
            <a:pathLst>
              <a:path extrusionOk="0" h="1029720" w="1107226">
                <a:moveTo>
                  <a:pt x="0" y="0"/>
                </a:moveTo>
                <a:lnTo>
                  <a:pt x="1107226" y="0"/>
                </a:lnTo>
                <a:lnTo>
                  <a:pt x="1107226" y="1029720"/>
                </a:lnTo>
                <a:lnTo>
                  <a:pt x="0" y="1029720"/>
                </a:lnTo>
                <a:lnTo>
                  <a:pt x="0" y="0"/>
                </a:lnTo>
                <a:close/>
              </a:path>
            </a:pathLst>
          </a:custGeom>
          <a:blipFill rotWithShape="1">
            <a:blip r:embed="rId6">
              <a:alphaModFix/>
            </a:blip>
            <a:stretch>
              <a:fillRect b="0" l="0" r="0" t="0"/>
            </a:stretch>
          </a:blipFill>
          <a:ln>
            <a:noFill/>
          </a:ln>
        </p:spPr>
      </p:sp>
      <p:sp>
        <p:nvSpPr>
          <p:cNvPr id="234" name="Google Shape;234;p19"/>
          <p:cNvSpPr/>
          <p:nvPr/>
        </p:nvSpPr>
        <p:spPr>
          <a:xfrm rot="10800000">
            <a:off x="10595544" y="5563075"/>
            <a:ext cx="5984107" cy="688265"/>
          </a:xfrm>
          <a:custGeom>
            <a:rect b="b" l="l" r="r" t="t"/>
            <a:pathLst>
              <a:path extrusionOk="0" h="688265" w="5984107">
                <a:moveTo>
                  <a:pt x="0" y="0"/>
                </a:moveTo>
                <a:lnTo>
                  <a:pt x="5984107" y="0"/>
                </a:lnTo>
                <a:lnTo>
                  <a:pt x="5984107" y="688265"/>
                </a:lnTo>
                <a:lnTo>
                  <a:pt x="0" y="688265"/>
                </a:lnTo>
                <a:lnTo>
                  <a:pt x="0" y="0"/>
                </a:lnTo>
                <a:close/>
              </a:path>
            </a:pathLst>
          </a:custGeom>
          <a:blipFill rotWithShape="1">
            <a:blip r:embed="rId3">
              <a:alphaModFix amt="72000"/>
            </a:blip>
            <a:stretch>
              <a:fillRect b="-149962" l="0" r="0" t="0"/>
            </a:stretch>
          </a:blipFill>
          <a:ln>
            <a:noFill/>
          </a:ln>
        </p:spPr>
      </p:sp>
      <p:grpSp>
        <p:nvGrpSpPr>
          <p:cNvPr id="235" name="Google Shape;235;p19"/>
          <p:cNvGrpSpPr/>
          <p:nvPr/>
        </p:nvGrpSpPr>
        <p:grpSpPr>
          <a:xfrm>
            <a:off x="10414826" y="4462064"/>
            <a:ext cx="6277688" cy="1397633"/>
            <a:chOff x="0" y="-38100"/>
            <a:chExt cx="9504788" cy="2116099"/>
          </a:xfrm>
        </p:grpSpPr>
        <p:sp>
          <p:nvSpPr>
            <p:cNvPr id="236" name="Google Shape;236;p19"/>
            <p:cNvSpPr/>
            <p:nvPr/>
          </p:nvSpPr>
          <p:spPr>
            <a:xfrm>
              <a:off x="0" y="0"/>
              <a:ext cx="9504787" cy="2077999"/>
            </a:xfrm>
            <a:custGeom>
              <a:rect b="b" l="l" r="r" t="t"/>
              <a:pathLst>
                <a:path extrusionOk="0"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cap="rnd" cmpd="sng" w="66675">
              <a:solidFill>
                <a:srgbClr val="F8D38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txBox="1"/>
            <p:nvPr/>
          </p:nvSpPr>
          <p:spPr>
            <a:xfrm>
              <a:off x="0" y="-38100"/>
              <a:ext cx="9504788" cy="2116099"/>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8" name="Google Shape;238;p19"/>
          <p:cNvSpPr/>
          <p:nvPr/>
        </p:nvSpPr>
        <p:spPr>
          <a:xfrm>
            <a:off x="10595544" y="4449567"/>
            <a:ext cx="1107226" cy="1029720"/>
          </a:xfrm>
          <a:custGeom>
            <a:rect b="b" l="l" r="r" t="t"/>
            <a:pathLst>
              <a:path extrusionOk="0" h="1029720" w="1107226">
                <a:moveTo>
                  <a:pt x="0" y="0"/>
                </a:moveTo>
                <a:lnTo>
                  <a:pt x="1107225" y="0"/>
                </a:lnTo>
                <a:lnTo>
                  <a:pt x="1107225" y="1029720"/>
                </a:lnTo>
                <a:lnTo>
                  <a:pt x="0" y="1029720"/>
                </a:lnTo>
                <a:lnTo>
                  <a:pt x="0" y="0"/>
                </a:lnTo>
                <a:close/>
              </a:path>
            </a:pathLst>
          </a:custGeom>
          <a:blipFill rotWithShape="1">
            <a:blip r:embed="rId7">
              <a:alphaModFix/>
            </a:blip>
            <a:stretch>
              <a:fillRect b="0" l="0" r="0" t="0"/>
            </a:stretch>
          </a:blipFill>
          <a:ln>
            <a:noFill/>
          </a:ln>
        </p:spPr>
      </p:sp>
      <p:sp>
        <p:nvSpPr>
          <p:cNvPr id="239" name="Google Shape;239;p19"/>
          <p:cNvSpPr/>
          <p:nvPr/>
        </p:nvSpPr>
        <p:spPr>
          <a:xfrm rot="10800000">
            <a:off x="9957572" y="7353828"/>
            <a:ext cx="5984107" cy="688265"/>
          </a:xfrm>
          <a:custGeom>
            <a:rect b="b" l="l" r="r" t="t"/>
            <a:pathLst>
              <a:path extrusionOk="0" h="688265" w="5984107">
                <a:moveTo>
                  <a:pt x="0" y="0"/>
                </a:moveTo>
                <a:lnTo>
                  <a:pt x="5984107" y="0"/>
                </a:lnTo>
                <a:lnTo>
                  <a:pt x="5984107" y="688265"/>
                </a:lnTo>
                <a:lnTo>
                  <a:pt x="0" y="688265"/>
                </a:lnTo>
                <a:lnTo>
                  <a:pt x="0" y="0"/>
                </a:lnTo>
                <a:close/>
              </a:path>
            </a:pathLst>
          </a:custGeom>
          <a:blipFill rotWithShape="1">
            <a:blip r:embed="rId3">
              <a:alphaModFix amt="72000"/>
            </a:blip>
            <a:stretch>
              <a:fillRect b="-149962" l="0" r="0" t="0"/>
            </a:stretch>
          </a:blipFill>
          <a:ln>
            <a:noFill/>
          </a:ln>
        </p:spPr>
      </p:sp>
      <p:grpSp>
        <p:nvGrpSpPr>
          <p:cNvPr id="240" name="Google Shape;240;p19"/>
          <p:cNvGrpSpPr/>
          <p:nvPr/>
        </p:nvGrpSpPr>
        <p:grpSpPr>
          <a:xfrm>
            <a:off x="9776855" y="6252816"/>
            <a:ext cx="6277688" cy="1397633"/>
            <a:chOff x="0" y="-38100"/>
            <a:chExt cx="9504788" cy="2116099"/>
          </a:xfrm>
        </p:grpSpPr>
        <p:sp>
          <p:nvSpPr>
            <p:cNvPr id="241" name="Google Shape;241;p19"/>
            <p:cNvSpPr/>
            <p:nvPr/>
          </p:nvSpPr>
          <p:spPr>
            <a:xfrm>
              <a:off x="0" y="0"/>
              <a:ext cx="9504787" cy="2077999"/>
            </a:xfrm>
            <a:custGeom>
              <a:rect b="b" l="l" r="r" t="t"/>
              <a:pathLst>
                <a:path extrusionOk="0"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cap="rnd" cmpd="sng" w="66675">
              <a:solidFill>
                <a:srgbClr val="F8B27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txBox="1"/>
            <p:nvPr/>
          </p:nvSpPr>
          <p:spPr>
            <a:xfrm>
              <a:off x="0" y="-38100"/>
              <a:ext cx="9504788" cy="2116099"/>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3" name="Google Shape;243;p19"/>
          <p:cNvSpPr/>
          <p:nvPr/>
        </p:nvSpPr>
        <p:spPr>
          <a:xfrm>
            <a:off x="9957572" y="6240319"/>
            <a:ext cx="1107226" cy="1029720"/>
          </a:xfrm>
          <a:custGeom>
            <a:rect b="b" l="l" r="r" t="t"/>
            <a:pathLst>
              <a:path extrusionOk="0" h="1029720" w="1107226">
                <a:moveTo>
                  <a:pt x="0" y="0"/>
                </a:moveTo>
                <a:lnTo>
                  <a:pt x="1107226" y="0"/>
                </a:lnTo>
                <a:lnTo>
                  <a:pt x="1107226" y="1029720"/>
                </a:lnTo>
                <a:lnTo>
                  <a:pt x="0" y="1029720"/>
                </a:lnTo>
                <a:lnTo>
                  <a:pt x="0" y="0"/>
                </a:lnTo>
                <a:close/>
              </a:path>
            </a:pathLst>
          </a:custGeom>
          <a:blipFill rotWithShape="1">
            <a:blip r:embed="rId8">
              <a:alphaModFix/>
            </a:blip>
            <a:stretch>
              <a:fillRect b="0" l="0" r="0" t="0"/>
            </a:stretch>
          </a:blipFill>
          <a:ln>
            <a:noFill/>
          </a:ln>
        </p:spPr>
      </p:sp>
      <p:sp>
        <p:nvSpPr>
          <p:cNvPr id="244" name="Google Shape;244;p19"/>
          <p:cNvSpPr/>
          <p:nvPr/>
        </p:nvSpPr>
        <p:spPr>
          <a:xfrm rot="10800000">
            <a:off x="9084807" y="8550076"/>
            <a:ext cx="5414689" cy="622773"/>
          </a:xfrm>
          <a:custGeom>
            <a:rect b="b" l="l" r="r" t="t"/>
            <a:pathLst>
              <a:path extrusionOk="0" h="622773" w="5414689">
                <a:moveTo>
                  <a:pt x="0" y="0"/>
                </a:moveTo>
                <a:lnTo>
                  <a:pt x="5414689" y="0"/>
                </a:lnTo>
                <a:lnTo>
                  <a:pt x="5414689" y="622773"/>
                </a:lnTo>
                <a:lnTo>
                  <a:pt x="0" y="622773"/>
                </a:lnTo>
                <a:lnTo>
                  <a:pt x="0" y="0"/>
                </a:lnTo>
                <a:close/>
              </a:path>
            </a:pathLst>
          </a:custGeom>
          <a:blipFill rotWithShape="1">
            <a:blip r:embed="rId3">
              <a:alphaModFix amt="72000"/>
            </a:blip>
            <a:stretch>
              <a:fillRect b="-149962" l="0" r="0" t="0"/>
            </a:stretch>
          </a:blipFill>
          <a:ln>
            <a:noFill/>
          </a:ln>
        </p:spPr>
      </p:sp>
      <p:grpSp>
        <p:nvGrpSpPr>
          <p:cNvPr id="245" name="Google Shape;245;p19"/>
          <p:cNvGrpSpPr/>
          <p:nvPr/>
        </p:nvGrpSpPr>
        <p:grpSpPr>
          <a:xfrm>
            <a:off x="9039020" y="8083136"/>
            <a:ext cx="6277688" cy="1397633"/>
            <a:chOff x="0" y="-38100"/>
            <a:chExt cx="9504788" cy="2116099"/>
          </a:xfrm>
        </p:grpSpPr>
        <p:sp>
          <p:nvSpPr>
            <p:cNvPr id="246" name="Google Shape;246;p19"/>
            <p:cNvSpPr/>
            <p:nvPr/>
          </p:nvSpPr>
          <p:spPr>
            <a:xfrm>
              <a:off x="0" y="0"/>
              <a:ext cx="9504787" cy="2077999"/>
            </a:xfrm>
            <a:custGeom>
              <a:rect b="b" l="l" r="r" t="t"/>
              <a:pathLst>
                <a:path extrusionOk="0"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cap="rnd" cmpd="sng" w="66675">
              <a:solidFill>
                <a:srgbClr val="FF83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txBox="1"/>
            <p:nvPr/>
          </p:nvSpPr>
          <p:spPr>
            <a:xfrm>
              <a:off x="0" y="-38100"/>
              <a:ext cx="9504788" cy="2116099"/>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8" name="Google Shape;248;p19"/>
          <p:cNvSpPr/>
          <p:nvPr/>
        </p:nvSpPr>
        <p:spPr>
          <a:xfrm>
            <a:off x="9219737" y="8070640"/>
            <a:ext cx="1107226" cy="1029720"/>
          </a:xfrm>
          <a:custGeom>
            <a:rect b="b" l="l" r="r" t="t"/>
            <a:pathLst>
              <a:path extrusionOk="0" h="1029720" w="1107226">
                <a:moveTo>
                  <a:pt x="0" y="0"/>
                </a:moveTo>
                <a:lnTo>
                  <a:pt x="1107226" y="0"/>
                </a:lnTo>
                <a:lnTo>
                  <a:pt x="1107226" y="1029720"/>
                </a:lnTo>
                <a:lnTo>
                  <a:pt x="0" y="1029720"/>
                </a:lnTo>
                <a:lnTo>
                  <a:pt x="0" y="0"/>
                </a:lnTo>
                <a:close/>
              </a:path>
            </a:pathLst>
          </a:custGeom>
          <a:blipFill rotWithShape="1">
            <a:blip r:embed="rId9">
              <a:alphaModFix/>
            </a:blip>
            <a:stretch>
              <a:fillRect b="0" l="0" r="0" t="0"/>
            </a:stretch>
          </a:blipFill>
          <a:ln>
            <a:noFill/>
          </a:ln>
        </p:spPr>
      </p:sp>
      <p:sp>
        <p:nvSpPr>
          <p:cNvPr id="249" name="Google Shape;249;p19"/>
          <p:cNvSpPr/>
          <p:nvPr/>
        </p:nvSpPr>
        <p:spPr>
          <a:xfrm>
            <a:off x="9478263" y="8231672"/>
            <a:ext cx="597185" cy="560607"/>
          </a:xfrm>
          <a:custGeom>
            <a:rect b="b" l="l" r="r" t="t"/>
            <a:pathLst>
              <a:path extrusionOk="0" h="560607" w="597185">
                <a:moveTo>
                  <a:pt x="0" y="0"/>
                </a:moveTo>
                <a:lnTo>
                  <a:pt x="597184" y="0"/>
                </a:lnTo>
                <a:lnTo>
                  <a:pt x="597184" y="560607"/>
                </a:lnTo>
                <a:lnTo>
                  <a:pt x="0" y="560607"/>
                </a:lnTo>
                <a:lnTo>
                  <a:pt x="0" y="0"/>
                </a:lnTo>
                <a:close/>
              </a:path>
            </a:pathLst>
          </a:custGeom>
          <a:blipFill rotWithShape="1">
            <a:blip r:embed="rId10">
              <a:alphaModFix/>
            </a:blip>
            <a:stretch>
              <a:fillRect b="0" l="0" r="0" t="0"/>
            </a:stretch>
          </a:blipFill>
          <a:ln>
            <a:noFill/>
          </a:ln>
        </p:spPr>
      </p:sp>
      <p:sp>
        <p:nvSpPr>
          <p:cNvPr id="250" name="Google Shape;250;p19"/>
          <p:cNvSpPr txBox="1"/>
          <p:nvPr/>
        </p:nvSpPr>
        <p:spPr>
          <a:xfrm>
            <a:off x="10414826" y="1034139"/>
            <a:ext cx="4260598" cy="295316"/>
          </a:xfrm>
          <a:prstGeom prst="rect">
            <a:avLst/>
          </a:prstGeom>
          <a:noFill/>
          <a:ln>
            <a:noFill/>
          </a:ln>
        </p:spPr>
        <p:txBody>
          <a:bodyPr anchorCtr="0" anchor="t" bIns="0" lIns="0" spcFirstLastPara="1" rIns="0" wrap="square" tIns="0">
            <a:spAutoFit/>
          </a:bodyPr>
          <a:lstStyle/>
          <a:p>
            <a:pPr indent="0" lvl="0" marL="0" marR="0" rtl="0" algn="l">
              <a:lnSpc>
                <a:spcPct val="128021"/>
              </a:lnSpc>
              <a:spcBef>
                <a:spcPts val="0"/>
              </a:spcBef>
              <a:spcAft>
                <a:spcPts val="0"/>
              </a:spcAft>
              <a:buNone/>
            </a:pPr>
            <a:r>
              <a:rPr b="1" i="0" lang="en-US" sz="1870" u="none" cap="none" strike="noStrike">
                <a:solidFill>
                  <a:srgbClr val="343432"/>
                </a:solidFill>
                <a:latin typeface="Montserrat"/>
                <a:ea typeface="Montserrat"/>
                <a:cs typeface="Montserrat"/>
                <a:sym typeface="Montserrat"/>
              </a:rPr>
              <a:t>Subscription-Based SaaS Model</a:t>
            </a:r>
            <a:endParaRPr/>
          </a:p>
        </p:txBody>
      </p:sp>
      <p:sp>
        <p:nvSpPr>
          <p:cNvPr id="251" name="Google Shape;251;p19"/>
          <p:cNvSpPr txBox="1"/>
          <p:nvPr/>
        </p:nvSpPr>
        <p:spPr>
          <a:xfrm>
            <a:off x="1830904" y="4527827"/>
            <a:ext cx="4911238" cy="1331870"/>
          </a:xfrm>
          <a:prstGeom prst="rect">
            <a:avLst/>
          </a:prstGeom>
          <a:noFill/>
          <a:ln>
            <a:noFill/>
          </a:ln>
        </p:spPr>
        <p:txBody>
          <a:bodyPr anchorCtr="0" anchor="t" bIns="0" lIns="0" spcFirstLastPara="1" rIns="0" wrap="square" tIns="0">
            <a:spAutoFit/>
          </a:bodyPr>
          <a:lstStyle/>
          <a:p>
            <a:pPr indent="0" lvl="0" marL="0" marR="0" rtl="0" algn="ctr">
              <a:lnSpc>
                <a:spcPct val="139984"/>
              </a:lnSpc>
              <a:spcBef>
                <a:spcPts val="0"/>
              </a:spcBef>
              <a:spcAft>
                <a:spcPts val="0"/>
              </a:spcAft>
              <a:buNone/>
            </a:pPr>
            <a:r>
              <a:rPr b="1" i="0" lang="en-US" sz="3814" u="none" cap="none" strike="noStrike">
                <a:solidFill>
                  <a:srgbClr val="343432"/>
                </a:solidFill>
                <a:latin typeface="Montserrat"/>
                <a:ea typeface="Montserrat"/>
                <a:cs typeface="Montserrat"/>
                <a:sym typeface="Montserrat"/>
              </a:rPr>
              <a:t>STARTUP AND BUSINESS MODEL</a:t>
            </a:r>
            <a:endParaRPr/>
          </a:p>
        </p:txBody>
      </p:sp>
      <p:sp>
        <p:nvSpPr>
          <p:cNvPr id="252" name="Google Shape;252;p19"/>
          <p:cNvSpPr txBox="1"/>
          <p:nvPr/>
        </p:nvSpPr>
        <p:spPr>
          <a:xfrm>
            <a:off x="11149157" y="3188231"/>
            <a:ext cx="4681927" cy="812366"/>
          </a:xfrm>
          <a:prstGeom prst="rect">
            <a:avLst/>
          </a:prstGeom>
          <a:noFill/>
          <a:ln>
            <a:noFill/>
          </a:ln>
        </p:spPr>
        <p:txBody>
          <a:bodyPr anchorCtr="0" anchor="t" bIns="0" lIns="0" spcFirstLastPara="1" rIns="0" wrap="square" tIns="0">
            <a:spAutoFit/>
          </a:bodyPr>
          <a:lstStyle/>
          <a:p>
            <a:pPr indent="0" lvl="0" marL="0" marR="0" rtl="0" algn="l">
              <a:lnSpc>
                <a:spcPct val="128047"/>
              </a:lnSpc>
              <a:spcBef>
                <a:spcPts val="0"/>
              </a:spcBef>
              <a:spcAft>
                <a:spcPts val="0"/>
              </a:spcAft>
              <a:buNone/>
            </a:pPr>
            <a:r>
              <a:rPr b="1" i="0" lang="en-US" sz="1854" u="none" cap="none" strike="noStrike">
                <a:solidFill>
                  <a:srgbClr val="343432"/>
                </a:solidFill>
                <a:latin typeface="Montserrat"/>
                <a:ea typeface="Montserrat"/>
                <a:cs typeface="Montserrat"/>
                <a:sym typeface="Montserrat"/>
              </a:rPr>
              <a:t>Free Tier</a:t>
            </a:r>
            <a:endParaRPr/>
          </a:p>
          <a:p>
            <a:pPr indent="0" lvl="0" marL="0" marR="0" rtl="0" algn="l">
              <a:lnSpc>
                <a:spcPct val="128047"/>
              </a:lnSpc>
              <a:spcBef>
                <a:spcPts val="0"/>
              </a:spcBef>
              <a:spcAft>
                <a:spcPts val="0"/>
              </a:spcAft>
              <a:buNone/>
            </a:pPr>
            <a:r>
              <a:rPr b="1" i="0" lang="en-US" sz="1854" u="none" cap="none" strike="noStrike">
                <a:solidFill>
                  <a:srgbClr val="343432"/>
                </a:solidFill>
                <a:latin typeface="Montserrat"/>
                <a:ea typeface="Montserrat"/>
                <a:cs typeface="Montserrat"/>
                <a:sym typeface="Montserrat"/>
              </a:rPr>
              <a:t>Paid Add-ons</a:t>
            </a:r>
            <a:endParaRPr/>
          </a:p>
          <a:p>
            <a:pPr indent="0" lvl="0" marL="0" marR="0" rtl="0" algn="l">
              <a:lnSpc>
                <a:spcPct val="93477"/>
              </a:lnSpc>
              <a:spcBef>
                <a:spcPts val="0"/>
              </a:spcBef>
              <a:spcAft>
                <a:spcPts val="0"/>
              </a:spcAft>
              <a:buNone/>
            </a:pPr>
            <a:r>
              <a:t/>
            </a:r>
            <a:endParaRPr b="1" i="0" sz="1854" u="none" cap="none" strike="noStrike">
              <a:solidFill>
                <a:srgbClr val="343432"/>
              </a:solidFill>
              <a:latin typeface="Montserrat"/>
              <a:ea typeface="Montserrat"/>
              <a:cs typeface="Montserrat"/>
              <a:sym typeface="Montserrat"/>
            </a:endParaRPr>
          </a:p>
        </p:txBody>
      </p:sp>
      <p:sp>
        <p:nvSpPr>
          <p:cNvPr id="253" name="Google Shape;253;p19"/>
          <p:cNvSpPr txBox="1"/>
          <p:nvPr/>
        </p:nvSpPr>
        <p:spPr>
          <a:xfrm>
            <a:off x="11149157" y="2890808"/>
            <a:ext cx="3526268" cy="268509"/>
          </a:xfrm>
          <a:prstGeom prst="rect">
            <a:avLst/>
          </a:prstGeom>
          <a:noFill/>
          <a:ln>
            <a:noFill/>
          </a:ln>
        </p:spPr>
        <p:txBody>
          <a:bodyPr anchorCtr="0" anchor="t" bIns="0" lIns="0" spcFirstLastPara="1" rIns="0" wrap="square" tIns="0">
            <a:spAutoFit/>
          </a:bodyPr>
          <a:lstStyle/>
          <a:p>
            <a:pPr indent="0" lvl="0" marL="0" marR="0" rtl="0" algn="l">
              <a:lnSpc>
                <a:spcPct val="128023"/>
              </a:lnSpc>
              <a:spcBef>
                <a:spcPts val="0"/>
              </a:spcBef>
              <a:spcAft>
                <a:spcPts val="0"/>
              </a:spcAft>
              <a:buNone/>
            </a:pPr>
            <a:r>
              <a:rPr b="1" i="0" lang="en-US" sz="1670" u="none" cap="none" strike="noStrike">
                <a:solidFill>
                  <a:srgbClr val="343432"/>
                </a:solidFill>
                <a:latin typeface="Montserrat"/>
                <a:ea typeface="Montserrat"/>
                <a:cs typeface="Montserrat"/>
                <a:sym typeface="Montserrat"/>
              </a:rPr>
              <a:t>Freemium Model with Upsells</a:t>
            </a:r>
            <a:endParaRPr/>
          </a:p>
        </p:txBody>
      </p:sp>
      <p:sp>
        <p:nvSpPr>
          <p:cNvPr id="254" name="Google Shape;254;p19"/>
          <p:cNvSpPr txBox="1"/>
          <p:nvPr/>
        </p:nvSpPr>
        <p:spPr>
          <a:xfrm>
            <a:off x="11790633" y="4978984"/>
            <a:ext cx="4681927" cy="340053"/>
          </a:xfrm>
          <a:prstGeom prst="rect">
            <a:avLst/>
          </a:prstGeom>
          <a:noFill/>
          <a:ln>
            <a:noFill/>
          </a:ln>
        </p:spPr>
        <p:txBody>
          <a:bodyPr anchorCtr="0" anchor="t" bIns="0" lIns="0" spcFirstLastPara="1" rIns="0" wrap="square" tIns="0">
            <a:spAutoFit/>
          </a:bodyPr>
          <a:lstStyle/>
          <a:p>
            <a:pPr indent="0" lvl="0" marL="0" marR="0" rtl="0" algn="l">
              <a:lnSpc>
                <a:spcPct val="127981"/>
              </a:lnSpc>
              <a:spcBef>
                <a:spcPts val="0"/>
              </a:spcBef>
              <a:spcAft>
                <a:spcPts val="0"/>
              </a:spcAft>
              <a:buNone/>
            </a:pPr>
            <a:r>
              <a:rPr b="1" i="0" lang="en-US" sz="2155" u="none" cap="none" strike="noStrike">
                <a:solidFill>
                  <a:srgbClr val="343432"/>
                </a:solidFill>
                <a:latin typeface="Montserrat"/>
                <a:ea typeface="Montserrat"/>
                <a:cs typeface="Montserrat"/>
                <a:sym typeface="Montserrat"/>
              </a:rPr>
              <a:t>Transaction-Based Commission</a:t>
            </a:r>
            <a:endParaRPr/>
          </a:p>
        </p:txBody>
      </p:sp>
      <p:sp>
        <p:nvSpPr>
          <p:cNvPr id="255" name="Google Shape;255;p19"/>
          <p:cNvSpPr txBox="1"/>
          <p:nvPr/>
        </p:nvSpPr>
        <p:spPr>
          <a:xfrm>
            <a:off x="11152662" y="6769736"/>
            <a:ext cx="4785512" cy="340053"/>
          </a:xfrm>
          <a:prstGeom prst="rect">
            <a:avLst/>
          </a:prstGeom>
          <a:noFill/>
          <a:ln>
            <a:noFill/>
          </a:ln>
        </p:spPr>
        <p:txBody>
          <a:bodyPr anchorCtr="0" anchor="t" bIns="0" lIns="0" spcFirstLastPara="1" rIns="0" wrap="square" tIns="0">
            <a:spAutoFit/>
          </a:bodyPr>
          <a:lstStyle/>
          <a:p>
            <a:pPr indent="0" lvl="0" marL="0" marR="0" rtl="0" algn="l">
              <a:lnSpc>
                <a:spcPct val="127981"/>
              </a:lnSpc>
              <a:spcBef>
                <a:spcPts val="0"/>
              </a:spcBef>
              <a:spcAft>
                <a:spcPts val="0"/>
              </a:spcAft>
              <a:buNone/>
            </a:pPr>
            <a:r>
              <a:rPr b="1" i="0" lang="en-US" sz="2155" u="none" cap="none" strike="noStrike">
                <a:solidFill>
                  <a:srgbClr val="343432"/>
                </a:solidFill>
                <a:latin typeface="Montserrat"/>
                <a:ea typeface="Montserrat"/>
                <a:cs typeface="Montserrat"/>
                <a:sym typeface="Montserrat"/>
              </a:rPr>
              <a:t>Identify and Target Niche Markets</a:t>
            </a:r>
            <a:endParaRPr/>
          </a:p>
        </p:txBody>
      </p:sp>
      <p:sp>
        <p:nvSpPr>
          <p:cNvPr id="256" name="Google Shape;256;p19"/>
          <p:cNvSpPr txBox="1"/>
          <p:nvPr/>
        </p:nvSpPr>
        <p:spPr>
          <a:xfrm>
            <a:off x="10414826" y="8600057"/>
            <a:ext cx="4681927" cy="268933"/>
          </a:xfrm>
          <a:prstGeom prst="rect">
            <a:avLst/>
          </a:prstGeom>
          <a:noFill/>
          <a:ln>
            <a:noFill/>
          </a:ln>
        </p:spPr>
        <p:txBody>
          <a:bodyPr anchorCtr="0" anchor="t" bIns="0" lIns="0" spcFirstLastPara="1" rIns="0" wrap="square" tIns="0">
            <a:spAutoFit/>
          </a:bodyPr>
          <a:lstStyle/>
          <a:p>
            <a:pPr indent="0" lvl="0" marL="0" marR="0" rtl="0" algn="l">
              <a:lnSpc>
                <a:spcPct val="128053"/>
              </a:lnSpc>
              <a:spcBef>
                <a:spcPts val="0"/>
              </a:spcBef>
              <a:spcAft>
                <a:spcPts val="0"/>
              </a:spcAft>
              <a:buNone/>
            </a:pPr>
            <a:r>
              <a:rPr b="1" i="0" lang="en-US" sz="1654" u="none" cap="none" strike="noStrike">
                <a:solidFill>
                  <a:srgbClr val="343432"/>
                </a:solidFill>
                <a:latin typeface="Montserrat"/>
                <a:ea typeface="Montserrat"/>
                <a:cs typeface="Montserrat"/>
                <a:sym typeface="Montserrat"/>
              </a:rPr>
              <a:t>Offer Affordable, Scalable Pricing Models</a:t>
            </a:r>
            <a:endParaRPr/>
          </a:p>
        </p:txBody>
      </p:sp>
      <p:sp>
        <p:nvSpPr>
          <p:cNvPr id="257" name="Google Shape;257;p19"/>
          <p:cNvSpPr/>
          <p:nvPr/>
        </p:nvSpPr>
        <p:spPr>
          <a:xfrm>
            <a:off x="9496029" y="1022912"/>
            <a:ext cx="554641" cy="581053"/>
          </a:xfrm>
          <a:custGeom>
            <a:rect b="b" l="l" r="r" t="t"/>
            <a:pathLst>
              <a:path extrusionOk="0" h="581053" w="554641">
                <a:moveTo>
                  <a:pt x="0" y="0"/>
                </a:moveTo>
                <a:lnTo>
                  <a:pt x="554641" y="0"/>
                </a:lnTo>
                <a:lnTo>
                  <a:pt x="554641" y="581053"/>
                </a:lnTo>
                <a:lnTo>
                  <a:pt x="0" y="581053"/>
                </a:lnTo>
                <a:lnTo>
                  <a:pt x="0" y="0"/>
                </a:lnTo>
                <a:close/>
              </a:path>
            </a:pathLst>
          </a:custGeom>
          <a:blipFill rotWithShape="1">
            <a:blip r:embed="rId11">
              <a:alphaModFix/>
            </a:blip>
            <a:stretch>
              <a:fillRect b="0" l="0" r="0" t="0"/>
            </a:stretch>
          </a:blipFill>
          <a:ln>
            <a:noFill/>
          </a:ln>
        </p:spPr>
      </p:sp>
      <p:sp>
        <p:nvSpPr>
          <p:cNvPr id="258" name="Google Shape;258;p19"/>
          <p:cNvSpPr/>
          <p:nvPr/>
        </p:nvSpPr>
        <p:spPr>
          <a:xfrm>
            <a:off x="10200916" y="6342860"/>
            <a:ext cx="613527" cy="677590"/>
          </a:xfrm>
          <a:custGeom>
            <a:rect b="b" l="l" r="r" t="t"/>
            <a:pathLst>
              <a:path extrusionOk="0" h="677590" w="613527">
                <a:moveTo>
                  <a:pt x="0" y="0"/>
                </a:moveTo>
                <a:lnTo>
                  <a:pt x="613528" y="0"/>
                </a:lnTo>
                <a:lnTo>
                  <a:pt x="613528" y="677591"/>
                </a:lnTo>
                <a:lnTo>
                  <a:pt x="0" y="677591"/>
                </a:lnTo>
                <a:lnTo>
                  <a:pt x="0" y="0"/>
                </a:lnTo>
                <a:close/>
              </a:path>
            </a:pathLst>
          </a:custGeom>
          <a:blipFill rotWithShape="1">
            <a:blip r:embed="rId12">
              <a:alphaModFix/>
            </a:blip>
            <a:stretch>
              <a:fillRect b="0" l="0" r="0" t="0"/>
            </a:stretch>
          </a:blipFill>
          <a:ln>
            <a:noFill/>
          </a:ln>
        </p:spPr>
      </p:sp>
      <p:sp>
        <p:nvSpPr>
          <p:cNvPr id="259" name="Google Shape;259;p19"/>
          <p:cNvSpPr/>
          <p:nvPr/>
        </p:nvSpPr>
        <p:spPr>
          <a:xfrm>
            <a:off x="10856281" y="4591323"/>
            <a:ext cx="613006" cy="613006"/>
          </a:xfrm>
          <a:custGeom>
            <a:rect b="b" l="l" r="r" t="t"/>
            <a:pathLst>
              <a:path extrusionOk="0" h="613006" w="613006">
                <a:moveTo>
                  <a:pt x="0" y="0"/>
                </a:moveTo>
                <a:lnTo>
                  <a:pt x="613005" y="0"/>
                </a:lnTo>
                <a:lnTo>
                  <a:pt x="613005" y="613006"/>
                </a:lnTo>
                <a:lnTo>
                  <a:pt x="0" y="613006"/>
                </a:lnTo>
                <a:lnTo>
                  <a:pt x="0" y="0"/>
                </a:lnTo>
                <a:close/>
              </a:path>
            </a:pathLst>
          </a:custGeom>
          <a:blipFill rotWithShape="1">
            <a:blip r:embed="rId13">
              <a:alphaModFix/>
            </a:blip>
            <a:stretch>
              <a:fillRect b="0" l="0" r="0" t="0"/>
            </a:stretch>
          </a:blipFill>
          <a:ln>
            <a:noFill/>
          </a:ln>
        </p:spPr>
      </p:sp>
      <p:sp>
        <p:nvSpPr>
          <p:cNvPr id="260" name="Google Shape;260;p19"/>
          <p:cNvSpPr/>
          <p:nvPr/>
        </p:nvSpPr>
        <p:spPr>
          <a:xfrm>
            <a:off x="10204848" y="2810815"/>
            <a:ext cx="612675" cy="584826"/>
          </a:xfrm>
          <a:custGeom>
            <a:rect b="b" l="l" r="r" t="t"/>
            <a:pathLst>
              <a:path extrusionOk="0" h="584826" w="612675">
                <a:moveTo>
                  <a:pt x="0" y="0"/>
                </a:moveTo>
                <a:lnTo>
                  <a:pt x="612675" y="0"/>
                </a:lnTo>
                <a:lnTo>
                  <a:pt x="612675" y="584826"/>
                </a:lnTo>
                <a:lnTo>
                  <a:pt x="0" y="584826"/>
                </a:lnTo>
                <a:lnTo>
                  <a:pt x="0" y="0"/>
                </a:lnTo>
                <a:close/>
              </a:path>
            </a:pathLst>
          </a:custGeom>
          <a:blipFill rotWithShape="1">
            <a:blip r:embed="rId14">
              <a:alphaModFix/>
            </a:blip>
            <a:stretch>
              <a:fillRect b="0" l="0" r="0" t="0"/>
            </a:stretch>
          </a:blipFill>
          <a:ln>
            <a:noFill/>
          </a:ln>
        </p:spPr>
      </p:sp>
      <p:cxnSp>
        <p:nvCxnSpPr>
          <p:cNvPr id="261" name="Google Shape;261;p19"/>
          <p:cNvCxnSpPr/>
          <p:nvPr/>
        </p:nvCxnSpPr>
        <p:spPr>
          <a:xfrm>
            <a:off x="7302652" y="5176225"/>
            <a:ext cx="1736368" cy="3618310"/>
          </a:xfrm>
          <a:prstGeom prst="straightConnector1">
            <a:avLst/>
          </a:prstGeom>
          <a:noFill/>
          <a:ln cap="rnd" cmpd="sng" w="66675">
            <a:solidFill>
              <a:srgbClr val="333231"/>
            </a:solidFill>
            <a:prstDash val="dot"/>
            <a:round/>
            <a:headEnd len="sm" w="sm" type="none"/>
            <a:tailEnd len="med" w="med" type="triangle"/>
          </a:ln>
        </p:spPr>
      </p:cxnSp>
      <p:cxnSp>
        <p:nvCxnSpPr>
          <p:cNvPr id="262" name="Google Shape;262;p19"/>
          <p:cNvCxnSpPr/>
          <p:nvPr/>
        </p:nvCxnSpPr>
        <p:spPr>
          <a:xfrm>
            <a:off x="7302652" y="5176225"/>
            <a:ext cx="2474203" cy="1787990"/>
          </a:xfrm>
          <a:prstGeom prst="straightConnector1">
            <a:avLst/>
          </a:prstGeom>
          <a:noFill/>
          <a:ln cap="rnd" cmpd="sng" w="66675">
            <a:solidFill>
              <a:srgbClr val="333231"/>
            </a:solidFill>
            <a:prstDash val="dot"/>
            <a:round/>
            <a:headEnd len="sm" w="sm" type="none"/>
            <a:tailEnd len="med" w="med" type="triangle"/>
          </a:ln>
        </p:spPr>
      </p:cxnSp>
      <p:cxnSp>
        <p:nvCxnSpPr>
          <p:cNvPr id="263" name="Google Shape;263;p19"/>
          <p:cNvCxnSpPr/>
          <p:nvPr/>
        </p:nvCxnSpPr>
        <p:spPr>
          <a:xfrm flipH="1" rot="10800000">
            <a:off x="7302652" y="5173462"/>
            <a:ext cx="3112175" cy="2763"/>
          </a:xfrm>
          <a:prstGeom prst="straightConnector1">
            <a:avLst/>
          </a:prstGeom>
          <a:noFill/>
          <a:ln cap="rnd" cmpd="sng" w="66675">
            <a:solidFill>
              <a:srgbClr val="333231"/>
            </a:solidFill>
            <a:prstDash val="dot"/>
            <a:round/>
            <a:headEnd len="sm" w="sm" type="none"/>
            <a:tailEnd len="med" w="med" type="triangle"/>
          </a:ln>
        </p:spPr>
      </p:cxnSp>
      <p:cxnSp>
        <p:nvCxnSpPr>
          <p:cNvPr id="264" name="Google Shape;264;p19"/>
          <p:cNvCxnSpPr/>
          <p:nvPr/>
        </p:nvCxnSpPr>
        <p:spPr>
          <a:xfrm flipH="1" rot="10800000">
            <a:off x="7302652" y="3353422"/>
            <a:ext cx="1917085" cy="1822802"/>
          </a:xfrm>
          <a:prstGeom prst="straightConnector1">
            <a:avLst/>
          </a:prstGeom>
          <a:noFill/>
          <a:ln cap="rnd" cmpd="sng" w="66675">
            <a:solidFill>
              <a:srgbClr val="333231"/>
            </a:solidFill>
            <a:prstDash val="dot"/>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68" name="Shape 268"/>
        <p:cNvGrpSpPr/>
        <p:nvPr/>
      </p:nvGrpSpPr>
      <p:grpSpPr>
        <a:xfrm>
          <a:off x="0" y="0"/>
          <a:ext cx="0" cy="0"/>
          <a:chOff x="0" y="0"/>
          <a:chExt cx="0" cy="0"/>
        </a:xfrm>
      </p:grpSpPr>
      <p:sp>
        <p:nvSpPr>
          <p:cNvPr id="269" name="Google Shape;269;p20"/>
          <p:cNvSpPr/>
          <p:nvPr/>
        </p:nvSpPr>
        <p:spPr>
          <a:xfrm>
            <a:off x="6462429" y="2995706"/>
            <a:ext cx="5405423" cy="5405423"/>
          </a:xfrm>
          <a:custGeom>
            <a:rect b="b" l="l" r="r" t="t"/>
            <a:pathLst>
              <a:path extrusionOk="0" h="5405423" w="5405423">
                <a:moveTo>
                  <a:pt x="0" y="0"/>
                </a:moveTo>
                <a:lnTo>
                  <a:pt x="5405423" y="0"/>
                </a:lnTo>
                <a:lnTo>
                  <a:pt x="5405423" y="5405424"/>
                </a:lnTo>
                <a:lnTo>
                  <a:pt x="0" y="5405424"/>
                </a:lnTo>
                <a:lnTo>
                  <a:pt x="0" y="0"/>
                </a:lnTo>
                <a:close/>
              </a:path>
            </a:pathLst>
          </a:custGeom>
          <a:blipFill rotWithShape="1">
            <a:blip r:embed="rId3">
              <a:alphaModFix/>
            </a:blip>
            <a:stretch>
              <a:fillRect b="0" l="0" r="0" t="0"/>
            </a:stretch>
          </a:blipFill>
          <a:ln>
            <a:noFill/>
          </a:ln>
        </p:spPr>
      </p:sp>
      <p:grpSp>
        <p:nvGrpSpPr>
          <p:cNvPr id="270" name="Google Shape;270;p20"/>
          <p:cNvGrpSpPr/>
          <p:nvPr/>
        </p:nvGrpSpPr>
        <p:grpSpPr>
          <a:xfrm>
            <a:off x="7187748" y="3721025"/>
            <a:ext cx="3954786" cy="3954786"/>
            <a:chOff x="0" y="0"/>
            <a:chExt cx="812800" cy="812800"/>
          </a:xfrm>
        </p:grpSpPr>
        <p:sp>
          <p:nvSpPr>
            <p:cNvPr id="271" name="Google Shape;271;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3" name="Google Shape;273;p20"/>
          <p:cNvGrpSpPr/>
          <p:nvPr/>
        </p:nvGrpSpPr>
        <p:grpSpPr>
          <a:xfrm>
            <a:off x="11504671" y="4604081"/>
            <a:ext cx="448604" cy="448604"/>
            <a:chOff x="0" y="0"/>
            <a:chExt cx="812800" cy="812800"/>
          </a:xfrm>
        </p:grpSpPr>
        <p:sp>
          <p:nvSpPr>
            <p:cNvPr id="274" name="Google Shape;274;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66675">
              <a:solidFill>
                <a:srgbClr val="F8D38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6" name="Google Shape;276;p20"/>
          <p:cNvGrpSpPr/>
          <p:nvPr/>
        </p:nvGrpSpPr>
        <p:grpSpPr>
          <a:xfrm>
            <a:off x="10251911" y="3113595"/>
            <a:ext cx="448604" cy="448604"/>
            <a:chOff x="0" y="0"/>
            <a:chExt cx="812800" cy="812800"/>
          </a:xfrm>
        </p:grpSpPr>
        <p:sp>
          <p:nvSpPr>
            <p:cNvPr id="277" name="Google Shape;277;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66675">
              <a:solidFill>
                <a:srgbClr val="91DFB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9" name="Google Shape;279;p20"/>
          <p:cNvGrpSpPr/>
          <p:nvPr/>
        </p:nvGrpSpPr>
        <p:grpSpPr>
          <a:xfrm>
            <a:off x="10247737" y="7838427"/>
            <a:ext cx="448604" cy="448604"/>
            <a:chOff x="0" y="0"/>
            <a:chExt cx="812800" cy="812800"/>
          </a:xfrm>
        </p:grpSpPr>
        <p:sp>
          <p:nvSpPr>
            <p:cNvPr id="280" name="Google Shape;280;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66675">
              <a:solidFill>
                <a:srgbClr val="FF837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2" name="Google Shape;282;p20"/>
          <p:cNvGrpSpPr/>
          <p:nvPr/>
        </p:nvGrpSpPr>
        <p:grpSpPr>
          <a:xfrm>
            <a:off x="6377774" y="4622112"/>
            <a:ext cx="448604" cy="448604"/>
            <a:chOff x="0" y="0"/>
            <a:chExt cx="812800" cy="812800"/>
          </a:xfrm>
        </p:grpSpPr>
        <p:sp>
          <p:nvSpPr>
            <p:cNvPr id="283" name="Google Shape;283;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66675">
              <a:solidFill>
                <a:srgbClr val="63B1D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5" name="Google Shape;285;p20"/>
          <p:cNvGrpSpPr/>
          <p:nvPr/>
        </p:nvGrpSpPr>
        <p:grpSpPr>
          <a:xfrm>
            <a:off x="6377774" y="6421081"/>
            <a:ext cx="448604" cy="448604"/>
            <a:chOff x="0" y="0"/>
            <a:chExt cx="812800" cy="812800"/>
          </a:xfrm>
        </p:grpSpPr>
        <p:sp>
          <p:nvSpPr>
            <p:cNvPr id="286" name="Google Shape;286;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66675">
              <a:solidFill>
                <a:srgbClr val="8ED7E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8" name="Google Shape;288;p20"/>
          <p:cNvGrpSpPr/>
          <p:nvPr/>
        </p:nvGrpSpPr>
        <p:grpSpPr>
          <a:xfrm>
            <a:off x="2098844" y="2145251"/>
            <a:ext cx="5092985" cy="1702625"/>
            <a:chOff x="0" y="-38100"/>
            <a:chExt cx="1467458" cy="490583"/>
          </a:xfrm>
        </p:grpSpPr>
        <p:sp>
          <p:nvSpPr>
            <p:cNvPr id="289" name="Google Shape;289;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9397D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1" name="Google Shape;291;p20"/>
          <p:cNvSpPr/>
          <p:nvPr/>
        </p:nvSpPr>
        <p:spPr>
          <a:xfrm rot="10800000">
            <a:off x="6269658" y="2567034"/>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939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0"/>
          <p:cNvGrpSpPr/>
          <p:nvPr/>
        </p:nvGrpSpPr>
        <p:grpSpPr>
          <a:xfrm>
            <a:off x="7618939" y="3129906"/>
            <a:ext cx="448604" cy="448604"/>
            <a:chOff x="0" y="0"/>
            <a:chExt cx="812800" cy="812800"/>
          </a:xfrm>
        </p:grpSpPr>
        <p:sp>
          <p:nvSpPr>
            <p:cNvPr id="293" name="Google Shape;293;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cap="sq" cmpd="sng" w="66675">
              <a:solidFill>
                <a:srgbClr val="9397D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5" name="Google Shape;295;p20"/>
          <p:cNvGrpSpPr/>
          <p:nvPr/>
        </p:nvGrpSpPr>
        <p:grpSpPr>
          <a:xfrm>
            <a:off x="7618939" y="7811989"/>
            <a:ext cx="448604" cy="448604"/>
            <a:chOff x="0" y="0"/>
            <a:chExt cx="812800" cy="812800"/>
          </a:xfrm>
        </p:grpSpPr>
        <p:sp>
          <p:nvSpPr>
            <p:cNvPr id="296" name="Google Shape;296;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66675">
              <a:solidFill>
                <a:srgbClr val="91E1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8" name="Google Shape;298;p20"/>
          <p:cNvGrpSpPr/>
          <p:nvPr/>
        </p:nvGrpSpPr>
        <p:grpSpPr>
          <a:xfrm>
            <a:off x="11504671" y="6421081"/>
            <a:ext cx="448604" cy="448604"/>
            <a:chOff x="0" y="0"/>
            <a:chExt cx="812800" cy="812800"/>
          </a:xfrm>
        </p:grpSpPr>
        <p:sp>
          <p:nvSpPr>
            <p:cNvPr id="299" name="Google Shape;299;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66675">
              <a:solidFill>
                <a:srgbClr val="F8B27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1" name="Google Shape;301;p20"/>
          <p:cNvSpPr/>
          <p:nvPr/>
        </p:nvSpPr>
        <p:spPr>
          <a:xfrm>
            <a:off x="6735406" y="2719737"/>
            <a:ext cx="456423" cy="685882"/>
          </a:xfrm>
          <a:custGeom>
            <a:rect b="b" l="l" r="r" t="t"/>
            <a:pathLst>
              <a:path extrusionOk="0" h="685882" w="456423">
                <a:moveTo>
                  <a:pt x="0" y="0"/>
                </a:moveTo>
                <a:lnTo>
                  <a:pt x="456423" y="0"/>
                </a:lnTo>
                <a:lnTo>
                  <a:pt x="456423" y="685882"/>
                </a:lnTo>
                <a:lnTo>
                  <a:pt x="0" y="685882"/>
                </a:lnTo>
                <a:lnTo>
                  <a:pt x="0" y="0"/>
                </a:lnTo>
                <a:close/>
              </a:path>
            </a:pathLst>
          </a:custGeom>
          <a:blipFill rotWithShape="1">
            <a:blip r:embed="rId4">
              <a:alphaModFix/>
            </a:blip>
            <a:stretch>
              <a:fillRect b="0" l="0" r="0" t="0"/>
            </a:stretch>
          </a:blipFill>
          <a:ln>
            <a:noFill/>
          </a:ln>
        </p:spPr>
      </p:sp>
      <p:sp>
        <p:nvSpPr>
          <p:cNvPr id="302" name="Google Shape;302;p20"/>
          <p:cNvSpPr/>
          <p:nvPr/>
        </p:nvSpPr>
        <p:spPr>
          <a:xfrm>
            <a:off x="15533873" y="3948008"/>
            <a:ext cx="824748" cy="824748"/>
          </a:xfrm>
          <a:custGeom>
            <a:rect b="b" l="l" r="r" t="t"/>
            <a:pathLst>
              <a:path extrusionOk="0" h="824748" w="824748">
                <a:moveTo>
                  <a:pt x="0" y="0"/>
                </a:moveTo>
                <a:lnTo>
                  <a:pt x="824748" y="0"/>
                </a:lnTo>
                <a:lnTo>
                  <a:pt x="824748" y="824748"/>
                </a:lnTo>
                <a:lnTo>
                  <a:pt x="0" y="824748"/>
                </a:lnTo>
                <a:lnTo>
                  <a:pt x="0" y="0"/>
                </a:lnTo>
                <a:close/>
              </a:path>
            </a:pathLst>
          </a:custGeom>
          <a:blipFill rotWithShape="1">
            <a:blip r:embed="rId5">
              <a:alphaModFix/>
            </a:blip>
            <a:stretch>
              <a:fillRect b="0" l="0" r="0" t="0"/>
            </a:stretch>
          </a:blipFill>
          <a:ln>
            <a:noFill/>
          </a:ln>
        </p:spPr>
      </p:sp>
      <p:grpSp>
        <p:nvGrpSpPr>
          <p:cNvPr id="303" name="Google Shape;303;p20"/>
          <p:cNvGrpSpPr/>
          <p:nvPr/>
        </p:nvGrpSpPr>
        <p:grpSpPr>
          <a:xfrm>
            <a:off x="867238" y="3934720"/>
            <a:ext cx="5092985" cy="1702625"/>
            <a:chOff x="0" y="-38100"/>
            <a:chExt cx="1467458" cy="490583"/>
          </a:xfrm>
        </p:grpSpPr>
        <p:sp>
          <p:nvSpPr>
            <p:cNvPr id="304" name="Google Shape;304;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63B1D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6" name="Google Shape;306;p20"/>
          <p:cNvSpPr/>
          <p:nvPr/>
        </p:nvSpPr>
        <p:spPr>
          <a:xfrm rot="10800000">
            <a:off x="5038052" y="4356504"/>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63B1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0"/>
          <p:cNvGrpSpPr/>
          <p:nvPr/>
        </p:nvGrpSpPr>
        <p:grpSpPr>
          <a:xfrm>
            <a:off x="867238" y="5727956"/>
            <a:ext cx="5092985" cy="1702625"/>
            <a:chOff x="0" y="-38100"/>
            <a:chExt cx="1467458" cy="490583"/>
          </a:xfrm>
        </p:grpSpPr>
        <p:sp>
          <p:nvSpPr>
            <p:cNvPr id="308" name="Google Shape;308;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8ED7E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20"/>
          <p:cNvSpPr/>
          <p:nvPr/>
        </p:nvSpPr>
        <p:spPr>
          <a:xfrm rot="10800000">
            <a:off x="5038052" y="6149739"/>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8ED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20"/>
          <p:cNvGrpSpPr/>
          <p:nvPr/>
        </p:nvGrpSpPr>
        <p:grpSpPr>
          <a:xfrm>
            <a:off x="2233680" y="7517426"/>
            <a:ext cx="5092985" cy="1702625"/>
            <a:chOff x="0" y="-38100"/>
            <a:chExt cx="1467458" cy="490583"/>
          </a:xfrm>
        </p:grpSpPr>
        <p:sp>
          <p:nvSpPr>
            <p:cNvPr id="312" name="Google Shape;312;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91E1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4" name="Google Shape;314;p20"/>
          <p:cNvSpPr/>
          <p:nvPr/>
        </p:nvSpPr>
        <p:spPr>
          <a:xfrm rot="10800000">
            <a:off x="6404494" y="7939209"/>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91E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20"/>
          <p:cNvGrpSpPr/>
          <p:nvPr/>
        </p:nvGrpSpPr>
        <p:grpSpPr>
          <a:xfrm>
            <a:off x="11157889" y="2145251"/>
            <a:ext cx="5092985" cy="1702625"/>
            <a:chOff x="0" y="-38100"/>
            <a:chExt cx="1467458" cy="490583"/>
          </a:xfrm>
        </p:grpSpPr>
        <p:sp>
          <p:nvSpPr>
            <p:cNvPr id="316" name="Google Shape;316;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91DFB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8" name="Google Shape;318;p20"/>
          <p:cNvSpPr/>
          <p:nvPr/>
        </p:nvSpPr>
        <p:spPr>
          <a:xfrm>
            <a:off x="10862440" y="2568207"/>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91D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0"/>
          <p:cNvGrpSpPr/>
          <p:nvPr/>
        </p:nvGrpSpPr>
        <p:grpSpPr>
          <a:xfrm>
            <a:off x="12392487" y="3953990"/>
            <a:ext cx="5092985" cy="1702625"/>
            <a:chOff x="0" y="-38100"/>
            <a:chExt cx="1467458" cy="490583"/>
          </a:xfrm>
        </p:grpSpPr>
        <p:sp>
          <p:nvSpPr>
            <p:cNvPr id="320" name="Google Shape;320;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F8D38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2" name="Google Shape;322;p20"/>
          <p:cNvSpPr/>
          <p:nvPr/>
        </p:nvSpPr>
        <p:spPr>
          <a:xfrm>
            <a:off x="12097039" y="4376946"/>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8D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0"/>
          <p:cNvGrpSpPr/>
          <p:nvPr/>
        </p:nvGrpSpPr>
        <p:grpSpPr>
          <a:xfrm>
            <a:off x="12401123" y="5762509"/>
            <a:ext cx="5092985" cy="1702625"/>
            <a:chOff x="0" y="-38100"/>
            <a:chExt cx="1467458" cy="490583"/>
          </a:xfrm>
        </p:grpSpPr>
        <p:sp>
          <p:nvSpPr>
            <p:cNvPr id="324" name="Google Shape;324;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F8B27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6" name="Google Shape;326;p20"/>
          <p:cNvSpPr/>
          <p:nvPr/>
        </p:nvSpPr>
        <p:spPr>
          <a:xfrm>
            <a:off x="12105675" y="6185466"/>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8B2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20"/>
          <p:cNvGrpSpPr/>
          <p:nvPr/>
        </p:nvGrpSpPr>
        <p:grpSpPr>
          <a:xfrm>
            <a:off x="11201340" y="7543581"/>
            <a:ext cx="5092985" cy="1702625"/>
            <a:chOff x="0" y="-38100"/>
            <a:chExt cx="1467458" cy="490583"/>
          </a:xfrm>
        </p:grpSpPr>
        <p:sp>
          <p:nvSpPr>
            <p:cNvPr id="328" name="Google Shape;328;p20"/>
            <p:cNvSpPr/>
            <p:nvPr/>
          </p:nvSpPr>
          <p:spPr>
            <a:xfrm>
              <a:off x="0" y="0"/>
              <a:ext cx="1467458" cy="452483"/>
            </a:xfrm>
            <a:custGeom>
              <a:rect b="b" l="l" r="r" t="t"/>
              <a:pathLst>
                <a:path extrusionOk="0"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cap="sq" cmpd="sng" w="66675">
              <a:solidFill>
                <a:srgbClr val="FF837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txBox="1"/>
            <p:nvPr/>
          </p:nvSpPr>
          <p:spPr>
            <a:xfrm>
              <a:off x="0" y="-38100"/>
              <a:ext cx="1467458" cy="490583"/>
            </a:xfrm>
            <a:prstGeom prst="rect">
              <a:avLst/>
            </a:prstGeom>
            <a:noFill/>
            <a:ln>
              <a:noFill/>
            </a:ln>
          </p:spPr>
          <p:txBody>
            <a:bodyPr anchorCtr="0" anchor="ctr" bIns="50800" lIns="50800" spcFirstLastPara="1" rIns="50800" wrap="square" tIns="50800">
              <a:noAutofit/>
            </a:bodyPr>
            <a:lstStyle/>
            <a:p>
              <a:pPr indent="0" lvl="0" marL="0" marR="0" rtl="0" algn="ctr">
                <a:lnSpc>
                  <a:spcPct val="15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0" name="Google Shape;330;p20"/>
          <p:cNvSpPr/>
          <p:nvPr/>
        </p:nvSpPr>
        <p:spPr>
          <a:xfrm>
            <a:off x="10905891" y="7966537"/>
            <a:ext cx="1191843" cy="1028654"/>
          </a:xfrm>
          <a:custGeom>
            <a:rect b="b" l="l" r="r" t="t"/>
            <a:pathLst>
              <a:path extrusionOk="0"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F83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5433651" y="6330272"/>
            <a:ext cx="626457" cy="626457"/>
          </a:xfrm>
          <a:custGeom>
            <a:rect b="b" l="l" r="r" t="t"/>
            <a:pathLst>
              <a:path extrusionOk="0" h="626457" w="626457">
                <a:moveTo>
                  <a:pt x="0" y="0"/>
                </a:moveTo>
                <a:lnTo>
                  <a:pt x="626457" y="0"/>
                </a:lnTo>
                <a:lnTo>
                  <a:pt x="626457" y="626457"/>
                </a:lnTo>
                <a:lnTo>
                  <a:pt x="0" y="626457"/>
                </a:lnTo>
                <a:lnTo>
                  <a:pt x="0" y="0"/>
                </a:lnTo>
                <a:close/>
              </a:path>
            </a:pathLst>
          </a:custGeom>
          <a:blipFill rotWithShape="1">
            <a:blip r:embed="rId5">
              <a:alphaModFix/>
            </a:blip>
            <a:stretch>
              <a:fillRect b="0" l="0" r="0" t="0"/>
            </a:stretch>
          </a:blipFill>
          <a:ln>
            <a:noFill/>
          </a:ln>
        </p:spPr>
      </p:sp>
      <p:sp>
        <p:nvSpPr>
          <p:cNvPr id="332" name="Google Shape;332;p20"/>
          <p:cNvSpPr/>
          <p:nvPr/>
        </p:nvSpPr>
        <p:spPr>
          <a:xfrm>
            <a:off x="11088696" y="8183131"/>
            <a:ext cx="630436" cy="630436"/>
          </a:xfrm>
          <a:custGeom>
            <a:rect b="b" l="l" r="r" t="t"/>
            <a:pathLst>
              <a:path extrusionOk="0" h="630436" w="630436">
                <a:moveTo>
                  <a:pt x="0" y="0"/>
                </a:moveTo>
                <a:lnTo>
                  <a:pt x="630436" y="0"/>
                </a:lnTo>
                <a:lnTo>
                  <a:pt x="630436" y="630437"/>
                </a:lnTo>
                <a:lnTo>
                  <a:pt x="0" y="630437"/>
                </a:lnTo>
                <a:lnTo>
                  <a:pt x="0" y="0"/>
                </a:lnTo>
                <a:close/>
              </a:path>
            </a:pathLst>
          </a:custGeom>
          <a:blipFill rotWithShape="1">
            <a:blip r:embed="rId6">
              <a:alphaModFix/>
            </a:blip>
            <a:stretch>
              <a:fillRect b="0" l="0" r="0" t="0"/>
            </a:stretch>
          </a:blipFill>
          <a:ln>
            <a:noFill/>
          </a:ln>
        </p:spPr>
      </p:sp>
      <p:sp>
        <p:nvSpPr>
          <p:cNvPr id="333" name="Google Shape;333;p20"/>
          <p:cNvSpPr/>
          <p:nvPr/>
        </p:nvSpPr>
        <p:spPr>
          <a:xfrm>
            <a:off x="12259660" y="6478495"/>
            <a:ext cx="718657" cy="478233"/>
          </a:xfrm>
          <a:custGeom>
            <a:rect b="b" l="l" r="r" t="t"/>
            <a:pathLst>
              <a:path extrusionOk="0" h="478233" w="718657">
                <a:moveTo>
                  <a:pt x="0" y="0"/>
                </a:moveTo>
                <a:lnTo>
                  <a:pt x="718656" y="0"/>
                </a:lnTo>
                <a:lnTo>
                  <a:pt x="718656" y="478234"/>
                </a:lnTo>
                <a:lnTo>
                  <a:pt x="0" y="478234"/>
                </a:lnTo>
                <a:lnTo>
                  <a:pt x="0" y="0"/>
                </a:lnTo>
                <a:close/>
              </a:path>
            </a:pathLst>
          </a:custGeom>
          <a:blipFill rotWithShape="1">
            <a:blip r:embed="rId7">
              <a:alphaModFix/>
            </a:blip>
            <a:stretch>
              <a:fillRect b="0" l="0" r="0" t="0"/>
            </a:stretch>
          </a:blipFill>
          <a:ln>
            <a:noFill/>
          </a:ln>
        </p:spPr>
      </p:sp>
      <p:sp>
        <p:nvSpPr>
          <p:cNvPr id="334" name="Google Shape;334;p20"/>
          <p:cNvSpPr/>
          <p:nvPr/>
        </p:nvSpPr>
        <p:spPr>
          <a:xfrm>
            <a:off x="6850967" y="8201066"/>
            <a:ext cx="558423" cy="558423"/>
          </a:xfrm>
          <a:custGeom>
            <a:rect b="b" l="l" r="r" t="t"/>
            <a:pathLst>
              <a:path extrusionOk="0" h="558423" w="558423">
                <a:moveTo>
                  <a:pt x="0" y="0"/>
                </a:moveTo>
                <a:lnTo>
                  <a:pt x="558422" y="0"/>
                </a:lnTo>
                <a:lnTo>
                  <a:pt x="558422" y="558423"/>
                </a:lnTo>
                <a:lnTo>
                  <a:pt x="0" y="558423"/>
                </a:lnTo>
                <a:lnTo>
                  <a:pt x="0" y="0"/>
                </a:lnTo>
                <a:close/>
              </a:path>
            </a:pathLst>
          </a:custGeom>
          <a:blipFill rotWithShape="1">
            <a:blip r:embed="rId8">
              <a:alphaModFix/>
            </a:blip>
            <a:stretch>
              <a:fillRect b="0" l="0" r="0" t="0"/>
            </a:stretch>
          </a:blipFill>
          <a:ln>
            <a:noFill/>
          </a:ln>
        </p:spPr>
      </p:sp>
      <p:sp>
        <p:nvSpPr>
          <p:cNvPr id="335" name="Google Shape;335;p20"/>
          <p:cNvSpPr/>
          <p:nvPr/>
        </p:nvSpPr>
        <p:spPr>
          <a:xfrm>
            <a:off x="12372375" y="4565805"/>
            <a:ext cx="450196" cy="676524"/>
          </a:xfrm>
          <a:custGeom>
            <a:rect b="b" l="l" r="r" t="t"/>
            <a:pathLst>
              <a:path extrusionOk="0" h="676524" w="450196">
                <a:moveTo>
                  <a:pt x="0" y="0"/>
                </a:moveTo>
                <a:lnTo>
                  <a:pt x="450196" y="0"/>
                </a:lnTo>
                <a:lnTo>
                  <a:pt x="450196" y="676524"/>
                </a:lnTo>
                <a:lnTo>
                  <a:pt x="0" y="676524"/>
                </a:lnTo>
                <a:lnTo>
                  <a:pt x="0" y="0"/>
                </a:lnTo>
                <a:close/>
              </a:path>
            </a:pathLst>
          </a:custGeom>
          <a:blipFill rotWithShape="1">
            <a:blip r:embed="rId9">
              <a:alphaModFix/>
            </a:blip>
            <a:stretch>
              <a:fillRect b="0" l="0" r="0" t="0"/>
            </a:stretch>
          </a:blipFill>
          <a:ln>
            <a:noFill/>
          </a:ln>
        </p:spPr>
      </p:sp>
      <p:sp>
        <p:nvSpPr>
          <p:cNvPr id="336" name="Google Shape;336;p20"/>
          <p:cNvSpPr/>
          <p:nvPr/>
        </p:nvSpPr>
        <p:spPr>
          <a:xfrm>
            <a:off x="5433651" y="4592717"/>
            <a:ext cx="564455" cy="557400"/>
          </a:xfrm>
          <a:custGeom>
            <a:rect b="b" l="l" r="r" t="t"/>
            <a:pathLst>
              <a:path extrusionOk="0" h="557400" w="564455">
                <a:moveTo>
                  <a:pt x="0" y="0"/>
                </a:moveTo>
                <a:lnTo>
                  <a:pt x="564456" y="0"/>
                </a:lnTo>
                <a:lnTo>
                  <a:pt x="564456" y="557400"/>
                </a:lnTo>
                <a:lnTo>
                  <a:pt x="0" y="557400"/>
                </a:lnTo>
                <a:lnTo>
                  <a:pt x="0" y="0"/>
                </a:lnTo>
                <a:close/>
              </a:path>
            </a:pathLst>
          </a:custGeom>
          <a:blipFill rotWithShape="1">
            <a:blip r:embed="rId10">
              <a:alphaModFix/>
            </a:blip>
            <a:stretch>
              <a:fillRect b="0" l="0" r="0" t="0"/>
            </a:stretch>
          </a:blipFill>
          <a:ln>
            <a:noFill/>
          </a:ln>
        </p:spPr>
      </p:sp>
      <p:sp>
        <p:nvSpPr>
          <p:cNvPr id="337" name="Google Shape;337;p20"/>
          <p:cNvSpPr/>
          <p:nvPr/>
        </p:nvSpPr>
        <p:spPr>
          <a:xfrm>
            <a:off x="11026822" y="2833245"/>
            <a:ext cx="692310" cy="520963"/>
          </a:xfrm>
          <a:custGeom>
            <a:rect b="b" l="l" r="r" t="t"/>
            <a:pathLst>
              <a:path extrusionOk="0" h="520963" w="692310">
                <a:moveTo>
                  <a:pt x="0" y="0"/>
                </a:moveTo>
                <a:lnTo>
                  <a:pt x="692310" y="0"/>
                </a:lnTo>
                <a:lnTo>
                  <a:pt x="692310" y="520964"/>
                </a:lnTo>
                <a:lnTo>
                  <a:pt x="0" y="520964"/>
                </a:lnTo>
                <a:lnTo>
                  <a:pt x="0" y="0"/>
                </a:lnTo>
                <a:close/>
              </a:path>
            </a:pathLst>
          </a:custGeom>
          <a:blipFill rotWithShape="1">
            <a:blip r:embed="rId11">
              <a:alphaModFix/>
            </a:blip>
            <a:stretch>
              <a:fillRect b="0" l="0" r="0" t="0"/>
            </a:stretch>
          </a:blipFill>
          <a:ln>
            <a:noFill/>
          </a:ln>
        </p:spPr>
      </p:sp>
      <p:sp>
        <p:nvSpPr>
          <p:cNvPr id="338" name="Google Shape;338;p20"/>
          <p:cNvSpPr txBox="1"/>
          <p:nvPr/>
        </p:nvSpPr>
        <p:spPr>
          <a:xfrm>
            <a:off x="1100816" y="734728"/>
            <a:ext cx="6495521" cy="752178"/>
          </a:xfrm>
          <a:prstGeom prst="rect">
            <a:avLst/>
          </a:prstGeom>
          <a:noFill/>
          <a:ln>
            <a:noFill/>
          </a:ln>
        </p:spPr>
        <p:txBody>
          <a:bodyPr anchorCtr="0" anchor="t" bIns="0" lIns="0" spcFirstLastPara="1" rIns="0" wrap="square" tIns="0">
            <a:spAutoFit/>
          </a:bodyPr>
          <a:lstStyle/>
          <a:p>
            <a:pPr indent="0" lvl="0" marL="0" marR="0" rtl="0" algn="ctr">
              <a:lnSpc>
                <a:spcPct val="128011"/>
              </a:lnSpc>
              <a:spcBef>
                <a:spcPts val="0"/>
              </a:spcBef>
              <a:spcAft>
                <a:spcPts val="0"/>
              </a:spcAft>
              <a:buNone/>
            </a:pPr>
            <a:r>
              <a:rPr b="1" i="0" lang="en-US" sz="4716" u="none" cap="none" strike="noStrike">
                <a:solidFill>
                  <a:srgbClr val="231F20"/>
                </a:solidFill>
                <a:latin typeface="Montserrat"/>
                <a:ea typeface="Montserrat"/>
                <a:cs typeface="Montserrat"/>
                <a:sym typeface="Montserrat"/>
              </a:rPr>
              <a:t>EXPENSE</a:t>
            </a:r>
            <a:endParaRPr/>
          </a:p>
        </p:txBody>
      </p:sp>
      <p:sp>
        <p:nvSpPr>
          <p:cNvPr id="339" name="Google Shape;339;p20"/>
          <p:cNvSpPr txBox="1"/>
          <p:nvPr/>
        </p:nvSpPr>
        <p:spPr>
          <a:xfrm>
            <a:off x="2472055" y="3041819"/>
            <a:ext cx="3826428" cy="272656"/>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640" u="none" cap="none" strike="noStrike">
                <a:solidFill>
                  <a:srgbClr val="231F20"/>
                </a:solidFill>
                <a:latin typeface="Montserrat"/>
                <a:ea typeface="Montserrat"/>
                <a:cs typeface="Montserrat"/>
                <a:sym typeface="Montserrat"/>
              </a:rPr>
              <a:t>Estimated Cost: $20,000–$50,000.</a:t>
            </a:r>
            <a:endParaRPr/>
          </a:p>
        </p:txBody>
      </p:sp>
      <p:sp>
        <p:nvSpPr>
          <p:cNvPr id="340" name="Google Shape;340;p20"/>
          <p:cNvSpPr txBox="1"/>
          <p:nvPr/>
        </p:nvSpPr>
        <p:spPr>
          <a:xfrm>
            <a:off x="2649071" y="2472121"/>
            <a:ext cx="2388981" cy="284945"/>
          </a:xfrm>
          <a:prstGeom prst="rect">
            <a:avLst/>
          </a:prstGeom>
          <a:noFill/>
          <a:ln>
            <a:noFill/>
          </a:ln>
        </p:spPr>
        <p:txBody>
          <a:bodyPr anchorCtr="0" anchor="t" bIns="0" lIns="0" spcFirstLastPara="1" rIns="0" wrap="square" tIns="0">
            <a:spAutoFit/>
          </a:bodyPr>
          <a:lstStyle/>
          <a:p>
            <a:pPr indent="0" lvl="0" marL="0" marR="0" rtl="0" algn="l">
              <a:lnSpc>
                <a:spcPct val="128035"/>
              </a:lnSpc>
              <a:spcBef>
                <a:spcPts val="0"/>
              </a:spcBef>
              <a:spcAft>
                <a:spcPts val="0"/>
              </a:spcAft>
              <a:buNone/>
            </a:pPr>
            <a:r>
              <a:rPr b="1" i="0" lang="en-US" sz="1787" u="none" cap="none" strike="noStrike">
                <a:solidFill>
                  <a:srgbClr val="231F20"/>
                </a:solidFill>
                <a:latin typeface="Montserrat"/>
                <a:ea typeface="Montserrat"/>
                <a:cs typeface="Montserrat"/>
                <a:sym typeface="Montserrat"/>
              </a:rPr>
              <a:t>Development Costs:</a:t>
            </a:r>
            <a:endParaRPr/>
          </a:p>
        </p:txBody>
      </p:sp>
      <p:sp>
        <p:nvSpPr>
          <p:cNvPr id="341" name="Google Shape;341;p20"/>
          <p:cNvSpPr txBox="1"/>
          <p:nvPr/>
        </p:nvSpPr>
        <p:spPr>
          <a:xfrm>
            <a:off x="1417466" y="4547614"/>
            <a:ext cx="3411036" cy="356638"/>
          </a:xfrm>
          <a:prstGeom prst="rect">
            <a:avLst/>
          </a:prstGeom>
          <a:noFill/>
          <a:ln>
            <a:noFill/>
          </a:ln>
        </p:spPr>
        <p:txBody>
          <a:bodyPr anchorCtr="0" anchor="t" bIns="0" lIns="0" spcFirstLastPara="1" rIns="0" wrap="square" tIns="0">
            <a:spAutoFit/>
          </a:bodyPr>
          <a:lstStyle/>
          <a:p>
            <a:pPr indent="0" lvl="0" marL="0" marR="0" rtl="0" algn="l">
              <a:lnSpc>
                <a:spcPct val="139971"/>
              </a:lnSpc>
              <a:spcBef>
                <a:spcPts val="0"/>
              </a:spcBef>
              <a:spcAft>
                <a:spcPts val="0"/>
              </a:spcAft>
              <a:buNone/>
            </a:pPr>
            <a:r>
              <a:rPr b="0" i="0" lang="en-US" sz="2084" u="none" cap="none" strike="noStrike">
                <a:solidFill>
                  <a:srgbClr val="231F20"/>
                </a:solidFill>
                <a:latin typeface="Montserrat"/>
                <a:ea typeface="Montserrat"/>
                <a:cs typeface="Montserrat"/>
                <a:sym typeface="Montserrat"/>
              </a:rPr>
              <a:t>Annual: $15,000–$30,000</a:t>
            </a:r>
            <a:endParaRPr/>
          </a:p>
        </p:txBody>
      </p:sp>
      <p:sp>
        <p:nvSpPr>
          <p:cNvPr id="342" name="Google Shape;342;p20"/>
          <p:cNvSpPr txBox="1"/>
          <p:nvPr/>
        </p:nvSpPr>
        <p:spPr>
          <a:xfrm>
            <a:off x="1417466" y="4261591"/>
            <a:ext cx="2109177" cy="284945"/>
          </a:xfrm>
          <a:prstGeom prst="rect">
            <a:avLst/>
          </a:prstGeom>
          <a:noFill/>
          <a:ln>
            <a:noFill/>
          </a:ln>
        </p:spPr>
        <p:txBody>
          <a:bodyPr anchorCtr="0" anchor="t" bIns="0" lIns="0" spcFirstLastPara="1" rIns="0" wrap="square" tIns="0">
            <a:spAutoFit/>
          </a:bodyPr>
          <a:lstStyle/>
          <a:p>
            <a:pPr indent="0" lvl="0" marL="0" marR="0" rtl="0" algn="l">
              <a:lnSpc>
                <a:spcPct val="128035"/>
              </a:lnSpc>
              <a:spcBef>
                <a:spcPts val="0"/>
              </a:spcBef>
              <a:spcAft>
                <a:spcPts val="0"/>
              </a:spcAft>
              <a:buNone/>
            </a:pPr>
            <a:r>
              <a:rPr b="1" i="0" lang="en-US" sz="1787" u="none" cap="none" strike="noStrike">
                <a:solidFill>
                  <a:srgbClr val="231F20"/>
                </a:solidFill>
                <a:latin typeface="Montserrat"/>
                <a:ea typeface="Montserrat"/>
                <a:cs typeface="Montserrat"/>
                <a:sym typeface="Montserrat"/>
              </a:rPr>
              <a:t>Maintenance</a:t>
            </a:r>
            <a:endParaRPr/>
          </a:p>
        </p:txBody>
      </p:sp>
      <p:sp>
        <p:nvSpPr>
          <p:cNvPr id="343" name="Google Shape;343;p20"/>
          <p:cNvSpPr txBox="1"/>
          <p:nvPr/>
        </p:nvSpPr>
        <p:spPr>
          <a:xfrm>
            <a:off x="1417466" y="6340850"/>
            <a:ext cx="3411036" cy="356638"/>
          </a:xfrm>
          <a:prstGeom prst="rect">
            <a:avLst/>
          </a:prstGeom>
          <a:noFill/>
          <a:ln>
            <a:noFill/>
          </a:ln>
        </p:spPr>
        <p:txBody>
          <a:bodyPr anchorCtr="0" anchor="t" bIns="0" lIns="0" spcFirstLastPara="1" rIns="0" wrap="square" tIns="0">
            <a:spAutoFit/>
          </a:bodyPr>
          <a:lstStyle/>
          <a:p>
            <a:pPr indent="0" lvl="0" marL="0" marR="0" rtl="0" algn="l">
              <a:lnSpc>
                <a:spcPct val="139971"/>
              </a:lnSpc>
              <a:spcBef>
                <a:spcPts val="0"/>
              </a:spcBef>
              <a:spcAft>
                <a:spcPts val="0"/>
              </a:spcAft>
              <a:buNone/>
            </a:pPr>
            <a:r>
              <a:rPr b="0" i="0" lang="en-US" sz="2084" u="none" cap="none" strike="noStrike">
                <a:solidFill>
                  <a:srgbClr val="231F20"/>
                </a:solidFill>
                <a:latin typeface="Montserrat"/>
                <a:ea typeface="Montserrat"/>
                <a:cs typeface="Montserrat"/>
                <a:sym typeface="Montserrat"/>
              </a:rPr>
              <a:t>Monthly: $500–$1,000.</a:t>
            </a:r>
            <a:endParaRPr/>
          </a:p>
        </p:txBody>
      </p:sp>
      <p:sp>
        <p:nvSpPr>
          <p:cNvPr id="344" name="Google Shape;344;p20"/>
          <p:cNvSpPr txBox="1"/>
          <p:nvPr/>
        </p:nvSpPr>
        <p:spPr>
          <a:xfrm>
            <a:off x="1417466" y="6054827"/>
            <a:ext cx="2109177" cy="284945"/>
          </a:xfrm>
          <a:prstGeom prst="rect">
            <a:avLst/>
          </a:prstGeom>
          <a:noFill/>
          <a:ln>
            <a:noFill/>
          </a:ln>
        </p:spPr>
        <p:txBody>
          <a:bodyPr anchorCtr="0" anchor="t" bIns="0" lIns="0" spcFirstLastPara="1" rIns="0" wrap="square" tIns="0">
            <a:spAutoFit/>
          </a:bodyPr>
          <a:lstStyle/>
          <a:p>
            <a:pPr indent="0" lvl="0" marL="0" marR="0" rtl="0" algn="l">
              <a:lnSpc>
                <a:spcPct val="128035"/>
              </a:lnSpc>
              <a:spcBef>
                <a:spcPts val="0"/>
              </a:spcBef>
              <a:spcAft>
                <a:spcPts val="0"/>
              </a:spcAft>
              <a:buNone/>
            </a:pPr>
            <a:r>
              <a:rPr b="1" i="0" lang="en-US" sz="1787" u="none" cap="none" strike="noStrike">
                <a:solidFill>
                  <a:srgbClr val="231F20"/>
                </a:solidFill>
                <a:latin typeface="Montserrat"/>
                <a:ea typeface="Montserrat"/>
                <a:cs typeface="Montserrat"/>
                <a:sym typeface="Montserrat"/>
              </a:rPr>
              <a:t>Technology Costs</a:t>
            </a:r>
            <a:endParaRPr/>
          </a:p>
        </p:txBody>
      </p:sp>
      <p:sp>
        <p:nvSpPr>
          <p:cNvPr id="345" name="Google Shape;345;p20"/>
          <p:cNvSpPr txBox="1"/>
          <p:nvPr/>
        </p:nvSpPr>
        <p:spPr>
          <a:xfrm>
            <a:off x="2783907" y="8130319"/>
            <a:ext cx="3411036" cy="349653"/>
          </a:xfrm>
          <a:prstGeom prst="rect">
            <a:avLst/>
          </a:prstGeom>
          <a:noFill/>
          <a:ln>
            <a:noFill/>
          </a:ln>
        </p:spPr>
        <p:txBody>
          <a:bodyPr anchorCtr="0" anchor="t" bIns="0" lIns="0" spcFirstLastPara="1" rIns="0" wrap="square" tIns="0">
            <a:spAutoFit/>
          </a:bodyPr>
          <a:lstStyle/>
          <a:p>
            <a:pPr indent="0" lvl="0" marL="0" marR="0" rtl="0" algn="l">
              <a:lnSpc>
                <a:spcPct val="139969"/>
              </a:lnSpc>
              <a:spcBef>
                <a:spcPts val="0"/>
              </a:spcBef>
              <a:spcAft>
                <a:spcPts val="0"/>
              </a:spcAft>
              <a:buNone/>
            </a:pPr>
            <a:r>
              <a:rPr b="0" i="0" lang="en-US" sz="1984" u="none" cap="none" strike="noStrike">
                <a:solidFill>
                  <a:srgbClr val="231F20"/>
                </a:solidFill>
                <a:latin typeface="Montserrat"/>
                <a:ea typeface="Montserrat"/>
                <a:cs typeface="Montserrat"/>
                <a:sym typeface="Montserrat"/>
              </a:rPr>
              <a:t>Monthly: $1,000–$5,000</a:t>
            </a:r>
            <a:endParaRPr/>
          </a:p>
        </p:txBody>
      </p:sp>
      <p:sp>
        <p:nvSpPr>
          <p:cNvPr id="346" name="Google Shape;346;p20"/>
          <p:cNvSpPr txBox="1"/>
          <p:nvPr/>
        </p:nvSpPr>
        <p:spPr>
          <a:xfrm>
            <a:off x="2783907" y="7844296"/>
            <a:ext cx="3514575" cy="284945"/>
          </a:xfrm>
          <a:prstGeom prst="rect">
            <a:avLst/>
          </a:prstGeom>
          <a:noFill/>
          <a:ln>
            <a:noFill/>
          </a:ln>
        </p:spPr>
        <p:txBody>
          <a:bodyPr anchorCtr="0" anchor="t" bIns="0" lIns="0" spcFirstLastPara="1" rIns="0" wrap="square" tIns="0">
            <a:spAutoFit/>
          </a:bodyPr>
          <a:lstStyle/>
          <a:p>
            <a:pPr indent="0" lvl="0" marL="0" marR="0" rtl="0" algn="l">
              <a:lnSpc>
                <a:spcPct val="128035"/>
              </a:lnSpc>
              <a:spcBef>
                <a:spcPts val="0"/>
              </a:spcBef>
              <a:spcAft>
                <a:spcPts val="0"/>
              </a:spcAft>
              <a:buNone/>
            </a:pPr>
            <a:r>
              <a:rPr b="1" i="0" lang="en-US" sz="1787" u="none" cap="none" strike="noStrike">
                <a:solidFill>
                  <a:srgbClr val="231F20"/>
                </a:solidFill>
                <a:latin typeface="Montserrat"/>
                <a:ea typeface="Montserrat"/>
                <a:cs typeface="Montserrat"/>
                <a:sym typeface="Montserrat"/>
              </a:rPr>
              <a:t>Marketing and Sales Costs</a:t>
            </a:r>
            <a:endParaRPr/>
          </a:p>
        </p:txBody>
      </p:sp>
      <p:sp>
        <p:nvSpPr>
          <p:cNvPr id="347" name="Google Shape;347;p20"/>
          <p:cNvSpPr txBox="1"/>
          <p:nvPr/>
        </p:nvSpPr>
        <p:spPr>
          <a:xfrm>
            <a:off x="12216208" y="2777194"/>
            <a:ext cx="3454488" cy="55891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620" u="none" cap="none" strike="noStrike">
                <a:solidFill>
                  <a:srgbClr val="231F20"/>
                </a:solidFill>
                <a:latin typeface="Montserrat"/>
                <a:ea typeface="Montserrat"/>
                <a:cs typeface="Montserrat"/>
                <a:sym typeface="Montserrat"/>
              </a:rPr>
              <a:t>Small Business: 100 customers x $40 = $4,000/month.</a:t>
            </a:r>
            <a:endParaRPr/>
          </a:p>
        </p:txBody>
      </p:sp>
      <p:sp>
        <p:nvSpPr>
          <p:cNvPr id="348" name="Google Shape;348;p20"/>
          <p:cNvSpPr txBox="1"/>
          <p:nvPr/>
        </p:nvSpPr>
        <p:spPr>
          <a:xfrm>
            <a:off x="13314248" y="4444628"/>
            <a:ext cx="3754507" cy="58587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1684" u="none" cap="none" strike="noStrike">
                <a:solidFill>
                  <a:srgbClr val="231F20"/>
                </a:solidFill>
                <a:latin typeface="Montserrat"/>
                <a:ea typeface="Montserrat"/>
                <a:cs typeface="Montserrat"/>
                <a:sym typeface="Montserrat"/>
              </a:rPr>
              <a:t>Facebook Business: 100 customers x $70 = $7,000/month.</a:t>
            </a:r>
            <a:endParaRPr/>
          </a:p>
        </p:txBody>
      </p:sp>
      <p:sp>
        <p:nvSpPr>
          <p:cNvPr id="349" name="Google Shape;349;p20"/>
          <p:cNvSpPr txBox="1"/>
          <p:nvPr/>
        </p:nvSpPr>
        <p:spPr>
          <a:xfrm>
            <a:off x="13459443" y="6384928"/>
            <a:ext cx="3609312" cy="621433"/>
          </a:xfrm>
          <a:prstGeom prst="rect">
            <a:avLst/>
          </a:prstGeom>
          <a:noFill/>
          <a:ln>
            <a:noFill/>
          </a:ln>
        </p:spPr>
        <p:txBody>
          <a:bodyPr anchorCtr="0" anchor="t" bIns="0" lIns="0" spcFirstLastPara="1" rIns="0" wrap="square" tIns="0">
            <a:spAutoFit/>
          </a:bodyPr>
          <a:lstStyle/>
          <a:p>
            <a:pPr indent="0" lvl="0" marL="0" marR="0" rtl="0" algn="l">
              <a:lnSpc>
                <a:spcPct val="139966"/>
              </a:lnSpc>
              <a:spcBef>
                <a:spcPts val="0"/>
              </a:spcBef>
              <a:spcAft>
                <a:spcPts val="0"/>
              </a:spcAft>
              <a:buNone/>
            </a:pPr>
            <a:r>
              <a:rPr b="0" i="0" lang="en-US" sz="1784" u="none" cap="none" strike="noStrike">
                <a:solidFill>
                  <a:srgbClr val="231F20"/>
                </a:solidFill>
                <a:latin typeface="Montserrat"/>
                <a:ea typeface="Montserrat"/>
                <a:cs typeface="Montserrat"/>
                <a:sym typeface="Montserrat"/>
              </a:rPr>
              <a:t>Supermarkets: 50 customers x $150 = $7,500/month</a:t>
            </a:r>
            <a:endParaRPr/>
          </a:p>
        </p:txBody>
      </p:sp>
      <p:sp>
        <p:nvSpPr>
          <p:cNvPr id="350" name="Google Shape;350;p20"/>
          <p:cNvSpPr txBox="1"/>
          <p:nvPr/>
        </p:nvSpPr>
        <p:spPr>
          <a:xfrm>
            <a:off x="12259660" y="8165999"/>
            <a:ext cx="3411036" cy="881148"/>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1684" u="none" cap="none" strike="noStrike">
                <a:solidFill>
                  <a:srgbClr val="231F20"/>
                </a:solidFill>
                <a:latin typeface="Montserrat"/>
                <a:ea typeface="Montserrat"/>
                <a:cs typeface="Montserrat"/>
                <a:sym typeface="Montserrat"/>
              </a:rPr>
              <a:t>Total Monthly Revenue: $18,500/month or $222,000/year</a:t>
            </a:r>
            <a:endParaRPr/>
          </a:p>
        </p:txBody>
      </p:sp>
      <p:sp>
        <p:nvSpPr>
          <p:cNvPr id="351" name="Google Shape;351;p20"/>
          <p:cNvSpPr txBox="1"/>
          <p:nvPr/>
        </p:nvSpPr>
        <p:spPr>
          <a:xfrm>
            <a:off x="7596337" y="4885202"/>
            <a:ext cx="3398097" cy="1735132"/>
          </a:xfrm>
          <a:prstGeom prst="rect">
            <a:avLst/>
          </a:prstGeom>
          <a:noFill/>
          <a:ln>
            <a:noFill/>
          </a:ln>
        </p:spPr>
        <p:txBody>
          <a:bodyPr anchorCtr="0" anchor="t" bIns="0" lIns="0" spcFirstLastPara="1" rIns="0" wrap="square" tIns="0">
            <a:spAutoFit/>
          </a:bodyPr>
          <a:lstStyle/>
          <a:p>
            <a:pPr indent="0" lvl="0" marL="0" marR="0" rtl="0" algn="ctr">
              <a:lnSpc>
                <a:spcPct val="128020"/>
              </a:lnSpc>
              <a:spcBef>
                <a:spcPts val="0"/>
              </a:spcBef>
              <a:spcAft>
                <a:spcPts val="0"/>
              </a:spcAft>
              <a:buNone/>
            </a:pPr>
            <a:r>
              <a:rPr b="1" i="0" lang="en-US" sz="1531" u="none" cap="none" strike="noStrike">
                <a:solidFill>
                  <a:srgbClr val="231F20"/>
                </a:solidFill>
                <a:latin typeface="Montserrat"/>
                <a:ea typeface="Montserrat"/>
                <a:cs typeface="Montserrat"/>
                <a:sym typeface="Montserrat"/>
              </a:rPr>
              <a:t>Break-even Analysis:</a:t>
            </a:r>
            <a:endParaRPr/>
          </a:p>
          <a:p>
            <a:pPr indent="-165299" lvl="1" marL="330597" marR="0" rtl="0" algn="ctr">
              <a:lnSpc>
                <a:spcPct val="128020"/>
              </a:lnSpc>
              <a:spcBef>
                <a:spcPts val="0"/>
              </a:spcBef>
              <a:spcAft>
                <a:spcPts val="0"/>
              </a:spcAft>
              <a:buClr>
                <a:srgbClr val="231F20"/>
              </a:buClr>
              <a:buSzPts val="1531"/>
              <a:buFont typeface="Arial"/>
              <a:buChar char="•"/>
            </a:pPr>
            <a:r>
              <a:rPr b="1" i="0" lang="en-US" sz="1531" u="none" cap="none" strike="noStrike">
                <a:solidFill>
                  <a:srgbClr val="231F20"/>
                </a:solidFill>
                <a:latin typeface="Montserrat"/>
                <a:ea typeface="Montserrat"/>
                <a:cs typeface="Montserrat"/>
                <a:sym typeface="Montserrat"/>
              </a:rPr>
              <a:t>Initial Setup Costs: $60,000–$100,000.</a:t>
            </a:r>
            <a:endParaRPr/>
          </a:p>
          <a:p>
            <a:pPr indent="-165299" lvl="1" marL="330597" marR="0" rtl="0" algn="ctr">
              <a:lnSpc>
                <a:spcPct val="128020"/>
              </a:lnSpc>
              <a:spcBef>
                <a:spcPts val="0"/>
              </a:spcBef>
              <a:spcAft>
                <a:spcPts val="0"/>
              </a:spcAft>
              <a:buClr>
                <a:srgbClr val="231F20"/>
              </a:buClr>
              <a:buSzPts val="1531"/>
              <a:buFont typeface="Arial"/>
              <a:buChar char="•"/>
            </a:pPr>
            <a:r>
              <a:rPr b="1" i="0" lang="en-US" sz="1531" u="none" cap="none" strike="noStrike">
                <a:solidFill>
                  <a:srgbClr val="231F20"/>
                </a:solidFill>
                <a:latin typeface="Montserrat"/>
                <a:ea typeface="Montserrat"/>
                <a:cs typeface="Montserrat"/>
                <a:sym typeface="Montserrat"/>
              </a:rPr>
              <a:t>Revenue: $250,000+ in the first year.</a:t>
            </a:r>
            <a:endParaRPr/>
          </a:p>
          <a:p>
            <a:pPr indent="-165299" lvl="1" marL="330597" marR="0" rtl="0" algn="ctr">
              <a:lnSpc>
                <a:spcPct val="128020"/>
              </a:lnSpc>
              <a:spcBef>
                <a:spcPts val="0"/>
              </a:spcBef>
              <a:spcAft>
                <a:spcPts val="0"/>
              </a:spcAft>
              <a:buClr>
                <a:srgbClr val="231F20"/>
              </a:buClr>
              <a:buSzPts val="1531"/>
              <a:buFont typeface="Arial"/>
              <a:buChar char="•"/>
            </a:pPr>
            <a:r>
              <a:rPr b="1" i="0" lang="en-US" sz="1531" u="none" cap="none" strike="noStrike">
                <a:solidFill>
                  <a:srgbClr val="231F20"/>
                </a:solidFill>
                <a:latin typeface="Montserrat"/>
                <a:ea typeface="Montserrat"/>
                <a:cs typeface="Montserrat"/>
                <a:sym typeface="Montserrat"/>
              </a:rPr>
              <a:t>Break-even: 6–12 months.</a:t>
            </a:r>
            <a:endParaRPr/>
          </a:p>
          <a:p>
            <a:pPr indent="0" lvl="0" marL="0" marR="0" rtl="0" algn="ctr">
              <a:lnSpc>
                <a:spcPct val="128020"/>
              </a:lnSpc>
              <a:spcBef>
                <a:spcPts val="0"/>
              </a:spcBef>
              <a:spcAft>
                <a:spcPts val="0"/>
              </a:spcAft>
              <a:buNone/>
            </a:pPr>
            <a:r>
              <a:t/>
            </a:r>
            <a:endParaRPr b="1" i="0" sz="1531" u="none" cap="none" strike="noStrike">
              <a:solidFill>
                <a:srgbClr val="231F20"/>
              </a:solidFill>
              <a:latin typeface="Montserrat"/>
              <a:ea typeface="Montserrat"/>
              <a:cs typeface="Montserrat"/>
              <a:sym typeface="Montserrat"/>
            </a:endParaRPr>
          </a:p>
        </p:txBody>
      </p:sp>
      <p:sp>
        <p:nvSpPr>
          <p:cNvPr id="352" name="Google Shape;352;p20"/>
          <p:cNvSpPr txBox="1"/>
          <p:nvPr/>
        </p:nvSpPr>
        <p:spPr>
          <a:xfrm>
            <a:off x="10066488" y="734728"/>
            <a:ext cx="6495521" cy="752178"/>
          </a:xfrm>
          <a:prstGeom prst="rect">
            <a:avLst/>
          </a:prstGeom>
          <a:noFill/>
          <a:ln>
            <a:noFill/>
          </a:ln>
        </p:spPr>
        <p:txBody>
          <a:bodyPr anchorCtr="0" anchor="t" bIns="0" lIns="0" spcFirstLastPara="1" rIns="0" wrap="square" tIns="0">
            <a:spAutoFit/>
          </a:bodyPr>
          <a:lstStyle/>
          <a:p>
            <a:pPr indent="0" lvl="0" marL="0" marR="0" rtl="0" algn="ctr">
              <a:lnSpc>
                <a:spcPct val="128011"/>
              </a:lnSpc>
              <a:spcBef>
                <a:spcPts val="0"/>
              </a:spcBef>
              <a:spcAft>
                <a:spcPts val="0"/>
              </a:spcAft>
              <a:buNone/>
            </a:pPr>
            <a:r>
              <a:rPr b="1" i="0" lang="en-US" sz="4716" u="none" cap="none" strike="noStrike">
                <a:solidFill>
                  <a:srgbClr val="231F20"/>
                </a:solidFill>
                <a:latin typeface="Montserrat"/>
                <a:ea typeface="Montserrat"/>
                <a:cs typeface="Montserrat"/>
                <a:sym typeface="Montserrat"/>
              </a:rPr>
              <a:t>REVENUE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874B0"/>
            </a:gs>
            <a:gs pos="100000">
              <a:srgbClr val="053371"/>
            </a:gs>
          </a:gsLst>
          <a:path path="circle">
            <a:fillToRect b="100%" r="100%"/>
          </a:path>
          <a:tileRect l="-100%" t="-100%"/>
        </a:gradFill>
      </p:bgPr>
    </p:bg>
    <p:spTree>
      <p:nvGrpSpPr>
        <p:cNvPr id="356" name="Shape 356"/>
        <p:cNvGrpSpPr/>
        <p:nvPr/>
      </p:nvGrpSpPr>
      <p:grpSpPr>
        <a:xfrm>
          <a:off x="0" y="0"/>
          <a:ext cx="0" cy="0"/>
          <a:chOff x="0" y="0"/>
          <a:chExt cx="0" cy="0"/>
        </a:xfrm>
      </p:grpSpPr>
      <p:sp>
        <p:nvSpPr>
          <p:cNvPr id="357" name="Google Shape;357;p21"/>
          <p:cNvSpPr/>
          <p:nvPr/>
        </p:nvSpPr>
        <p:spPr>
          <a:xfrm>
            <a:off x="6635353"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58" name="Google Shape;358;p21"/>
          <p:cNvSpPr/>
          <p:nvPr/>
        </p:nvSpPr>
        <p:spPr>
          <a:xfrm>
            <a:off x="12467517" y="6745731"/>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59" name="Google Shape;359;p21"/>
          <p:cNvSpPr/>
          <p:nvPr/>
        </p:nvSpPr>
        <p:spPr>
          <a:xfrm>
            <a:off x="216243" y="6637609"/>
            <a:ext cx="8572348" cy="4043501"/>
          </a:xfrm>
          <a:custGeom>
            <a:rect b="b" l="l" r="r" t="t"/>
            <a:pathLst>
              <a:path extrusionOk="0" h="4043501" w="8572348">
                <a:moveTo>
                  <a:pt x="0" y="0"/>
                </a:moveTo>
                <a:lnTo>
                  <a:pt x="8572348" y="0"/>
                </a:lnTo>
                <a:lnTo>
                  <a:pt x="8572348" y="4043501"/>
                </a:lnTo>
                <a:lnTo>
                  <a:pt x="0" y="4043501"/>
                </a:lnTo>
                <a:lnTo>
                  <a:pt x="0" y="0"/>
                </a:lnTo>
                <a:close/>
              </a:path>
            </a:pathLst>
          </a:custGeom>
          <a:blipFill rotWithShape="1">
            <a:blip r:embed="rId3">
              <a:alphaModFix/>
            </a:blip>
            <a:stretch>
              <a:fillRect b="0" l="0" r="0" t="0"/>
            </a:stretch>
          </a:blipFill>
          <a:ln>
            <a:noFill/>
          </a:ln>
        </p:spPr>
      </p:sp>
      <p:sp>
        <p:nvSpPr>
          <p:cNvPr id="360" name="Google Shape;360;p21"/>
          <p:cNvSpPr/>
          <p:nvPr/>
        </p:nvSpPr>
        <p:spPr>
          <a:xfrm>
            <a:off x="1028700" y="1404896"/>
            <a:ext cx="4716198" cy="2069232"/>
          </a:xfrm>
          <a:custGeom>
            <a:rect b="b" l="l" r="r" t="t"/>
            <a:pathLst>
              <a:path extrusionOk="0" h="2069232" w="4716198">
                <a:moveTo>
                  <a:pt x="0" y="0"/>
                </a:moveTo>
                <a:lnTo>
                  <a:pt x="4716198" y="0"/>
                </a:lnTo>
                <a:lnTo>
                  <a:pt x="4716198" y="2069232"/>
                </a:lnTo>
                <a:lnTo>
                  <a:pt x="0" y="2069232"/>
                </a:lnTo>
                <a:lnTo>
                  <a:pt x="0" y="0"/>
                </a:lnTo>
                <a:close/>
              </a:path>
            </a:pathLst>
          </a:custGeom>
          <a:blipFill rotWithShape="1">
            <a:blip r:embed="rId4">
              <a:alphaModFix/>
            </a:blip>
            <a:stretch>
              <a:fillRect b="0" l="0" r="0" t="0"/>
            </a:stretch>
          </a:blipFill>
          <a:ln>
            <a:noFill/>
          </a:ln>
        </p:spPr>
      </p:sp>
      <p:sp>
        <p:nvSpPr>
          <p:cNvPr id="361" name="Google Shape;361;p21"/>
          <p:cNvSpPr/>
          <p:nvPr/>
        </p:nvSpPr>
        <p:spPr>
          <a:xfrm>
            <a:off x="400981" y="4524790"/>
            <a:ext cx="4735479" cy="1062158"/>
          </a:xfrm>
          <a:custGeom>
            <a:rect b="b" l="l" r="r" t="t"/>
            <a:pathLst>
              <a:path extrusionOk="0" h="1062158" w="4735479">
                <a:moveTo>
                  <a:pt x="0" y="0"/>
                </a:moveTo>
                <a:lnTo>
                  <a:pt x="4735479" y="0"/>
                </a:lnTo>
                <a:lnTo>
                  <a:pt x="4735479" y="1062157"/>
                </a:lnTo>
                <a:lnTo>
                  <a:pt x="0" y="1062157"/>
                </a:lnTo>
                <a:lnTo>
                  <a:pt x="0" y="0"/>
                </a:lnTo>
                <a:close/>
              </a:path>
            </a:pathLst>
          </a:custGeom>
          <a:blipFill rotWithShape="1">
            <a:blip r:embed="rId5">
              <a:alphaModFix/>
            </a:blip>
            <a:stretch>
              <a:fillRect b="-1117" l="0" r="-8757" t="-10409"/>
            </a:stretch>
          </a:blipFill>
          <a:ln>
            <a:noFill/>
          </a:ln>
        </p:spPr>
      </p:sp>
      <p:sp>
        <p:nvSpPr>
          <p:cNvPr id="362" name="Google Shape;362;p21"/>
          <p:cNvSpPr/>
          <p:nvPr/>
        </p:nvSpPr>
        <p:spPr>
          <a:xfrm>
            <a:off x="216243" y="6264910"/>
            <a:ext cx="3061475" cy="2394450"/>
          </a:xfrm>
          <a:custGeom>
            <a:rect b="b" l="l" r="r" t="t"/>
            <a:pathLst>
              <a:path extrusionOk="0" h="2394450" w="3061475">
                <a:moveTo>
                  <a:pt x="0" y="0"/>
                </a:moveTo>
                <a:lnTo>
                  <a:pt x="3061475" y="0"/>
                </a:lnTo>
                <a:lnTo>
                  <a:pt x="3061475" y="2394450"/>
                </a:lnTo>
                <a:lnTo>
                  <a:pt x="0" y="2394450"/>
                </a:lnTo>
                <a:lnTo>
                  <a:pt x="0" y="0"/>
                </a:lnTo>
                <a:close/>
              </a:path>
            </a:pathLst>
          </a:custGeom>
          <a:blipFill rotWithShape="1">
            <a:blip r:embed="rId6">
              <a:alphaModFix/>
            </a:blip>
            <a:stretch>
              <a:fillRect b="0" l="0" r="0" t="0"/>
            </a:stretch>
          </a:blipFill>
          <a:ln>
            <a:noFill/>
          </a:ln>
        </p:spPr>
      </p:sp>
      <p:sp>
        <p:nvSpPr>
          <p:cNvPr id="363" name="Google Shape;363;p21"/>
          <p:cNvSpPr/>
          <p:nvPr/>
        </p:nvSpPr>
        <p:spPr>
          <a:xfrm>
            <a:off x="3825927" y="5964349"/>
            <a:ext cx="3837942" cy="2995571"/>
          </a:xfrm>
          <a:custGeom>
            <a:rect b="b" l="l" r="r" t="t"/>
            <a:pathLst>
              <a:path extrusionOk="0" h="2995571" w="3837942">
                <a:moveTo>
                  <a:pt x="0" y="0"/>
                </a:moveTo>
                <a:lnTo>
                  <a:pt x="3837942" y="0"/>
                </a:lnTo>
                <a:lnTo>
                  <a:pt x="3837942" y="2995572"/>
                </a:lnTo>
                <a:lnTo>
                  <a:pt x="0" y="2995572"/>
                </a:lnTo>
                <a:lnTo>
                  <a:pt x="0" y="0"/>
                </a:lnTo>
                <a:close/>
              </a:path>
            </a:pathLst>
          </a:custGeom>
          <a:blipFill rotWithShape="1">
            <a:blip r:embed="rId7">
              <a:alphaModFix/>
            </a:blip>
            <a:stretch>
              <a:fillRect b="0" l="0" r="0" t="0"/>
            </a:stretch>
          </a:blipFill>
          <a:ln>
            <a:noFill/>
          </a:ln>
        </p:spPr>
      </p:sp>
      <p:sp>
        <p:nvSpPr>
          <p:cNvPr id="364" name="Google Shape;364;p21"/>
          <p:cNvSpPr/>
          <p:nvPr/>
        </p:nvSpPr>
        <p:spPr>
          <a:xfrm>
            <a:off x="7663869" y="1216425"/>
            <a:ext cx="6048780" cy="3142892"/>
          </a:xfrm>
          <a:custGeom>
            <a:rect b="b" l="l" r="r" t="t"/>
            <a:pathLst>
              <a:path extrusionOk="0" h="3142892" w="6048780">
                <a:moveTo>
                  <a:pt x="0" y="0"/>
                </a:moveTo>
                <a:lnTo>
                  <a:pt x="6048780" y="0"/>
                </a:lnTo>
                <a:lnTo>
                  <a:pt x="6048780" y="3142893"/>
                </a:lnTo>
                <a:lnTo>
                  <a:pt x="0" y="3142893"/>
                </a:lnTo>
                <a:lnTo>
                  <a:pt x="0" y="0"/>
                </a:lnTo>
                <a:close/>
              </a:path>
            </a:pathLst>
          </a:custGeom>
          <a:blipFill rotWithShape="1">
            <a:blip r:embed="rId8">
              <a:alphaModFix/>
            </a:blip>
            <a:stretch>
              <a:fillRect b="0" l="0" r="0" t="0"/>
            </a:stretch>
          </a:blipFill>
          <a:ln>
            <a:noFill/>
          </a:ln>
        </p:spPr>
      </p:sp>
      <p:cxnSp>
        <p:nvCxnSpPr>
          <p:cNvPr id="365" name="Google Shape;365;p21"/>
          <p:cNvCxnSpPr/>
          <p:nvPr/>
        </p:nvCxnSpPr>
        <p:spPr>
          <a:xfrm>
            <a:off x="8877352" y="4568868"/>
            <a:ext cx="2456866" cy="1395482"/>
          </a:xfrm>
          <a:prstGeom prst="straightConnector1">
            <a:avLst/>
          </a:prstGeom>
          <a:noFill/>
          <a:ln cap="flat" cmpd="sng" w="38100">
            <a:solidFill>
              <a:srgbClr val="FFFFFF"/>
            </a:solidFill>
            <a:prstDash val="solid"/>
            <a:round/>
            <a:headEnd len="sm" w="sm" type="none"/>
            <a:tailEnd len="med" w="med" type="stealth"/>
          </a:ln>
        </p:spPr>
      </p:cxnSp>
      <p:sp>
        <p:nvSpPr>
          <p:cNvPr id="366" name="Google Shape;366;p21"/>
          <p:cNvSpPr/>
          <p:nvPr/>
        </p:nvSpPr>
        <p:spPr>
          <a:xfrm>
            <a:off x="11419827" y="4359318"/>
            <a:ext cx="2536764" cy="2536764"/>
          </a:xfrm>
          <a:custGeom>
            <a:rect b="b" l="l" r="r" t="t"/>
            <a:pathLst>
              <a:path extrusionOk="0" h="2536764" w="2536764">
                <a:moveTo>
                  <a:pt x="0" y="0"/>
                </a:moveTo>
                <a:lnTo>
                  <a:pt x="2536764" y="0"/>
                </a:lnTo>
                <a:lnTo>
                  <a:pt x="2536764" y="2536764"/>
                </a:lnTo>
                <a:lnTo>
                  <a:pt x="0" y="2536764"/>
                </a:lnTo>
                <a:lnTo>
                  <a:pt x="0" y="0"/>
                </a:lnTo>
                <a:close/>
              </a:path>
            </a:pathLst>
          </a:custGeom>
          <a:blipFill rotWithShape="1">
            <a:blip r:embed="rId9">
              <a:alphaModFix/>
            </a:blip>
            <a:stretch>
              <a:fillRect b="0" l="0" r="0" t="0"/>
            </a:stretch>
          </a:blipFill>
          <a:ln>
            <a:noFill/>
          </a:ln>
        </p:spPr>
      </p:sp>
      <p:sp>
        <p:nvSpPr>
          <p:cNvPr id="367" name="Google Shape;367;p21"/>
          <p:cNvSpPr/>
          <p:nvPr/>
        </p:nvSpPr>
        <p:spPr>
          <a:xfrm>
            <a:off x="12688209" y="7152940"/>
            <a:ext cx="4065482" cy="2696206"/>
          </a:xfrm>
          <a:custGeom>
            <a:rect b="b" l="l" r="r" t="t"/>
            <a:pathLst>
              <a:path extrusionOk="0" h="2696206" w="4065482">
                <a:moveTo>
                  <a:pt x="0" y="0"/>
                </a:moveTo>
                <a:lnTo>
                  <a:pt x="4065482" y="0"/>
                </a:lnTo>
                <a:lnTo>
                  <a:pt x="4065482" y="2696206"/>
                </a:lnTo>
                <a:lnTo>
                  <a:pt x="0" y="2696206"/>
                </a:lnTo>
                <a:lnTo>
                  <a:pt x="0" y="0"/>
                </a:lnTo>
                <a:close/>
              </a:path>
            </a:pathLst>
          </a:custGeom>
          <a:blipFill rotWithShape="1">
            <a:blip r:embed="rId10">
              <a:alphaModFix/>
            </a:blip>
            <a:stretch>
              <a:fillRect b="-11879" l="0" r="0" t="-11878"/>
            </a:stretch>
          </a:blipFill>
          <a:ln>
            <a:noFill/>
          </a:ln>
        </p:spPr>
      </p:sp>
      <p:sp>
        <p:nvSpPr>
          <p:cNvPr id="368" name="Google Shape;368;p21"/>
          <p:cNvSpPr txBox="1"/>
          <p:nvPr/>
        </p:nvSpPr>
        <p:spPr>
          <a:xfrm>
            <a:off x="400981" y="448310"/>
            <a:ext cx="6409124"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Arial"/>
                <a:ea typeface="Arial"/>
                <a:cs typeface="Arial"/>
                <a:sym typeface="Arial"/>
              </a:rPr>
              <a:t>synchronization Data Realtime</a:t>
            </a:r>
            <a:endParaRPr/>
          </a:p>
        </p:txBody>
      </p:sp>
      <p:sp>
        <p:nvSpPr>
          <p:cNvPr id="369" name="Google Shape;369;p21"/>
          <p:cNvSpPr txBox="1"/>
          <p:nvPr/>
        </p:nvSpPr>
        <p:spPr>
          <a:xfrm>
            <a:off x="607455" y="3778928"/>
            <a:ext cx="5166122"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Arial"/>
                <a:ea typeface="Arial"/>
                <a:cs typeface="Arial"/>
                <a:sym typeface="Arial"/>
              </a:rPr>
              <a:t>Market analysis Realtime</a:t>
            </a:r>
            <a:endParaRPr/>
          </a:p>
        </p:txBody>
      </p:sp>
      <p:sp>
        <p:nvSpPr>
          <p:cNvPr id="370" name="Google Shape;370;p21"/>
          <p:cNvSpPr txBox="1"/>
          <p:nvPr/>
        </p:nvSpPr>
        <p:spPr>
          <a:xfrm>
            <a:off x="7203070" y="448310"/>
            <a:ext cx="9783961"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Arial"/>
                <a:ea typeface="Arial"/>
                <a:cs typeface="Arial"/>
                <a:sym typeface="Arial"/>
              </a:rPr>
              <a:t>Product Varification And  Vip Customer Handle</a:t>
            </a:r>
            <a:endParaRPr/>
          </a:p>
        </p:txBody>
      </p:sp>
      <p:sp>
        <p:nvSpPr>
          <p:cNvPr id="371" name="Google Shape;371;p21"/>
          <p:cNvSpPr txBox="1"/>
          <p:nvPr/>
        </p:nvSpPr>
        <p:spPr>
          <a:xfrm>
            <a:off x="9975716" y="6829407"/>
            <a:ext cx="2060277"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Arial"/>
                <a:ea typeface="Arial"/>
                <a:cs typeface="Arial"/>
                <a:sym typeface="Arial"/>
              </a:rPr>
              <a:t>SQL PART</a:t>
            </a:r>
            <a:endParaRPr/>
          </a:p>
        </p:txBody>
      </p:sp>
      <p:sp>
        <p:nvSpPr>
          <p:cNvPr id="372" name="Google Shape;372;p21"/>
          <p:cNvSpPr txBox="1"/>
          <p:nvPr/>
        </p:nvSpPr>
        <p:spPr>
          <a:xfrm>
            <a:off x="14461715" y="2089468"/>
            <a:ext cx="3826285" cy="505619"/>
          </a:xfrm>
          <a:prstGeom prst="rect">
            <a:avLst/>
          </a:prstGeom>
          <a:noFill/>
          <a:ln>
            <a:noFill/>
          </a:ln>
        </p:spPr>
        <p:txBody>
          <a:bodyPr anchorCtr="0" anchor="t" bIns="0" lIns="0" spcFirstLastPara="1" rIns="0" wrap="square" tIns="0">
            <a:spAutoFit/>
          </a:bodyPr>
          <a:lstStyle/>
          <a:p>
            <a:pPr indent="0" lvl="0" marL="0" marR="0" rtl="0" algn="ctr">
              <a:lnSpc>
                <a:spcPct val="140026"/>
              </a:lnSpc>
              <a:spcBef>
                <a:spcPts val="0"/>
              </a:spcBef>
              <a:spcAft>
                <a:spcPts val="0"/>
              </a:spcAft>
              <a:buNone/>
            </a:pPr>
            <a:r>
              <a:rPr b="1" i="0" lang="en-US" sz="2968" u="none" cap="none" strike="noStrike">
                <a:solidFill>
                  <a:srgbClr val="39B54A"/>
                </a:solidFill>
                <a:latin typeface="Montserrat"/>
                <a:ea typeface="Montserrat"/>
                <a:cs typeface="Montserrat"/>
                <a:sym typeface="Montserrat"/>
              </a:rPr>
              <a:t>Our Related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