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33DB5-DE41-4880-8907-86239E1E4226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06A50-5557-454E-A64F-1DC3DDFDD9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671851"/>
            <a:ext cx="45237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4902016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4524000"/>
            <a:ext cx="567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1238356"/>
            <a:ext cx="4059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3878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2155293"/>
            <a:ext cx="68097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508967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3878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2201433"/>
            <a:ext cx="2334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2201433"/>
            <a:ext cx="2334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2201433"/>
            <a:ext cx="2334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1238356"/>
            <a:ext cx="4059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508967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DB2F34-D99F-4297-8CAF-94561FC953F5}" type="datetimeFigureOut">
              <a:rPr lang="en-IN" smtClean="0"/>
              <a:pPr/>
              <a:t>12-05-2019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6E5C2-D5DE-4B01-97B5-3E65A74B6D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691680" y="1484784"/>
            <a:ext cx="620417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JAP to Jetty Migration</a:t>
            </a:r>
            <a:endParaRPr sz="3200" dirty="0"/>
          </a:p>
        </p:txBody>
      </p:sp>
      <p:grpSp>
        <p:nvGrpSpPr>
          <p:cNvPr id="2" name="Google Shape;72;p12"/>
          <p:cNvGrpSpPr/>
          <p:nvPr/>
        </p:nvGrpSpPr>
        <p:grpSpPr>
          <a:xfrm>
            <a:off x="1299165" y="4681899"/>
            <a:ext cx="215966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47864" y="342900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Sprint 19.1.4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3878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Deliverables</a:t>
            </a:r>
            <a:endParaRPr dirty="0"/>
          </a:p>
        </p:txBody>
      </p:sp>
      <p:grpSp>
        <p:nvGrpSpPr>
          <p:cNvPr id="2" name="Google Shape;423;p37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3" name="그룹 34">
            <a:extLst>
              <a:ext uri="{FF2B5EF4-FFF2-40B4-BE49-F238E27FC236}">
                <a16:creationId xmlns:a16="http://schemas.microsoft.com/office/drawing/2014/main" xmlns="" id="{9A02F033-5840-48EC-9A58-A1C1445B8793}"/>
              </a:ext>
            </a:extLst>
          </p:cNvPr>
          <p:cNvGrpSpPr/>
          <p:nvPr/>
        </p:nvGrpSpPr>
        <p:grpSpPr>
          <a:xfrm>
            <a:off x="2123728" y="2204864"/>
            <a:ext cx="7020272" cy="540000"/>
            <a:chOff x="3131841" y="1442348"/>
            <a:chExt cx="6012162" cy="540000"/>
          </a:xfrm>
        </p:grpSpPr>
        <p:sp>
          <p:nvSpPr>
            <p:cNvPr id="14" name="Round Same Side Corner Rectangle 13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ln w="1905"/>
                  <a:solidFill>
                    <a:schemeClr val="accent4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1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16" name="그룹 34">
            <a:extLst>
              <a:ext uri="{FF2B5EF4-FFF2-40B4-BE49-F238E27FC236}">
                <a16:creationId xmlns:a16="http://schemas.microsoft.com/office/drawing/2014/main" xmlns="" id="{9A02F033-5840-48EC-9A58-A1C1445B8793}"/>
              </a:ext>
            </a:extLst>
          </p:cNvPr>
          <p:cNvGrpSpPr/>
          <p:nvPr/>
        </p:nvGrpSpPr>
        <p:grpSpPr>
          <a:xfrm>
            <a:off x="2699792" y="2924944"/>
            <a:ext cx="6444208" cy="540000"/>
            <a:chOff x="3131841" y="1442348"/>
            <a:chExt cx="6012162" cy="540000"/>
          </a:xfrm>
        </p:grpSpPr>
        <p:sp>
          <p:nvSpPr>
            <p:cNvPr id="17" name="Round Same Side Corner Rectangle 16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ln w="1905"/>
                  <a:solidFill>
                    <a:schemeClr val="accent4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2</a:t>
              </a:r>
              <a:endParaRPr lang="ko-KR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34">
            <a:extLst>
              <a:ext uri="{FF2B5EF4-FFF2-40B4-BE49-F238E27FC236}">
                <a16:creationId xmlns:a16="http://schemas.microsoft.com/office/drawing/2014/main" xmlns="" id="{9A02F033-5840-48EC-9A58-A1C1445B8793}"/>
              </a:ext>
            </a:extLst>
          </p:cNvPr>
          <p:cNvGrpSpPr/>
          <p:nvPr/>
        </p:nvGrpSpPr>
        <p:grpSpPr>
          <a:xfrm>
            <a:off x="2699792" y="3717032"/>
            <a:ext cx="6444208" cy="540000"/>
            <a:chOff x="3131841" y="1442348"/>
            <a:chExt cx="6012162" cy="540000"/>
          </a:xfrm>
        </p:grpSpPr>
        <p:sp>
          <p:nvSpPr>
            <p:cNvPr id="20" name="Round Same Side Corner Rectangle 19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ln w="1905"/>
                  <a:solidFill>
                    <a:schemeClr val="accent4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3</a:t>
              </a:r>
              <a:endParaRPr lang="ko-KR" altLang="en-US" b="1" dirty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22" name="그룹 34">
            <a:extLst>
              <a:ext uri="{FF2B5EF4-FFF2-40B4-BE49-F238E27FC236}">
                <a16:creationId xmlns:a16="http://schemas.microsoft.com/office/drawing/2014/main" xmlns="" id="{9A02F033-5840-48EC-9A58-A1C1445B8793}"/>
              </a:ext>
            </a:extLst>
          </p:cNvPr>
          <p:cNvGrpSpPr/>
          <p:nvPr/>
        </p:nvGrpSpPr>
        <p:grpSpPr>
          <a:xfrm>
            <a:off x="2160240" y="4437112"/>
            <a:ext cx="6983760" cy="540000"/>
            <a:chOff x="3131841" y="1442348"/>
            <a:chExt cx="6012162" cy="540000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ln w="1905"/>
                  <a:solidFill>
                    <a:schemeClr val="accent4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4</a:t>
              </a:r>
              <a:endParaRPr lang="ko-KR" altLang="en-US" b="1" dirty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28" name="TextBox 27"/>
          <p:cNvSpPr txBox="1"/>
          <p:nvPr/>
        </p:nvSpPr>
        <p:spPr bwMode="auto">
          <a:xfrm>
            <a:off x="2987824" y="2348880"/>
            <a:ext cx="597666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CI-CD Setup using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Strella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&amp; Transporter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491880" y="299695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TDS Service – Replaced 3 EJB’s  call out of 6 with corresponding available WS method in DQS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491880" y="3861048"/>
            <a:ext cx="547260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Documentation:  Test 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result output evidence of 3 services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059832" y="4437112"/>
            <a:ext cx="583264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Code Review process completed for  3 services-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Config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, Log &amp; Instrument Service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4126854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Strella Build: CI-CD</a:t>
            </a:r>
            <a:endParaRPr sz="2800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259632" y="2132856"/>
            <a:ext cx="1966614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Component/Branch: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</a:p>
          <a:p>
            <a:pPr marL="0" lvl="0" indent="0">
              <a:buNone/>
            </a:pPr>
            <a:r>
              <a:rPr lang="en" dirty="0" smtClean="0"/>
              <a:t>        </a:t>
            </a:r>
            <a:r>
              <a:rPr lang="en" sz="1600" dirty="0" smtClean="0">
                <a:hlinkClick r:id="rId3"/>
              </a:rPr>
              <a:t>Demo Link</a:t>
            </a:r>
            <a:endParaRPr lang="en" dirty="0" smtClean="0"/>
          </a:p>
          <a:p>
            <a:pPr marL="0" lvl="0" indent="0"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Repository Location: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        </a:t>
            </a:r>
            <a:r>
              <a:rPr lang="en" sz="1600" dirty="0" smtClean="0">
                <a:hlinkClick r:id="rId3"/>
              </a:rPr>
              <a:t>Demo Link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419872" y="2132856"/>
            <a:ext cx="1961224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Log Service</a:t>
            </a: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en-IN" dirty="0" smtClean="0"/>
              <a:t>Component/Branch: </a:t>
            </a:r>
          </a:p>
          <a:p>
            <a:pPr marL="0" lvl="0" indent="0">
              <a:buNone/>
            </a:pPr>
            <a:r>
              <a:rPr lang="en-IN" dirty="0" smtClean="0"/>
              <a:t> </a:t>
            </a:r>
          </a:p>
          <a:p>
            <a:pPr marL="0" lvl="0" indent="0">
              <a:buNone/>
            </a:pPr>
            <a:r>
              <a:rPr lang="en-IN" dirty="0" smtClean="0"/>
              <a:t>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Repository Location:</a:t>
            </a:r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 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5364089" y="2132856"/>
            <a:ext cx="18002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Instrumentdef</a:t>
            </a: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en-IN" dirty="0" smtClean="0"/>
              <a:t>Component/Branch: </a:t>
            </a:r>
          </a:p>
          <a:p>
            <a:pPr marL="0" lvl="0" indent="0">
              <a:buNone/>
            </a:pPr>
            <a:r>
              <a:rPr lang="en-IN" dirty="0" smtClean="0"/>
              <a:t> </a:t>
            </a:r>
          </a:p>
          <a:p>
            <a:pPr marL="0" lvl="0" indent="0">
              <a:buNone/>
            </a:pPr>
            <a:r>
              <a:rPr lang="en-IN" dirty="0" smtClean="0"/>
              <a:t>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Repository Location:</a:t>
            </a:r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 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174;p20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" name="Google Shape;171;p20"/>
          <p:cNvSpPr txBox="1">
            <a:spLocks/>
          </p:cNvSpPr>
          <p:nvPr/>
        </p:nvSpPr>
        <p:spPr>
          <a:xfrm>
            <a:off x="7177386" y="2132856"/>
            <a:ext cx="1787102" cy="41632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CD00"/>
                </a:highlight>
                <a:uLnTx/>
                <a:uFillTx/>
                <a:latin typeface="+mn-lt"/>
                <a:ea typeface="+mn-ea"/>
                <a:cs typeface="+mn-cs"/>
              </a:rPr>
              <a:t>TDS Service</a:t>
            </a:r>
          </a:p>
          <a:p>
            <a:pPr lvl="0">
              <a:spcBef>
                <a:spcPts val="600"/>
              </a:spcBef>
            </a:pPr>
            <a:r>
              <a:rPr lang="en-IN" dirty="0" smtClean="0"/>
              <a:t>Component/Branch: </a:t>
            </a:r>
          </a:p>
          <a:p>
            <a:pPr lvl="0">
              <a:spcBef>
                <a:spcPts val="600"/>
              </a:spcBef>
            </a:pPr>
            <a:r>
              <a:rPr lang="en-IN" dirty="0" smtClean="0"/>
              <a:t> </a:t>
            </a:r>
          </a:p>
          <a:p>
            <a:pPr lvl="0"/>
            <a:r>
              <a:rPr lang="en-IN" dirty="0" smtClean="0"/>
              <a:t>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 smtClean="0"/>
          </a:p>
          <a:p>
            <a:pPr lvl="0"/>
            <a:endParaRPr lang="en-IN" dirty="0" smtClean="0"/>
          </a:p>
          <a:p>
            <a:pPr lvl="0">
              <a:spcBef>
                <a:spcPts val="600"/>
              </a:spcBef>
            </a:pPr>
            <a:r>
              <a:rPr lang="en-IN" dirty="0" smtClean="0"/>
              <a:t>Repository Location:</a:t>
            </a:r>
          </a:p>
          <a:p>
            <a:pPr lvl="0">
              <a:spcBef>
                <a:spcPts val="600"/>
              </a:spcBef>
            </a:pPr>
            <a:endParaRPr lang="en-IN" dirty="0" smtClean="0"/>
          </a:p>
          <a:p>
            <a:pPr lvl="0">
              <a:spcBef>
                <a:spcPts val="600"/>
              </a:spcBef>
            </a:pPr>
            <a:r>
              <a:rPr lang="en-IN" dirty="0" smtClean="0"/>
              <a:t>        </a:t>
            </a:r>
            <a:r>
              <a:rPr lang="en-IN" sz="1600" dirty="0" smtClean="0">
                <a:hlinkClick r:id="rId3"/>
              </a:rPr>
              <a:t>Demo Link</a:t>
            </a:r>
            <a:endParaRPr lang="en-IN" dirty="0"/>
          </a:p>
        </p:txBody>
      </p:sp>
      <p:sp>
        <p:nvSpPr>
          <p:cNvPr id="17" name="Round Same Side Corner Rectangle 16"/>
          <p:cNvSpPr/>
          <p:nvPr/>
        </p:nvSpPr>
        <p:spPr>
          <a:xfrm rot="16200000">
            <a:off x="788679" y="1142721"/>
            <a:ext cx="540000" cy="720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755576" y="1268760"/>
            <a:ext cx="546474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4126854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Transporter Deployer: CI-CD</a:t>
            </a:r>
            <a:endParaRPr sz="2800" dirty="0"/>
          </a:p>
        </p:txBody>
      </p:sp>
      <p:grpSp>
        <p:nvGrpSpPr>
          <p:cNvPr id="2" name="Google Shape;174;p20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6" name="Block Arc 55"/>
          <p:cNvSpPr/>
          <p:nvPr/>
        </p:nvSpPr>
        <p:spPr>
          <a:xfrm rot="10800000">
            <a:off x="2426363" y="2067694"/>
            <a:ext cx="1551676" cy="1551676"/>
          </a:xfrm>
          <a:prstGeom prst="blockArc">
            <a:avLst>
              <a:gd name="adj1" fmla="val 11824196"/>
              <a:gd name="adj2" fmla="val 20729987"/>
              <a:gd name="adj3" fmla="val 8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 Same Side Corner Rectangle 57"/>
          <p:cNvSpPr/>
          <p:nvPr/>
        </p:nvSpPr>
        <p:spPr>
          <a:xfrm rot="16200000">
            <a:off x="788679" y="1142721"/>
            <a:ext cx="540000" cy="720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Oval 58"/>
          <p:cNvSpPr/>
          <p:nvPr/>
        </p:nvSpPr>
        <p:spPr>
          <a:xfrm>
            <a:off x="755576" y="1268760"/>
            <a:ext cx="546474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132856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Quattrocento Sans" charset="0"/>
              </a:rPr>
              <a:t>Two separate deployable artifacts for  each of the services (Config, TDS, Log etc) i.e. </a:t>
            </a:r>
            <a:r>
              <a:rPr lang="en-IN" b="1" dirty="0" smtClean="0">
                <a:highlight>
                  <a:srgbClr val="FFCD00"/>
                </a:highlight>
              </a:rPr>
              <a:t>Executable Jar</a:t>
            </a:r>
            <a:r>
              <a:rPr lang="en" dirty="0" smtClean="0">
                <a:latin typeface="Quattrocento Sans" charset="0"/>
              </a:rPr>
              <a:t> &amp; </a:t>
            </a:r>
            <a:r>
              <a:rPr lang="en-IN" b="1" dirty="0" smtClean="0">
                <a:highlight>
                  <a:srgbClr val="FFCD00"/>
                </a:highlight>
              </a:rPr>
              <a:t>Resources</a:t>
            </a:r>
          </a:p>
          <a:p>
            <a:r>
              <a:rPr lang="en" dirty="0" smtClean="0">
                <a:latin typeface="Quattrocento Sans" charset="0"/>
              </a:rPr>
              <a:t> are generated by Strella build.</a:t>
            </a:r>
          </a:p>
          <a:p>
            <a:endParaRPr lang="en" dirty="0" smtClean="0">
              <a:latin typeface="Quattrocento Sans" charset="0"/>
            </a:endParaRPr>
          </a:p>
          <a:p>
            <a:r>
              <a:rPr lang="en" dirty="0" smtClean="0">
                <a:latin typeface="Quattrocento Sans" charset="0"/>
              </a:rPr>
              <a:t>Created separate plan for each services but common reusable actions for all 4 four services.</a:t>
            </a:r>
          </a:p>
          <a:p>
            <a:endParaRPr lang="en" dirty="0" smtClean="0">
              <a:latin typeface="Quattrocento Sans" charset="0"/>
            </a:endParaRPr>
          </a:p>
          <a:p>
            <a:endParaRPr lang="en" dirty="0" smtClean="0">
              <a:latin typeface="Quattrocento Sans" charset="0"/>
            </a:endParaRPr>
          </a:p>
          <a:p>
            <a:endParaRPr lang="en" dirty="0" smtClean="0">
              <a:latin typeface="Quattrocento Sans" charset="0"/>
            </a:endParaRPr>
          </a:p>
          <a:p>
            <a:endParaRPr lang="en" dirty="0" smtClean="0">
              <a:latin typeface="Quattrocento Sans" charset="0"/>
            </a:endParaRPr>
          </a:p>
          <a:p>
            <a:endParaRPr lang="en" dirty="0" smtClean="0">
              <a:latin typeface="Quattrocento Sans" charset="0"/>
            </a:endParaRPr>
          </a:p>
          <a:p>
            <a:endParaRPr lang="en-IN" b="1" dirty="0" smtClean="0">
              <a:highlight>
                <a:srgbClr val="FFCD00"/>
              </a:highlight>
            </a:endParaRPr>
          </a:p>
          <a:p>
            <a:endParaRPr lang="en-IN" dirty="0">
              <a:latin typeface="Quattrocento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4126854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Transporter Deployer: Plan Actions</a:t>
            </a:r>
            <a:endParaRPr sz="2800" dirty="0"/>
          </a:p>
        </p:txBody>
      </p:sp>
      <p:grpSp>
        <p:nvGrpSpPr>
          <p:cNvPr id="2" name="Google Shape;174;p20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6" name="Block Arc 55"/>
          <p:cNvSpPr/>
          <p:nvPr/>
        </p:nvSpPr>
        <p:spPr>
          <a:xfrm rot="10800000">
            <a:off x="2426363" y="2067694"/>
            <a:ext cx="1551676" cy="1551676"/>
          </a:xfrm>
          <a:prstGeom prst="blockArc">
            <a:avLst>
              <a:gd name="adj1" fmla="val 11824196"/>
              <a:gd name="adj2" fmla="val 20729987"/>
              <a:gd name="adj3" fmla="val 8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326;p29"/>
          <p:cNvSpPr/>
          <p:nvPr/>
        </p:nvSpPr>
        <p:spPr>
          <a:xfrm>
            <a:off x="827584" y="2053050"/>
            <a:ext cx="1128192" cy="101591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Stop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27;p29"/>
          <p:cNvSpPr/>
          <p:nvPr/>
        </p:nvSpPr>
        <p:spPr>
          <a:xfrm>
            <a:off x="4283968" y="2060848"/>
            <a:ext cx="1080120" cy="1008112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Service Jar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328;p29"/>
          <p:cNvSpPr/>
          <p:nvPr/>
        </p:nvSpPr>
        <p:spPr>
          <a:xfrm>
            <a:off x="2627784" y="2060848"/>
            <a:ext cx="1080120" cy="1008112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Backup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" name="Google Shape;327;p29"/>
          <p:cNvSpPr/>
          <p:nvPr/>
        </p:nvSpPr>
        <p:spPr>
          <a:xfrm>
            <a:off x="5940152" y="2060848"/>
            <a:ext cx="1008112" cy="1008112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Resources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" name="Google Shape;171;p20"/>
          <p:cNvSpPr txBox="1">
            <a:spLocks noGrp="1"/>
          </p:cNvSpPr>
          <p:nvPr>
            <p:ph type="body" idx="1"/>
          </p:nvPr>
        </p:nvSpPr>
        <p:spPr>
          <a:xfrm>
            <a:off x="4283968" y="3284984"/>
            <a:ext cx="144016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</p:txBody>
      </p:sp>
      <p:sp>
        <p:nvSpPr>
          <p:cNvPr id="24" name="Google Shape;171;p20"/>
          <p:cNvSpPr txBox="1">
            <a:spLocks noGrp="1"/>
          </p:cNvSpPr>
          <p:nvPr>
            <p:ph type="body" idx="1"/>
          </p:nvPr>
        </p:nvSpPr>
        <p:spPr>
          <a:xfrm>
            <a:off x="2555776" y="3284984"/>
            <a:ext cx="144016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</p:txBody>
      </p:sp>
      <p:sp>
        <p:nvSpPr>
          <p:cNvPr id="25" name="Google Shape;171;p20"/>
          <p:cNvSpPr txBox="1">
            <a:spLocks noGrp="1"/>
          </p:cNvSpPr>
          <p:nvPr>
            <p:ph type="body" idx="1"/>
          </p:nvPr>
        </p:nvSpPr>
        <p:spPr>
          <a:xfrm>
            <a:off x="5940152" y="3284984"/>
            <a:ext cx="144016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</p:txBody>
      </p:sp>
      <p:sp>
        <p:nvSpPr>
          <p:cNvPr id="26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27584" y="3212976"/>
            <a:ext cx="144016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</p:txBody>
      </p:sp>
      <p:sp>
        <p:nvSpPr>
          <p:cNvPr id="27" name="Google Shape;327;p29"/>
          <p:cNvSpPr/>
          <p:nvPr/>
        </p:nvSpPr>
        <p:spPr>
          <a:xfrm>
            <a:off x="7380312" y="2060848"/>
            <a:ext cx="1008112" cy="1008112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ora"/>
                <a:ea typeface="Lora"/>
                <a:cs typeface="Lora"/>
                <a:sym typeface="Lora"/>
              </a:rPr>
              <a:t>Start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" name="Google Shape;171;p20"/>
          <p:cNvSpPr txBox="1">
            <a:spLocks noGrp="1"/>
          </p:cNvSpPr>
          <p:nvPr>
            <p:ph type="body" idx="1"/>
          </p:nvPr>
        </p:nvSpPr>
        <p:spPr>
          <a:xfrm>
            <a:off x="7452320" y="3284984"/>
            <a:ext cx="1440160" cy="316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rgbClr val="FFCD00"/>
                </a:highlight>
              </a:rPr>
              <a:t>Config Service</a:t>
            </a:r>
            <a:endParaRPr b="1" dirty="0">
              <a:highlight>
                <a:srgbClr val="FFCD00"/>
              </a:highlight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788679" y="1142721"/>
            <a:ext cx="540000" cy="720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55576" y="1268760"/>
            <a:ext cx="546474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4126854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Documentation: Test </a:t>
            </a:r>
            <a:r>
              <a:rPr lang="en" sz="2800" dirty="0" smtClean="0"/>
              <a:t>Results output evidence</a:t>
            </a:r>
            <a:endParaRPr sz="2800" dirty="0"/>
          </a:p>
        </p:txBody>
      </p:sp>
      <p:grpSp>
        <p:nvGrpSpPr>
          <p:cNvPr id="2" name="Google Shape;174;p20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6" name="Block Arc 55"/>
          <p:cNvSpPr/>
          <p:nvPr/>
        </p:nvSpPr>
        <p:spPr>
          <a:xfrm rot="10800000">
            <a:off x="2426363" y="2067694"/>
            <a:ext cx="1551676" cy="1551676"/>
          </a:xfrm>
          <a:prstGeom prst="blockArc">
            <a:avLst>
              <a:gd name="adj1" fmla="val 11824196"/>
              <a:gd name="adj2" fmla="val 20729987"/>
              <a:gd name="adj3" fmla="val 8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 Same Side Corner Rectangle 57"/>
          <p:cNvSpPr/>
          <p:nvPr/>
        </p:nvSpPr>
        <p:spPr>
          <a:xfrm rot="16200000">
            <a:off x="788679" y="1142721"/>
            <a:ext cx="540000" cy="720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Oval 58"/>
          <p:cNvSpPr/>
          <p:nvPr/>
        </p:nvSpPr>
        <p:spPr>
          <a:xfrm>
            <a:off x="755576" y="1268760"/>
            <a:ext cx="546474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1230224"/>
            <a:ext cx="4126854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Code </a:t>
            </a:r>
            <a:r>
              <a:rPr lang="en" sz="2800" dirty="0" smtClean="0"/>
              <a:t>Review</a:t>
            </a:r>
            <a:endParaRPr sz="2800" dirty="0"/>
          </a:p>
        </p:txBody>
      </p:sp>
      <p:grpSp>
        <p:nvGrpSpPr>
          <p:cNvPr id="2" name="Google Shape;174;p20"/>
          <p:cNvGrpSpPr/>
          <p:nvPr/>
        </p:nvGrpSpPr>
        <p:grpSpPr>
          <a:xfrm>
            <a:off x="916459" y="1359667"/>
            <a:ext cx="214625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6" name="Block Arc 55"/>
          <p:cNvSpPr/>
          <p:nvPr/>
        </p:nvSpPr>
        <p:spPr>
          <a:xfrm rot="10800000">
            <a:off x="2426363" y="2067694"/>
            <a:ext cx="1551676" cy="1551676"/>
          </a:xfrm>
          <a:prstGeom prst="blockArc">
            <a:avLst>
              <a:gd name="adj1" fmla="val 11824196"/>
              <a:gd name="adj2" fmla="val 20729987"/>
              <a:gd name="adj3" fmla="val 8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 Same Side Corner Rectangle 57"/>
          <p:cNvSpPr/>
          <p:nvPr/>
        </p:nvSpPr>
        <p:spPr>
          <a:xfrm rot="16200000">
            <a:off x="788679" y="1142721"/>
            <a:ext cx="540000" cy="720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Oval 58"/>
          <p:cNvSpPr/>
          <p:nvPr/>
        </p:nvSpPr>
        <p:spPr>
          <a:xfrm>
            <a:off x="755576" y="1268760"/>
            <a:ext cx="546474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 flipV="1">
            <a:off x="6450" y="3284984"/>
            <a:ext cx="2837358" cy="3272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688336" y="2501438"/>
            <a:ext cx="49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6084168" y="3284984"/>
            <a:ext cx="305983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2558272"/>
            <a:ext cx="11391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3;p36"/>
          <p:cNvGrpSpPr/>
          <p:nvPr/>
        </p:nvGrpSpPr>
        <p:grpSpPr>
          <a:xfrm>
            <a:off x="1187624" y="2924944"/>
            <a:ext cx="505722" cy="634356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462</TotalTime>
  <Words>210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JAP to Jetty Migration</vt:lpstr>
      <vt:lpstr>Key Deliverables</vt:lpstr>
      <vt:lpstr>Strella Build: CI-CD</vt:lpstr>
      <vt:lpstr>Transporter Deployer: CI-CD</vt:lpstr>
      <vt:lpstr>Transporter Deployer: Plan Actions</vt:lpstr>
      <vt:lpstr>Documentation: Test Results output evidence</vt:lpstr>
      <vt:lpstr>Code Review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Uttam</dc:creator>
  <cp:lastModifiedBy>Uttam</cp:lastModifiedBy>
  <cp:revision>46</cp:revision>
  <dcterms:created xsi:type="dcterms:W3CDTF">2019-05-10T15:43:35Z</dcterms:created>
  <dcterms:modified xsi:type="dcterms:W3CDTF">2019-05-12T08:26:57Z</dcterms:modified>
</cp:coreProperties>
</file>