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424" r:id="rId2"/>
    <p:sldId id="4425" r:id="rId3"/>
    <p:sldId id="4428" r:id="rId4"/>
    <p:sldId id="4433" r:id="rId5"/>
    <p:sldId id="4432" r:id="rId6"/>
    <p:sldId id="4434" r:id="rId7"/>
    <p:sldId id="4435" r:id="rId8"/>
    <p:sldId id="4437" r:id="rId9"/>
    <p:sldId id="4427" r:id="rId10"/>
    <p:sldId id="4436" r:id="rId11"/>
    <p:sldId id="4426" r:id="rId12"/>
    <p:sldId id="442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BE173C-F0EA-4E12-8037-DD6059962C68}" type="doc">
      <dgm:prSet loTypeId="urn:microsoft.com/office/officeart/2018/2/layout/IconVerticalSolidList" loCatId="icon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931DE6-8A3E-40AA-BDFE-FDEA00B1C9B0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B05FA51-6B20-424A-8335-49D8D39A65A4}" type="parTrans" cxnId="{4E2B69F6-A2EB-4D36-AE7C-C12AB56269F7}">
      <dgm:prSet/>
      <dgm:spPr/>
      <dgm:t>
        <a:bodyPr/>
        <a:lstStyle/>
        <a:p>
          <a:endParaRPr lang="en-US"/>
        </a:p>
      </dgm:t>
    </dgm:pt>
    <dgm:pt modelId="{C7017B74-E84C-4DEB-B298-20FA4DBEB28F}" type="sibTrans" cxnId="{4E2B69F6-A2EB-4D36-AE7C-C12AB56269F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04B4AE0-E3E1-4F7A-BF4C-A3E77F0828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</a:t>
          </a:r>
        </a:p>
      </dgm:t>
    </dgm:pt>
    <dgm:pt modelId="{F7ADE3DC-C03F-4E2C-B5EE-075E29A82C16}" type="parTrans" cxnId="{0B5668A5-8386-43AA-AC01-524FB956F668}">
      <dgm:prSet/>
      <dgm:spPr/>
      <dgm:t>
        <a:bodyPr/>
        <a:lstStyle/>
        <a:p>
          <a:endParaRPr lang="en-US"/>
        </a:p>
      </dgm:t>
    </dgm:pt>
    <dgm:pt modelId="{6846A951-FD70-4DBF-BC84-89A0251172D3}" type="sibTrans" cxnId="{0B5668A5-8386-43AA-AC01-524FB956F6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0B2EB62-BCD9-41DE-B1AD-7079517EAB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</a:t>
          </a:r>
        </a:p>
      </dgm:t>
    </dgm:pt>
    <dgm:pt modelId="{A6F20E43-64F2-475F-8704-739127B0C8B9}" type="parTrans" cxnId="{0BC57B3C-3694-4F8C-98E3-F3E0C1AF6DE4}">
      <dgm:prSet/>
      <dgm:spPr/>
      <dgm:t>
        <a:bodyPr/>
        <a:lstStyle/>
        <a:p>
          <a:endParaRPr lang="en-US"/>
        </a:p>
      </dgm:t>
    </dgm:pt>
    <dgm:pt modelId="{47A57EBF-D082-49C0-B7CA-63C60F43F2D0}" type="sibTrans" cxnId="{0BC57B3C-3694-4F8C-98E3-F3E0C1AF6DE4}">
      <dgm:prSet/>
      <dgm:spPr/>
      <dgm:t>
        <a:bodyPr/>
        <a:lstStyle/>
        <a:p>
          <a:endParaRPr lang="en-US"/>
        </a:p>
      </dgm:t>
    </dgm:pt>
    <dgm:pt modelId="{CFE9BA72-7FD0-42B6-B177-3F2FBC9CC1B0}" type="pres">
      <dgm:prSet presAssocID="{A7BE173C-F0EA-4E12-8037-DD6059962C68}" presName="root" presStyleCnt="0">
        <dgm:presLayoutVars>
          <dgm:dir/>
          <dgm:resizeHandles val="exact"/>
        </dgm:presLayoutVars>
      </dgm:prSet>
      <dgm:spPr/>
    </dgm:pt>
    <dgm:pt modelId="{6F6AD6D5-C09D-4A46-92AB-AF58FC2B83C5}" type="pres">
      <dgm:prSet presAssocID="{6D931DE6-8A3E-40AA-BDFE-FDEA00B1C9B0}" presName="compNode" presStyleCnt="0"/>
      <dgm:spPr/>
    </dgm:pt>
    <dgm:pt modelId="{35EABAAC-B9B0-4E9F-BEA5-B35EEA4D09FB}" type="pres">
      <dgm:prSet presAssocID="{6D931DE6-8A3E-40AA-BDFE-FDEA00B1C9B0}" presName="bgRect" presStyleLbl="bgShp" presStyleIdx="0" presStyleCnt="3"/>
      <dgm:spPr/>
    </dgm:pt>
    <dgm:pt modelId="{D6DD5BE0-D0CF-4B3A-A284-D2229F5B2152}" type="pres">
      <dgm:prSet presAssocID="{6D931DE6-8A3E-40AA-BDFE-FDEA00B1C9B0}" presName="iconRect" presStyleLbl="node1" presStyleIdx="0" presStyleCnt="3" custScaleX="94195" custScaleY="115691" custLinFactNeighborX="-23012" custLinFactNeighborY="-18923"/>
      <dgm:spPr/>
    </dgm:pt>
    <dgm:pt modelId="{F6372A23-1168-4442-93F1-E2F25B0BB53A}" type="pres">
      <dgm:prSet presAssocID="{6D931DE6-8A3E-40AA-BDFE-FDEA00B1C9B0}" presName="spaceRect" presStyleCnt="0"/>
      <dgm:spPr/>
    </dgm:pt>
    <dgm:pt modelId="{23B2C005-B2E5-485B-B13E-F342035D5AA4}" type="pres">
      <dgm:prSet presAssocID="{6D931DE6-8A3E-40AA-BDFE-FDEA00B1C9B0}" presName="parTx" presStyleLbl="revTx" presStyleIdx="0" presStyleCnt="3">
        <dgm:presLayoutVars>
          <dgm:chMax val="0"/>
          <dgm:chPref val="0"/>
        </dgm:presLayoutVars>
      </dgm:prSet>
      <dgm:spPr/>
    </dgm:pt>
    <dgm:pt modelId="{F089A4A6-EA7E-442E-8BBE-5684E50D4392}" type="pres">
      <dgm:prSet presAssocID="{C7017B74-E84C-4DEB-B298-20FA4DBEB28F}" presName="sibTrans" presStyleCnt="0"/>
      <dgm:spPr/>
    </dgm:pt>
    <dgm:pt modelId="{E528B185-B020-4075-8834-B243AB8390A2}" type="pres">
      <dgm:prSet presAssocID="{C04B4AE0-E3E1-4F7A-BF4C-A3E77F082841}" presName="compNode" presStyleCnt="0"/>
      <dgm:spPr/>
    </dgm:pt>
    <dgm:pt modelId="{9F41D693-3ADF-43F5-B052-444CB8469910}" type="pres">
      <dgm:prSet presAssocID="{C04B4AE0-E3E1-4F7A-BF4C-A3E77F082841}" presName="bgRect" presStyleLbl="bgShp" presStyleIdx="1" presStyleCnt="3"/>
      <dgm:spPr/>
    </dgm:pt>
    <dgm:pt modelId="{6EF204F6-0DCD-483F-B162-B241BF79ADB0}" type="pres">
      <dgm:prSet presAssocID="{C04B4AE0-E3E1-4F7A-BF4C-A3E77F082841}" presName="iconRect" presStyleLbl="node1" presStyleIdx="1" presStyleCnt="3"/>
      <dgm:spPr/>
    </dgm:pt>
    <dgm:pt modelId="{E2244AE2-FB11-424C-85E9-A676ADE02BA8}" type="pres">
      <dgm:prSet presAssocID="{C04B4AE0-E3E1-4F7A-BF4C-A3E77F082841}" presName="spaceRect" presStyleCnt="0"/>
      <dgm:spPr/>
    </dgm:pt>
    <dgm:pt modelId="{03F57D53-221A-463F-B9D5-C0C1C7259C2F}" type="pres">
      <dgm:prSet presAssocID="{C04B4AE0-E3E1-4F7A-BF4C-A3E77F082841}" presName="parTx" presStyleLbl="revTx" presStyleIdx="1" presStyleCnt="3">
        <dgm:presLayoutVars>
          <dgm:chMax val="0"/>
          <dgm:chPref val="0"/>
        </dgm:presLayoutVars>
      </dgm:prSet>
      <dgm:spPr/>
    </dgm:pt>
    <dgm:pt modelId="{CB9FB7C7-AD7E-4415-84C3-F9C942CBCA7B}" type="pres">
      <dgm:prSet presAssocID="{6846A951-FD70-4DBF-BC84-89A0251172D3}" presName="sibTrans" presStyleCnt="0"/>
      <dgm:spPr/>
    </dgm:pt>
    <dgm:pt modelId="{326D84D5-4B45-409F-91E9-DF80F49D220A}" type="pres">
      <dgm:prSet presAssocID="{F0B2EB62-BCD9-41DE-B1AD-7079517EAB07}" presName="compNode" presStyleCnt="0"/>
      <dgm:spPr/>
    </dgm:pt>
    <dgm:pt modelId="{9F0D6DC0-13CD-4E4C-8420-161B7C6AFCF1}" type="pres">
      <dgm:prSet presAssocID="{F0B2EB62-BCD9-41DE-B1AD-7079517EAB07}" presName="bgRect" presStyleLbl="bgShp" presStyleIdx="2" presStyleCnt="3"/>
      <dgm:spPr/>
    </dgm:pt>
    <dgm:pt modelId="{AB8649C1-55A3-418B-9749-4707984CB587}" type="pres">
      <dgm:prSet presAssocID="{F0B2EB62-BCD9-41DE-B1AD-7079517EAB07}" presName="iconRect" presStyleLbl="node1" presStyleIdx="2" presStyleCnt="3"/>
      <dgm:spPr/>
    </dgm:pt>
    <dgm:pt modelId="{EAFD8607-24B3-4124-8186-1AE31B02B75A}" type="pres">
      <dgm:prSet presAssocID="{F0B2EB62-BCD9-41DE-B1AD-7079517EAB07}" presName="spaceRect" presStyleCnt="0"/>
      <dgm:spPr/>
    </dgm:pt>
    <dgm:pt modelId="{08FA92AE-DB65-40F7-ACA8-DD0E54E58E48}" type="pres">
      <dgm:prSet presAssocID="{F0B2EB62-BCD9-41DE-B1AD-7079517EAB0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0BD7436-7A7B-4A2A-8597-0C0D0C552861}" type="presOf" srcId="{A7BE173C-F0EA-4E12-8037-DD6059962C68}" destId="{CFE9BA72-7FD0-42B6-B177-3F2FBC9CC1B0}" srcOrd="0" destOrd="0" presId="urn:microsoft.com/office/officeart/2018/2/layout/IconVerticalSolidList"/>
    <dgm:cxn modelId="{0BC57B3C-3694-4F8C-98E3-F3E0C1AF6DE4}" srcId="{A7BE173C-F0EA-4E12-8037-DD6059962C68}" destId="{F0B2EB62-BCD9-41DE-B1AD-7079517EAB07}" srcOrd="2" destOrd="0" parTransId="{A6F20E43-64F2-475F-8704-739127B0C8B9}" sibTransId="{47A57EBF-D082-49C0-B7CA-63C60F43F2D0}"/>
    <dgm:cxn modelId="{0B5668A5-8386-43AA-AC01-524FB956F668}" srcId="{A7BE173C-F0EA-4E12-8037-DD6059962C68}" destId="{C04B4AE0-E3E1-4F7A-BF4C-A3E77F082841}" srcOrd="1" destOrd="0" parTransId="{F7ADE3DC-C03F-4E2C-B5EE-075E29A82C16}" sibTransId="{6846A951-FD70-4DBF-BC84-89A0251172D3}"/>
    <dgm:cxn modelId="{791829B1-35DC-44D3-955B-C354F9FE53B8}" type="presOf" srcId="{F0B2EB62-BCD9-41DE-B1AD-7079517EAB07}" destId="{08FA92AE-DB65-40F7-ACA8-DD0E54E58E48}" srcOrd="0" destOrd="0" presId="urn:microsoft.com/office/officeart/2018/2/layout/IconVerticalSolidList"/>
    <dgm:cxn modelId="{93409ECE-7346-42E8-8822-A2623F703A74}" type="presOf" srcId="{6D931DE6-8A3E-40AA-BDFE-FDEA00B1C9B0}" destId="{23B2C005-B2E5-485B-B13E-F342035D5AA4}" srcOrd="0" destOrd="0" presId="urn:microsoft.com/office/officeart/2018/2/layout/IconVerticalSolidList"/>
    <dgm:cxn modelId="{284E47D5-24E5-4FDE-A95A-7D47F84B56F5}" type="presOf" srcId="{C04B4AE0-E3E1-4F7A-BF4C-A3E77F082841}" destId="{03F57D53-221A-463F-B9D5-C0C1C7259C2F}" srcOrd="0" destOrd="0" presId="urn:microsoft.com/office/officeart/2018/2/layout/IconVerticalSolidList"/>
    <dgm:cxn modelId="{4E2B69F6-A2EB-4D36-AE7C-C12AB56269F7}" srcId="{A7BE173C-F0EA-4E12-8037-DD6059962C68}" destId="{6D931DE6-8A3E-40AA-BDFE-FDEA00B1C9B0}" srcOrd="0" destOrd="0" parTransId="{5B05FA51-6B20-424A-8335-49D8D39A65A4}" sibTransId="{C7017B74-E84C-4DEB-B298-20FA4DBEB28F}"/>
    <dgm:cxn modelId="{873F363D-6824-4148-8015-C66677186EF6}" type="presParOf" srcId="{CFE9BA72-7FD0-42B6-B177-3F2FBC9CC1B0}" destId="{6F6AD6D5-C09D-4A46-92AB-AF58FC2B83C5}" srcOrd="0" destOrd="0" presId="urn:microsoft.com/office/officeart/2018/2/layout/IconVerticalSolidList"/>
    <dgm:cxn modelId="{C6C54963-604D-488F-9A78-B9FAD37E5C91}" type="presParOf" srcId="{6F6AD6D5-C09D-4A46-92AB-AF58FC2B83C5}" destId="{35EABAAC-B9B0-4E9F-BEA5-B35EEA4D09FB}" srcOrd="0" destOrd="0" presId="urn:microsoft.com/office/officeart/2018/2/layout/IconVerticalSolidList"/>
    <dgm:cxn modelId="{51281638-D4A0-4FA8-8A84-9A38826A57F5}" type="presParOf" srcId="{6F6AD6D5-C09D-4A46-92AB-AF58FC2B83C5}" destId="{D6DD5BE0-D0CF-4B3A-A284-D2229F5B2152}" srcOrd="1" destOrd="0" presId="urn:microsoft.com/office/officeart/2018/2/layout/IconVerticalSolidList"/>
    <dgm:cxn modelId="{2D06105C-1C30-493C-A59F-DD876888B30E}" type="presParOf" srcId="{6F6AD6D5-C09D-4A46-92AB-AF58FC2B83C5}" destId="{F6372A23-1168-4442-93F1-E2F25B0BB53A}" srcOrd="2" destOrd="0" presId="urn:microsoft.com/office/officeart/2018/2/layout/IconVerticalSolidList"/>
    <dgm:cxn modelId="{5D2EA86E-F868-470A-9FE1-E6902B2B5EA5}" type="presParOf" srcId="{6F6AD6D5-C09D-4A46-92AB-AF58FC2B83C5}" destId="{23B2C005-B2E5-485B-B13E-F342035D5AA4}" srcOrd="3" destOrd="0" presId="urn:microsoft.com/office/officeart/2018/2/layout/IconVerticalSolidList"/>
    <dgm:cxn modelId="{BA9F203C-000E-41EA-B7B0-8C88042CC232}" type="presParOf" srcId="{CFE9BA72-7FD0-42B6-B177-3F2FBC9CC1B0}" destId="{F089A4A6-EA7E-442E-8BBE-5684E50D4392}" srcOrd="1" destOrd="0" presId="urn:microsoft.com/office/officeart/2018/2/layout/IconVerticalSolidList"/>
    <dgm:cxn modelId="{B8BB4404-45D5-44C6-B2A4-789DA46FCCA0}" type="presParOf" srcId="{CFE9BA72-7FD0-42B6-B177-3F2FBC9CC1B0}" destId="{E528B185-B020-4075-8834-B243AB8390A2}" srcOrd="2" destOrd="0" presId="urn:microsoft.com/office/officeart/2018/2/layout/IconVerticalSolidList"/>
    <dgm:cxn modelId="{4DFEDA37-AE09-4EA6-B38E-109B82F8E772}" type="presParOf" srcId="{E528B185-B020-4075-8834-B243AB8390A2}" destId="{9F41D693-3ADF-43F5-B052-444CB8469910}" srcOrd="0" destOrd="0" presId="urn:microsoft.com/office/officeart/2018/2/layout/IconVerticalSolidList"/>
    <dgm:cxn modelId="{CE7DCF6C-78E1-4D4A-9A0C-A93441A5173E}" type="presParOf" srcId="{E528B185-B020-4075-8834-B243AB8390A2}" destId="{6EF204F6-0DCD-483F-B162-B241BF79ADB0}" srcOrd="1" destOrd="0" presId="urn:microsoft.com/office/officeart/2018/2/layout/IconVerticalSolidList"/>
    <dgm:cxn modelId="{19169A70-D2DD-44A8-9C27-E1BD38022378}" type="presParOf" srcId="{E528B185-B020-4075-8834-B243AB8390A2}" destId="{E2244AE2-FB11-424C-85E9-A676ADE02BA8}" srcOrd="2" destOrd="0" presId="urn:microsoft.com/office/officeart/2018/2/layout/IconVerticalSolidList"/>
    <dgm:cxn modelId="{952E102D-E6EB-4998-9473-45E768E9FD46}" type="presParOf" srcId="{E528B185-B020-4075-8834-B243AB8390A2}" destId="{03F57D53-221A-463F-B9D5-C0C1C7259C2F}" srcOrd="3" destOrd="0" presId="urn:microsoft.com/office/officeart/2018/2/layout/IconVerticalSolidList"/>
    <dgm:cxn modelId="{9F061D1C-CBC7-4074-B1A6-EA33E66FB064}" type="presParOf" srcId="{CFE9BA72-7FD0-42B6-B177-3F2FBC9CC1B0}" destId="{CB9FB7C7-AD7E-4415-84C3-F9C942CBCA7B}" srcOrd="3" destOrd="0" presId="urn:microsoft.com/office/officeart/2018/2/layout/IconVerticalSolidList"/>
    <dgm:cxn modelId="{6E174915-18C8-427F-A2CF-24ABA63A36FB}" type="presParOf" srcId="{CFE9BA72-7FD0-42B6-B177-3F2FBC9CC1B0}" destId="{326D84D5-4B45-409F-91E9-DF80F49D220A}" srcOrd="4" destOrd="0" presId="urn:microsoft.com/office/officeart/2018/2/layout/IconVerticalSolidList"/>
    <dgm:cxn modelId="{74B976F7-6B62-402E-A7A4-F77652108F70}" type="presParOf" srcId="{326D84D5-4B45-409F-91E9-DF80F49D220A}" destId="{9F0D6DC0-13CD-4E4C-8420-161B7C6AFCF1}" srcOrd="0" destOrd="0" presId="urn:microsoft.com/office/officeart/2018/2/layout/IconVerticalSolidList"/>
    <dgm:cxn modelId="{7ED48EF9-271F-49A4-8A86-FD8B9A5E51A1}" type="presParOf" srcId="{326D84D5-4B45-409F-91E9-DF80F49D220A}" destId="{AB8649C1-55A3-418B-9749-4707984CB587}" srcOrd="1" destOrd="0" presId="urn:microsoft.com/office/officeart/2018/2/layout/IconVerticalSolidList"/>
    <dgm:cxn modelId="{C785D2F4-BD5C-497F-9B46-827B7CFB76A7}" type="presParOf" srcId="{326D84D5-4B45-409F-91E9-DF80F49D220A}" destId="{EAFD8607-24B3-4124-8186-1AE31B02B75A}" srcOrd="2" destOrd="0" presId="urn:microsoft.com/office/officeart/2018/2/layout/IconVerticalSolidList"/>
    <dgm:cxn modelId="{3EB9CA4F-449F-4B54-BC29-674090E8EE9D}" type="presParOf" srcId="{326D84D5-4B45-409F-91E9-DF80F49D220A}" destId="{08FA92AE-DB65-40F7-ACA8-DD0E54E58E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ABAAC-B9B0-4E9F-BEA5-B35EEA4D09FB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6DD5BE0-D0CF-4B3A-A284-D2229F5B2152}">
      <dsp:nvSpPr>
        <dsp:cNvPr id="0" name=""/>
        <dsp:cNvSpPr/>
      </dsp:nvSpPr>
      <dsp:spPr>
        <a:xfrm>
          <a:off x="238516" y="97198"/>
          <a:ext cx="643930" cy="7908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B2C005-B2E5-485B-B13E-F342035D5AA4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435590" y="531"/>
        <a:ext cx="9080009" cy="1242935"/>
      </dsp:txXfrm>
    </dsp:sp>
    <dsp:sp modelId="{9F41D693-3ADF-43F5-B052-444CB8469910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EF204F6-0DCD-483F-B162-B241BF79ADB0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3F57D53-221A-463F-B9D5-C0C1C7259C2F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</a:t>
          </a:r>
        </a:p>
      </dsp:txBody>
      <dsp:txXfrm>
        <a:off x="1435590" y="1554201"/>
        <a:ext cx="9080009" cy="1242935"/>
      </dsp:txXfrm>
    </dsp:sp>
    <dsp:sp modelId="{9F0D6DC0-13CD-4E4C-8420-161B7C6AFCF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B8649C1-55A3-418B-9749-4707984CB58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8FA92AE-DB65-40F7-ACA8-DD0E54E58E48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4F721-C9F2-4F9A-ACCE-15FE4530E68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9170E-DFA9-449B-BF67-E95224F2E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363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9170E-DFA9-449B-BF67-E95224F2E7D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387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D13-C8FA-C87B-E84B-472B31340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71C9C-B019-452D-CB21-090497A20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374CD-FD55-BD20-9286-5B0804A9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B1C7-029B-4A0B-A0A1-871CB5588ED9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21304-3AB5-D673-A550-7869BFDA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AFF88-8555-EFF1-2BF1-6EE3F612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DCD8-0731-43C5-9256-A957218A9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51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78EC-5035-90D6-0963-DC0733A7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81CC0-9B0E-1698-D640-105E89DCA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8FE53-9F3A-D3CA-A3AD-5C43C3B1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B1C7-029B-4A0B-A0A1-871CB5588ED9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0BEE9-C4E5-A1B3-F76F-0E30B654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E540E-69FD-5CB5-9A54-615A2B38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DCD8-0731-43C5-9256-A957218A9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74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4CC994-20AE-FF6E-8300-9812CEEAC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A3700-0A25-A925-920D-F5D71A9B9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51028-9242-A91C-FE27-47F0AF93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B1C7-029B-4A0B-A0A1-871CB5588ED9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8419F-1E44-0428-6A58-6CAEB0FD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8AFA9-A6EF-09CB-B2DF-88F1F53F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DCD8-0731-43C5-9256-A957218A9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907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97351DC1-E076-6245-B504-6F941D5549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995751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4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BB60-927C-F027-3C6A-4BFD7130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7E63-1C28-90E8-0786-99343BD13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546BC-A8CA-D821-E7D7-0DC20E96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B1C7-029B-4A0B-A0A1-871CB5588ED9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347CA-D8EE-4F2E-7CF3-21C27953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64FE2-BC1E-87B9-0B8D-E46B1414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DCD8-0731-43C5-9256-A957218A9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49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C754-57E3-CEEF-77B9-2E373628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D6886-160C-FE7C-B37A-207607225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2E262-7C95-8991-FAE7-9061E090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B1C7-029B-4A0B-A0A1-871CB5588ED9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8E36C-FF0D-5BE7-A959-C0CA2E24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89276-7BBB-94BD-D397-BA56FC3E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DCD8-0731-43C5-9256-A957218A9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72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E80B-2EB0-22E9-B7C5-BB231EA3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F5FB5-F73F-637F-13FC-106D23BBD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AA250-B9D9-951D-B296-49C9E6B9E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B7F66-33A4-436D-C241-50B3DAD3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B1C7-029B-4A0B-A0A1-871CB5588ED9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C95E8-6FAA-B054-FA8D-047139EE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435FC-49F5-49AB-5EB4-DD8D4FE2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DCD8-0731-43C5-9256-A957218A9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9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7AB2-413D-ABA6-9069-BBC5C03C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0B292-3212-9FC8-AB43-B9BD62422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4EBDC-02F1-8724-E046-3D943F968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AFA11-D482-4B01-7E3C-E507420C6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5D1B8-6139-EDA3-84D1-D03B11517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BFAD5-F373-02AF-128D-56518FB4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B1C7-029B-4A0B-A0A1-871CB5588ED9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9D5B10-011D-410E-35F7-B665BBB0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AECC3-989C-D4E0-D0F7-4E5E8905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DCD8-0731-43C5-9256-A957218A9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74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8C4F-3E1B-A9FE-E6B4-5BC52996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C9B81-4F79-87E6-B679-3D3234E8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B1C7-029B-4A0B-A0A1-871CB5588ED9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DB4BF-0A74-5B90-CD79-30EAB576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155E1-808D-AF68-C2F8-88BF31DD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DCD8-0731-43C5-9256-A957218A9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68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80AEC-E1DC-7111-AE01-86A8492C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B1C7-029B-4A0B-A0A1-871CB5588ED9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C83C0-BDDE-EF8C-A67B-F27F3DC6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DC7B9-852C-A459-1F3A-3ABCF6FE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DCD8-0731-43C5-9256-A957218A9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38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5D92-35D3-94AD-F119-EFACD1F3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7135-4CEB-3A98-6B26-0FB212EE8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D2378-EB93-2C3A-E188-E1EAF5572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3E154-3FB5-F662-CCE1-252F7DF0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B1C7-029B-4A0B-A0A1-871CB5588ED9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96F05-E933-3400-B333-BB61255C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86588-5A6A-221B-0C26-68B70BAE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DCD8-0731-43C5-9256-A957218A9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94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77E3-7B84-52DB-3F91-7DBA461E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22B81-1A88-D9E2-7DF3-C49DD3E1C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68406-DD10-5D0F-0B77-29339850E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84B10-AE59-BB09-C687-E55ABE0F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B1C7-029B-4A0B-A0A1-871CB5588ED9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C57FF-8CB3-1E51-85CA-EFEBB156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8515B-3619-48C8-43EF-454E42BA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DCD8-0731-43C5-9256-A957218A9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45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690F9E-D85A-7829-BA9D-2E88E9ECB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17A8-1ACA-7ECB-099E-41227B3F3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5EA87-EE36-0FBB-E852-95A8D6238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37B1C7-029B-4A0B-A0A1-871CB5588ED9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45E9B-46C8-6DE9-A908-DD33A9A3D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06911-7ACF-6ACB-DBD0-693551A68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FEDCD8-0731-43C5-9256-A957218A9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33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7448" y="11255360"/>
            <a:ext cx="362868" cy="447986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E3F169-BD85-214E-8728-D62E1EE39F74}"/>
              </a:ext>
            </a:extLst>
          </p:cNvPr>
          <p:cNvGrpSpPr/>
          <p:nvPr/>
        </p:nvGrpSpPr>
        <p:grpSpPr>
          <a:xfrm>
            <a:off x="3996298" y="0"/>
            <a:ext cx="8194115" cy="6858000"/>
            <a:chOff x="8119151" y="2327492"/>
            <a:chExt cx="16258499" cy="11388508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E6B1FFA-D7F0-9647-992C-ECD49B0E6F56}"/>
                </a:ext>
              </a:extLst>
            </p:cNvPr>
            <p:cNvSpPr/>
            <p:nvPr/>
          </p:nvSpPr>
          <p:spPr>
            <a:xfrm>
              <a:off x="8119151" y="8021746"/>
              <a:ext cx="8129247" cy="56942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1FC630A-2A6C-C54B-9236-2E1F524F2085}"/>
                </a:ext>
              </a:extLst>
            </p:cNvPr>
            <p:cNvSpPr/>
            <p:nvPr/>
          </p:nvSpPr>
          <p:spPr>
            <a:xfrm>
              <a:off x="8119153" y="2327492"/>
              <a:ext cx="8129247" cy="56942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CEE2CA6-F204-D744-A6CC-42FEF3E70DB3}"/>
                </a:ext>
              </a:extLst>
            </p:cNvPr>
            <p:cNvSpPr/>
            <p:nvPr/>
          </p:nvSpPr>
          <p:spPr>
            <a:xfrm>
              <a:off x="16248400" y="2327492"/>
              <a:ext cx="8129247" cy="56942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F7C3C7F-BA82-8C44-8839-BC4B6351BAA1}"/>
                </a:ext>
              </a:extLst>
            </p:cNvPr>
            <p:cNvSpPr/>
            <p:nvPr/>
          </p:nvSpPr>
          <p:spPr>
            <a:xfrm>
              <a:off x="16248403" y="8021746"/>
              <a:ext cx="8129247" cy="56942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sp>
        <p:nvSpPr>
          <p:cNvPr id="74" name="CuadroTexto 395">
            <a:extLst>
              <a:ext uri="{FF2B5EF4-FFF2-40B4-BE49-F238E27FC236}">
                <a16:creationId xmlns:a16="http://schemas.microsoft.com/office/drawing/2014/main" id="{6BB4AFA7-F284-4B4D-9A10-328C6B5E8B0D}"/>
              </a:ext>
            </a:extLst>
          </p:cNvPr>
          <p:cNvSpPr txBox="1"/>
          <p:nvPr/>
        </p:nvSpPr>
        <p:spPr>
          <a:xfrm flipH="1">
            <a:off x="4703933" y="977531"/>
            <a:ext cx="2784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Problem Statement</a:t>
            </a:r>
          </a:p>
        </p:txBody>
      </p:sp>
      <p:sp>
        <p:nvSpPr>
          <p:cNvPr id="75" name="Rectangle 56">
            <a:extLst>
              <a:ext uri="{FF2B5EF4-FFF2-40B4-BE49-F238E27FC236}">
                <a16:creationId xmlns:a16="http://schemas.microsoft.com/office/drawing/2014/main" id="{4E400CF6-8C4A-A14A-BB77-DE983A35E26C}"/>
              </a:ext>
            </a:extLst>
          </p:cNvPr>
          <p:cNvSpPr/>
          <p:nvPr/>
        </p:nvSpPr>
        <p:spPr>
          <a:xfrm flipH="1">
            <a:off x="4696256" y="1271710"/>
            <a:ext cx="299108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Build a face and expression recognition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Design Anti face spoofing  system</a:t>
            </a:r>
          </a:p>
          <a:p>
            <a:endParaRPr lang="en-US" sz="1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70CB9BCC-F343-3946-AC79-C1181ADD894D}"/>
              </a:ext>
            </a:extLst>
          </p:cNvPr>
          <p:cNvSpPr txBox="1"/>
          <p:nvPr/>
        </p:nvSpPr>
        <p:spPr>
          <a:xfrm flipH="1">
            <a:off x="8793313" y="4380891"/>
            <a:ext cx="2833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Results of our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518F0C-1CC7-1A07-7E35-28BA3D3FC227}"/>
              </a:ext>
            </a:extLst>
          </p:cNvPr>
          <p:cNvSpPr txBox="1"/>
          <p:nvPr/>
        </p:nvSpPr>
        <p:spPr>
          <a:xfrm>
            <a:off x="340436" y="4350112"/>
            <a:ext cx="28182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Group 7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Sudheendra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Surya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Sravani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Kusal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Uttam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uadroTexto 350">
            <a:extLst>
              <a:ext uri="{FF2B5EF4-FFF2-40B4-BE49-F238E27FC236}">
                <a16:creationId xmlns:a16="http://schemas.microsoft.com/office/drawing/2014/main" id="{3FAC5737-87CF-7D1F-BDC0-3E58A030A08E}"/>
              </a:ext>
            </a:extLst>
          </p:cNvPr>
          <p:cNvSpPr txBox="1"/>
          <p:nvPr/>
        </p:nvSpPr>
        <p:spPr>
          <a:xfrm>
            <a:off x="-71919" y="3659586"/>
            <a:ext cx="6461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      Face and Expression Recognition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5C71DA0-7F5B-B75E-0B74-F0767D0A120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8" r="24498"/>
          <a:stretch>
            <a:fillRect/>
          </a:stretch>
        </p:blipFill>
        <p:spPr/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AAB2036-9E98-0568-C0B6-F1FCD14F2CED}"/>
              </a:ext>
            </a:extLst>
          </p:cNvPr>
          <p:cNvSpPr/>
          <p:nvPr/>
        </p:nvSpPr>
        <p:spPr>
          <a:xfrm>
            <a:off x="5524071" y="237999"/>
            <a:ext cx="571928" cy="5650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lgerian" panose="04020705040A02060702" pitchFamily="82" charset="0"/>
              </a:rPr>
              <a:t>1</a:t>
            </a:r>
            <a:endParaRPr lang="en-IN" sz="2400" dirty="0">
              <a:latin typeface="Algerian" panose="04020705040A02060702" pitchFamily="8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266985-84FD-F249-B133-7266EA37B4E5}"/>
              </a:ext>
            </a:extLst>
          </p:cNvPr>
          <p:cNvSpPr/>
          <p:nvPr/>
        </p:nvSpPr>
        <p:spPr>
          <a:xfrm>
            <a:off x="9689205" y="3632655"/>
            <a:ext cx="571928" cy="5650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lgerian" panose="04020705040A02060702" pitchFamily="82" charset="0"/>
              </a:rPr>
              <a:t>4</a:t>
            </a:r>
            <a:endParaRPr lang="en-IN" sz="2400" dirty="0">
              <a:latin typeface="Algerian" panose="04020705040A02060702" pitchFamily="8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B202EE-40AE-4467-7AED-F862D31F71A5}"/>
              </a:ext>
            </a:extLst>
          </p:cNvPr>
          <p:cNvSpPr/>
          <p:nvPr/>
        </p:nvSpPr>
        <p:spPr>
          <a:xfrm>
            <a:off x="5496672" y="3637839"/>
            <a:ext cx="571928" cy="5650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lgerian" panose="04020705040A02060702" pitchFamily="82" charset="0"/>
              </a:rPr>
              <a:t>2</a:t>
            </a:r>
            <a:endParaRPr lang="en-IN" sz="2400" dirty="0">
              <a:latin typeface="Algerian" panose="04020705040A02060702" pitchFamily="8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35C105-AFCA-5EC2-FE01-749567D76C5E}"/>
              </a:ext>
            </a:extLst>
          </p:cNvPr>
          <p:cNvSpPr/>
          <p:nvPr/>
        </p:nvSpPr>
        <p:spPr>
          <a:xfrm>
            <a:off x="9645035" y="254785"/>
            <a:ext cx="571928" cy="5650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lgerian" panose="04020705040A02060702" pitchFamily="82" charset="0"/>
              </a:rPr>
              <a:t>3</a:t>
            </a:r>
            <a:endParaRPr lang="en-IN" sz="2400" dirty="0">
              <a:latin typeface="Algerian" panose="04020705040A02060702" pitchFamily="82" charset="0"/>
            </a:endParaRPr>
          </a:p>
        </p:txBody>
      </p:sp>
      <p:sp>
        <p:nvSpPr>
          <p:cNvPr id="12" name="Rectangle 56">
            <a:extLst>
              <a:ext uri="{FF2B5EF4-FFF2-40B4-BE49-F238E27FC236}">
                <a16:creationId xmlns:a16="http://schemas.microsoft.com/office/drawing/2014/main" id="{CFEBD67D-9EFE-7498-A7C0-0151B5F7F03D}"/>
              </a:ext>
            </a:extLst>
          </p:cNvPr>
          <p:cNvSpPr/>
          <p:nvPr/>
        </p:nvSpPr>
        <p:spPr>
          <a:xfrm flipH="1">
            <a:off x="4696257" y="4640428"/>
            <a:ext cx="32358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Use provided Siamese network to test face similarity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Build a classification model to detect face using Siamese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need to train the model with our own face samples with different expressions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Anti face spoofing validation</a:t>
            </a:r>
          </a:p>
        </p:txBody>
      </p:sp>
      <p:sp>
        <p:nvSpPr>
          <p:cNvPr id="13" name="CuadroTexto 395">
            <a:extLst>
              <a:ext uri="{FF2B5EF4-FFF2-40B4-BE49-F238E27FC236}">
                <a16:creationId xmlns:a16="http://schemas.microsoft.com/office/drawing/2014/main" id="{3FB91884-1087-4DDF-6490-D2CF837C01D6}"/>
              </a:ext>
            </a:extLst>
          </p:cNvPr>
          <p:cNvSpPr txBox="1"/>
          <p:nvPr/>
        </p:nvSpPr>
        <p:spPr>
          <a:xfrm flipH="1">
            <a:off x="4703933" y="4339756"/>
            <a:ext cx="177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Objective</a:t>
            </a:r>
          </a:p>
        </p:txBody>
      </p:sp>
      <p:sp>
        <p:nvSpPr>
          <p:cNvPr id="14" name="CuadroTexto 395">
            <a:extLst>
              <a:ext uri="{FF2B5EF4-FFF2-40B4-BE49-F238E27FC236}">
                <a16:creationId xmlns:a16="http://schemas.microsoft.com/office/drawing/2014/main" id="{B5E3A058-41D7-CDB0-408C-6C4616A50D60}"/>
              </a:ext>
            </a:extLst>
          </p:cNvPr>
          <p:cNvSpPr txBox="1"/>
          <p:nvPr/>
        </p:nvSpPr>
        <p:spPr>
          <a:xfrm flipH="1">
            <a:off x="8793314" y="979323"/>
            <a:ext cx="260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Model Details </a:t>
            </a:r>
          </a:p>
        </p:txBody>
      </p:sp>
      <p:sp>
        <p:nvSpPr>
          <p:cNvPr id="15" name="Rectangle 56">
            <a:extLst>
              <a:ext uri="{FF2B5EF4-FFF2-40B4-BE49-F238E27FC236}">
                <a16:creationId xmlns:a16="http://schemas.microsoft.com/office/drawing/2014/main" id="{E79C6AF4-EEC3-570F-AD7B-2E7B2551F755}"/>
              </a:ext>
            </a:extLst>
          </p:cNvPr>
          <p:cNvSpPr/>
          <p:nvPr/>
        </p:nvSpPr>
        <p:spPr>
          <a:xfrm flipH="1">
            <a:off x="8793312" y="1271710"/>
            <a:ext cx="27841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Used 4 convolutional layers &amp; 3 Fully connected layers</a:t>
            </a:r>
          </a:p>
          <a:p>
            <a:endParaRPr lang="en-US" sz="1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Used </a:t>
            </a:r>
            <a:r>
              <a:rPr lang="en-US" sz="1400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CrossEntropy</a:t>
            </a:r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loss, </a:t>
            </a:r>
            <a:r>
              <a:rPr lang="en-US" sz="1400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adam</a:t>
            </a:r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optimizer with learning rate 0.01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SVM model used for face recognition classification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CE4EF-FA62-FEA4-28C8-94644ED2184E}"/>
              </a:ext>
            </a:extLst>
          </p:cNvPr>
          <p:cNvGrpSpPr/>
          <p:nvPr/>
        </p:nvGrpSpPr>
        <p:grpSpPr>
          <a:xfrm>
            <a:off x="8723445" y="4807769"/>
            <a:ext cx="3387500" cy="1231106"/>
            <a:chOff x="17451605" y="9471369"/>
            <a:chExt cx="8242209" cy="30917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CFB478F-A4DB-A24E-84A6-98A85A8CFF3B}"/>
                </a:ext>
              </a:extLst>
            </p:cNvPr>
            <p:cNvSpPr/>
            <p:nvPr/>
          </p:nvSpPr>
          <p:spPr>
            <a:xfrm>
              <a:off x="17701125" y="12303270"/>
              <a:ext cx="6975779" cy="259845"/>
            </a:xfrm>
            <a:prstGeom prst="rect">
              <a:avLst/>
            </a:prstGeom>
            <a:solidFill>
              <a:schemeClr val="bg1">
                <a:lumMod val="9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05F928F-0FC9-6226-AA4A-3FE1BD7EB282}"/>
                </a:ext>
              </a:extLst>
            </p:cNvPr>
            <p:cNvSpPr/>
            <p:nvPr/>
          </p:nvSpPr>
          <p:spPr>
            <a:xfrm>
              <a:off x="17701128" y="12303270"/>
              <a:ext cx="6435239" cy="25984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9" name="CuadroTexto 395">
              <a:extLst>
                <a:ext uri="{FF2B5EF4-FFF2-40B4-BE49-F238E27FC236}">
                  <a16:creationId xmlns:a16="http://schemas.microsoft.com/office/drawing/2014/main" id="{6BB7618F-F9C4-8E62-2B6C-1B7E1BA75E4B}"/>
                </a:ext>
              </a:extLst>
            </p:cNvPr>
            <p:cNvSpPr txBox="1"/>
            <p:nvPr/>
          </p:nvSpPr>
          <p:spPr>
            <a:xfrm flipH="1">
              <a:off x="17451605" y="11575388"/>
              <a:ext cx="8242209" cy="695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Accuracy from App for both FR &amp; ER(~85%)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7DAFE3-FA8B-7B80-0165-D5228978030E}"/>
                </a:ext>
              </a:extLst>
            </p:cNvPr>
            <p:cNvSpPr/>
            <p:nvPr/>
          </p:nvSpPr>
          <p:spPr>
            <a:xfrm>
              <a:off x="17701125" y="11287911"/>
              <a:ext cx="6975779" cy="206717"/>
            </a:xfrm>
            <a:prstGeom prst="rect">
              <a:avLst/>
            </a:prstGeom>
            <a:solidFill>
              <a:schemeClr val="bg1">
                <a:lumMod val="9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857FD1-1904-67F8-DB31-8C8EF90ED16F}"/>
                </a:ext>
              </a:extLst>
            </p:cNvPr>
            <p:cNvSpPr/>
            <p:nvPr/>
          </p:nvSpPr>
          <p:spPr>
            <a:xfrm>
              <a:off x="17701128" y="11316159"/>
              <a:ext cx="6435239" cy="2067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" name="CuadroTexto 395">
              <a:extLst>
                <a:ext uri="{FF2B5EF4-FFF2-40B4-BE49-F238E27FC236}">
                  <a16:creationId xmlns:a16="http://schemas.microsoft.com/office/drawing/2014/main" id="{CB92B823-26FB-82C8-A7BC-D1781BBC9505}"/>
                </a:ext>
              </a:extLst>
            </p:cNvPr>
            <p:cNvSpPr txBox="1"/>
            <p:nvPr/>
          </p:nvSpPr>
          <p:spPr>
            <a:xfrm flipH="1">
              <a:off x="17574783" y="10670105"/>
              <a:ext cx="7527116" cy="695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Test  accuracy(( ER)( ~81%)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DB6292A-5B71-DBB7-3A9D-F39459E8D2A7}"/>
                </a:ext>
              </a:extLst>
            </p:cNvPr>
            <p:cNvSpPr/>
            <p:nvPr/>
          </p:nvSpPr>
          <p:spPr>
            <a:xfrm>
              <a:off x="17701123" y="10272557"/>
              <a:ext cx="6975781" cy="114817"/>
            </a:xfrm>
            <a:prstGeom prst="rect">
              <a:avLst/>
            </a:prstGeom>
            <a:solidFill>
              <a:schemeClr val="bg1">
                <a:lumMod val="9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E381F27-623C-4E3D-CDB0-95BA531F0917}"/>
                </a:ext>
              </a:extLst>
            </p:cNvPr>
            <p:cNvSpPr/>
            <p:nvPr/>
          </p:nvSpPr>
          <p:spPr>
            <a:xfrm>
              <a:off x="17701125" y="10272555"/>
              <a:ext cx="6726256" cy="2121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6" name="CuadroTexto 395">
              <a:extLst>
                <a:ext uri="{FF2B5EF4-FFF2-40B4-BE49-F238E27FC236}">
                  <a16:creationId xmlns:a16="http://schemas.microsoft.com/office/drawing/2014/main" id="{141ED89B-6E3E-5C4A-7AD8-144DDE14A47D}"/>
                </a:ext>
              </a:extLst>
            </p:cNvPr>
            <p:cNvSpPr txBox="1"/>
            <p:nvPr/>
          </p:nvSpPr>
          <p:spPr>
            <a:xfrm flipH="1">
              <a:off x="17451605" y="9471369"/>
              <a:ext cx="8242206" cy="772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Training accuracy( FR) (~95%)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687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65597-3C31-6BC4-853A-E48713DD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7" y="348865"/>
            <a:ext cx="10771564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Accuracy Comparison (with/without) team data</a:t>
            </a:r>
            <a:endParaRPr lang="en-IN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8AC8C3-F5E1-7C87-7158-7B8CB84FC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607448"/>
              </p:ext>
            </p:extLst>
          </p:nvPr>
        </p:nvGraphicFramePr>
        <p:xfrm>
          <a:off x="644056" y="2253023"/>
          <a:ext cx="10927831" cy="3911920"/>
        </p:xfrm>
        <a:graphic>
          <a:graphicData uri="http://schemas.openxmlformats.org/drawingml/2006/table">
            <a:tbl>
              <a:tblPr/>
              <a:tblGrid>
                <a:gridCol w="2616606">
                  <a:extLst>
                    <a:ext uri="{9D8B030D-6E8A-4147-A177-3AD203B41FA5}">
                      <a16:colId xmlns:a16="http://schemas.microsoft.com/office/drawing/2014/main" val="1902925956"/>
                    </a:ext>
                  </a:extLst>
                </a:gridCol>
                <a:gridCol w="3088136">
                  <a:extLst>
                    <a:ext uri="{9D8B030D-6E8A-4147-A177-3AD203B41FA5}">
                      <a16:colId xmlns:a16="http://schemas.microsoft.com/office/drawing/2014/main" val="3521166678"/>
                    </a:ext>
                  </a:extLst>
                </a:gridCol>
                <a:gridCol w="2485016">
                  <a:extLst>
                    <a:ext uri="{9D8B030D-6E8A-4147-A177-3AD203B41FA5}">
                      <a16:colId xmlns:a16="http://schemas.microsoft.com/office/drawing/2014/main" val="190326887"/>
                    </a:ext>
                  </a:extLst>
                </a:gridCol>
                <a:gridCol w="2738073">
                  <a:extLst>
                    <a:ext uri="{9D8B030D-6E8A-4147-A177-3AD203B41FA5}">
                      <a16:colId xmlns:a16="http://schemas.microsoft.com/office/drawing/2014/main" val="4132685943"/>
                    </a:ext>
                  </a:extLst>
                </a:gridCol>
              </a:tblGrid>
              <a:tr h="10048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9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Aptos Narrow" panose="020B0004020202020204" pitchFamily="34" charset="0"/>
                        </a:rPr>
                        <a:t>Type</a:t>
                      </a:r>
                      <a:endParaRPr lang="en-IN" sz="4800" b="0" i="0" u="none" strike="noStrike" dirty="0">
                        <a:effectLst/>
                        <a:highlight>
                          <a:srgbClr val="E8E8E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6870" marR="16870" marT="16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4800" b="0" i="0" u="none" strike="noStrike">
                        <a:effectLst/>
                        <a:highlight>
                          <a:srgbClr val="E8E8E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6870" marR="16870" marT="16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Aptos Narrow" panose="020B0004020202020204" pitchFamily="34" charset="0"/>
                        </a:rPr>
                        <a:t>Without Team samples</a:t>
                      </a:r>
                      <a:endParaRPr lang="en-IN" sz="4800" b="0" i="0" u="none" strike="noStrike">
                        <a:effectLst/>
                        <a:highlight>
                          <a:srgbClr val="E8E8E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6870" marR="16870" marT="16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Aptos Narrow" panose="020B0004020202020204" pitchFamily="34" charset="0"/>
                        </a:rPr>
                        <a:t>With more team samples</a:t>
                      </a:r>
                      <a:endParaRPr lang="en-IN" sz="4800" b="0" i="0" u="none" strike="noStrike">
                        <a:effectLst/>
                        <a:highlight>
                          <a:srgbClr val="E8E8E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6870" marR="16870" marT="16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396711"/>
                  </a:ext>
                </a:extLst>
              </a:tr>
              <a:tr h="615434"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Face recoginition</a:t>
                      </a:r>
                      <a:endParaRPr lang="en-IN" sz="4800" b="0" i="0" u="none" strike="noStrike">
                        <a:effectLst/>
                        <a:highlight>
                          <a:srgbClr val="D0D0D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42934" marR="242934" marT="121467" marB="12146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Train Accuracy</a:t>
                      </a:r>
                      <a:endParaRPr lang="en-IN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70" marR="16870" marT="16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~97%</a:t>
                      </a:r>
                      <a:endParaRPr lang="en-IN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70" marR="16870" marT="16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~81%</a:t>
                      </a:r>
                      <a:endParaRPr lang="en-IN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70" marR="16870" marT="16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223139"/>
                  </a:ext>
                </a:extLst>
              </a:tr>
              <a:tr h="61543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Accuracy from App</a:t>
                      </a:r>
                      <a:endParaRPr lang="en-IN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70" marR="16870" marT="16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 dirty="0">
                          <a:solidFill>
                            <a:srgbClr val="C00000"/>
                          </a:solidFill>
                          <a:effectLst/>
                          <a:latin typeface="Aptos Narrow" panose="020B0004020202020204" pitchFamily="34" charset="0"/>
                        </a:rPr>
                        <a:t>1 or 2 out of 10</a:t>
                      </a:r>
                      <a:endParaRPr lang="en-US" sz="48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70" marR="16870" marT="16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</a:rPr>
                        <a:t>7 to 8 out of 10</a:t>
                      </a:r>
                      <a:endParaRPr lang="en-US" sz="4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70" marR="16870" marT="16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506987"/>
                  </a:ext>
                </a:extLst>
              </a:tr>
              <a:tr h="838124"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Face expression recognition</a:t>
                      </a:r>
                      <a:endParaRPr lang="en-IN" sz="4800" b="0" i="0" u="none" strike="noStrike">
                        <a:effectLst/>
                        <a:highlight>
                          <a:srgbClr val="D0D0D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42934" marR="242934" marT="121467" marB="12146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Train Accuracy</a:t>
                      </a:r>
                      <a:endParaRPr lang="en-IN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70" marR="16870" marT="16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~40%</a:t>
                      </a:r>
                      <a:endParaRPr lang="en-IN" sz="4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70" marR="16870" marT="16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~95%</a:t>
                      </a:r>
                      <a:endParaRPr lang="en-IN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70" marR="16870" marT="16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727864"/>
                  </a:ext>
                </a:extLst>
              </a:tr>
              <a:tr h="83812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Accuracy from App</a:t>
                      </a:r>
                      <a:endParaRPr lang="en-IN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70" marR="16870" marT="16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 dirty="0">
                          <a:solidFill>
                            <a:srgbClr val="C00000"/>
                          </a:solidFill>
                          <a:effectLst/>
                          <a:latin typeface="Aptos Narrow" panose="020B0004020202020204" pitchFamily="34" charset="0"/>
                        </a:rPr>
                        <a:t>2 to 3 out of 10</a:t>
                      </a:r>
                      <a:endParaRPr lang="en-US" sz="48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70" marR="16870" marT="16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900" b="0" i="0" u="none" strike="noStrike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</a:rPr>
                        <a:t>9 out of 10</a:t>
                      </a:r>
                      <a:endParaRPr lang="en-IN" sz="4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70" marR="16870" marT="16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742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740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6DBB-2294-C484-F017-F7DCA0F5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Challenges</a:t>
            </a:r>
            <a:endParaRPr lang="en-IN" sz="4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346E39-247E-764E-D151-A3C2049C99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0977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97B10A9-E7DD-4539-4C44-D641F9F8B6BE}"/>
              </a:ext>
            </a:extLst>
          </p:cNvPr>
          <p:cNvSpPr txBox="1"/>
          <p:nvPr/>
        </p:nvSpPr>
        <p:spPr>
          <a:xfrm>
            <a:off x="2064774" y="2133600"/>
            <a:ext cx="9375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Underfitting – after increasing the samples.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Increased hidden layers (100 to 10k with 1000 iteration) in 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For SVM, tried with different kernels and class weights like </a:t>
            </a:r>
            <a:r>
              <a:rPr lang="en-IN" dirty="0" err="1"/>
              <a:t>rbf</a:t>
            </a:r>
            <a:r>
              <a:rPr lang="en-IN" dirty="0"/>
              <a:t>, balanced weights etc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25B7A-6951-9749-21C0-7E10751FF377}"/>
              </a:ext>
            </a:extLst>
          </p:cNvPr>
          <p:cNvSpPr txBox="1"/>
          <p:nvPr/>
        </p:nvSpPr>
        <p:spPr>
          <a:xfrm>
            <a:off x="2064774" y="3754904"/>
            <a:ext cx="8858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Biased results – due to uneven samples of each classifiers.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Increased samples (~20 to ~160) with nearly same no for each classifiers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A7E6F1-D318-35D6-DE2C-7AF17C8DBAD6}"/>
              </a:ext>
            </a:extLst>
          </p:cNvPr>
          <p:cNvSpPr txBox="1"/>
          <p:nvPr/>
        </p:nvSpPr>
        <p:spPr>
          <a:xfrm>
            <a:off x="2064774" y="5204476"/>
            <a:ext cx="9375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Incorrect labels for expression trained samples – Same labels used for different expressions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Added more samples (4 to 5 samples for each team member) for each expression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216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FDC8-63D4-7C43-CF26-7A6F85A6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 &amp; A</a:t>
            </a:r>
            <a:b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pic>
        <p:nvPicPr>
          <p:cNvPr id="4" name="Graphic 3" descr="Brain with solid fill">
            <a:extLst>
              <a:ext uri="{FF2B5EF4-FFF2-40B4-BE49-F238E27FC236}">
                <a16:creationId xmlns:a16="http://schemas.microsoft.com/office/drawing/2014/main" id="{1D645F8D-4971-7713-C9E1-C9A16E27B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9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09620-6A48-7FF4-C1D6-A20247AD3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2063" y="276954"/>
            <a:ext cx="9535398" cy="721106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Training dataset &amp; output</a:t>
            </a:r>
            <a:endParaRPr lang="en-IN" sz="4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EBB2C821-40C2-5203-5DDD-0E0D5C267B99}"/>
              </a:ext>
            </a:extLst>
          </p:cNvPr>
          <p:cNvSpPr/>
          <p:nvPr/>
        </p:nvSpPr>
        <p:spPr>
          <a:xfrm rot="13500000">
            <a:off x="505384" y="1984645"/>
            <a:ext cx="3008313" cy="3008313"/>
          </a:xfrm>
          <a:prstGeom prst="arc">
            <a:avLst>
              <a:gd name="adj1" fmla="val 16200000"/>
              <a:gd name="adj2" fmla="val 20991937"/>
            </a:avLst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 sz="9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2CE0E4-012C-876B-0FC4-854EB2943274}"/>
              </a:ext>
            </a:extLst>
          </p:cNvPr>
          <p:cNvSpPr/>
          <p:nvPr/>
        </p:nvSpPr>
        <p:spPr>
          <a:xfrm>
            <a:off x="2189718" y="3796411"/>
            <a:ext cx="7114566" cy="1700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sz="9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7A1BBA-5481-23B6-A257-F863251926A4}"/>
              </a:ext>
            </a:extLst>
          </p:cNvPr>
          <p:cNvSpPr/>
          <p:nvPr/>
        </p:nvSpPr>
        <p:spPr>
          <a:xfrm>
            <a:off x="2189718" y="1472311"/>
            <a:ext cx="7114566" cy="1589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1. </a:t>
            </a:r>
            <a:endParaRPr lang="en-SV" sz="900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0F637349-DDF2-2199-B365-3B2AE1B96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16" y="1300580"/>
            <a:ext cx="3371056" cy="2031462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 sz="900" dirty="0"/>
          </a:p>
        </p:txBody>
      </p:sp>
      <p:sp>
        <p:nvSpPr>
          <p:cNvPr id="9" name="Freeform 14">
            <a:extLst>
              <a:ext uri="{FF2B5EF4-FFF2-40B4-BE49-F238E27FC236}">
                <a16:creationId xmlns:a16="http://schemas.microsoft.com/office/drawing/2014/main" id="{4395C2C8-DA35-57F2-D2CA-5F2B6987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118" y="3717461"/>
            <a:ext cx="3371056" cy="2031462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 sz="900"/>
          </a:p>
        </p:txBody>
      </p:sp>
      <p:sp>
        <p:nvSpPr>
          <p:cNvPr id="12" name="Forma libre 60">
            <a:extLst>
              <a:ext uri="{FF2B5EF4-FFF2-40B4-BE49-F238E27FC236}">
                <a16:creationId xmlns:a16="http://schemas.microsoft.com/office/drawing/2014/main" id="{720F178C-ACD6-57E6-1054-30229D78EB5D}"/>
              </a:ext>
            </a:extLst>
          </p:cNvPr>
          <p:cNvSpPr/>
          <p:nvPr/>
        </p:nvSpPr>
        <p:spPr>
          <a:xfrm>
            <a:off x="2061171" y="2098814"/>
            <a:ext cx="249097" cy="249097"/>
          </a:xfrm>
          <a:custGeom>
            <a:avLst/>
            <a:gdLst>
              <a:gd name="connsiteX0" fmla="*/ 31714 w 253703"/>
              <a:gd name="connsiteY0" fmla="*/ 253704 h 253703"/>
              <a:gd name="connsiteX1" fmla="*/ 174422 w 253703"/>
              <a:gd name="connsiteY1" fmla="*/ 253704 h 253703"/>
              <a:gd name="connsiteX2" fmla="*/ 190279 w 253703"/>
              <a:gd name="connsiteY2" fmla="*/ 237847 h 253703"/>
              <a:gd name="connsiteX3" fmla="*/ 190279 w 253703"/>
              <a:gd name="connsiteY3" fmla="*/ 206135 h 253703"/>
              <a:gd name="connsiteX4" fmla="*/ 174422 w 253703"/>
              <a:gd name="connsiteY4" fmla="*/ 190278 h 253703"/>
              <a:gd name="connsiteX5" fmla="*/ 108271 w 253703"/>
              <a:gd name="connsiteY5" fmla="*/ 190278 h 253703"/>
              <a:gd name="connsiteX6" fmla="*/ 249059 w 253703"/>
              <a:gd name="connsiteY6" fmla="*/ 49489 h 253703"/>
              <a:gd name="connsiteX7" fmla="*/ 249059 w 253703"/>
              <a:gd name="connsiteY7" fmla="*/ 27065 h 253703"/>
              <a:gd name="connsiteX8" fmla="*/ 226639 w 253703"/>
              <a:gd name="connsiteY8" fmla="*/ 4645 h 253703"/>
              <a:gd name="connsiteX9" fmla="*/ 204215 w 253703"/>
              <a:gd name="connsiteY9" fmla="*/ 4645 h 253703"/>
              <a:gd name="connsiteX10" fmla="*/ 63426 w 253703"/>
              <a:gd name="connsiteY10" fmla="*/ 145433 h 253703"/>
              <a:gd name="connsiteX11" fmla="*/ 63426 w 253703"/>
              <a:gd name="connsiteY11" fmla="*/ 79282 h 253703"/>
              <a:gd name="connsiteX12" fmla="*/ 47569 w 253703"/>
              <a:gd name="connsiteY12" fmla="*/ 63425 h 253703"/>
              <a:gd name="connsiteX13" fmla="*/ 15857 w 253703"/>
              <a:gd name="connsiteY13" fmla="*/ 63425 h 253703"/>
              <a:gd name="connsiteX14" fmla="*/ 0 w 253703"/>
              <a:gd name="connsiteY14" fmla="*/ 79282 h 253703"/>
              <a:gd name="connsiteX15" fmla="*/ 0 w 253703"/>
              <a:gd name="connsiteY15" fmla="*/ 221990 h 253703"/>
              <a:gd name="connsiteX16" fmla="*/ 31714 w 253703"/>
              <a:gd name="connsiteY16" fmla="*/ 253704 h 25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3703" h="253703">
                <a:moveTo>
                  <a:pt x="31714" y="253704"/>
                </a:moveTo>
                <a:lnTo>
                  <a:pt x="174422" y="253704"/>
                </a:lnTo>
                <a:cubicBezTo>
                  <a:pt x="183179" y="253704"/>
                  <a:pt x="190279" y="246604"/>
                  <a:pt x="190279" y="237847"/>
                </a:cubicBezTo>
                <a:lnTo>
                  <a:pt x="190279" y="206135"/>
                </a:lnTo>
                <a:cubicBezTo>
                  <a:pt x="190279" y="197377"/>
                  <a:pt x="183179" y="190278"/>
                  <a:pt x="174422" y="190278"/>
                </a:cubicBezTo>
                <a:lnTo>
                  <a:pt x="108271" y="190278"/>
                </a:lnTo>
                <a:lnTo>
                  <a:pt x="249059" y="49489"/>
                </a:lnTo>
                <a:cubicBezTo>
                  <a:pt x="255252" y="43296"/>
                  <a:pt x="255252" y="33258"/>
                  <a:pt x="249059" y="27065"/>
                </a:cubicBezTo>
                <a:lnTo>
                  <a:pt x="226639" y="4645"/>
                </a:lnTo>
                <a:cubicBezTo>
                  <a:pt x="220446" y="-1548"/>
                  <a:pt x="210408" y="-1548"/>
                  <a:pt x="204215" y="4645"/>
                </a:cubicBezTo>
                <a:lnTo>
                  <a:pt x="63426" y="145433"/>
                </a:lnTo>
                <a:lnTo>
                  <a:pt x="63426" y="79282"/>
                </a:lnTo>
                <a:cubicBezTo>
                  <a:pt x="63426" y="70525"/>
                  <a:pt x="56326" y="63425"/>
                  <a:pt x="47569" y="63425"/>
                </a:cubicBezTo>
                <a:lnTo>
                  <a:pt x="15857" y="63425"/>
                </a:lnTo>
                <a:cubicBezTo>
                  <a:pt x="7100" y="63425"/>
                  <a:pt x="0" y="70525"/>
                  <a:pt x="0" y="79282"/>
                </a:cubicBezTo>
                <a:lnTo>
                  <a:pt x="0" y="221990"/>
                </a:lnTo>
                <a:cubicBezTo>
                  <a:pt x="0" y="239505"/>
                  <a:pt x="14199" y="253704"/>
                  <a:pt x="31714" y="253704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900"/>
          </a:p>
        </p:txBody>
      </p:sp>
      <p:sp>
        <p:nvSpPr>
          <p:cNvPr id="13" name="Forma libre 61">
            <a:extLst>
              <a:ext uri="{FF2B5EF4-FFF2-40B4-BE49-F238E27FC236}">
                <a16:creationId xmlns:a16="http://schemas.microsoft.com/office/drawing/2014/main" id="{8D74A61B-263E-B88C-5A65-9FE44B8D0DC8}"/>
              </a:ext>
            </a:extLst>
          </p:cNvPr>
          <p:cNvSpPr/>
          <p:nvPr/>
        </p:nvSpPr>
        <p:spPr>
          <a:xfrm>
            <a:off x="1749801" y="2098815"/>
            <a:ext cx="560469" cy="560468"/>
          </a:xfrm>
          <a:custGeom>
            <a:avLst/>
            <a:gdLst>
              <a:gd name="connsiteX0" fmla="*/ 525028 w 570832"/>
              <a:gd name="connsiteY0" fmla="*/ 374685 h 570831"/>
              <a:gd name="connsiteX1" fmla="*/ 423231 w 570832"/>
              <a:gd name="connsiteY1" fmla="*/ 358473 h 570831"/>
              <a:gd name="connsiteX2" fmla="*/ 377984 w 570832"/>
              <a:gd name="connsiteY2" fmla="*/ 368012 h 570831"/>
              <a:gd name="connsiteX3" fmla="*/ 313814 w 570832"/>
              <a:gd name="connsiteY3" fmla="*/ 416464 h 570831"/>
              <a:gd name="connsiteX4" fmla="*/ 154321 w 570832"/>
              <a:gd name="connsiteY4" fmla="*/ 257018 h 570831"/>
              <a:gd name="connsiteX5" fmla="*/ 201395 w 570832"/>
              <a:gd name="connsiteY5" fmla="*/ 194475 h 570831"/>
              <a:gd name="connsiteX6" fmla="*/ 212698 w 570832"/>
              <a:gd name="connsiteY6" fmla="*/ 147758 h 570831"/>
              <a:gd name="connsiteX7" fmla="*/ 196439 w 570832"/>
              <a:gd name="connsiteY7" fmla="*/ 45806 h 570831"/>
              <a:gd name="connsiteX8" fmla="*/ 150635 w 570832"/>
              <a:gd name="connsiteY8" fmla="*/ 0 h 570831"/>
              <a:gd name="connsiteX9" fmla="*/ 45803 w 570832"/>
              <a:gd name="connsiteY9" fmla="*/ 0 h 570831"/>
              <a:gd name="connsiteX10" fmla="*/ 0 w 570832"/>
              <a:gd name="connsiteY10" fmla="*/ 45803 h 570831"/>
              <a:gd name="connsiteX11" fmla="*/ 525028 w 570832"/>
              <a:gd name="connsiteY11" fmla="*/ 570831 h 570831"/>
              <a:gd name="connsiteX12" fmla="*/ 570833 w 570832"/>
              <a:gd name="connsiteY12" fmla="*/ 525026 h 570831"/>
              <a:gd name="connsiteX13" fmla="*/ 570833 w 570832"/>
              <a:gd name="connsiteY13" fmla="*/ 420488 h 570831"/>
              <a:gd name="connsiteX14" fmla="*/ 525028 w 570832"/>
              <a:gd name="connsiteY14" fmla="*/ 3746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2" h="570831">
                <a:moveTo>
                  <a:pt x="525028" y="374685"/>
                </a:moveTo>
                <a:cubicBezTo>
                  <a:pt x="490063" y="374685"/>
                  <a:pt x="455749" y="369219"/>
                  <a:pt x="423231" y="358473"/>
                </a:cubicBezTo>
                <a:cubicBezTo>
                  <a:pt x="407282" y="353069"/>
                  <a:pt x="387709" y="358024"/>
                  <a:pt x="377984" y="368012"/>
                </a:cubicBezTo>
                <a:lnTo>
                  <a:pt x="313814" y="416464"/>
                </a:lnTo>
                <a:cubicBezTo>
                  <a:pt x="239394" y="376731"/>
                  <a:pt x="193528" y="330895"/>
                  <a:pt x="154321" y="257018"/>
                </a:cubicBezTo>
                <a:lnTo>
                  <a:pt x="201395" y="194475"/>
                </a:lnTo>
                <a:cubicBezTo>
                  <a:pt x="213628" y="182242"/>
                  <a:pt x="217964" y="164419"/>
                  <a:pt x="212698" y="147758"/>
                </a:cubicBezTo>
                <a:cubicBezTo>
                  <a:pt x="201921" y="115022"/>
                  <a:pt x="196439" y="80709"/>
                  <a:pt x="196439" y="45806"/>
                </a:cubicBezTo>
                <a:cubicBezTo>
                  <a:pt x="196440" y="20548"/>
                  <a:pt x="175907" y="0"/>
                  <a:pt x="150635" y="0"/>
                </a:cubicBezTo>
                <a:lnTo>
                  <a:pt x="45803" y="0"/>
                </a:lnTo>
                <a:cubicBezTo>
                  <a:pt x="20532" y="0"/>
                  <a:pt x="0" y="20548"/>
                  <a:pt x="0" y="45803"/>
                </a:cubicBezTo>
                <a:cubicBezTo>
                  <a:pt x="0" y="335308"/>
                  <a:pt x="235524" y="570831"/>
                  <a:pt x="525028" y="570831"/>
                </a:cubicBezTo>
                <a:cubicBezTo>
                  <a:pt x="550299" y="570831"/>
                  <a:pt x="570833" y="550283"/>
                  <a:pt x="570833" y="525026"/>
                </a:cubicBezTo>
                <a:lnTo>
                  <a:pt x="570833" y="420488"/>
                </a:lnTo>
                <a:cubicBezTo>
                  <a:pt x="570831" y="395234"/>
                  <a:pt x="550299" y="374685"/>
                  <a:pt x="525028" y="374685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900"/>
          </a:p>
        </p:txBody>
      </p:sp>
      <p:sp>
        <p:nvSpPr>
          <p:cNvPr id="14" name="Forma libre 196">
            <a:extLst>
              <a:ext uri="{FF2B5EF4-FFF2-40B4-BE49-F238E27FC236}">
                <a16:creationId xmlns:a16="http://schemas.microsoft.com/office/drawing/2014/main" id="{D1CA9108-7D38-A07D-5AE2-FE16F8DEA277}"/>
              </a:ext>
            </a:extLst>
          </p:cNvPr>
          <p:cNvSpPr/>
          <p:nvPr/>
        </p:nvSpPr>
        <p:spPr>
          <a:xfrm>
            <a:off x="2170151" y="4559216"/>
            <a:ext cx="280234" cy="217963"/>
          </a:xfrm>
          <a:custGeom>
            <a:avLst/>
            <a:gdLst>
              <a:gd name="connsiteX0" fmla="*/ 15857 w 285415"/>
              <a:gd name="connsiteY0" fmla="*/ 158567 h 221993"/>
              <a:gd name="connsiteX1" fmla="*/ 126852 w 285415"/>
              <a:gd name="connsiteY1" fmla="*/ 158567 h 221993"/>
              <a:gd name="connsiteX2" fmla="*/ 126852 w 285415"/>
              <a:gd name="connsiteY2" fmla="*/ 206136 h 221993"/>
              <a:gd name="connsiteX3" fmla="*/ 135617 w 285415"/>
              <a:gd name="connsiteY3" fmla="*/ 220321 h 221993"/>
              <a:gd name="connsiteX4" fmla="*/ 142709 w 285415"/>
              <a:gd name="connsiteY4" fmla="*/ 221993 h 221993"/>
              <a:gd name="connsiteX5" fmla="*/ 152217 w 285415"/>
              <a:gd name="connsiteY5" fmla="*/ 218820 h 221993"/>
              <a:gd name="connsiteX6" fmla="*/ 279068 w 285415"/>
              <a:gd name="connsiteY6" fmla="*/ 123681 h 221993"/>
              <a:gd name="connsiteX7" fmla="*/ 285416 w 285415"/>
              <a:gd name="connsiteY7" fmla="*/ 110998 h 221993"/>
              <a:gd name="connsiteX8" fmla="*/ 279067 w 285415"/>
              <a:gd name="connsiteY8" fmla="*/ 98316 h 221993"/>
              <a:gd name="connsiteX9" fmla="*/ 152216 w 285415"/>
              <a:gd name="connsiteY9" fmla="*/ 3178 h 221993"/>
              <a:gd name="connsiteX10" fmla="*/ 135615 w 285415"/>
              <a:gd name="connsiteY10" fmla="*/ 1676 h 221993"/>
              <a:gd name="connsiteX11" fmla="*/ 126851 w 285415"/>
              <a:gd name="connsiteY11" fmla="*/ 15861 h 221993"/>
              <a:gd name="connsiteX12" fmla="*/ 126851 w 285415"/>
              <a:gd name="connsiteY12" fmla="*/ 63430 h 221993"/>
              <a:gd name="connsiteX13" fmla="*/ 15855 w 285415"/>
              <a:gd name="connsiteY13" fmla="*/ 63430 h 221993"/>
              <a:gd name="connsiteX14" fmla="*/ 0 w 285415"/>
              <a:gd name="connsiteY14" fmla="*/ 79286 h 221993"/>
              <a:gd name="connsiteX15" fmla="*/ 0 w 285415"/>
              <a:gd name="connsiteY15" fmla="*/ 142712 h 221993"/>
              <a:gd name="connsiteX16" fmla="*/ 15857 w 285415"/>
              <a:gd name="connsiteY16" fmla="*/ 158567 h 22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5415" h="221993">
                <a:moveTo>
                  <a:pt x="15857" y="158567"/>
                </a:moveTo>
                <a:lnTo>
                  <a:pt x="126852" y="158567"/>
                </a:lnTo>
                <a:lnTo>
                  <a:pt x="126852" y="206136"/>
                </a:lnTo>
                <a:cubicBezTo>
                  <a:pt x="126852" y="212145"/>
                  <a:pt x="130259" y="217626"/>
                  <a:pt x="135617" y="220321"/>
                </a:cubicBezTo>
                <a:cubicBezTo>
                  <a:pt x="137847" y="221436"/>
                  <a:pt x="140294" y="221993"/>
                  <a:pt x="142709" y="221993"/>
                </a:cubicBezTo>
                <a:cubicBezTo>
                  <a:pt x="146085" y="221993"/>
                  <a:pt x="149430" y="220925"/>
                  <a:pt x="152217" y="218820"/>
                </a:cubicBezTo>
                <a:lnTo>
                  <a:pt x="279068" y="123681"/>
                </a:lnTo>
                <a:cubicBezTo>
                  <a:pt x="283062" y="120692"/>
                  <a:pt x="285416" y="115984"/>
                  <a:pt x="285416" y="110998"/>
                </a:cubicBezTo>
                <a:cubicBezTo>
                  <a:pt x="285416" y="106012"/>
                  <a:pt x="283062" y="101304"/>
                  <a:pt x="279067" y="98316"/>
                </a:cubicBezTo>
                <a:lnTo>
                  <a:pt x="152216" y="3178"/>
                </a:lnTo>
                <a:cubicBezTo>
                  <a:pt x="147416" y="-446"/>
                  <a:pt x="140973" y="-1004"/>
                  <a:pt x="135615" y="1676"/>
                </a:cubicBezTo>
                <a:cubicBezTo>
                  <a:pt x="130258" y="4371"/>
                  <a:pt x="126851" y="9852"/>
                  <a:pt x="126851" y="15861"/>
                </a:cubicBezTo>
                <a:lnTo>
                  <a:pt x="126851" y="63430"/>
                </a:lnTo>
                <a:lnTo>
                  <a:pt x="15855" y="63430"/>
                </a:lnTo>
                <a:cubicBezTo>
                  <a:pt x="7092" y="63429"/>
                  <a:pt x="0" y="70521"/>
                  <a:pt x="0" y="79286"/>
                </a:cubicBezTo>
                <a:lnTo>
                  <a:pt x="0" y="142712"/>
                </a:lnTo>
                <a:cubicBezTo>
                  <a:pt x="0" y="151475"/>
                  <a:pt x="7092" y="158567"/>
                  <a:pt x="15857" y="158567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900"/>
          </a:p>
        </p:txBody>
      </p:sp>
      <p:sp>
        <p:nvSpPr>
          <p:cNvPr id="15" name="Forma libre 197">
            <a:extLst>
              <a:ext uri="{FF2B5EF4-FFF2-40B4-BE49-F238E27FC236}">
                <a16:creationId xmlns:a16="http://schemas.microsoft.com/office/drawing/2014/main" id="{C466D056-3670-797B-3095-78FECE2B97C8}"/>
              </a:ext>
            </a:extLst>
          </p:cNvPr>
          <p:cNvSpPr/>
          <p:nvPr/>
        </p:nvSpPr>
        <p:spPr>
          <a:xfrm>
            <a:off x="1889917" y="4528082"/>
            <a:ext cx="560469" cy="560468"/>
          </a:xfrm>
          <a:custGeom>
            <a:avLst/>
            <a:gdLst>
              <a:gd name="connsiteX0" fmla="*/ 525028 w 570832"/>
              <a:gd name="connsiteY0" fmla="*/ 374685 h 570831"/>
              <a:gd name="connsiteX1" fmla="*/ 423231 w 570832"/>
              <a:gd name="connsiteY1" fmla="*/ 358473 h 570831"/>
              <a:gd name="connsiteX2" fmla="*/ 377984 w 570832"/>
              <a:gd name="connsiteY2" fmla="*/ 368012 h 570831"/>
              <a:gd name="connsiteX3" fmla="*/ 313814 w 570832"/>
              <a:gd name="connsiteY3" fmla="*/ 416464 h 570831"/>
              <a:gd name="connsiteX4" fmla="*/ 154321 w 570832"/>
              <a:gd name="connsiteY4" fmla="*/ 257018 h 570831"/>
              <a:gd name="connsiteX5" fmla="*/ 201395 w 570832"/>
              <a:gd name="connsiteY5" fmla="*/ 194475 h 570831"/>
              <a:gd name="connsiteX6" fmla="*/ 212698 w 570832"/>
              <a:gd name="connsiteY6" fmla="*/ 147758 h 570831"/>
              <a:gd name="connsiteX7" fmla="*/ 196439 w 570832"/>
              <a:gd name="connsiteY7" fmla="*/ 45806 h 570831"/>
              <a:gd name="connsiteX8" fmla="*/ 150635 w 570832"/>
              <a:gd name="connsiteY8" fmla="*/ 0 h 570831"/>
              <a:gd name="connsiteX9" fmla="*/ 45803 w 570832"/>
              <a:gd name="connsiteY9" fmla="*/ 0 h 570831"/>
              <a:gd name="connsiteX10" fmla="*/ 0 w 570832"/>
              <a:gd name="connsiteY10" fmla="*/ 45803 h 570831"/>
              <a:gd name="connsiteX11" fmla="*/ 525028 w 570832"/>
              <a:gd name="connsiteY11" fmla="*/ 570831 h 570831"/>
              <a:gd name="connsiteX12" fmla="*/ 570833 w 570832"/>
              <a:gd name="connsiteY12" fmla="*/ 525026 h 570831"/>
              <a:gd name="connsiteX13" fmla="*/ 570833 w 570832"/>
              <a:gd name="connsiteY13" fmla="*/ 420488 h 570831"/>
              <a:gd name="connsiteX14" fmla="*/ 525028 w 570832"/>
              <a:gd name="connsiteY14" fmla="*/ 3746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2" h="570831">
                <a:moveTo>
                  <a:pt x="525028" y="374685"/>
                </a:moveTo>
                <a:cubicBezTo>
                  <a:pt x="490063" y="374685"/>
                  <a:pt x="455749" y="369219"/>
                  <a:pt x="423231" y="358473"/>
                </a:cubicBezTo>
                <a:cubicBezTo>
                  <a:pt x="407282" y="353053"/>
                  <a:pt x="387709" y="358039"/>
                  <a:pt x="377984" y="368012"/>
                </a:cubicBezTo>
                <a:lnTo>
                  <a:pt x="313814" y="416464"/>
                </a:lnTo>
                <a:cubicBezTo>
                  <a:pt x="239394" y="376731"/>
                  <a:pt x="193528" y="330895"/>
                  <a:pt x="154321" y="257018"/>
                </a:cubicBezTo>
                <a:lnTo>
                  <a:pt x="201395" y="194475"/>
                </a:lnTo>
                <a:cubicBezTo>
                  <a:pt x="213628" y="182242"/>
                  <a:pt x="217964" y="164419"/>
                  <a:pt x="212698" y="147758"/>
                </a:cubicBezTo>
                <a:cubicBezTo>
                  <a:pt x="201921" y="115022"/>
                  <a:pt x="196439" y="80709"/>
                  <a:pt x="196439" y="45806"/>
                </a:cubicBezTo>
                <a:cubicBezTo>
                  <a:pt x="196440" y="20548"/>
                  <a:pt x="175907" y="0"/>
                  <a:pt x="150635" y="0"/>
                </a:cubicBezTo>
                <a:lnTo>
                  <a:pt x="45803" y="0"/>
                </a:lnTo>
                <a:cubicBezTo>
                  <a:pt x="20532" y="0"/>
                  <a:pt x="0" y="20548"/>
                  <a:pt x="0" y="45803"/>
                </a:cubicBezTo>
                <a:cubicBezTo>
                  <a:pt x="0" y="335308"/>
                  <a:pt x="235524" y="570831"/>
                  <a:pt x="525028" y="570831"/>
                </a:cubicBezTo>
                <a:cubicBezTo>
                  <a:pt x="550299" y="570831"/>
                  <a:pt x="570833" y="550283"/>
                  <a:pt x="570833" y="525026"/>
                </a:cubicBezTo>
                <a:lnTo>
                  <a:pt x="570833" y="420488"/>
                </a:lnTo>
                <a:cubicBezTo>
                  <a:pt x="570831" y="395234"/>
                  <a:pt x="550299" y="374685"/>
                  <a:pt x="525028" y="374685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B8F54-FD91-9BFE-4AC0-D52C98ECD2C8}"/>
              </a:ext>
            </a:extLst>
          </p:cNvPr>
          <p:cNvSpPr txBox="1"/>
          <p:nvPr/>
        </p:nvSpPr>
        <p:spPr>
          <a:xfrm>
            <a:off x="3605224" y="1789641"/>
            <a:ext cx="6335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Trained with 400 samples provided in AT&amp;T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158 (35 </a:t>
            </a:r>
            <a:r>
              <a:rPr lang="en-US" dirty="0"/>
              <a:t>for test</a:t>
            </a:r>
            <a:r>
              <a:rPr lang="en-US" b="1" dirty="0"/>
              <a:t>)</a:t>
            </a:r>
            <a:r>
              <a:rPr lang="en-US" dirty="0"/>
              <a:t> our teammates data for face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face expression trained with 5 samples for each</a:t>
            </a:r>
          </a:p>
          <a:p>
            <a:r>
              <a:rPr lang="en-US" dirty="0"/>
              <a:t> expression, ~</a:t>
            </a:r>
            <a:r>
              <a:rPr lang="en-US" b="1" dirty="0"/>
              <a:t>200</a:t>
            </a:r>
            <a:r>
              <a:rPr lang="en-US" dirty="0"/>
              <a:t> samples (</a:t>
            </a:r>
            <a:r>
              <a:rPr lang="en-US" b="1" dirty="0"/>
              <a:t>40</a:t>
            </a:r>
            <a:r>
              <a:rPr lang="en-US" dirty="0"/>
              <a:t> for test)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54FC0F-E1A8-116F-C90F-8907EF6A913B}"/>
              </a:ext>
            </a:extLst>
          </p:cNvPr>
          <p:cNvSpPr txBox="1"/>
          <p:nvPr/>
        </p:nvSpPr>
        <p:spPr>
          <a:xfrm>
            <a:off x="3812933" y="4058311"/>
            <a:ext cx="5458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provided Siamese model for face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SVM classifier for classification for FR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is able to predict 7 to8 times correctly</a:t>
            </a:r>
          </a:p>
          <a:p>
            <a:r>
              <a:rPr lang="en-US" dirty="0"/>
              <a:t> out of 10 for FR and 9 to 10 times for 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645CEDB9-3E3F-4B4D-B176-D13C9B8E4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283" y="870809"/>
            <a:ext cx="4048952" cy="4900776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B0DEDE-C3A6-5DEE-C13C-917B2CB34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75" y="5412018"/>
            <a:ext cx="7569353" cy="7334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E2C1667-5A8A-6724-BE3E-AD8EE16A3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91" y="6046495"/>
            <a:ext cx="44862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2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49597-37ED-FBDB-52C6-EECFB58F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Testing outcomes-Face Similarity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AD5F7F4-AEAD-657C-7B23-DB943EB19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85" y="2019728"/>
            <a:ext cx="3238500" cy="27618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37E5D3-C182-A3F0-EE8F-846A01363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262" y="2076450"/>
            <a:ext cx="3419475" cy="27051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9FB1E88-7E77-5D5F-0420-82E2C2F4B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0035" y="3865970"/>
            <a:ext cx="2852247" cy="235619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8914F40-A7A7-EA89-F63E-FC3D42A56187}"/>
              </a:ext>
            </a:extLst>
          </p:cNvPr>
          <p:cNvSpPr txBox="1"/>
          <p:nvPr/>
        </p:nvSpPr>
        <p:spPr>
          <a:xfrm>
            <a:off x="4855027" y="5348232"/>
            <a:ext cx="343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Similarity _score &lt; 1</a:t>
            </a:r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DB6A4A-A55C-3B12-D767-E826293F0E75}"/>
              </a:ext>
            </a:extLst>
          </p:cNvPr>
          <p:cNvSpPr txBox="1"/>
          <p:nvPr/>
        </p:nvSpPr>
        <p:spPr>
          <a:xfrm>
            <a:off x="1031324" y="5348232"/>
            <a:ext cx="336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Similarity_score</a:t>
            </a:r>
            <a:r>
              <a:rPr lang="en-US" sz="2800" b="1" dirty="0">
                <a:solidFill>
                  <a:srgbClr val="00B050"/>
                </a:solidFill>
              </a:rPr>
              <a:t> &lt; 1</a:t>
            </a:r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0414B8-B5AC-8EF2-5650-429230986DDE}"/>
              </a:ext>
            </a:extLst>
          </p:cNvPr>
          <p:cNvSpPr txBox="1"/>
          <p:nvPr/>
        </p:nvSpPr>
        <p:spPr>
          <a:xfrm>
            <a:off x="8419987" y="6253758"/>
            <a:ext cx="3872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C00000"/>
                </a:solidFill>
              </a:rPr>
              <a:t>Dissimilarity_score</a:t>
            </a:r>
            <a:r>
              <a:rPr lang="en-US" sz="2800" b="1" dirty="0">
                <a:solidFill>
                  <a:srgbClr val="C00000"/>
                </a:solidFill>
              </a:rPr>
              <a:t> &gt; 1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F4718C9-1389-5B75-4D0B-B9E2135BB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0872" y="1576447"/>
            <a:ext cx="2799112" cy="22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7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49597-37ED-FBDB-52C6-EECFB58F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Testing outcomes-Face recognition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799185-D2F4-BE7B-3EDE-95046E746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82" y="2053835"/>
            <a:ext cx="4101471" cy="3997637"/>
          </a:xfrm>
          <a:prstGeom prst="rect">
            <a:avLst/>
          </a:prstGeom>
        </p:spPr>
      </p:pic>
      <p:pic>
        <p:nvPicPr>
          <p:cNvPr id="16" name="Picture 15" descr="A person taking a selfie&#10;&#10;Description automatically generated">
            <a:extLst>
              <a:ext uri="{FF2B5EF4-FFF2-40B4-BE49-F238E27FC236}">
                <a16:creationId xmlns:a16="http://schemas.microsoft.com/office/drawing/2014/main" id="{48200C9A-3F27-393F-B107-D5E6165BD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198" y="2053641"/>
            <a:ext cx="3907847" cy="39978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7C483A-FC0B-3B1E-2DB6-10E3BEADC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857" y="2174797"/>
            <a:ext cx="3124200" cy="376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5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49597-37ED-FBDB-52C6-EECFB58F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10751550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Testing outcomes-different expression recognition</a:t>
            </a:r>
            <a:endParaRPr lang="en-US" sz="3100" dirty="0">
              <a:solidFill>
                <a:srgbClr val="FFFFFF"/>
              </a:solidFill>
            </a:endParaRPr>
          </a:p>
        </p:txBody>
      </p:sp>
      <p:pic>
        <p:nvPicPr>
          <p:cNvPr id="4" name="Picture 3" descr="A person with a surprised expression&#10;&#10;Description automatically generated">
            <a:extLst>
              <a:ext uri="{FF2B5EF4-FFF2-40B4-BE49-F238E27FC236}">
                <a16:creationId xmlns:a16="http://schemas.microsoft.com/office/drawing/2014/main" id="{1DB6B754-7274-0F71-135E-90040BCE6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87" y="2529789"/>
            <a:ext cx="2692542" cy="2675612"/>
          </a:xfrm>
          <a:prstGeom prst="rect">
            <a:avLst/>
          </a:prstGeom>
        </p:spPr>
      </p:pic>
      <p:pic>
        <p:nvPicPr>
          <p:cNvPr id="9" name="Picture 8" descr="A screenshot of a person making a face&#10;&#10;Description automatically generated">
            <a:extLst>
              <a:ext uri="{FF2B5EF4-FFF2-40B4-BE49-F238E27FC236}">
                <a16:creationId xmlns:a16="http://schemas.microsoft.com/office/drawing/2014/main" id="{D6EC5164-B645-362F-651F-ECD2C52F9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464" y="2512325"/>
            <a:ext cx="3238707" cy="28669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FF2A07-41AF-CBF7-E024-6DF949B0DA75}"/>
              </a:ext>
            </a:extLst>
          </p:cNvPr>
          <p:cNvSpPr txBox="1"/>
          <p:nvPr/>
        </p:nvSpPr>
        <p:spPr>
          <a:xfrm>
            <a:off x="563526" y="1850909"/>
            <a:ext cx="1066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Surprise, Happiness, Anger, Disgust, Fear, Neutral, Sadness </a:t>
            </a:r>
            <a:endParaRPr lang="en-IN" sz="2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67F77F-1B1E-438B-1687-EA5F93741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824" y="2489040"/>
            <a:ext cx="3095625" cy="26756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ECF58F-9BBD-38FD-6F1C-051AEBB35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3630" y="2374129"/>
            <a:ext cx="2773864" cy="2790524"/>
          </a:xfrm>
          <a:prstGeom prst="rect">
            <a:avLst/>
          </a:prstGeom>
        </p:spPr>
      </p:pic>
      <p:pic>
        <p:nvPicPr>
          <p:cNvPr id="18" name="Picture 17" descr="A screenshot of a person&#10;&#10;Description automatically generated">
            <a:extLst>
              <a:ext uri="{FF2B5EF4-FFF2-40B4-BE49-F238E27FC236}">
                <a16:creationId xmlns:a16="http://schemas.microsoft.com/office/drawing/2014/main" id="{F8100921-6CD8-3AFE-84D3-50B95823C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4821" y="4795486"/>
            <a:ext cx="2450250" cy="19687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CD227E7-26B1-7143-2210-B515037B35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8660" y="4743994"/>
            <a:ext cx="2496469" cy="19687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F346C65-D9E1-91FC-9562-DF9B3B38AC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593" y="4754809"/>
            <a:ext cx="2450251" cy="255378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754769A-C069-0B49-E1DD-7F1C0B5DF5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23610" y="4775661"/>
            <a:ext cx="2210795" cy="20823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6E1355E-90D0-86BF-D506-65EEC8575B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0195" y="4743994"/>
            <a:ext cx="2233629" cy="19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1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49597-37ED-FBDB-52C6-EECFB58F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288404"/>
            <a:ext cx="10836611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Testing outcomes-3 consecutive Sequence expression recognition</a:t>
            </a:r>
          </a:p>
        </p:txBody>
      </p:sp>
      <p:pic>
        <p:nvPicPr>
          <p:cNvPr id="4" name="Picture 3" descr="A person with a surprised expression&#10;&#10;Description automatically generated">
            <a:extLst>
              <a:ext uri="{FF2B5EF4-FFF2-40B4-BE49-F238E27FC236}">
                <a16:creationId xmlns:a16="http://schemas.microsoft.com/office/drawing/2014/main" id="{1DB6B754-7274-0F71-135E-90040BCE6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17" y="2449281"/>
            <a:ext cx="2692542" cy="3526972"/>
          </a:xfrm>
          <a:prstGeom prst="rect">
            <a:avLst/>
          </a:prstGeom>
        </p:spPr>
      </p:pic>
      <p:pic>
        <p:nvPicPr>
          <p:cNvPr id="7" name="Picture 6" descr="A screenshot of a person&#10;&#10;Description automatically generated">
            <a:extLst>
              <a:ext uri="{FF2B5EF4-FFF2-40B4-BE49-F238E27FC236}">
                <a16:creationId xmlns:a16="http://schemas.microsoft.com/office/drawing/2014/main" id="{9FFEF1BA-8118-9E7C-86A1-54E8CA591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898" y="2449281"/>
            <a:ext cx="2896203" cy="35269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FF2A07-41AF-CBF7-E024-6DF949B0DA75}"/>
              </a:ext>
            </a:extLst>
          </p:cNvPr>
          <p:cNvSpPr txBox="1"/>
          <p:nvPr/>
        </p:nvSpPr>
        <p:spPr>
          <a:xfrm>
            <a:off x="1105786" y="1750514"/>
            <a:ext cx="9728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Surprise, Neutral, Sadness</a:t>
            </a: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E245B-B69A-2B78-1B97-FAC0B87AD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740" y="2367295"/>
            <a:ext cx="3019425" cy="36089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F779C2-BCA2-A062-D45A-232580BAE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100" y="1352550"/>
            <a:ext cx="29718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8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49597-37ED-FBDB-52C6-EECFB58F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11208751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Testing outcomes-Anti Face Spoofing (case 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315E74-3A4C-A731-D9C2-E1E0C1496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071"/>
            <a:ext cx="4180946" cy="34301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EB0E1B-297E-B494-D2EA-6BCA8B63D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434" y="1843974"/>
            <a:ext cx="3781537" cy="29125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1A2CE6-EBB9-733C-69FE-E1CCDDB89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207" y="1997732"/>
            <a:ext cx="34290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2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49597-37ED-FBDB-52C6-EECFB58F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11208751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Testing outcomes-Anti Face Spoofing (case 2)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F0B04D-F844-5CFA-C367-EB0771017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434" y="1723292"/>
            <a:ext cx="3065604" cy="3517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4514EA-58E6-FDC5-86C4-888D01C23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56" y="1723291"/>
            <a:ext cx="2982762" cy="3539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CFDF22-9029-25B7-31F3-09F6B0431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317" y="1771649"/>
            <a:ext cx="2568435" cy="34914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7EF5CF-0D5A-D57E-C78E-A1D118C60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3202" y="1747469"/>
            <a:ext cx="2388781" cy="353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7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70E06-8D36-FCD0-9F1E-0E834397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9486277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 Summary of CNN layer for expression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34B55B-E37D-C5FF-9775-C6CD7D280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3404167"/>
            <a:ext cx="5131088" cy="155215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84EEA5-0C2F-DA9C-B581-7464E0AAD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5165" y="2217815"/>
            <a:ext cx="4405323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8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451</Words>
  <Application>Microsoft Office PowerPoint</Application>
  <PresentationFormat>Widescreen</PresentationFormat>
  <Paragraphs>83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Aptos</vt:lpstr>
      <vt:lpstr>Aptos Display</vt:lpstr>
      <vt:lpstr>Aptos Narrow</vt:lpstr>
      <vt:lpstr>Arial</vt:lpstr>
      <vt:lpstr>Lato Light</vt:lpstr>
      <vt:lpstr>Poppins</vt:lpstr>
      <vt:lpstr>Roboto Medium</vt:lpstr>
      <vt:lpstr>Office Theme</vt:lpstr>
      <vt:lpstr>PowerPoint Presentation</vt:lpstr>
      <vt:lpstr>PowerPoint Presentation</vt:lpstr>
      <vt:lpstr>Testing outcomes-Face Similarity</vt:lpstr>
      <vt:lpstr>Testing outcomes-Face recognition</vt:lpstr>
      <vt:lpstr>Testing outcomes-different expression recognition</vt:lpstr>
      <vt:lpstr>Testing outcomes-3 consecutive Sequence expression recognition</vt:lpstr>
      <vt:lpstr>Testing outcomes-Anti Face Spoofing (case 1)</vt:lpstr>
      <vt:lpstr>Testing outcomes-Anti Face Spoofing (case 2) </vt:lpstr>
      <vt:lpstr> Summary of CNN layer for expression</vt:lpstr>
      <vt:lpstr>Accuracy Comparison (with/without) team data</vt:lpstr>
      <vt:lpstr>Challenges</vt:lpstr>
      <vt:lpstr>Q &amp; A  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Uttam bhatta</dc:creator>
  <cp:lastModifiedBy>Uttam bhatta</cp:lastModifiedBy>
  <cp:revision>53</cp:revision>
  <dcterms:created xsi:type="dcterms:W3CDTF">2024-04-20T06:39:53Z</dcterms:created>
  <dcterms:modified xsi:type="dcterms:W3CDTF">2024-06-09T12:10:32Z</dcterms:modified>
</cp:coreProperties>
</file>