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7EC9EA"/>
    <a:srgbClr val="C6E7F6"/>
    <a:srgbClr val="2195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660"/>
  </p:normalViewPr>
  <p:slideViewPr>
    <p:cSldViewPr snapToGrid="0">
      <p:cViewPr varScale="1">
        <p:scale>
          <a:sx n="82" d="100"/>
          <a:sy n="82" d="100"/>
        </p:scale>
        <p:origin x="1075"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0D6D-BD40-8B14-3A98-C6F9919E9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EFFAE3-92A1-9CF3-7BD5-23AA46117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10DD75-E580-193A-82D2-254CB1A4A3FE}"/>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5" name="Footer Placeholder 4">
            <a:extLst>
              <a:ext uri="{FF2B5EF4-FFF2-40B4-BE49-F238E27FC236}">
                <a16:creationId xmlns:a16="http://schemas.microsoft.com/office/drawing/2014/main" id="{C16A4A2B-B4DA-4996-3FCF-B08CD0AB55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FE8A4-C956-BD27-A33B-FDE9235070DD}"/>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209000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73D9-79BE-B28C-6B30-A4D327D3D0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E7E95E-9D29-031E-F582-DC7D23102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A95BA-2D6F-AEEF-DBBB-54B2ACB44FDA}"/>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5" name="Footer Placeholder 4">
            <a:extLst>
              <a:ext uri="{FF2B5EF4-FFF2-40B4-BE49-F238E27FC236}">
                <a16:creationId xmlns:a16="http://schemas.microsoft.com/office/drawing/2014/main" id="{8FBD9DF5-3866-5783-68F8-56A428D64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15C9C-D9A1-4328-C7FF-EAD5D870A551}"/>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63761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5E1537-47A6-0DAE-74B2-0B49224FE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4B7DD-58A4-BF7B-1567-6238F436D2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2565B-377C-12EC-5670-B0E0487ABFA3}"/>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5" name="Footer Placeholder 4">
            <a:extLst>
              <a:ext uri="{FF2B5EF4-FFF2-40B4-BE49-F238E27FC236}">
                <a16:creationId xmlns:a16="http://schemas.microsoft.com/office/drawing/2014/main" id="{1156EA81-4EEE-4021-DF26-6B5CE8C43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E529A-CC7F-FFA6-EAFE-3134552AD61C}"/>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287465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4309-97C3-47C2-7CD6-8CE3195EED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E9BF9D-0E53-58C8-C0EC-0B3F8ABB5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18A79-1329-DC53-6E63-9DE153201403}"/>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5" name="Footer Placeholder 4">
            <a:extLst>
              <a:ext uri="{FF2B5EF4-FFF2-40B4-BE49-F238E27FC236}">
                <a16:creationId xmlns:a16="http://schemas.microsoft.com/office/drawing/2014/main" id="{F58C6DA1-9503-EF5B-847A-7EE5446682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34440-0368-A2A4-C41B-E677EDF73E3A}"/>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192456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11D8-50D6-6DB4-27C3-57A2FFE21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2B0549-B417-46AB-7CF1-3BE89EE43F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079AD-984B-1708-7C3F-219B19846C37}"/>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5" name="Footer Placeholder 4">
            <a:extLst>
              <a:ext uri="{FF2B5EF4-FFF2-40B4-BE49-F238E27FC236}">
                <a16:creationId xmlns:a16="http://schemas.microsoft.com/office/drawing/2014/main" id="{A94B62B6-AD48-0B96-E54B-1987A5AB3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3103D-4222-2E32-07DB-0FEAC8400CFC}"/>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238812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CE63-7049-6036-1B53-34CBE2D13D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848039-7DF6-61D0-AAAC-5940DED92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7A388F-DA95-25F0-3CF3-4F161594B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9FAC30-BD15-183B-9BDD-9FC9B7F23B95}"/>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6" name="Footer Placeholder 5">
            <a:extLst>
              <a:ext uri="{FF2B5EF4-FFF2-40B4-BE49-F238E27FC236}">
                <a16:creationId xmlns:a16="http://schemas.microsoft.com/office/drawing/2014/main" id="{D9E487B8-E32D-5708-0A5E-8D364A8A0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D38660-BA6F-C93B-380E-EB3CDE3DEB30}"/>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288058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DADE-B59C-09F5-BDFA-5545F17736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881A3-60EE-9035-91C3-3DFAE7FEA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19495-BE8B-BB4F-C0C0-1E3075CD0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3BFE7-591A-AD2A-AF1B-8C999FDB0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056EE-B5AF-7B5A-F30D-FBA57FFD5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4D87A1-72AB-0255-894C-424566FA3677}"/>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8" name="Footer Placeholder 7">
            <a:extLst>
              <a:ext uri="{FF2B5EF4-FFF2-40B4-BE49-F238E27FC236}">
                <a16:creationId xmlns:a16="http://schemas.microsoft.com/office/drawing/2014/main" id="{11830336-AFE8-F560-E599-C1C5C2F7AD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8D62F7-9392-E46E-AD71-75D0930F507A}"/>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107631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ADAF-67CD-607A-D50E-5368172835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FB5177-AEED-DD28-F50D-2106664CD59C}"/>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4" name="Footer Placeholder 3">
            <a:extLst>
              <a:ext uri="{FF2B5EF4-FFF2-40B4-BE49-F238E27FC236}">
                <a16:creationId xmlns:a16="http://schemas.microsoft.com/office/drawing/2014/main" id="{1298F698-E7EC-531B-2928-7B45909FE9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9ABB4A-F8BE-2E65-D2D6-63F7D66842DD}"/>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227066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A599D-DB36-3F35-A701-66355634BEB0}"/>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3" name="Footer Placeholder 2">
            <a:extLst>
              <a:ext uri="{FF2B5EF4-FFF2-40B4-BE49-F238E27FC236}">
                <a16:creationId xmlns:a16="http://schemas.microsoft.com/office/drawing/2014/main" id="{9DD49862-D2C0-25C5-280E-252ADAC368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AE3274-9CCF-8DA6-C66C-DF59352184E9}"/>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225823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7E8C-D67F-79E2-EF22-BC0EC37AB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89A8EB-C5A5-E91A-1D4A-7B9F3A5B5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5912F0-9B0C-356D-3624-01843DEE0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28222-9DE6-AF9A-71A3-0D0BF816D618}"/>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6" name="Footer Placeholder 5">
            <a:extLst>
              <a:ext uri="{FF2B5EF4-FFF2-40B4-BE49-F238E27FC236}">
                <a16:creationId xmlns:a16="http://schemas.microsoft.com/office/drawing/2014/main" id="{73EAA0EB-52E7-902A-D4F9-2AB192289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EC634B-C105-E3D7-2B82-C18869E52008}"/>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116351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9F99-2FB9-DD84-FA95-D86FF8CF0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55CC6B-EE10-8F51-901A-D44305DC10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8697D8-545F-412F-2235-8CD2FF770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4EC04-5D52-C82D-9283-3F1C49C3ECE9}"/>
              </a:ext>
            </a:extLst>
          </p:cNvPr>
          <p:cNvSpPr>
            <a:spLocks noGrp="1"/>
          </p:cNvSpPr>
          <p:nvPr>
            <p:ph type="dt" sz="half" idx="10"/>
          </p:nvPr>
        </p:nvSpPr>
        <p:spPr/>
        <p:txBody>
          <a:bodyPr/>
          <a:lstStyle/>
          <a:p>
            <a:fld id="{A616729B-B164-4D42-9166-DA93248D071A}" type="datetimeFigureOut">
              <a:rPr lang="en-IN" smtClean="0"/>
              <a:t>21-12-2023</a:t>
            </a:fld>
            <a:endParaRPr lang="en-IN"/>
          </a:p>
        </p:txBody>
      </p:sp>
      <p:sp>
        <p:nvSpPr>
          <p:cNvPr id="6" name="Footer Placeholder 5">
            <a:extLst>
              <a:ext uri="{FF2B5EF4-FFF2-40B4-BE49-F238E27FC236}">
                <a16:creationId xmlns:a16="http://schemas.microsoft.com/office/drawing/2014/main" id="{00C006A6-346A-02BD-5238-DF57D3A82F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0A371-76DB-04F3-98B7-C41D6F270F03}"/>
              </a:ext>
            </a:extLst>
          </p:cNvPr>
          <p:cNvSpPr>
            <a:spLocks noGrp="1"/>
          </p:cNvSpPr>
          <p:nvPr>
            <p:ph type="sldNum" sz="quarter" idx="12"/>
          </p:nvPr>
        </p:nvSpPr>
        <p:spPr/>
        <p:txBody>
          <a:bodyPr/>
          <a:lstStyle/>
          <a:p>
            <a:fld id="{D1C69541-FF45-4B44-A3A9-E029F5719FB5}" type="slidenum">
              <a:rPr lang="en-IN" smtClean="0"/>
              <a:t>‹#›</a:t>
            </a:fld>
            <a:endParaRPr lang="en-IN"/>
          </a:p>
        </p:txBody>
      </p:sp>
    </p:spTree>
    <p:extLst>
      <p:ext uri="{BB962C8B-B14F-4D97-AF65-F5344CB8AC3E}">
        <p14:creationId xmlns:p14="http://schemas.microsoft.com/office/powerpoint/2010/main" val="6738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72695-DBA9-0159-18A1-871624CA4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F37E24-4703-8500-0CAC-67CB9B389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4A50C-F2DA-0287-DEFD-B74733278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16729B-B164-4D42-9166-DA93248D071A}" type="datetimeFigureOut">
              <a:rPr lang="en-IN" smtClean="0"/>
              <a:t>21-12-2023</a:t>
            </a:fld>
            <a:endParaRPr lang="en-IN"/>
          </a:p>
        </p:txBody>
      </p:sp>
      <p:sp>
        <p:nvSpPr>
          <p:cNvPr id="5" name="Footer Placeholder 4">
            <a:extLst>
              <a:ext uri="{FF2B5EF4-FFF2-40B4-BE49-F238E27FC236}">
                <a16:creationId xmlns:a16="http://schemas.microsoft.com/office/drawing/2014/main" id="{6893EACA-8381-D10B-4A36-5F56E1DD4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2F2593-5076-56C8-593D-4B1CA4D4E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C69541-FF45-4B44-A3A9-E029F5719FB5}" type="slidenum">
              <a:rPr lang="en-IN" smtClean="0"/>
              <a:t>‹#›</a:t>
            </a:fld>
            <a:endParaRPr lang="en-IN"/>
          </a:p>
        </p:txBody>
      </p:sp>
    </p:spTree>
    <p:extLst>
      <p:ext uri="{BB962C8B-B14F-4D97-AF65-F5344CB8AC3E}">
        <p14:creationId xmlns:p14="http://schemas.microsoft.com/office/powerpoint/2010/main" val="56124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9372-315D-8BFF-850B-565E24100ADC}"/>
              </a:ext>
            </a:extLst>
          </p:cNvPr>
          <p:cNvSpPr>
            <a:spLocks noGrp="1"/>
          </p:cNvSpPr>
          <p:nvPr>
            <p:ph type="ctrTitle"/>
          </p:nvPr>
        </p:nvSpPr>
        <p:spPr/>
        <p:txBody>
          <a:bodyPr/>
          <a:lstStyle/>
          <a:p>
            <a:r>
              <a:rPr lang="en-IN" b="1" dirty="0">
                <a:solidFill>
                  <a:schemeClr val="accent5">
                    <a:lumMod val="75000"/>
                  </a:schemeClr>
                </a:solidFill>
              </a:rPr>
              <a:t>CSS – Lesson 1</a:t>
            </a:r>
          </a:p>
        </p:txBody>
      </p:sp>
      <p:sp>
        <p:nvSpPr>
          <p:cNvPr id="3" name="Subtitle 2">
            <a:extLst>
              <a:ext uri="{FF2B5EF4-FFF2-40B4-BE49-F238E27FC236}">
                <a16:creationId xmlns:a16="http://schemas.microsoft.com/office/drawing/2014/main" id="{05AF3D3C-9F04-7A06-95A0-A72FC016060D}"/>
              </a:ext>
            </a:extLst>
          </p:cNvPr>
          <p:cNvSpPr>
            <a:spLocks noGrp="1"/>
          </p:cNvSpPr>
          <p:nvPr>
            <p:ph type="subTitle" idx="1"/>
          </p:nvPr>
        </p:nvSpPr>
        <p:spPr/>
        <p:txBody>
          <a:bodyPr/>
          <a:lstStyle/>
          <a:p>
            <a:r>
              <a:rPr lang="en-IN" dirty="0">
                <a:solidFill>
                  <a:schemeClr val="bg1">
                    <a:lumMod val="65000"/>
                  </a:schemeClr>
                </a:solidFill>
              </a:rPr>
              <a:t>Cascading Style Sheets</a:t>
            </a:r>
          </a:p>
          <a:p>
            <a:endParaRPr lang="en-IN" dirty="0"/>
          </a:p>
          <a:p>
            <a:r>
              <a:rPr lang="en-IN" dirty="0"/>
              <a:t>Display Properties</a:t>
            </a:r>
          </a:p>
        </p:txBody>
      </p:sp>
    </p:spTree>
    <p:extLst>
      <p:ext uri="{BB962C8B-B14F-4D97-AF65-F5344CB8AC3E}">
        <p14:creationId xmlns:p14="http://schemas.microsoft.com/office/powerpoint/2010/main" val="3155032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D27601-D222-BC8B-967D-B9D1FE2A5049}"/>
              </a:ext>
            </a:extLst>
          </p:cNvPr>
          <p:cNvSpPr txBox="1"/>
          <p:nvPr/>
        </p:nvSpPr>
        <p:spPr>
          <a:xfrm>
            <a:off x="800100" y="-23327"/>
            <a:ext cx="6097554" cy="6771084"/>
          </a:xfrm>
          <a:prstGeom prst="rect">
            <a:avLst/>
          </a:prstGeom>
          <a:noFill/>
        </p:spPr>
        <p:txBody>
          <a:bodyPr wrap="square">
            <a:spAutoFit/>
          </a:bodyPr>
          <a:lstStyle/>
          <a:p>
            <a:r>
              <a:rPr lang="en-IN" sz="1400" dirty="0">
                <a:solidFill>
                  <a:srgbClr val="156082"/>
                </a:solidFill>
              </a:rPr>
              <a:t>&lt;!DOCTYPE html&gt;</a:t>
            </a:r>
          </a:p>
          <a:p>
            <a:r>
              <a:rPr lang="en-IN" sz="1400" dirty="0">
                <a:solidFill>
                  <a:srgbClr val="156082"/>
                </a:solidFill>
              </a:rPr>
              <a:t>&lt;html&gt;</a:t>
            </a:r>
          </a:p>
          <a:p>
            <a:r>
              <a:rPr lang="en-IN" sz="1400" dirty="0">
                <a:solidFill>
                  <a:srgbClr val="156082"/>
                </a:solidFill>
              </a:rPr>
              <a:t>&lt;head&gt;</a:t>
            </a:r>
          </a:p>
          <a:p>
            <a:r>
              <a:rPr lang="en-IN" sz="1400" dirty="0">
                <a:solidFill>
                  <a:srgbClr val="156082"/>
                </a:solidFill>
              </a:rPr>
              <a:t>&lt;style&gt;</a:t>
            </a:r>
          </a:p>
          <a:p>
            <a:r>
              <a:rPr lang="en-IN" sz="1400" dirty="0">
                <a:solidFill>
                  <a:srgbClr val="156082"/>
                </a:solidFill>
              </a:rPr>
              <a:t>body {</a:t>
            </a:r>
          </a:p>
          <a:p>
            <a:r>
              <a:rPr lang="en-IN" sz="1400" dirty="0">
                <a:solidFill>
                  <a:srgbClr val="156082"/>
                </a:solidFill>
              </a:rPr>
              <a:t>  background-</a:t>
            </a:r>
            <a:r>
              <a:rPr lang="en-IN" sz="1400" dirty="0" err="1">
                <a:solidFill>
                  <a:srgbClr val="156082"/>
                </a:solidFill>
              </a:rPr>
              <a:t>color</a:t>
            </a:r>
            <a:r>
              <a:rPr lang="en-IN" sz="1400" dirty="0">
                <a:solidFill>
                  <a:srgbClr val="156082"/>
                </a:solidFill>
              </a:rPr>
              <a:t>: </a:t>
            </a:r>
            <a:r>
              <a:rPr lang="en-IN" sz="1400" dirty="0" err="1">
                <a:solidFill>
                  <a:srgbClr val="156082"/>
                </a:solidFill>
              </a:rPr>
              <a:t>lightblue</a:t>
            </a:r>
            <a:r>
              <a:rPr lang="en-IN" sz="1400" dirty="0">
                <a:solidFill>
                  <a:srgbClr val="156082"/>
                </a:solidFill>
              </a:rPr>
              <a:t>;</a:t>
            </a:r>
          </a:p>
          <a:p>
            <a:r>
              <a:rPr lang="en-IN" sz="1400" dirty="0">
                <a:solidFill>
                  <a:srgbClr val="156082"/>
                </a:solidFill>
              </a:rPr>
              <a:t>}</a:t>
            </a:r>
          </a:p>
          <a:p>
            <a:endParaRPr lang="en-IN" sz="1400" dirty="0">
              <a:solidFill>
                <a:srgbClr val="156082"/>
              </a:solidFill>
            </a:endParaRPr>
          </a:p>
          <a:p>
            <a:r>
              <a:rPr lang="en-IN" sz="1400" dirty="0">
                <a:solidFill>
                  <a:srgbClr val="156082"/>
                </a:solidFill>
              </a:rPr>
              <a:t>@media screen and (min-width: 400px) {</a:t>
            </a:r>
          </a:p>
          <a:p>
            <a:r>
              <a:rPr lang="en-IN" sz="1400" dirty="0">
                <a:solidFill>
                  <a:srgbClr val="156082"/>
                </a:solidFill>
              </a:rPr>
              <a:t>  body {</a:t>
            </a:r>
          </a:p>
          <a:p>
            <a:r>
              <a:rPr lang="en-IN" sz="1400" dirty="0">
                <a:solidFill>
                  <a:srgbClr val="156082"/>
                </a:solidFill>
              </a:rPr>
              <a:t>    background-</a:t>
            </a:r>
            <a:r>
              <a:rPr lang="en-IN" sz="1400" dirty="0" err="1">
                <a:solidFill>
                  <a:srgbClr val="156082"/>
                </a:solidFill>
              </a:rPr>
              <a:t>color</a:t>
            </a:r>
            <a:r>
              <a:rPr lang="en-IN" sz="1400" dirty="0">
                <a:solidFill>
                  <a:srgbClr val="156082"/>
                </a:solidFill>
              </a:rPr>
              <a:t>: </a:t>
            </a:r>
            <a:r>
              <a:rPr lang="en-IN" sz="1400" dirty="0" err="1">
                <a:solidFill>
                  <a:srgbClr val="156082"/>
                </a:solidFill>
              </a:rPr>
              <a:t>lightgreen</a:t>
            </a:r>
            <a:r>
              <a:rPr lang="en-IN" sz="1400" dirty="0">
                <a:solidFill>
                  <a:srgbClr val="156082"/>
                </a:solidFill>
              </a:rPr>
              <a:t>;</a:t>
            </a:r>
          </a:p>
          <a:p>
            <a:r>
              <a:rPr lang="en-IN" sz="1400" dirty="0">
                <a:solidFill>
                  <a:srgbClr val="156082"/>
                </a:solidFill>
              </a:rPr>
              <a:t>  }</a:t>
            </a:r>
          </a:p>
          <a:p>
            <a:r>
              <a:rPr lang="en-IN" sz="1400" dirty="0">
                <a:solidFill>
                  <a:srgbClr val="156082"/>
                </a:solidFill>
              </a:rPr>
              <a:t>}</a:t>
            </a:r>
          </a:p>
          <a:p>
            <a:endParaRPr lang="en-IN" sz="1400" dirty="0">
              <a:solidFill>
                <a:srgbClr val="156082"/>
              </a:solidFill>
            </a:endParaRPr>
          </a:p>
          <a:p>
            <a:r>
              <a:rPr lang="en-IN" sz="1400" dirty="0">
                <a:solidFill>
                  <a:srgbClr val="156082"/>
                </a:solidFill>
              </a:rPr>
              <a:t>@media screen and (min-width: 800px) {</a:t>
            </a:r>
          </a:p>
          <a:p>
            <a:r>
              <a:rPr lang="en-IN" sz="1400" dirty="0">
                <a:solidFill>
                  <a:srgbClr val="156082"/>
                </a:solidFill>
              </a:rPr>
              <a:t>  body {</a:t>
            </a:r>
          </a:p>
          <a:p>
            <a:r>
              <a:rPr lang="en-IN" sz="1400" dirty="0">
                <a:solidFill>
                  <a:srgbClr val="156082"/>
                </a:solidFill>
              </a:rPr>
              <a:t>    background-</a:t>
            </a:r>
            <a:r>
              <a:rPr lang="en-IN" sz="1400" dirty="0" err="1">
                <a:solidFill>
                  <a:srgbClr val="156082"/>
                </a:solidFill>
              </a:rPr>
              <a:t>color</a:t>
            </a:r>
            <a:r>
              <a:rPr lang="en-IN" sz="1400" dirty="0">
                <a:solidFill>
                  <a:srgbClr val="156082"/>
                </a:solidFill>
              </a:rPr>
              <a:t>: lavender;</a:t>
            </a:r>
          </a:p>
          <a:p>
            <a:r>
              <a:rPr lang="en-IN" sz="1400" dirty="0">
                <a:solidFill>
                  <a:srgbClr val="156082"/>
                </a:solidFill>
              </a:rPr>
              <a:t>  }</a:t>
            </a:r>
          </a:p>
          <a:p>
            <a:r>
              <a:rPr lang="en-IN" sz="1400" dirty="0">
                <a:solidFill>
                  <a:srgbClr val="156082"/>
                </a:solidFill>
              </a:rPr>
              <a:t>}</a:t>
            </a:r>
          </a:p>
          <a:p>
            <a:r>
              <a:rPr lang="en-IN" sz="1400" dirty="0">
                <a:solidFill>
                  <a:srgbClr val="156082"/>
                </a:solidFill>
              </a:rPr>
              <a:t>&lt;/style&gt;</a:t>
            </a:r>
          </a:p>
          <a:p>
            <a:r>
              <a:rPr lang="en-IN" sz="1400" dirty="0">
                <a:solidFill>
                  <a:srgbClr val="156082"/>
                </a:solidFill>
              </a:rPr>
              <a:t>&lt;/head&gt;</a:t>
            </a:r>
          </a:p>
          <a:p>
            <a:r>
              <a:rPr lang="en-IN" sz="1400" dirty="0">
                <a:solidFill>
                  <a:srgbClr val="156082"/>
                </a:solidFill>
              </a:rPr>
              <a:t>&lt;body&gt;</a:t>
            </a:r>
          </a:p>
          <a:p>
            <a:endParaRPr lang="en-IN" sz="1400" dirty="0">
              <a:solidFill>
                <a:srgbClr val="156082"/>
              </a:solidFill>
            </a:endParaRPr>
          </a:p>
          <a:p>
            <a:r>
              <a:rPr lang="en-IN" sz="1400" dirty="0">
                <a:solidFill>
                  <a:srgbClr val="156082"/>
                </a:solidFill>
              </a:rPr>
              <a:t>&lt;h1&gt;Resize the browser window to see the effect!&lt;/h1&gt;</a:t>
            </a:r>
          </a:p>
          <a:p>
            <a:r>
              <a:rPr lang="en-IN" sz="1400" dirty="0">
                <a:solidFill>
                  <a:srgbClr val="156082"/>
                </a:solidFill>
              </a:rPr>
              <a:t>&lt;p&gt;Use </a:t>
            </a:r>
            <a:r>
              <a:rPr lang="en-IN" sz="1400" dirty="0" err="1">
                <a:solidFill>
                  <a:srgbClr val="156082"/>
                </a:solidFill>
              </a:rPr>
              <a:t>mediaqueries</a:t>
            </a:r>
            <a:r>
              <a:rPr lang="en-IN" sz="1400" dirty="0">
                <a:solidFill>
                  <a:srgbClr val="156082"/>
                </a:solidFill>
              </a:rPr>
              <a:t> to set the background-</a:t>
            </a:r>
            <a:r>
              <a:rPr lang="en-IN" sz="1400" dirty="0" err="1">
                <a:solidFill>
                  <a:srgbClr val="156082"/>
                </a:solidFill>
              </a:rPr>
              <a:t>color</a:t>
            </a:r>
            <a:r>
              <a:rPr lang="en-IN" sz="1400" dirty="0">
                <a:solidFill>
                  <a:srgbClr val="156082"/>
                </a:solidFill>
              </a:rPr>
              <a:t> to lavender if the viewport is 800 pixels wide or wider, to </a:t>
            </a:r>
            <a:r>
              <a:rPr lang="en-IN" sz="1400" dirty="0" err="1">
                <a:solidFill>
                  <a:srgbClr val="156082"/>
                </a:solidFill>
              </a:rPr>
              <a:t>lightgreen</a:t>
            </a:r>
            <a:r>
              <a:rPr lang="en-IN" sz="1400" dirty="0">
                <a:solidFill>
                  <a:srgbClr val="156082"/>
                </a:solidFill>
              </a:rPr>
              <a:t> if the viewport is between 400 and 799 pixels wide. If the viewport is smaller than 400 pixels, the background-</a:t>
            </a:r>
            <a:r>
              <a:rPr lang="en-IN" sz="1400" dirty="0" err="1">
                <a:solidFill>
                  <a:srgbClr val="156082"/>
                </a:solidFill>
              </a:rPr>
              <a:t>color</a:t>
            </a:r>
            <a:r>
              <a:rPr lang="en-IN" sz="1400" dirty="0">
                <a:solidFill>
                  <a:srgbClr val="156082"/>
                </a:solidFill>
              </a:rPr>
              <a:t> is </a:t>
            </a:r>
            <a:r>
              <a:rPr lang="en-IN" sz="1400" dirty="0" err="1">
                <a:solidFill>
                  <a:srgbClr val="156082"/>
                </a:solidFill>
              </a:rPr>
              <a:t>lightblue</a:t>
            </a:r>
            <a:r>
              <a:rPr lang="en-IN" sz="1400" dirty="0">
                <a:solidFill>
                  <a:srgbClr val="156082"/>
                </a:solidFill>
              </a:rPr>
              <a:t>.&lt;/p&gt;</a:t>
            </a:r>
          </a:p>
          <a:p>
            <a:endParaRPr lang="en-IN" sz="1400" dirty="0">
              <a:solidFill>
                <a:srgbClr val="156082"/>
              </a:solidFill>
            </a:endParaRPr>
          </a:p>
          <a:p>
            <a:r>
              <a:rPr lang="en-IN" sz="1400" dirty="0">
                <a:solidFill>
                  <a:srgbClr val="156082"/>
                </a:solidFill>
              </a:rPr>
              <a:t>&lt;/body&gt;</a:t>
            </a:r>
          </a:p>
          <a:p>
            <a:r>
              <a:rPr lang="en-IN" sz="1400" dirty="0">
                <a:solidFill>
                  <a:srgbClr val="156082"/>
                </a:solidFill>
              </a:rPr>
              <a:t>&lt;/html&gt;</a:t>
            </a:r>
          </a:p>
        </p:txBody>
      </p:sp>
    </p:spTree>
    <p:extLst>
      <p:ext uri="{BB962C8B-B14F-4D97-AF65-F5344CB8AC3E}">
        <p14:creationId xmlns:p14="http://schemas.microsoft.com/office/powerpoint/2010/main" val="2929686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2AF66-58DD-DACC-1BA6-C27BF5F8EA42}"/>
              </a:ext>
            </a:extLst>
          </p:cNvPr>
          <p:cNvSpPr txBox="1"/>
          <p:nvPr/>
        </p:nvSpPr>
        <p:spPr>
          <a:xfrm>
            <a:off x="538843" y="283039"/>
            <a:ext cx="10387303" cy="1200329"/>
          </a:xfrm>
          <a:prstGeom prst="rect">
            <a:avLst/>
          </a:prstGeom>
          <a:noFill/>
        </p:spPr>
        <p:txBody>
          <a:bodyPr wrap="square">
            <a:spAutoFit/>
          </a:bodyPr>
          <a:lstStyle/>
          <a:p>
            <a:r>
              <a:rPr lang="en-IN" b="1" dirty="0"/>
              <a:t>position: fixed;</a:t>
            </a:r>
          </a:p>
          <a:p>
            <a:r>
              <a:rPr lang="en-IN" dirty="0"/>
              <a:t>An element with position: fixed; is positioned relative to the viewport, which means it always stays in the same place even if the page is scrolled. The top, right, bottom, and left properties are used to position the element.</a:t>
            </a:r>
          </a:p>
        </p:txBody>
      </p:sp>
      <p:sp>
        <p:nvSpPr>
          <p:cNvPr id="6" name="TextBox 5">
            <a:extLst>
              <a:ext uri="{FF2B5EF4-FFF2-40B4-BE49-F238E27FC236}">
                <a16:creationId xmlns:a16="http://schemas.microsoft.com/office/drawing/2014/main" id="{B9CC8FD8-9EE6-A8F8-D393-251311B3AE88}"/>
              </a:ext>
            </a:extLst>
          </p:cNvPr>
          <p:cNvSpPr txBox="1"/>
          <p:nvPr/>
        </p:nvSpPr>
        <p:spPr>
          <a:xfrm>
            <a:off x="538842" y="2041573"/>
            <a:ext cx="10732537" cy="1754326"/>
          </a:xfrm>
          <a:prstGeom prst="rect">
            <a:avLst/>
          </a:prstGeom>
          <a:noFill/>
        </p:spPr>
        <p:txBody>
          <a:bodyPr wrap="square">
            <a:spAutoFit/>
          </a:bodyPr>
          <a:lstStyle/>
          <a:p>
            <a:r>
              <a:rPr lang="en-IN" b="1" dirty="0"/>
              <a:t>position: absolute;</a:t>
            </a:r>
          </a:p>
          <a:p>
            <a:r>
              <a:rPr lang="en-IN" dirty="0"/>
              <a:t>An element with position: absolute; is positioned relative to the nearest positioned ancestor (instead of positioned relative to the viewport, like fixed).</a:t>
            </a:r>
          </a:p>
          <a:p>
            <a:endParaRPr lang="en-IN" dirty="0"/>
          </a:p>
          <a:p>
            <a:r>
              <a:rPr lang="en-IN" dirty="0"/>
              <a:t>However; if an absolute positioned element has no positioned ancestors, it uses the document body, and moves along with page scrolling.</a:t>
            </a:r>
          </a:p>
        </p:txBody>
      </p:sp>
      <p:sp>
        <p:nvSpPr>
          <p:cNvPr id="8" name="TextBox 7">
            <a:extLst>
              <a:ext uri="{FF2B5EF4-FFF2-40B4-BE49-F238E27FC236}">
                <a16:creationId xmlns:a16="http://schemas.microsoft.com/office/drawing/2014/main" id="{344028DA-594C-20F9-9516-D92BF18602F7}"/>
              </a:ext>
            </a:extLst>
          </p:cNvPr>
          <p:cNvSpPr txBox="1"/>
          <p:nvPr/>
        </p:nvSpPr>
        <p:spPr>
          <a:xfrm>
            <a:off x="538842" y="4140961"/>
            <a:ext cx="10975134" cy="1477328"/>
          </a:xfrm>
          <a:prstGeom prst="rect">
            <a:avLst/>
          </a:prstGeom>
          <a:noFill/>
        </p:spPr>
        <p:txBody>
          <a:bodyPr wrap="square">
            <a:spAutoFit/>
          </a:bodyPr>
          <a:lstStyle/>
          <a:p>
            <a:r>
              <a:rPr lang="en-IN" b="1" dirty="0"/>
              <a:t>position: sticky;</a:t>
            </a:r>
          </a:p>
          <a:p>
            <a:r>
              <a:rPr lang="en-IN" dirty="0"/>
              <a:t>An element with position: sticky; is positioned based on the user's scroll position.</a:t>
            </a:r>
          </a:p>
          <a:p>
            <a:endParaRPr lang="en-IN" dirty="0"/>
          </a:p>
          <a:p>
            <a:r>
              <a:rPr lang="en-IN" dirty="0"/>
              <a:t>A sticky element toggles between relative and fixed, depending on the scroll position. It is positioned relative until a given offset position is met in the viewport - then it "sticks" in place (like </a:t>
            </a:r>
            <a:r>
              <a:rPr lang="en-IN" dirty="0" err="1"/>
              <a:t>position:fixed</a:t>
            </a:r>
            <a:r>
              <a:rPr lang="en-IN" dirty="0"/>
              <a:t>).</a:t>
            </a:r>
          </a:p>
        </p:txBody>
      </p:sp>
    </p:spTree>
    <p:extLst>
      <p:ext uri="{BB962C8B-B14F-4D97-AF65-F5344CB8AC3E}">
        <p14:creationId xmlns:p14="http://schemas.microsoft.com/office/powerpoint/2010/main" val="922411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9372-315D-8BFF-850B-565E24100ADC}"/>
              </a:ext>
            </a:extLst>
          </p:cNvPr>
          <p:cNvSpPr>
            <a:spLocks noGrp="1"/>
          </p:cNvSpPr>
          <p:nvPr>
            <p:ph type="ctrTitle"/>
          </p:nvPr>
        </p:nvSpPr>
        <p:spPr/>
        <p:txBody>
          <a:bodyPr/>
          <a:lstStyle/>
          <a:p>
            <a:r>
              <a:rPr lang="en-IN" b="1" dirty="0">
                <a:solidFill>
                  <a:schemeClr val="accent5">
                    <a:lumMod val="75000"/>
                  </a:schemeClr>
                </a:solidFill>
              </a:rPr>
              <a:t>CSS – Lesson 3</a:t>
            </a:r>
          </a:p>
        </p:txBody>
      </p:sp>
      <p:sp>
        <p:nvSpPr>
          <p:cNvPr id="3" name="Subtitle 2">
            <a:extLst>
              <a:ext uri="{FF2B5EF4-FFF2-40B4-BE49-F238E27FC236}">
                <a16:creationId xmlns:a16="http://schemas.microsoft.com/office/drawing/2014/main" id="{05AF3D3C-9F04-7A06-95A0-A72FC016060D}"/>
              </a:ext>
            </a:extLst>
          </p:cNvPr>
          <p:cNvSpPr>
            <a:spLocks noGrp="1"/>
          </p:cNvSpPr>
          <p:nvPr>
            <p:ph type="subTitle" idx="1"/>
          </p:nvPr>
        </p:nvSpPr>
        <p:spPr/>
        <p:txBody>
          <a:bodyPr/>
          <a:lstStyle/>
          <a:p>
            <a:r>
              <a:rPr lang="en-IN" dirty="0">
                <a:solidFill>
                  <a:schemeClr val="bg1">
                    <a:lumMod val="65000"/>
                  </a:schemeClr>
                </a:solidFill>
              </a:rPr>
              <a:t>Cascading Style Sheets</a:t>
            </a:r>
          </a:p>
          <a:p>
            <a:endParaRPr lang="en-IN" dirty="0"/>
          </a:p>
          <a:p>
            <a:r>
              <a:rPr lang="en-IN" dirty="0"/>
              <a:t>Animation</a:t>
            </a:r>
          </a:p>
        </p:txBody>
      </p:sp>
    </p:spTree>
    <p:extLst>
      <p:ext uri="{BB962C8B-B14F-4D97-AF65-F5344CB8AC3E}">
        <p14:creationId xmlns:p14="http://schemas.microsoft.com/office/powerpoint/2010/main" val="3418325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19A51-7DF2-0B62-9352-8498958CEE62}"/>
              </a:ext>
            </a:extLst>
          </p:cNvPr>
          <p:cNvSpPr txBox="1"/>
          <p:nvPr/>
        </p:nvSpPr>
        <p:spPr>
          <a:xfrm>
            <a:off x="492189" y="697076"/>
            <a:ext cx="6097554" cy="369332"/>
          </a:xfrm>
          <a:prstGeom prst="rect">
            <a:avLst/>
          </a:prstGeom>
          <a:noFill/>
        </p:spPr>
        <p:txBody>
          <a:bodyPr wrap="square">
            <a:spAutoFit/>
          </a:bodyPr>
          <a:lstStyle/>
          <a:p>
            <a:pPr algn="l"/>
            <a:r>
              <a:rPr lang="en-IN" b="1" i="0" dirty="0">
                <a:solidFill>
                  <a:srgbClr val="FF0000"/>
                </a:solidFill>
                <a:effectLst/>
                <a:latin typeface="Segoe UI" panose="020B0502040204020203" pitchFamily="34" charset="0"/>
              </a:rPr>
              <a:t>CSS @keyframes Rule</a:t>
            </a:r>
          </a:p>
        </p:txBody>
      </p:sp>
      <p:sp>
        <p:nvSpPr>
          <p:cNvPr id="4" name="Rectangle 1">
            <a:extLst>
              <a:ext uri="{FF2B5EF4-FFF2-40B4-BE49-F238E27FC236}">
                <a16:creationId xmlns:a16="http://schemas.microsoft.com/office/drawing/2014/main" id="{364F1328-511F-717A-0A4C-802C6FF3A7F8}"/>
              </a:ext>
            </a:extLst>
          </p:cNvPr>
          <p:cNvSpPr>
            <a:spLocks noChangeArrowheads="1"/>
          </p:cNvSpPr>
          <p:nvPr/>
        </p:nvSpPr>
        <p:spPr bwMode="auto">
          <a:xfrm>
            <a:off x="492189" y="1036242"/>
            <a:ext cx="8135048" cy="1295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171717"/>
                </a:solidFill>
                <a:latin typeface="-apple-system"/>
              </a:rPr>
              <a:t>The @keyframes rule specifies the </a:t>
            </a:r>
            <a:r>
              <a:rPr lang="en-US" altLang="en-US" dirty="0">
                <a:solidFill>
                  <a:srgbClr val="FF0000"/>
                </a:solidFill>
                <a:latin typeface="-apple-system"/>
              </a:rPr>
              <a:t>animation</a:t>
            </a:r>
            <a:r>
              <a:rPr lang="en-US" altLang="en-US" dirty="0">
                <a:solidFill>
                  <a:srgbClr val="171717"/>
                </a:solidFill>
                <a:latin typeface="-apple-system"/>
              </a:rPr>
              <a:t> code.</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171717"/>
                </a:solidFill>
                <a:latin typeface="-apple-system"/>
              </a:rPr>
              <a:t>The animation is created by gradually changing from one set of CSS styles to another.</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171717"/>
                </a:solidFill>
                <a:latin typeface="-apple-system"/>
              </a:rPr>
              <a:t>During the animation, you can change the set of CSS styles many times.</a:t>
            </a:r>
          </a:p>
        </p:txBody>
      </p:sp>
    </p:spTree>
    <p:extLst>
      <p:ext uri="{BB962C8B-B14F-4D97-AF65-F5344CB8AC3E}">
        <p14:creationId xmlns:p14="http://schemas.microsoft.com/office/powerpoint/2010/main" val="1005659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95BD8-9E9F-9F35-B0FE-710F441C9096}"/>
              </a:ext>
            </a:extLst>
          </p:cNvPr>
          <p:cNvSpPr txBox="1"/>
          <p:nvPr/>
        </p:nvSpPr>
        <p:spPr>
          <a:xfrm>
            <a:off x="1464906" y="137232"/>
            <a:ext cx="6655058" cy="6740307"/>
          </a:xfrm>
          <a:prstGeom prst="rect">
            <a:avLst/>
          </a:prstGeom>
          <a:noFill/>
        </p:spPr>
        <p:txBody>
          <a:bodyPr wrap="square">
            <a:spAutoFit/>
          </a:bodyPr>
          <a:lstStyle/>
          <a:p>
            <a:r>
              <a:rPr lang="en-IN" sz="1600" dirty="0">
                <a:solidFill>
                  <a:schemeClr val="bg1">
                    <a:lumMod val="65000"/>
                  </a:schemeClr>
                </a:solidFill>
                <a:cs typeface="Miriam Fixed" panose="020F0502020204030204" pitchFamily="49" charset="-79"/>
              </a:rPr>
              <a:t>&lt;!DOCTYPE html&gt;</a:t>
            </a:r>
          </a:p>
          <a:p>
            <a:r>
              <a:rPr lang="en-IN" sz="1600" dirty="0">
                <a:solidFill>
                  <a:schemeClr val="bg1">
                    <a:lumMod val="65000"/>
                  </a:schemeClr>
                </a:solidFill>
                <a:cs typeface="Miriam Fixed" panose="020F0502020204030204" pitchFamily="49" charset="-79"/>
              </a:rPr>
              <a:t>&lt;html&gt;</a:t>
            </a:r>
          </a:p>
          <a:p>
            <a:r>
              <a:rPr lang="en-IN" sz="1600" dirty="0">
                <a:solidFill>
                  <a:schemeClr val="bg1">
                    <a:lumMod val="65000"/>
                  </a:schemeClr>
                </a:solidFill>
                <a:cs typeface="Miriam Fixed" panose="020F0502020204030204" pitchFamily="49" charset="-79"/>
              </a:rPr>
              <a:t>&lt;head&gt;</a:t>
            </a:r>
          </a:p>
          <a:p>
            <a:r>
              <a:rPr lang="en-IN" sz="1600" dirty="0">
                <a:solidFill>
                  <a:schemeClr val="bg1">
                    <a:lumMod val="65000"/>
                  </a:schemeClr>
                </a:solidFill>
                <a:cs typeface="Miriam Fixed" panose="020F0502020204030204" pitchFamily="49" charset="-79"/>
              </a:rPr>
              <a:t>&lt;style&gt; </a:t>
            </a:r>
          </a:p>
          <a:p>
            <a:r>
              <a:rPr lang="en-IN" sz="1600" dirty="0">
                <a:cs typeface="Miriam Fixed" panose="020F0502020204030204" pitchFamily="49" charset="-79"/>
              </a:rPr>
              <a:t>div {</a:t>
            </a:r>
          </a:p>
          <a:p>
            <a:r>
              <a:rPr lang="en-IN" sz="1600" dirty="0">
                <a:cs typeface="Miriam Fixed" panose="020F0502020204030204" pitchFamily="49" charset="-79"/>
              </a:rPr>
              <a:t>  width: 100px;</a:t>
            </a:r>
          </a:p>
          <a:p>
            <a:r>
              <a:rPr lang="en-IN" sz="1600" dirty="0">
                <a:cs typeface="Miriam Fixed" panose="020F0502020204030204" pitchFamily="49" charset="-79"/>
              </a:rPr>
              <a:t>  height: 100px;</a:t>
            </a:r>
          </a:p>
          <a:p>
            <a:r>
              <a:rPr lang="en-IN" sz="1600" dirty="0">
                <a:cs typeface="Miriam Fixed" panose="020F0502020204030204" pitchFamily="49" charset="-79"/>
              </a:rPr>
              <a:t>  background: red;</a:t>
            </a:r>
          </a:p>
          <a:p>
            <a:r>
              <a:rPr lang="en-IN" sz="1600" dirty="0">
                <a:cs typeface="Miriam Fixed" panose="020F0502020204030204" pitchFamily="49" charset="-79"/>
              </a:rPr>
              <a:t>  position: relative;</a:t>
            </a:r>
          </a:p>
          <a:p>
            <a:r>
              <a:rPr lang="en-IN" sz="1600" dirty="0">
                <a:cs typeface="Miriam Fixed" panose="020F0502020204030204" pitchFamily="49" charset="-79"/>
              </a:rPr>
              <a:t>  animation: </a:t>
            </a:r>
            <a:r>
              <a:rPr lang="en-IN" sz="1600" b="1" dirty="0" err="1">
                <a:solidFill>
                  <a:schemeClr val="tx2">
                    <a:lumMod val="50000"/>
                    <a:lumOff val="50000"/>
                  </a:schemeClr>
                </a:solidFill>
                <a:cs typeface="Miriam Fixed" panose="020F0502020204030204" pitchFamily="49" charset="-79"/>
              </a:rPr>
              <a:t>mymove</a:t>
            </a:r>
            <a:r>
              <a:rPr lang="en-IN" sz="1600" dirty="0">
                <a:cs typeface="Miriam Fixed" panose="020F0502020204030204" pitchFamily="49" charset="-79"/>
              </a:rPr>
              <a:t> 5s infinite;</a:t>
            </a:r>
          </a:p>
          <a:p>
            <a:r>
              <a:rPr lang="en-IN" sz="1600" dirty="0">
                <a:cs typeface="Miriam Fixed" panose="020F0502020204030204" pitchFamily="49" charset="-79"/>
              </a:rPr>
              <a:t>}</a:t>
            </a:r>
          </a:p>
          <a:p>
            <a:endParaRPr lang="en-IN" sz="1600" dirty="0">
              <a:cs typeface="Miriam Fixed" panose="020F0502020204030204" pitchFamily="49" charset="-79"/>
            </a:endParaRPr>
          </a:p>
          <a:p>
            <a:r>
              <a:rPr lang="en-IN" sz="1600" b="1" dirty="0">
                <a:solidFill>
                  <a:srgbClr val="FF0000"/>
                </a:solidFill>
                <a:cs typeface="Miriam Fixed" panose="020F0502020204030204" pitchFamily="49" charset="-79"/>
              </a:rPr>
              <a:t>@keyframes </a:t>
            </a:r>
            <a:r>
              <a:rPr lang="en-IN" sz="1600" b="1" dirty="0" err="1">
                <a:solidFill>
                  <a:schemeClr val="tx2">
                    <a:lumMod val="50000"/>
                    <a:lumOff val="50000"/>
                  </a:schemeClr>
                </a:solidFill>
                <a:cs typeface="Miriam Fixed" panose="020F0502020204030204" pitchFamily="49" charset="-79"/>
              </a:rPr>
              <a:t>mymove</a:t>
            </a:r>
            <a:r>
              <a:rPr lang="en-IN" sz="1600" b="1" dirty="0">
                <a:solidFill>
                  <a:srgbClr val="FF0000"/>
                </a:solidFill>
                <a:cs typeface="Miriam Fixed" panose="020F0502020204030204" pitchFamily="49" charset="-79"/>
              </a:rPr>
              <a:t> {</a:t>
            </a:r>
          </a:p>
          <a:p>
            <a:r>
              <a:rPr lang="en-IN" sz="1600" b="1" dirty="0">
                <a:solidFill>
                  <a:srgbClr val="FF0000"/>
                </a:solidFill>
                <a:cs typeface="Miriam Fixed" panose="020F0502020204030204" pitchFamily="49" charset="-79"/>
              </a:rPr>
              <a:t>  0%   {top: 0px; left: 0px; background: red;}</a:t>
            </a:r>
          </a:p>
          <a:p>
            <a:r>
              <a:rPr lang="en-IN" sz="1600" b="1" dirty="0">
                <a:solidFill>
                  <a:srgbClr val="FF0000"/>
                </a:solidFill>
                <a:cs typeface="Miriam Fixed" panose="020F0502020204030204" pitchFamily="49" charset="-79"/>
              </a:rPr>
              <a:t>  25%  {top: 0px; left: 100px; background: blue;}</a:t>
            </a:r>
          </a:p>
          <a:p>
            <a:r>
              <a:rPr lang="en-IN" sz="1600" b="1" dirty="0">
                <a:solidFill>
                  <a:srgbClr val="FF0000"/>
                </a:solidFill>
                <a:cs typeface="Miriam Fixed" panose="020F0502020204030204" pitchFamily="49" charset="-79"/>
              </a:rPr>
              <a:t>  50%  {top: 100px; left: 100px; background: yellow;}</a:t>
            </a:r>
          </a:p>
          <a:p>
            <a:r>
              <a:rPr lang="en-IN" sz="1600" b="1" dirty="0">
                <a:solidFill>
                  <a:srgbClr val="FF0000"/>
                </a:solidFill>
                <a:cs typeface="Miriam Fixed" panose="020F0502020204030204" pitchFamily="49" charset="-79"/>
              </a:rPr>
              <a:t>  75%  {top: 100px; left: 0px; background: green;}</a:t>
            </a:r>
          </a:p>
          <a:p>
            <a:r>
              <a:rPr lang="en-IN" sz="1600" b="1" dirty="0">
                <a:solidFill>
                  <a:srgbClr val="FF0000"/>
                </a:solidFill>
                <a:cs typeface="Miriam Fixed" panose="020F0502020204030204" pitchFamily="49" charset="-79"/>
              </a:rPr>
              <a:t>  100% {top: 0px; left: 0px; background: red;}</a:t>
            </a:r>
          </a:p>
          <a:p>
            <a:r>
              <a:rPr lang="en-IN" sz="1600" b="1" dirty="0">
                <a:solidFill>
                  <a:srgbClr val="FF0000"/>
                </a:solidFill>
                <a:cs typeface="Miriam Fixed" panose="020F0502020204030204" pitchFamily="49" charset="-79"/>
              </a:rPr>
              <a:t>}</a:t>
            </a:r>
          </a:p>
          <a:p>
            <a:r>
              <a:rPr lang="en-IN" sz="1600" dirty="0">
                <a:solidFill>
                  <a:schemeClr val="bg1">
                    <a:lumMod val="65000"/>
                  </a:schemeClr>
                </a:solidFill>
                <a:cs typeface="Miriam Fixed" panose="020F0502020204030204" pitchFamily="49" charset="-79"/>
              </a:rPr>
              <a:t>&lt;/style&gt;</a:t>
            </a:r>
          </a:p>
          <a:p>
            <a:r>
              <a:rPr lang="en-IN" sz="1600" dirty="0">
                <a:solidFill>
                  <a:schemeClr val="bg1">
                    <a:lumMod val="65000"/>
                  </a:schemeClr>
                </a:solidFill>
                <a:cs typeface="Miriam Fixed" panose="020F0502020204030204" pitchFamily="49" charset="-79"/>
              </a:rPr>
              <a:t>&lt;/head&gt;</a:t>
            </a:r>
          </a:p>
          <a:p>
            <a:r>
              <a:rPr lang="en-IN" sz="1600" dirty="0">
                <a:solidFill>
                  <a:schemeClr val="bg1">
                    <a:lumMod val="65000"/>
                  </a:schemeClr>
                </a:solidFill>
                <a:cs typeface="Miriam Fixed" panose="020F0502020204030204" pitchFamily="49" charset="-79"/>
              </a:rPr>
              <a:t>&lt;body&gt;</a:t>
            </a:r>
          </a:p>
          <a:p>
            <a:r>
              <a:rPr lang="en-IN" sz="1600" dirty="0">
                <a:solidFill>
                  <a:schemeClr val="bg1">
                    <a:lumMod val="65000"/>
                  </a:schemeClr>
                </a:solidFill>
                <a:cs typeface="Miriam Fixed" panose="020F0502020204030204" pitchFamily="49" charset="-79"/>
              </a:rPr>
              <a:t>&lt;h1&gt;The @keyframes Rule&lt;/h1&gt;</a:t>
            </a:r>
          </a:p>
          <a:p>
            <a:r>
              <a:rPr lang="en-IN" sz="1600" dirty="0">
                <a:solidFill>
                  <a:schemeClr val="bg1">
                    <a:lumMod val="65000"/>
                  </a:schemeClr>
                </a:solidFill>
                <a:cs typeface="Miriam Fixed" panose="020F0502020204030204" pitchFamily="49" charset="-79"/>
              </a:rPr>
              <a:t>&lt;div&gt;&lt;/div&gt;</a:t>
            </a:r>
          </a:p>
          <a:p>
            <a:r>
              <a:rPr lang="en-IN" sz="1600" dirty="0">
                <a:solidFill>
                  <a:schemeClr val="bg1">
                    <a:lumMod val="65000"/>
                  </a:schemeClr>
                </a:solidFill>
                <a:cs typeface="Miriam Fixed" panose="020F0502020204030204" pitchFamily="49" charset="-79"/>
              </a:rPr>
              <a:t>&lt;/body&gt;</a:t>
            </a:r>
          </a:p>
          <a:p>
            <a:r>
              <a:rPr lang="en-IN" sz="1600" dirty="0">
                <a:solidFill>
                  <a:schemeClr val="bg1">
                    <a:lumMod val="65000"/>
                  </a:schemeClr>
                </a:solidFill>
                <a:cs typeface="Miriam Fixed" panose="020F0502020204030204" pitchFamily="49" charset="-79"/>
              </a:rPr>
              <a:t>&lt;/html&gt;</a:t>
            </a:r>
          </a:p>
        </p:txBody>
      </p:sp>
      <p:cxnSp>
        <p:nvCxnSpPr>
          <p:cNvPr id="6" name="Straight Arrow Connector 5">
            <a:extLst>
              <a:ext uri="{FF2B5EF4-FFF2-40B4-BE49-F238E27FC236}">
                <a16:creationId xmlns:a16="http://schemas.microsoft.com/office/drawing/2014/main" id="{5090999D-1356-5FD9-85F5-53665B7ABCAC}"/>
              </a:ext>
            </a:extLst>
          </p:cNvPr>
          <p:cNvCxnSpPr/>
          <p:nvPr/>
        </p:nvCxnSpPr>
        <p:spPr>
          <a:xfrm>
            <a:off x="2920482" y="2631233"/>
            <a:ext cx="251926" cy="475861"/>
          </a:xfrm>
          <a:prstGeom prst="straightConnector1">
            <a:avLst/>
          </a:prstGeom>
          <a:ln w="34925">
            <a:headEnd type="triangle"/>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98909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95BD8-9E9F-9F35-B0FE-710F441C9096}"/>
              </a:ext>
            </a:extLst>
          </p:cNvPr>
          <p:cNvSpPr txBox="1"/>
          <p:nvPr/>
        </p:nvSpPr>
        <p:spPr>
          <a:xfrm>
            <a:off x="1464906" y="137232"/>
            <a:ext cx="6655058" cy="6124754"/>
          </a:xfrm>
          <a:prstGeom prst="rect">
            <a:avLst/>
          </a:prstGeom>
          <a:noFill/>
        </p:spPr>
        <p:txBody>
          <a:bodyPr wrap="square">
            <a:spAutoFit/>
          </a:bodyPr>
          <a:lstStyle/>
          <a:p>
            <a:r>
              <a:rPr lang="en-IN" sz="1400" b="0" dirty="0">
                <a:solidFill>
                  <a:srgbClr val="800000"/>
                </a:solidFill>
                <a:effectLst/>
                <a:latin typeface="Consolas" panose="020B0609020204030204" pitchFamily="49" charset="0"/>
              </a:rPr>
              <a:t>&lt;!DOCTYPE</a:t>
            </a: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html</a:t>
            </a:r>
            <a:r>
              <a:rPr lang="en-IN" sz="1400" b="0" dirty="0">
                <a:solidFill>
                  <a:srgbClr val="800000"/>
                </a:solidFill>
                <a:effectLst/>
                <a:latin typeface="Consolas" panose="020B0609020204030204" pitchFamily="49" charset="0"/>
              </a:rPr>
              <a:t>&gt;</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&lt;html&gt;</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&lt;head&gt;</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&lt;style&gt;</a:t>
            </a:r>
            <a:r>
              <a:rPr lang="en-IN" sz="1400" b="0" dirty="0">
                <a:solidFill>
                  <a:srgbClr val="000000"/>
                </a:solidFill>
                <a:effectLst/>
                <a:latin typeface="Consolas" panose="020B0609020204030204" pitchFamily="49" charset="0"/>
              </a:rPr>
              <a:t> </a:t>
            </a:r>
          </a:p>
          <a:p>
            <a:r>
              <a:rPr lang="en-IN" sz="1400" b="0" dirty="0">
                <a:solidFill>
                  <a:srgbClr val="0000FF"/>
                </a:solidFill>
                <a:effectLst/>
                <a:latin typeface="Consolas" panose="020B0609020204030204" pitchFamily="49" charset="0"/>
              </a:rPr>
              <a:t>@keyframes</a:t>
            </a:r>
            <a:r>
              <a:rPr lang="en-IN" sz="1400" b="0" dirty="0">
                <a:solidFill>
                  <a:srgbClr val="000000"/>
                </a:solidFill>
                <a:effectLst/>
                <a:latin typeface="Consolas" panose="020B0609020204030204" pitchFamily="49" charset="0"/>
              </a:rPr>
              <a:t> spin {</a:t>
            </a:r>
          </a:p>
          <a:p>
            <a:r>
              <a:rPr lang="en-IN" sz="1400" b="0" dirty="0">
                <a:solidFill>
                  <a:srgbClr val="000000"/>
                </a:solidFill>
                <a:effectLst/>
                <a:latin typeface="Consolas" panose="020B0609020204030204" pitchFamily="49" charset="0"/>
              </a:rPr>
              <a:t>  0% { </a:t>
            </a:r>
            <a:r>
              <a:rPr lang="en-IN" sz="1400" b="0" dirty="0">
                <a:solidFill>
                  <a:srgbClr val="E50000"/>
                </a:solidFill>
                <a:effectLst/>
                <a:latin typeface="Consolas" panose="020B0609020204030204" pitchFamily="49" charset="0"/>
              </a:rPr>
              <a:t>transform</a:t>
            </a:r>
            <a:r>
              <a:rPr lang="en-IN" sz="1400" b="0" dirty="0">
                <a:solidFill>
                  <a:srgbClr val="000000"/>
                </a:solidFill>
                <a:effectLst/>
                <a:latin typeface="Consolas" panose="020B0609020204030204" pitchFamily="49" charset="0"/>
              </a:rPr>
              <a:t>: rotate(</a:t>
            </a:r>
            <a:r>
              <a:rPr lang="en-IN" sz="1400" b="0" dirty="0">
                <a:solidFill>
                  <a:srgbClr val="098658"/>
                </a:solidFill>
                <a:effectLst/>
                <a:latin typeface="Consolas" panose="020B0609020204030204" pitchFamily="49" charset="0"/>
              </a:rPr>
              <a:t>0deg</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100% { </a:t>
            </a:r>
            <a:r>
              <a:rPr lang="en-IN" sz="1400" b="0" dirty="0">
                <a:solidFill>
                  <a:srgbClr val="E50000"/>
                </a:solidFill>
                <a:effectLst/>
                <a:latin typeface="Consolas" panose="020B0609020204030204" pitchFamily="49" charset="0"/>
              </a:rPr>
              <a:t>transform</a:t>
            </a:r>
            <a:r>
              <a:rPr lang="en-IN" sz="1400" b="0" dirty="0">
                <a:solidFill>
                  <a:srgbClr val="000000"/>
                </a:solidFill>
                <a:effectLst/>
                <a:latin typeface="Consolas" panose="020B0609020204030204" pitchFamily="49" charset="0"/>
              </a:rPr>
              <a:t>: rotate(</a:t>
            </a:r>
            <a:r>
              <a:rPr lang="en-IN" sz="1400" b="0" dirty="0">
                <a:solidFill>
                  <a:srgbClr val="098658"/>
                </a:solidFill>
                <a:effectLst/>
                <a:latin typeface="Consolas" panose="020B0609020204030204" pitchFamily="49" charset="0"/>
              </a:rPr>
              <a:t>360deg</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.spinner</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width</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50px</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height</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50px</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border</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5px</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solid</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#3498db</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border-radius</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50%</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border-top</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5px</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solid</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#fff</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animation</a:t>
            </a:r>
            <a:r>
              <a:rPr lang="en-IN" sz="1400" b="0" dirty="0">
                <a:solidFill>
                  <a:srgbClr val="000000"/>
                </a:solidFill>
                <a:effectLst/>
                <a:latin typeface="Consolas" panose="020B0609020204030204" pitchFamily="49" charset="0"/>
              </a:rPr>
              <a:t>: spin </a:t>
            </a:r>
            <a:r>
              <a:rPr lang="en-IN" sz="1400" b="0" dirty="0">
                <a:solidFill>
                  <a:srgbClr val="098658"/>
                </a:solidFill>
                <a:effectLst/>
                <a:latin typeface="Consolas" panose="020B0609020204030204" pitchFamily="49" charset="0"/>
              </a:rPr>
              <a:t>1s</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linear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infinite</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&lt;/style&gt;</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&lt;/head&gt;</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&lt;body&gt;</a:t>
            </a:r>
            <a:endParaRPr lang="en-IN" sz="1400" b="0" dirty="0">
              <a:solidFill>
                <a:srgbClr val="000000"/>
              </a:solidFill>
              <a:effectLst/>
              <a:latin typeface="Consolas" panose="020B0609020204030204" pitchFamily="49" charset="0"/>
            </a:endParaRP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&lt;h1&gt;</a:t>
            </a:r>
            <a:r>
              <a:rPr lang="en-IN" sz="1400" b="0" dirty="0">
                <a:solidFill>
                  <a:srgbClr val="000000"/>
                </a:solidFill>
                <a:effectLst/>
                <a:latin typeface="Consolas" panose="020B0609020204030204" pitchFamily="49" charset="0"/>
              </a:rPr>
              <a:t>The @keyframes Rule</a:t>
            </a:r>
            <a:r>
              <a:rPr lang="en-IN" sz="1400" b="0" dirty="0">
                <a:solidFill>
                  <a:srgbClr val="800000"/>
                </a:solidFill>
                <a:effectLst/>
                <a:latin typeface="Consolas" panose="020B0609020204030204" pitchFamily="49" charset="0"/>
              </a:rPr>
              <a:t>&lt;/h1&gt;</a:t>
            </a:r>
            <a:endParaRPr lang="en-IN" sz="1400" b="0" dirty="0">
              <a:solidFill>
                <a:srgbClr val="000000"/>
              </a:solidFill>
              <a:effectLst/>
              <a:latin typeface="Consolas" panose="020B0609020204030204" pitchFamily="49" charset="0"/>
            </a:endParaRP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&lt;div</a:t>
            </a: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class</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"spinner"</a:t>
            </a:r>
            <a:r>
              <a:rPr lang="en-IN" sz="1400" b="0" dirty="0">
                <a:solidFill>
                  <a:srgbClr val="800000"/>
                </a:solidFill>
                <a:effectLst/>
                <a:latin typeface="Consolas" panose="020B0609020204030204" pitchFamily="49" charset="0"/>
              </a:rPr>
              <a:t>&gt;&lt;/div&gt;</a:t>
            </a:r>
            <a:endParaRPr lang="en-IN" sz="1400" b="0" dirty="0">
              <a:solidFill>
                <a:srgbClr val="000000"/>
              </a:solidFill>
              <a:effectLst/>
              <a:latin typeface="Consolas" panose="020B0609020204030204" pitchFamily="49" charset="0"/>
            </a:endParaRP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&lt;/body&gt;</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&lt;/html&gt;</a:t>
            </a:r>
            <a:endParaRPr lang="en-IN" sz="1400" b="0" dirty="0">
              <a:solidFill>
                <a:srgbClr val="000000"/>
              </a:solidFill>
              <a:effectLst/>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5090999D-1356-5FD9-85F5-53665B7ABCAC}"/>
              </a:ext>
            </a:extLst>
          </p:cNvPr>
          <p:cNvCxnSpPr>
            <a:cxnSpLocks/>
          </p:cNvCxnSpPr>
          <p:nvPr/>
        </p:nvCxnSpPr>
        <p:spPr>
          <a:xfrm>
            <a:off x="2024744" y="2276669"/>
            <a:ext cx="1026366" cy="3079102"/>
          </a:xfrm>
          <a:prstGeom prst="straightConnector1">
            <a:avLst/>
          </a:prstGeom>
          <a:ln w="34925">
            <a:solidFill>
              <a:schemeClr val="accent3">
                <a:alpha val="47000"/>
              </a:schemeClr>
            </a:solidFill>
            <a:headEnd type="triangle"/>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28869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362B15-B0A0-ADED-8D79-610E160A82B4}"/>
              </a:ext>
            </a:extLst>
          </p:cNvPr>
          <p:cNvSpPr txBox="1"/>
          <p:nvPr/>
        </p:nvSpPr>
        <p:spPr>
          <a:xfrm>
            <a:off x="3384681" y="-3707111"/>
            <a:ext cx="6097554" cy="12788116"/>
          </a:xfrm>
          <a:prstGeom prst="rect">
            <a:avLst/>
          </a:prstGeom>
          <a:noFill/>
        </p:spPr>
        <p:txBody>
          <a:bodyPr wrap="square">
            <a:spAutoFit/>
          </a:bodyPr>
          <a:lstStyle/>
          <a:p>
            <a:r>
              <a:rPr lang="en-IN" sz="1100" b="0" dirty="0">
                <a:solidFill>
                  <a:srgbClr val="800000"/>
                </a:solidFill>
                <a:effectLst/>
                <a:latin typeface="Consolas" panose="020B0609020204030204" pitchFamily="49" charset="0"/>
              </a:rPr>
              <a:t>&lt;!DOCTYPE</a:t>
            </a:r>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html</a:t>
            </a:r>
            <a:r>
              <a:rPr lang="en-IN" sz="1100" b="0" dirty="0">
                <a:solidFill>
                  <a:srgbClr val="800000"/>
                </a:solidFill>
                <a:effectLst/>
                <a:latin typeface="Consolas" panose="020B0609020204030204" pitchFamily="49" charset="0"/>
              </a:rPr>
              <a:t>&gt;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&lt;html&gt;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&lt;head&gt;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&lt;style&gt;</a:t>
            </a:r>
            <a:endParaRPr lang="en-IN" sz="1100" b="0" dirty="0">
              <a:solidFill>
                <a:srgbClr val="000000"/>
              </a:solidFill>
              <a:effectLst/>
              <a:latin typeface="Consolas" panose="020B0609020204030204" pitchFamily="49" charset="0"/>
            </a:endParaRP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font-family</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Georgia</a:t>
            </a:r>
            <a:r>
              <a:rPr lang="en-IN" sz="1100" b="0" dirty="0">
                <a:solidFill>
                  <a:srgbClr val="000000"/>
                </a:solidFill>
                <a:effectLst/>
                <a:latin typeface="Consolas" panose="020B0609020204030204" pitchFamily="49" charset="0"/>
              </a:rPr>
              <a:t>, </a:t>
            </a:r>
            <a:r>
              <a:rPr lang="en-IN" sz="1100" b="0" dirty="0">
                <a:solidFill>
                  <a:srgbClr val="A31515"/>
                </a:solidFill>
                <a:effectLst/>
                <a:latin typeface="Consolas" panose="020B0609020204030204" pitchFamily="49" charset="0"/>
              </a:rPr>
              <a:t>'Times New Roman'</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Times</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serif</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margin-left</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50px</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margin-right</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50px</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margin-bottom</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5px</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padding</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5px</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body</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background-</a:t>
            </a:r>
            <a:r>
              <a:rPr lang="en-IN" sz="1100" b="0" dirty="0" err="1">
                <a:solidFill>
                  <a:srgbClr val="E50000"/>
                </a:solidFill>
                <a:effectLst/>
                <a:latin typeface="Consolas" panose="020B0609020204030204" pitchFamily="49" charset="0"/>
              </a:rPr>
              <a:t>color</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cornsilk</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0000FF"/>
                </a:solidFill>
                <a:effectLst/>
                <a:latin typeface="Consolas" panose="020B0609020204030204" pitchFamily="49" charset="0"/>
              </a:rPr>
              <a:t>@keyframes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fadeIn</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0% { </a:t>
            </a:r>
            <a:r>
              <a:rPr lang="en-IN" sz="1100" b="0" dirty="0">
                <a:solidFill>
                  <a:srgbClr val="E50000"/>
                </a:solidFill>
                <a:effectLst/>
                <a:latin typeface="Consolas" panose="020B0609020204030204" pitchFamily="49" charset="0"/>
              </a:rPr>
              <a:t>opacity</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0</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100% { </a:t>
            </a:r>
            <a:r>
              <a:rPr lang="en-IN" sz="1100" b="0" dirty="0">
                <a:solidFill>
                  <a:srgbClr val="E50000"/>
                </a:solidFill>
                <a:effectLst/>
                <a:latin typeface="Consolas" panose="020B0609020204030204" pitchFamily="49" charset="0"/>
              </a:rPr>
              <a:t>opacity</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.fade-in-element</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animation</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fadeIn</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5s</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ease-out</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err="1">
                <a:solidFill>
                  <a:srgbClr val="E50000"/>
                </a:solidFill>
                <a:effectLst/>
                <a:latin typeface="Consolas" panose="020B0609020204030204" pitchFamily="49" charset="0"/>
              </a:rPr>
              <a:t>background-color</a:t>
            </a:r>
            <a:r>
              <a:rPr lang="en-IN" sz="1100" b="0" dirty="0" err="1">
                <a:solidFill>
                  <a:srgbClr val="000000"/>
                </a:solidFill>
                <a:effectLst/>
                <a:latin typeface="Consolas" panose="020B0609020204030204" pitchFamily="49" charset="0"/>
              </a:rPr>
              <a:t>:</a:t>
            </a:r>
            <a:r>
              <a:rPr lang="en-IN" sz="1100" b="0" dirty="0" err="1">
                <a:solidFill>
                  <a:srgbClr val="0451A5"/>
                </a:solidFill>
                <a:effectLst/>
                <a:latin typeface="Consolas" panose="020B0609020204030204" pitchFamily="49" charset="0"/>
              </a:rPr>
              <a:t>greenyellow</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border</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1px</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solid</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border-radius</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12px</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.fade-in-element1</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animation</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fadeIn</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5s</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ease-out</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err="1">
                <a:solidFill>
                  <a:srgbClr val="E50000"/>
                </a:solidFill>
                <a:effectLst/>
                <a:latin typeface="Consolas" panose="020B0609020204030204" pitchFamily="49" charset="0"/>
              </a:rPr>
              <a:t>background-color</a:t>
            </a:r>
            <a:r>
              <a:rPr lang="en-IN" sz="1100" b="0" dirty="0" err="1">
                <a:solidFill>
                  <a:srgbClr val="000000"/>
                </a:solidFill>
                <a:effectLst/>
                <a:latin typeface="Consolas" panose="020B0609020204030204" pitchFamily="49" charset="0"/>
              </a:rPr>
              <a:t>:rgba</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0</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0</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255</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0.69</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err="1">
                <a:solidFill>
                  <a:srgbClr val="E50000"/>
                </a:solidFill>
                <a:effectLst/>
                <a:latin typeface="Consolas" panose="020B0609020204030204" pitchFamily="49" charset="0"/>
              </a:rPr>
              <a:t>color</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yellow</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border</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1px</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solid</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border-radius</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12px</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0000FF"/>
                </a:solidFill>
                <a:effectLst/>
                <a:latin typeface="Consolas" panose="020B0609020204030204" pitchFamily="49" charset="0"/>
              </a:rPr>
              <a:t>@keyframes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slideIn</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0% { </a:t>
            </a:r>
            <a:r>
              <a:rPr lang="en-IN" sz="1100" b="0" dirty="0">
                <a:solidFill>
                  <a:srgbClr val="E50000"/>
                </a:solidFill>
                <a:effectLst/>
                <a:latin typeface="Consolas" panose="020B0609020204030204" pitchFamily="49" charset="0"/>
              </a:rPr>
              <a:t>transform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translateX</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-100%</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100% { </a:t>
            </a:r>
            <a:r>
              <a:rPr lang="en-IN" sz="1100" b="0" dirty="0">
                <a:solidFill>
                  <a:srgbClr val="E50000"/>
                </a:solidFill>
                <a:effectLst/>
                <a:latin typeface="Consolas" panose="020B0609020204030204" pitchFamily="49" charset="0"/>
              </a:rPr>
              <a:t>transform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translateX</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0</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a:t>
            </a:r>
          </a:p>
          <a:p>
            <a:br>
              <a:rPr lang="en-IN" sz="1100" b="0" dirty="0">
                <a:solidFill>
                  <a:srgbClr val="000000"/>
                </a:solidFill>
                <a:effectLst/>
                <a:latin typeface="Consolas" panose="020B0609020204030204" pitchFamily="49" charset="0"/>
              </a:rPr>
            </a:br>
            <a:r>
              <a:rPr lang="en-IN" sz="1100" b="0" dirty="0">
                <a:solidFill>
                  <a:srgbClr val="800000"/>
                </a:solidFill>
                <a:effectLst/>
                <a:latin typeface="Consolas" panose="020B0609020204030204" pitchFamily="49" charset="0"/>
              </a:rPr>
              <a:t>.slide-in-element</a:t>
            </a:r>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animation</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slideIn</a:t>
            </a:r>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4s</a:t>
            </a:r>
            <a:r>
              <a:rPr lang="en-IN" sz="1100" b="0" dirty="0">
                <a:solidFill>
                  <a:srgbClr val="000000"/>
                </a:solidFill>
                <a:effectLst/>
                <a:latin typeface="Consolas" panose="020B0609020204030204" pitchFamily="49" charset="0"/>
              </a:rPr>
              <a:t> </a:t>
            </a:r>
            <a:r>
              <a:rPr lang="en-IN" sz="1100" b="0" dirty="0">
                <a:solidFill>
                  <a:srgbClr val="0451A5"/>
                </a:solidFill>
                <a:effectLst/>
                <a:latin typeface="Consolas" panose="020B0609020204030204" pitchFamily="49" charset="0"/>
              </a:rPr>
              <a:t>ease-out</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a:t>
            </a:r>
          </a:p>
          <a:p>
            <a:br>
              <a:rPr lang="en-IN" sz="1100" b="0" dirty="0">
                <a:solidFill>
                  <a:srgbClr val="000000"/>
                </a:solidFill>
                <a:effectLst/>
                <a:latin typeface="Consolas" panose="020B0609020204030204" pitchFamily="49" charset="0"/>
              </a:rPr>
            </a:br>
            <a:br>
              <a:rPr lang="en-IN" sz="1100" b="0" dirty="0">
                <a:solidFill>
                  <a:srgbClr val="000000"/>
                </a:solidFill>
                <a:effectLst/>
                <a:latin typeface="Consolas" panose="020B0609020204030204" pitchFamily="49" charset="0"/>
              </a:rPr>
            </a:br>
            <a:r>
              <a:rPr lang="en-IN" sz="1100" b="0" dirty="0">
                <a:solidFill>
                  <a:srgbClr val="800000"/>
                </a:solidFill>
                <a:effectLst/>
                <a:latin typeface="Consolas" panose="020B0609020204030204" pitchFamily="49" charset="0"/>
              </a:rPr>
              <a:t>&lt;/style&gt;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&lt;/head&gt;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&lt;body&gt;</a:t>
            </a:r>
            <a:endParaRPr lang="en-IN" sz="1100" b="0" dirty="0">
              <a:solidFill>
                <a:srgbClr val="000000"/>
              </a:solidFill>
              <a:effectLst/>
              <a:latin typeface="Consolas" panose="020B0609020204030204" pitchFamily="49" charset="0"/>
            </a:endParaRPr>
          </a:p>
          <a:p>
            <a:br>
              <a:rPr lang="en-IN" sz="1100" b="0" dirty="0">
                <a:solidFill>
                  <a:srgbClr val="000000"/>
                </a:solidFill>
                <a:effectLst/>
                <a:latin typeface="Consolas" panose="020B0609020204030204" pitchFamily="49" charset="0"/>
              </a:rPr>
            </a:br>
            <a:r>
              <a:rPr lang="en-IN" sz="1100" b="0" dirty="0">
                <a:solidFill>
                  <a:srgbClr val="800000"/>
                </a:solidFill>
                <a:effectLst/>
                <a:latin typeface="Consolas" panose="020B0609020204030204" pitchFamily="49" charset="0"/>
              </a:rPr>
              <a:t>&lt;h1&gt;</a:t>
            </a:r>
            <a:r>
              <a:rPr lang="en-IN" sz="1100" b="0" dirty="0">
                <a:solidFill>
                  <a:srgbClr val="000000"/>
                </a:solidFill>
                <a:effectLst/>
                <a:latin typeface="Consolas" panose="020B0609020204030204" pitchFamily="49" charset="0"/>
              </a:rPr>
              <a:t>The @keyframes Rule</a:t>
            </a:r>
            <a:r>
              <a:rPr lang="en-IN" sz="1100" b="0" dirty="0">
                <a:solidFill>
                  <a:srgbClr val="800000"/>
                </a:solidFill>
                <a:effectLst/>
                <a:latin typeface="Consolas" panose="020B0609020204030204" pitchFamily="49" charset="0"/>
              </a:rPr>
              <a:t>&lt;/h1&gt;</a:t>
            </a:r>
            <a:endParaRPr lang="en-IN" sz="1100" b="0" dirty="0">
              <a:solidFill>
                <a:srgbClr val="000000"/>
              </a:solidFill>
              <a:effectLst/>
              <a:latin typeface="Consolas" panose="020B0609020204030204" pitchFamily="49" charset="0"/>
            </a:endParaRPr>
          </a:p>
          <a:p>
            <a:br>
              <a:rPr lang="en-IN" sz="1100" b="0" dirty="0">
                <a:solidFill>
                  <a:srgbClr val="000000"/>
                </a:solidFill>
                <a:effectLst/>
                <a:latin typeface="Consolas" panose="020B0609020204030204" pitchFamily="49" charset="0"/>
              </a:rPr>
            </a:br>
            <a:r>
              <a:rPr lang="en-IN" sz="1100" b="0" dirty="0">
                <a:solidFill>
                  <a:srgbClr val="800000"/>
                </a:solidFill>
                <a:effectLst/>
                <a:latin typeface="Consolas" panose="020B0609020204030204" pitchFamily="49" charset="0"/>
              </a:rPr>
              <a:t>&lt;div</a:t>
            </a:r>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class</a:t>
            </a:r>
            <a:r>
              <a:rPr lang="en-IN" sz="1100" b="0" dirty="0">
                <a:solidFill>
                  <a:srgbClr val="000000"/>
                </a:solidFill>
                <a:effectLst/>
                <a:latin typeface="Consolas" panose="020B0609020204030204" pitchFamily="49" charset="0"/>
              </a:rPr>
              <a:t>=</a:t>
            </a:r>
            <a:r>
              <a:rPr lang="en-IN" sz="1100" b="0" dirty="0">
                <a:solidFill>
                  <a:srgbClr val="0000FF"/>
                </a:solidFill>
                <a:effectLst/>
                <a:latin typeface="Consolas" panose="020B0609020204030204" pitchFamily="49" charset="0"/>
              </a:rPr>
              <a:t>"fade-in-element"</a:t>
            </a:r>
            <a:r>
              <a:rPr lang="en-IN" sz="1100" b="0" dirty="0">
                <a:solidFill>
                  <a:srgbClr val="800000"/>
                </a:solidFill>
                <a:effectLst/>
                <a:latin typeface="Consolas" panose="020B0609020204030204" pitchFamily="49" charset="0"/>
              </a:rPr>
              <a:t>&gt;</a:t>
            </a:r>
            <a:endParaRPr lang="en-IN" sz="1100" b="0" dirty="0">
              <a:solidFill>
                <a:srgbClr val="000000"/>
              </a:solidFill>
              <a:effectLst/>
              <a:latin typeface="Consolas" panose="020B0609020204030204" pitchFamily="49" charset="0"/>
            </a:endParaRP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&lt;p&gt;</a:t>
            </a:r>
            <a:r>
              <a:rPr lang="en-IN" sz="1100" b="0" dirty="0">
                <a:solidFill>
                  <a:srgbClr val="000000"/>
                </a:solidFill>
                <a:effectLst/>
                <a:latin typeface="Consolas" panose="020B0609020204030204" pitchFamily="49" charset="0"/>
              </a:rPr>
              <a:t>Lorem ipsum </a:t>
            </a:r>
            <a:r>
              <a:rPr lang="en-IN" sz="1100" b="0" dirty="0" err="1">
                <a:solidFill>
                  <a:srgbClr val="000000"/>
                </a:solidFill>
                <a:effectLst/>
                <a:latin typeface="Consolas" panose="020B0609020204030204" pitchFamily="49" charset="0"/>
              </a:rPr>
              <a:t>dolor</a:t>
            </a:r>
            <a:r>
              <a:rPr lang="en-IN" sz="1100" b="0" dirty="0">
                <a:solidFill>
                  <a:srgbClr val="000000"/>
                </a:solidFill>
                <a:effectLst/>
                <a:latin typeface="Consolas" panose="020B0609020204030204" pitchFamily="49" charset="0"/>
              </a:rPr>
              <a:t> sit </a:t>
            </a:r>
            <a:r>
              <a:rPr lang="en-IN" sz="1100" b="0" dirty="0" err="1">
                <a:solidFill>
                  <a:srgbClr val="000000"/>
                </a:solidFill>
                <a:effectLst/>
                <a:latin typeface="Consolas" panose="020B0609020204030204" pitchFamily="49" charset="0"/>
              </a:rPr>
              <a:t>amet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consectetur</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adipisicing</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elit</a:t>
            </a:r>
            <a:r>
              <a:rPr lang="en-IN" sz="1100" b="0" dirty="0">
                <a:solidFill>
                  <a:srgbClr val="000000"/>
                </a:solidFill>
                <a:effectLst/>
                <a:latin typeface="Consolas" panose="020B0609020204030204" pitchFamily="49" charset="0"/>
              </a:rPr>
              <a:t>. Rerum, at </a:t>
            </a:r>
            <a:r>
              <a:rPr lang="en-IN" sz="1100" b="0" dirty="0" err="1">
                <a:solidFill>
                  <a:srgbClr val="000000"/>
                </a:solidFill>
                <a:effectLst/>
                <a:latin typeface="Consolas" panose="020B0609020204030204" pitchFamily="49" charset="0"/>
              </a:rPr>
              <a:t>corrupti</a:t>
            </a:r>
            <a:r>
              <a:rPr lang="en-IN" sz="1100" b="0" dirty="0">
                <a:solidFill>
                  <a:srgbClr val="000000"/>
                </a:solidFill>
                <a:effectLst/>
                <a:latin typeface="Consolas" panose="020B0609020204030204" pitchFamily="49" charset="0"/>
              </a:rPr>
              <a:t>, quod </a:t>
            </a:r>
            <a:r>
              <a:rPr lang="en-IN" sz="1100" b="0" dirty="0" err="1">
                <a:solidFill>
                  <a:srgbClr val="000000"/>
                </a:solidFill>
                <a:effectLst/>
                <a:latin typeface="Consolas" panose="020B0609020204030204" pitchFamily="49" charset="0"/>
              </a:rPr>
              <a:t>repellendus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aut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reprehenderit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consequatur</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vel</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explicabo</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omnis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facere</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amet</a:t>
            </a:r>
            <a:r>
              <a:rPr lang="en-IN" sz="1100" b="0" dirty="0">
                <a:solidFill>
                  <a:srgbClr val="000000"/>
                </a:solidFill>
                <a:effectLst/>
                <a:latin typeface="Consolas" panose="020B0609020204030204" pitchFamily="49" charset="0"/>
              </a:rPr>
              <a:t> hic et </a:t>
            </a:r>
            <a:r>
              <a:rPr lang="en-IN" sz="1100" b="0" dirty="0" err="1">
                <a:solidFill>
                  <a:srgbClr val="000000"/>
                </a:solidFill>
                <a:effectLst/>
                <a:latin typeface="Consolas" panose="020B0609020204030204" pitchFamily="49" charset="0"/>
              </a:rPr>
              <a:t>quis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maxime</a:t>
            </a:r>
            <a:r>
              <a:rPr lang="en-IN" sz="1100" b="0" dirty="0">
                <a:solidFill>
                  <a:srgbClr val="000000"/>
                </a:solidFill>
                <a:effectLst/>
                <a:latin typeface="Consolas" panose="020B0609020204030204" pitchFamily="49" charset="0"/>
              </a:rPr>
              <a:t> porro </a:t>
            </a:r>
            <a:r>
              <a:rPr lang="en-IN" sz="1100" b="0" dirty="0" err="1">
                <a:solidFill>
                  <a:srgbClr val="000000"/>
                </a:solidFill>
                <a:effectLst/>
                <a:latin typeface="Consolas" panose="020B0609020204030204" pitchFamily="49" charset="0"/>
              </a:rPr>
              <a:t>asperiores</a:t>
            </a:r>
            <a:r>
              <a:rPr lang="en-IN" sz="1100" b="0" dirty="0">
                <a:solidFill>
                  <a:srgbClr val="000000"/>
                </a:solidFill>
                <a:effectLst/>
                <a:latin typeface="Consolas" panose="020B0609020204030204" pitchFamily="49" charset="0"/>
              </a:rPr>
              <a:t> qui </a:t>
            </a:r>
            <a:r>
              <a:rPr lang="en-IN" sz="1100" b="0" dirty="0" err="1">
                <a:solidFill>
                  <a:srgbClr val="000000"/>
                </a:solidFill>
                <a:effectLst/>
                <a:latin typeface="Consolas" panose="020B0609020204030204" pitchFamily="49" charset="0"/>
              </a:rPr>
              <a:t>adipisci</a:t>
            </a:r>
            <a:r>
              <a:rPr lang="en-IN" sz="1100" b="0" dirty="0">
                <a:solidFill>
                  <a:srgbClr val="000000"/>
                </a:solidFill>
                <a:effectLst/>
                <a:latin typeface="Consolas" panose="020B0609020204030204" pitchFamily="49" charset="0"/>
              </a:rPr>
              <a:t> ipsum!</a:t>
            </a:r>
            <a:r>
              <a:rPr lang="en-IN" sz="1100" b="0" dirty="0">
                <a:solidFill>
                  <a:srgbClr val="800000"/>
                </a:solidFill>
                <a:effectLst/>
                <a:latin typeface="Consolas" panose="020B0609020204030204" pitchFamily="49" charset="0"/>
              </a:rPr>
              <a:t>&lt;/p&gt;</a:t>
            </a:r>
            <a:endParaRPr lang="en-IN" sz="1100" b="0" dirty="0">
              <a:solidFill>
                <a:srgbClr val="000000"/>
              </a:solidFill>
              <a:effectLst/>
              <a:latin typeface="Consolas" panose="020B0609020204030204" pitchFamily="49" charset="0"/>
            </a:endParaRP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&lt;p&gt;</a:t>
            </a:r>
            <a:r>
              <a:rPr lang="en-IN" sz="1100" b="0" dirty="0">
                <a:solidFill>
                  <a:srgbClr val="000000"/>
                </a:solidFill>
                <a:effectLst/>
                <a:latin typeface="Consolas" panose="020B0609020204030204" pitchFamily="49" charset="0"/>
              </a:rPr>
              <a:t>Lorem, ipsum </a:t>
            </a:r>
            <a:r>
              <a:rPr lang="en-IN" sz="1100" b="0" dirty="0" err="1">
                <a:solidFill>
                  <a:srgbClr val="000000"/>
                </a:solidFill>
                <a:effectLst/>
                <a:latin typeface="Consolas" panose="020B0609020204030204" pitchFamily="49" charset="0"/>
              </a:rPr>
              <a:t>dolor</a:t>
            </a:r>
            <a:r>
              <a:rPr lang="en-IN" sz="1100" b="0" dirty="0">
                <a:solidFill>
                  <a:srgbClr val="000000"/>
                </a:solidFill>
                <a:effectLst/>
                <a:latin typeface="Consolas" panose="020B0609020204030204" pitchFamily="49" charset="0"/>
              </a:rPr>
              <a:t> sit </a:t>
            </a:r>
            <a:r>
              <a:rPr lang="en-IN" sz="1100" b="0" dirty="0" err="1">
                <a:solidFill>
                  <a:srgbClr val="000000"/>
                </a:solidFill>
                <a:effectLst/>
                <a:latin typeface="Consolas" panose="020B0609020204030204" pitchFamily="49" charset="0"/>
              </a:rPr>
              <a:t>amet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consectetur</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adipisicing</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elit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Perferendis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expedita</a:t>
            </a:r>
            <a:r>
              <a:rPr lang="en-IN" sz="1100" b="0" dirty="0">
                <a:solidFill>
                  <a:srgbClr val="000000"/>
                </a:solidFill>
                <a:effectLst/>
                <a:latin typeface="Consolas" panose="020B0609020204030204" pitchFamily="49" charset="0"/>
              </a:rPr>
              <a:t> autem! </a:t>
            </a:r>
            <a:r>
              <a:rPr lang="en-IN" sz="1100" b="0" dirty="0" err="1">
                <a:solidFill>
                  <a:srgbClr val="000000"/>
                </a:solidFill>
                <a:effectLst/>
                <a:latin typeface="Consolas" panose="020B0609020204030204" pitchFamily="49" charset="0"/>
              </a:rPr>
              <a:t>Architecto</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doloribus</a:t>
            </a:r>
            <a:r>
              <a:rPr lang="en-IN" sz="1100" b="0" dirty="0">
                <a:solidFill>
                  <a:srgbClr val="000000"/>
                </a:solidFill>
                <a:effectLst/>
                <a:latin typeface="Consolas" panose="020B0609020204030204" pitchFamily="49" charset="0"/>
              </a:rPr>
              <a:t> id. Quasi </a:t>
            </a:r>
            <a:r>
              <a:rPr lang="en-IN" sz="1100" b="0" dirty="0" err="1">
                <a:solidFill>
                  <a:srgbClr val="000000"/>
                </a:solidFill>
                <a:effectLst/>
                <a:latin typeface="Consolas" panose="020B0609020204030204" pitchFamily="49" charset="0"/>
              </a:rPr>
              <a:t>quia</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assumenda</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magnam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Aliquid</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repudiandae</a:t>
            </a:r>
            <a:r>
              <a:rPr lang="en-IN" sz="1100" b="0" dirty="0">
                <a:solidFill>
                  <a:srgbClr val="000000"/>
                </a:solidFill>
                <a:effectLst/>
                <a:latin typeface="Consolas" panose="020B0609020204030204" pitchFamily="49" charset="0"/>
              </a:rPr>
              <a:t> minus rerum </a:t>
            </a:r>
            <a:r>
              <a:rPr lang="en-IN" sz="1100" b="0" dirty="0" err="1">
                <a:solidFill>
                  <a:srgbClr val="000000"/>
                </a:solidFill>
                <a:effectLst/>
                <a:latin typeface="Consolas" panose="020B0609020204030204" pitchFamily="49" charset="0"/>
              </a:rPr>
              <a:t>facere</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ipsam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perferendis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voluptatum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ipsa</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iusto</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suscipit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eveniet</a:t>
            </a:r>
            <a:r>
              <a:rPr lang="en-IN" sz="1100" b="0" dirty="0">
                <a:solidFill>
                  <a:srgbClr val="000000"/>
                </a:solidFill>
                <a:effectLst/>
                <a:latin typeface="Consolas" panose="020B0609020204030204" pitchFamily="49" charset="0"/>
              </a:rPr>
              <a:t>?</a:t>
            </a:r>
            <a:r>
              <a:rPr lang="en-IN" sz="1100" b="0" dirty="0">
                <a:solidFill>
                  <a:srgbClr val="800000"/>
                </a:solidFill>
                <a:effectLst/>
                <a:latin typeface="Consolas" panose="020B0609020204030204" pitchFamily="49" charset="0"/>
              </a:rPr>
              <a:t>&lt;/p&gt;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&lt;/div&gt;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&lt;div</a:t>
            </a:r>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class</a:t>
            </a:r>
            <a:r>
              <a:rPr lang="en-IN" sz="1100" b="0" dirty="0">
                <a:solidFill>
                  <a:srgbClr val="000000"/>
                </a:solidFill>
                <a:effectLst/>
                <a:latin typeface="Consolas" panose="020B0609020204030204" pitchFamily="49" charset="0"/>
              </a:rPr>
              <a:t>=</a:t>
            </a:r>
            <a:r>
              <a:rPr lang="en-IN" sz="1100" b="0" dirty="0">
                <a:solidFill>
                  <a:srgbClr val="0000FF"/>
                </a:solidFill>
                <a:effectLst/>
                <a:latin typeface="Consolas" panose="020B0609020204030204" pitchFamily="49" charset="0"/>
              </a:rPr>
              <a:t>"fade-in-element1"</a:t>
            </a:r>
            <a:r>
              <a:rPr lang="en-IN" sz="1100" b="0" dirty="0">
                <a:solidFill>
                  <a:srgbClr val="800000"/>
                </a:solidFill>
                <a:effectLst/>
                <a:latin typeface="Consolas" panose="020B0609020204030204" pitchFamily="49" charset="0"/>
              </a:rPr>
              <a:t>&gt;</a:t>
            </a:r>
            <a:endParaRPr lang="en-IN" sz="1100" b="0" dirty="0">
              <a:solidFill>
                <a:srgbClr val="000000"/>
              </a:solidFill>
              <a:effectLst/>
              <a:latin typeface="Consolas" panose="020B0609020204030204" pitchFamily="49" charset="0"/>
            </a:endParaRP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&lt;p&gt;</a:t>
            </a:r>
            <a:r>
              <a:rPr lang="en-IN" sz="1100" b="0" dirty="0">
                <a:solidFill>
                  <a:srgbClr val="000000"/>
                </a:solidFill>
                <a:effectLst/>
                <a:latin typeface="Consolas" panose="020B0609020204030204" pitchFamily="49" charset="0"/>
              </a:rPr>
              <a:t>Lorem ipsum </a:t>
            </a:r>
            <a:r>
              <a:rPr lang="en-IN" sz="1100" b="0" dirty="0" err="1">
                <a:solidFill>
                  <a:srgbClr val="000000"/>
                </a:solidFill>
                <a:effectLst/>
                <a:latin typeface="Consolas" panose="020B0609020204030204" pitchFamily="49" charset="0"/>
              </a:rPr>
              <a:t>dolor</a:t>
            </a:r>
            <a:r>
              <a:rPr lang="en-IN" sz="1100" b="0" dirty="0">
                <a:solidFill>
                  <a:srgbClr val="000000"/>
                </a:solidFill>
                <a:effectLst/>
                <a:latin typeface="Consolas" panose="020B0609020204030204" pitchFamily="49" charset="0"/>
              </a:rPr>
              <a:t> sit </a:t>
            </a:r>
            <a:r>
              <a:rPr lang="en-IN" sz="1100" b="0" dirty="0" err="1">
                <a:solidFill>
                  <a:srgbClr val="000000"/>
                </a:solidFill>
                <a:effectLst/>
                <a:latin typeface="Consolas" panose="020B0609020204030204" pitchFamily="49" charset="0"/>
              </a:rPr>
              <a:t>amet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consectetur</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adipisicing</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elit</a:t>
            </a:r>
            <a:r>
              <a:rPr lang="en-IN" sz="1100" b="0" dirty="0">
                <a:solidFill>
                  <a:srgbClr val="000000"/>
                </a:solidFill>
                <a:effectLst/>
                <a:latin typeface="Consolas" panose="020B0609020204030204" pitchFamily="49" charset="0"/>
              </a:rPr>
              <a:t>. Rerum, at </a:t>
            </a:r>
            <a:r>
              <a:rPr lang="en-IN" sz="1100" b="0" dirty="0" err="1">
                <a:solidFill>
                  <a:srgbClr val="000000"/>
                </a:solidFill>
                <a:effectLst/>
                <a:latin typeface="Consolas" panose="020B0609020204030204" pitchFamily="49" charset="0"/>
              </a:rPr>
              <a:t>corrupti</a:t>
            </a:r>
            <a:r>
              <a:rPr lang="en-IN" sz="1100" b="0" dirty="0">
                <a:solidFill>
                  <a:srgbClr val="000000"/>
                </a:solidFill>
                <a:effectLst/>
                <a:latin typeface="Consolas" panose="020B0609020204030204" pitchFamily="49" charset="0"/>
              </a:rPr>
              <a:t>, quod </a:t>
            </a:r>
            <a:r>
              <a:rPr lang="en-IN" sz="1100" b="0" dirty="0" err="1">
                <a:solidFill>
                  <a:srgbClr val="000000"/>
                </a:solidFill>
                <a:effectLst/>
                <a:latin typeface="Consolas" panose="020B0609020204030204" pitchFamily="49" charset="0"/>
              </a:rPr>
              <a:t>repellendus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aut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reprehenderit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consequatur</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vel</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explicabo</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omnis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facere</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amet</a:t>
            </a:r>
            <a:r>
              <a:rPr lang="en-IN" sz="1100" b="0" dirty="0">
                <a:solidFill>
                  <a:srgbClr val="000000"/>
                </a:solidFill>
                <a:effectLst/>
                <a:latin typeface="Consolas" panose="020B0609020204030204" pitchFamily="49" charset="0"/>
              </a:rPr>
              <a:t> hic et </a:t>
            </a:r>
            <a:r>
              <a:rPr lang="en-IN" sz="1100" b="0" dirty="0" err="1">
                <a:solidFill>
                  <a:srgbClr val="000000"/>
                </a:solidFill>
                <a:effectLst/>
                <a:latin typeface="Consolas" panose="020B0609020204030204" pitchFamily="49" charset="0"/>
              </a:rPr>
              <a:t>quis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maxime</a:t>
            </a:r>
            <a:r>
              <a:rPr lang="en-IN" sz="1100" b="0" dirty="0">
                <a:solidFill>
                  <a:srgbClr val="000000"/>
                </a:solidFill>
                <a:effectLst/>
                <a:latin typeface="Consolas" panose="020B0609020204030204" pitchFamily="49" charset="0"/>
              </a:rPr>
              <a:t> porro </a:t>
            </a:r>
            <a:r>
              <a:rPr lang="en-IN" sz="1100" b="0" dirty="0" err="1">
                <a:solidFill>
                  <a:srgbClr val="000000"/>
                </a:solidFill>
                <a:effectLst/>
                <a:latin typeface="Consolas" panose="020B0609020204030204" pitchFamily="49" charset="0"/>
              </a:rPr>
              <a:t>asperiores</a:t>
            </a:r>
            <a:r>
              <a:rPr lang="en-IN" sz="1100" b="0" dirty="0">
                <a:solidFill>
                  <a:srgbClr val="000000"/>
                </a:solidFill>
                <a:effectLst/>
                <a:latin typeface="Consolas" panose="020B0609020204030204" pitchFamily="49" charset="0"/>
              </a:rPr>
              <a:t> qui </a:t>
            </a:r>
            <a:r>
              <a:rPr lang="en-IN" sz="1100" b="0" dirty="0" err="1">
                <a:solidFill>
                  <a:srgbClr val="000000"/>
                </a:solidFill>
                <a:effectLst/>
                <a:latin typeface="Consolas" panose="020B0609020204030204" pitchFamily="49" charset="0"/>
              </a:rPr>
              <a:t>adipisci</a:t>
            </a:r>
            <a:r>
              <a:rPr lang="en-IN" sz="1100" b="0" dirty="0">
                <a:solidFill>
                  <a:srgbClr val="000000"/>
                </a:solidFill>
                <a:effectLst/>
                <a:latin typeface="Consolas" panose="020B0609020204030204" pitchFamily="49" charset="0"/>
              </a:rPr>
              <a:t> ipsum!</a:t>
            </a:r>
            <a:r>
              <a:rPr lang="en-IN" sz="1100" b="0" dirty="0">
                <a:solidFill>
                  <a:srgbClr val="800000"/>
                </a:solidFill>
                <a:effectLst/>
                <a:latin typeface="Consolas" panose="020B0609020204030204" pitchFamily="49" charset="0"/>
              </a:rPr>
              <a:t>&lt;/p&gt;</a:t>
            </a:r>
            <a:endParaRPr lang="en-IN" sz="1100" b="0" dirty="0">
              <a:solidFill>
                <a:srgbClr val="000000"/>
              </a:solidFill>
              <a:effectLst/>
              <a:latin typeface="Consolas" panose="020B0609020204030204" pitchFamily="49" charset="0"/>
            </a:endParaRP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&lt;p&gt;</a:t>
            </a:r>
            <a:r>
              <a:rPr lang="en-IN" sz="1100" b="0" dirty="0">
                <a:solidFill>
                  <a:srgbClr val="000000"/>
                </a:solidFill>
                <a:effectLst/>
                <a:latin typeface="Consolas" panose="020B0609020204030204" pitchFamily="49" charset="0"/>
              </a:rPr>
              <a:t>Lorem, ipsum </a:t>
            </a:r>
            <a:r>
              <a:rPr lang="en-IN" sz="1100" b="0" dirty="0" err="1">
                <a:solidFill>
                  <a:srgbClr val="000000"/>
                </a:solidFill>
                <a:effectLst/>
                <a:latin typeface="Consolas" panose="020B0609020204030204" pitchFamily="49" charset="0"/>
              </a:rPr>
              <a:t>dolor</a:t>
            </a:r>
            <a:r>
              <a:rPr lang="en-IN" sz="1100" b="0" dirty="0">
                <a:solidFill>
                  <a:srgbClr val="000000"/>
                </a:solidFill>
                <a:effectLst/>
                <a:latin typeface="Consolas" panose="020B0609020204030204" pitchFamily="49" charset="0"/>
              </a:rPr>
              <a:t> sit </a:t>
            </a:r>
            <a:r>
              <a:rPr lang="en-IN" sz="1100" b="0" dirty="0" err="1">
                <a:solidFill>
                  <a:srgbClr val="000000"/>
                </a:solidFill>
                <a:effectLst/>
                <a:latin typeface="Consolas" panose="020B0609020204030204" pitchFamily="49" charset="0"/>
              </a:rPr>
              <a:t>amet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consectetur</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adipisicing</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elit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Perferendis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expedita</a:t>
            </a:r>
            <a:r>
              <a:rPr lang="en-IN" sz="1100" b="0" dirty="0">
                <a:solidFill>
                  <a:srgbClr val="000000"/>
                </a:solidFill>
                <a:effectLst/>
                <a:latin typeface="Consolas" panose="020B0609020204030204" pitchFamily="49" charset="0"/>
              </a:rPr>
              <a:t> autem! </a:t>
            </a:r>
            <a:r>
              <a:rPr lang="en-IN" sz="1100" b="0" dirty="0" err="1">
                <a:solidFill>
                  <a:srgbClr val="000000"/>
                </a:solidFill>
                <a:effectLst/>
                <a:latin typeface="Consolas" panose="020B0609020204030204" pitchFamily="49" charset="0"/>
              </a:rPr>
              <a:t>Architecto</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doloribus</a:t>
            </a:r>
            <a:r>
              <a:rPr lang="en-IN" sz="1100" b="0" dirty="0">
                <a:solidFill>
                  <a:srgbClr val="000000"/>
                </a:solidFill>
                <a:effectLst/>
                <a:latin typeface="Consolas" panose="020B0609020204030204" pitchFamily="49" charset="0"/>
              </a:rPr>
              <a:t> id. Quasi </a:t>
            </a:r>
            <a:r>
              <a:rPr lang="en-IN" sz="1100" b="0" dirty="0" err="1">
                <a:solidFill>
                  <a:srgbClr val="000000"/>
                </a:solidFill>
                <a:effectLst/>
                <a:latin typeface="Consolas" panose="020B0609020204030204" pitchFamily="49" charset="0"/>
              </a:rPr>
              <a:t>quia</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assumenda</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magnam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Aliquid</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repudiandae</a:t>
            </a:r>
            <a:r>
              <a:rPr lang="en-IN" sz="1100" b="0" dirty="0">
                <a:solidFill>
                  <a:srgbClr val="000000"/>
                </a:solidFill>
                <a:effectLst/>
                <a:latin typeface="Consolas" panose="020B0609020204030204" pitchFamily="49" charset="0"/>
              </a:rPr>
              <a:t> minus rerum </a:t>
            </a:r>
            <a:r>
              <a:rPr lang="en-IN" sz="1100" b="0" dirty="0" err="1">
                <a:solidFill>
                  <a:srgbClr val="000000"/>
                </a:solidFill>
                <a:effectLst/>
                <a:latin typeface="Consolas" panose="020B0609020204030204" pitchFamily="49" charset="0"/>
              </a:rPr>
              <a:t>facere</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ipsam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perferendis</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voluptatum</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ipsa</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iusto</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suscipit</a:t>
            </a:r>
            <a:r>
              <a:rPr lang="en-IN" sz="1100" b="0" dirty="0">
                <a:solidFill>
                  <a:srgbClr val="000000"/>
                </a:solidFill>
                <a:effectLst/>
                <a:latin typeface="Consolas" panose="020B0609020204030204" pitchFamily="49" charset="0"/>
              </a:rPr>
              <a:t> </a:t>
            </a:r>
            <a:r>
              <a:rPr lang="en-IN" sz="1100" b="0" dirty="0" err="1">
                <a:solidFill>
                  <a:srgbClr val="000000"/>
                </a:solidFill>
                <a:effectLst/>
                <a:latin typeface="Consolas" panose="020B0609020204030204" pitchFamily="49" charset="0"/>
              </a:rPr>
              <a:t>eveniet</a:t>
            </a:r>
            <a:r>
              <a:rPr lang="en-IN" sz="1100" b="0" dirty="0">
                <a:solidFill>
                  <a:srgbClr val="000000"/>
                </a:solidFill>
                <a:effectLst/>
                <a:latin typeface="Consolas" panose="020B0609020204030204" pitchFamily="49" charset="0"/>
              </a:rPr>
              <a:t>?</a:t>
            </a:r>
            <a:r>
              <a:rPr lang="en-IN" sz="1100" b="0" dirty="0">
                <a:solidFill>
                  <a:srgbClr val="800000"/>
                </a:solidFill>
                <a:effectLst/>
                <a:latin typeface="Consolas" panose="020B0609020204030204" pitchFamily="49" charset="0"/>
              </a:rPr>
              <a:t>&lt;/p&gt;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&lt;/div&gt;</a:t>
            </a:r>
            <a:endParaRPr lang="en-IN" sz="1100" b="0" dirty="0">
              <a:solidFill>
                <a:srgbClr val="000000"/>
              </a:solidFill>
              <a:effectLst/>
              <a:latin typeface="Consolas" panose="020B0609020204030204" pitchFamily="49" charset="0"/>
            </a:endParaRPr>
          </a:p>
          <a:p>
            <a:br>
              <a:rPr lang="en-IN" sz="1100" b="0" dirty="0">
                <a:solidFill>
                  <a:srgbClr val="000000"/>
                </a:solidFill>
                <a:effectLst/>
                <a:latin typeface="Consolas" panose="020B0609020204030204" pitchFamily="49" charset="0"/>
              </a:rPr>
            </a:br>
            <a:br>
              <a:rPr lang="en-IN" sz="1100" b="0" dirty="0">
                <a:solidFill>
                  <a:srgbClr val="000000"/>
                </a:solidFill>
                <a:effectLst/>
                <a:latin typeface="Consolas" panose="020B0609020204030204" pitchFamily="49" charset="0"/>
              </a:rPr>
            </a:br>
            <a:r>
              <a:rPr lang="en-IN" sz="1100" b="0" dirty="0">
                <a:solidFill>
                  <a:srgbClr val="800000"/>
                </a:solidFill>
                <a:effectLst/>
                <a:latin typeface="Consolas" panose="020B0609020204030204" pitchFamily="49" charset="0"/>
              </a:rPr>
              <a:t>&lt;div</a:t>
            </a:r>
            <a:r>
              <a:rPr lang="en-IN" sz="1100" b="0" dirty="0">
                <a:solidFill>
                  <a:srgbClr val="000000"/>
                </a:solidFill>
                <a:effectLst/>
                <a:latin typeface="Consolas" panose="020B0609020204030204" pitchFamily="49" charset="0"/>
              </a:rPr>
              <a:t> </a:t>
            </a:r>
            <a:r>
              <a:rPr lang="en-IN" sz="1100" b="0" dirty="0">
                <a:solidFill>
                  <a:srgbClr val="E50000"/>
                </a:solidFill>
                <a:effectLst/>
                <a:latin typeface="Consolas" panose="020B0609020204030204" pitchFamily="49" charset="0"/>
              </a:rPr>
              <a:t>class</a:t>
            </a:r>
            <a:r>
              <a:rPr lang="en-IN" sz="1100" b="0" dirty="0">
                <a:solidFill>
                  <a:srgbClr val="000000"/>
                </a:solidFill>
                <a:effectLst/>
                <a:latin typeface="Consolas" panose="020B0609020204030204" pitchFamily="49" charset="0"/>
              </a:rPr>
              <a:t>=</a:t>
            </a:r>
            <a:r>
              <a:rPr lang="en-IN" sz="1100" b="0" dirty="0">
                <a:solidFill>
                  <a:srgbClr val="0000FF"/>
                </a:solidFill>
                <a:effectLst/>
                <a:latin typeface="Consolas" panose="020B0609020204030204" pitchFamily="49" charset="0"/>
              </a:rPr>
              <a:t>"slide-in-element"</a:t>
            </a:r>
            <a:r>
              <a:rPr lang="en-IN" sz="1100" b="0" dirty="0">
                <a:solidFill>
                  <a:srgbClr val="800000"/>
                </a:solidFill>
                <a:effectLst/>
                <a:latin typeface="Consolas" panose="020B0609020204030204" pitchFamily="49" charset="0"/>
              </a:rPr>
              <a:t>&gt;</a:t>
            </a:r>
            <a:endParaRPr lang="en-IN" sz="1100" b="0" dirty="0">
              <a:solidFill>
                <a:srgbClr val="000000"/>
              </a:solidFill>
              <a:effectLst/>
              <a:latin typeface="Consolas" panose="020B0609020204030204" pitchFamily="49" charset="0"/>
            </a:endParaRPr>
          </a:p>
          <a:p>
            <a:r>
              <a:rPr lang="en-IN" sz="1100" b="0" dirty="0">
                <a:solidFill>
                  <a:srgbClr val="000000"/>
                </a:solidFill>
                <a:effectLst/>
                <a:latin typeface="Consolas" panose="020B0609020204030204" pitchFamily="49" charset="0"/>
              </a:rPr>
              <a:t>    </a:t>
            </a:r>
            <a:r>
              <a:rPr lang="en-IN" sz="1100" b="0" dirty="0">
                <a:solidFill>
                  <a:srgbClr val="800000"/>
                </a:solidFill>
                <a:effectLst/>
                <a:latin typeface="Consolas" panose="020B0609020204030204" pitchFamily="49" charset="0"/>
              </a:rPr>
              <a:t>&lt;button&gt;</a:t>
            </a:r>
            <a:r>
              <a:rPr lang="en-IN" sz="1100" b="0" dirty="0">
                <a:solidFill>
                  <a:srgbClr val="000000"/>
                </a:solidFill>
                <a:effectLst/>
                <a:latin typeface="Consolas" panose="020B0609020204030204" pitchFamily="49" charset="0"/>
              </a:rPr>
              <a:t>This is a sample button</a:t>
            </a:r>
            <a:r>
              <a:rPr lang="en-IN" sz="1100" b="0" dirty="0">
                <a:solidFill>
                  <a:srgbClr val="800000"/>
                </a:solidFill>
                <a:effectLst/>
                <a:latin typeface="Consolas" panose="020B0609020204030204" pitchFamily="49" charset="0"/>
              </a:rPr>
              <a:t>&lt;/button&gt;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&lt;/div&gt;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&lt;/body&gt;</a:t>
            </a:r>
            <a:endParaRPr lang="en-IN" sz="1100" b="0" dirty="0">
              <a:solidFill>
                <a:srgbClr val="000000"/>
              </a:solidFill>
              <a:effectLst/>
              <a:latin typeface="Consolas" panose="020B0609020204030204" pitchFamily="49" charset="0"/>
            </a:endParaRPr>
          </a:p>
          <a:p>
            <a:r>
              <a:rPr lang="en-IN" sz="1100" b="0" dirty="0">
                <a:solidFill>
                  <a:srgbClr val="800000"/>
                </a:solidFill>
                <a:effectLst/>
                <a:latin typeface="Consolas" panose="020B0609020204030204" pitchFamily="49" charset="0"/>
              </a:rPr>
              <a:t>&lt;/html&gt;</a:t>
            </a:r>
            <a:endParaRPr lang="en-IN"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6395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DF2F2-EE80-15DB-BCE6-CC2284249694}"/>
              </a:ext>
            </a:extLst>
          </p:cNvPr>
          <p:cNvSpPr/>
          <p:nvPr/>
        </p:nvSpPr>
        <p:spPr>
          <a:xfrm>
            <a:off x="671803" y="905069"/>
            <a:ext cx="4229489" cy="205273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Display Properties </a:t>
            </a:r>
          </a:p>
        </p:txBody>
      </p:sp>
      <p:sp>
        <p:nvSpPr>
          <p:cNvPr id="2" name="Rectangle 1">
            <a:extLst>
              <a:ext uri="{FF2B5EF4-FFF2-40B4-BE49-F238E27FC236}">
                <a16:creationId xmlns:a16="http://schemas.microsoft.com/office/drawing/2014/main" id="{59724B2A-517A-00CD-940A-470FFFF68A4D}"/>
              </a:ext>
            </a:extLst>
          </p:cNvPr>
          <p:cNvSpPr>
            <a:spLocks noChangeArrowheads="1"/>
          </p:cNvSpPr>
          <p:nvPr/>
        </p:nvSpPr>
        <p:spPr bwMode="auto">
          <a:xfrm>
            <a:off x="671803" y="3216059"/>
            <a:ext cx="10711544" cy="1200329"/>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The display property is used to specify how an element is shown on a web page.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Every HTML element has a default display value, depending on what type of element it is. The default display value for most elements is block or inline.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effectLst/>
                <a:latin typeface="+mn-lt"/>
              </a:rPr>
              <a:t>The display property is used to change the default display behavior of HTML elements</a:t>
            </a:r>
          </a:p>
        </p:txBody>
      </p:sp>
    </p:spTree>
    <p:extLst>
      <p:ext uri="{BB962C8B-B14F-4D97-AF65-F5344CB8AC3E}">
        <p14:creationId xmlns:p14="http://schemas.microsoft.com/office/powerpoint/2010/main" val="1904065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DF2F2-EE80-15DB-BCE6-CC2284249694}"/>
              </a:ext>
            </a:extLst>
          </p:cNvPr>
          <p:cNvSpPr/>
          <p:nvPr/>
        </p:nvSpPr>
        <p:spPr>
          <a:xfrm>
            <a:off x="8537510" y="1082351"/>
            <a:ext cx="3163078" cy="205273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Display </a:t>
            </a:r>
          </a:p>
        </p:txBody>
      </p:sp>
      <p:sp>
        <p:nvSpPr>
          <p:cNvPr id="2" name="TextBox 1">
            <a:extLst>
              <a:ext uri="{FF2B5EF4-FFF2-40B4-BE49-F238E27FC236}">
                <a16:creationId xmlns:a16="http://schemas.microsoft.com/office/drawing/2014/main" id="{A72AF81B-F247-6AB7-798B-E1B45BC10406}"/>
              </a:ext>
            </a:extLst>
          </p:cNvPr>
          <p:cNvSpPr txBox="1"/>
          <p:nvPr/>
        </p:nvSpPr>
        <p:spPr>
          <a:xfrm>
            <a:off x="491412" y="1623526"/>
            <a:ext cx="6773201" cy="3139321"/>
          </a:xfrm>
          <a:prstGeom prst="rect">
            <a:avLst/>
          </a:prstGeom>
          <a:noFill/>
        </p:spPr>
        <p:txBody>
          <a:bodyPr wrap="none" rtlCol="0">
            <a:spAutoFit/>
          </a:bodyPr>
          <a:lstStyle/>
          <a:p>
            <a:pPr marL="342900" indent="-342900">
              <a:buAutoNum type="arabicPeriod"/>
            </a:pPr>
            <a:r>
              <a:rPr lang="en-IN" b="0" i="0" dirty="0">
                <a:solidFill>
                  <a:srgbClr val="171717"/>
                </a:solidFill>
                <a:effectLst/>
                <a:latin typeface="-apple-system"/>
              </a:rPr>
              <a:t>Block 2. Inline 3. Inline-Block and 4. None.</a:t>
            </a:r>
          </a:p>
          <a:p>
            <a:pPr marL="342900" indent="-342900">
              <a:buAutoNum type="arabicPeriod"/>
            </a:pPr>
            <a:endParaRPr lang="en-IN" dirty="0">
              <a:solidFill>
                <a:srgbClr val="171717"/>
              </a:solidFill>
              <a:latin typeface="-apple-system"/>
            </a:endParaRPr>
          </a:p>
          <a:p>
            <a:endParaRPr lang="en-IN" b="0" i="0" dirty="0">
              <a:solidFill>
                <a:srgbClr val="171717"/>
              </a:solidFill>
              <a:effectLst/>
              <a:latin typeface="-apple-system"/>
            </a:endParaRPr>
          </a:p>
          <a:p>
            <a:r>
              <a:rPr lang="en-IN" dirty="0">
                <a:solidFill>
                  <a:srgbClr val="171717"/>
                </a:solidFill>
                <a:latin typeface="-apple-system"/>
              </a:rPr>
              <a:t>Example:</a:t>
            </a:r>
            <a:endParaRPr lang="en-IN" b="0" i="0" dirty="0">
              <a:solidFill>
                <a:srgbClr val="171717"/>
              </a:solidFill>
              <a:effectLst/>
              <a:latin typeface="-apple-system"/>
            </a:endParaRPr>
          </a:p>
          <a:p>
            <a:pPr marL="342900" indent="-342900">
              <a:buAutoNum type="arabicPeriod"/>
            </a:pPr>
            <a:endParaRPr lang="en-IN" dirty="0">
              <a:solidFill>
                <a:srgbClr val="171717"/>
              </a:solidFill>
              <a:latin typeface="-apple-system"/>
            </a:endParaRPr>
          </a:p>
          <a:p>
            <a:r>
              <a:rPr lang="en-IN" dirty="0"/>
              <a:t>`&lt;li&gt;` has a default display value of 'block', so it displays a </a:t>
            </a:r>
          </a:p>
          <a:p>
            <a:r>
              <a:rPr lang="en-IN" dirty="0"/>
              <a:t> list of links as a verticle menu because each list item is taking </a:t>
            </a:r>
          </a:p>
          <a:p>
            <a:r>
              <a:rPr lang="en-IN" dirty="0"/>
              <a:t> its own line and taking the whole width of the available space</a:t>
            </a:r>
          </a:p>
          <a:p>
            <a:endParaRPr lang="en-IN" dirty="0"/>
          </a:p>
          <a:p>
            <a:r>
              <a:rPr lang="en-IN" dirty="0">
                <a:solidFill>
                  <a:schemeClr val="accent2">
                    <a:lumMod val="75000"/>
                  </a:schemeClr>
                </a:solidFill>
              </a:rPr>
              <a:t>Change the display property of the li to inline and check the </a:t>
            </a:r>
            <a:r>
              <a:rPr lang="en-IN" dirty="0" err="1">
                <a:solidFill>
                  <a:schemeClr val="accent2">
                    <a:lumMod val="75000"/>
                  </a:schemeClr>
                </a:solidFill>
              </a:rPr>
              <a:t>ouput</a:t>
            </a:r>
            <a:r>
              <a:rPr lang="en-IN" dirty="0">
                <a:solidFill>
                  <a:schemeClr val="accent2">
                    <a:lumMod val="75000"/>
                  </a:schemeClr>
                </a:solidFill>
              </a:rPr>
              <a:t>. </a:t>
            </a:r>
          </a:p>
          <a:p>
            <a:endParaRPr lang="en-IN" dirty="0"/>
          </a:p>
        </p:txBody>
      </p:sp>
      <p:sp>
        <p:nvSpPr>
          <p:cNvPr id="3" name="TextBox 2">
            <a:extLst>
              <a:ext uri="{FF2B5EF4-FFF2-40B4-BE49-F238E27FC236}">
                <a16:creationId xmlns:a16="http://schemas.microsoft.com/office/drawing/2014/main" id="{8CE0488C-53D9-2E56-AC7F-3E4971F8C423}"/>
              </a:ext>
            </a:extLst>
          </p:cNvPr>
          <p:cNvSpPr txBox="1"/>
          <p:nvPr/>
        </p:nvSpPr>
        <p:spPr>
          <a:xfrm>
            <a:off x="491412" y="759185"/>
            <a:ext cx="7407797" cy="369332"/>
          </a:xfrm>
          <a:prstGeom prst="rect">
            <a:avLst/>
          </a:prstGeom>
          <a:noFill/>
        </p:spPr>
        <p:txBody>
          <a:bodyPr wrap="none" rtlCol="0">
            <a:spAutoFit/>
          </a:bodyPr>
          <a:lstStyle/>
          <a:p>
            <a:r>
              <a:rPr lang="en-IN"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E</a:t>
            </a:r>
            <a:r>
              <a:rPr lang="en-IN" b="0" i="0" dirty="0">
                <a:solidFill>
                  <a:schemeClr val="accent2">
                    <a:lumMod val="75000"/>
                  </a:schemeClr>
                </a:solidFill>
                <a:effectLst/>
                <a:latin typeface="ADLaM Display" panose="02010000000000000000" pitchFamily="2" charset="0"/>
                <a:ea typeface="ADLaM Display" panose="02010000000000000000" pitchFamily="2" charset="0"/>
                <a:cs typeface="ADLaM Display" panose="02010000000000000000" pitchFamily="2" charset="0"/>
              </a:rPr>
              <a:t>very HTML element has a display value attached with by default</a:t>
            </a:r>
            <a:endParaRPr lang="en-IN"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546230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DF2F2-EE80-15DB-BCE6-CC2284249694}"/>
              </a:ext>
            </a:extLst>
          </p:cNvPr>
          <p:cNvSpPr/>
          <p:nvPr/>
        </p:nvSpPr>
        <p:spPr>
          <a:xfrm>
            <a:off x="8537510" y="1082351"/>
            <a:ext cx="3163078" cy="205273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Display </a:t>
            </a:r>
          </a:p>
        </p:txBody>
      </p:sp>
      <p:sp>
        <p:nvSpPr>
          <p:cNvPr id="3" name="TextBox 2">
            <a:extLst>
              <a:ext uri="{FF2B5EF4-FFF2-40B4-BE49-F238E27FC236}">
                <a16:creationId xmlns:a16="http://schemas.microsoft.com/office/drawing/2014/main" id="{8CE0488C-53D9-2E56-AC7F-3E4971F8C423}"/>
              </a:ext>
            </a:extLst>
          </p:cNvPr>
          <p:cNvSpPr txBox="1"/>
          <p:nvPr/>
        </p:nvSpPr>
        <p:spPr>
          <a:xfrm>
            <a:off x="491412" y="759185"/>
            <a:ext cx="2335896" cy="369332"/>
          </a:xfrm>
          <a:prstGeom prst="rect">
            <a:avLst/>
          </a:prstGeom>
          <a:noFill/>
        </p:spPr>
        <p:txBody>
          <a:bodyPr wrap="none" rtlCol="0">
            <a:spAutoFit/>
          </a:bodyPr>
          <a:lstStyle/>
          <a:p>
            <a:r>
              <a:rPr lang="en-IN"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Flexible Box Layout</a:t>
            </a:r>
          </a:p>
        </p:txBody>
      </p:sp>
      <p:sp>
        <p:nvSpPr>
          <p:cNvPr id="5" name="Rectangle 4">
            <a:extLst>
              <a:ext uri="{FF2B5EF4-FFF2-40B4-BE49-F238E27FC236}">
                <a16:creationId xmlns:a16="http://schemas.microsoft.com/office/drawing/2014/main" id="{684B583C-C1BF-14EC-2D34-96B511F6EEC5}"/>
              </a:ext>
            </a:extLst>
          </p:cNvPr>
          <p:cNvSpPr/>
          <p:nvPr/>
        </p:nvSpPr>
        <p:spPr>
          <a:xfrm>
            <a:off x="619125" y="1590674"/>
            <a:ext cx="7334250" cy="34766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IN" b="0" i="0" dirty="0">
                <a:solidFill>
                  <a:srgbClr val="374151"/>
                </a:solidFill>
                <a:effectLst/>
                <a:latin typeface="Söhne"/>
              </a:rPr>
              <a:t>Flexbox is designed to distribute space along a single direction—either horizontally or vertically—with the ability to alter the order and alignment of elements.</a:t>
            </a:r>
          </a:p>
          <a:p>
            <a:endParaRPr lang="en-IN" dirty="0">
              <a:solidFill>
                <a:srgbClr val="374151"/>
              </a:solidFill>
              <a:latin typeface="Söhne"/>
            </a:endParaRPr>
          </a:p>
          <a:p>
            <a:r>
              <a:rPr lang="en-IN" dirty="0">
                <a:solidFill>
                  <a:srgbClr val="374151"/>
                </a:solidFill>
                <a:latin typeface="Söhne"/>
              </a:rPr>
              <a:t>Flex  (opposite of Flex is Block)</a:t>
            </a:r>
          </a:p>
          <a:p>
            <a:r>
              <a:rPr lang="en-IN" dirty="0">
                <a:solidFill>
                  <a:srgbClr val="374151"/>
                </a:solidFill>
                <a:latin typeface="Söhne"/>
              </a:rPr>
              <a:t>Flex-direction (Row or Column)</a:t>
            </a:r>
          </a:p>
          <a:p>
            <a:r>
              <a:rPr lang="en-IN" dirty="0">
                <a:solidFill>
                  <a:srgbClr val="374151"/>
                </a:solidFill>
                <a:latin typeface="Söhne"/>
              </a:rPr>
              <a:t>Justify-content  (LRC)</a:t>
            </a:r>
          </a:p>
          <a:p>
            <a:endParaRPr lang="en-IN" dirty="0">
              <a:solidFill>
                <a:srgbClr val="374151"/>
              </a:solidFill>
              <a:latin typeface="Söhne"/>
            </a:endParaRPr>
          </a:p>
          <a:p>
            <a:r>
              <a:rPr lang="en-IN" b="1" dirty="0">
                <a:solidFill>
                  <a:schemeClr val="accent2">
                    <a:lumMod val="75000"/>
                  </a:schemeClr>
                </a:solidFill>
                <a:latin typeface="Söhne"/>
              </a:rPr>
              <a:t>Q : </a:t>
            </a:r>
            <a:r>
              <a:rPr lang="en-IN" b="1" i="0" dirty="0">
                <a:solidFill>
                  <a:schemeClr val="accent2">
                    <a:lumMod val="75000"/>
                  </a:schemeClr>
                </a:solidFill>
                <a:effectLst/>
                <a:latin typeface="Söhne"/>
              </a:rPr>
              <a:t>Creates a flex container with three equally spaced flex items</a:t>
            </a:r>
          </a:p>
          <a:p>
            <a:endParaRPr lang="en-IN" b="1" dirty="0">
              <a:solidFill>
                <a:schemeClr val="accent2">
                  <a:lumMod val="75000"/>
                </a:schemeClr>
              </a:solidFill>
              <a:latin typeface="Söhne"/>
            </a:endParaRPr>
          </a:p>
          <a:p>
            <a:r>
              <a:rPr lang="en-IN" b="1" dirty="0">
                <a:solidFill>
                  <a:schemeClr val="accent2">
                    <a:lumMod val="75000"/>
                  </a:schemeClr>
                </a:solidFill>
                <a:latin typeface="Söhne"/>
              </a:rPr>
              <a:t>Change the flex-direction, justify-content etc. and see the output</a:t>
            </a:r>
          </a:p>
          <a:p>
            <a:endParaRPr lang="en-IN" dirty="0"/>
          </a:p>
        </p:txBody>
      </p:sp>
      <p:pic>
        <p:nvPicPr>
          <p:cNvPr id="7" name="Picture 6">
            <a:extLst>
              <a:ext uri="{FF2B5EF4-FFF2-40B4-BE49-F238E27FC236}">
                <a16:creationId xmlns:a16="http://schemas.microsoft.com/office/drawing/2014/main" id="{A7F86496-E32F-17F3-B465-31795CE890E7}"/>
              </a:ext>
            </a:extLst>
          </p:cNvPr>
          <p:cNvPicPr>
            <a:picLocks noChangeAspect="1"/>
          </p:cNvPicPr>
          <p:nvPr/>
        </p:nvPicPr>
        <p:blipFill>
          <a:blip r:embed="rId2"/>
          <a:stretch>
            <a:fillRect/>
          </a:stretch>
        </p:blipFill>
        <p:spPr>
          <a:xfrm>
            <a:off x="1990725" y="5267325"/>
            <a:ext cx="8210550" cy="90608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6FA8B895-03A3-C006-64A2-B21C99F3BEE8}"/>
              </a:ext>
            </a:extLst>
          </p:cNvPr>
          <p:cNvSpPr txBox="1"/>
          <p:nvPr/>
        </p:nvSpPr>
        <p:spPr>
          <a:xfrm>
            <a:off x="6610350" y="204941"/>
            <a:ext cx="5667375" cy="646331"/>
          </a:xfrm>
          <a:prstGeom prst="rect">
            <a:avLst/>
          </a:prstGeom>
          <a:noFill/>
        </p:spPr>
        <p:txBody>
          <a:bodyPr wrap="square">
            <a:spAutoFit/>
          </a:bodyPr>
          <a:lstStyle/>
          <a:p>
            <a:r>
              <a:rPr lang="en-IN" dirty="0"/>
              <a:t>D:\HTML\HTML Mini\Dec14\play.html</a:t>
            </a:r>
          </a:p>
          <a:p>
            <a:endParaRPr lang="en-IN" dirty="0"/>
          </a:p>
        </p:txBody>
      </p:sp>
      <p:sp>
        <p:nvSpPr>
          <p:cNvPr id="11" name="TextBox 10">
            <a:extLst>
              <a:ext uri="{FF2B5EF4-FFF2-40B4-BE49-F238E27FC236}">
                <a16:creationId xmlns:a16="http://schemas.microsoft.com/office/drawing/2014/main" id="{C5088656-E763-FF39-3445-650A4AFA9E89}"/>
              </a:ext>
            </a:extLst>
          </p:cNvPr>
          <p:cNvSpPr txBox="1"/>
          <p:nvPr/>
        </p:nvSpPr>
        <p:spPr>
          <a:xfrm>
            <a:off x="6610350" y="613006"/>
            <a:ext cx="6138862" cy="369332"/>
          </a:xfrm>
          <a:prstGeom prst="rect">
            <a:avLst/>
          </a:prstGeom>
          <a:noFill/>
        </p:spPr>
        <p:txBody>
          <a:bodyPr wrap="square">
            <a:spAutoFit/>
          </a:bodyPr>
          <a:lstStyle/>
          <a:p>
            <a:r>
              <a:rPr lang="en-IN" dirty="0"/>
              <a:t>D:\2024\CSS\Code steps 1.docx</a:t>
            </a:r>
          </a:p>
        </p:txBody>
      </p:sp>
    </p:spTree>
    <p:extLst>
      <p:ext uri="{BB962C8B-B14F-4D97-AF65-F5344CB8AC3E}">
        <p14:creationId xmlns:p14="http://schemas.microsoft.com/office/powerpoint/2010/main" val="2672816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9372-315D-8BFF-850B-565E24100ADC}"/>
              </a:ext>
            </a:extLst>
          </p:cNvPr>
          <p:cNvSpPr>
            <a:spLocks noGrp="1"/>
          </p:cNvSpPr>
          <p:nvPr>
            <p:ph type="ctrTitle"/>
          </p:nvPr>
        </p:nvSpPr>
        <p:spPr/>
        <p:txBody>
          <a:bodyPr/>
          <a:lstStyle/>
          <a:p>
            <a:r>
              <a:rPr lang="en-IN" b="1" dirty="0">
                <a:solidFill>
                  <a:schemeClr val="accent5">
                    <a:lumMod val="75000"/>
                  </a:schemeClr>
                </a:solidFill>
              </a:rPr>
              <a:t>CSS – Lesson 2</a:t>
            </a:r>
          </a:p>
        </p:txBody>
      </p:sp>
      <p:sp>
        <p:nvSpPr>
          <p:cNvPr id="3" name="Subtitle 2">
            <a:extLst>
              <a:ext uri="{FF2B5EF4-FFF2-40B4-BE49-F238E27FC236}">
                <a16:creationId xmlns:a16="http://schemas.microsoft.com/office/drawing/2014/main" id="{05AF3D3C-9F04-7A06-95A0-A72FC016060D}"/>
              </a:ext>
            </a:extLst>
          </p:cNvPr>
          <p:cNvSpPr>
            <a:spLocks noGrp="1"/>
          </p:cNvSpPr>
          <p:nvPr>
            <p:ph type="subTitle" idx="1"/>
          </p:nvPr>
        </p:nvSpPr>
        <p:spPr/>
        <p:txBody>
          <a:bodyPr/>
          <a:lstStyle/>
          <a:p>
            <a:r>
              <a:rPr lang="en-IN" dirty="0">
                <a:solidFill>
                  <a:schemeClr val="bg1">
                    <a:lumMod val="65000"/>
                  </a:schemeClr>
                </a:solidFill>
              </a:rPr>
              <a:t>Cascading Style Sheets</a:t>
            </a:r>
          </a:p>
          <a:p>
            <a:endParaRPr lang="en-IN" dirty="0"/>
          </a:p>
          <a:p>
            <a:r>
              <a:rPr lang="en-IN" dirty="0"/>
              <a:t>CSS Position</a:t>
            </a:r>
          </a:p>
        </p:txBody>
      </p:sp>
    </p:spTree>
    <p:extLst>
      <p:ext uri="{BB962C8B-B14F-4D97-AF65-F5344CB8AC3E}">
        <p14:creationId xmlns:p14="http://schemas.microsoft.com/office/powerpoint/2010/main" val="218827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DF2F2-EE80-15DB-BCE6-CC2284249694}"/>
              </a:ext>
            </a:extLst>
          </p:cNvPr>
          <p:cNvSpPr/>
          <p:nvPr/>
        </p:nvSpPr>
        <p:spPr>
          <a:xfrm>
            <a:off x="671803" y="905069"/>
            <a:ext cx="4229489" cy="205273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ADLaM Display" panose="020F0502020204030204" pitchFamily="2" charset="0"/>
                <a:ea typeface="ADLaM Display" panose="020F0502020204030204" pitchFamily="2" charset="0"/>
                <a:cs typeface="ADLaM Display" panose="020F0502020204030204" pitchFamily="2" charset="0"/>
              </a:rPr>
              <a:t>CSS Position</a:t>
            </a:r>
          </a:p>
        </p:txBody>
      </p:sp>
      <p:sp>
        <p:nvSpPr>
          <p:cNvPr id="2" name="Rectangle 1">
            <a:extLst>
              <a:ext uri="{FF2B5EF4-FFF2-40B4-BE49-F238E27FC236}">
                <a16:creationId xmlns:a16="http://schemas.microsoft.com/office/drawing/2014/main" id="{59724B2A-517A-00CD-940A-470FFFF68A4D}"/>
              </a:ext>
            </a:extLst>
          </p:cNvPr>
          <p:cNvSpPr>
            <a:spLocks noChangeArrowheads="1"/>
          </p:cNvSpPr>
          <p:nvPr/>
        </p:nvSpPr>
        <p:spPr bwMode="auto">
          <a:xfrm>
            <a:off x="7007289" y="2957804"/>
            <a:ext cx="4229489" cy="1477328"/>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altLang="en-US" b="0" i="0" u="none" strike="noStrike" cap="none" normalizeH="0" baseline="0" dirty="0">
                <a:ln>
                  <a:noFill/>
                </a:ln>
                <a:effectLst/>
                <a:latin typeface="+mn-lt"/>
              </a:rPr>
              <a:t>Static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altLang="en-US" b="0" i="0" u="none" strike="noStrike" cap="none" normalizeH="0" baseline="0" dirty="0">
                <a:ln>
                  <a:noFill/>
                </a:ln>
                <a:effectLst/>
                <a:latin typeface="+mn-lt"/>
              </a:rPr>
              <a:t>Relative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altLang="en-US" b="0" i="0" u="none" strike="noStrike" cap="none" normalizeH="0" baseline="0" dirty="0">
                <a:ln>
                  <a:noFill/>
                </a:ln>
                <a:effectLst/>
                <a:latin typeface="+mn-lt"/>
              </a:rPr>
              <a:t>Absolute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altLang="en-US" b="0" i="0" u="none" strike="noStrike" cap="none" normalizeH="0" baseline="0" dirty="0">
                <a:ln>
                  <a:noFill/>
                </a:ln>
                <a:effectLst/>
                <a:latin typeface="+mn-lt"/>
              </a:rPr>
              <a:t>Fixed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IN" altLang="en-US" b="0" i="0" u="none" strike="noStrike" cap="none" normalizeH="0" baseline="0" dirty="0">
                <a:ln>
                  <a:noFill/>
                </a:ln>
                <a:effectLst/>
                <a:latin typeface="+mn-lt"/>
              </a:rPr>
              <a:t>Sticky</a:t>
            </a:r>
            <a:endParaRPr kumimoji="0" lang="en-US" altLang="en-US" b="0" i="0" u="none" strike="noStrike" cap="none" normalizeH="0" baseline="0" dirty="0">
              <a:ln>
                <a:noFill/>
              </a:ln>
              <a:effectLst/>
              <a:latin typeface="+mn-lt"/>
            </a:endParaRPr>
          </a:p>
        </p:txBody>
      </p:sp>
      <p:sp>
        <p:nvSpPr>
          <p:cNvPr id="5" name="TextBox 4">
            <a:extLst>
              <a:ext uri="{FF2B5EF4-FFF2-40B4-BE49-F238E27FC236}">
                <a16:creationId xmlns:a16="http://schemas.microsoft.com/office/drawing/2014/main" id="{454DC87D-24CA-B386-9F56-C8936CD40F80}"/>
              </a:ext>
            </a:extLst>
          </p:cNvPr>
          <p:cNvSpPr txBox="1"/>
          <p:nvPr/>
        </p:nvSpPr>
        <p:spPr>
          <a:xfrm>
            <a:off x="604157" y="3253866"/>
            <a:ext cx="6097554" cy="646331"/>
          </a:xfrm>
          <a:prstGeom prst="rect">
            <a:avLst/>
          </a:prstGeom>
          <a:noFill/>
        </p:spPr>
        <p:txBody>
          <a:bodyPr wrap="square">
            <a:spAutoFit/>
          </a:bodyPr>
          <a:lstStyle/>
          <a:p>
            <a:r>
              <a:rPr lang="en-IN" b="0" i="0" dirty="0">
                <a:solidFill>
                  <a:srgbClr val="171717"/>
                </a:solidFill>
                <a:effectLst/>
                <a:latin typeface="-apple-system"/>
              </a:rPr>
              <a:t>The position CSS property sets how an element is positioned in a document. There are five different position values:</a:t>
            </a:r>
            <a:endParaRPr lang="en-IN" dirty="0"/>
          </a:p>
        </p:txBody>
      </p:sp>
      <p:sp>
        <p:nvSpPr>
          <p:cNvPr id="7" name="TextBox 6">
            <a:extLst>
              <a:ext uri="{FF2B5EF4-FFF2-40B4-BE49-F238E27FC236}">
                <a16:creationId xmlns:a16="http://schemas.microsoft.com/office/drawing/2014/main" id="{85AB70BA-CA90-A59E-B95F-7F37C18D3776}"/>
              </a:ext>
            </a:extLst>
          </p:cNvPr>
          <p:cNvSpPr txBox="1"/>
          <p:nvPr/>
        </p:nvSpPr>
        <p:spPr>
          <a:xfrm>
            <a:off x="604156" y="5491266"/>
            <a:ext cx="8175949" cy="646331"/>
          </a:xfrm>
          <a:prstGeom prst="rect">
            <a:avLst/>
          </a:prstGeom>
          <a:noFill/>
        </p:spPr>
        <p:txBody>
          <a:bodyPr wrap="square">
            <a:spAutoFit/>
          </a:bodyPr>
          <a:lstStyle/>
          <a:p>
            <a:r>
              <a:rPr lang="en-IN" b="1" i="0" dirty="0">
                <a:solidFill>
                  <a:schemeClr val="accent2">
                    <a:lumMod val="75000"/>
                  </a:schemeClr>
                </a:solidFill>
                <a:effectLst/>
                <a:latin typeface="Google Sans"/>
              </a:rPr>
              <a:t>HTML elements are positioned static by default. Static positioned elements are not affected by the top, bottom, left, and right properties.</a:t>
            </a:r>
            <a:endParaRPr lang="en-IN" b="1" dirty="0">
              <a:solidFill>
                <a:schemeClr val="accent2">
                  <a:lumMod val="75000"/>
                </a:schemeClr>
              </a:solidFill>
            </a:endParaRPr>
          </a:p>
        </p:txBody>
      </p:sp>
    </p:spTree>
    <p:extLst>
      <p:ext uri="{BB962C8B-B14F-4D97-AF65-F5344CB8AC3E}">
        <p14:creationId xmlns:p14="http://schemas.microsoft.com/office/powerpoint/2010/main" val="3850648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BD580F-A242-50BE-57E9-421AC9FCB92A}"/>
              </a:ext>
            </a:extLst>
          </p:cNvPr>
          <p:cNvSpPr txBox="1"/>
          <p:nvPr/>
        </p:nvSpPr>
        <p:spPr>
          <a:xfrm>
            <a:off x="622818" y="345433"/>
            <a:ext cx="9370267" cy="646331"/>
          </a:xfrm>
          <a:prstGeom prst="rect">
            <a:avLst/>
          </a:prstGeom>
          <a:noFill/>
        </p:spPr>
        <p:txBody>
          <a:bodyPr wrap="square">
            <a:spAutoFit/>
          </a:bodyPr>
          <a:lstStyle/>
          <a:p>
            <a:r>
              <a:rPr lang="en-IN" dirty="0"/>
              <a:t>position: relative;</a:t>
            </a:r>
          </a:p>
          <a:p>
            <a:r>
              <a:rPr lang="en-IN" dirty="0"/>
              <a:t>An element with position: relative; is positioned relative to its normal position.</a:t>
            </a:r>
          </a:p>
        </p:txBody>
      </p:sp>
      <p:sp>
        <p:nvSpPr>
          <p:cNvPr id="12" name="TextBox 11">
            <a:extLst>
              <a:ext uri="{FF2B5EF4-FFF2-40B4-BE49-F238E27FC236}">
                <a16:creationId xmlns:a16="http://schemas.microsoft.com/office/drawing/2014/main" id="{0D8DE9BA-6162-19DE-08F0-2974F5CB8A4F}"/>
              </a:ext>
            </a:extLst>
          </p:cNvPr>
          <p:cNvSpPr txBox="1"/>
          <p:nvPr/>
        </p:nvSpPr>
        <p:spPr>
          <a:xfrm>
            <a:off x="622818" y="1307859"/>
            <a:ext cx="9911442" cy="3139321"/>
          </a:xfrm>
          <a:prstGeom prst="rect">
            <a:avLst/>
          </a:prstGeom>
          <a:noFill/>
        </p:spPr>
        <p:txBody>
          <a:bodyPr wrap="square">
            <a:spAutoFit/>
          </a:bodyPr>
          <a:lstStyle/>
          <a:p>
            <a:r>
              <a:rPr lang="en-IN" b="0" i="0" dirty="0">
                <a:solidFill>
                  <a:srgbClr val="374151"/>
                </a:solidFill>
                <a:effectLst/>
                <a:latin typeface="Söhne"/>
              </a:rPr>
              <a:t>In CSS, the term "viewport" generally refers to the visible portion of a web page on a user's device. It is the area of the web page that is currently visible to the user in their browser window. The size of the viewport can vary depending on the device and the browser settings.</a:t>
            </a:r>
          </a:p>
          <a:p>
            <a:endParaRPr lang="en-IN" dirty="0">
              <a:solidFill>
                <a:srgbClr val="374151"/>
              </a:solidFill>
              <a:latin typeface="Söhne"/>
            </a:endParaRPr>
          </a:p>
          <a:p>
            <a:pPr algn="l"/>
            <a:r>
              <a:rPr lang="en-IN" b="1" i="0" dirty="0">
                <a:solidFill>
                  <a:srgbClr val="374151"/>
                </a:solidFill>
                <a:effectLst/>
                <a:latin typeface="Söhne"/>
              </a:rPr>
              <a:t>Layout Viewport: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layout viewport is the </a:t>
            </a:r>
            <a:r>
              <a:rPr lang="en-IN" b="1" i="0" dirty="0">
                <a:solidFill>
                  <a:srgbClr val="374151"/>
                </a:solidFill>
                <a:effectLst/>
                <a:latin typeface="Söhne"/>
              </a:rPr>
              <a:t>total</a:t>
            </a:r>
            <a:r>
              <a:rPr lang="en-IN" b="0" i="0" dirty="0">
                <a:solidFill>
                  <a:srgbClr val="374151"/>
                </a:solidFill>
                <a:effectLst/>
                <a:latin typeface="Söhne"/>
              </a:rPr>
              <a:t> size of the browser window, including any areas that may be currently scrolled out of view. It represents the entire document size.</a:t>
            </a:r>
          </a:p>
          <a:p>
            <a:pPr algn="l"/>
            <a:r>
              <a:rPr lang="en-IN" b="1" i="0" dirty="0">
                <a:solidFill>
                  <a:srgbClr val="374151"/>
                </a:solidFill>
                <a:effectLst/>
                <a:latin typeface="Söhne"/>
              </a:rPr>
              <a:t>Visual Viewport: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visual viewport is the part of the layout viewport that is </a:t>
            </a:r>
            <a:r>
              <a:rPr lang="en-IN" b="1" i="0" dirty="0">
                <a:solidFill>
                  <a:srgbClr val="374151"/>
                </a:solidFill>
                <a:effectLst/>
                <a:latin typeface="Söhne"/>
              </a:rPr>
              <a:t>currently</a:t>
            </a:r>
            <a:r>
              <a:rPr lang="en-IN" b="0" i="0" dirty="0">
                <a:solidFill>
                  <a:srgbClr val="374151"/>
                </a:solidFill>
                <a:effectLst/>
                <a:latin typeface="Söhne"/>
              </a:rPr>
              <a:t> visible on the screen. It is the portion of the web page that the user can see without scrolling.</a:t>
            </a:r>
          </a:p>
          <a:p>
            <a:endParaRPr lang="en-IN" dirty="0"/>
          </a:p>
        </p:txBody>
      </p:sp>
      <p:sp>
        <p:nvSpPr>
          <p:cNvPr id="14" name="TextBox 13">
            <a:extLst>
              <a:ext uri="{FF2B5EF4-FFF2-40B4-BE49-F238E27FC236}">
                <a16:creationId xmlns:a16="http://schemas.microsoft.com/office/drawing/2014/main" id="{46050FF1-64F0-231D-4C1C-C2732925F8B5}"/>
              </a:ext>
            </a:extLst>
          </p:cNvPr>
          <p:cNvSpPr txBox="1"/>
          <p:nvPr/>
        </p:nvSpPr>
        <p:spPr>
          <a:xfrm>
            <a:off x="4830925" y="4576580"/>
            <a:ext cx="6097554" cy="1754326"/>
          </a:xfrm>
          <a:prstGeom prst="rect">
            <a:avLst/>
          </a:prstGeom>
          <a:noFill/>
        </p:spPr>
        <p:txBody>
          <a:bodyPr wrap="square">
            <a:spAutoFit/>
          </a:bodyPr>
          <a:lstStyle/>
          <a:p>
            <a:r>
              <a:rPr lang="en-IN" dirty="0"/>
              <a:t>@media (max-width: 600px) {</a:t>
            </a:r>
          </a:p>
          <a:p>
            <a:r>
              <a:rPr lang="en-IN" dirty="0"/>
              <a:t>  /* Styles for viewports with a width of 600 pixels or less */</a:t>
            </a:r>
          </a:p>
          <a:p>
            <a:r>
              <a:rPr lang="en-IN" dirty="0"/>
              <a:t>  body {</a:t>
            </a:r>
          </a:p>
          <a:p>
            <a:r>
              <a:rPr lang="en-IN" dirty="0"/>
              <a:t>    font-size: 14px;</a:t>
            </a:r>
          </a:p>
          <a:p>
            <a:r>
              <a:rPr lang="en-IN" dirty="0"/>
              <a:t>  }</a:t>
            </a:r>
          </a:p>
          <a:p>
            <a:r>
              <a:rPr lang="en-IN" dirty="0"/>
              <a:t>}</a:t>
            </a:r>
          </a:p>
        </p:txBody>
      </p:sp>
    </p:spTree>
    <p:extLst>
      <p:ext uri="{BB962C8B-B14F-4D97-AF65-F5344CB8AC3E}">
        <p14:creationId xmlns:p14="http://schemas.microsoft.com/office/powerpoint/2010/main" val="1986532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23B685-758C-AD47-F092-D5E5DBCC12E9}"/>
              </a:ext>
            </a:extLst>
          </p:cNvPr>
          <p:cNvSpPr txBox="1"/>
          <p:nvPr/>
        </p:nvSpPr>
        <p:spPr>
          <a:xfrm>
            <a:off x="566834" y="2319059"/>
            <a:ext cx="10872495" cy="1477328"/>
          </a:xfrm>
          <a:prstGeom prst="rect">
            <a:avLst/>
          </a:prstGeom>
          <a:noFill/>
        </p:spPr>
        <p:txBody>
          <a:bodyPr wrap="square">
            <a:spAutoFit/>
          </a:bodyPr>
          <a:lstStyle/>
          <a:p>
            <a:pPr algn="l"/>
            <a:r>
              <a:rPr lang="en-IN" b="0" i="0" u="sng" dirty="0">
                <a:solidFill>
                  <a:schemeClr val="accent2">
                    <a:lumMod val="75000"/>
                  </a:schemeClr>
                </a:solidFill>
                <a:effectLst/>
                <a:latin typeface="Verdana" panose="020B0604030504040204" pitchFamily="34" charset="0"/>
              </a:rPr>
              <a:t>Media queries </a:t>
            </a:r>
            <a:r>
              <a:rPr lang="en-IN" b="0" i="0" dirty="0">
                <a:solidFill>
                  <a:srgbClr val="000000"/>
                </a:solidFill>
                <a:effectLst/>
                <a:latin typeface="Verdana" panose="020B0604030504040204" pitchFamily="34" charset="0"/>
              </a:rPr>
              <a:t>can be used to check many things, such as:</a:t>
            </a:r>
          </a:p>
          <a:p>
            <a:pPr algn="l">
              <a:buFont typeface="Arial" panose="020B0604020202020204" pitchFamily="34" charset="0"/>
              <a:buChar char="•"/>
            </a:pPr>
            <a:r>
              <a:rPr lang="en-IN" b="0" i="0" dirty="0">
                <a:solidFill>
                  <a:srgbClr val="000000"/>
                </a:solidFill>
                <a:effectLst/>
                <a:latin typeface="Verdana" panose="020B0604030504040204" pitchFamily="34" charset="0"/>
              </a:rPr>
              <a:t>width and height of the viewport</a:t>
            </a:r>
          </a:p>
          <a:p>
            <a:pPr algn="l">
              <a:buFont typeface="Arial" panose="020B0604020202020204" pitchFamily="34" charset="0"/>
              <a:buChar char="•"/>
            </a:pPr>
            <a:r>
              <a:rPr lang="en-IN" b="0" i="0" dirty="0">
                <a:solidFill>
                  <a:srgbClr val="000000"/>
                </a:solidFill>
                <a:effectLst/>
                <a:latin typeface="Verdana" panose="020B0604030504040204" pitchFamily="34" charset="0"/>
              </a:rPr>
              <a:t>width and height of the device</a:t>
            </a:r>
          </a:p>
          <a:p>
            <a:pPr algn="l">
              <a:buFont typeface="Arial" panose="020B0604020202020204" pitchFamily="34" charset="0"/>
              <a:buChar char="•"/>
            </a:pPr>
            <a:r>
              <a:rPr lang="en-IN" b="0" i="0" dirty="0">
                <a:solidFill>
                  <a:srgbClr val="000000"/>
                </a:solidFill>
                <a:effectLst/>
                <a:latin typeface="Verdana" panose="020B0604030504040204" pitchFamily="34" charset="0"/>
              </a:rPr>
              <a:t>orientation (is the tablet/phone in landscape or portrait mode?)</a:t>
            </a:r>
          </a:p>
          <a:p>
            <a:pPr algn="l">
              <a:buFont typeface="Arial" panose="020B0604020202020204" pitchFamily="34" charset="0"/>
              <a:buChar char="•"/>
            </a:pPr>
            <a:r>
              <a:rPr lang="en-IN" b="0" i="0" dirty="0">
                <a:solidFill>
                  <a:srgbClr val="000000"/>
                </a:solidFill>
                <a:effectLst/>
                <a:latin typeface="Verdana" panose="020B0604030504040204" pitchFamily="34" charset="0"/>
              </a:rPr>
              <a:t>resolution</a:t>
            </a:r>
          </a:p>
        </p:txBody>
      </p:sp>
      <p:sp>
        <p:nvSpPr>
          <p:cNvPr id="9" name="TextBox 8">
            <a:extLst>
              <a:ext uri="{FF2B5EF4-FFF2-40B4-BE49-F238E27FC236}">
                <a16:creationId xmlns:a16="http://schemas.microsoft.com/office/drawing/2014/main" id="{01E53854-DE40-7674-B5CC-D1E1B42A91E9}"/>
              </a:ext>
            </a:extLst>
          </p:cNvPr>
          <p:cNvSpPr txBox="1"/>
          <p:nvPr/>
        </p:nvSpPr>
        <p:spPr>
          <a:xfrm>
            <a:off x="566834" y="606690"/>
            <a:ext cx="9799476" cy="923330"/>
          </a:xfrm>
          <a:prstGeom prst="rect">
            <a:avLst/>
          </a:prstGeom>
          <a:noFill/>
        </p:spPr>
        <p:txBody>
          <a:bodyPr wrap="square">
            <a:spAutoFit/>
          </a:bodyPr>
          <a:lstStyle/>
          <a:p>
            <a:r>
              <a:rPr lang="en-IN" dirty="0">
                <a:solidFill>
                  <a:srgbClr val="000000"/>
                </a:solidFill>
                <a:latin typeface="Verdana" panose="020B0604030504040204" pitchFamily="34" charset="0"/>
              </a:rPr>
              <a:t>In the mobile app coding scenario, the viewport is crucial for achieving responsive design and ensuring that your app looks good on devices with different screen sizes. </a:t>
            </a:r>
          </a:p>
        </p:txBody>
      </p:sp>
    </p:spTree>
    <p:extLst>
      <p:ext uri="{BB962C8B-B14F-4D97-AF65-F5344CB8AC3E}">
        <p14:creationId xmlns:p14="http://schemas.microsoft.com/office/powerpoint/2010/main" val="557496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A0366-4FEB-E877-0622-1A9412F69CB5}"/>
              </a:ext>
            </a:extLst>
          </p:cNvPr>
          <p:cNvSpPr txBox="1"/>
          <p:nvPr/>
        </p:nvSpPr>
        <p:spPr>
          <a:xfrm>
            <a:off x="569167" y="578498"/>
            <a:ext cx="8577165" cy="6124754"/>
          </a:xfrm>
          <a:prstGeom prst="rect">
            <a:avLst/>
          </a:prstGeom>
          <a:noFill/>
        </p:spPr>
        <p:txBody>
          <a:bodyPr wrap="square">
            <a:spAutoFit/>
          </a:bodyPr>
          <a:lstStyle/>
          <a:p>
            <a:r>
              <a:rPr lang="en-IN" sz="1400" dirty="0">
                <a:solidFill>
                  <a:srgbClr val="156082"/>
                </a:solidFill>
              </a:rPr>
              <a:t>&lt;!DOCTYPE html&gt;</a:t>
            </a:r>
          </a:p>
          <a:p>
            <a:r>
              <a:rPr lang="en-IN" sz="1400" dirty="0">
                <a:solidFill>
                  <a:srgbClr val="156082"/>
                </a:solidFill>
              </a:rPr>
              <a:t>&lt;html&gt;</a:t>
            </a:r>
          </a:p>
          <a:p>
            <a:r>
              <a:rPr lang="en-IN" sz="1400" dirty="0">
                <a:solidFill>
                  <a:srgbClr val="156082"/>
                </a:solidFill>
              </a:rPr>
              <a:t>&lt;head&gt;</a:t>
            </a:r>
          </a:p>
          <a:p>
            <a:r>
              <a:rPr lang="en-IN" sz="1400" dirty="0">
                <a:solidFill>
                  <a:srgbClr val="156082"/>
                </a:solidFill>
              </a:rPr>
              <a:t>&lt;meta name="viewport" content="width=device-width, initial-scale=1"&gt;</a:t>
            </a:r>
          </a:p>
          <a:p>
            <a:r>
              <a:rPr lang="en-IN" sz="1400" dirty="0">
                <a:solidFill>
                  <a:srgbClr val="156082"/>
                </a:solidFill>
              </a:rPr>
              <a:t>&lt;style&gt;</a:t>
            </a:r>
          </a:p>
          <a:p>
            <a:r>
              <a:rPr lang="en-IN" sz="1400" dirty="0" err="1">
                <a:solidFill>
                  <a:srgbClr val="156082"/>
                </a:solidFill>
              </a:rPr>
              <a:t>div.example</a:t>
            </a:r>
            <a:r>
              <a:rPr lang="en-IN" sz="1400" dirty="0">
                <a:solidFill>
                  <a:srgbClr val="156082"/>
                </a:solidFill>
              </a:rPr>
              <a:t> {</a:t>
            </a:r>
          </a:p>
          <a:p>
            <a:r>
              <a:rPr lang="en-IN" sz="1400" dirty="0">
                <a:solidFill>
                  <a:srgbClr val="156082"/>
                </a:solidFill>
              </a:rPr>
              <a:t>  background-</a:t>
            </a:r>
            <a:r>
              <a:rPr lang="en-IN" sz="1400" dirty="0" err="1">
                <a:solidFill>
                  <a:srgbClr val="156082"/>
                </a:solidFill>
              </a:rPr>
              <a:t>color</a:t>
            </a:r>
            <a:r>
              <a:rPr lang="en-IN" sz="1400" dirty="0">
                <a:solidFill>
                  <a:srgbClr val="156082"/>
                </a:solidFill>
              </a:rPr>
              <a:t>: yellow;</a:t>
            </a:r>
          </a:p>
          <a:p>
            <a:r>
              <a:rPr lang="en-IN" sz="1400" dirty="0">
                <a:solidFill>
                  <a:srgbClr val="156082"/>
                </a:solidFill>
              </a:rPr>
              <a:t>  padding: 20px;</a:t>
            </a:r>
          </a:p>
          <a:p>
            <a:r>
              <a:rPr lang="en-IN" sz="1400" dirty="0">
                <a:solidFill>
                  <a:srgbClr val="156082"/>
                </a:solidFill>
              </a:rPr>
              <a:t>}</a:t>
            </a:r>
          </a:p>
          <a:p>
            <a:endParaRPr lang="en-IN" sz="1400" dirty="0">
              <a:solidFill>
                <a:srgbClr val="156082"/>
              </a:solidFill>
            </a:endParaRPr>
          </a:p>
          <a:p>
            <a:r>
              <a:rPr lang="en-IN" sz="1400" dirty="0">
                <a:solidFill>
                  <a:srgbClr val="156082"/>
                </a:solidFill>
              </a:rPr>
              <a:t>@media screen and (max-width: 600px) {</a:t>
            </a:r>
          </a:p>
          <a:p>
            <a:r>
              <a:rPr lang="en-IN" sz="1400" dirty="0">
                <a:solidFill>
                  <a:srgbClr val="156082"/>
                </a:solidFill>
              </a:rPr>
              <a:t>  </a:t>
            </a:r>
            <a:r>
              <a:rPr lang="en-IN" sz="1400" dirty="0" err="1">
                <a:solidFill>
                  <a:srgbClr val="156082"/>
                </a:solidFill>
              </a:rPr>
              <a:t>div.example</a:t>
            </a:r>
            <a:r>
              <a:rPr lang="en-IN" sz="1400" dirty="0">
                <a:solidFill>
                  <a:srgbClr val="156082"/>
                </a:solidFill>
              </a:rPr>
              <a:t> {</a:t>
            </a:r>
          </a:p>
          <a:p>
            <a:r>
              <a:rPr lang="en-IN" sz="1400" dirty="0">
                <a:solidFill>
                  <a:srgbClr val="156082"/>
                </a:solidFill>
              </a:rPr>
              <a:t>    display: none;</a:t>
            </a:r>
          </a:p>
          <a:p>
            <a:r>
              <a:rPr lang="en-IN" sz="1400" dirty="0">
                <a:solidFill>
                  <a:srgbClr val="156082"/>
                </a:solidFill>
              </a:rPr>
              <a:t>  }</a:t>
            </a:r>
          </a:p>
          <a:p>
            <a:r>
              <a:rPr lang="en-IN" sz="1400" dirty="0">
                <a:solidFill>
                  <a:srgbClr val="156082"/>
                </a:solidFill>
              </a:rPr>
              <a:t>}</a:t>
            </a:r>
          </a:p>
          <a:p>
            <a:r>
              <a:rPr lang="en-IN" sz="1400" dirty="0">
                <a:solidFill>
                  <a:srgbClr val="156082"/>
                </a:solidFill>
              </a:rPr>
              <a:t>&lt;/style&gt;</a:t>
            </a:r>
          </a:p>
          <a:p>
            <a:r>
              <a:rPr lang="en-IN" sz="1400" dirty="0">
                <a:solidFill>
                  <a:srgbClr val="156082"/>
                </a:solidFill>
              </a:rPr>
              <a:t>&lt;/head&gt;</a:t>
            </a:r>
          </a:p>
          <a:p>
            <a:r>
              <a:rPr lang="en-IN" sz="1400" dirty="0">
                <a:solidFill>
                  <a:srgbClr val="156082"/>
                </a:solidFill>
              </a:rPr>
              <a:t>&lt;body&gt;</a:t>
            </a:r>
          </a:p>
          <a:p>
            <a:endParaRPr lang="en-IN" sz="1400" dirty="0">
              <a:solidFill>
                <a:srgbClr val="156082"/>
              </a:solidFill>
            </a:endParaRPr>
          </a:p>
          <a:p>
            <a:r>
              <a:rPr lang="en-IN" sz="1400" dirty="0">
                <a:solidFill>
                  <a:srgbClr val="156082"/>
                </a:solidFill>
              </a:rPr>
              <a:t>&lt;h2&gt;Hide elements on different screen sizes&lt;/h2&gt;</a:t>
            </a:r>
          </a:p>
          <a:p>
            <a:endParaRPr lang="en-IN" sz="1400" dirty="0">
              <a:solidFill>
                <a:srgbClr val="156082"/>
              </a:solidFill>
            </a:endParaRPr>
          </a:p>
          <a:p>
            <a:r>
              <a:rPr lang="en-IN" sz="1400" dirty="0">
                <a:solidFill>
                  <a:srgbClr val="156082"/>
                </a:solidFill>
              </a:rPr>
              <a:t>&lt;div class="example"&gt;Example DIV.&lt;/div&gt;</a:t>
            </a:r>
          </a:p>
          <a:p>
            <a:endParaRPr lang="en-IN" sz="1400" dirty="0">
              <a:solidFill>
                <a:srgbClr val="156082"/>
              </a:solidFill>
            </a:endParaRPr>
          </a:p>
          <a:p>
            <a:r>
              <a:rPr lang="en-IN" sz="1400" dirty="0">
                <a:solidFill>
                  <a:srgbClr val="156082"/>
                </a:solidFill>
              </a:rPr>
              <a:t>&lt;p&gt;When the browser's width is 600px wide or less, hide the div element. Resize the browser window to see the effect.&lt;/p&gt;</a:t>
            </a:r>
          </a:p>
          <a:p>
            <a:endParaRPr lang="en-IN" sz="1400" dirty="0">
              <a:solidFill>
                <a:srgbClr val="156082"/>
              </a:solidFill>
            </a:endParaRPr>
          </a:p>
          <a:p>
            <a:r>
              <a:rPr lang="en-IN" sz="1400" dirty="0">
                <a:solidFill>
                  <a:srgbClr val="156082"/>
                </a:solidFill>
              </a:rPr>
              <a:t>&lt;/body&gt;</a:t>
            </a:r>
          </a:p>
          <a:p>
            <a:r>
              <a:rPr lang="en-IN" sz="1400" dirty="0">
                <a:solidFill>
                  <a:srgbClr val="156082"/>
                </a:solidFill>
              </a:rPr>
              <a:t>&lt;/html&gt;</a:t>
            </a:r>
          </a:p>
        </p:txBody>
      </p:sp>
    </p:spTree>
    <p:extLst>
      <p:ext uri="{BB962C8B-B14F-4D97-AF65-F5344CB8AC3E}">
        <p14:creationId xmlns:p14="http://schemas.microsoft.com/office/powerpoint/2010/main" val="1478655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698</TotalTime>
  <Words>1777</Words>
  <Application>Microsoft Office PowerPoint</Application>
  <PresentationFormat>Widescreen</PresentationFormat>
  <Paragraphs>245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ADLaM Display</vt:lpstr>
      <vt:lpstr>-apple-system</vt:lpstr>
      <vt:lpstr>Aptos</vt:lpstr>
      <vt:lpstr>Aptos Display</vt:lpstr>
      <vt:lpstr>Arial</vt:lpstr>
      <vt:lpstr>Consolas</vt:lpstr>
      <vt:lpstr>Google Sans</vt:lpstr>
      <vt:lpstr>Segoe UI</vt:lpstr>
      <vt:lpstr>Söhne</vt:lpstr>
      <vt:lpstr>Verdana</vt:lpstr>
      <vt:lpstr>Office Theme</vt:lpstr>
      <vt:lpstr>CSS – Lesson 1</vt:lpstr>
      <vt:lpstr>PowerPoint Presentation</vt:lpstr>
      <vt:lpstr>PowerPoint Presentation</vt:lpstr>
      <vt:lpstr>PowerPoint Presentation</vt:lpstr>
      <vt:lpstr>CSS – Lesson 2</vt:lpstr>
      <vt:lpstr>PowerPoint Presentation</vt:lpstr>
      <vt:lpstr>PowerPoint Presentation</vt:lpstr>
      <vt:lpstr>PowerPoint Presentation</vt:lpstr>
      <vt:lpstr>PowerPoint Presentation</vt:lpstr>
      <vt:lpstr>PowerPoint Presentation</vt:lpstr>
      <vt:lpstr>PowerPoint Presentation</vt:lpstr>
      <vt:lpstr>CSS – Lesson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Uttam Shreyakar</dc:creator>
  <cp:lastModifiedBy>Uttam Shreyakar</cp:lastModifiedBy>
  <cp:revision>10</cp:revision>
  <dcterms:created xsi:type="dcterms:W3CDTF">2023-12-13T21:55:10Z</dcterms:created>
  <dcterms:modified xsi:type="dcterms:W3CDTF">2023-12-21T05:38:52Z</dcterms:modified>
</cp:coreProperties>
</file>