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4260439">
            <a:off x="3428241" y="5609680"/>
            <a:ext cx="10729893" cy="0"/>
          </a:xfrm>
          <a:prstGeom prst="line">
            <a:avLst/>
          </a:prstGeom>
          <a:ln cap="flat" w="66675">
            <a:solidFill>
              <a:srgbClr val="CAB8A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0" y="5338217"/>
            <a:ext cx="18288000" cy="6057900"/>
          </a:xfrm>
          <a:custGeom>
            <a:avLst/>
            <a:gdLst/>
            <a:ahLst/>
            <a:cxnLst/>
            <a:rect r="r" b="b" t="t" l="l"/>
            <a:pathLst>
              <a:path h="6057900" w="18288000">
                <a:moveTo>
                  <a:pt x="18288000" y="0"/>
                </a:moveTo>
                <a:lnTo>
                  <a:pt x="0" y="0"/>
                </a:lnTo>
                <a:lnTo>
                  <a:pt x="0" y="6057900"/>
                </a:lnTo>
                <a:lnTo>
                  <a:pt x="18288000" y="60579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1399551" y="1047822"/>
            <a:ext cx="11276126" cy="6884112"/>
            <a:chOff x="0" y="0"/>
            <a:chExt cx="1160780" cy="7086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60780" cy="708660"/>
            </a:xfrm>
            <a:custGeom>
              <a:avLst/>
              <a:gdLst/>
              <a:ahLst/>
              <a:cxnLst/>
              <a:rect r="r" b="b" t="t" l="l"/>
              <a:pathLst>
                <a:path h="708660" w="1160780">
                  <a:moveTo>
                    <a:pt x="0" y="708660"/>
                  </a:moveTo>
                  <a:lnTo>
                    <a:pt x="0" y="0"/>
                  </a:lnTo>
                  <a:lnTo>
                    <a:pt x="1160780" y="0"/>
                  </a:lnTo>
                  <a:lnTo>
                    <a:pt x="925830" y="708660"/>
                  </a:lnTo>
                  <a:lnTo>
                    <a:pt x="0" y="708660"/>
                  </a:lnTo>
                  <a:close/>
                </a:path>
              </a:pathLst>
            </a:custGeom>
            <a:blipFill>
              <a:blip r:embed="rId4"/>
              <a:stretch>
                <a:fillRect l="0" t="-4565" r="0" b="-4565"/>
              </a:stretch>
            </a:blipFill>
          </p:spPr>
        </p:sp>
      </p:grpSp>
      <p:sp>
        <p:nvSpPr>
          <p:cNvPr name="AutoShape 6" id="6"/>
          <p:cNvSpPr/>
          <p:nvPr/>
        </p:nvSpPr>
        <p:spPr>
          <a:xfrm rot="0">
            <a:off x="-250195" y="559288"/>
            <a:ext cx="10759130" cy="0"/>
          </a:xfrm>
          <a:prstGeom prst="line">
            <a:avLst/>
          </a:prstGeom>
          <a:ln cap="flat" w="66675">
            <a:solidFill>
              <a:srgbClr val="CAB8A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501518" y="3556248"/>
            <a:ext cx="8188436" cy="123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530"/>
              </a:lnSpc>
            </a:pPr>
            <a:r>
              <a:rPr lang="en-US" sz="8509" spc="-212">
                <a:solidFill>
                  <a:srgbClr val="F8F3ED"/>
                </a:solidFill>
                <a:latin typeface="Open Sans Extra Bold Bold"/>
              </a:rPr>
              <a:t>CROSS - HACK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58423" y="308813"/>
            <a:ext cx="3331530" cy="60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71"/>
              </a:lnSpc>
            </a:pPr>
            <a:r>
              <a:rPr lang="en-US" sz="4260">
                <a:solidFill>
                  <a:srgbClr val="FFF0E0"/>
                </a:solidFill>
                <a:latin typeface="Open Sans Extra Bold Bold"/>
              </a:rPr>
              <a:t>EPLISON 4.0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8269" y="2486244"/>
            <a:ext cx="11414051" cy="5220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6"/>
              </a:lnSpc>
            </a:pPr>
            <a:r>
              <a:rPr lang="en-US" sz="2976">
                <a:solidFill>
                  <a:srgbClr val="FFFFFF"/>
                </a:solidFill>
                <a:latin typeface="Canva Sans Bold"/>
              </a:rPr>
              <a:t>Due to heightened competition from the </a:t>
            </a:r>
            <a:r>
              <a:rPr lang="en-US" sz="2976">
                <a:solidFill>
                  <a:srgbClr val="FFDE59"/>
                </a:solidFill>
                <a:latin typeface="Canva Sans Bold"/>
              </a:rPr>
              <a:t>Virtual Reality (VR) sector, Prime-Time Entertainment</a:t>
            </a:r>
            <a:r>
              <a:rPr lang="en-US" sz="2976">
                <a:solidFill>
                  <a:srgbClr val="FFFFFF"/>
                </a:solidFill>
                <a:latin typeface="Canva Sans Bold"/>
              </a:rPr>
              <a:t>, a well-known maker of video games, has seen its </a:t>
            </a:r>
            <a:r>
              <a:rPr lang="en-US" sz="2976">
                <a:solidFill>
                  <a:srgbClr val="FFDE59"/>
                </a:solidFill>
                <a:latin typeface="Canva Sans Bold"/>
              </a:rPr>
              <a:t>income fall</a:t>
            </a:r>
            <a:r>
              <a:rPr lang="en-US" sz="2976">
                <a:solidFill>
                  <a:srgbClr val="FFFFFF"/>
                </a:solidFill>
                <a:latin typeface="Canva Sans Bold"/>
              </a:rPr>
              <a:t>. In order to restore market share and increase income, they are a client of Epsilon Analytics and are looking for advice on how to invest in the developing VR sector. The task is to </a:t>
            </a:r>
            <a:r>
              <a:rPr lang="en-US" sz="2976">
                <a:solidFill>
                  <a:srgbClr val="FFDE59"/>
                </a:solidFill>
                <a:latin typeface="Canva Sans Bold"/>
              </a:rPr>
              <a:t>assess the market potential for VR gaming in North America, Europe, and Japan</a:t>
            </a:r>
            <a:r>
              <a:rPr lang="en-US" sz="2976">
                <a:solidFill>
                  <a:srgbClr val="FFFFFF"/>
                </a:solidFill>
                <a:latin typeface="Canva Sans Bold"/>
              </a:rPr>
              <a:t> and to offer </a:t>
            </a:r>
            <a:r>
              <a:rPr lang="en-US" sz="2976">
                <a:solidFill>
                  <a:srgbClr val="FFDE59"/>
                </a:solidFill>
                <a:latin typeface="Canva Sans Bold"/>
              </a:rPr>
              <a:t>tactical suggestions and advice to Prime-Time Entertainment</a:t>
            </a:r>
            <a:r>
              <a:rPr lang="en-US" sz="2976">
                <a:solidFill>
                  <a:srgbClr val="FFFFFF"/>
                </a:solidFill>
                <a:latin typeface="Canva Sans Bold"/>
              </a:rPr>
              <a:t> for a successful entry into this quickly expanding industry.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352324" y="2132343"/>
            <a:ext cx="3906976" cy="6022313"/>
          </a:xfrm>
          <a:custGeom>
            <a:avLst/>
            <a:gdLst/>
            <a:ahLst/>
            <a:cxnLst/>
            <a:rect r="r" b="b" t="t" l="l"/>
            <a:pathLst>
              <a:path h="6022313" w="3906976">
                <a:moveTo>
                  <a:pt x="0" y="0"/>
                </a:moveTo>
                <a:lnTo>
                  <a:pt x="3906976" y="0"/>
                </a:lnTo>
                <a:lnTo>
                  <a:pt x="3906976" y="6022314"/>
                </a:lnTo>
                <a:lnTo>
                  <a:pt x="0" y="6022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8269" y="224787"/>
            <a:ext cx="10307348" cy="144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3"/>
              </a:lnSpc>
            </a:pPr>
            <a:r>
              <a:rPr lang="en-US" sz="8474" u="sng">
                <a:solidFill>
                  <a:srgbClr val="FFFFFF"/>
                </a:solidFill>
                <a:latin typeface="Canva Sans Bol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2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0942" y="524446"/>
            <a:ext cx="16298358" cy="1037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4"/>
              </a:lnSpc>
              <a:spcBef>
                <a:spcPct val="0"/>
              </a:spcBef>
            </a:pPr>
            <a:r>
              <a:rPr lang="en-US" sz="3637" spc="-90" u="sng">
                <a:solidFill>
                  <a:srgbClr val="FFFFFF"/>
                </a:solidFill>
                <a:latin typeface="Open Sans Extra Bold Bold"/>
              </a:rPr>
              <a:t>IDENTIFICATION OF KEY PARAMETERS WHICH DRIVES THE GROWTH OF A</a:t>
            </a:r>
          </a:p>
          <a:p>
            <a:pPr>
              <a:lnSpc>
                <a:spcPts val="4074"/>
              </a:lnSpc>
              <a:spcBef>
                <a:spcPct val="0"/>
              </a:spcBef>
            </a:pPr>
            <a:r>
              <a:rPr lang="en-US" sz="3637" spc="-90" u="sng">
                <a:solidFill>
                  <a:srgbClr val="FFFFFF"/>
                </a:solidFill>
                <a:latin typeface="Open Sans Extra Bold Bold"/>
              </a:rPr>
              <a:t>VIDEO GAME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06751" y="2637155"/>
            <a:ext cx="11912871" cy="642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2657" indent="-436329" lvl="1">
              <a:lnSpc>
                <a:spcPts val="5658"/>
              </a:lnSpc>
              <a:buFont typeface="Arial"/>
              <a:buChar char="•"/>
            </a:pPr>
            <a:r>
              <a:rPr lang="en-US" sz="4041">
                <a:solidFill>
                  <a:srgbClr val="FFFFFF"/>
                </a:solidFill>
                <a:latin typeface="Canva Sans"/>
              </a:rPr>
              <a:t>Viewership of the Game.</a:t>
            </a:r>
          </a:p>
          <a:p>
            <a:pPr marL="872657" indent="-436329" lvl="1">
              <a:lnSpc>
                <a:spcPts val="5658"/>
              </a:lnSpc>
              <a:buFont typeface="Arial"/>
              <a:buChar char="•"/>
            </a:pPr>
            <a:r>
              <a:rPr lang="en-US" sz="4041">
                <a:solidFill>
                  <a:srgbClr val="FFFFFF"/>
                </a:solidFill>
                <a:latin typeface="Canva Sans"/>
              </a:rPr>
              <a:t>The game is offline or Online.</a:t>
            </a:r>
          </a:p>
          <a:p>
            <a:pPr marL="872657" indent="-436329" lvl="1">
              <a:lnSpc>
                <a:spcPts val="5658"/>
              </a:lnSpc>
              <a:buFont typeface="Arial"/>
              <a:buChar char="•"/>
            </a:pPr>
            <a:r>
              <a:rPr lang="en-US" sz="4041">
                <a:solidFill>
                  <a:srgbClr val="FFFFFF"/>
                </a:solidFill>
                <a:latin typeface="Canva Sans"/>
              </a:rPr>
              <a:t>The game is Multiplayer or SinglePlayer.</a:t>
            </a:r>
          </a:p>
          <a:p>
            <a:pPr marL="872657" indent="-436329" lvl="1">
              <a:lnSpc>
                <a:spcPts val="5658"/>
              </a:lnSpc>
              <a:buFont typeface="Arial"/>
              <a:buChar char="•"/>
            </a:pPr>
            <a:r>
              <a:rPr lang="en-US" sz="4041">
                <a:solidFill>
                  <a:srgbClr val="FFFFFF"/>
                </a:solidFill>
                <a:latin typeface="Canva Sans"/>
              </a:rPr>
              <a:t>The genre of the Game. (Shotting, Racing, etc.)</a:t>
            </a:r>
          </a:p>
          <a:p>
            <a:pPr marL="872657" indent="-436329" lvl="1">
              <a:lnSpc>
                <a:spcPts val="5658"/>
              </a:lnSpc>
              <a:buFont typeface="Arial"/>
              <a:buChar char="•"/>
            </a:pPr>
            <a:r>
              <a:rPr lang="en-US" sz="4041">
                <a:solidFill>
                  <a:srgbClr val="FFFFFF"/>
                </a:solidFill>
                <a:latin typeface="Canva Sans"/>
              </a:rPr>
              <a:t>Rating for the Game.</a:t>
            </a:r>
          </a:p>
          <a:p>
            <a:pPr marL="872657" indent="-436329" lvl="1">
              <a:lnSpc>
                <a:spcPts val="5658"/>
              </a:lnSpc>
              <a:buFont typeface="Arial"/>
              <a:buChar char="•"/>
            </a:pPr>
            <a:r>
              <a:rPr lang="en-US" sz="4041">
                <a:solidFill>
                  <a:srgbClr val="FFFFFF"/>
                </a:solidFill>
                <a:latin typeface="Canva Sans"/>
              </a:rPr>
              <a:t>User Score &amp; Critic Score of the Game.</a:t>
            </a:r>
          </a:p>
          <a:p>
            <a:pPr marL="872657" indent="-436329" lvl="1">
              <a:lnSpc>
                <a:spcPts val="5658"/>
              </a:lnSpc>
              <a:buFont typeface="Arial"/>
              <a:buChar char="•"/>
            </a:pPr>
            <a:r>
              <a:rPr lang="en-US" sz="4041">
                <a:solidFill>
                  <a:srgbClr val="FFFFFF"/>
                </a:solidFill>
                <a:latin typeface="Canva Sans"/>
              </a:rPr>
              <a:t>Download Size &amp; Price of the Game.</a:t>
            </a:r>
          </a:p>
          <a:p>
            <a:pPr marL="872657" indent="-436329" lvl="1">
              <a:lnSpc>
                <a:spcPts val="5658"/>
              </a:lnSpc>
              <a:buFont typeface="Arial"/>
              <a:buChar char="•"/>
            </a:pPr>
            <a:r>
              <a:rPr lang="en-US" sz="4041">
                <a:solidFill>
                  <a:srgbClr val="FFFFFF"/>
                </a:solidFill>
                <a:latin typeface="Canva Sans"/>
              </a:rPr>
              <a:t>The platform for the Game.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6792" y="3579884"/>
            <a:ext cx="3190196" cy="3127232"/>
          </a:xfrm>
          <a:custGeom>
            <a:avLst/>
            <a:gdLst/>
            <a:ahLst/>
            <a:cxnLst/>
            <a:rect r="r" b="b" t="t" l="l"/>
            <a:pathLst>
              <a:path h="3127232" w="3190196">
                <a:moveTo>
                  <a:pt x="0" y="0"/>
                </a:moveTo>
                <a:lnTo>
                  <a:pt x="3190196" y="0"/>
                </a:lnTo>
                <a:lnTo>
                  <a:pt x="3190196" y="3127232"/>
                </a:lnTo>
                <a:lnTo>
                  <a:pt x="0" y="3127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6792" y="6864811"/>
            <a:ext cx="3190196" cy="3003756"/>
          </a:xfrm>
          <a:custGeom>
            <a:avLst/>
            <a:gdLst/>
            <a:ahLst/>
            <a:cxnLst/>
            <a:rect r="r" b="b" t="t" l="l"/>
            <a:pathLst>
              <a:path h="3003756" w="3190196">
                <a:moveTo>
                  <a:pt x="0" y="0"/>
                </a:moveTo>
                <a:lnTo>
                  <a:pt x="3190196" y="0"/>
                </a:lnTo>
                <a:lnTo>
                  <a:pt x="3190196" y="3003756"/>
                </a:lnTo>
                <a:lnTo>
                  <a:pt x="0" y="3003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4678" y="3579884"/>
            <a:ext cx="3127232" cy="3127232"/>
          </a:xfrm>
          <a:custGeom>
            <a:avLst/>
            <a:gdLst/>
            <a:ahLst/>
            <a:cxnLst/>
            <a:rect r="r" b="b" t="t" l="l"/>
            <a:pathLst>
              <a:path h="3127232" w="3127232">
                <a:moveTo>
                  <a:pt x="0" y="0"/>
                </a:moveTo>
                <a:lnTo>
                  <a:pt x="3127232" y="0"/>
                </a:lnTo>
                <a:lnTo>
                  <a:pt x="3127232" y="3127232"/>
                </a:lnTo>
                <a:lnTo>
                  <a:pt x="0" y="3127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74678" y="6878566"/>
            <a:ext cx="3040714" cy="2999899"/>
          </a:xfrm>
          <a:custGeom>
            <a:avLst/>
            <a:gdLst/>
            <a:ahLst/>
            <a:cxnLst/>
            <a:rect r="r" b="b" t="t" l="l"/>
            <a:pathLst>
              <a:path h="2999899" w="3040714">
                <a:moveTo>
                  <a:pt x="0" y="0"/>
                </a:moveTo>
                <a:lnTo>
                  <a:pt x="3040714" y="0"/>
                </a:lnTo>
                <a:lnTo>
                  <a:pt x="3040714" y="2999899"/>
                </a:lnTo>
                <a:lnTo>
                  <a:pt x="0" y="29998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4590464" y="6560817"/>
            <a:ext cx="7315200" cy="73152"/>
          </a:xfrm>
          <a:custGeom>
            <a:avLst/>
            <a:gdLst/>
            <a:ahLst/>
            <a:cxnLst/>
            <a:rect r="r" b="b" t="t" l="l"/>
            <a:pathLst>
              <a:path h="73152" w="7315200">
                <a:moveTo>
                  <a:pt x="0" y="0"/>
                </a:moveTo>
                <a:lnTo>
                  <a:pt x="7315200" y="0"/>
                </a:lnTo>
                <a:lnTo>
                  <a:pt x="731520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56030" y="3634560"/>
            <a:ext cx="4342188" cy="4743956"/>
          </a:xfrm>
          <a:custGeom>
            <a:avLst/>
            <a:gdLst/>
            <a:ahLst/>
            <a:cxnLst/>
            <a:rect r="r" b="b" t="t" l="l"/>
            <a:pathLst>
              <a:path h="4743956" w="4342188">
                <a:moveTo>
                  <a:pt x="0" y="0"/>
                </a:moveTo>
                <a:lnTo>
                  <a:pt x="4342188" y="0"/>
                </a:lnTo>
                <a:lnTo>
                  <a:pt x="4342188" y="4743956"/>
                </a:lnTo>
                <a:lnTo>
                  <a:pt x="0" y="47439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722404" y="6560817"/>
            <a:ext cx="7315200" cy="73152"/>
          </a:xfrm>
          <a:custGeom>
            <a:avLst/>
            <a:gdLst/>
            <a:ahLst/>
            <a:cxnLst/>
            <a:rect r="r" b="b" t="t" l="l"/>
            <a:pathLst>
              <a:path h="73152" w="7315200">
                <a:moveTo>
                  <a:pt x="0" y="0"/>
                </a:moveTo>
                <a:lnTo>
                  <a:pt x="7315200" y="0"/>
                </a:lnTo>
                <a:lnTo>
                  <a:pt x="731520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9643894" y="6592824"/>
            <a:ext cx="7315200" cy="73152"/>
          </a:xfrm>
          <a:custGeom>
            <a:avLst/>
            <a:gdLst/>
            <a:ahLst/>
            <a:cxnLst/>
            <a:rect r="r" b="b" t="t" l="l"/>
            <a:pathLst>
              <a:path h="73152" w="7315200">
                <a:moveTo>
                  <a:pt x="0" y="0"/>
                </a:moveTo>
                <a:lnTo>
                  <a:pt x="7315200" y="0"/>
                </a:lnTo>
                <a:lnTo>
                  <a:pt x="731520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09545" y="3634560"/>
            <a:ext cx="4115787" cy="4732129"/>
          </a:xfrm>
          <a:custGeom>
            <a:avLst/>
            <a:gdLst/>
            <a:ahLst/>
            <a:cxnLst/>
            <a:rect r="r" b="b" t="t" l="l"/>
            <a:pathLst>
              <a:path h="4732129" w="4115787">
                <a:moveTo>
                  <a:pt x="0" y="0"/>
                </a:moveTo>
                <a:lnTo>
                  <a:pt x="4115786" y="0"/>
                </a:lnTo>
                <a:lnTo>
                  <a:pt x="4115786" y="4732129"/>
                </a:lnTo>
                <a:lnTo>
                  <a:pt x="0" y="47321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347" t="0" r="-2347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97186" y="542069"/>
            <a:ext cx="16117689" cy="101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  <a:spcBef>
                <a:spcPct val="0"/>
              </a:spcBef>
            </a:pPr>
            <a:r>
              <a:rPr lang="en-US" sz="3553" spc="-88" u="sng">
                <a:solidFill>
                  <a:srgbClr val="FFFFFF"/>
                </a:solidFill>
                <a:latin typeface="Open Sans Extra Bold Bold"/>
              </a:rPr>
              <a:t>PERFORM A TREND ANALYSIS SHOWING HOW THE VIDEO GAME INDUSTRY</a:t>
            </a:r>
          </a:p>
          <a:p>
            <a:pPr algn="ctr">
              <a:lnSpc>
                <a:spcPts val="3980"/>
              </a:lnSpc>
              <a:spcBef>
                <a:spcPct val="0"/>
              </a:spcBef>
            </a:pPr>
            <a:r>
              <a:rPr lang="en-US" sz="3553" spc="-88" u="sng">
                <a:solidFill>
                  <a:srgbClr val="FFFFFF"/>
                </a:solidFill>
                <a:latin typeface="Open Sans Extra Bold Bold"/>
              </a:rPr>
              <a:t>HAS EVOLVED OVER THE COURSE OF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24135" y="2710076"/>
            <a:ext cx="3034903" cy="69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7"/>
              </a:lnSpc>
            </a:pPr>
            <a:r>
              <a:rPr lang="en-US" sz="4140" u="sng">
                <a:solidFill>
                  <a:srgbClr val="FFFFFF"/>
                </a:solidFill>
                <a:latin typeface="Canva Sans"/>
              </a:rPr>
              <a:t>Last 5 Years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961" y="2720718"/>
            <a:ext cx="3732609" cy="69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7"/>
              </a:lnSpc>
            </a:pPr>
            <a:r>
              <a:rPr lang="en-US" sz="4140" u="sng">
                <a:solidFill>
                  <a:srgbClr val="FFFFFF"/>
                </a:solidFill>
                <a:latin typeface="Canva Sans"/>
              </a:rPr>
              <a:t>Over the Years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60819" y="2710076"/>
            <a:ext cx="3732609" cy="69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7"/>
              </a:lnSpc>
            </a:pPr>
            <a:r>
              <a:rPr lang="en-US" sz="4140" u="sng">
                <a:solidFill>
                  <a:srgbClr val="FFFFFF"/>
                </a:solidFill>
                <a:latin typeface="Canva Sans"/>
              </a:rPr>
              <a:t>Over the Years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47620" y="2710076"/>
            <a:ext cx="3034903" cy="69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7"/>
              </a:lnSpc>
            </a:pPr>
            <a:r>
              <a:rPr lang="en-US" sz="4140" u="sng">
                <a:solidFill>
                  <a:srgbClr val="FFFFFF"/>
                </a:solidFill>
                <a:latin typeface="Canva Sans"/>
              </a:rPr>
              <a:t>Last 5 Years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6298" y="1914905"/>
            <a:ext cx="13455404" cy="7623616"/>
          </a:xfrm>
          <a:custGeom>
            <a:avLst/>
            <a:gdLst/>
            <a:ahLst/>
            <a:cxnLst/>
            <a:rect r="r" b="b" t="t" l="l"/>
            <a:pathLst>
              <a:path h="7623616" w="13455404">
                <a:moveTo>
                  <a:pt x="0" y="0"/>
                </a:moveTo>
                <a:lnTo>
                  <a:pt x="13455404" y="0"/>
                </a:lnTo>
                <a:lnTo>
                  <a:pt x="13455404" y="7623616"/>
                </a:lnTo>
                <a:lnTo>
                  <a:pt x="0" y="762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0074" y="333991"/>
            <a:ext cx="17371652" cy="104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67"/>
              </a:lnSpc>
              <a:spcBef>
                <a:spcPct val="0"/>
              </a:spcBef>
            </a:pPr>
            <a:r>
              <a:rPr lang="en-US" sz="3048" u="sng">
                <a:solidFill>
                  <a:srgbClr val="FFFFFF"/>
                </a:solidFill>
                <a:latin typeface="Canva Sans Bold"/>
              </a:rPr>
              <a:t>Derive key insights from the data and create an overall summary of the same which could be explained easily, preferably in the form of a dashboard.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0074" y="2090224"/>
            <a:ext cx="15584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Page 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323" y="1523591"/>
            <a:ext cx="14502632" cy="8123881"/>
          </a:xfrm>
          <a:custGeom>
            <a:avLst/>
            <a:gdLst/>
            <a:ahLst/>
            <a:cxnLst/>
            <a:rect r="r" b="b" t="t" l="l"/>
            <a:pathLst>
              <a:path h="8123881" w="14502632">
                <a:moveTo>
                  <a:pt x="0" y="0"/>
                </a:moveTo>
                <a:lnTo>
                  <a:pt x="14502632" y="0"/>
                </a:lnTo>
                <a:lnTo>
                  <a:pt x="14502632" y="8123881"/>
                </a:lnTo>
                <a:lnTo>
                  <a:pt x="0" y="8123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1385" y="141605"/>
            <a:ext cx="20858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Page 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2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74713" y="333779"/>
            <a:ext cx="16730943" cy="69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7"/>
              </a:lnSpc>
              <a:spcBef>
                <a:spcPct val="0"/>
              </a:spcBef>
            </a:pPr>
            <a:r>
              <a:rPr lang="en-US" sz="4140" u="sng">
                <a:solidFill>
                  <a:srgbClr val="FFFFFF"/>
                </a:solidFill>
                <a:latin typeface="Canva Sans Bold"/>
              </a:rPr>
              <a:t>K</a:t>
            </a:r>
            <a:r>
              <a:rPr lang="en-US" sz="4140" u="sng">
                <a:solidFill>
                  <a:srgbClr val="FFFFFF"/>
                </a:solidFill>
                <a:latin typeface="Canva Sans Bold"/>
              </a:rPr>
              <a:t>ey parameters to keep in mind while developing the game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258802"/>
            <a:ext cx="18288000" cy="612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5473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Shotter, Sports are the two Genre with the highest user &amp; Critic scores and the highest sales. </a:t>
            </a:r>
          </a:p>
          <a:p>
            <a:pPr marL="734059" indent="-367030" lvl="1">
              <a:lnSpc>
                <a:spcPts val="5473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Online Games perform better in sales than offline games.</a:t>
            </a:r>
          </a:p>
          <a:p>
            <a:pPr marL="734059" indent="-367030" lvl="1">
              <a:lnSpc>
                <a:spcPts val="5473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Games with Rating M have the highest sales.</a:t>
            </a:r>
          </a:p>
          <a:p>
            <a:pPr marL="734059" indent="-367030" lvl="1">
              <a:lnSpc>
                <a:spcPts val="5473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Multiplayer Games have the highest sales and viewership.</a:t>
            </a:r>
          </a:p>
          <a:p>
            <a:pPr marL="734059" indent="-367030" lvl="1">
              <a:lnSpc>
                <a:spcPts val="5473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top platforms for the above criteria are PS4, X360 and XOne.</a:t>
            </a:r>
          </a:p>
          <a:p>
            <a:pPr marL="734059" indent="-367030" lvl="1">
              <a:lnSpc>
                <a:spcPts val="5473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Electronic Arts, Activision and Take-Two Interactive are the top Publishers.</a:t>
            </a:r>
          </a:p>
          <a:p>
            <a:pPr marL="734059" indent="-367030" lvl="1">
              <a:lnSpc>
                <a:spcPts val="5473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average Download size for Sports is 52382 and for Shotter 50455.</a:t>
            </a:r>
          </a:p>
          <a:p>
            <a:pPr marL="734059" indent="-367030" lvl="1">
              <a:lnSpc>
                <a:spcPts val="5473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EA Dice, Massive Entertainment and Creative Assembly are the top Companies.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8235931"/>
            <a:ext cx="172593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Note</a:t>
            </a:r>
            <a:r>
              <a:rPr lang="en-US" sz="3399">
                <a:solidFill>
                  <a:srgbClr val="FFFFFF"/>
                </a:solidFill>
                <a:latin typeface="Canva Sans"/>
              </a:rPr>
              <a:t>:  As you move below in the above points it inherits the above or as moving below acting as a filter.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5816849"/>
            <a:ext cx="18288000" cy="6057900"/>
          </a:xfrm>
          <a:custGeom>
            <a:avLst/>
            <a:gdLst/>
            <a:ahLst/>
            <a:cxnLst/>
            <a:rect r="r" b="b" t="t" l="l"/>
            <a:pathLst>
              <a:path h="6057900" w="18288000">
                <a:moveTo>
                  <a:pt x="18288000" y="0"/>
                </a:moveTo>
                <a:lnTo>
                  <a:pt x="0" y="0"/>
                </a:lnTo>
                <a:lnTo>
                  <a:pt x="0" y="6057900"/>
                </a:lnTo>
                <a:lnTo>
                  <a:pt x="18288000" y="60579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902965"/>
            <a:ext cx="2283151" cy="3265906"/>
          </a:xfrm>
          <a:custGeom>
            <a:avLst/>
            <a:gdLst/>
            <a:ahLst/>
            <a:cxnLst/>
            <a:rect r="r" b="b" t="t" l="l"/>
            <a:pathLst>
              <a:path h="3265906" w="2283151">
                <a:moveTo>
                  <a:pt x="0" y="0"/>
                </a:moveTo>
                <a:lnTo>
                  <a:pt x="2283151" y="0"/>
                </a:lnTo>
                <a:lnTo>
                  <a:pt x="2283151" y="3265906"/>
                </a:lnTo>
                <a:lnTo>
                  <a:pt x="0" y="3265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700998" b="-8548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73775" y="4010152"/>
            <a:ext cx="5594914" cy="147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35"/>
              </a:lnSpc>
            </a:pPr>
            <a:r>
              <a:rPr lang="en-US" sz="10299" spc="-257">
                <a:solidFill>
                  <a:srgbClr val="F8F3ED"/>
                </a:solidFill>
                <a:latin typeface="Open Sans Extra Bold Bold"/>
              </a:rPr>
              <a:t>THANK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51963" y="4010152"/>
            <a:ext cx="3957584" cy="147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35"/>
              </a:lnSpc>
            </a:pPr>
            <a:r>
              <a:rPr lang="en-US" sz="10299" spc="-257">
                <a:solidFill>
                  <a:srgbClr val="94D1FF"/>
                </a:solidFill>
                <a:latin typeface="Open Sans Extra Bold 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DAFlyhkCe8k</dc:identifier>
  <dcterms:modified xsi:type="dcterms:W3CDTF">2011-08-01T06:04:30Z</dcterms:modified>
  <cp:revision>1</cp:revision>
  <dc:title>Cross - Hack</dc:title>
</cp:coreProperties>
</file>