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56" r:id="rId2"/>
    <p:sldId id="257" r:id="rId3"/>
    <p:sldId id="262" r:id="rId4"/>
    <p:sldId id="269" r:id="rId5"/>
    <p:sldId id="270" r:id="rId6"/>
    <p:sldId id="258" r:id="rId7"/>
    <p:sldId id="259" r:id="rId8"/>
    <p:sldId id="260" r:id="rId9"/>
    <p:sldId id="261" r:id="rId10"/>
    <p:sldId id="264" r:id="rId11"/>
    <p:sldId id="265" r:id="rId12"/>
    <p:sldId id="267" r:id="rId13"/>
    <p:sldId id="268"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E5B81A57-EB99-4B71-99F6-D61A8B79EBE3}">
          <p14:sldIdLst>
            <p14:sldId id="256"/>
            <p14:sldId id="257"/>
            <p14:sldId id="262"/>
            <p14:sldId id="269"/>
          </p14:sldIdLst>
        </p14:section>
        <p14:section name="Untitled Section" id="{C4B5B244-15B2-4F41-B0E1-99EE28134D58}">
          <p14:sldIdLst>
            <p14:sldId id="270"/>
            <p14:sldId id="258"/>
            <p14:sldId id="259"/>
            <p14:sldId id="260"/>
            <p14:sldId id="261"/>
            <p14:sldId id="264"/>
            <p14:sldId id="265"/>
            <p14:sldId id="267"/>
            <p14:sldId id="268"/>
            <p14:sldId id="26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059ED2-6530-6AE8-5F8B-E503E7BE15D4}" name="uttam kumar" initials="uk" userId="ad43bee56607a73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tam kumar" userId="ad43bee56607a73f" providerId="LiveId" clId="{DC5C62B7-0D45-4448-9041-BA2D3FF325FC}"/>
    <pc:docChg chg="modSld">
      <pc:chgData name="uttam kumar" userId="ad43bee56607a73f" providerId="LiveId" clId="{DC5C62B7-0D45-4448-9041-BA2D3FF325FC}" dt="2025-04-23T12:26:35.906" v="1" actId="113"/>
      <pc:docMkLst>
        <pc:docMk/>
      </pc:docMkLst>
      <pc:sldChg chg="modSp mod">
        <pc:chgData name="uttam kumar" userId="ad43bee56607a73f" providerId="LiveId" clId="{DC5C62B7-0D45-4448-9041-BA2D3FF325FC}" dt="2025-04-23T12:26:35.906" v="1" actId="113"/>
        <pc:sldMkLst>
          <pc:docMk/>
          <pc:sldMk cId="1365625181" sldId="264"/>
        </pc:sldMkLst>
        <pc:spChg chg="mod">
          <ac:chgData name="uttam kumar" userId="ad43bee56607a73f" providerId="LiveId" clId="{DC5C62B7-0D45-4448-9041-BA2D3FF325FC}" dt="2025-04-23T12:26:35.906" v="1" actId="113"/>
          <ac:spMkLst>
            <pc:docMk/>
            <pc:sldMk cId="1365625181" sldId="264"/>
            <ac:spMk id="3" creationId="{31D0B536-3946-3596-E843-116EC059B0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6C857-ABFB-4565-A18D-5A178BEAA3EE}" type="datetimeFigureOut">
              <a:rPr lang="en-IN" smtClean="0"/>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7F25A-F353-4868-A366-0670B5FFE1BF}" type="slidenum">
              <a:rPr lang="en-IN" smtClean="0"/>
              <a:t>‹#›</a:t>
            </a:fld>
            <a:endParaRPr lang="en-IN"/>
          </a:p>
        </p:txBody>
      </p:sp>
    </p:spTree>
    <p:extLst>
      <p:ext uri="{BB962C8B-B14F-4D97-AF65-F5344CB8AC3E}">
        <p14:creationId xmlns:p14="http://schemas.microsoft.com/office/powerpoint/2010/main" val="2597400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E27F25A-F353-4868-A366-0670B5FFE1BF}" type="slidenum">
              <a:rPr lang="en-IN" smtClean="0"/>
              <a:t>5</a:t>
            </a:fld>
            <a:endParaRPr lang="en-IN"/>
          </a:p>
        </p:txBody>
      </p:sp>
    </p:spTree>
    <p:extLst>
      <p:ext uri="{BB962C8B-B14F-4D97-AF65-F5344CB8AC3E}">
        <p14:creationId xmlns:p14="http://schemas.microsoft.com/office/powerpoint/2010/main" val="3256650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9"/>
        <p:cNvGrpSpPr/>
        <p:nvPr/>
      </p:nvGrpSpPr>
      <p:grpSpPr>
        <a:xfrm>
          <a:off x="0" y="0"/>
          <a:ext cx="0" cy="0"/>
          <a:chOff x="0" y="0"/>
          <a:chExt cx="0" cy="0"/>
        </a:xfrm>
      </p:grpSpPr>
      <p:sp>
        <p:nvSpPr>
          <p:cNvPr id="2" name="Google Shape;88;p6"/>
          <p:cNvSpPr/>
          <p:nvPr/>
        </p:nvSpPr>
        <p:spPr>
          <a:xfrm>
            <a:off x="-60690" y="76200"/>
            <a:ext cx="832027" cy="918392"/>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bg2"/>
          </a:solidFill>
          <a:ln>
            <a:noFill/>
          </a:ln>
        </p:spPr>
        <p:txBody>
          <a:bodyPr spcFirstLastPara="1" wrap="square" lIns="60933" tIns="60933" rIns="60933" bIns="60933"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nvGrpSpPr>
          <p:cNvPr id="3" name="Google Shape;209;p13"/>
          <p:cNvGrpSpPr/>
          <p:nvPr/>
        </p:nvGrpSpPr>
        <p:grpSpPr>
          <a:xfrm>
            <a:off x="176999" y="387018"/>
            <a:ext cx="359152" cy="298783"/>
            <a:chOff x="1926350" y="995225"/>
            <a:chExt cx="428650" cy="356600"/>
          </a:xfrm>
        </p:grpSpPr>
        <p:sp>
          <p:nvSpPr>
            <p:cNvPr id="4" name="Google Shape;210;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dk1"/>
                </a:solidFill>
              </a:endParaRPr>
            </a:p>
          </p:txBody>
        </p:sp>
        <p:sp>
          <p:nvSpPr>
            <p:cNvPr id="5" name="Google Shape;211;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dk1"/>
                </a:solidFill>
              </a:endParaRPr>
            </a:p>
          </p:txBody>
        </p:sp>
        <p:sp>
          <p:nvSpPr>
            <p:cNvPr id="6" name="Google Shape;212;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dk1"/>
                </a:solidFill>
              </a:endParaRPr>
            </a:p>
          </p:txBody>
        </p:sp>
        <p:sp>
          <p:nvSpPr>
            <p:cNvPr id="7" name="Google Shape;213;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dk1"/>
                </a:solidFill>
              </a:endParaRPr>
            </a:p>
          </p:txBody>
        </p:sp>
      </p:grpSp>
      <p:sp>
        <p:nvSpPr>
          <p:cNvPr id="8" name="Google Shape;101;p6"/>
          <p:cNvSpPr txBox="1">
            <a:spLocks noGrp="1"/>
          </p:cNvSpPr>
          <p:nvPr>
            <p:ph type="title"/>
          </p:nvPr>
        </p:nvSpPr>
        <p:spPr>
          <a:xfrm>
            <a:off x="1038800" y="177800"/>
            <a:ext cx="8014000" cy="7316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sz="3733">
                <a:solidFill>
                  <a:srgbClr val="811813"/>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9" name="Google Shape;173;p11"/>
          <p:cNvSpPr txBox="1">
            <a:spLocks noGrp="1"/>
          </p:cNvSpPr>
          <p:nvPr>
            <p:ph type="sldNum" idx="12"/>
          </p:nvPr>
        </p:nvSpPr>
        <p:spPr>
          <a:xfrm>
            <a:off x="11307445" y="6333135"/>
            <a:ext cx="731600" cy="524800"/>
          </a:xfrm>
          <a:prstGeom prst="rect">
            <a:avLst/>
          </a:prstGeom>
          <a:noFill/>
        </p:spPr>
        <p:txBody>
          <a:bodyPr spcFirstLastPara="1" wrap="square" lIns="0" tIns="0" rIns="0" bIns="0" anchor="ctr" anchorCtr="0">
            <a:noAutofit/>
          </a:bodyPr>
          <a:lstStyle>
            <a:lvl1pPr lvl="0" rtl="0">
              <a:buNone/>
              <a:defRPr b="1">
                <a:solidFill>
                  <a:srgbClr val="811813"/>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8BF7E989-0FD3-4579-A007-FEE97AB3ABD7}" type="slidenum">
              <a:rPr lang="en-IN" smtClean="0"/>
              <a:t>‹#›</a:t>
            </a:fld>
            <a:endParaRPr lang="en-IN"/>
          </a:p>
        </p:txBody>
      </p:sp>
    </p:spTree>
    <p:extLst>
      <p:ext uri="{BB962C8B-B14F-4D97-AF65-F5344CB8AC3E}">
        <p14:creationId xmlns:p14="http://schemas.microsoft.com/office/powerpoint/2010/main" val="268193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F4B179-5EAF-410D-A9FA-217A69F5642A}"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F7E989-0FD3-4579-A007-FEE97AB3ABD7}" type="slidenum">
              <a:rPr lang="en-IN" smtClean="0"/>
              <a:t>‹#›</a:t>
            </a:fld>
            <a:endParaRPr lang="en-IN"/>
          </a:p>
        </p:txBody>
      </p:sp>
    </p:spTree>
    <p:extLst>
      <p:ext uri="{BB962C8B-B14F-4D97-AF65-F5344CB8AC3E}">
        <p14:creationId xmlns:p14="http://schemas.microsoft.com/office/powerpoint/2010/main" val="410198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F4B179-5EAF-410D-A9FA-217A69F5642A}"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F7E989-0FD3-4579-A007-FEE97AB3ABD7}" type="slidenum">
              <a:rPr lang="en-IN" smtClean="0"/>
              <a:t>‹#›</a:t>
            </a:fld>
            <a:endParaRPr lang="en-IN"/>
          </a:p>
        </p:txBody>
      </p:sp>
    </p:spTree>
    <p:extLst>
      <p:ext uri="{BB962C8B-B14F-4D97-AF65-F5344CB8AC3E}">
        <p14:creationId xmlns:p14="http://schemas.microsoft.com/office/powerpoint/2010/main" val="2179319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8800" y="462200"/>
            <a:ext cx="9426000" cy="528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038800" y="1397000"/>
            <a:ext cx="8014000" cy="38456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grpSp>
        <p:nvGrpSpPr>
          <p:cNvPr id="28" name="Google Shape;174;p11"/>
          <p:cNvGrpSpPr/>
          <p:nvPr/>
        </p:nvGrpSpPr>
        <p:grpSpPr>
          <a:xfrm>
            <a:off x="-1308100" y="-104133"/>
            <a:ext cx="15355125" cy="6962069"/>
            <a:chOff x="-981075" y="-78100"/>
            <a:chExt cx="11516344" cy="5221552"/>
          </a:xfrm>
        </p:grpSpPr>
        <p:sp>
          <p:nvSpPr>
            <p:cNvPr id="29"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811813">
                <a:alpha val="15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0"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1"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2"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811813">
                <a:alpha val="15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3"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4"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5"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6"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7"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8"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39"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811813">
                <a:alpha val="10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0"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1"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2"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811813">
                <a:alpha val="15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3"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811813">
                <a:alpha val="15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4"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811813">
                <a:alpha val="15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5"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811813">
                <a:alpha val="15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6"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811813">
                <a:alpha val="15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sp>
          <p:nvSpPr>
            <p:cNvPr id="47"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811813">
                <a:alpha val="15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2400" i="0" u="none" strike="noStrike" cap="none">
                <a:solidFill>
                  <a:srgbClr val="000000"/>
                </a:solidFill>
              </a:endParaRPr>
            </a:p>
          </p:txBody>
        </p:sp>
      </p:grpSp>
      <p:pic>
        <p:nvPicPr>
          <p:cNvPr id="48" name="Picture 47" descr="VGU_Logo_PNG.png"/>
          <p:cNvPicPr>
            <a:picLocks noChangeAspect="1"/>
          </p:cNvPicPr>
          <p:nvPr/>
        </p:nvPicPr>
        <p:blipFill>
          <a:blip r:embed="rId5"/>
          <a:stretch>
            <a:fillRect/>
          </a:stretch>
        </p:blipFill>
        <p:spPr>
          <a:xfrm>
            <a:off x="10533507" y="0"/>
            <a:ext cx="1658493" cy="1498600"/>
          </a:xfrm>
          <a:prstGeom prst="rect">
            <a:avLst/>
          </a:prstGeom>
          <a:noFill/>
          <a:ln>
            <a:noFill/>
          </a:ln>
          <a:effectLst>
            <a:outerShdw blurRad="63500" sx="102000" sy="102000" algn="ctr" rotWithShape="0">
              <a:schemeClr val="bg1">
                <a:alpha val="80000"/>
              </a:schemeClr>
            </a:outerShdw>
          </a:effectLst>
        </p:spPr>
      </p:pic>
      <p:sp>
        <p:nvSpPr>
          <p:cNvPr id="50" name="Google Shape;173;p11"/>
          <p:cNvSpPr txBox="1">
            <a:spLocks noGrp="1"/>
          </p:cNvSpPr>
          <p:nvPr>
            <p:ph type="sldNum" idx="4"/>
          </p:nvPr>
        </p:nvSpPr>
        <p:spPr>
          <a:xfrm>
            <a:off x="11307445" y="6333135"/>
            <a:ext cx="731600" cy="524800"/>
          </a:xfrm>
          <a:prstGeom prst="rect">
            <a:avLst/>
          </a:prstGeom>
          <a:noFill/>
        </p:spPr>
        <p:txBody>
          <a:bodyPr spcFirstLastPara="1" wrap="square" lIns="0" tIns="0" rIns="0" bIns="0" anchor="ctr" anchorCtr="0">
            <a:noAutofit/>
          </a:bodyPr>
          <a:lstStyle>
            <a:lvl1pPr lvl="0" algn="r" rtl="0">
              <a:buNone/>
              <a:defRPr b="1">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8BF7E989-0FD3-4579-A007-FEE97AB3ABD7}" type="slidenum">
              <a:rPr lang="en-IN" smtClean="0"/>
              <a:t>‹#›</a:t>
            </a:fld>
            <a:endParaRPr lang="en-IN"/>
          </a:p>
        </p:txBody>
      </p:sp>
    </p:spTree>
    <p:extLst>
      <p:ext uri="{BB962C8B-B14F-4D97-AF65-F5344CB8AC3E}">
        <p14:creationId xmlns:p14="http://schemas.microsoft.com/office/powerpoint/2010/main" val="428665722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4000" b="0" i="0" u="none" strike="noStrike" cap="none">
          <a:solidFill>
            <a:schemeClr val="bg1"/>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4E4CC-9EC7-416C-B771-C80E4BD7AB64}"/>
              </a:ext>
            </a:extLst>
          </p:cNvPr>
          <p:cNvSpPr>
            <a:spLocks noGrp="1"/>
          </p:cNvSpPr>
          <p:nvPr>
            <p:ph type="ctrTitle"/>
          </p:nvPr>
        </p:nvSpPr>
        <p:spPr>
          <a:xfrm>
            <a:off x="429450" y="90959"/>
            <a:ext cx="10572000" cy="2971051"/>
          </a:xfrm>
        </p:spPr>
        <p:txBody>
          <a:bodyPr/>
          <a:lstStyle/>
          <a:p>
            <a:r>
              <a:rPr lang="en-IN" sz="6600">
                <a:solidFill>
                  <a:schemeClr val="tx1"/>
                </a:solidFill>
                <a:latin typeface="Arial Black" panose="020B0A04020102020204" pitchFamily="34" charset="0"/>
              </a:rPr>
              <a:t>partial differential equations</a:t>
            </a:r>
          </a:p>
        </p:txBody>
      </p:sp>
      <p:sp>
        <p:nvSpPr>
          <p:cNvPr id="3" name="Subtitle 2">
            <a:extLst>
              <a:ext uri="{FF2B5EF4-FFF2-40B4-BE49-F238E27FC236}">
                <a16:creationId xmlns:a16="http://schemas.microsoft.com/office/drawing/2014/main" id="{CE8A0578-9EFE-ABD0-C067-D1C1C5DE3831}"/>
              </a:ext>
            </a:extLst>
          </p:cNvPr>
          <p:cNvSpPr>
            <a:spLocks noGrp="1"/>
          </p:cNvSpPr>
          <p:nvPr>
            <p:ph type="subTitle" idx="1"/>
          </p:nvPr>
        </p:nvSpPr>
        <p:spPr>
          <a:xfrm>
            <a:off x="102931" y="5283361"/>
            <a:ext cx="10572000" cy="434974"/>
          </a:xfrm>
        </p:spPr>
        <p:txBody>
          <a:bodyPr>
            <a:normAutofit fontScale="92500"/>
          </a:bodyPr>
          <a:lstStyle/>
          <a:p>
            <a:r>
              <a:rPr lang="en-US"/>
              <a:t>A PROJECT REPORT SUBMITTED UNDER A6 COMPONENT OF ENGINEERING MATHEMATICS</a:t>
            </a:r>
            <a:endParaRPr lang="en-IN"/>
          </a:p>
        </p:txBody>
      </p:sp>
      <p:sp>
        <p:nvSpPr>
          <p:cNvPr id="5" name="TextBox 4">
            <a:extLst>
              <a:ext uri="{FF2B5EF4-FFF2-40B4-BE49-F238E27FC236}">
                <a16:creationId xmlns:a16="http://schemas.microsoft.com/office/drawing/2014/main" id="{4C565AB2-289A-3E53-441E-86B9E2283429}"/>
              </a:ext>
            </a:extLst>
          </p:cNvPr>
          <p:cNvSpPr txBox="1"/>
          <p:nvPr/>
        </p:nvSpPr>
        <p:spPr>
          <a:xfrm>
            <a:off x="7989363" y="2655844"/>
            <a:ext cx="5533697" cy="1231106"/>
          </a:xfrm>
          <a:prstGeom prst="rect">
            <a:avLst/>
          </a:prstGeom>
          <a:noFill/>
        </p:spPr>
        <p:txBody>
          <a:bodyPr wrap="square">
            <a:spAutoFit/>
          </a:bodyPr>
          <a:lstStyle/>
          <a:p>
            <a:r>
              <a:rPr lang="en-US" sz="2000" b="1">
                <a:latin typeface="Arial Black" panose="020B0A04020102020204" pitchFamily="34" charset="0"/>
              </a:rPr>
              <a:t>Submitted By</a:t>
            </a:r>
            <a:r>
              <a:rPr lang="en-US" b="1">
                <a:latin typeface="Arial Black" panose="020B0A04020102020204" pitchFamily="34" charset="0"/>
              </a:rPr>
              <a:t>:</a:t>
            </a:r>
          </a:p>
          <a:p>
            <a:endParaRPr lang="en-US" b="1">
              <a:latin typeface="Arial Black" panose="020B0A04020102020204" pitchFamily="34" charset="0"/>
            </a:endParaRPr>
          </a:p>
          <a:p>
            <a:r>
              <a:rPr lang="en-US" b="1">
                <a:latin typeface="Arial Black" panose="020B0A04020102020204" pitchFamily="34" charset="0"/>
              </a:rPr>
              <a:t> </a:t>
            </a:r>
            <a:r>
              <a:rPr lang="en-US" b="1">
                <a:latin typeface="Baskerville Old Face" panose="02020602080505020303" pitchFamily="18" charset="0"/>
              </a:rPr>
              <a:t>Name - UTTAM KUMAR</a:t>
            </a:r>
          </a:p>
          <a:p>
            <a:r>
              <a:rPr lang="en-US" b="1">
                <a:latin typeface="Baskerville Old Face" panose="02020602080505020303" pitchFamily="18" charset="0"/>
              </a:rPr>
              <a:t> Enrollment no. - (24TEC2CS238)</a:t>
            </a:r>
            <a:endParaRPr lang="en-IN" b="1">
              <a:latin typeface="Baskerville Old Face" panose="02020602080505020303" pitchFamily="18" charset="0"/>
            </a:endParaRPr>
          </a:p>
        </p:txBody>
      </p:sp>
      <p:sp>
        <p:nvSpPr>
          <p:cNvPr id="7" name="TextBox 6">
            <a:extLst>
              <a:ext uri="{FF2B5EF4-FFF2-40B4-BE49-F238E27FC236}">
                <a16:creationId xmlns:a16="http://schemas.microsoft.com/office/drawing/2014/main" id="{C580C6D4-FBB4-FF31-0DE5-CD483A81E066}"/>
              </a:ext>
            </a:extLst>
          </p:cNvPr>
          <p:cNvSpPr txBox="1"/>
          <p:nvPr/>
        </p:nvSpPr>
        <p:spPr>
          <a:xfrm>
            <a:off x="8151327" y="5808317"/>
            <a:ext cx="6109738" cy="646331"/>
          </a:xfrm>
          <a:prstGeom prst="rect">
            <a:avLst/>
          </a:prstGeom>
          <a:noFill/>
        </p:spPr>
        <p:txBody>
          <a:bodyPr wrap="square">
            <a:spAutoFit/>
          </a:bodyPr>
          <a:lstStyle/>
          <a:p>
            <a:r>
              <a:rPr lang="en-US" b="1">
                <a:latin typeface="Arial Black" panose="020B0A04020102020204" pitchFamily="34" charset="0"/>
              </a:rPr>
              <a:t>Submitted to:</a:t>
            </a:r>
          </a:p>
          <a:p>
            <a:r>
              <a:rPr lang="en-US" b="1">
                <a:latin typeface="High Tower Text" panose="02040502050506030303" pitchFamily="18" charset="0"/>
              </a:rPr>
              <a:t>Mr. Nishant Bhatnagar sir</a:t>
            </a:r>
            <a:endParaRPr lang="en-IN" b="1">
              <a:latin typeface="High Tower Text" panose="02040502050506030303" pitchFamily="18" charset="0"/>
            </a:endParaRPr>
          </a:p>
        </p:txBody>
      </p:sp>
      <p:pic>
        <p:nvPicPr>
          <p:cNvPr id="8" name="Picture 7">
            <a:extLst>
              <a:ext uri="{FF2B5EF4-FFF2-40B4-BE49-F238E27FC236}">
                <a16:creationId xmlns:a16="http://schemas.microsoft.com/office/drawing/2014/main" id="{A1961465-A05D-FC5F-72EA-055E2D387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153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98D2-2DC3-DB57-C1B8-727B9DC60D39}"/>
              </a:ext>
            </a:extLst>
          </p:cNvPr>
          <p:cNvSpPr>
            <a:spLocks noGrp="1"/>
          </p:cNvSpPr>
          <p:nvPr>
            <p:ph type="title"/>
          </p:nvPr>
        </p:nvSpPr>
        <p:spPr>
          <a:xfrm>
            <a:off x="180080" y="528468"/>
            <a:ext cx="10571998" cy="970450"/>
          </a:xfrm>
        </p:spPr>
        <p:txBody>
          <a:bodyPr/>
          <a:lstStyle/>
          <a:p>
            <a:r>
              <a:rPr lang="en-US"/>
              <a:t>EXAMPLES 1.</a:t>
            </a:r>
            <a:endParaRPr lang="en-IN"/>
          </a:p>
        </p:txBody>
      </p:sp>
      <p:sp>
        <p:nvSpPr>
          <p:cNvPr id="3" name="Content Placeholder 2">
            <a:extLst>
              <a:ext uri="{FF2B5EF4-FFF2-40B4-BE49-F238E27FC236}">
                <a16:creationId xmlns:a16="http://schemas.microsoft.com/office/drawing/2014/main" id="{31D0B536-3946-3596-E843-116EC059B0D7}"/>
              </a:ext>
            </a:extLst>
          </p:cNvPr>
          <p:cNvSpPr>
            <a:spLocks noGrp="1"/>
          </p:cNvSpPr>
          <p:nvPr>
            <p:ph idx="1"/>
          </p:nvPr>
        </p:nvSpPr>
        <p:spPr>
          <a:xfrm>
            <a:off x="962824" y="1841358"/>
            <a:ext cx="10554574" cy="4310593"/>
          </a:xfrm>
        </p:spPr>
        <p:txBody>
          <a:bodyPr>
            <a:normAutofit lnSpcReduction="10000"/>
          </a:bodyPr>
          <a:lstStyle/>
          <a:p>
            <a:pPr marL="127000" indent="0">
              <a:buNone/>
            </a:pPr>
            <a:r>
              <a:rPr lang="en-US" sz="2800" b="1" dirty="0">
                <a:solidFill>
                  <a:schemeClr val="accent5">
                    <a:lumMod val="75000"/>
                  </a:schemeClr>
                </a:solidFill>
              </a:rPr>
              <a:t>1. </a:t>
            </a:r>
            <a:r>
              <a:rPr lang="en-US" sz="2000" b="1" dirty="0"/>
              <a:t>Solve the PDE p ^ 2 - q = 1 and find the complete and singular solutions</a:t>
            </a:r>
          </a:p>
          <a:p>
            <a:pPr marL="0" indent="0">
              <a:buNone/>
            </a:pPr>
            <a:endParaRPr lang="en-US" sz="2000" b="1" dirty="0"/>
          </a:p>
          <a:p>
            <a:pPr marL="0" indent="0">
              <a:buNone/>
            </a:pPr>
            <a:r>
              <a:rPr lang="en-US" sz="2000" b="1" u="sng" dirty="0"/>
              <a:t>Solution:-</a:t>
            </a:r>
          </a:p>
          <a:p>
            <a:pPr marL="0" indent="0">
              <a:buNone/>
            </a:pPr>
            <a:r>
              <a:rPr lang="en-US" sz="2000" dirty="0"/>
              <a:t>                     </a:t>
            </a:r>
            <a:r>
              <a:rPr lang="en-US" sz="2000" b="1" dirty="0">
                <a:latin typeface="Baskerville Old Face" panose="02020602080505020303" pitchFamily="18" charset="0"/>
              </a:rPr>
              <a:t>Complete solution is given by</a:t>
            </a:r>
          </a:p>
          <a:p>
            <a:pPr marL="0" indent="0">
              <a:buNone/>
            </a:pPr>
            <a:r>
              <a:rPr lang="en-US" sz="2000" b="1" dirty="0">
                <a:latin typeface="Baskerville Old Face" panose="02020602080505020303" pitchFamily="18" charset="0"/>
              </a:rPr>
              <a:t>                               =&gt;  z = ax + by + c   with</a:t>
            </a:r>
          </a:p>
          <a:p>
            <a:pPr marL="0" indent="0">
              <a:buNone/>
            </a:pPr>
            <a:r>
              <a:rPr lang="en-US" sz="2000" b="1" dirty="0">
                <a:latin typeface="Baskerville Old Face" panose="02020602080505020303" pitchFamily="18" charset="0"/>
              </a:rPr>
              <a:t>                                  =&gt;  a ^ 2 - b = 1</a:t>
            </a:r>
          </a:p>
          <a:p>
            <a:pPr marL="0" indent="0">
              <a:buNone/>
            </a:pPr>
            <a:r>
              <a:rPr lang="en-US" sz="2000" b="1" dirty="0">
                <a:latin typeface="Baskerville Old Face" panose="02020602080505020303" pitchFamily="18" charset="0"/>
              </a:rPr>
              <a:t>                                       =&gt; b = a ^ 2 – 1</a:t>
            </a:r>
          </a:p>
          <a:p>
            <a:pPr marL="0" indent="0">
              <a:buNone/>
            </a:pPr>
            <a:r>
              <a:rPr lang="en-US" sz="2000" b="1" dirty="0">
                <a:latin typeface="Baskerville Old Face" panose="02020602080505020303" pitchFamily="18" charset="0"/>
              </a:rPr>
              <a:t>                                    z = ax + (a ^ 2 - 1) * y + c</a:t>
            </a:r>
          </a:p>
          <a:p>
            <a:pPr marL="0" indent="0">
              <a:buNone/>
            </a:pPr>
            <a:r>
              <a:rPr lang="en-US" sz="2000" b="1" dirty="0">
                <a:latin typeface="Baskerville Old Face" panose="02020602080505020303" pitchFamily="18" charset="0"/>
              </a:rPr>
              <a:t>                                   d.w.r.to. a and c then </a:t>
            </a:r>
          </a:p>
          <a:p>
            <a:pPr marL="0" indent="0">
              <a:buNone/>
            </a:pPr>
            <a:r>
              <a:rPr lang="en-US" sz="2000" b="1" dirty="0">
                <a:latin typeface="Baskerville Old Face" panose="02020602080505020303" pitchFamily="18" charset="0"/>
              </a:rPr>
              <a:t>                                        ∂Z/∂a = x + 2ay </a:t>
            </a:r>
          </a:p>
          <a:p>
            <a:pPr marL="0" indent="0">
              <a:buNone/>
            </a:pPr>
            <a:r>
              <a:rPr lang="en-US" sz="2000" b="1" dirty="0">
                <a:latin typeface="Baskerville Old Face" panose="02020602080505020303" pitchFamily="18" charset="0"/>
              </a:rPr>
              <a:t>                                         ∂Z/∂c = 1 = 0            which is not possible</a:t>
            </a:r>
          </a:p>
          <a:p>
            <a:pPr marL="0" indent="0">
              <a:buNone/>
            </a:pPr>
            <a:r>
              <a:rPr lang="en-US" sz="2000" b="1" dirty="0">
                <a:latin typeface="Baskerville Old Face" panose="02020602080505020303" pitchFamily="18" charset="0"/>
              </a:rPr>
              <a:t>                                                                         Hence there is no singular solution</a:t>
            </a:r>
            <a:endParaRPr lang="en-IN" sz="2000" b="1" dirty="0">
              <a:latin typeface="Baskerville Old Face" panose="02020602080505020303" pitchFamily="18" charset="0"/>
            </a:endParaRPr>
          </a:p>
        </p:txBody>
      </p:sp>
    </p:spTree>
    <p:extLst>
      <p:ext uri="{BB962C8B-B14F-4D97-AF65-F5344CB8AC3E}">
        <p14:creationId xmlns:p14="http://schemas.microsoft.com/office/powerpoint/2010/main" val="136562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94E96E-B079-95C9-0C39-1A9600154F03}"/>
              </a:ext>
            </a:extLst>
          </p:cNvPr>
          <p:cNvSpPr>
            <a:spLocks noGrp="1"/>
          </p:cNvSpPr>
          <p:nvPr>
            <p:ph type="title"/>
          </p:nvPr>
        </p:nvSpPr>
        <p:spPr>
          <a:xfrm>
            <a:off x="189865" y="539115"/>
            <a:ext cx="10572750" cy="969963"/>
          </a:xfrm>
        </p:spPr>
        <p:txBody>
          <a:bodyPr/>
          <a:lstStyle/>
          <a:p>
            <a:r>
              <a:rPr lang="en-US" sz="3200"/>
              <a:t>EXAMPLES 2.</a:t>
            </a:r>
            <a:endParaRPr lang="en-IN" sz="3200"/>
          </a:p>
        </p:txBody>
      </p:sp>
      <p:sp>
        <p:nvSpPr>
          <p:cNvPr id="3" name="Content Placeholder 2">
            <a:extLst>
              <a:ext uri="{FF2B5EF4-FFF2-40B4-BE49-F238E27FC236}">
                <a16:creationId xmlns:a16="http://schemas.microsoft.com/office/drawing/2014/main" id="{4143DB70-07F8-2D21-D3CA-5A4593F297D2}"/>
              </a:ext>
            </a:extLst>
          </p:cNvPr>
          <p:cNvSpPr>
            <a:spLocks noGrp="1"/>
          </p:cNvSpPr>
          <p:nvPr>
            <p:ph idx="1"/>
          </p:nvPr>
        </p:nvSpPr>
        <p:spPr>
          <a:xfrm>
            <a:off x="1021080" y="1832472"/>
            <a:ext cx="10149840" cy="4775200"/>
          </a:xfrm>
        </p:spPr>
        <p:txBody>
          <a:bodyPr>
            <a:normAutofit/>
          </a:bodyPr>
          <a:lstStyle/>
          <a:p>
            <a:pPr marL="0" indent="0">
              <a:buNone/>
            </a:pPr>
            <a:r>
              <a:rPr lang="en-IN" sz="2800" b="1" dirty="0">
                <a:solidFill>
                  <a:schemeClr val="accent5">
                    <a:lumMod val="75000"/>
                  </a:schemeClr>
                </a:solidFill>
                <a:latin typeface="Baskerville Old Face" panose="02020602080505020303" pitchFamily="18" charset="0"/>
              </a:rPr>
              <a:t>2.  </a:t>
            </a:r>
            <a:r>
              <a:rPr lang="en-IN" sz="2800" b="1" dirty="0">
                <a:latin typeface="Baskerville Old Face" panose="02020602080505020303" pitchFamily="18" charset="0"/>
              </a:rPr>
              <a:t>Solve PDE         </a:t>
            </a:r>
            <a:r>
              <a:rPr lang="en-IN" sz="2800" b="1" dirty="0" err="1">
                <a:latin typeface="Baskerville Old Face" panose="02020602080505020303" pitchFamily="18" charset="0"/>
              </a:rPr>
              <a:t>Pq</a:t>
            </a:r>
            <a:r>
              <a:rPr lang="en-IN" sz="2800" b="1" dirty="0">
                <a:latin typeface="Baskerville Old Face" panose="02020602080505020303" pitchFamily="18" charset="0"/>
              </a:rPr>
              <a:t> = </a:t>
            </a:r>
            <a:r>
              <a:rPr lang="en-IN" sz="2800" b="1" dirty="0" err="1">
                <a:latin typeface="Baskerville Old Face" panose="02020602080505020303" pitchFamily="18" charset="0"/>
              </a:rPr>
              <a:t>Xy</a:t>
            </a:r>
            <a:endParaRPr lang="en-IN" sz="2800" b="1" dirty="0">
              <a:latin typeface="Baskerville Old Face" panose="02020602080505020303" pitchFamily="18" charset="0"/>
            </a:endParaRPr>
          </a:p>
          <a:p>
            <a:pPr marL="0" indent="0">
              <a:buNone/>
            </a:pPr>
            <a:r>
              <a:rPr lang="en-IN" sz="2800" b="1" dirty="0">
                <a:latin typeface="Baskerville Old Face" panose="02020602080505020303" pitchFamily="18" charset="0"/>
              </a:rPr>
              <a:t>                             or  (</a:t>
            </a:r>
            <a:r>
              <a:rPr lang="en-US" sz="2800" b="1" dirty="0">
                <a:latin typeface="Baskerville Old Face" panose="02020602080505020303" pitchFamily="18" charset="0"/>
              </a:rPr>
              <a:t>∂Z/∂x</a:t>
            </a:r>
            <a:r>
              <a:rPr lang="en-IN" sz="2800" b="1" dirty="0">
                <a:latin typeface="Baskerville Old Face" panose="02020602080505020303" pitchFamily="18" charset="0"/>
              </a:rPr>
              <a:t>)(</a:t>
            </a:r>
            <a:r>
              <a:rPr lang="en-US" sz="2800" b="1" dirty="0">
                <a:latin typeface="Baskerville Old Face" panose="02020602080505020303" pitchFamily="18" charset="0"/>
              </a:rPr>
              <a:t>∂Z/∂y</a:t>
            </a:r>
            <a:r>
              <a:rPr lang="en-IN" sz="2800" b="1" dirty="0">
                <a:latin typeface="Baskerville Old Face" panose="02020602080505020303" pitchFamily="18" charset="0"/>
              </a:rPr>
              <a:t>)= </a:t>
            </a:r>
            <a:r>
              <a:rPr lang="en-IN" sz="2800" b="1" dirty="0" err="1">
                <a:latin typeface="Baskerville Old Face" panose="02020602080505020303" pitchFamily="18" charset="0"/>
              </a:rPr>
              <a:t>xy</a:t>
            </a:r>
            <a:endParaRPr lang="en-IN" sz="2800" b="1" dirty="0">
              <a:latin typeface="Baskerville Old Face" panose="02020602080505020303" pitchFamily="18" charset="0"/>
            </a:endParaRPr>
          </a:p>
          <a:p>
            <a:pPr marL="0" indent="0">
              <a:buNone/>
            </a:pPr>
            <a:r>
              <a:rPr lang="en-IN" sz="2800" b="1" u="sng" dirty="0">
                <a:latin typeface="Baskerville Old Face" panose="02020602080505020303" pitchFamily="18" charset="0"/>
              </a:rPr>
              <a:t>Solution</a:t>
            </a:r>
            <a:r>
              <a:rPr lang="en-IN" sz="2800" b="1" dirty="0">
                <a:latin typeface="Baskerville Old Face" panose="02020602080505020303" pitchFamily="18" charset="0"/>
              </a:rPr>
              <a:t>                            p/x = y/q</a:t>
            </a:r>
          </a:p>
          <a:p>
            <a:pPr marL="0" indent="0">
              <a:buNone/>
            </a:pPr>
            <a:r>
              <a:rPr lang="en-IN" sz="2800" b="1" dirty="0">
                <a:latin typeface="Baskerville Old Face" panose="02020602080505020303" pitchFamily="18" charset="0"/>
              </a:rPr>
              <a:t>                     Assume that,</a:t>
            </a:r>
          </a:p>
          <a:p>
            <a:pPr marL="0" indent="0">
              <a:buNone/>
            </a:pPr>
            <a:r>
              <a:rPr lang="en-IN" sz="2800" b="1" dirty="0">
                <a:latin typeface="Baskerville Old Face" panose="02020602080505020303" pitchFamily="18" charset="0"/>
              </a:rPr>
              <a:t>                                       p/x = y/q = a </a:t>
            </a:r>
          </a:p>
          <a:p>
            <a:pPr marL="0" indent="0">
              <a:buNone/>
            </a:pPr>
            <a:r>
              <a:rPr lang="en-IN" sz="2800" b="1" dirty="0">
                <a:latin typeface="Baskerville Old Face" panose="02020602080505020303" pitchFamily="18" charset="0"/>
              </a:rPr>
              <a:t>                                       P = </a:t>
            </a:r>
            <a:r>
              <a:rPr lang="en-IN" sz="2800" b="1" dirty="0" err="1">
                <a:latin typeface="Baskerville Old Face" panose="02020602080505020303" pitchFamily="18" charset="0"/>
              </a:rPr>
              <a:t>ax</a:t>
            </a:r>
            <a:r>
              <a:rPr lang="en-IN" sz="2800" b="1" dirty="0">
                <a:latin typeface="Baskerville Old Face" panose="02020602080505020303" pitchFamily="18" charset="0"/>
              </a:rPr>
              <a:t>  ,q = y/a</a:t>
            </a:r>
          </a:p>
          <a:p>
            <a:pPr marL="0" indent="0">
              <a:buNone/>
            </a:pPr>
            <a:r>
              <a:rPr lang="en-IN" sz="2800" b="1" dirty="0">
                <a:latin typeface="Baskerville Old Face" panose="02020602080505020303" pitchFamily="18" charset="0"/>
              </a:rPr>
              <a:t>                                       </a:t>
            </a:r>
            <a:r>
              <a:rPr lang="en-IN" sz="2800" b="1" dirty="0" err="1">
                <a:latin typeface="Baskerville Old Face" panose="02020602080505020303" pitchFamily="18" charset="0"/>
              </a:rPr>
              <a:t>dz</a:t>
            </a:r>
            <a:r>
              <a:rPr lang="en-IN" sz="2800" b="1" dirty="0">
                <a:latin typeface="Baskerville Old Face" panose="02020602080505020303" pitchFamily="18" charset="0"/>
              </a:rPr>
              <a:t> =  </a:t>
            </a:r>
            <a:r>
              <a:rPr lang="en-IN" sz="2800" b="1" dirty="0" err="1">
                <a:latin typeface="Baskerville Old Face" panose="02020602080505020303" pitchFamily="18" charset="0"/>
              </a:rPr>
              <a:t>pdx</a:t>
            </a:r>
            <a:r>
              <a:rPr lang="en-IN" sz="2800" b="1" dirty="0">
                <a:latin typeface="Baskerville Old Face" panose="02020602080505020303" pitchFamily="18" charset="0"/>
              </a:rPr>
              <a:t>  +  </a:t>
            </a:r>
            <a:r>
              <a:rPr lang="en-IN" sz="2800" b="1" dirty="0" err="1">
                <a:latin typeface="Baskerville Old Face" panose="02020602080505020303" pitchFamily="18" charset="0"/>
              </a:rPr>
              <a:t>qdy</a:t>
            </a:r>
            <a:r>
              <a:rPr lang="en-IN" sz="2800" b="1" dirty="0">
                <a:latin typeface="Baskerville Old Face" panose="02020602080505020303" pitchFamily="18" charset="0"/>
              </a:rPr>
              <a:t> = </a:t>
            </a:r>
            <a:r>
              <a:rPr lang="en-IN" sz="2800" b="1" dirty="0" err="1">
                <a:latin typeface="Baskerville Old Face" panose="02020602080505020303" pitchFamily="18" charset="0"/>
              </a:rPr>
              <a:t>ax</a:t>
            </a:r>
            <a:r>
              <a:rPr lang="en-IN" sz="2800" b="1" dirty="0">
                <a:latin typeface="Baskerville Old Face" panose="02020602080505020303" pitchFamily="18" charset="0"/>
              </a:rPr>
              <a:t> dx + y/a*</a:t>
            </a:r>
            <a:r>
              <a:rPr lang="en-IN" sz="2800" b="1" dirty="0" err="1">
                <a:latin typeface="Baskerville Old Face" panose="02020602080505020303" pitchFamily="18" charset="0"/>
              </a:rPr>
              <a:t>dy</a:t>
            </a:r>
            <a:endParaRPr lang="en-IN" sz="2800" b="1" dirty="0">
              <a:latin typeface="Baskerville Old Face" panose="02020602080505020303" pitchFamily="18" charset="0"/>
            </a:endParaRPr>
          </a:p>
          <a:p>
            <a:pPr marL="0" indent="0">
              <a:buNone/>
            </a:pPr>
            <a:r>
              <a:rPr lang="en-IN" sz="2800" b="1" dirty="0">
                <a:latin typeface="Baskerville Old Face" panose="02020602080505020303" pitchFamily="18" charset="0"/>
              </a:rPr>
              <a:t>                                     Integrating on both sides</a:t>
            </a:r>
          </a:p>
          <a:p>
            <a:pPr marL="0" indent="0">
              <a:buNone/>
            </a:pPr>
            <a:r>
              <a:rPr lang="en-IN" sz="2800" b="1" dirty="0">
                <a:latin typeface="Baskerville Old Face" panose="02020602080505020303" pitchFamily="18" charset="0"/>
              </a:rPr>
              <a:t>                                      z = a*x^2/2 + y^2+b</a:t>
            </a:r>
          </a:p>
        </p:txBody>
      </p:sp>
    </p:spTree>
    <p:extLst>
      <p:ext uri="{BB962C8B-B14F-4D97-AF65-F5344CB8AC3E}">
        <p14:creationId xmlns:p14="http://schemas.microsoft.com/office/powerpoint/2010/main" val="3636843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F992-5A3F-5A51-BE8F-EB2279F32B7A}"/>
              </a:ext>
            </a:extLst>
          </p:cNvPr>
          <p:cNvSpPr>
            <a:spLocks noGrp="1"/>
          </p:cNvSpPr>
          <p:nvPr>
            <p:ph type="title"/>
          </p:nvPr>
        </p:nvSpPr>
        <p:spPr/>
        <p:txBody>
          <a:bodyPr/>
          <a:lstStyle/>
          <a:p>
            <a:r>
              <a:rPr lang="en-US">
                <a:latin typeface="Arial Black" panose="020B0A04020102020204" pitchFamily="34" charset="0"/>
              </a:rPr>
              <a:t>Applications</a:t>
            </a:r>
            <a:endParaRPr lang="en-IN">
              <a:latin typeface="Arial Black" panose="020B0A04020102020204" pitchFamily="34" charset="0"/>
            </a:endParaRPr>
          </a:p>
        </p:txBody>
      </p:sp>
      <p:sp>
        <p:nvSpPr>
          <p:cNvPr id="3" name="Content Placeholder 2">
            <a:extLst>
              <a:ext uri="{FF2B5EF4-FFF2-40B4-BE49-F238E27FC236}">
                <a16:creationId xmlns:a16="http://schemas.microsoft.com/office/drawing/2014/main" id="{254660D4-7C9F-15E8-4249-C2238314F79E}"/>
              </a:ext>
            </a:extLst>
          </p:cNvPr>
          <p:cNvSpPr>
            <a:spLocks noGrp="1"/>
          </p:cNvSpPr>
          <p:nvPr>
            <p:ph idx="1"/>
          </p:nvPr>
        </p:nvSpPr>
        <p:spPr>
          <a:xfrm>
            <a:off x="810000" y="1942374"/>
            <a:ext cx="10563663" cy="3636511"/>
          </a:xfrm>
        </p:spPr>
        <p:txBody>
          <a:bodyPr/>
          <a:lstStyle/>
          <a:p>
            <a:r>
              <a:rPr lang="en-US" sz="2800" b="1" dirty="0">
                <a:latin typeface="Baskerville Old Face" panose="02020602080505020303" pitchFamily="18" charset="0"/>
              </a:rPr>
              <a:t>They are widely used in various fields like:</a:t>
            </a:r>
          </a:p>
          <a:p>
            <a:r>
              <a:rPr lang="en-US" sz="2800" b="1" dirty="0">
                <a:latin typeface="Baskerville Old Face" panose="02020602080505020303" pitchFamily="18" charset="0"/>
              </a:rPr>
              <a:t>Physics: Modeling heat transfer (heat equation), fluid dynamics (Laplace equation), and wave propagation (wave equation). </a:t>
            </a:r>
          </a:p>
          <a:p>
            <a:r>
              <a:rPr lang="en-US" sz="2800" b="1" dirty="0">
                <a:latin typeface="Baskerville Old Face" panose="02020602080505020303" pitchFamily="18" charset="0"/>
              </a:rPr>
              <a:t>Engineering: Designing structures and systems where multiple variables interact.</a:t>
            </a:r>
          </a:p>
          <a:p>
            <a:r>
              <a:rPr lang="en-US" sz="2800" b="1" dirty="0">
                <a:latin typeface="Baskerville Old Face" panose="02020602080505020303" pitchFamily="18" charset="0"/>
              </a:rPr>
              <a:t> Mathematics: Used in differential geometry, calculus of variations, and other areas.</a:t>
            </a:r>
            <a:endParaRPr lang="en-IN" sz="2800" b="1" dirty="0">
              <a:latin typeface="Baskerville Old Face" panose="02020602080505020303" pitchFamily="18" charset="0"/>
            </a:endParaRPr>
          </a:p>
        </p:txBody>
      </p:sp>
    </p:spTree>
    <p:extLst>
      <p:ext uri="{BB962C8B-B14F-4D97-AF65-F5344CB8AC3E}">
        <p14:creationId xmlns:p14="http://schemas.microsoft.com/office/powerpoint/2010/main" val="270609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DD39-5073-6273-86C2-2D9D5E6325FA}"/>
              </a:ext>
            </a:extLst>
          </p:cNvPr>
          <p:cNvSpPr>
            <a:spLocks noGrp="1"/>
          </p:cNvSpPr>
          <p:nvPr>
            <p:ph type="title"/>
          </p:nvPr>
        </p:nvSpPr>
        <p:spPr/>
        <p:txBody>
          <a:bodyPr/>
          <a:lstStyle/>
          <a:p>
            <a:r>
              <a:rPr lang="en-IN">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A7F23DC8-8615-72CD-5DBD-60FF6FF270C1}"/>
              </a:ext>
            </a:extLst>
          </p:cNvPr>
          <p:cNvSpPr>
            <a:spLocks noGrp="1"/>
          </p:cNvSpPr>
          <p:nvPr>
            <p:ph idx="1"/>
          </p:nvPr>
        </p:nvSpPr>
        <p:spPr>
          <a:xfrm>
            <a:off x="901865" y="2168351"/>
            <a:ext cx="10554574" cy="3636511"/>
          </a:xfrm>
        </p:spPr>
        <p:txBody>
          <a:bodyPr/>
          <a:lstStyle/>
          <a:p>
            <a:r>
              <a:rPr lang="en-US" sz="2800" b="1" dirty="0">
                <a:latin typeface="Bahnschrift" panose="020B0502040204020203" pitchFamily="34" charset="0"/>
              </a:rPr>
              <a:t> </a:t>
            </a:r>
            <a:r>
              <a:rPr lang="en-US" sz="2800" b="1" dirty="0">
                <a:latin typeface="Baskerville Old Face" panose="02020602080505020303" pitchFamily="18" charset="0"/>
              </a:rPr>
              <a:t>Partial Differential Equations (PDEs) are mathematical tools used to describe systems with multiple independent variables and their partial derivatives. They are fundamental in modeling diverse phenomena across science and engineering, providing a framework for understanding and predicting the behavior of complex systems.</a:t>
            </a:r>
            <a:endParaRPr lang="en-IN" sz="2800" b="1" dirty="0">
              <a:latin typeface="Baskerville Old Face" panose="02020602080505020303" pitchFamily="18" charset="0"/>
            </a:endParaRPr>
          </a:p>
        </p:txBody>
      </p:sp>
    </p:spTree>
    <p:extLst>
      <p:ext uri="{BB962C8B-B14F-4D97-AF65-F5344CB8AC3E}">
        <p14:creationId xmlns:p14="http://schemas.microsoft.com/office/powerpoint/2010/main" val="29995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8F42F-B8D5-418A-A047-44A96CE88C84}"/>
              </a:ext>
            </a:extLst>
          </p:cNvPr>
          <p:cNvSpPr>
            <a:spLocks noGrp="1"/>
          </p:cNvSpPr>
          <p:nvPr>
            <p:ph idx="1"/>
          </p:nvPr>
        </p:nvSpPr>
        <p:spPr>
          <a:xfrm>
            <a:off x="1015463" y="2394835"/>
            <a:ext cx="10554574" cy="3636511"/>
          </a:xfrm>
        </p:spPr>
        <p:txBody>
          <a:bodyPr>
            <a:normAutofit/>
          </a:bodyPr>
          <a:lstStyle/>
          <a:p>
            <a:pPr marL="0" indent="0">
              <a:buNone/>
            </a:pPr>
            <a:r>
              <a:rPr lang="en-IN" sz="4000" b="1" dirty="0">
                <a:latin typeface="Cooper Black" panose="0208090404030B020404" pitchFamily="18" charset="0"/>
              </a:rPr>
              <a:t>             </a:t>
            </a:r>
            <a:r>
              <a:rPr lang="en-IN" sz="8800" b="1" dirty="0">
                <a:latin typeface="Baskerville Old Face" panose="02020602080505020303" pitchFamily="18" charset="0"/>
              </a:rPr>
              <a:t>Thank you….</a:t>
            </a:r>
          </a:p>
        </p:txBody>
      </p:sp>
    </p:spTree>
    <p:extLst>
      <p:ext uri="{BB962C8B-B14F-4D97-AF65-F5344CB8AC3E}">
        <p14:creationId xmlns:p14="http://schemas.microsoft.com/office/powerpoint/2010/main" val="272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FCD4-FE08-4322-A865-8BF858D22569}"/>
              </a:ext>
            </a:extLst>
          </p:cNvPr>
          <p:cNvSpPr>
            <a:spLocks noGrp="1"/>
          </p:cNvSpPr>
          <p:nvPr>
            <p:ph type="title"/>
          </p:nvPr>
        </p:nvSpPr>
        <p:spPr>
          <a:xfrm>
            <a:off x="395204" y="492754"/>
            <a:ext cx="10571998" cy="970450"/>
          </a:xfrm>
        </p:spPr>
        <p:txBody>
          <a:bodyPr>
            <a:normAutofit/>
          </a:bodyPr>
          <a:lstStyle/>
          <a:p>
            <a:r>
              <a:rPr lang="en-US" sz="2800" b="1">
                <a:latin typeface="Arial Black" panose="020B0A04020102020204" pitchFamily="34" charset="0"/>
              </a:rPr>
              <a:t>FORMATION OF PARTIAL DIFFERENTIA EQUATIONS</a:t>
            </a:r>
            <a:br>
              <a:rPr lang="en-US" sz="2800" b="1">
                <a:latin typeface="Arial Black" panose="020B0A04020102020204" pitchFamily="34" charset="0"/>
              </a:rPr>
            </a:br>
            <a:endParaRPr lang="en-IN" sz="2800"/>
          </a:p>
        </p:txBody>
      </p:sp>
      <p:sp>
        <p:nvSpPr>
          <p:cNvPr id="3" name="Content Placeholder 2">
            <a:extLst>
              <a:ext uri="{FF2B5EF4-FFF2-40B4-BE49-F238E27FC236}">
                <a16:creationId xmlns:a16="http://schemas.microsoft.com/office/drawing/2014/main" id="{05F0606B-0BFE-B183-C17B-40ED9F21A23B}"/>
              </a:ext>
            </a:extLst>
          </p:cNvPr>
          <p:cNvSpPr>
            <a:spLocks noGrp="1"/>
          </p:cNvSpPr>
          <p:nvPr>
            <p:ph idx="1"/>
          </p:nvPr>
        </p:nvSpPr>
        <p:spPr>
          <a:xfrm>
            <a:off x="1063738" y="1232328"/>
            <a:ext cx="10554574" cy="5291375"/>
          </a:xfrm>
        </p:spPr>
        <p:txBody>
          <a:bodyPr>
            <a:normAutofit fontScale="92500"/>
          </a:bodyPr>
          <a:lstStyle/>
          <a:p>
            <a:pPr marL="0" indent="0">
              <a:buNone/>
            </a:pPr>
            <a:r>
              <a:rPr lang="en-US" sz="2200" b="1" dirty="0">
                <a:latin typeface="Baskerville Old Face" panose="02020602080505020303" pitchFamily="18" charset="0"/>
              </a:rPr>
              <a:t> </a:t>
            </a:r>
            <a:r>
              <a:rPr lang="en-US" b="1" u="sng" dirty="0">
                <a:latin typeface="+mn-lt"/>
              </a:rPr>
              <a:t>Definition:</a:t>
            </a:r>
            <a:endParaRPr lang="en-US" sz="2200" b="1" u="sng" dirty="0">
              <a:latin typeface="Baskerville Old Face" panose="02020602080505020303" pitchFamily="18" charset="0"/>
            </a:endParaRPr>
          </a:p>
          <a:p>
            <a:pPr marL="0" indent="0">
              <a:buNone/>
            </a:pPr>
            <a:r>
              <a:rPr lang="en-US" sz="2800" b="1" dirty="0">
                <a:latin typeface="Baskerville Old Face" panose="02020602080505020303" pitchFamily="18" charset="0"/>
              </a:rPr>
              <a:t>A Partial Differential Equation (PDE) is a mathematical equation that involves partial derivatives of an unknown function of two or more independent.</a:t>
            </a:r>
          </a:p>
          <a:p>
            <a:pPr marL="0" indent="0">
              <a:buNone/>
            </a:pPr>
            <a:r>
              <a:rPr lang="en-US" sz="2800" b="1" u="sng" dirty="0">
                <a:latin typeface="Baskerville Old Face" panose="02020602080505020303" pitchFamily="18" charset="0"/>
              </a:rPr>
              <a:t>There are two types of PDE:</a:t>
            </a:r>
          </a:p>
          <a:p>
            <a:pPr marL="0" indent="0">
              <a:buNone/>
            </a:pPr>
            <a:r>
              <a:rPr lang="en-US" sz="2800" b="1" u="sng" dirty="0">
                <a:solidFill>
                  <a:schemeClr val="accent6">
                    <a:lumMod val="60000"/>
                    <a:lumOff val="40000"/>
                  </a:schemeClr>
                </a:solidFill>
                <a:latin typeface="Baskerville Old Face" panose="02020602080505020303" pitchFamily="18" charset="0"/>
              </a:rPr>
              <a:t>1.</a:t>
            </a:r>
            <a:r>
              <a:rPr lang="en-US" sz="2800" b="1" u="sng" dirty="0">
                <a:latin typeface="Baskerville Old Face" panose="02020602080505020303" pitchFamily="18" charset="0"/>
              </a:rPr>
              <a:t>Linear partial differential equation:</a:t>
            </a:r>
          </a:p>
          <a:p>
            <a:pPr marL="0" indent="0">
              <a:buNone/>
            </a:pPr>
            <a:endParaRPr lang="en-US" sz="2800" b="1" u="sng" dirty="0">
              <a:latin typeface="Baskerville Old Face" panose="02020602080505020303" pitchFamily="18" charset="0"/>
            </a:endParaRPr>
          </a:p>
          <a:p>
            <a:pPr marL="0" indent="0">
              <a:buNone/>
            </a:pPr>
            <a:r>
              <a:rPr lang="en-US" sz="2800" b="1" dirty="0">
                <a:latin typeface="Baskerville Old Face" panose="02020602080505020303" pitchFamily="18" charset="0"/>
              </a:rPr>
              <a:t>                 first order and first degree (Lagrange’s method) </a:t>
            </a:r>
          </a:p>
          <a:p>
            <a:pPr marL="0" indent="0">
              <a:buNone/>
            </a:pPr>
            <a:r>
              <a:rPr lang="en-US" sz="2800" b="1" dirty="0">
                <a:latin typeface="Baskerville Old Face" panose="02020602080505020303" pitchFamily="18" charset="0"/>
              </a:rPr>
              <a:t>                                                           </a:t>
            </a:r>
          </a:p>
          <a:p>
            <a:pPr marL="0" indent="0">
              <a:buNone/>
            </a:pPr>
            <a:r>
              <a:rPr lang="en-US" sz="2800" b="1" u="sng" dirty="0">
                <a:solidFill>
                  <a:schemeClr val="accent6">
                    <a:lumMod val="60000"/>
                    <a:lumOff val="40000"/>
                  </a:schemeClr>
                </a:solidFill>
                <a:latin typeface="Baskerville Old Face" panose="02020602080505020303" pitchFamily="18" charset="0"/>
              </a:rPr>
              <a:t>2.</a:t>
            </a:r>
            <a:r>
              <a:rPr lang="en-US" sz="2800" b="1" u="sng" dirty="0">
                <a:latin typeface="Baskerville Old Face" panose="02020602080505020303" pitchFamily="18" charset="0"/>
              </a:rPr>
              <a:t>Non linear partial differential equation</a:t>
            </a:r>
            <a:r>
              <a:rPr lang="en-US" sz="2800" b="1" dirty="0">
                <a:latin typeface="Baskerville Old Face" panose="02020602080505020303" pitchFamily="18" charset="0"/>
              </a:rPr>
              <a:t>: </a:t>
            </a:r>
          </a:p>
          <a:p>
            <a:pPr marL="0" indent="0">
              <a:buNone/>
            </a:pPr>
            <a:endParaRPr lang="en-US" sz="2800" b="1" dirty="0">
              <a:latin typeface="Baskerville Old Face" panose="02020602080505020303" pitchFamily="18" charset="0"/>
            </a:endParaRPr>
          </a:p>
          <a:p>
            <a:pPr marL="0" indent="0">
              <a:buNone/>
            </a:pPr>
            <a:r>
              <a:rPr lang="en-US" sz="2800" b="1" dirty="0">
                <a:latin typeface="Baskerville Old Face" panose="02020602080505020303" pitchFamily="18" charset="0"/>
              </a:rPr>
              <a:t>                 first order but not first degree (</a:t>
            </a:r>
            <a:r>
              <a:rPr lang="en-US" sz="2800" b="1" dirty="0" err="1">
                <a:latin typeface="Baskerville Old Face" panose="02020602080505020303" pitchFamily="18" charset="0"/>
              </a:rPr>
              <a:t>Charpit</a:t>
            </a:r>
            <a:r>
              <a:rPr lang="en-US" sz="2800" b="1" dirty="0">
                <a:latin typeface="Baskerville Old Face" panose="02020602080505020303" pitchFamily="18" charset="0"/>
              </a:rPr>
              <a:t> method)</a:t>
            </a:r>
          </a:p>
          <a:p>
            <a:pPr marL="0" indent="0">
              <a:buNone/>
            </a:pPr>
            <a:endParaRPr lang="en-US" sz="2800" b="1" dirty="0">
              <a:latin typeface="Baskerville Old Face" panose="02020602080505020303" pitchFamily="18" charset="0"/>
            </a:endParaRPr>
          </a:p>
          <a:p>
            <a:pPr marL="0" indent="0">
              <a:buNone/>
            </a:pPr>
            <a:endParaRPr lang="en-US" sz="2800" b="1" dirty="0">
              <a:latin typeface="Baskerville Old Face" panose="02020602080505020303" pitchFamily="18" charset="0"/>
            </a:endParaRPr>
          </a:p>
          <a:p>
            <a:pPr marL="0" indent="0">
              <a:buNone/>
            </a:pPr>
            <a:endParaRPr lang="en-US" sz="2800" b="1" dirty="0">
              <a:latin typeface="Baskerville Old Face" panose="02020602080505020303" pitchFamily="18" charset="0"/>
            </a:endParaRPr>
          </a:p>
          <a:p>
            <a:pPr marL="0" indent="0">
              <a:buNone/>
            </a:pPr>
            <a:endParaRPr lang="en-US" sz="2800" b="1" dirty="0">
              <a:latin typeface="Baskerville Old Face" panose="02020602080505020303" pitchFamily="18" charset="0"/>
            </a:endParaRPr>
          </a:p>
          <a:p>
            <a:pPr marL="0" indent="0">
              <a:buNone/>
            </a:pPr>
            <a:endParaRPr lang="en-US" sz="2800" b="1" dirty="0">
              <a:latin typeface="Baskerville Old Face" panose="02020602080505020303" pitchFamily="18" charset="0"/>
            </a:endParaRPr>
          </a:p>
          <a:p>
            <a:pPr marL="0" indent="0">
              <a:buNone/>
            </a:pPr>
            <a:endParaRPr lang="en-US" sz="2800" b="1" dirty="0">
              <a:latin typeface="Baskerville Old Face" panose="02020602080505020303" pitchFamily="18" charset="0"/>
            </a:endParaRPr>
          </a:p>
          <a:p>
            <a:pPr marL="0" indent="0">
              <a:buNone/>
            </a:pPr>
            <a:endParaRPr lang="en-US" sz="2800" b="1" dirty="0">
              <a:latin typeface="Baskerville Old Face" panose="02020602080505020303" pitchFamily="18" charset="0"/>
            </a:endParaRPr>
          </a:p>
          <a:p>
            <a:pPr marL="0" indent="0">
              <a:buNone/>
            </a:pPr>
            <a:endParaRPr lang="en-US" sz="2800" b="1" dirty="0">
              <a:latin typeface="Baskerville Old Face" panose="02020602080505020303" pitchFamily="18" charset="0"/>
            </a:endParaRPr>
          </a:p>
          <a:p>
            <a:pPr marL="0" indent="0">
              <a:buNone/>
            </a:pPr>
            <a:endParaRPr lang="en-US" sz="2800" b="1" dirty="0">
              <a:latin typeface="Baskerville Old Face" panose="02020602080505020303" pitchFamily="18" charset="0"/>
            </a:endParaRPr>
          </a:p>
          <a:p>
            <a:pPr marL="0" indent="0">
              <a:buNone/>
            </a:pPr>
            <a:endParaRPr lang="en-US" sz="2800" b="1" dirty="0">
              <a:latin typeface="Baskerville Old Face" panose="02020602080505020303" pitchFamily="18" charset="0"/>
            </a:endParaRPr>
          </a:p>
          <a:p>
            <a:pPr marL="0" indent="0">
              <a:buNone/>
            </a:pPr>
            <a:endParaRPr lang="en-US" sz="2400" b="1" dirty="0">
              <a:latin typeface="Baskerville Old Face" panose="02020602080505020303" pitchFamily="18" charset="0"/>
            </a:endParaRPr>
          </a:p>
          <a:p>
            <a:endParaRPr lang="en-IN" sz="2400" dirty="0">
              <a:latin typeface="Baskerville Old Face" panose="02020602080505020303" pitchFamily="18" charset="0"/>
            </a:endParaRPr>
          </a:p>
        </p:txBody>
      </p:sp>
      <p:sp>
        <p:nvSpPr>
          <p:cNvPr id="5" name="Arrow: Right 4">
            <a:extLst>
              <a:ext uri="{FF2B5EF4-FFF2-40B4-BE49-F238E27FC236}">
                <a16:creationId xmlns:a16="http://schemas.microsoft.com/office/drawing/2014/main" id="{77505311-A998-5597-5DB8-B3A29EF54AC7}"/>
              </a:ext>
            </a:extLst>
          </p:cNvPr>
          <p:cNvSpPr/>
          <p:nvPr/>
        </p:nvSpPr>
        <p:spPr>
          <a:xfrm>
            <a:off x="1387647" y="3878015"/>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FBF03032-B487-AD9F-284E-930848554716}"/>
              </a:ext>
            </a:extLst>
          </p:cNvPr>
          <p:cNvSpPr/>
          <p:nvPr/>
        </p:nvSpPr>
        <p:spPr>
          <a:xfrm>
            <a:off x="1387647" y="5743659"/>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8846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4E29-5121-2C29-9D56-972E725CF9BB}"/>
              </a:ext>
            </a:extLst>
          </p:cNvPr>
          <p:cNvSpPr>
            <a:spLocks noGrp="1"/>
          </p:cNvSpPr>
          <p:nvPr>
            <p:ph type="title"/>
          </p:nvPr>
        </p:nvSpPr>
        <p:spPr>
          <a:xfrm>
            <a:off x="286035" y="491400"/>
            <a:ext cx="10571998" cy="1154941"/>
          </a:xfrm>
        </p:spPr>
        <p:txBody>
          <a:bodyPr/>
          <a:lstStyle/>
          <a:p>
            <a:r>
              <a:rPr lang="en-IN" sz="2800">
                <a:latin typeface="Arial Black" panose="020B0A04020102020204" pitchFamily="34" charset="0"/>
              </a:rPr>
              <a:t>DIFFERENT INTEGRALS OF PARTIAL DIFFERNETIAL EQUATION</a:t>
            </a:r>
          </a:p>
        </p:txBody>
      </p:sp>
      <p:sp>
        <p:nvSpPr>
          <p:cNvPr id="3" name="Content Placeholder 2">
            <a:extLst>
              <a:ext uri="{FF2B5EF4-FFF2-40B4-BE49-F238E27FC236}">
                <a16:creationId xmlns:a16="http://schemas.microsoft.com/office/drawing/2014/main" id="{F51E1D28-2C7D-2336-F141-50598B0B7861}"/>
              </a:ext>
            </a:extLst>
          </p:cNvPr>
          <p:cNvSpPr>
            <a:spLocks noGrp="1"/>
          </p:cNvSpPr>
          <p:nvPr>
            <p:ph idx="1"/>
          </p:nvPr>
        </p:nvSpPr>
        <p:spPr>
          <a:xfrm>
            <a:off x="990076" y="2137167"/>
            <a:ext cx="10554574" cy="3636511"/>
          </a:xfrm>
        </p:spPr>
        <p:txBody>
          <a:bodyPr/>
          <a:lstStyle/>
          <a:p>
            <a:pPr marL="0" indent="0">
              <a:buNone/>
            </a:pPr>
            <a:r>
              <a:rPr lang="en-IN" b="1" dirty="0">
                <a:latin typeface="Baskerville Old Face" panose="02020602080505020303" pitchFamily="18" charset="0"/>
              </a:rPr>
              <a:t>1.COMPLETE INTEGRAL SOLUTION -  </a:t>
            </a:r>
            <a:r>
              <a:rPr lang="en-US" b="1" dirty="0" err="1">
                <a:latin typeface="Baskerville Old Face" panose="02020602080505020303" pitchFamily="18" charset="0"/>
              </a:rPr>
              <a:t>Elemination</a:t>
            </a:r>
            <a:r>
              <a:rPr lang="en-US" b="1" dirty="0">
                <a:latin typeface="Baskerville Old Face" panose="02020602080505020303" pitchFamily="18" charset="0"/>
              </a:rPr>
              <a:t> of two </a:t>
            </a:r>
            <a:r>
              <a:rPr lang="en-US" b="1" dirty="0" err="1">
                <a:latin typeface="Baskerville Old Face" panose="02020602080505020303" pitchFamily="18" charset="0"/>
              </a:rPr>
              <a:t>arbitary</a:t>
            </a:r>
            <a:r>
              <a:rPr lang="en-US" b="1" dirty="0">
                <a:latin typeface="Baskerville Old Face" panose="02020602080505020303" pitchFamily="18" charset="0"/>
              </a:rPr>
              <a:t> relation   </a:t>
            </a:r>
          </a:p>
          <a:p>
            <a:pPr marL="0" indent="0">
              <a:buNone/>
            </a:pPr>
            <a:r>
              <a:rPr lang="en-US" b="1" dirty="0">
                <a:latin typeface="Baskerville Old Face" panose="02020602080505020303" pitchFamily="18" charset="0"/>
              </a:rPr>
              <a:t>                                                                          independent variables.</a:t>
            </a:r>
          </a:p>
          <a:p>
            <a:pPr marL="0" indent="0">
              <a:buNone/>
            </a:pPr>
            <a:endParaRPr lang="en-IN" b="1" dirty="0">
              <a:latin typeface="Baskerville Old Face" panose="02020602080505020303" pitchFamily="18" charset="0"/>
            </a:endParaRPr>
          </a:p>
          <a:p>
            <a:pPr marL="0" indent="0">
              <a:buNone/>
            </a:pPr>
            <a:r>
              <a:rPr lang="en-IN" b="1" dirty="0">
                <a:latin typeface="Baskerville Old Face" panose="02020602080505020303" pitchFamily="18" charset="0"/>
              </a:rPr>
              <a:t>2) PARTICULAR SOLUTION -         f(</a:t>
            </a:r>
            <a:r>
              <a:rPr lang="en-IN" b="1" dirty="0" err="1">
                <a:latin typeface="Baskerville Old Face" panose="02020602080505020303" pitchFamily="18" charset="0"/>
              </a:rPr>
              <a:t>x,y,z,a,b</a:t>
            </a:r>
            <a:r>
              <a:rPr lang="en-IN" b="1" dirty="0">
                <a:latin typeface="Baskerville Old Face" panose="02020602080505020303" pitchFamily="18" charset="0"/>
              </a:rPr>
              <a:t>) = 0     if particular value a and b</a:t>
            </a:r>
          </a:p>
          <a:p>
            <a:pPr marL="0" indent="0">
              <a:buNone/>
            </a:pPr>
            <a:endParaRPr lang="en-IN" b="1" dirty="0">
              <a:latin typeface="Baskerville Old Face" panose="02020602080505020303" pitchFamily="18" charset="0"/>
            </a:endParaRPr>
          </a:p>
          <a:p>
            <a:pPr marL="0" indent="0">
              <a:buNone/>
            </a:pPr>
            <a:r>
              <a:rPr lang="en-IN" b="1" dirty="0">
                <a:latin typeface="Baskerville Old Face" panose="02020602080505020303" pitchFamily="18" charset="0"/>
              </a:rPr>
              <a:t>3) SINGULAR SOLUTION      -          f(</a:t>
            </a:r>
            <a:r>
              <a:rPr lang="en-IN" b="1" dirty="0" err="1">
                <a:latin typeface="Baskerville Old Face" panose="02020602080505020303" pitchFamily="18" charset="0"/>
              </a:rPr>
              <a:t>x,y,z,a,b</a:t>
            </a:r>
            <a:r>
              <a:rPr lang="en-IN" b="1" dirty="0">
                <a:latin typeface="Baskerville Old Face" panose="02020602080505020303" pitchFamily="18" charset="0"/>
              </a:rPr>
              <a:t>) = 0      </a:t>
            </a:r>
            <a:r>
              <a:rPr lang="en-US" b="1" dirty="0">
                <a:latin typeface="Baskerville Old Face" panose="02020602080505020303" pitchFamily="18" charset="0"/>
              </a:rPr>
              <a:t>∂f/∂a</a:t>
            </a:r>
            <a:r>
              <a:rPr lang="en-IN" b="1" dirty="0">
                <a:latin typeface="Baskerville Old Face" panose="02020602080505020303" pitchFamily="18" charset="0"/>
              </a:rPr>
              <a:t> = 0 , </a:t>
            </a:r>
            <a:r>
              <a:rPr lang="en-US" b="1" dirty="0">
                <a:latin typeface="Baskerville Old Face" panose="02020602080505020303" pitchFamily="18" charset="0"/>
              </a:rPr>
              <a:t>∂f/∂b</a:t>
            </a:r>
            <a:r>
              <a:rPr lang="en-IN" b="1" dirty="0">
                <a:latin typeface="Baskerville Old Face" panose="02020602080505020303" pitchFamily="18" charset="0"/>
              </a:rPr>
              <a:t>  = 0 </a:t>
            </a:r>
          </a:p>
          <a:p>
            <a:pPr marL="0" indent="0">
              <a:buNone/>
            </a:pPr>
            <a:r>
              <a:rPr lang="en-IN" b="1" dirty="0">
                <a:latin typeface="Baskerville Old Face" panose="02020602080505020303" pitchFamily="18" charset="0"/>
              </a:rPr>
              <a:t> </a:t>
            </a:r>
          </a:p>
          <a:p>
            <a:pPr marL="0" indent="0">
              <a:buNone/>
            </a:pPr>
            <a:r>
              <a:rPr lang="en-IN" b="1" dirty="0">
                <a:latin typeface="Baskerville Old Face" panose="02020602080505020303" pitchFamily="18" charset="0"/>
              </a:rPr>
              <a:t>4) GENERAL SOLUTION        -          f(</a:t>
            </a:r>
            <a:r>
              <a:rPr lang="en-IN" b="1" dirty="0" err="1">
                <a:latin typeface="Baskerville Old Face" panose="02020602080505020303" pitchFamily="18" charset="0"/>
              </a:rPr>
              <a:t>x,y,z,a,b</a:t>
            </a:r>
            <a:r>
              <a:rPr lang="en-IN" b="1" dirty="0">
                <a:latin typeface="Baskerville Old Face" panose="02020602080505020303" pitchFamily="18" charset="0"/>
              </a:rPr>
              <a:t>) = 0       if b = </a:t>
            </a:r>
            <a:r>
              <a:rPr lang="el-GR" i="0" dirty="0">
                <a:solidFill>
                  <a:schemeClr val="tx1"/>
                </a:solidFill>
                <a:effectLst/>
                <a:latin typeface="Google Sans"/>
              </a:rPr>
              <a:t>Φ</a:t>
            </a:r>
            <a:r>
              <a:rPr lang="en-IN" b="1" dirty="0">
                <a:latin typeface="Baskerville Old Face" panose="02020602080505020303" pitchFamily="18" charset="0"/>
              </a:rPr>
              <a:t>(a)      f(</a:t>
            </a:r>
            <a:r>
              <a:rPr lang="en-IN" b="1" dirty="0" err="1">
                <a:latin typeface="Baskerville Old Face" panose="02020602080505020303" pitchFamily="18" charset="0"/>
              </a:rPr>
              <a:t>x,y,z,a</a:t>
            </a:r>
            <a:r>
              <a:rPr lang="en-IN" b="1" dirty="0">
                <a:latin typeface="Baskerville Old Face" panose="02020602080505020303" pitchFamily="18" charset="0"/>
              </a:rPr>
              <a:t>,</a:t>
            </a:r>
            <a:r>
              <a:rPr lang="el-GR" b="1" i="0" dirty="0">
                <a:solidFill>
                  <a:schemeClr val="tx1"/>
                </a:solidFill>
                <a:effectLst/>
                <a:latin typeface="Google Sans"/>
              </a:rPr>
              <a:t> </a:t>
            </a:r>
            <a:r>
              <a:rPr lang="el-GR" i="0" dirty="0">
                <a:solidFill>
                  <a:schemeClr val="tx1"/>
                </a:solidFill>
                <a:effectLst/>
                <a:latin typeface="Google Sans"/>
              </a:rPr>
              <a:t>Φ</a:t>
            </a:r>
            <a:r>
              <a:rPr lang="en-IN" b="1" dirty="0">
                <a:latin typeface="Baskerville Old Face" panose="02020602080505020303" pitchFamily="18" charset="0"/>
              </a:rPr>
              <a:t>(a)) = </a:t>
            </a:r>
            <a:r>
              <a:rPr lang="en-IN" dirty="0">
                <a:latin typeface="Baskerville Old Face" panose="02020602080505020303" pitchFamily="18" charset="0"/>
              </a:rPr>
              <a:t>0 </a:t>
            </a:r>
          </a:p>
          <a:p>
            <a:endParaRPr lang="en-IN" dirty="0"/>
          </a:p>
        </p:txBody>
      </p:sp>
    </p:spTree>
    <p:extLst>
      <p:ext uri="{BB962C8B-B14F-4D97-AF65-F5344CB8AC3E}">
        <p14:creationId xmlns:p14="http://schemas.microsoft.com/office/powerpoint/2010/main" val="277499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2A6D-D8BD-C2CD-9CFC-A5ADDCEEBE6B}"/>
              </a:ext>
            </a:extLst>
          </p:cNvPr>
          <p:cNvSpPr>
            <a:spLocks noGrp="1"/>
          </p:cNvSpPr>
          <p:nvPr>
            <p:ph type="title"/>
          </p:nvPr>
        </p:nvSpPr>
        <p:spPr>
          <a:xfrm>
            <a:off x="452948" y="421062"/>
            <a:ext cx="10571998" cy="970450"/>
          </a:xfrm>
        </p:spPr>
        <p:txBody>
          <a:bodyPr/>
          <a:lstStyle/>
          <a:p>
            <a:r>
              <a:rPr lang="en-US" sz="2800">
                <a:latin typeface="Arial Black" panose="020B0A04020102020204" pitchFamily="34" charset="0"/>
              </a:rPr>
              <a:t>Lagrange partial differential equation in first order</a:t>
            </a:r>
            <a:endParaRPr lang="en-IN" sz="2800">
              <a:latin typeface="Arial Black" panose="020B0A04020102020204" pitchFamily="34" charset="0"/>
            </a:endParaRPr>
          </a:p>
        </p:txBody>
      </p:sp>
      <p:sp>
        <p:nvSpPr>
          <p:cNvPr id="3" name="Content Placeholder 2">
            <a:extLst>
              <a:ext uri="{FF2B5EF4-FFF2-40B4-BE49-F238E27FC236}">
                <a16:creationId xmlns:a16="http://schemas.microsoft.com/office/drawing/2014/main" id="{8ECEEEAF-7F8E-7832-6B2F-942720214A59}"/>
              </a:ext>
            </a:extLst>
          </p:cNvPr>
          <p:cNvSpPr>
            <a:spLocks noGrp="1"/>
          </p:cNvSpPr>
          <p:nvPr>
            <p:ph idx="1"/>
          </p:nvPr>
        </p:nvSpPr>
        <p:spPr>
          <a:xfrm>
            <a:off x="940633" y="2116684"/>
            <a:ext cx="10554574" cy="3636511"/>
          </a:xfrm>
        </p:spPr>
        <p:txBody>
          <a:bodyPr/>
          <a:lstStyle/>
          <a:p>
            <a:pPr marL="127000" indent="0">
              <a:buNone/>
            </a:pPr>
            <a:r>
              <a:rPr lang="en-US" b="1" dirty="0">
                <a:latin typeface="Baskerville Old Face" panose="02020602080505020303" pitchFamily="18" charset="0"/>
              </a:rPr>
              <a:t>A linear partial differential equation of order one, Involving a dependent variable z and two independent variables x and y and is of the form Pp + </a:t>
            </a:r>
            <a:r>
              <a:rPr lang="en-US" b="1" dirty="0" err="1">
                <a:latin typeface="Baskerville Old Face" panose="02020602080505020303" pitchFamily="18" charset="0"/>
              </a:rPr>
              <a:t>Qq</a:t>
            </a:r>
            <a:r>
              <a:rPr lang="en-US" b="1" dirty="0">
                <a:latin typeface="Baskerville Old Face" panose="02020602080505020303" pitchFamily="18" charset="0"/>
              </a:rPr>
              <a:t> = R where P, Q, R are the function of x, y, z.</a:t>
            </a:r>
          </a:p>
          <a:p>
            <a:pPr marL="127000" indent="0">
              <a:buNone/>
            </a:pPr>
            <a:r>
              <a:rPr lang="en-US" b="1" dirty="0">
                <a:latin typeface="Baskerville Old Face" panose="02020602080505020303" pitchFamily="18" charset="0"/>
              </a:rPr>
              <a:t>Consider,</a:t>
            </a:r>
          </a:p>
          <a:p>
            <a:pPr marL="127000" indent="0" algn="just">
              <a:buNone/>
            </a:pPr>
            <a:r>
              <a:rPr lang="en-US" b="1" dirty="0">
                <a:latin typeface="Baskerville Old Face" panose="02020602080505020303" pitchFamily="18" charset="0"/>
              </a:rPr>
              <a:t>                      Pp + </a:t>
            </a:r>
            <a:r>
              <a:rPr lang="en-US" b="1" dirty="0" err="1">
                <a:latin typeface="Baskerville Old Face" panose="02020602080505020303" pitchFamily="18" charset="0"/>
              </a:rPr>
              <a:t>Qq</a:t>
            </a:r>
            <a:r>
              <a:rPr lang="en-US" b="1" dirty="0">
                <a:latin typeface="Baskerville Old Face" panose="02020602080505020303" pitchFamily="18" charset="0"/>
              </a:rPr>
              <a:t> = R                      </a:t>
            </a:r>
          </a:p>
          <a:p>
            <a:pPr marL="127000" indent="0" algn="just">
              <a:buNone/>
            </a:pPr>
            <a:r>
              <a:rPr lang="en-US" b="1" dirty="0">
                <a:latin typeface="Baskerville Old Face" panose="02020602080505020303" pitchFamily="18" charset="0"/>
              </a:rPr>
              <a:t>              Now, </a:t>
            </a:r>
          </a:p>
          <a:p>
            <a:pPr marL="127000" indent="0" algn="just">
              <a:buNone/>
            </a:pPr>
            <a:r>
              <a:rPr lang="en-US" b="1" dirty="0">
                <a:latin typeface="Baskerville Old Face" panose="02020602080505020303" pitchFamily="18" charset="0"/>
              </a:rPr>
              <a:t>                       </a:t>
            </a:r>
          </a:p>
        </p:txBody>
      </p:sp>
      <p:sp>
        <p:nvSpPr>
          <p:cNvPr id="4" name="Rectangle 3">
            <a:extLst>
              <a:ext uri="{FF2B5EF4-FFF2-40B4-BE49-F238E27FC236}">
                <a16:creationId xmlns:a16="http://schemas.microsoft.com/office/drawing/2014/main" id="{D5F6A02D-2D22-2E0C-A7DC-E7651A992857}"/>
              </a:ext>
            </a:extLst>
          </p:cNvPr>
          <p:cNvSpPr/>
          <p:nvPr/>
        </p:nvSpPr>
        <p:spPr>
          <a:xfrm>
            <a:off x="2865964" y="4918823"/>
            <a:ext cx="3574165" cy="8343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Baskerville Old Face" panose="02020602080505020303" pitchFamily="18" charset="0"/>
              </a:rPr>
              <a:t>dx/P = </a:t>
            </a:r>
            <a:r>
              <a:rPr lang="en-US" sz="2800" b="1" dirty="0" err="1">
                <a:latin typeface="Baskerville Old Face" panose="02020602080505020303" pitchFamily="18" charset="0"/>
              </a:rPr>
              <a:t>dy</a:t>
            </a:r>
            <a:r>
              <a:rPr lang="en-US" sz="2800" b="1" dirty="0">
                <a:latin typeface="Baskerville Old Face" panose="02020602080505020303" pitchFamily="18" charset="0"/>
              </a:rPr>
              <a:t>/Q = </a:t>
            </a:r>
            <a:r>
              <a:rPr lang="en-US" sz="2800" b="1" dirty="0" err="1">
                <a:latin typeface="Baskerville Old Face" panose="02020602080505020303" pitchFamily="18" charset="0"/>
              </a:rPr>
              <a:t>dz</a:t>
            </a:r>
            <a:r>
              <a:rPr lang="en-US" sz="2800" b="1" dirty="0">
                <a:latin typeface="Baskerville Old Face" panose="02020602080505020303" pitchFamily="18" charset="0"/>
              </a:rPr>
              <a:t>/R</a:t>
            </a:r>
            <a:endParaRPr lang="en-IN" sz="2800" dirty="0"/>
          </a:p>
        </p:txBody>
      </p:sp>
    </p:spTree>
    <p:extLst>
      <p:ext uri="{BB962C8B-B14F-4D97-AF65-F5344CB8AC3E}">
        <p14:creationId xmlns:p14="http://schemas.microsoft.com/office/powerpoint/2010/main" val="267658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0F0F-E77F-AA9F-4A52-DCDAB2B30CE3}"/>
              </a:ext>
            </a:extLst>
          </p:cNvPr>
          <p:cNvSpPr>
            <a:spLocks noGrp="1"/>
          </p:cNvSpPr>
          <p:nvPr>
            <p:ph type="title"/>
          </p:nvPr>
        </p:nvSpPr>
        <p:spPr/>
        <p:txBody>
          <a:bodyPr/>
          <a:lstStyle/>
          <a:p>
            <a:r>
              <a:rPr lang="en-US"/>
              <a:t>EXAMPLES</a:t>
            </a:r>
            <a:endParaRPr lang="en-IN"/>
          </a:p>
        </p:txBody>
      </p:sp>
      <p:sp>
        <p:nvSpPr>
          <p:cNvPr id="3" name="Content Placeholder 2">
            <a:extLst>
              <a:ext uri="{FF2B5EF4-FFF2-40B4-BE49-F238E27FC236}">
                <a16:creationId xmlns:a16="http://schemas.microsoft.com/office/drawing/2014/main" id="{EC30EC44-4B59-FD0F-A26C-0E60A7924553}"/>
              </a:ext>
            </a:extLst>
          </p:cNvPr>
          <p:cNvSpPr>
            <a:spLocks noGrp="1"/>
          </p:cNvSpPr>
          <p:nvPr>
            <p:ph idx="1"/>
          </p:nvPr>
        </p:nvSpPr>
        <p:spPr>
          <a:xfrm>
            <a:off x="990738" y="1587022"/>
            <a:ext cx="10571998" cy="4892616"/>
          </a:xfrm>
        </p:spPr>
        <p:txBody>
          <a:bodyPr/>
          <a:lstStyle/>
          <a:p>
            <a:pPr marL="127000" indent="0">
              <a:buNone/>
            </a:pPr>
            <a:r>
              <a:rPr lang="es-ES" b="1" dirty="0">
                <a:solidFill>
                  <a:schemeClr val="accent5">
                    <a:lumMod val="75000"/>
                  </a:schemeClr>
                </a:solidFill>
              </a:rPr>
              <a:t>Q.     </a:t>
            </a:r>
            <a:r>
              <a:rPr lang="es-ES" b="1" dirty="0">
                <a:solidFill>
                  <a:schemeClr val="tx1"/>
                </a:solidFill>
              </a:rPr>
              <a:t>(y² +z</a:t>
            </a:r>
            <a:r>
              <a:rPr lang="es-ES" b="1" dirty="0">
                <a:solidFill>
                  <a:schemeClr val="tx1"/>
                </a:solidFill>
                <a:latin typeface="Staatliches" pitchFamily="2" charset="0"/>
              </a:rPr>
              <a:t>²</a:t>
            </a:r>
            <a:r>
              <a:rPr lang="es-ES" b="1" dirty="0">
                <a:solidFill>
                  <a:schemeClr val="tx1"/>
                </a:solidFill>
              </a:rPr>
              <a:t>-x</a:t>
            </a:r>
            <a:r>
              <a:rPr lang="es-ES" b="1" dirty="0">
                <a:solidFill>
                  <a:schemeClr val="tx1"/>
                </a:solidFill>
                <a:latin typeface="Staatliches" pitchFamily="2" charset="0"/>
              </a:rPr>
              <a:t>²</a:t>
            </a:r>
            <a:r>
              <a:rPr lang="es-ES" b="1" dirty="0">
                <a:solidFill>
                  <a:schemeClr val="tx1"/>
                </a:solidFill>
              </a:rPr>
              <a:t>)p – 2xyq = -2zx </a:t>
            </a:r>
          </a:p>
          <a:p>
            <a:pPr marL="127000" indent="0">
              <a:buNone/>
            </a:pPr>
            <a:endParaRPr lang="es-ES" b="1" dirty="0">
              <a:solidFill>
                <a:schemeClr val="tx1"/>
              </a:solidFill>
            </a:endParaRPr>
          </a:p>
          <a:p>
            <a:pPr marL="127000" indent="0">
              <a:buNone/>
            </a:pPr>
            <a:r>
              <a:rPr lang="es-ES" b="1" u="sng" dirty="0" err="1">
                <a:solidFill>
                  <a:schemeClr val="tx1"/>
                </a:solidFill>
              </a:rPr>
              <a:t>Solution</a:t>
            </a:r>
            <a:r>
              <a:rPr lang="es-ES" b="1" u="sng" dirty="0">
                <a:solidFill>
                  <a:schemeClr val="tx1"/>
                </a:solidFill>
              </a:rPr>
              <a:t>:</a:t>
            </a:r>
          </a:p>
          <a:p>
            <a:pPr marL="127000" indent="0">
              <a:buNone/>
            </a:pPr>
            <a:r>
              <a:rPr lang="en-IN" b="1" dirty="0">
                <a:solidFill>
                  <a:schemeClr val="tx1"/>
                </a:solidFill>
              </a:rPr>
              <a:t>             </a:t>
            </a:r>
            <a:r>
              <a:rPr lang="en-IN" b="1" dirty="0">
                <a:solidFill>
                  <a:schemeClr val="tx1"/>
                </a:solidFill>
                <a:latin typeface="Baskerville Old Face" panose="02020602080505020303" pitchFamily="18" charset="0"/>
              </a:rPr>
              <a:t>           Pp + </a:t>
            </a:r>
            <a:r>
              <a:rPr lang="en-IN" b="1" dirty="0" err="1">
                <a:solidFill>
                  <a:schemeClr val="tx1"/>
                </a:solidFill>
                <a:latin typeface="Baskerville Old Face" panose="02020602080505020303" pitchFamily="18" charset="0"/>
              </a:rPr>
              <a:t>Qq</a:t>
            </a:r>
            <a:r>
              <a:rPr lang="en-IN" b="1" dirty="0">
                <a:solidFill>
                  <a:schemeClr val="tx1"/>
                </a:solidFill>
                <a:latin typeface="Baskerville Old Face" panose="02020602080505020303" pitchFamily="18" charset="0"/>
              </a:rPr>
              <a:t> = R</a:t>
            </a:r>
          </a:p>
          <a:p>
            <a:pPr marL="127000" indent="0">
              <a:buNone/>
            </a:pPr>
            <a:r>
              <a:rPr lang="en-IN" b="1" dirty="0">
                <a:solidFill>
                  <a:schemeClr val="tx1"/>
                </a:solidFill>
                <a:latin typeface="Baskerville Old Face" panose="02020602080505020303" pitchFamily="18" charset="0"/>
              </a:rPr>
              <a:t>         on comparing ,</a:t>
            </a:r>
          </a:p>
          <a:p>
            <a:pPr marL="127000" indent="0">
              <a:buNone/>
            </a:pPr>
            <a:r>
              <a:rPr lang="en-IN" b="1" dirty="0">
                <a:solidFill>
                  <a:schemeClr val="tx1"/>
                </a:solidFill>
                <a:latin typeface="Baskerville Old Face" panose="02020602080505020303" pitchFamily="18" charset="0"/>
              </a:rPr>
              <a:t>                        P = </a:t>
            </a:r>
            <a:r>
              <a:rPr lang="es-ES" b="1" dirty="0">
                <a:solidFill>
                  <a:schemeClr val="tx1"/>
                </a:solidFill>
                <a:latin typeface="Baskerville Old Face" panose="02020602080505020303" pitchFamily="18" charset="0"/>
              </a:rPr>
              <a:t>y² +z²-x²      Q = -2xy    R = -2zx</a:t>
            </a:r>
          </a:p>
          <a:p>
            <a:pPr marL="127000" indent="0">
              <a:buNone/>
            </a:pPr>
            <a:r>
              <a:rPr lang="es-ES" b="1" dirty="0">
                <a:solidFill>
                  <a:schemeClr val="tx1"/>
                </a:solidFill>
                <a:latin typeface="Baskerville Old Face" panose="02020602080505020303" pitchFamily="18" charset="0"/>
              </a:rPr>
              <a:t>                               =&gt;  </a:t>
            </a:r>
            <a:r>
              <a:rPr lang="en-US" b="1" dirty="0">
                <a:latin typeface="Baskerville Old Face" panose="02020602080505020303" pitchFamily="18" charset="0"/>
              </a:rPr>
              <a:t>dx/</a:t>
            </a:r>
            <a:r>
              <a:rPr lang="es-ES" b="1" dirty="0">
                <a:solidFill>
                  <a:schemeClr val="tx1"/>
                </a:solidFill>
                <a:latin typeface="Baskerville Old Face" panose="02020602080505020303" pitchFamily="18" charset="0"/>
              </a:rPr>
              <a:t> y² +z²-x²</a:t>
            </a:r>
            <a:r>
              <a:rPr lang="en-US" b="1" dirty="0">
                <a:latin typeface="Baskerville Old Face" panose="02020602080505020303" pitchFamily="18" charset="0"/>
              </a:rPr>
              <a:t> = </a:t>
            </a:r>
            <a:r>
              <a:rPr lang="en-US" b="1" dirty="0" err="1">
                <a:latin typeface="Baskerville Old Face" panose="02020602080505020303" pitchFamily="18" charset="0"/>
              </a:rPr>
              <a:t>dy</a:t>
            </a:r>
            <a:r>
              <a:rPr lang="en-US" b="1" dirty="0">
                <a:latin typeface="Baskerville Old Face" panose="02020602080505020303" pitchFamily="18" charset="0"/>
              </a:rPr>
              <a:t>/</a:t>
            </a:r>
            <a:r>
              <a:rPr lang="es-ES" b="1" dirty="0">
                <a:solidFill>
                  <a:schemeClr val="tx1"/>
                </a:solidFill>
                <a:latin typeface="Baskerville Old Face" panose="02020602080505020303" pitchFamily="18" charset="0"/>
              </a:rPr>
              <a:t> -2xy</a:t>
            </a:r>
            <a:r>
              <a:rPr lang="en-US" b="1" dirty="0">
                <a:latin typeface="Baskerville Old Face" panose="02020602080505020303" pitchFamily="18" charset="0"/>
              </a:rPr>
              <a:t> = </a:t>
            </a:r>
            <a:r>
              <a:rPr lang="en-US" b="1" dirty="0" err="1">
                <a:latin typeface="Baskerville Old Face" panose="02020602080505020303" pitchFamily="18" charset="0"/>
              </a:rPr>
              <a:t>dz</a:t>
            </a:r>
            <a:r>
              <a:rPr lang="en-US" b="1" dirty="0">
                <a:latin typeface="Baskerville Old Face" panose="02020602080505020303" pitchFamily="18" charset="0"/>
              </a:rPr>
              <a:t>/</a:t>
            </a:r>
            <a:r>
              <a:rPr lang="es-ES" b="1" dirty="0">
                <a:solidFill>
                  <a:schemeClr val="tx1"/>
                </a:solidFill>
                <a:latin typeface="Baskerville Old Face" panose="02020602080505020303" pitchFamily="18" charset="0"/>
              </a:rPr>
              <a:t>-2zx</a:t>
            </a:r>
          </a:p>
          <a:p>
            <a:pPr marL="127000" indent="0">
              <a:buNone/>
            </a:pPr>
            <a:r>
              <a:rPr lang="es-ES" b="1" dirty="0">
                <a:solidFill>
                  <a:schemeClr val="tx1"/>
                </a:solidFill>
                <a:latin typeface="Baskerville Old Face" panose="02020602080505020303" pitchFamily="18" charset="0"/>
              </a:rPr>
              <a:t>                                    =&gt;   </a:t>
            </a:r>
            <a:r>
              <a:rPr lang="en-US" b="1" dirty="0" err="1">
                <a:latin typeface="Baskerville Old Face" panose="02020602080505020303" pitchFamily="18" charset="0"/>
              </a:rPr>
              <a:t>dy</a:t>
            </a:r>
            <a:r>
              <a:rPr lang="en-US" b="1" dirty="0">
                <a:latin typeface="Baskerville Old Face" panose="02020602080505020303" pitchFamily="18" charset="0"/>
              </a:rPr>
              <a:t>/</a:t>
            </a:r>
            <a:r>
              <a:rPr lang="es-ES" b="1" dirty="0">
                <a:solidFill>
                  <a:schemeClr val="tx1"/>
                </a:solidFill>
                <a:latin typeface="Baskerville Old Face" panose="02020602080505020303" pitchFamily="18" charset="0"/>
              </a:rPr>
              <a:t> -2xy</a:t>
            </a:r>
            <a:r>
              <a:rPr lang="en-US" b="1" dirty="0">
                <a:latin typeface="Baskerville Old Face" panose="02020602080505020303" pitchFamily="18" charset="0"/>
              </a:rPr>
              <a:t> = </a:t>
            </a:r>
            <a:r>
              <a:rPr lang="en-US" b="1" dirty="0" err="1">
                <a:latin typeface="Baskerville Old Face" panose="02020602080505020303" pitchFamily="18" charset="0"/>
              </a:rPr>
              <a:t>dz</a:t>
            </a:r>
            <a:r>
              <a:rPr lang="en-US" b="1" dirty="0">
                <a:latin typeface="Baskerville Old Face" panose="02020602080505020303" pitchFamily="18" charset="0"/>
              </a:rPr>
              <a:t>/</a:t>
            </a:r>
            <a:r>
              <a:rPr lang="es-ES" b="1" dirty="0">
                <a:solidFill>
                  <a:schemeClr val="tx1"/>
                </a:solidFill>
                <a:latin typeface="Baskerville Old Face" panose="02020602080505020303" pitchFamily="18" charset="0"/>
              </a:rPr>
              <a:t>-2zx</a:t>
            </a:r>
          </a:p>
          <a:p>
            <a:pPr marL="127000" indent="0">
              <a:buNone/>
            </a:pPr>
            <a:r>
              <a:rPr lang="es-ES" b="1" dirty="0">
                <a:solidFill>
                  <a:schemeClr val="tx1"/>
                </a:solidFill>
                <a:latin typeface="Baskerville Old Face" panose="02020602080505020303" pitchFamily="18" charset="0"/>
              </a:rPr>
              <a:t>                                    =&gt;  ∫</a:t>
            </a:r>
            <a:r>
              <a:rPr lang="en-US" b="1" dirty="0">
                <a:latin typeface="Baskerville Old Face" panose="02020602080505020303" pitchFamily="18" charset="0"/>
              </a:rPr>
              <a:t> </a:t>
            </a:r>
            <a:r>
              <a:rPr lang="en-US" b="1" dirty="0" err="1">
                <a:latin typeface="Baskerville Old Face" panose="02020602080505020303" pitchFamily="18" charset="0"/>
              </a:rPr>
              <a:t>dy</a:t>
            </a:r>
            <a:r>
              <a:rPr lang="en-US" b="1" dirty="0">
                <a:latin typeface="Baskerville Old Face" panose="02020602080505020303" pitchFamily="18" charset="0"/>
              </a:rPr>
              <a:t>/y = </a:t>
            </a:r>
            <a:r>
              <a:rPr lang="es-ES" b="1" dirty="0">
                <a:solidFill>
                  <a:schemeClr val="tx1"/>
                </a:solidFill>
                <a:latin typeface="Baskerville Old Face" panose="02020602080505020303" pitchFamily="18" charset="0"/>
              </a:rPr>
              <a:t>∫</a:t>
            </a:r>
            <a:r>
              <a:rPr lang="en-US" b="1" dirty="0">
                <a:latin typeface="Baskerville Old Face" panose="02020602080505020303" pitchFamily="18" charset="0"/>
              </a:rPr>
              <a:t> </a:t>
            </a:r>
            <a:r>
              <a:rPr lang="en-US" b="1" dirty="0" err="1">
                <a:latin typeface="Baskerville Old Face" panose="02020602080505020303" pitchFamily="18" charset="0"/>
              </a:rPr>
              <a:t>dz</a:t>
            </a:r>
            <a:r>
              <a:rPr lang="en-US" b="1" dirty="0">
                <a:latin typeface="Baskerville Old Face" panose="02020602080505020303" pitchFamily="18" charset="0"/>
              </a:rPr>
              <a:t>/</a:t>
            </a:r>
            <a:r>
              <a:rPr lang="es-ES" b="1" dirty="0">
                <a:solidFill>
                  <a:schemeClr val="tx1"/>
                </a:solidFill>
                <a:latin typeface="Baskerville Old Face" panose="02020602080505020303" pitchFamily="18" charset="0"/>
              </a:rPr>
              <a:t>z</a:t>
            </a:r>
          </a:p>
          <a:p>
            <a:pPr marL="127000" indent="0">
              <a:buNone/>
            </a:pPr>
            <a:r>
              <a:rPr lang="es-ES" b="1" dirty="0">
                <a:solidFill>
                  <a:schemeClr val="tx1"/>
                </a:solidFill>
                <a:latin typeface="Baskerville Old Face" panose="02020602080505020303" pitchFamily="18" charset="0"/>
              </a:rPr>
              <a:t>                                    =&gt; </a:t>
            </a:r>
            <a:r>
              <a:rPr lang="pl-PL" b="1" dirty="0">
                <a:solidFill>
                  <a:schemeClr val="tx1"/>
                </a:solidFill>
                <a:latin typeface="Baskerville Old Face" panose="02020602080505020303" pitchFamily="18" charset="0"/>
              </a:rPr>
              <a:t>log Y = log Z + log c</a:t>
            </a:r>
            <a:endParaRPr lang="en-US" b="1" dirty="0">
              <a:solidFill>
                <a:schemeClr val="tx1"/>
              </a:solidFill>
              <a:latin typeface="Baskerville Old Face" panose="02020602080505020303" pitchFamily="18" charset="0"/>
            </a:endParaRPr>
          </a:p>
          <a:p>
            <a:pPr marL="127000" indent="0">
              <a:buNone/>
            </a:pPr>
            <a:r>
              <a:rPr lang="en-US" b="1" dirty="0">
                <a:solidFill>
                  <a:schemeClr val="tx1"/>
                </a:solidFill>
                <a:latin typeface="Baskerville Old Face" panose="02020602080505020303" pitchFamily="18" charset="0"/>
              </a:rPr>
              <a:t>                                                y = </a:t>
            </a:r>
            <a:r>
              <a:rPr lang="en-US" b="1" dirty="0" err="1">
                <a:solidFill>
                  <a:schemeClr val="tx1"/>
                </a:solidFill>
                <a:latin typeface="Baskerville Old Face" panose="02020602080505020303" pitchFamily="18" charset="0"/>
              </a:rPr>
              <a:t>cz</a:t>
            </a:r>
            <a:r>
              <a:rPr lang="en-US" b="1" dirty="0">
                <a:solidFill>
                  <a:schemeClr val="tx1"/>
                </a:solidFill>
                <a:latin typeface="Baskerville Old Face" panose="02020602080505020303" pitchFamily="18" charset="0"/>
              </a:rPr>
              <a:t>   Ans.</a:t>
            </a:r>
            <a:endParaRPr lang="es-ES" b="1" dirty="0">
              <a:solidFill>
                <a:schemeClr val="tx1"/>
              </a:solidFill>
              <a:latin typeface="Baskerville Old Face" panose="02020602080505020303" pitchFamily="18" charset="0"/>
            </a:endParaRPr>
          </a:p>
          <a:p>
            <a:pPr marL="127000" indent="0">
              <a:buNone/>
            </a:pPr>
            <a:endParaRPr lang="en-IN" b="1" dirty="0">
              <a:solidFill>
                <a:schemeClr val="tx1"/>
              </a:solidFill>
            </a:endParaRPr>
          </a:p>
        </p:txBody>
      </p:sp>
    </p:spTree>
    <p:extLst>
      <p:ext uri="{BB962C8B-B14F-4D97-AF65-F5344CB8AC3E}">
        <p14:creationId xmlns:p14="http://schemas.microsoft.com/office/powerpoint/2010/main" val="114546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8B9D-2657-4B0B-5AFD-F5E06D0C7141}"/>
              </a:ext>
            </a:extLst>
          </p:cNvPr>
          <p:cNvSpPr>
            <a:spLocks noGrp="1"/>
          </p:cNvSpPr>
          <p:nvPr>
            <p:ph type="title"/>
          </p:nvPr>
        </p:nvSpPr>
        <p:spPr>
          <a:xfrm>
            <a:off x="248583" y="409576"/>
            <a:ext cx="10554574" cy="1260322"/>
          </a:xfrm>
        </p:spPr>
        <p:txBody>
          <a:bodyPr/>
          <a:lstStyle/>
          <a:p>
            <a:r>
              <a:rPr lang="en-IN" sz="2800">
                <a:latin typeface="Arial Black" panose="020B0A04020102020204" pitchFamily="34" charset="0"/>
              </a:rPr>
              <a:t>STANDARD TYPES OF FIRST ORDER EQUATIONS</a:t>
            </a:r>
            <a:br>
              <a:rPr lang="en-IN" sz="2400"/>
            </a:br>
            <a:r>
              <a:rPr lang="en-IN" sz="3600"/>
              <a:t>Type 1</a:t>
            </a:r>
          </a:p>
        </p:txBody>
      </p:sp>
      <p:sp>
        <p:nvSpPr>
          <p:cNvPr id="3" name="Content Placeholder 2">
            <a:extLst>
              <a:ext uri="{FF2B5EF4-FFF2-40B4-BE49-F238E27FC236}">
                <a16:creationId xmlns:a16="http://schemas.microsoft.com/office/drawing/2014/main" id="{76668EE5-CB1C-8E3C-9E93-BE0AAE7D0D9C}"/>
              </a:ext>
            </a:extLst>
          </p:cNvPr>
          <p:cNvSpPr>
            <a:spLocks noGrp="1"/>
          </p:cNvSpPr>
          <p:nvPr>
            <p:ph idx="1"/>
          </p:nvPr>
        </p:nvSpPr>
        <p:spPr>
          <a:xfrm>
            <a:off x="926868" y="2158948"/>
            <a:ext cx="10554574" cy="3636511"/>
          </a:xfrm>
        </p:spPr>
        <p:txBody>
          <a:bodyPr/>
          <a:lstStyle/>
          <a:p>
            <a:pPr marL="0" indent="0">
              <a:buNone/>
            </a:pPr>
            <a:r>
              <a:rPr lang="en-IN" sz="2400" b="1" dirty="0">
                <a:latin typeface="Baskerville Old Face" panose="02020602080505020303" pitchFamily="18" charset="0"/>
                <a:cs typeface="Aparajita" panose="02020603050405020304" pitchFamily="18" charset="0"/>
              </a:rPr>
              <a:t> </a:t>
            </a:r>
            <a:r>
              <a:rPr lang="en-IN" sz="3600" b="1" dirty="0">
                <a:latin typeface="Baskerville Old Face" panose="02020602080505020303" pitchFamily="18" charset="0"/>
                <a:ea typeface="Cascadia Code SemiBold" panose="020B0609020000020004" pitchFamily="49" charset="0"/>
                <a:cs typeface="Cascadia Code SemiBold" panose="020B0609020000020004" pitchFamily="49" charset="0"/>
              </a:rPr>
              <a:t>Partial Differential equation of the form</a:t>
            </a:r>
          </a:p>
          <a:p>
            <a:pPr marL="0" indent="0">
              <a:buNone/>
            </a:pPr>
            <a:r>
              <a:rPr lang="en-IN" sz="3600" b="1" dirty="0">
                <a:latin typeface="Baskerville Old Face" panose="02020602080505020303" pitchFamily="18" charset="0"/>
                <a:ea typeface="Cascadia Code SemiBold" panose="020B0609020000020004" pitchFamily="49" charset="0"/>
                <a:cs typeface="Cascadia Code SemiBold" panose="020B0609020000020004" pitchFamily="49" charset="0"/>
              </a:rPr>
              <a:t>                               f(p , q)=0 </a:t>
            </a:r>
          </a:p>
          <a:p>
            <a:pPr marL="0" indent="0">
              <a:buNone/>
            </a:pPr>
            <a:r>
              <a:rPr lang="en-IN" sz="3600" b="1" dirty="0">
                <a:latin typeface="Baskerville Old Face" panose="02020602080505020303" pitchFamily="18" charset="0"/>
                <a:ea typeface="Cascadia Code SemiBold" panose="020B0609020000020004" pitchFamily="49" charset="0"/>
                <a:cs typeface="Cascadia Code SemiBold" panose="020B0609020000020004" pitchFamily="49" charset="0"/>
              </a:rPr>
              <a:t>               has solution,</a:t>
            </a:r>
          </a:p>
          <a:p>
            <a:pPr marL="0" indent="0">
              <a:buNone/>
            </a:pPr>
            <a:r>
              <a:rPr lang="en-IN" sz="3600" b="1" dirty="0">
                <a:latin typeface="Baskerville Old Face" panose="02020602080505020303" pitchFamily="18" charset="0"/>
                <a:ea typeface="Cascadia Code SemiBold" panose="020B0609020000020004" pitchFamily="49" charset="0"/>
                <a:cs typeface="Cascadia Code SemiBold" panose="020B0609020000020004" pitchFamily="49" charset="0"/>
              </a:rPr>
              <a:t>                      z = </a:t>
            </a:r>
            <a:r>
              <a:rPr lang="en-IN" sz="3600" b="1" dirty="0" err="1">
                <a:latin typeface="Baskerville Old Face" panose="02020602080505020303" pitchFamily="18" charset="0"/>
                <a:ea typeface="Cascadia Code SemiBold" panose="020B0609020000020004" pitchFamily="49" charset="0"/>
                <a:cs typeface="Cascadia Code SemiBold" panose="020B0609020000020004" pitchFamily="49" charset="0"/>
              </a:rPr>
              <a:t>ax</a:t>
            </a:r>
            <a:r>
              <a:rPr lang="en-IN" sz="3600" b="1" dirty="0">
                <a:latin typeface="Baskerville Old Face" panose="02020602080505020303" pitchFamily="18" charset="0"/>
                <a:ea typeface="Cascadia Code SemiBold" panose="020B0609020000020004" pitchFamily="49" charset="0"/>
                <a:cs typeface="Cascadia Code SemiBold" panose="020B0609020000020004" pitchFamily="49" charset="0"/>
              </a:rPr>
              <a:t> + by + c and f(a , b)=0</a:t>
            </a:r>
          </a:p>
          <a:p>
            <a:endParaRPr lang="en-IN" dirty="0"/>
          </a:p>
        </p:txBody>
      </p:sp>
    </p:spTree>
    <p:extLst>
      <p:ext uri="{BB962C8B-B14F-4D97-AF65-F5344CB8AC3E}">
        <p14:creationId xmlns:p14="http://schemas.microsoft.com/office/powerpoint/2010/main" val="109727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3F17-11AB-F9DF-B685-534318262A32}"/>
              </a:ext>
            </a:extLst>
          </p:cNvPr>
          <p:cNvSpPr>
            <a:spLocks noGrp="1"/>
          </p:cNvSpPr>
          <p:nvPr>
            <p:ph type="title"/>
          </p:nvPr>
        </p:nvSpPr>
        <p:spPr>
          <a:xfrm>
            <a:off x="298618" y="386625"/>
            <a:ext cx="10571998" cy="970450"/>
          </a:xfrm>
        </p:spPr>
        <p:txBody>
          <a:bodyPr/>
          <a:lstStyle/>
          <a:p>
            <a:r>
              <a:rPr lang="en-US" sz="3600" dirty="0"/>
              <a:t>TYPE-2</a:t>
            </a:r>
            <a:endParaRPr lang="en-IN" sz="3600" dirty="0"/>
          </a:p>
        </p:txBody>
      </p:sp>
      <p:sp>
        <p:nvSpPr>
          <p:cNvPr id="3" name="Content Placeholder 2">
            <a:extLst>
              <a:ext uri="{FF2B5EF4-FFF2-40B4-BE49-F238E27FC236}">
                <a16:creationId xmlns:a16="http://schemas.microsoft.com/office/drawing/2014/main" id="{3595366D-D720-6429-6093-9C670C1C9A32}"/>
              </a:ext>
            </a:extLst>
          </p:cNvPr>
          <p:cNvSpPr>
            <a:spLocks noGrp="1"/>
          </p:cNvSpPr>
          <p:nvPr>
            <p:ph idx="1"/>
          </p:nvPr>
        </p:nvSpPr>
        <p:spPr>
          <a:xfrm>
            <a:off x="186812" y="2075163"/>
            <a:ext cx="11543071" cy="3244089"/>
          </a:xfrm>
        </p:spPr>
        <p:txBody>
          <a:bodyPr>
            <a:normAutofit/>
          </a:bodyPr>
          <a:lstStyle/>
          <a:p>
            <a:pPr marL="0" indent="0">
              <a:buNone/>
            </a:pPr>
            <a:r>
              <a:rPr lang="en-US" sz="2400" b="1" dirty="0">
                <a:latin typeface="Baskerville Old Face" panose="02020602080505020303" pitchFamily="18" charset="0"/>
              </a:rPr>
              <a:t>         </a:t>
            </a:r>
            <a:r>
              <a:rPr lang="en-US" sz="3600" b="1" dirty="0">
                <a:latin typeface="Baskerville Old Face" panose="02020602080505020303" pitchFamily="18" charset="0"/>
              </a:rPr>
              <a:t>The partial differentiation equation of the    </a:t>
            </a:r>
          </a:p>
          <a:p>
            <a:pPr marL="0" indent="0">
              <a:buNone/>
            </a:pPr>
            <a:r>
              <a:rPr lang="en-US" sz="3600" b="1" dirty="0">
                <a:latin typeface="Baskerville Old Face" panose="02020602080505020303" pitchFamily="18" charset="0"/>
              </a:rPr>
              <a:t>       form </a:t>
            </a:r>
          </a:p>
          <a:p>
            <a:pPr marL="0" indent="0">
              <a:buNone/>
            </a:pPr>
            <a:r>
              <a:rPr lang="en-US" sz="3600" b="1" dirty="0">
                <a:latin typeface="Baskerville Old Face" panose="02020602080505020303" pitchFamily="18" charset="0"/>
              </a:rPr>
              <a:t>                       z = ax + by+ f(a , b)</a:t>
            </a:r>
          </a:p>
          <a:p>
            <a:pPr marL="0" indent="0">
              <a:buNone/>
            </a:pPr>
            <a:r>
              <a:rPr lang="en-US" sz="3600" b="1" dirty="0">
                <a:latin typeface="Baskerville Old Face" panose="02020602080505020303" pitchFamily="18" charset="0"/>
              </a:rPr>
              <a:t>       Is called Clairaut's form of partial differential equations.</a:t>
            </a:r>
            <a:endParaRPr lang="en-IN" sz="3600" b="1" dirty="0">
              <a:latin typeface="Baskerville Old Face" panose="02020602080505020303" pitchFamily="18" charset="0"/>
            </a:endParaRPr>
          </a:p>
        </p:txBody>
      </p:sp>
    </p:spTree>
    <p:extLst>
      <p:ext uri="{BB962C8B-B14F-4D97-AF65-F5344CB8AC3E}">
        <p14:creationId xmlns:p14="http://schemas.microsoft.com/office/powerpoint/2010/main" val="97027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4CB9-5271-45BD-AF77-BD3CABB6B410}"/>
              </a:ext>
            </a:extLst>
          </p:cNvPr>
          <p:cNvSpPr>
            <a:spLocks noGrp="1"/>
          </p:cNvSpPr>
          <p:nvPr>
            <p:ph type="title"/>
          </p:nvPr>
        </p:nvSpPr>
        <p:spPr>
          <a:xfrm>
            <a:off x="293745" y="447188"/>
            <a:ext cx="10571998" cy="970450"/>
          </a:xfrm>
        </p:spPr>
        <p:txBody>
          <a:bodyPr/>
          <a:lstStyle/>
          <a:p>
            <a:r>
              <a:rPr lang="en-US" sz="3600"/>
              <a:t>TYPE-3</a:t>
            </a:r>
            <a:endParaRPr lang="en-IN" sz="3600"/>
          </a:p>
        </p:txBody>
      </p:sp>
      <p:sp>
        <p:nvSpPr>
          <p:cNvPr id="3" name="Content Placeholder 2">
            <a:extLst>
              <a:ext uri="{FF2B5EF4-FFF2-40B4-BE49-F238E27FC236}">
                <a16:creationId xmlns:a16="http://schemas.microsoft.com/office/drawing/2014/main" id="{EB2588EE-F906-1126-C49C-726010167404}"/>
              </a:ext>
            </a:extLst>
          </p:cNvPr>
          <p:cNvSpPr>
            <a:spLocks noGrp="1"/>
          </p:cNvSpPr>
          <p:nvPr>
            <p:ph idx="1"/>
          </p:nvPr>
        </p:nvSpPr>
        <p:spPr>
          <a:xfrm>
            <a:off x="945742" y="1872659"/>
            <a:ext cx="11120284" cy="4032899"/>
          </a:xfrm>
        </p:spPr>
        <p:txBody>
          <a:bodyPr>
            <a:noAutofit/>
          </a:bodyPr>
          <a:lstStyle/>
          <a:p>
            <a:pPr marL="0" indent="0">
              <a:buNone/>
            </a:pPr>
            <a:r>
              <a:rPr lang="en-US" sz="2000" b="1" dirty="0">
                <a:latin typeface="Baskerville Old Face" panose="02020602080505020303" pitchFamily="18" charset="0"/>
              </a:rPr>
              <a:t> </a:t>
            </a:r>
            <a:r>
              <a:rPr lang="en-US" sz="2800" b="1" dirty="0">
                <a:latin typeface="Baskerville Old Face" panose="02020602080505020303" pitchFamily="18" charset="0"/>
              </a:rPr>
              <a:t>If the partial differential equations is given by</a:t>
            </a:r>
          </a:p>
          <a:p>
            <a:pPr marL="0" indent="0">
              <a:buNone/>
            </a:pPr>
            <a:r>
              <a:rPr lang="en-US" sz="2800" b="1" dirty="0">
                <a:latin typeface="Baskerville Old Face" panose="02020602080505020303" pitchFamily="18" charset="0"/>
              </a:rPr>
              <a:t>                                              f(z, p, q) = 0 </a:t>
            </a:r>
          </a:p>
          <a:p>
            <a:pPr marL="0" indent="0">
              <a:buNone/>
            </a:pPr>
            <a:r>
              <a:rPr lang="en-US" sz="2800" b="1" dirty="0">
                <a:latin typeface="Baskerville Old Face" panose="02020602080505020303" pitchFamily="18" charset="0"/>
              </a:rPr>
              <a:t>                Then assume that</a:t>
            </a:r>
          </a:p>
          <a:p>
            <a:pPr marL="0" indent="0">
              <a:buNone/>
            </a:pPr>
            <a:r>
              <a:rPr lang="en-US" sz="2800" b="1" dirty="0">
                <a:latin typeface="Baskerville Old Face" panose="02020602080505020303" pitchFamily="18" charset="0"/>
              </a:rPr>
              <a:t>                                              z = </a:t>
            </a:r>
            <a:r>
              <a:rPr lang="el-GR" sz="2800" b="1" i="0" dirty="0">
                <a:solidFill>
                  <a:schemeClr val="tx1"/>
                </a:solidFill>
                <a:effectLst/>
                <a:latin typeface="Google Sans"/>
              </a:rPr>
              <a:t>Φ</a:t>
            </a:r>
            <a:r>
              <a:rPr lang="el-GR" sz="2800" b="1" i="0" dirty="0">
                <a:solidFill>
                  <a:srgbClr val="ECECEC"/>
                </a:solidFill>
                <a:effectLst/>
                <a:latin typeface="Google Sans"/>
              </a:rPr>
              <a:t> </a:t>
            </a:r>
            <a:r>
              <a:rPr lang="en-US" sz="2800" b="1" dirty="0">
                <a:latin typeface="Baskerville Old Face" panose="02020602080505020303" pitchFamily="18" charset="0"/>
              </a:rPr>
              <a:t>(x + </a:t>
            </a:r>
            <a:r>
              <a:rPr lang="el-GR" sz="2800" b="1" dirty="0">
                <a:latin typeface="Baskerville Old Face" panose="02020602080505020303" pitchFamily="18" charset="0"/>
              </a:rPr>
              <a:t>α</a:t>
            </a:r>
            <a:r>
              <a:rPr lang="en-US" sz="2800" b="1" dirty="0">
                <a:latin typeface="Baskerville Old Face" panose="02020602080505020303" pitchFamily="18" charset="0"/>
              </a:rPr>
              <a:t>y)</a:t>
            </a:r>
          </a:p>
          <a:p>
            <a:pPr marL="0" indent="0">
              <a:buNone/>
            </a:pPr>
            <a:r>
              <a:rPr lang="en-US" sz="2800" b="1" dirty="0">
                <a:latin typeface="Baskerville Old Face" panose="02020602080505020303" pitchFamily="18" charset="0"/>
              </a:rPr>
              <a:t>                                              u = x + </a:t>
            </a:r>
            <a:r>
              <a:rPr lang="el-GR" sz="2800" b="1" dirty="0">
                <a:latin typeface="Baskerville Old Face" panose="02020602080505020303" pitchFamily="18" charset="0"/>
              </a:rPr>
              <a:t>α</a:t>
            </a:r>
            <a:r>
              <a:rPr lang="en-US" sz="2800" b="1" dirty="0">
                <a:latin typeface="Baskerville Old Face" panose="02020602080505020303" pitchFamily="18" charset="0"/>
              </a:rPr>
              <a:t>y</a:t>
            </a:r>
          </a:p>
          <a:p>
            <a:pPr marL="0" indent="0">
              <a:buNone/>
            </a:pPr>
            <a:r>
              <a:rPr lang="en-US" sz="2800" b="1" dirty="0">
                <a:latin typeface="Baskerville Old Face" panose="02020602080505020303" pitchFamily="18" charset="0"/>
              </a:rPr>
              <a:t>                                              z = </a:t>
            </a:r>
            <a:r>
              <a:rPr lang="el-GR" sz="2800" b="1" i="0" dirty="0">
                <a:solidFill>
                  <a:schemeClr val="tx1"/>
                </a:solidFill>
                <a:effectLst/>
                <a:latin typeface="Google Sans"/>
              </a:rPr>
              <a:t>Φ</a:t>
            </a:r>
            <a:r>
              <a:rPr lang="en-US" sz="2800" b="1" dirty="0">
                <a:latin typeface="Baskerville Old Face" panose="02020602080505020303" pitchFamily="18" charset="0"/>
              </a:rPr>
              <a:t>(u) </a:t>
            </a:r>
          </a:p>
          <a:p>
            <a:pPr marL="0" indent="0">
              <a:buNone/>
            </a:pPr>
            <a:r>
              <a:rPr lang="en-US" sz="2800" b="1" dirty="0">
                <a:latin typeface="Baskerville Old Face" panose="02020602080505020303" pitchFamily="18" charset="0"/>
              </a:rPr>
              <a:t> P = ∂Z/∂x = ∂Z/∂u. ∂u/∂x = ∂Z/∂x .1= ∂Z/∂x</a:t>
            </a:r>
          </a:p>
          <a:p>
            <a:pPr marL="0" indent="0">
              <a:buNone/>
            </a:pPr>
            <a:r>
              <a:rPr lang="en-US" sz="2800" b="1" dirty="0">
                <a:latin typeface="Baskerville Old Face" panose="02020602080505020303" pitchFamily="18" charset="0"/>
              </a:rPr>
              <a:t> q =  ∂Z/∂y = ∂Z/∂u. ∂u/∂y = ∂Z/∂u . a = a . ∂Z/∂u. a </a:t>
            </a:r>
          </a:p>
        </p:txBody>
      </p:sp>
    </p:spTree>
    <p:extLst>
      <p:ext uri="{BB962C8B-B14F-4D97-AF65-F5344CB8AC3E}">
        <p14:creationId xmlns:p14="http://schemas.microsoft.com/office/powerpoint/2010/main" val="221011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26AE-6E7A-9A59-AE8E-2E442EB4C293}"/>
              </a:ext>
            </a:extLst>
          </p:cNvPr>
          <p:cNvSpPr>
            <a:spLocks noGrp="1"/>
          </p:cNvSpPr>
          <p:nvPr>
            <p:ph type="title"/>
          </p:nvPr>
        </p:nvSpPr>
        <p:spPr>
          <a:xfrm>
            <a:off x="291840" y="492892"/>
            <a:ext cx="10571998" cy="970450"/>
          </a:xfrm>
        </p:spPr>
        <p:txBody>
          <a:bodyPr/>
          <a:lstStyle/>
          <a:p>
            <a:r>
              <a:rPr lang="en-IN" sz="3600"/>
              <a:t>TYPE-4</a:t>
            </a:r>
          </a:p>
        </p:txBody>
      </p:sp>
      <p:sp>
        <p:nvSpPr>
          <p:cNvPr id="3" name="Content Placeholder 2">
            <a:extLst>
              <a:ext uri="{FF2B5EF4-FFF2-40B4-BE49-F238E27FC236}">
                <a16:creationId xmlns:a16="http://schemas.microsoft.com/office/drawing/2014/main" id="{4F1DE724-DBC6-B9AD-5376-17D941BBCE81}"/>
              </a:ext>
            </a:extLst>
          </p:cNvPr>
          <p:cNvSpPr>
            <a:spLocks noGrp="1"/>
          </p:cNvSpPr>
          <p:nvPr>
            <p:ph idx="1"/>
          </p:nvPr>
        </p:nvSpPr>
        <p:spPr>
          <a:xfrm>
            <a:off x="969248" y="1907513"/>
            <a:ext cx="10861418" cy="3923208"/>
          </a:xfrm>
        </p:spPr>
        <p:txBody>
          <a:bodyPr>
            <a:noAutofit/>
          </a:bodyPr>
          <a:lstStyle/>
          <a:p>
            <a:pPr marL="0" indent="0">
              <a:buNone/>
            </a:pPr>
            <a:r>
              <a:rPr lang="en-IN" sz="2800" b="1" dirty="0">
                <a:latin typeface="Baskerville Old Face" panose="02020602080505020303" pitchFamily="18" charset="0"/>
              </a:rPr>
              <a:t>The partial differential equation of the given form can be solved by                   assuming</a:t>
            </a:r>
          </a:p>
          <a:p>
            <a:pPr marL="0" indent="0">
              <a:buNone/>
            </a:pPr>
            <a:r>
              <a:rPr lang="en-IN" sz="2800" b="1" dirty="0">
                <a:latin typeface="Baskerville Old Face" panose="02020602080505020303" pitchFamily="18" charset="0"/>
              </a:rPr>
              <a:t>                                   f(x , p) = g(y, q) = a</a:t>
            </a:r>
          </a:p>
          <a:p>
            <a:pPr marL="0" indent="0">
              <a:buNone/>
            </a:pPr>
            <a:r>
              <a:rPr lang="en-IN" sz="2800" b="1" dirty="0">
                <a:latin typeface="Baskerville Old Face" panose="02020602080505020303" pitchFamily="18" charset="0"/>
              </a:rPr>
              <a:t>                                   f(x , p)=a =&gt; p = </a:t>
            </a:r>
            <a:r>
              <a:rPr lang="el-GR" sz="2000" b="1" i="0" dirty="0">
                <a:solidFill>
                  <a:schemeClr val="tx1"/>
                </a:solidFill>
                <a:effectLst/>
                <a:latin typeface="Google Sans"/>
              </a:rPr>
              <a:t>Φ</a:t>
            </a:r>
            <a:r>
              <a:rPr lang="en-IN" sz="2800" b="1" dirty="0">
                <a:latin typeface="Baskerville Old Face" panose="02020602080505020303" pitchFamily="18" charset="0"/>
              </a:rPr>
              <a:t>(x, a)</a:t>
            </a:r>
          </a:p>
          <a:p>
            <a:pPr marL="0" indent="0">
              <a:buNone/>
            </a:pPr>
            <a:r>
              <a:rPr lang="en-IN" sz="2800" b="1" dirty="0">
                <a:latin typeface="Baskerville Old Face" panose="02020602080505020303" pitchFamily="18" charset="0"/>
              </a:rPr>
              <a:t>                                   g(y , q)=a =&gt; q = </a:t>
            </a:r>
            <a:r>
              <a:rPr lang="el-GR" sz="2800" b="1" dirty="0">
                <a:latin typeface="Baskerville Old Face" panose="02020602080505020303" pitchFamily="18" charset="0"/>
              </a:rPr>
              <a:t>ψ</a:t>
            </a:r>
            <a:r>
              <a:rPr lang="en-IN" sz="2800" b="1" dirty="0">
                <a:latin typeface="Baskerville Old Face" panose="02020602080505020303" pitchFamily="18" charset="0"/>
              </a:rPr>
              <a:t>(y, a) </a:t>
            </a:r>
          </a:p>
          <a:p>
            <a:pPr marL="0" indent="0">
              <a:buNone/>
            </a:pPr>
            <a:r>
              <a:rPr lang="en-IN" sz="2800" b="1" dirty="0">
                <a:latin typeface="Baskerville Old Face" panose="02020602080505020303" pitchFamily="18" charset="0"/>
              </a:rPr>
              <a:t>             </a:t>
            </a:r>
            <a:r>
              <a:rPr lang="en-IN" sz="2800" b="1" dirty="0" err="1">
                <a:latin typeface="Baskerville Old Face" panose="02020602080505020303" pitchFamily="18" charset="0"/>
              </a:rPr>
              <a:t>dz</a:t>
            </a:r>
            <a:r>
              <a:rPr lang="en-IN" sz="2800" b="1" dirty="0">
                <a:latin typeface="Baskerville Old Face" panose="02020602080505020303" pitchFamily="18" charset="0"/>
              </a:rPr>
              <a:t> = ∂Z/∂x * dx + ∂Z/∂y * </a:t>
            </a:r>
            <a:r>
              <a:rPr lang="en-IN" sz="2800" b="1" dirty="0" err="1">
                <a:latin typeface="Baskerville Old Face" panose="02020602080505020303" pitchFamily="18" charset="0"/>
              </a:rPr>
              <a:t>dy</a:t>
            </a:r>
            <a:r>
              <a:rPr lang="en-IN" sz="2800" b="1" dirty="0">
                <a:latin typeface="Baskerville Old Face" panose="02020602080505020303" pitchFamily="18" charset="0"/>
              </a:rPr>
              <a:t> </a:t>
            </a:r>
          </a:p>
          <a:p>
            <a:pPr marL="0" indent="0">
              <a:buNone/>
            </a:pPr>
            <a:r>
              <a:rPr lang="en-IN" sz="2800" b="1" dirty="0">
                <a:latin typeface="Baskerville Old Face" panose="02020602080505020303" pitchFamily="18" charset="0"/>
              </a:rPr>
              <a:t>             </a:t>
            </a:r>
            <a:r>
              <a:rPr lang="en-IN" sz="2800" b="1" dirty="0" err="1">
                <a:latin typeface="Baskerville Old Face" panose="02020602080505020303" pitchFamily="18" charset="0"/>
              </a:rPr>
              <a:t>dz</a:t>
            </a:r>
            <a:r>
              <a:rPr lang="en-IN" sz="2800" b="1" dirty="0">
                <a:latin typeface="Baskerville Old Face" panose="02020602080505020303" pitchFamily="18" charset="0"/>
              </a:rPr>
              <a:t> = </a:t>
            </a:r>
            <a:r>
              <a:rPr lang="el-GR" sz="2000" b="1" i="0" dirty="0">
                <a:solidFill>
                  <a:schemeClr val="tx1"/>
                </a:solidFill>
                <a:effectLst/>
                <a:latin typeface="Google Sans"/>
              </a:rPr>
              <a:t>Φ</a:t>
            </a:r>
            <a:r>
              <a:rPr lang="en-IN" sz="2800" b="1" dirty="0">
                <a:latin typeface="Baskerville Old Face" panose="02020602080505020303" pitchFamily="18" charset="0"/>
              </a:rPr>
              <a:t>(x, a) * dx + </a:t>
            </a:r>
            <a:r>
              <a:rPr lang="el-GR" sz="2800" b="1" dirty="0">
                <a:latin typeface="Baskerville Old Face" panose="02020602080505020303" pitchFamily="18" charset="0"/>
              </a:rPr>
              <a:t>ψ</a:t>
            </a:r>
            <a:r>
              <a:rPr lang="en-IN" sz="2800" b="1" dirty="0">
                <a:latin typeface="Baskerville Old Face" panose="02020602080505020303" pitchFamily="18" charset="0"/>
              </a:rPr>
              <a:t>(y, a) * </a:t>
            </a:r>
            <a:r>
              <a:rPr lang="en-IN" sz="2800" b="1" dirty="0" err="1">
                <a:latin typeface="Baskerville Old Face" panose="02020602080505020303" pitchFamily="18" charset="0"/>
              </a:rPr>
              <a:t>dy</a:t>
            </a:r>
            <a:endParaRPr lang="en-IN" sz="2800" b="1" dirty="0">
              <a:latin typeface="Baskerville Old Face" panose="02020602080505020303" pitchFamily="18" charset="0"/>
            </a:endParaRPr>
          </a:p>
        </p:txBody>
      </p:sp>
    </p:spTree>
    <p:extLst>
      <p:ext uri="{BB962C8B-B14F-4D97-AF65-F5344CB8AC3E}">
        <p14:creationId xmlns:p14="http://schemas.microsoft.com/office/powerpoint/2010/main" val="2757426121"/>
      </p:ext>
    </p:extLst>
  </p:cSld>
  <p:clrMapOvr>
    <a:masterClrMapping/>
  </p:clrMapOvr>
</p:sld>
</file>

<file path=ppt/theme/theme1.xml><?xml version="1.0" encoding="utf-8"?>
<a:theme xmlns:a="http://schemas.openxmlformats.org/drawingml/2006/main" name="Dauphin template">
  <a:themeElements>
    <a:clrScheme name="VGU">
      <a:dk1>
        <a:sysClr val="windowText" lastClr="000000"/>
      </a:dk1>
      <a:lt1>
        <a:sysClr val="window" lastClr="FFFFFF"/>
      </a:lt1>
      <a:dk2>
        <a:srgbClr val="666666"/>
      </a:dk2>
      <a:lt2>
        <a:srgbClr val="812211"/>
      </a:lt2>
      <a:accent1>
        <a:srgbClr val="811811"/>
      </a:accent1>
      <a:accent2>
        <a:srgbClr val="E40059"/>
      </a:accent2>
      <a:accent3>
        <a:srgbClr val="7030A0"/>
      </a:accent3>
      <a:accent4>
        <a:srgbClr val="B8CFFF"/>
      </a:accent4>
      <a:accent5>
        <a:srgbClr val="72A0FF"/>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MMMMMMMMMMMMM</Template>
  <TotalTime>12</TotalTime>
  <Words>1033</Words>
  <Application>Microsoft Office PowerPoint</Application>
  <PresentationFormat>Widescreen</PresentationFormat>
  <Paragraphs>115</Paragraphs>
  <Slides>14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Arial Black</vt:lpstr>
      <vt:lpstr>Bahnschrift</vt:lpstr>
      <vt:lpstr>Baskerville Old Face</vt:lpstr>
      <vt:lpstr>Calibri</vt:lpstr>
      <vt:lpstr>Catamaran</vt:lpstr>
      <vt:lpstr>Catamaran Thin</vt:lpstr>
      <vt:lpstr>Cooper Black</vt:lpstr>
      <vt:lpstr>Google Sans</vt:lpstr>
      <vt:lpstr>High Tower Text</vt:lpstr>
      <vt:lpstr>Staatliches</vt:lpstr>
      <vt:lpstr>Dauphin template</vt:lpstr>
      <vt:lpstr>partial differential equations</vt:lpstr>
      <vt:lpstr>FORMATION OF PARTIAL DIFFERENTIA EQUATIONS </vt:lpstr>
      <vt:lpstr>DIFFERENT INTEGRALS OF PARTIAL DIFFERNETIAL EQUATION</vt:lpstr>
      <vt:lpstr>Lagrange partial differential equation in first order</vt:lpstr>
      <vt:lpstr>EXAMPLES</vt:lpstr>
      <vt:lpstr>STANDARD TYPES OF FIRST ORDER EQUATIONS Type 1</vt:lpstr>
      <vt:lpstr>TYPE-2</vt:lpstr>
      <vt:lpstr>TYPE-3</vt:lpstr>
      <vt:lpstr>TYPE-4</vt:lpstr>
      <vt:lpstr>EXAMPLES 1.</vt:lpstr>
      <vt:lpstr>EXAMPLES 2.</vt:lpstr>
      <vt:lpstr>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partial differential equations</dc:title>
  <dc:creator>uttam kumar</dc:creator>
  <cp:lastModifiedBy>uttam kumar</cp:lastModifiedBy>
  <cp:revision>3</cp:revision>
  <dcterms:created xsi:type="dcterms:W3CDTF">2025-04-18T19:13:05Z</dcterms:created>
  <dcterms:modified xsi:type="dcterms:W3CDTF">2025-04-23T12:26:45Z</dcterms:modified>
</cp:coreProperties>
</file>