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7" r:id="rId4"/>
    <p:sldId id="259" r:id="rId5"/>
    <p:sldId id="261" r:id="rId6"/>
    <p:sldId id="263" r:id="rId7"/>
    <p:sldId id="262" r:id="rId8"/>
    <p:sldId id="264" r:id="rId9"/>
    <p:sldId id="265" r:id="rId10"/>
    <p:sldId id="260" r:id="rId11"/>
    <p:sldId id="267" r:id="rId12"/>
    <p:sldId id="266" r:id="rId13"/>
    <p:sldId id="268" r:id="rId14"/>
    <p:sldId id="269"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55" autoAdjust="0"/>
  </p:normalViewPr>
  <p:slideViewPr>
    <p:cSldViewPr>
      <p:cViewPr varScale="1">
        <p:scale>
          <a:sx n="82" d="100"/>
          <a:sy n="82" d="100"/>
        </p:scale>
        <p:origin x="-14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5BDD58-1F05-48EF-8DBB-DA621DD38FCE}" type="datetimeFigureOut">
              <a:rPr lang="en-US" smtClean="0"/>
              <a:t>7/1/2013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6C221D-887B-4789-8BA2-4994938392D6}" type="slidenum">
              <a:rPr lang="en-US" smtClean="0"/>
              <a:t>‹#›</a:t>
            </a:fld>
            <a:endParaRPr lang="en-US"/>
          </a:p>
        </p:txBody>
      </p:sp>
    </p:spTree>
    <p:extLst>
      <p:ext uri="{BB962C8B-B14F-4D97-AF65-F5344CB8AC3E}">
        <p14:creationId xmlns:p14="http://schemas.microsoft.com/office/powerpoint/2010/main" val="1001884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Story about BestBuy fraud</a:t>
            </a:r>
            <a:r>
              <a:rPr lang="en-US" baseline="0" dirty="0" smtClean="0"/>
              <a:t> scenario</a:t>
            </a:r>
            <a:endParaRPr lang="en-US" dirty="0"/>
          </a:p>
        </p:txBody>
      </p:sp>
      <p:sp>
        <p:nvSpPr>
          <p:cNvPr id="4" name="Slide Number Placeholder 3"/>
          <p:cNvSpPr>
            <a:spLocks noGrp="1"/>
          </p:cNvSpPr>
          <p:nvPr>
            <p:ph type="sldNum" sz="quarter" idx="10"/>
          </p:nvPr>
        </p:nvSpPr>
        <p:spPr/>
        <p:txBody>
          <a:bodyPr/>
          <a:lstStyle/>
          <a:p>
            <a:fld id="{896C221D-887B-4789-8BA2-4994938392D6}" type="slidenum">
              <a:rPr lang="en-US" smtClean="0"/>
              <a:t>2</a:t>
            </a:fld>
            <a:endParaRPr lang="en-US"/>
          </a:p>
        </p:txBody>
      </p:sp>
    </p:spTree>
    <p:extLst>
      <p:ext uri="{BB962C8B-B14F-4D97-AF65-F5344CB8AC3E}">
        <p14:creationId xmlns:p14="http://schemas.microsoft.com/office/powerpoint/2010/main" val="3975202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Story about BestBuy fraud</a:t>
            </a:r>
            <a:r>
              <a:rPr lang="en-US" baseline="0" dirty="0" smtClean="0"/>
              <a:t> scenario</a:t>
            </a:r>
            <a:endParaRPr lang="en-US" dirty="0"/>
          </a:p>
        </p:txBody>
      </p:sp>
      <p:sp>
        <p:nvSpPr>
          <p:cNvPr id="4" name="Slide Number Placeholder 3"/>
          <p:cNvSpPr>
            <a:spLocks noGrp="1"/>
          </p:cNvSpPr>
          <p:nvPr>
            <p:ph type="sldNum" sz="quarter" idx="10"/>
          </p:nvPr>
        </p:nvSpPr>
        <p:spPr/>
        <p:txBody>
          <a:bodyPr/>
          <a:lstStyle/>
          <a:p>
            <a:fld id="{896C221D-887B-4789-8BA2-4994938392D6}" type="slidenum">
              <a:rPr lang="en-US" smtClean="0"/>
              <a:t>6</a:t>
            </a:fld>
            <a:endParaRPr lang="en-US"/>
          </a:p>
        </p:txBody>
      </p:sp>
    </p:spTree>
    <p:extLst>
      <p:ext uri="{BB962C8B-B14F-4D97-AF65-F5344CB8AC3E}">
        <p14:creationId xmlns:p14="http://schemas.microsoft.com/office/powerpoint/2010/main" val="3975202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7FA5FE-EE45-4BD6-96AD-0E28219F65D3}" type="datetimeFigureOut">
              <a:rPr lang="en-US" smtClean="0"/>
              <a:t>6/27/2013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214316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7FA5FE-EE45-4BD6-96AD-0E28219F65D3}" type="datetimeFigureOut">
              <a:rPr lang="en-US" smtClean="0"/>
              <a:t>6/27/2013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1148205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7FA5FE-EE45-4BD6-96AD-0E28219F65D3}" type="datetimeFigureOut">
              <a:rPr lang="en-US" smtClean="0"/>
              <a:t>6/27/2013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160478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7FA5FE-EE45-4BD6-96AD-0E28219F65D3}" type="datetimeFigureOut">
              <a:rPr lang="en-US" smtClean="0"/>
              <a:t>6/27/2013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1309920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7FA5FE-EE45-4BD6-96AD-0E28219F65D3}" type="datetimeFigureOut">
              <a:rPr lang="en-US" smtClean="0"/>
              <a:t>6/27/2013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1233756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7FA5FE-EE45-4BD6-96AD-0E28219F65D3}" type="datetimeFigureOut">
              <a:rPr lang="en-US" smtClean="0"/>
              <a:t>6/27/2013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45462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7FA5FE-EE45-4BD6-96AD-0E28219F65D3}" type="datetimeFigureOut">
              <a:rPr lang="en-US" smtClean="0"/>
              <a:t>6/27/2013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98690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7FA5FE-EE45-4BD6-96AD-0E28219F65D3}" type="datetimeFigureOut">
              <a:rPr lang="en-US" smtClean="0"/>
              <a:t>6/27/2013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61534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7FA5FE-EE45-4BD6-96AD-0E28219F65D3}" type="datetimeFigureOut">
              <a:rPr lang="en-US" smtClean="0"/>
              <a:t>6/27/2013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3511425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FA5FE-EE45-4BD6-96AD-0E28219F65D3}" type="datetimeFigureOut">
              <a:rPr lang="en-US" smtClean="0"/>
              <a:t>6/27/2013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103151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7FA5FE-EE45-4BD6-96AD-0E28219F65D3}" type="datetimeFigureOut">
              <a:rPr lang="en-US" smtClean="0"/>
              <a:t>6/27/2013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DF55AB-934E-42A0-9A9F-5F9397D1F497}" type="slidenum">
              <a:rPr lang="en-US" smtClean="0"/>
              <a:t>‹#›</a:t>
            </a:fld>
            <a:endParaRPr lang="en-US"/>
          </a:p>
        </p:txBody>
      </p:sp>
    </p:spTree>
    <p:extLst>
      <p:ext uri="{BB962C8B-B14F-4D97-AF65-F5344CB8AC3E}">
        <p14:creationId xmlns:p14="http://schemas.microsoft.com/office/powerpoint/2010/main" val="3920106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7FA5FE-EE45-4BD6-96AD-0E28219F65D3}" type="datetimeFigureOut">
              <a:rPr lang="en-US" smtClean="0"/>
              <a:t>6/27/2013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DF55AB-934E-42A0-9A9F-5F9397D1F497}" type="slidenum">
              <a:rPr lang="en-US" smtClean="0"/>
              <a:t>‹#›</a:t>
            </a:fld>
            <a:endParaRPr lang="en-US"/>
          </a:p>
        </p:txBody>
      </p:sp>
    </p:spTree>
    <p:extLst>
      <p:ext uri="{BB962C8B-B14F-4D97-AF65-F5344CB8AC3E}">
        <p14:creationId xmlns:p14="http://schemas.microsoft.com/office/powerpoint/2010/main" val="169028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echcrunch.com/2013/01/16/forrester-u-s-mobile-payments-market-predicted-to-reach-90b-by-2017-up-from-12-8b-in-2012/" TargetMode="External"/><Relationship Id="rId2" Type="http://schemas.openxmlformats.org/officeDocument/2006/relationships/hyperlink" Target="http://www.statista.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www.amazon.com/s/ref=ntt_athr_dp_sr_3?_encoding=UTF8&amp;search-alias=books&amp;field-author=Alfredo%20Vellido&amp;sort=relevancerank" TargetMode="External"/><Relationship Id="rId3" Type="http://schemas.openxmlformats.org/officeDocument/2006/relationships/hyperlink" Target="http://www.bankrate.com/finance/credit-cards/stealing-credit-card-data.aspx" TargetMode="External"/><Relationship Id="rId7" Type="http://schemas.openxmlformats.org/officeDocument/2006/relationships/hyperlink" Target="http://www.amazon.com/s/ref=ntt_athr_dp_sr_2?_encoding=UTF8&amp;search-alias=books&amp;field-author=Bill%20Edisbury&amp;sort=relevanceran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amazon.com/s/ref=ntt_athr_dp_sr_1?_encoding=UTF8&amp;search-alias=books&amp;field-author=P.%20J.%20G.%20Lisboa&amp;sort=relevancerank" TargetMode="External"/><Relationship Id="rId5" Type="http://schemas.openxmlformats.org/officeDocument/2006/relationships/hyperlink" Target="http://en.wikipedia.org/wiki/Credit_card_fraud" TargetMode="External"/><Relationship Id="rId4" Type="http://schemas.openxmlformats.org/officeDocument/2006/relationships/hyperlink" Target="http://www.huffingtonpost.com/2012/06/27/credit-card-fraud_n_1631280.html" TargetMode="External"/><Relationship Id="rId9" Type="http://schemas.openxmlformats.org/officeDocument/2006/relationships/hyperlink" Target="http://www.nytimes.com/2012/03/16/technology/pressure-on-apple-builds-over-app-store-fraud.html?pagewanted=al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52600"/>
            <a:ext cx="7772400" cy="1470025"/>
          </a:xfrm>
        </p:spPr>
        <p:txBody>
          <a:bodyPr>
            <a:normAutofit/>
          </a:bodyPr>
          <a:lstStyle/>
          <a:p>
            <a:r>
              <a:rPr lang="en-US" dirty="0" smtClean="0"/>
              <a:t>Anonymous Payment System</a:t>
            </a:r>
            <a:br>
              <a:rPr lang="en-US" dirty="0" smtClean="0"/>
            </a:br>
            <a:r>
              <a:rPr lang="en-US" sz="2000" dirty="0" smtClean="0">
                <a:solidFill>
                  <a:srgbClr val="0070C0"/>
                </a:solidFill>
              </a:rPr>
              <a:t>https://www.servicethefuture.spigit.com/Page/ViewIdea?ideaid=940#</a:t>
            </a:r>
            <a:endParaRPr lang="en-US" sz="2000" dirty="0">
              <a:solidFill>
                <a:srgbClr val="0070C0"/>
              </a:solidFill>
            </a:endParaRPr>
          </a:p>
        </p:txBody>
      </p:sp>
      <p:sp>
        <p:nvSpPr>
          <p:cNvPr id="3" name="Subtitle 2"/>
          <p:cNvSpPr>
            <a:spLocks noGrp="1"/>
          </p:cNvSpPr>
          <p:nvPr>
            <p:ph type="subTitle" idx="1"/>
          </p:nvPr>
        </p:nvSpPr>
        <p:spPr/>
        <p:txBody>
          <a:bodyPr/>
          <a:lstStyle/>
          <a:p>
            <a:r>
              <a:rPr lang="en-US" dirty="0" smtClean="0"/>
              <a:t>Uttam C. Pawar</a:t>
            </a:r>
          </a:p>
          <a:p>
            <a:r>
              <a:rPr lang="en-US" dirty="0" smtClean="0"/>
              <a:t>SSD</a:t>
            </a:r>
          </a:p>
          <a:p>
            <a:r>
              <a:rPr lang="en-US" dirty="0" smtClean="0"/>
              <a:t>July 17</a:t>
            </a:r>
            <a:r>
              <a:rPr lang="en-US" baseline="30000" dirty="0" smtClean="0"/>
              <a:t>th</a:t>
            </a:r>
            <a:r>
              <a:rPr lang="en-US" dirty="0" smtClean="0"/>
              <a:t> 2013</a:t>
            </a:r>
            <a:endParaRPr lang="en-US" dirty="0"/>
          </a:p>
        </p:txBody>
      </p:sp>
    </p:spTree>
    <p:extLst>
      <p:ext uri="{BB962C8B-B14F-4D97-AF65-F5344CB8AC3E}">
        <p14:creationId xmlns:p14="http://schemas.microsoft.com/office/powerpoint/2010/main" val="221424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dirty="0" smtClean="0"/>
              <a:t>Market Size and Growth</a:t>
            </a:r>
            <a:endParaRPr lang="en-US" dirty="0"/>
          </a:p>
        </p:txBody>
      </p:sp>
      <p:sp>
        <p:nvSpPr>
          <p:cNvPr id="3" name="Content Placeholder 2"/>
          <p:cNvSpPr>
            <a:spLocks noGrp="1"/>
          </p:cNvSpPr>
          <p:nvPr>
            <p:ph idx="1"/>
          </p:nvPr>
        </p:nvSpPr>
        <p:spPr>
          <a:xfrm>
            <a:off x="457200" y="914400"/>
            <a:ext cx="8229600" cy="5791200"/>
          </a:xfrm>
        </p:spPr>
        <p:txBody>
          <a:bodyPr>
            <a:normAutofit fontScale="47500" lnSpcReduction="20000"/>
          </a:bodyPr>
          <a:lstStyle/>
          <a:p>
            <a:endParaRPr lang="en-US" dirty="0"/>
          </a:p>
          <a:p>
            <a:r>
              <a:rPr lang="en-US" dirty="0" smtClean="0"/>
              <a:t>1) TAM (Total available market): From my market research and reports I have read, I found out that the total number of mobile payment users will reach 448 million users by 2016 from 212.2 million in 2012, according to Gartner, Inc. This presents huge opportunity in the mobile payment space. The number of U.S. digital shoppers is expected to grow from 137 million in 2010 to 175 million in 2016, according to </a:t>
            </a:r>
            <a:r>
              <a:rPr lang="en-US" dirty="0" err="1" smtClean="0"/>
              <a:t>eMarketer</a:t>
            </a:r>
            <a:r>
              <a:rPr lang="en-US" dirty="0" smtClean="0"/>
              <a:t> estimates (</a:t>
            </a:r>
            <a:r>
              <a:rPr lang="en-US" dirty="0" smtClean="0">
                <a:hlinkClick r:id="rId2"/>
              </a:rPr>
              <a:t>www.statista.com</a:t>
            </a:r>
            <a:r>
              <a:rPr lang="en-US" dirty="0" smtClean="0"/>
              <a:t>)</a:t>
            </a:r>
          </a:p>
          <a:p>
            <a:endParaRPr lang="en-US" dirty="0" smtClean="0"/>
          </a:p>
          <a:p>
            <a:r>
              <a:rPr lang="en-US" dirty="0" smtClean="0"/>
              <a:t>2) SAM (Serviceable Available Market): In this space PayPal has the highest market share (in terms of customer who uses PayPal solution) of around 100 million customers. Other customers are being served by Google using NFC technology along with individual solutions by each major credit card companies. This technology could be integrated with retailers/providers using NFC based solution for payment processing. </a:t>
            </a:r>
          </a:p>
          <a:p>
            <a:endParaRPr lang="en-US" dirty="0" smtClean="0"/>
          </a:p>
          <a:p>
            <a:r>
              <a:rPr lang="en-US" dirty="0" smtClean="0"/>
              <a:t>3) SOM(Serviceable Obtainable Market): My strategy is to work with Major bank(s) or a Credit Card companies to enable this idea, and develop an application interface for retailer to use this system (as payment or complete POS system). After going to market I'm expecting signup of at least 1% of 100 million of PayPal's customer or new customers from uBid.com or similar auction sites, of around 1 million customers to start using this system in the first year. In this case I'm assuming 10 million transactions a month with 0.5% charge per transaction would generate approx. $600,000 by first year. This is very realistic and reachable target by end of first year of deployment. With growth rate (new customers and transactions) of 10% in next 2 years, my revenue will be $12M by year 3. Additional revenue will be generated by anonymous data analysis services to the retail sector and urgent money transfer services from a users bank account via ATM or 24-Hrs store network like 7-Elevan.</a:t>
            </a:r>
          </a:p>
          <a:p>
            <a:endParaRPr lang="en-US" b="1" dirty="0" smtClean="0"/>
          </a:p>
          <a:p>
            <a:r>
              <a:rPr lang="en-US" b="1" dirty="0" smtClean="0"/>
              <a:t>The US mobile payment market is expected to reach (</a:t>
            </a:r>
            <a:r>
              <a:rPr lang="en-US" b="1" dirty="0" smtClean="0">
                <a:hlinkClick r:id="rId3"/>
              </a:rPr>
              <a:t>http://techcrunch.com/2013/01/16/forrester-u-s-mobile-payments-market-predicted-to-reach-90b-by-2017-up-from-12-8b-in-2012/</a:t>
            </a:r>
            <a:r>
              <a:rPr lang="en-US" b="1" dirty="0" smtClean="0"/>
              <a:t>) 90 Billion by 2017.</a:t>
            </a:r>
          </a:p>
          <a:p>
            <a:endParaRPr lang="en-US" dirty="0"/>
          </a:p>
        </p:txBody>
      </p:sp>
    </p:spTree>
    <p:extLst>
      <p:ext uri="{BB962C8B-B14F-4D97-AF65-F5344CB8AC3E}">
        <p14:creationId xmlns:p14="http://schemas.microsoft.com/office/powerpoint/2010/main" val="1703367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Who is your customer?</a:t>
            </a:r>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endParaRPr lang="en-US" dirty="0"/>
          </a:p>
          <a:p>
            <a:r>
              <a:rPr lang="en-US" dirty="0" smtClean="0"/>
              <a:t>Our customers are small business owner or individual who currently uses service like PayPal. The customers will pay us a percentage of their revenue of the transactions. We will charge a fee to the merchants. For all successful transactions this will be deducted before money is transferred to their account thru the bank card processing gateways.</a:t>
            </a:r>
          </a:p>
          <a:p>
            <a:endParaRPr lang="en-US" dirty="0" smtClean="0"/>
          </a:p>
          <a:p>
            <a:r>
              <a:rPr lang="en-US" dirty="0" smtClean="0"/>
              <a:t>For a $100 transaction the business owner will get $99.50 minus the bank credit card fees if any. We will provide customer service through email and phone or online chat support.</a:t>
            </a:r>
          </a:p>
          <a:p>
            <a:endParaRPr lang="en-US" dirty="0" smtClean="0"/>
          </a:p>
          <a:p>
            <a:r>
              <a:rPr lang="en-US" dirty="0" smtClean="0"/>
              <a:t>We will also enable to easy but authorized money transfer services through the bank and their ATM network. There would be a small fee will be applied for the use of this service paid by the sender (this will behave like a collect phone call system).</a:t>
            </a:r>
          </a:p>
          <a:p>
            <a:endParaRPr lang="en-US" dirty="0"/>
          </a:p>
        </p:txBody>
      </p:sp>
    </p:spTree>
    <p:extLst>
      <p:ext uri="{BB962C8B-B14F-4D97-AF65-F5344CB8AC3E}">
        <p14:creationId xmlns:p14="http://schemas.microsoft.com/office/powerpoint/2010/main" val="3530514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What problem are you addressing?</a:t>
            </a:r>
            <a:endParaRPr lang="en-US" dirty="0"/>
          </a:p>
        </p:txBody>
      </p:sp>
      <p:sp>
        <p:nvSpPr>
          <p:cNvPr id="3" name="Content Placeholder 2"/>
          <p:cNvSpPr>
            <a:spLocks noGrp="1"/>
          </p:cNvSpPr>
          <p:nvPr>
            <p:ph idx="1"/>
          </p:nvPr>
        </p:nvSpPr>
        <p:spPr/>
        <p:txBody>
          <a:bodyPr>
            <a:normAutofit/>
          </a:bodyPr>
          <a:lstStyle/>
          <a:p>
            <a:endParaRPr lang="en-US" dirty="0"/>
          </a:p>
          <a:p>
            <a:endParaRPr lang="en-US" dirty="0" smtClean="0"/>
          </a:p>
          <a:p>
            <a:endParaRPr lang="en-US" dirty="0"/>
          </a:p>
        </p:txBody>
      </p:sp>
    </p:spTree>
    <p:extLst>
      <p:ext uri="{BB962C8B-B14F-4D97-AF65-F5344CB8AC3E}">
        <p14:creationId xmlns:p14="http://schemas.microsoft.com/office/powerpoint/2010/main" val="393481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5 </a:t>
            </a:r>
            <a:r>
              <a:rPr lang="en-US" dirty="0" err="1" smtClean="0"/>
              <a:t>Yr</a:t>
            </a:r>
            <a:r>
              <a:rPr lang="en-US" dirty="0" smtClean="0"/>
              <a:t> NPV, 5 </a:t>
            </a:r>
            <a:r>
              <a:rPr lang="en-US" dirty="0" err="1" smtClean="0"/>
              <a:t>Yr</a:t>
            </a:r>
            <a:r>
              <a:rPr lang="en-US" dirty="0" smtClean="0"/>
              <a:t> revenue forecast, break even point</a:t>
            </a:r>
            <a:endParaRPr lang="en-US" dirty="0"/>
          </a:p>
        </p:txBody>
      </p:sp>
      <p:sp>
        <p:nvSpPr>
          <p:cNvPr id="3" name="Content Placeholder 2"/>
          <p:cNvSpPr>
            <a:spLocks noGrp="1"/>
          </p:cNvSpPr>
          <p:nvPr>
            <p:ph idx="1"/>
          </p:nvPr>
        </p:nvSpPr>
        <p:spPr/>
        <p:txBody>
          <a:bodyPr>
            <a:normAutofit/>
          </a:bodyPr>
          <a:lstStyle/>
          <a:p>
            <a:endParaRPr lang="en-US" dirty="0"/>
          </a:p>
          <a:p>
            <a:endParaRPr lang="en-US" dirty="0" smtClean="0"/>
          </a:p>
          <a:p>
            <a:endParaRPr lang="en-US" dirty="0"/>
          </a:p>
        </p:txBody>
      </p:sp>
    </p:spTree>
    <p:extLst>
      <p:ext uri="{BB962C8B-B14F-4D97-AF65-F5344CB8AC3E}">
        <p14:creationId xmlns:p14="http://schemas.microsoft.com/office/powerpoint/2010/main" val="2945077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How does Intel differentiate? </a:t>
            </a:r>
            <a:endParaRPr lang="en-US" dirty="0" smtClean="0"/>
          </a:p>
        </p:txBody>
      </p:sp>
      <p:sp>
        <p:nvSpPr>
          <p:cNvPr id="3" name="Content Placeholder 2"/>
          <p:cNvSpPr>
            <a:spLocks noGrp="1"/>
          </p:cNvSpPr>
          <p:nvPr>
            <p:ph idx="1"/>
          </p:nvPr>
        </p:nvSpPr>
        <p:spPr/>
        <p:txBody>
          <a:bodyPr>
            <a:normAutofit/>
          </a:bodyPr>
          <a:lstStyle/>
          <a:p>
            <a:endParaRPr lang="en-US" dirty="0"/>
          </a:p>
          <a:p>
            <a:endParaRPr lang="en-US" dirty="0" smtClean="0"/>
          </a:p>
          <a:p>
            <a:endParaRPr lang="en-US" dirty="0"/>
          </a:p>
        </p:txBody>
      </p:sp>
    </p:spTree>
    <p:extLst>
      <p:ext uri="{BB962C8B-B14F-4D97-AF65-F5344CB8AC3E}">
        <p14:creationId xmlns:p14="http://schemas.microsoft.com/office/powerpoint/2010/main" val="3908718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a:bodyPr>
          <a:lstStyle/>
          <a:p>
            <a:r>
              <a:rPr lang="en-US" dirty="0" smtClean="0"/>
              <a:t>Demo?</a:t>
            </a:r>
          </a:p>
          <a:p>
            <a:endParaRPr lang="en-US" dirty="0" smtClean="0"/>
          </a:p>
          <a:p>
            <a:endParaRPr lang="en-US" dirty="0" smtClean="0"/>
          </a:p>
          <a:p>
            <a:r>
              <a:rPr lang="en-US" dirty="0" smtClean="0"/>
              <a:t>Done pilot?</a:t>
            </a:r>
          </a:p>
          <a:p>
            <a:endParaRPr lang="en-US" dirty="0" smtClean="0"/>
          </a:p>
          <a:p>
            <a:endParaRPr lang="en-US" dirty="0" smtClean="0"/>
          </a:p>
          <a:p>
            <a:r>
              <a:rPr lang="en-US" dirty="0" smtClean="0"/>
              <a:t>Have Customers?</a:t>
            </a:r>
            <a:endParaRPr lang="en-US" dirty="0"/>
          </a:p>
          <a:p>
            <a:endParaRPr lang="en-US" dirty="0" smtClean="0"/>
          </a:p>
          <a:p>
            <a:endParaRPr lang="en-US" dirty="0"/>
          </a:p>
          <a:p>
            <a:r>
              <a:rPr lang="en-US" dirty="0" smtClean="0"/>
              <a:t>IP?</a:t>
            </a:r>
          </a:p>
          <a:p>
            <a:endParaRPr lang="en-US" dirty="0"/>
          </a:p>
          <a:p>
            <a:pPr marL="0" indent="0">
              <a:buNone/>
            </a:pPr>
            <a:endParaRPr lang="en-US" dirty="0"/>
          </a:p>
        </p:txBody>
      </p:sp>
    </p:spTree>
    <p:extLst>
      <p:ext uri="{BB962C8B-B14F-4D97-AF65-F5344CB8AC3E}">
        <p14:creationId xmlns:p14="http://schemas.microsoft.com/office/powerpoint/2010/main" val="3346308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Market Size</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endParaRPr lang="en-US" dirty="0" smtClean="0"/>
          </a:p>
          <a:p>
            <a:r>
              <a:rPr lang="pl-PL" dirty="0" smtClean="0"/>
              <a:t>Market Size (TAM, SAM, SOM) </a:t>
            </a:r>
          </a:p>
          <a:p>
            <a:r>
              <a:rPr lang="en-US" dirty="0" smtClean="0"/>
              <a:t></a:t>
            </a:r>
            <a:r>
              <a:rPr lang="en-US" b="1" dirty="0" smtClean="0"/>
              <a:t>Market growth</a:t>
            </a:r>
            <a:r>
              <a:rPr lang="en-US" dirty="0" smtClean="0"/>
              <a:t> </a:t>
            </a:r>
          </a:p>
          <a:p>
            <a:r>
              <a:rPr lang="en-US" dirty="0" smtClean="0"/>
              <a:t>What problem are you addressing? </a:t>
            </a:r>
          </a:p>
          <a:p>
            <a:r>
              <a:rPr lang="en-US" dirty="0" smtClean="0"/>
              <a:t></a:t>
            </a:r>
            <a:r>
              <a:rPr lang="en-US" b="1" dirty="0" smtClean="0"/>
              <a:t>Who is your customer</a:t>
            </a:r>
            <a:r>
              <a:rPr lang="en-US" dirty="0" smtClean="0"/>
              <a:t>? </a:t>
            </a:r>
          </a:p>
          <a:p>
            <a:r>
              <a:rPr lang="en-US" dirty="0" smtClean="0"/>
              <a:t>If you have a demo / prototype , done a pilot, or have customers -- show it or mention it. </a:t>
            </a:r>
          </a:p>
          <a:p>
            <a:r>
              <a:rPr lang="en-US" dirty="0" smtClean="0"/>
              <a:t>If you have IP, mention it </a:t>
            </a:r>
          </a:p>
          <a:p>
            <a:r>
              <a:rPr lang="en-US" dirty="0" smtClean="0"/>
              <a:t>5 </a:t>
            </a:r>
            <a:r>
              <a:rPr lang="en-US" dirty="0" err="1" smtClean="0"/>
              <a:t>Yr</a:t>
            </a:r>
            <a:r>
              <a:rPr lang="en-US" dirty="0" smtClean="0"/>
              <a:t> NPV, 5 </a:t>
            </a:r>
            <a:r>
              <a:rPr lang="en-US" dirty="0" err="1" smtClean="0"/>
              <a:t>Yr</a:t>
            </a:r>
            <a:r>
              <a:rPr lang="en-US" dirty="0" smtClean="0"/>
              <a:t> revenue forecast, break even point </a:t>
            </a:r>
          </a:p>
          <a:p>
            <a:r>
              <a:rPr lang="en-US" dirty="0" smtClean="0"/>
              <a:t></a:t>
            </a:r>
            <a:r>
              <a:rPr lang="en-US" b="1" dirty="0" smtClean="0"/>
              <a:t>Competitive advantage </a:t>
            </a:r>
          </a:p>
          <a:p>
            <a:r>
              <a:rPr lang="en-US" dirty="0" smtClean="0"/>
              <a:t>How does Intel differentiate? </a:t>
            </a:r>
          </a:p>
          <a:p>
            <a:r>
              <a:rPr lang="en-US" dirty="0" smtClean="0"/>
              <a:t>Have you talked to potential customers? </a:t>
            </a:r>
            <a:r>
              <a:rPr lang="en-US" dirty="0" err="1" smtClean="0"/>
              <a:t>Pos</a:t>
            </a:r>
            <a:r>
              <a:rPr lang="en-US" dirty="0" smtClean="0"/>
              <a:t> value prop? </a:t>
            </a:r>
          </a:p>
          <a:p>
            <a:endParaRPr lang="en-US" dirty="0"/>
          </a:p>
        </p:txBody>
      </p:sp>
    </p:spTree>
    <p:extLst>
      <p:ext uri="{BB962C8B-B14F-4D97-AF65-F5344CB8AC3E}">
        <p14:creationId xmlns:p14="http://schemas.microsoft.com/office/powerpoint/2010/main" val="2153119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Why &amp; What is the service?</a:t>
            </a:r>
            <a:endParaRPr lang="en-US" dirty="0"/>
          </a:p>
        </p:txBody>
      </p:sp>
      <p:sp>
        <p:nvSpPr>
          <p:cNvPr id="3" name="Content Placeholder 2"/>
          <p:cNvSpPr>
            <a:spLocks noGrp="1"/>
          </p:cNvSpPr>
          <p:nvPr>
            <p:ph idx="1"/>
          </p:nvPr>
        </p:nvSpPr>
        <p:spPr>
          <a:xfrm>
            <a:off x="533400" y="1219200"/>
            <a:ext cx="8229600" cy="5410200"/>
          </a:xfrm>
        </p:spPr>
        <p:txBody>
          <a:bodyPr>
            <a:noAutofit/>
          </a:bodyPr>
          <a:lstStyle/>
          <a:p>
            <a:endParaRPr lang="en-US" sz="1600" u="sng" dirty="0">
              <a:solidFill>
                <a:schemeClr val="tx2"/>
              </a:solidFill>
              <a:latin typeface="Angsana New" pitchFamily="18" charset="-34"/>
              <a:cs typeface="Angsana New" pitchFamily="18" charset="-34"/>
            </a:endParaRPr>
          </a:p>
        </p:txBody>
      </p:sp>
    </p:spTree>
    <p:extLst>
      <p:ext uri="{BB962C8B-B14F-4D97-AF65-F5344CB8AC3E}">
        <p14:creationId xmlns:p14="http://schemas.microsoft.com/office/powerpoint/2010/main" val="644029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Flow</a:t>
            </a:r>
            <a:endParaRPr lang="en-US" dirty="0"/>
          </a:p>
        </p:txBody>
      </p:sp>
      <p:sp>
        <p:nvSpPr>
          <p:cNvPr id="4" name="Flowchart: Multidocument 3"/>
          <p:cNvSpPr/>
          <p:nvPr/>
        </p:nvSpPr>
        <p:spPr>
          <a:xfrm>
            <a:off x="609600" y="3048000"/>
            <a:ext cx="1828800" cy="1371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Financial</a:t>
            </a:r>
          </a:p>
          <a:p>
            <a:pPr algn="ctr"/>
            <a:r>
              <a:rPr lang="en-US" dirty="0" smtClean="0"/>
              <a:t>Providers</a:t>
            </a:r>
          </a:p>
          <a:p>
            <a:pPr algn="ctr"/>
            <a:r>
              <a:rPr lang="en-US" dirty="0" smtClean="0"/>
              <a:t>(Banks, etc.)</a:t>
            </a:r>
            <a:endParaRPr lang="en-US" dirty="0"/>
          </a:p>
        </p:txBody>
      </p:sp>
      <p:sp>
        <p:nvSpPr>
          <p:cNvPr id="5" name="Flowchart: Multidocument 4"/>
          <p:cNvSpPr/>
          <p:nvPr/>
        </p:nvSpPr>
        <p:spPr>
          <a:xfrm>
            <a:off x="6705600" y="3048000"/>
            <a:ext cx="1828800" cy="1371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Retailers</a:t>
            </a:r>
            <a:endParaRPr lang="en-US" dirty="0"/>
          </a:p>
        </p:txBody>
      </p:sp>
      <p:sp>
        <p:nvSpPr>
          <p:cNvPr id="6" name="Flowchart: Multidocument 5"/>
          <p:cNvSpPr/>
          <p:nvPr/>
        </p:nvSpPr>
        <p:spPr>
          <a:xfrm>
            <a:off x="3810000" y="4958209"/>
            <a:ext cx="1828800" cy="1371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 Users</a:t>
            </a:r>
            <a:endParaRPr lang="en-US" dirty="0"/>
          </a:p>
        </p:txBody>
      </p:sp>
      <p:sp>
        <p:nvSpPr>
          <p:cNvPr id="7" name="Flowchart: Alternate Process 6"/>
          <p:cNvSpPr/>
          <p:nvPr/>
        </p:nvSpPr>
        <p:spPr>
          <a:xfrm>
            <a:off x="3657600" y="1600200"/>
            <a:ext cx="1981200" cy="1219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Intel Service</a:t>
            </a:r>
          </a:p>
          <a:p>
            <a:pPr algn="ctr"/>
            <a:r>
              <a:rPr lang="en-US" sz="1400" dirty="0" smtClean="0"/>
              <a:t>(creates token and routes to the appropriate providers)</a:t>
            </a:r>
            <a:endParaRPr lang="en-US" sz="1400" dirty="0"/>
          </a:p>
        </p:txBody>
      </p:sp>
      <p:cxnSp>
        <p:nvCxnSpPr>
          <p:cNvPr id="9" name="Straight Arrow Connector 8"/>
          <p:cNvCxnSpPr/>
          <p:nvPr/>
        </p:nvCxnSpPr>
        <p:spPr>
          <a:xfrm>
            <a:off x="2057400" y="4191000"/>
            <a:ext cx="1752599" cy="11210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638800" y="4343400"/>
            <a:ext cx="1066800" cy="9686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7" idx="3"/>
          </p:cNvCxnSpPr>
          <p:nvPr/>
        </p:nvCxnSpPr>
        <p:spPr>
          <a:xfrm flipH="1" flipV="1">
            <a:off x="5638800" y="2209800"/>
            <a:ext cx="2286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1"/>
          </p:cNvCxnSpPr>
          <p:nvPr/>
        </p:nvCxnSpPr>
        <p:spPr>
          <a:xfrm flipH="1" flipV="1">
            <a:off x="1676401" y="4267200"/>
            <a:ext cx="2133599" cy="13768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70015" y="5100415"/>
            <a:ext cx="968320" cy="338554"/>
          </a:xfrm>
          <a:prstGeom prst="rect">
            <a:avLst/>
          </a:prstGeom>
          <a:noFill/>
          <a:ln>
            <a:solidFill>
              <a:schemeClr val="tx1"/>
            </a:solidFill>
          </a:ln>
        </p:spPr>
        <p:txBody>
          <a:bodyPr wrap="square" rtlCol="0">
            <a:spAutoFit/>
          </a:bodyPr>
          <a:lstStyle/>
          <a:p>
            <a:r>
              <a:rPr lang="en-US" sz="800" dirty="0" smtClean="0"/>
              <a:t>Submit transaction request</a:t>
            </a:r>
            <a:endParaRPr lang="en-US" sz="800" dirty="0"/>
          </a:p>
        </p:txBody>
      </p:sp>
      <p:sp>
        <p:nvSpPr>
          <p:cNvPr id="19" name="TextBox 18"/>
          <p:cNvSpPr txBox="1"/>
          <p:nvPr/>
        </p:nvSpPr>
        <p:spPr>
          <a:xfrm>
            <a:off x="2070015" y="2133600"/>
            <a:ext cx="736769" cy="338554"/>
          </a:xfrm>
          <a:prstGeom prst="rect">
            <a:avLst/>
          </a:prstGeom>
          <a:noFill/>
          <a:ln>
            <a:solidFill>
              <a:schemeClr val="tx1"/>
            </a:solidFill>
          </a:ln>
        </p:spPr>
        <p:txBody>
          <a:bodyPr wrap="square" rtlCol="0">
            <a:spAutoFit/>
          </a:bodyPr>
          <a:lstStyle/>
          <a:p>
            <a:r>
              <a:rPr lang="en-US" sz="800" dirty="0" smtClean="0"/>
              <a:t>Request new Token</a:t>
            </a:r>
            <a:endParaRPr lang="en-US" sz="800" dirty="0"/>
          </a:p>
        </p:txBody>
      </p:sp>
      <p:sp>
        <p:nvSpPr>
          <p:cNvPr id="20" name="TextBox 19"/>
          <p:cNvSpPr txBox="1"/>
          <p:nvPr/>
        </p:nvSpPr>
        <p:spPr>
          <a:xfrm>
            <a:off x="5181600" y="4188767"/>
            <a:ext cx="1346369" cy="338554"/>
          </a:xfrm>
          <a:prstGeom prst="rect">
            <a:avLst/>
          </a:prstGeom>
          <a:noFill/>
          <a:ln>
            <a:solidFill>
              <a:schemeClr val="tx1"/>
            </a:solidFill>
          </a:ln>
        </p:spPr>
        <p:txBody>
          <a:bodyPr wrap="square" rtlCol="0">
            <a:spAutoFit/>
          </a:bodyPr>
          <a:lstStyle/>
          <a:p>
            <a:r>
              <a:rPr lang="en-US" sz="800" dirty="0" smtClean="0"/>
              <a:t>Submit payment in the form of Token</a:t>
            </a:r>
            <a:endParaRPr lang="en-US" sz="800" dirty="0"/>
          </a:p>
        </p:txBody>
      </p:sp>
      <p:sp>
        <p:nvSpPr>
          <p:cNvPr id="21" name="TextBox 20"/>
          <p:cNvSpPr txBox="1"/>
          <p:nvPr/>
        </p:nvSpPr>
        <p:spPr>
          <a:xfrm>
            <a:off x="6527969" y="2072045"/>
            <a:ext cx="1092031" cy="338554"/>
          </a:xfrm>
          <a:prstGeom prst="rect">
            <a:avLst/>
          </a:prstGeom>
          <a:noFill/>
          <a:ln>
            <a:solidFill>
              <a:schemeClr val="tx1"/>
            </a:solidFill>
          </a:ln>
        </p:spPr>
        <p:txBody>
          <a:bodyPr wrap="square" rtlCol="0">
            <a:spAutoFit/>
          </a:bodyPr>
          <a:lstStyle/>
          <a:p>
            <a:r>
              <a:rPr lang="en-US" sz="800" dirty="0" smtClean="0"/>
              <a:t>Submit token for payment processing</a:t>
            </a:r>
            <a:endParaRPr lang="en-US" sz="800" dirty="0"/>
          </a:p>
        </p:txBody>
      </p:sp>
      <p:cxnSp>
        <p:nvCxnSpPr>
          <p:cNvPr id="23" name="Straight Arrow Connector 22"/>
          <p:cNvCxnSpPr>
            <a:stCxn id="4" idx="3"/>
            <a:endCxn id="5" idx="1"/>
          </p:cNvCxnSpPr>
          <p:nvPr/>
        </p:nvCxnSpPr>
        <p:spPr>
          <a:xfrm>
            <a:off x="2438400" y="3733800"/>
            <a:ext cx="426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98706" y="3779730"/>
            <a:ext cx="1129369" cy="338554"/>
          </a:xfrm>
          <a:prstGeom prst="rect">
            <a:avLst/>
          </a:prstGeom>
          <a:noFill/>
          <a:ln>
            <a:solidFill>
              <a:schemeClr val="tx1"/>
            </a:solidFill>
          </a:ln>
        </p:spPr>
        <p:txBody>
          <a:bodyPr wrap="square" rtlCol="0">
            <a:spAutoFit/>
          </a:bodyPr>
          <a:lstStyle/>
          <a:p>
            <a:r>
              <a:rPr lang="en-US" sz="800" dirty="0" smtClean="0"/>
              <a:t>Complete  the Transaction</a:t>
            </a:r>
            <a:endParaRPr lang="en-US" sz="800" dirty="0"/>
          </a:p>
        </p:txBody>
      </p:sp>
      <p:sp>
        <p:nvSpPr>
          <p:cNvPr id="25" name="TextBox 24"/>
          <p:cNvSpPr txBox="1"/>
          <p:nvPr/>
        </p:nvSpPr>
        <p:spPr>
          <a:xfrm>
            <a:off x="3362158" y="4557210"/>
            <a:ext cx="895683" cy="338554"/>
          </a:xfrm>
          <a:prstGeom prst="rect">
            <a:avLst/>
          </a:prstGeom>
          <a:noFill/>
          <a:ln>
            <a:solidFill>
              <a:schemeClr val="tx1"/>
            </a:solidFill>
          </a:ln>
        </p:spPr>
        <p:txBody>
          <a:bodyPr wrap="square" rtlCol="0">
            <a:spAutoFit/>
          </a:bodyPr>
          <a:lstStyle/>
          <a:p>
            <a:r>
              <a:rPr lang="en-US" sz="800" dirty="0" smtClean="0"/>
              <a:t>Receives new Token</a:t>
            </a:r>
            <a:endParaRPr lang="en-US" sz="800" dirty="0"/>
          </a:p>
        </p:txBody>
      </p:sp>
      <p:cxnSp>
        <p:nvCxnSpPr>
          <p:cNvPr id="29" name="Straight Arrow Connector 28"/>
          <p:cNvCxnSpPr>
            <a:endCxn id="7" idx="1"/>
          </p:cNvCxnSpPr>
          <p:nvPr/>
        </p:nvCxnSpPr>
        <p:spPr>
          <a:xfrm flipV="1">
            <a:off x="1396831" y="2209800"/>
            <a:ext cx="2260769"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451015" y="2628900"/>
            <a:ext cx="1206585"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685922" y="3043513"/>
            <a:ext cx="1200278" cy="338554"/>
          </a:xfrm>
          <a:prstGeom prst="rect">
            <a:avLst/>
          </a:prstGeom>
          <a:noFill/>
          <a:ln>
            <a:solidFill>
              <a:schemeClr val="tx1"/>
            </a:solidFill>
          </a:ln>
        </p:spPr>
        <p:txBody>
          <a:bodyPr wrap="square" rtlCol="0">
            <a:spAutoFit/>
          </a:bodyPr>
          <a:lstStyle/>
          <a:p>
            <a:r>
              <a:rPr lang="en-US" sz="800" dirty="0" smtClean="0"/>
              <a:t>Forward User submitted Token from a Vendor</a:t>
            </a:r>
            <a:endParaRPr lang="en-US" sz="800" dirty="0"/>
          </a:p>
        </p:txBody>
      </p:sp>
      <p:sp>
        <p:nvSpPr>
          <p:cNvPr id="40" name="Flowchart: Multidocument 39"/>
          <p:cNvSpPr/>
          <p:nvPr/>
        </p:nvSpPr>
        <p:spPr>
          <a:xfrm>
            <a:off x="7162800" y="4827743"/>
            <a:ext cx="914400" cy="83611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ATM’s</a:t>
            </a:r>
          </a:p>
          <a:p>
            <a:pPr algn="ctr"/>
            <a:endParaRPr lang="en-US" dirty="0"/>
          </a:p>
        </p:txBody>
      </p:sp>
      <p:cxnSp>
        <p:nvCxnSpPr>
          <p:cNvPr id="45" name="Elbow Connector 44"/>
          <p:cNvCxnSpPr>
            <a:stCxn id="6" idx="3"/>
            <a:endCxn id="40" idx="1"/>
          </p:cNvCxnSpPr>
          <p:nvPr/>
        </p:nvCxnSpPr>
        <p:spPr>
          <a:xfrm flipV="1">
            <a:off x="5638800" y="5245800"/>
            <a:ext cx="1524000" cy="398209"/>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815414" y="5689397"/>
            <a:ext cx="1347386" cy="461665"/>
          </a:xfrm>
          <a:prstGeom prst="rect">
            <a:avLst/>
          </a:prstGeom>
          <a:noFill/>
          <a:ln>
            <a:solidFill>
              <a:schemeClr val="tx1"/>
            </a:solidFill>
          </a:ln>
        </p:spPr>
        <p:txBody>
          <a:bodyPr wrap="square" rtlCol="0">
            <a:spAutoFit/>
          </a:bodyPr>
          <a:lstStyle/>
          <a:p>
            <a:r>
              <a:rPr lang="en-US" sz="800" dirty="0" smtClean="0"/>
              <a:t>User to User Money transfer via ATM or 24/7 store chain like 7-Elevan</a:t>
            </a:r>
            <a:endParaRPr lang="en-US" sz="800" dirty="0"/>
          </a:p>
        </p:txBody>
      </p:sp>
    </p:spTree>
    <p:extLst>
      <p:ext uri="{BB962C8B-B14F-4D97-AF65-F5344CB8AC3E}">
        <p14:creationId xmlns:p14="http://schemas.microsoft.com/office/powerpoint/2010/main" val="3293385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Make Money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65986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lgn="ctr">
              <a:buNone/>
            </a:pPr>
            <a:r>
              <a:rPr lang="en-US" sz="5400" dirty="0" smtClean="0"/>
              <a:t>Backup</a:t>
            </a:r>
            <a:endParaRPr lang="en-US" sz="5400" dirty="0"/>
          </a:p>
        </p:txBody>
      </p:sp>
    </p:spTree>
    <p:extLst>
      <p:ext uri="{BB962C8B-B14F-4D97-AF65-F5344CB8AC3E}">
        <p14:creationId xmlns:p14="http://schemas.microsoft.com/office/powerpoint/2010/main" val="3617273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04800"/>
          </a:xfrm>
        </p:spPr>
        <p:txBody>
          <a:bodyPr>
            <a:normAutofit fontScale="90000"/>
          </a:bodyPr>
          <a:lstStyle/>
          <a:p>
            <a:r>
              <a:rPr lang="en-US" dirty="0" smtClean="0"/>
              <a:t>Why?</a:t>
            </a:r>
            <a:endParaRPr lang="en-US" dirty="0"/>
          </a:p>
        </p:txBody>
      </p:sp>
      <p:sp>
        <p:nvSpPr>
          <p:cNvPr id="3" name="Content Placeholder 2"/>
          <p:cNvSpPr>
            <a:spLocks noGrp="1"/>
          </p:cNvSpPr>
          <p:nvPr>
            <p:ph idx="1"/>
          </p:nvPr>
        </p:nvSpPr>
        <p:spPr>
          <a:xfrm>
            <a:off x="457200" y="381000"/>
            <a:ext cx="8229600" cy="6477000"/>
          </a:xfrm>
        </p:spPr>
        <p:txBody>
          <a:bodyPr>
            <a:noAutofit/>
          </a:bodyPr>
          <a:lstStyle/>
          <a:p>
            <a:r>
              <a:rPr lang="en-US" sz="1600" dirty="0" smtClean="0">
                <a:latin typeface="Angsana New" pitchFamily="18" charset="-34"/>
                <a:cs typeface="Angsana New" pitchFamily="18" charset="-34"/>
              </a:rPr>
              <a:t>Often, people take measures to protect their personal information to avoid identity fraud or harassment. These acts may occur when the receiver of personal information uses it in a fraudulent or malicious act. Most of the online purchases doesn’t require PIN.</a:t>
            </a:r>
          </a:p>
          <a:p>
            <a:r>
              <a:rPr lang="en-US" sz="1600" dirty="0" smtClean="0">
                <a:latin typeface="Angsana New" pitchFamily="18" charset="-34"/>
                <a:cs typeface="Angsana New" pitchFamily="18" charset="-34"/>
              </a:rPr>
              <a:t>“Data breaches have become the new normal with big-name companies like Global Payments -- which services Visa and MasterCard -- and online retailer </a:t>
            </a:r>
            <a:r>
              <a:rPr lang="en-US" sz="1600" b="1" dirty="0" err="1" smtClean="0">
                <a:latin typeface="Angsana New" pitchFamily="18" charset="-34"/>
                <a:cs typeface="Angsana New" pitchFamily="18" charset="-34"/>
              </a:rPr>
              <a:t>Zappos</a:t>
            </a:r>
            <a:r>
              <a:rPr lang="en-US" sz="1600" dirty="0" smtClean="0">
                <a:latin typeface="Angsana New" pitchFamily="18" charset="-34"/>
                <a:cs typeface="Angsana New" pitchFamily="18" charset="-34"/>
              </a:rPr>
              <a:t> disclosing hackers stole consumer credit card information in 2012. The breaches build on an equally active 2011, a year in which security software company Symantec estimates 232 million identities were exposed. Following are some of the new reports.</a:t>
            </a:r>
            <a:r>
              <a:rPr lang="en-US" sz="1600" dirty="0">
                <a:latin typeface="Angsana New" pitchFamily="18" charset="-34"/>
                <a:cs typeface="Angsana New" pitchFamily="18" charset="-34"/>
              </a:rPr>
              <a:t/>
            </a:r>
            <a:br>
              <a:rPr lang="en-US" sz="1600" dirty="0">
                <a:latin typeface="Angsana New" pitchFamily="18" charset="-34"/>
                <a:cs typeface="Angsana New" pitchFamily="18" charset="-34"/>
              </a:rPr>
            </a:br>
            <a:r>
              <a:rPr lang="en-US" sz="1600" u="sng" dirty="0" smtClean="0">
                <a:solidFill>
                  <a:schemeClr val="tx2"/>
                </a:solidFill>
                <a:latin typeface="Angsana New" pitchFamily="18" charset="-34"/>
                <a:cs typeface="Angsana New" pitchFamily="18" charset="-34"/>
                <a:hlinkClick r:id="rId3"/>
              </a:rPr>
              <a:t>http://www.bankrate.com/finance/credit-cards/stealing-credit-card-data.aspx</a:t>
            </a:r>
            <a:r>
              <a:rPr lang="en-US" sz="1600" u="sng" dirty="0" smtClean="0">
                <a:solidFill>
                  <a:schemeClr val="tx2"/>
                </a:solidFill>
                <a:latin typeface="Angsana New" pitchFamily="18" charset="-34"/>
                <a:cs typeface="Angsana New" pitchFamily="18" charset="-34"/>
              </a:rPr>
              <a:t>, </a:t>
            </a:r>
            <a:r>
              <a:rPr lang="en-US" sz="1600" u="sng" dirty="0" smtClean="0">
                <a:solidFill>
                  <a:schemeClr val="tx2"/>
                </a:solidFill>
                <a:latin typeface="Angsana New" pitchFamily="18" charset="-34"/>
                <a:cs typeface="Angsana New" pitchFamily="18" charset="-34"/>
                <a:hlinkClick r:id="rId4"/>
              </a:rPr>
              <a:t>http://www.huffingtonpost.com/2012/06/27/credit-card-fraud_n_1631280.html</a:t>
            </a:r>
            <a:endParaRPr lang="en-US" sz="1600" u="sng" dirty="0" smtClean="0">
              <a:solidFill>
                <a:schemeClr val="tx2"/>
              </a:solidFill>
              <a:latin typeface="Angsana New" pitchFamily="18" charset="-34"/>
              <a:cs typeface="Angsana New" pitchFamily="18" charset="-34"/>
            </a:endParaRPr>
          </a:p>
          <a:p>
            <a:r>
              <a:rPr lang="en-US" sz="1600" u="sng" dirty="0" smtClean="0">
                <a:solidFill>
                  <a:schemeClr val="tx2"/>
                </a:solidFill>
                <a:latin typeface="Angsana New" pitchFamily="18" charset="-34"/>
                <a:cs typeface="Angsana New" pitchFamily="18" charset="-34"/>
              </a:rPr>
              <a:t>“</a:t>
            </a:r>
            <a:r>
              <a:rPr lang="en-US" sz="1600" dirty="0" smtClean="0">
                <a:latin typeface="Angsana New" pitchFamily="18" charset="-34"/>
                <a:cs typeface="Angsana New" pitchFamily="18" charset="-34"/>
              </a:rPr>
              <a:t>Although instances of credit card fraud is limited to about 0.1% of all card transaction, this has resulted in huge financial losses as the fraudulent transactions have been large value transactions. In 1999, out of 12 billion transactions made annually, approximately 10 million—or one out of every 1200 transactions—turned out to be fraudulent. Today's fraud detection systems are designed to prevent a mere one twelfth of one percent of all transactions processed which still translates into billions of dollars in losses.”.</a:t>
            </a:r>
          </a:p>
          <a:p>
            <a:pPr marL="0" indent="0">
              <a:buNone/>
            </a:pPr>
            <a:r>
              <a:rPr lang="en-US" sz="1600" dirty="0" smtClean="0">
                <a:latin typeface="Angsana New" pitchFamily="18" charset="-34"/>
                <a:cs typeface="Angsana New" pitchFamily="18" charset="-34"/>
              </a:rPr>
              <a:t>         - </a:t>
            </a:r>
            <a:r>
              <a:rPr lang="en-US" sz="1600" dirty="0" smtClean="0">
                <a:latin typeface="Angsana New" pitchFamily="18" charset="-34"/>
                <a:cs typeface="Angsana New" pitchFamily="18" charset="-34"/>
                <a:hlinkClick r:id="rId5"/>
              </a:rPr>
              <a:t>http://en.wikipedia.org/wiki/Credit_card_fraud</a:t>
            </a:r>
            <a:endParaRPr lang="en-US" sz="1600" dirty="0">
              <a:latin typeface="Angsana New" pitchFamily="18" charset="-34"/>
              <a:cs typeface="Angsana New" pitchFamily="18" charset="-34"/>
            </a:endParaRPr>
          </a:p>
          <a:p>
            <a:pPr marL="0" indent="0">
              <a:buNone/>
            </a:pPr>
            <a:r>
              <a:rPr lang="en-US" sz="1600" b="1" dirty="0" smtClean="0">
                <a:latin typeface="Angsana New" pitchFamily="18" charset="-34"/>
                <a:cs typeface="Angsana New" pitchFamily="18" charset="-34"/>
              </a:rPr>
              <a:t>         - Business Applications of Neural Networks: The State-Of-The-Art of Real-World Applications (Progress in Neural Processing) </a:t>
            </a:r>
            <a:r>
              <a:rPr lang="en-US" sz="1600" dirty="0" smtClean="0">
                <a:latin typeface="Angsana New" pitchFamily="18" charset="-34"/>
                <a:cs typeface="Angsana New" pitchFamily="18" charset="-34"/>
              </a:rPr>
              <a:t>by </a:t>
            </a:r>
            <a:r>
              <a:rPr lang="en-US" sz="1600" dirty="0" smtClean="0">
                <a:latin typeface="Angsana New" pitchFamily="18" charset="-34"/>
                <a:cs typeface="Angsana New" pitchFamily="18" charset="-34"/>
                <a:hlinkClick r:id="rId6"/>
              </a:rPr>
              <a:t>P. J. G. </a:t>
            </a:r>
            <a:r>
              <a:rPr lang="en-US" sz="1600" dirty="0" err="1" smtClean="0">
                <a:latin typeface="Angsana New" pitchFamily="18" charset="-34"/>
                <a:cs typeface="Angsana New" pitchFamily="18" charset="-34"/>
                <a:hlinkClick r:id="rId6"/>
              </a:rPr>
              <a:t>Lisboa</a:t>
            </a:r>
            <a:r>
              <a:rPr lang="en-US" sz="1600" dirty="0" smtClean="0">
                <a:latin typeface="Angsana New" pitchFamily="18" charset="-34"/>
                <a:cs typeface="Angsana New" pitchFamily="18" charset="-34"/>
              </a:rPr>
              <a:t> (Editor) , </a:t>
            </a:r>
            <a:r>
              <a:rPr lang="en-US" sz="1600" dirty="0" smtClean="0">
                <a:latin typeface="Angsana New" pitchFamily="18" charset="-34"/>
                <a:cs typeface="Angsana New" pitchFamily="18" charset="-34"/>
                <a:hlinkClick r:id="rId7"/>
              </a:rPr>
              <a:t>Bill </a:t>
            </a:r>
            <a:r>
              <a:rPr lang="en-US" sz="1600" dirty="0" err="1" smtClean="0">
                <a:latin typeface="Angsana New" pitchFamily="18" charset="-34"/>
                <a:cs typeface="Angsana New" pitchFamily="18" charset="-34"/>
                <a:hlinkClick r:id="rId7"/>
              </a:rPr>
              <a:t>Edisbury</a:t>
            </a:r>
            <a:r>
              <a:rPr lang="en-US" sz="1600" dirty="0" smtClean="0">
                <a:latin typeface="Angsana New" pitchFamily="18" charset="-34"/>
                <a:cs typeface="Angsana New" pitchFamily="18" charset="-34"/>
              </a:rPr>
              <a:t> (Editor) , </a:t>
            </a:r>
            <a:r>
              <a:rPr lang="en-US" sz="1600" dirty="0" smtClean="0">
                <a:latin typeface="Angsana New" pitchFamily="18" charset="-34"/>
                <a:cs typeface="Angsana New" pitchFamily="18" charset="-34"/>
                <a:hlinkClick r:id="rId8"/>
              </a:rPr>
              <a:t>Alfredo </a:t>
            </a:r>
            <a:r>
              <a:rPr lang="en-US" sz="1600" dirty="0" err="1" smtClean="0">
                <a:latin typeface="Angsana New" pitchFamily="18" charset="-34"/>
                <a:cs typeface="Angsana New" pitchFamily="18" charset="-34"/>
                <a:hlinkClick r:id="rId8"/>
              </a:rPr>
              <a:t>Vellido</a:t>
            </a:r>
            <a:r>
              <a:rPr lang="en-US" sz="1600" dirty="0" smtClean="0">
                <a:latin typeface="Angsana New" pitchFamily="18" charset="-34"/>
                <a:cs typeface="Angsana New" pitchFamily="18" charset="-34"/>
              </a:rPr>
              <a:t> (Editor) </a:t>
            </a:r>
          </a:p>
          <a:p>
            <a:r>
              <a:rPr lang="en-US" sz="1600" dirty="0" smtClean="0">
                <a:latin typeface="Angsana New" pitchFamily="18" charset="-34"/>
                <a:cs typeface="Angsana New" pitchFamily="18" charset="-34"/>
              </a:rPr>
              <a:t>Earlier this year, </a:t>
            </a:r>
            <a:r>
              <a:rPr lang="en-US" sz="1600" i="1" dirty="0" smtClean="0">
                <a:latin typeface="Angsana New" pitchFamily="18" charset="-34"/>
                <a:cs typeface="Angsana New" pitchFamily="18" charset="-34"/>
                <a:hlinkClick r:id="rId9"/>
              </a:rPr>
              <a:t>The New York Times</a:t>
            </a:r>
            <a:r>
              <a:rPr lang="en-US" sz="1600" dirty="0" smtClean="0">
                <a:latin typeface="Angsana New" pitchFamily="18" charset="-34"/>
                <a:cs typeface="Angsana New" pitchFamily="18" charset="-34"/>
                <a:hlinkClick r:id="rId9"/>
              </a:rPr>
              <a:t> reported that credit card fraud was prevalent at Apple's online shopping mall iTunes</a:t>
            </a:r>
            <a:r>
              <a:rPr lang="en-US" sz="1600" dirty="0" smtClean="0">
                <a:latin typeface="Angsana New" pitchFamily="18" charset="-34"/>
                <a:cs typeface="Angsana New" pitchFamily="18" charset="-34"/>
              </a:rPr>
              <a:t> and consumers complained of false charges on their credit cards for apps and other products they had not purchased.</a:t>
            </a:r>
          </a:p>
          <a:p>
            <a:r>
              <a:rPr lang="en-US" sz="1600" dirty="0" smtClean="0">
                <a:latin typeface="Angsana New" pitchFamily="18" charset="-34"/>
                <a:cs typeface="Angsana New" pitchFamily="18" charset="-34"/>
              </a:rPr>
              <a:t>Even PayPal’s current system is not immune to the fraud. https://www.paypal-community.com/t5/Fraud-phishing-and-spoof-Archive/Credit-card-linked-to-fraudulent-Paypal-account/td-p/373416</a:t>
            </a:r>
          </a:p>
          <a:p>
            <a:r>
              <a:rPr lang="en-US" sz="1600" dirty="0" smtClean="0">
                <a:latin typeface="Angsana New" pitchFamily="18" charset="-34"/>
                <a:cs typeface="Angsana New" pitchFamily="18" charset="-34"/>
              </a:rPr>
              <a:t>Another growing threat comes from hackers' use of nefarious software programs, called malware, to illegally harvest credit card and personal data, said Mike Urban, director of financial crime solutions at Fiserv, a company that provides software to the financial services industry. Once criminals have the stolen goods -- credit card numbers, log-in information, email addresses and personal data -- they may use Internet forums and chat rooms to exchange and sell big bundles of information. </a:t>
            </a:r>
          </a:p>
          <a:p>
            <a:r>
              <a:rPr lang="en-US" sz="1600" b="1" dirty="0" smtClean="0">
                <a:latin typeface="Angsana New" pitchFamily="18" charset="-34"/>
                <a:cs typeface="Angsana New" pitchFamily="18" charset="-34"/>
              </a:rPr>
              <a:t>For consumers, changing habits could be the best defense against being robbed of online information. A healthy distrust of sketchy looking websites and popup windows, virus protection software and complicated passwords are some essential ways to staying safe, say experts. </a:t>
            </a:r>
            <a:r>
              <a:rPr lang="en-US" sz="1600" u="sng" dirty="0">
                <a:solidFill>
                  <a:schemeClr val="tx2"/>
                </a:solidFill>
                <a:latin typeface="Angsana New" pitchFamily="18" charset="-34"/>
                <a:cs typeface="Angsana New" pitchFamily="18" charset="-34"/>
              </a:rPr>
              <a:t/>
            </a:r>
            <a:br>
              <a:rPr lang="en-US" sz="1600" u="sng" dirty="0">
                <a:solidFill>
                  <a:schemeClr val="tx2"/>
                </a:solidFill>
                <a:latin typeface="Angsana New" pitchFamily="18" charset="-34"/>
                <a:cs typeface="Angsana New" pitchFamily="18" charset="-34"/>
              </a:rPr>
            </a:br>
            <a:endParaRPr lang="en-US" sz="1600" u="sng" dirty="0">
              <a:solidFill>
                <a:schemeClr val="tx2"/>
              </a:solidFill>
              <a:latin typeface="Angsana New" pitchFamily="18" charset="-34"/>
              <a:cs typeface="Angsana New" pitchFamily="18" charset="-34"/>
            </a:endParaRPr>
          </a:p>
        </p:txBody>
      </p:sp>
    </p:spTree>
    <p:extLst>
      <p:ext uri="{BB962C8B-B14F-4D97-AF65-F5344CB8AC3E}">
        <p14:creationId xmlns:p14="http://schemas.microsoft.com/office/powerpoint/2010/main" val="346722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dirty="0" smtClean="0"/>
              <a:t>What?</a:t>
            </a:r>
            <a:endParaRPr lang="en-US" dirty="0"/>
          </a:p>
        </p:txBody>
      </p:sp>
      <p:sp>
        <p:nvSpPr>
          <p:cNvPr id="3" name="Content Placeholder 2"/>
          <p:cNvSpPr>
            <a:spLocks noGrp="1"/>
          </p:cNvSpPr>
          <p:nvPr>
            <p:ph idx="1"/>
          </p:nvPr>
        </p:nvSpPr>
        <p:spPr>
          <a:xfrm>
            <a:off x="457200" y="762000"/>
            <a:ext cx="8229600" cy="5867400"/>
          </a:xfrm>
        </p:spPr>
        <p:txBody>
          <a:bodyPr>
            <a:normAutofit lnSpcReduction="10000"/>
          </a:bodyPr>
          <a:lstStyle/>
          <a:p>
            <a:r>
              <a:rPr lang="en-US" dirty="0" smtClean="0">
                <a:effectLst/>
              </a:rPr>
              <a:t>Proposed service would enable secure and private transaction for online purchases either with your credit cards, debit cards or even a checking account without carrying any plastics or checkbook, without giving out any personal information of any sort. This way user’s personal information will be protected from proliferating across the globe. This is a </a:t>
            </a:r>
            <a:r>
              <a:rPr lang="en-US" dirty="0" smtClean="0"/>
              <a:t>single use token based system enabled directly in coordination with financial providers. It’s guaranteed that no where users personal information will be transferred in shape or form during the transaction.</a:t>
            </a:r>
          </a:p>
          <a:p>
            <a:endParaRPr lang="en-US" dirty="0"/>
          </a:p>
        </p:txBody>
      </p:sp>
    </p:spTree>
    <p:extLst>
      <p:ext uri="{BB962C8B-B14F-4D97-AF65-F5344CB8AC3E}">
        <p14:creationId xmlns:p14="http://schemas.microsoft.com/office/powerpoint/2010/main" val="145419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Flow</a:t>
            </a:r>
            <a:endParaRPr lang="en-US" dirty="0"/>
          </a:p>
        </p:txBody>
      </p:sp>
      <p:sp>
        <p:nvSpPr>
          <p:cNvPr id="4" name="Flowchart: Multidocument 3"/>
          <p:cNvSpPr/>
          <p:nvPr/>
        </p:nvSpPr>
        <p:spPr>
          <a:xfrm>
            <a:off x="609600" y="3048000"/>
            <a:ext cx="1828800" cy="1371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Financial</a:t>
            </a:r>
          </a:p>
          <a:p>
            <a:pPr algn="ctr"/>
            <a:r>
              <a:rPr lang="en-US" dirty="0" smtClean="0"/>
              <a:t>Providers</a:t>
            </a:r>
          </a:p>
          <a:p>
            <a:pPr algn="ctr"/>
            <a:r>
              <a:rPr lang="en-US" dirty="0" smtClean="0"/>
              <a:t>(Banks, etc.)</a:t>
            </a:r>
            <a:endParaRPr lang="en-US" dirty="0"/>
          </a:p>
        </p:txBody>
      </p:sp>
      <p:sp>
        <p:nvSpPr>
          <p:cNvPr id="5" name="Flowchart: Multidocument 4"/>
          <p:cNvSpPr/>
          <p:nvPr/>
        </p:nvSpPr>
        <p:spPr>
          <a:xfrm>
            <a:off x="6705600" y="3048000"/>
            <a:ext cx="1828800" cy="1371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Retailers</a:t>
            </a:r>
            <a:endParaRPr lang="en-US" dirty="0"/>
          </a:p>
        </p:txBody>
      </p:sp>
      <p:sp>
        <p:nvSpPr>
          <p:cNvPr id="6" name="Flowchart: Multidocument 5"/>
          <p:cNvSpPr/>
          <p:nvPr/>
        </p:nvSpPr>
        <p:spPr>
          <a:xfrm>
            <a:off x="3810000" y="4958209"/>
            <a:ext cx="1828800" cy="137160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 Users</a:t>
            </a:r>
            <a:endParaRPr lang="en-US" dirty="0"/>
          </a:p>
        </p:txBody>
      </p:sp>
      <p:sp>
        <p:nvSpPr>
          <p:cNvPr id="7" name="Flowchart: Alternate Process 6"/>
          <p:cNvSpPr/>
          <p:nvPr/>
        </p:nvSpPr>
        <p:spPr>
          <a:xfrm>
            <a:off x="3657600" y="1600200"/>
            <a:ext cx="1981200" cy="12192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Intel Service</a:t>
            </a:r>
          </a:p>
          <a:p>
            <a:pPr algn="ctr"/>
            <a:r>
              <a:rPr lang="en-US" sz="1400" dirty="0" smtClean="0"/>
              <a:t>(creates token and routes to the appropriate providers)</a:t>
            </a:r>
            <a:endParaRPr lang="en-US" sz="1400" dirty="0"/>
          </a:p>
        </p:txBody>
      </p:sp>
      <p:cxnSp>
        <p:nvCxnSpPr>
          <p:cNvPr id="9" name="Straight Arrow Connector 8"/>
          <p:cNvCxnSpPr/>
          <p:nvPr/>
        </p:nvCxnSpPr>
        <p:spPr>
          <a:xfrm>
            <a:off x="2057400" y="4191000"/>
            <a:ext cx="1752599" cy="11210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638800" y="4343400"/>
            <a:ext cx="1066800" cy="9686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7" idx="3"/>
          </p:cNvCxnSpPr>
          <p:nvPr/>
        </p:nvCxnSpPr>
        <p:spPr>
          <a:xfrm flipH="1" flipV="1">
            <a:off x="5638800" y="2209800"/>
            <a:ext cx="22860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1"/>
          </p:cNvCxnSpPr>
          <p:nvPr/>
        </p:nvCxnSpPr>
        <p:spPr>
          <a:xfrm flipH="1" flipV="1">
            <a:off x="1676401" y="4267200"/>
            <a:ext cx="2133599" cy="13768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70015" y="5100415"/>
            <a:ext cx="968320" cy="338554"/>
          </a:xfrm>
          <a:prstGeom prst="rect">
            <a:avLst/>
          </a:prstGeom>
          <a:noFill/>
          <a:ln>
            <a:solidFill>
              <a:schemeClr val="tx1"/>
            </a:solidFill>
          </a:ln>
        </p:spPr>
        <p:txBody>
          <a:bodyPr wrap="square" rtlCol="0">
            <a:spAutoFit/>
          </a:bodyPr>
          <a:lstStyle/>
          <a:p>
            <a:r>
              <a:rPr lang="en-US" sz="800" dirty="0" smtClean="0"/>
              <a:t>Submit transaction request</a:t>
            </a:r>
            <a:endParaRPr lang="en-US" sz="800" dirty="0"/>
          </a:p>
        </p:txBody>
      </p:sp>
      <p:sp>
        <p:nvSpPr>
          <p:cNvPr id="19" name="TextBox 18"/>
          <p:cNvSpPr txBox="1"/>
          <p:nvPr/>
        </p:nvSpPr>
        <p:spPr>
          <a:xfrm>
            <a:off x="2070015" y="2133600"/>
            <a:ext cx="736769" cy="338554"/>
          </a:xfrm>
          <a:prstGeom prst="rect">
            <a:avLst/>
          </a:prstGeom>
          <a:noFill/>
          <a:ln>
            <a:solidFill>
              <a:schemeClr val="tx1"/>
            </a:solidFill>
          </a:ln>
        </p:spPr>
        <p:txBody>
          <a:bodyPr wrap="square" rtlCol="0">
            <a:spAutoFit/>
          </a:bodyPr>
          <a:lstStyle/>
          <a:p>
            <a:r>
              <a:rPr lang="en-US" sz="800" dirty="0" smtClean="0"/>
              <a:t>Request new Token</a:t>
            </a:r>
            <a:endParaRPr lang="en-US" sz="800" dirty="0"/>
          </a:p>
        </p:txBody>
      </p:sp>
      <p:sp>
        <p:nvSpPr>
          <p:cNvPr id="20" name="TextBox 19"/>
          <p:cNvSpPr txBox="1"/>
          <p:nvPr/>
        </p:nvSpPr>
        <p:spPr>
          <a:xfrm>
            <a:off x="5181600" y="4188767"/>
            <a:ext cx="1346369" cy="338554"/>
          </a:xfrm>
          <a:prstGeom prst="rect">
            <a:avLst/>
          </a:prstGeom>
          <a:noFill/>
          <a:ln>
            <a:solidFill>
              <a:schemeClr val="tx1"/>
            </a:solidFill>
          </a:ln>
        </p:spPr>
        <p:txBody>
          <a:bodyPr wrap="square" rtlCol="0">
            <a:spAutoFit/>
          </a:bodyPr>
          <a:lstStyle/>
          <a:p>
            <a:r>
              <a:rPr lang="en-US" sz="800" dirty="0" smtClean="0"/>
              <a:t>Submit payment in the form of Token</a:t>
            </a:r>
            <a:endParaRPr lang="en-US" sz="800" dirty="0"/>
          </a:p>
        </p:txBody>
      </p:sp>
      <p:sp>
        <p:nvSpPr>
          <p:cNvPr id="21" name="TextBox 20"/>
          <p:cNvSpPr txBox="1"/>
          <p:nvPr/>
        </p:nvSpPr>
        <p:spPr>
          <a:xfrm>
            <a:off x="6527969" y="2072045"/>
            <a:ext cx="1092031" cy="338554"/>
          </a:xfrm>
          <a:prstGeom prst="rect">
            <a:avLst/>
          </a:prstGeom>
          <a:noFill/>
          <a:ln>
            <a:solidFill>
              <a:schemeClr val="tx1"/>
            </a:solidFill>
          </a:ln>
        </p:spPr>
        <p:txBody>
          <a:bodyPr wrap="square" rtlCol="0">
            <a:spAutoFit/>
          </a:bodyPr>
          <a:lstStyle/>
          <a:p>
            <a:r>
              <a:rPr lang="en-US" sz="800" dirty="0" smtClean="0"/>
              <a:t>Submit token for payment processing</a:t>
            </a:r>
            <a:endParaRPr lang="en-US" sz="800" dirty="0"/>
          </a:p>
        </p:txBody>
      </p:sp>
      <p:cxnSp>
        <p:nvCxnSpPr>
          <p:cNvPr id="23" name="Straight Arrow Connector 22"/>
          <p:cNvCxnSpPr>
            <a:stCxn id="4" idx="3"/>
            <a:endCxn id="5" idx="1"/>
          </p:cNvCxnSpPr>
          <p:nvPr/>
        </p:nvCxnSpPr>
        <p:spPr>
          <a:xfrm>
            <a:off x="2438400" y="3733800"/>
            <a:ext cx="426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798706" y="3779730"/>
            <a:ext cx="1129369" cy="338554"/>
          </a:xfrm>
          <a:prstGeom prst="rect">
            <a:avLst/>
          </a:prstGeom>
          <a:noFill/>
          <a:ln>
            <a:solidFill>
              <a:schemeClr val="tx1"/>
            </a:solidFill>
          </a:ln>
        </p:spPr>
        <p:txBody>
          <a:bodyPr wrap="square" rtlCol="0">
            <a:spAutoFit/>
          </a:bodyPr>
          <a:lstStyle/>
          <a:p>
            <a:r>
              <a:rPr lang="en-US" sz="800" dirty="0" smtClean="0"/>
              <a:t>Complete  the Transaction</a:t>
            </a:r>
            <a:endParaRPr lang="en-US" sz="800" dirty="0"/>
          </a:p>
        </p:txBody>
      </p:sp>
      <p:sp>
        <p:nvSpPr>
          <p:cNvPr id="25" name="TextBox 24"/>
          <p:cNvSpPr txBox="1"/>
          <p:nvPr/>
        </p:nvSpPr>
        <p:spPr>
          <a:xfrm>
            <a:off x="3362158" y="4557210"/>
            <a:ext cx="895683" cy="338554"/>
          </a:xfrm>
          <a:prstGeom prst="rect">
            <a:avLst/>
          </a:prstGeom>
          <a:noFill/>
          <a:ln>
            <a:solidFill>
              <a:schemeClr val="tx1"/>
            </a:solidFill>
          </a:ln>
        </p:spPr>
        <p:txBody>
          <a:bodyPr wrap="square" rtlCol="0">
            <a:spAutoFit/>
          </a:bodyPr>
          <a:lstStyle/>
          <a:p>
            <a:r>
              <a:rPr lang="en-US" sz="800" dirty="0" smtClean="0"/>
              <a:t>Receives new Token</a:t>
            </a:r>
            <a:endParaRPr lang="en-US" sz="800" dirty="0"/>
          </a:p>
        </p:txBody>
      </p:sp>
      <p:cxnSp>
        <p:nvCxnSpPr>
          <p:cNvPr id="29" name="Straight Arrow Connector 28"/>
          <p:cNvCxnSpPr>
            <a:endCxn id="7" idx="1"/>
          </p:cNvCxnSpPr>
          <p:nvPr/>
        </p:nvCxnSpPr>
        <p:spPr>
          <a:xfrm flipV="1">
            <a:off x="1396831" y="2209800"/>
            <a:ext cx="2260769"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451015" y="2628900"/>
            <a:ext cx="1206585" cy="495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685922" y="3043513"/>
            <a:ext cx="1200278" cy="338554"/>
          </a:xfrm>
          <a:prstGeom prst="rect">
            <a:avLst/>
          </a:prstGeom>
          <a:noFill/>
          <a:ln>
            <a:solidFill>
              <a:schemeClr val="tx1"/>
            </a:solidFill>
          </a:ln>
        </p:spPr>
        <p:txBody>
          <a:bodyPr wrap="square" rtlCol="0">
            <a:spAutoFit/>
          </a:bodyPr>
          <a:lstStyle/>
          <a:p>
            <a:r>
              <a:rPr lang="en-US" sz="800" dirty="0" smtClean="0"/>
              <a:t>Forward User submitted Token from a Vendor</a:t>
            </a:r>
            <a:endParaRPr lang="en-US" sz="800" dirty="0"/>
          </a:p>
        </p:txBody>
      </p:sp>
      <p:sp>
        <p:nvSpPr>
          <p:cNvPr id="40" name="Flowchart: Multidocument 39"/>
          <p:cNvSpPr/>
          <p:nvPr/>
        </p:nvSpPr>
        <p:spPr>
          <a:xfrm>
            <a:off x="7162800" y="4827743"/>
            <a:ext cx="914400" cy="83611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ATM’s</a:t>
            </a:r>
          </a:p>
          <a:p>
            <a:pPr algn="ctr"/>
            <a:endParaRPr lang="en-US" dirty="0"/>
          </a:p>
        </p:txBody>
      </p:sp>
      <p:cxnSp>
        <p:nvCxnSpPr>
          <p:cNvPr id="45" name="Elbow Connector 44"/>
          <p:cNvCxnSpPr>
            <a:stCxn id="6" idx="3"/>
            <a:endCxn id="40" idx="1"/>
          </p:cNvCxnSpPr>
          <p:nvPr/>
        </p:nvCxnSpPr>
        <p:spPr>
          <a:xfrm flipV="1">
            <a:off x="5638800" y="5245800"/>
            <a:ext cx="1524000" cy="398209"/>
          </a:xfrm>
          <a:prstGeom prst="bent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815414" y="5689397"/>
            <a:ext cx="1347386" cy="461665"/>
          </a:xfrm>
          <a:prstGeom prst="rect">
            <a:avLst/>
          </a:prstGeom>
          <a:noFill/>
          <a:ln>
            <a:solidFill>
              <a:schemeClr val="tx1"/>
            </a:solidFill>
          </a:ln>
        </p:spPr>
        <p:txBody>
          <a:bodyPr wrap="square" rtlCol="0">
            <a:spAutoFit/>
          </a:bodyPr>
          <a:lstStyle/>
          <a:p>
            <a:r>
              <a:rPr lang="en-US" sz="800" dirty="0" smtClean="0"/>
              <a:t>User to User Money transfer via ATM or 24/7 store chain like 7-Elevan</a:t>
            </a:r>
            <a:endParaRPr lang="en-US" sz="800" dirty="0"/>
          </a:p>
        </p:txBody>
      </p:sp>
    </p:spTree>
    <p:extLst>
      <p:ext uri="{BB962C8B-B14F-4D97-AF65-F5344CB8AC3E}">
        <p14:creationId xmlns:p14="http://schemas.microsoft.com/office/powerpoint/2010/main" val="2094277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rmAutofit fontScale="90000"/>
          </a:bodyPr>
          <a:lstStyle/>
          <a:p>
            <a:r>
              <a:rPr lang="en-US" dirty="0" smtClean="0"/>
              <a:t>How to Make Money</a:t>
            </a:r>
            <a:endParaRPr lang="en-US" dirty="0"/>
          </a:p>
        </p:txBody>
      </p:sp>
      <p:sp>
        <p:nvSpPr>
          <p:cNvPr id="3" name="Content Placeholder 2"/>
          <p:cNvSpPr>
            <a:spLocks noGrp="1"/>
          </p:cNvSpPr>
          <p:nvPr>
            <p:ph idx="1"/>
          </p:nvPr>
        </p:nvSpPr>
        <p:spPr>
          <a:xfrm>
            <a:off x="457200" y="762000"/>
            <a:ext cx="8229600" cy="5364163"/>
          </a:xfrm>
        </p:spPr>
        <p:txBody>
          <a:bodyPr>
            <a:normAutofit/>
          </a:bodyPr>
          <a:lstStyle/>
          <a:p>
            <a:r>
              <a:rPr lang="en-US" sz="1800" dirty="0" smtClean="0"/>
              <a:t>My strategy is to enable this as a online banking software service which would help with easy advertising to the existing customers. </a:t>
            </a:r>
          </a:p>
          <a:p>
            <a:r>
              <a:rPr lang="en-US" sz="1800" dirty="0" smtClean="0"/>
              <a:t>There are multiple avenues to make money,</a:t>
            </a:r>
          </a:p>
          <a:p>
            <a:pPr lvl="1"/>
            <a:r>
              <a:rPr lang="en-US" sz="1400" dirty="0" smtClean="0"/>
              <a:t>Minimum charge of 0.5% as a transaction fee, or</a:t>
            </a:r>
          </a:p>
          <a:p>
            <a:pPr lvl="1"/>
            <a:r>
              <a:rPr lang="en-US" sz="1400" dirty="0" smtClean="0"/>
              <a:t>From the research we found there are 212 million online payment users (according to Gartner Inc.) . Assuming we will be processing 10 million transactions  per month using new system. Charging $0.01 per transaction would generate $1.2M in the first year, and</a:t>
            </a:r>
          </a:p>
          <a:p>
            <a:pPr lvl="1"/>
            <a:r>
              <a:rPr lang="en-US" sz="1400" dirty="0" smtClean="0"/>
              <a:t>Minimum charge of 0.5% for urgent money transfer service from a users bank account via ATM or 24-Hrs store network like 7-Elevan, and</a:t>
            </a:r>
          </a:p>
          <a:p>
            <a:pPr lvl="1"/>
            <a:r>
              <a:rPr lang="en-US" sz="1400" dirty="0" smtClean="0"/>
              <a:t>Anonymous data analysis services to the small businesses/retailers.</a:t>
            </a:r>
          </a:p>
          <a:p>
            <a:pPr marL="457200" lvl="1" indent="0">
              <a:buNone/>
            </a:pPr>
            <a:endParaRPr lang="en-US" sz="1400" dirty="0" smtClean="0"/>
          </a:p>
          <a:p>
            <a:pPr lvl="1"/>
            <a:endParaRPr lang="en-US" sz="1400" dirty="0"/>
          </a:p>
        </p:txBody>
      </p:sp>
    </p:spTree>
    <p:extLst>
      <p:ext uri="{BB962C8B-B14F-4D97-AF65-F5344CB8AC3E}">
        <p14:creationId xmlns:p14="http://schemas.microsoft.com/office/powerpoint/2010/main" val="3231119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7175</TotalTime>
  <Words>710</Words>
  <Application>Microsoft Office PowerPoint</Application>
  <PresentationFormat>On-screen Show (4:3)</PresentationFormat>
  <Paragraphs>114</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Anonymous Payment System https://www.servicethefuture.spigit.com/Page/ViewIdea?ideaid=940#</vt:lpstr>
      <vt:lpstr>Why &amp; What is the service?</vt:lpstr>
      <vt:lpstr>Information Flow</vt:lpstr>
      <vt:lpstr>How to Make Money</vt:lpstr>
      <vt:lpstr>PowerPoint Presentation</vt:lpstr>
      <vt:lpstr>Why?</vt:lpstr>
      <vt:lpstr>What?</vt:lpstr>
      <vt:lpstr>Information Flow</vt:lpstr>
      <vt:lpstr>How to Make Money</vt:lpstr>
      <vt:lpstr>Market Size and Growth</vt:lpstr>
      <vt:lpstr>Who is your customer?</vt:lpstr>
      <vt:lpstr>What problem are you addressing?</vt:lpstr>
      <vt:lpstr>5 Yr NPV, 5 Yr revenue forecast, break even point</vt:lpstr>
      <vt:lpstr>How does Intel differentiate? </vt:lpstr>
      <vt:lpstr>PowerPoint Presentation</vt:lpstr>
      <vt:lpstr>Market Size</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Anonymous Payment System</dc:title>
  <dc:creator>Pawar, Uttam C</dc:creator>
  <cp:lastModifiedBy>Pawar, Uttam C</cp:lastModifiedBy>
  <cp:revision>27</cp:revision>
  <dcterms:created xsi:type="dcterms:W3CDTF">2013-06-27T18:38:53Z</dcterms:created>
  <dcterms:modified xsi:type="dcterms:W3CDTF">2013-07-02T18:14:31Z</dcterms:modified>
</cp:coreProperties>
</file>