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2" r:id="rId3"/>
    <p:sldId id="273" r:id="rId4"/>
    <p:sldId id="258" r:id="rId5"/>
    <p:sldId id="263" r:id="rId6"/>
    <p:sldId id="277" r:id="rId7"/>
    <p:sldId id="260" r:id="rId8"/>
    <p:sldId id="279" r:id="rId9"/>
    <p:sldId id="282" r:id="rId10"/>
    <p:sldId id="283" r:id="rId11"/>
    <p:sldId id="261" r:id="rId12"/>
    <p:sldId id="280" r:id="rId13"/>
    <p:sldId id="281" r:id="rId14"/>
    <p:sldId id="257" r:id="rId15"/>
    <p:sldId id="259" r:id="rId16"/>
    <p:sldId id="264" r:id="rId17"/>
    <p:sldId id="265" r:id="rId18"/>
    <p:sldId id="267" r:id="rId19"/>
    <p:sldId id="266" r:id="rId20"/>
    <p:sldId id="275" r:id="rId21"/>
    <p:sldId id="268" r:id="rId22"/>
    <p:sldId id="269" r:id="rId23"/>
    <p:sldId id="274" r:id="rId24"/>
    <p:sldId id="271" r:id="rId25"/>
    <p:sldId id="27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155" autoAdjust="0"/>
  </p:normalViewPr>
  <p:slideViewPr>
    <p:cSldViewPr>
      <p:cViewPr>
        <p:scale>
          <a:sx n="80" d="100"/>
          <a:sy n="80" d="100"/>
        </p:scale>
        <p:origin x="-979" y="-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5BDD58-1F05-48EF-8DBB-DA621DD38FCE}" type="datetimeFigureOut">
              <a:rPr lang="en-US" smtClean="0"/>
              <a:t>7/18/2013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6C221D-887B-4789-8BA2-4994938392D6}" type="slidenum">
              <a:rPr lang="en-US" smtClean="0"/>
              <a:t>‹#›</a:t>
            </a:fld>
            <a:endParaRPr lang="en-US"/>
          </a:p>
        </p:txBody>
      </p:sp>
    </p:spTree>
    <p:extLst>
      <p:ext uri="{BB962C8B-B14F-4D97-AF65-F5344CB8AC3E}">
        <p14:creationId xmlns:p14="http://schemas.microsoft.com/office/powerpoint/2010/main" val="1001884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Story about BestBuy fraud</a:t>
            </a:r>
            <a:r>
              <a:rPr lang="en-US" baseline="0" dirty="0" smtClean="0"/>
              <a:t> scenario</a:t>
            </a:r>
            <a:endParaRPr lang="en-US" dirty="0"/>
          </a:p>
        </p:txBody>
      </p:sp>
      <p:sp>
        <p:nvSpPr>
          <p:cNvPr id="4" name="Slide Number Placeholder 3"/>
          <p:cNvSpPr>
            <a:spLocks noGrp="1"/>
          </p:cNvSpPr>
          <p:nvPr>
            <p:ph type="sldNum" sz="quarter" idx="10"/>
          </p:nvPr>
        </p:nvSpPr>
        <p:spPr/>
        <p:txBody>
          <a:bodyPr/>
          <a:lstStyle/>
          <a:p>
            <a:fld id="{896C221D-887B-4789-8BA2-4994938392D6}" type="slidenum">
              <a:rPr lang="en-US" smtClean="0"/>
              <a:t>4</a:t>
            </a:fld>
            <a:endParaRPr lang="en-US"/>
          </a:p>
        </p:txBody>
      </p:sp>
    </p:spTree>
    <p:extLst>
      <p:ext uri="{BB962C8B-B14F-4D97-AF65-F5344CB8AC3E}">
        <p14:creationId xmlns:p14="http://schemas.microsoft.com/office/powerpoint/2010/main" val="3975202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Story about BestBuy fraud</a:t>
            </a:r>
            <a:r>
              <a:rPr lang="en-US" baseline="0" dirty="0" smtClean="0"/>
              <a:t> scenario</a:t>
            </a:r>
            <a:endParaRPr lang="en-US" dirty="0"/>
          </a:p>
        </p:txBody>
      </p:sp>
      <p:sp>
        <p:nvSpPr>
          <p:cNvPr id="4" name="Slide Number Placeholder 3"/>
          <p:cNvSpPr>
            <a:spLocks noGrp="1"/>
          </p:cNvSpPr>
          <p:nvPr>
            <p:ph type="sldNum" sz="quarter" idx="10"/>
          </p:nvPr>
        </p:nvSpPr>
        <p:spPr/>
        <p:txBody>
          <a:bodyPr/>
          <a:lstStyle/>
          <a:p>
            <a:fld id="{896C221D-887B-4789-8BA2-4994938392D6}" type="slidenum">
              <a:rPr lang="en-US" smtClean="0"/>
              <a:t>5</a:t>
            </a:fld>
            <a:endParaRPr lang="en-US"/>
          </a:p>
        </p:txBody>
      </p:sp>
    </p:spTree>
    <p:extLst>
      <p:ext uri="{BB962C8B-B14F-4D97-AF65-F5344CB8AC3E}">
        <p14:creationId xmlns:p14="http://schemas.microsoft.com/office/powerpoint/2010/main" val="3975202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27100">
              <a:defRPr sz="2400">
                <a:solidFill>
                  <a:schemeClr val="tx1"/>
                </a:solidFill>
                <a:latin typeface="Times New Roman" pitchFamily="18" charset="0"/>
              </a:defRPr>
            </a:lvl1pPr>
            <a:lvl2pPr marL="742950" indent="-285750" defTabSz="927100">
              <a:defRPr sz="2400">
                <a:solidFill>
                  <a:schemeClr val="tx1"/>
                </a:solidFill>
                <a:latin typeface="Times New Roman" pitchFamily="18" charset="0"/>
              </a:defRPr>
            </a:lvl2pPr>
            <a:lvl3pPr marL="1143000" indent="-228600" defTabSz="927100">
              <a:defRPr sz="2400">
                <a:solidFill>
                  <a:schemeClr val="tx1"/>
                </a:solidFill>
                <a:latin typeface="Times New Roman" pitchFamily="18" charset="0"/>
              </a:defRPr>
            </a:lvl3pPr>
            <a:lvl4pPr marL="1600200" indent="-228600" defTabSz="927100">
              <a:defRPr sz="2400">
                <a:solidFill>
                  <a:schemeClr val="tx1"/>
                </a:solidFill>
                <a:latin typeface="Times New Roman" pitchFamily="18" charset="0"/>
              </a:defRPr>
            </a:lvl4pPr>
            <a:lvl5pPr marL="2057400" indent="-228600" defTabSz="927100">
              <a:defRPr sz="2400">
                <a:solidFill>
                  <a:schemeClr val="tx1"/>
                </a:solidFill>
                <a:latin typeface="Times New Roman" pitchFamily="18" charset="0"/>
              </a:defRPr>
            </a:lvl5pPr>
            <a:lvl6pPr marL="2514600" indent="-228600" defTabSz="927100" eaLnBrk="0" fontAlgn="base" hangingPunct="0">
              <a:spcBef>
                <a:spcPct val="0"/>
              </a:spcBef>
              <a:spcAft>
                <a:spcPct val="0"/>
              </a:spcAft>
              <a:defRPr sz="2400">
                <a:solidFill>
                  <a:schemeClr val="tx1"/>
                </a:solidFill>
                <a:latin typeface="Times New Roman" pitchFamily="18" charset="0"/>
              </a:defRPr>
            </a:lvl6pPr>
            <a:lvl7pPr marL="2971800" indent="-228600" defTabSz="927100" eaLnBrk="0" fontAlgn="base" hangingPunct="0">
              <a:spcBef>
                <a:spcPct val="0"/>
              </a:spcBef>
              <a:spcAft>
                <a:spcPct val="0"/>
              </a:spcAft>
              <a:defRPr sz="2400">
                <a:solidFill>
                  <a:schemeClr val="tx1"/>
                </a:solidFill>
                <a:latin typeface="Times New Roman" pitchFamily="18" charset="0"/>
              </a:defRPr>
            </a:lvl7pPr>
            <a:lvl8pPr marL="3429000" indent="-228600" defTabSz="927100" eaLnBrk="0" fontAlgn="base" hangingPunct="0">
              <a:spcBef>
                <a:spcPct val="0"/>
              </a:spcBef>
              <a:spcAft>
                <a:spcPct val="0"/>
              </a:spcAft>
              <a:defRPr sz="2400">
                <a:solidFill>
                  <a:schemeClr val="tx1"/>
                </a:solidFill>
                <a:latin typeface="Times New Roman" pitchFamily="18" charset="0"/>
              </a:defRPr>
            </a:lvl8pPr>
            <a:lvl9pPr marL="3886200" indent="-228600" defTabSz="927100" eaLnBrk="0" fontAlgn="base" hangingPunct="0">
              <a:spcBef>
                <a:spcPct val="0"/>
              </a:spcBef>
              <a:spcAft>
                <a:spcPct val="0"/>
              </a:spcAft>
              <a:defRPr sz="2400">
                <a:solidFill>
                  <a:schemeClr val="tx1"/>
                </a:solidFill>
                <a:latin typeface="Times New Roman" pitchFamily="18" charset="0"/>
              </a:defRPr>
            </a:lvl9pPr>
          </a:lstStyle>
          <a:p>
            <a:fld id="{3B5E8E5F-0925-4C20-8A52-A2DDE8BDB949}" type="slidenum">
              <a:rPr lang="en-US" sz="1200" smtClean="0">
                <a:latin typeface="Arial" charset="0"/>
              </a:rPr>
              <a:pPr/>
              <a:t>8</a:t>
            </a:fld>
            <a:endParaRPr lang="en-US" sz="1200" smtClean="0">
              <a:latin typeface="Arial" charset="0"/>
            </a:endParaRPr>
          </a:p>
        </p:txBody>
      </p:sp>
      <p:sp>
        <p:nvSpPr>
          <p:cNvPr id="107523" name="Rectangle 2"/>
          <p:cNvSpPr>
            <a:spLocks noGrp="1" noRot="1" noChangeAspect="1" noChangeArrowheads="1" noTextEdit="1"/>
          </p:cNvSpPr>
          <p:nvPr>
            <p:ph type="sldImg"/>
          </p:nvPr>
        </p:nvSpPr>
        <p:spPr>
          <a:xfrm>
            <a:off x="1106488" y="379413"/>
            <a:ext cx="4562475" cy="3422650"/>
          </a:xfrm>
          <a:ln/>
        </p:spPr>
      </p:sp>
      <p:sp>
        <p:nvSpPr>
          <p:cNvPr id="107524" name="Rectangle 4"/>
          <p:cNvSpPr>
            <a:spLocks noGrp="1" noChangeArrowheads="1"/>
          </p:cNvSpPr>
          <p:nvPr>
            <p:ph type="body" idx="1"/>
          </p:nvPr>
        </p:nvSpPr>
        <p:spPr>
          <a:xfrm>
            <a:off x="180149" y="4345679"/>
            <a:ext cx="6542744" cy="45955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ormAutofit/>
          </a:bodyPr>
          <a:lstStyle/>
          <a:p>
            <a:pPr>
              <a:lnSpc>
                <a:spcPct val="90000"/>
              </a:lnSpc>
              <a:tabLst>
                <a:tab pos="2736850" algn="l"/>
              </a:tabLst>
            </a:pPr>
            <a:r>
              <a:rPr lang="en-US" sz="900" b="1" dirty="0" smtClean="0">
                <a:cs typeface="Times New Roman" pitchFamily="18" charset="0"/>
              </a:rPr>
              <a:t>10 minutes</a:t>
            </a:r>
          </a:p>
          <a:p>
            <a:pPr>
              <a:lnSpc>
                <a:spcPct val="90000"/>
              </a:lnSpc>
              <a:tabLst>
                <a:tab pos="2736850" algn="l"/>
              </a:tabLst>
            </a:pPr>
            <a:r>
              <a:rPr lang="en-US" sz="900" b="1" dirty="0" smtClean="0">
                <a:cs typeface="Times New Roman" pitchFamily="18" charset="0"/>
              </a:rPr>
              <a:t>Explain to participants</a:t>
            </a:r>
          </a:p>
          <a:p>
            <a:pPr>
              <a:lnSpc>
                <a:spcPct val="90000"/>
              </a:lnSpc>
              <a:tabLst>
                <a:tab pos="2736850" algn="l"/>
              </a:tabLst>
            </a:pPr>
            <a:endParaRPr lang="en-US" sz="900" b="1" dirty="0" smtClean="0">
              <a:cs typeface="Times New Roman" pitchFamily="18" charset="0"/>
            </a:endParaRPr>
          </a:p>
          <a:p>
            <a:pPr>
              <a:lnSpc>
                <a:spcPct val="90000"/>
              </a:lnSpc>
              <a:tabLst>
                <a:tab pos="2736850" algn="l"/>
              </a:tabLst>
            </a:pPr>
            <a:endParaRPr lang="en-US" sz="900" b="1" dirty="0" smtClean="0">
              <a:cs typeface="Times New Roman" pitchFamily="18" charset="0"/>
            </a:endParaRPr>
          </a:p>
          <a:p>
            <a:pPr>
              <a:lnSpc>
                <a:spcPct val="90000"/>
              </a:lnSpc>
              <a:tabLst>
                <a:tab pos="2736850" algn="l"/>
              </a:tabLst>
            </a:pPr>
            <a:r>
              <a:rPr lang="en-US" b="1" dirty="0" smtClean="0">
                <a:cs typeface="Times New Roman" pitchFamily="18" charset="0"/>
              </a:rPr>
              <a:t>In this section we will explore tools that you can use in your analysis phase of developing a Complete Strategy.</a:t>
            </a:r>
          </a:p>
          <a:p>
            <a:pPr>
              <a:lnSpc>
                <a:spcPct val="90000"/>
              </a:lnSpc>
              <a:tabLst>
                <a:tab pos="2736850" algn="l"/>
              </a:tabLst>
            </a:pPr>
            <a:endParaRPr lang="en-US" b="1" dirty="0">
              <a:cs typeface="Times New Roman" pitchFamily="18" charset="0"/>
            </a:endParaRPr>
          </a:p>
          <a:p>
            <a:pPr>
              <a:lnSpc>
                <a:spcPct val="90000"/>
              </a:lnSpc>
              <a:tabLst>
                <a:tab pos="2736850" algn="l"/>
              </a:tabLst>
            </a:pPr>
            <a:r>
              <a:rPr lang="en-US" b="1" dirty="0" smtClean="0">
                <a:cs typeface="Times New Roman" pitchFamily="18" charset="0"/>
              </a:rPr>
              <a:t>This is not an exhaustive list, but rather contains that are commonly used at Intel and can be shared in presentations with GMs and executives.</a:t>
            </a:r>
          </a:p>
          <a:p>
            <a:pPr>
              <a:lnSpc>
                <a:spcPct val="90000"/>
              </a:lnSpc>
              <a:tabLst>
                <a:tab pos="2736850" algn="l"/>
              </a:tabLst>
            </a:pPr>
            <a:endParaRPr lang="en-US" b="1" dirty="0">
              <a:cs typeface="Times New Roman" pitchFamily="18" charset="0"/>
            </a:endParaRPr>
          </a:p>
          <a:p>
            <a:pPr>
              <a:lnSpc>
                <a:spcPct val="90000"/>
              </a:lnSpc>
              <a:tabLst>
                <a:tab pos="2736850" algn="l"/>
              </a:tabLst>
            </a:pPr>
            <a:r>
              <a:rPr lang="en-US" b="1" dirty="0" smtClean="0">
                <a:cs typeface="Times New Roman" pitchFamily="18" charset="0"/>
              </a:rPr>
              <a:t>You will find that you will use multiple tools to understand an aspect of your strategy. There  is no such thing as the right tool, as each of them give different information. The important thing  is to select one, apply it, and see what follow-on questions (or answers) it provides and move forward.</a:t>
            </a:r>
          </a:p>
          <a:p>
            <a:pPr>
              <a:lnSpc>
                <a:spcPct val="90000"/>
              </a:lnSpc>
              <a:tabLst>
                <a:tab pos="2736850" algn="l"/>
              </a:tabLst>
            </a:pPr>
            <a:endParaRPr lang="en-US" b="1" dirty="0">
              <a:cs typeface="Times New Roman" pitchFamily="18" charset="0"/>
            </a:endParaRPr>
          </a:p>
          <a:p>
            <a:pPr>
              <a:lnSpc>
                <a:spcPct val="90000"/>
              </a:lnSpc>
              <a:tabLst>
                <a:tab pos="2736850" algn="l"/>
              </a:tabLst>
            </a:pPr>
            <a:r>
              <a:rPr lang="en-US" b="1" dirty="0" smtClean="0">
                <a:cs typeface="Times New Roman" pitchFamily="18" charset="0"/>
              </a:rPr>
              <a:t>Walk through the set.</a:t>
            </a:r>
          </a:p>
          <a:p>
            <a:pPr>
              <a:lnSpc>
                <a:spcPct val="90000"/>
              </a:lnSpc>
              <a:tabLst>
                <a:tab pos="2736850" algn="l"/>
              </a:tabLst>
            </a:pPr>
            <a:endParaRPr lang="en-US" b="1" dirty="0">
              <a:cs typeface="Times New Roman" pitchFamily="18" charset="0"/>
            </a:endParaRPr>
          </a:p>
          <a:p>
            <a:pPr>
              <a:lnSpc>
                <a:spcPct val="90000"/>
              </a:lnSpc>
              <a:tabLst>
                <a:tab pos="2736850" algn="l"/>
              </a:tabLst>
            </a:pPr>
            <a:r>
              <a:rPr lang="en-US" b="1" dirty="0" smtClean="0">
                <a:cs typeface="Times New Roman" pitchFamily="18" charset="0"/>
              </a:rPr>
              <a:t>Move on..</a:t>
            </a:r>
          </a:p>
          <a:p>
            <a:pPr>
              <a:lnSpc>
                <a:spcPct val="90000"/>
              </a:lnSpc>
              <a:tabLst>
                <a:tab pos="2736850" algn="l"/>
              </a:tabLst>
            </a:pPr>
            <a:endParaRPr lang="en-US" sz="900" b="1" dirty="0">
              <a:cs typeface="Times New Roman" pitchFamily="18" charset="0"/>
            </a:endParaRPr>
          </a:p>
          <a:p>
            <a:pPr>
              <a:lnSpc>
                <a:spcPct val="90000"/>
              </a:lnSpc>
              <a:tabLst>
                <a:tab pos="2736850" algn="l"/>
              </a:tabLst>
            </a:pPr>
            <a:endParaRPr lang="en-US" sz="900"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7FA5FE-EE45-4BD6-96AD-0E28219F65D3}" type="datetimeFigureOut">
              <a:rPr lang="en-US" smtClean="0"/>
              <a:t>7/18/2013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F55AB-934E-42A0-9A9F-5F9397D1F497}" type="slidenum">
              <a:rPr lang="en-US" smtClean="0"/>
              <a:t>‹#›</a:t>
            </a:fld>
            <a:endParaRPr lang="en-US"/>
          </a:p>
        </p:txBody>
      </p:sp>
    </p:spTree>
    <p:extLst>
      <p:ext uri="{BB962C8B-B14F-4D97-AF65-F5344CB8AC3E}">
        <p14:creationId xmlns:p14="http://schemas.microsoft.com/office/powerpoint/2010/main" val="2143162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7FA5FE-EE45-4BD6-96AD-0E28219F65D3}" type="datetimeFigureOut">
              <a:rPr lang="en-US" smtClean="0"/>
              <a:t>7/18/2013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F55AB-934E-42A0-9A9F-5F9397D1F497}" type="slidenum">
              <a:rPr lang="en-US" smtClean="0"/>
              <a:t>‹#›</a:t>
            </a:fld>
            <a:endParaRPr lang="en-US"/>
          </a:p>
        </p:txBody>
      </p:sp>
    </p:spTree>
    <p:extLst>
      <p:ext uri="{BB962C8B-B14F-4D97-AF65-F5344CB8AC3E}">
        <p14:creationId xmlns:p14="http://schemas.microsoft.com/office/powerpoint/2010/main" val="1148205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7FA5FE-EE45-4BD6-96AD-0E28219F65D3}" type="datetimeFigureOut">
              <a:rPr lang="en-US" smtClean="0"/>
              <a:t>7/18/2013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F55AB-934E-42A0-9A9F-5F9397D1F497}" type="slidenum">
              <a:rPr lang="en-US" smtClean="0"/>
              <a:t>‹#›</a:t>
            </a:fld>
            <a:endParaRPr lang="en-US"/>
          </a:p>
        </p:txBody>
      </p:sp>
    </p:spTree>
    <p:extLst>
      <p:ext uri="{BB962C8B-B14F-4D97-AF65-F5344CB8AC3E}">
        <p14:creationId xmlns:p14="http://schemas.microsoft.com/office/powerpoint/2010/main" val="1604787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7FA5FE-EE45-4BD6-96AD-0E28219F65D3}" type="datetimeFigureOut">
              <a:rPr lang="en-US" smtClean="0"/>
              <a:t>7/18/2013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F55AB-934E-42A0-9A9F-5F9397D1F497}" type="slidenum">
              <a:rPr lang="en-US" smtClean="0"/>
              <a:t>‹#›</a:t>
            </a:fld>
            <a:endParaRPr lang="en-US"/>
          </a:p>
        </p:txBody>
      </p:sp>
    </p:spTree>
    <p:extLst>
      <p:ext uri="{BB962C8B-B14F-4D97-AF65-F5344CB8AC3E}">
        <p14:creationId xmlns:p14="http://schemas.microsoft.com/office/powerpoint/2010/main" val="1309920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7FA5FE-EE45-4BD6-96AD-0E28219F65D3}" type="datetimeFigureOut">
              <a:rPr lang="en-US" smtClean="0"/>
              <a:t>7/18/2013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F55AB-934E-42A0-9A9F-5F9397D1F497}" type="slidenum">
              <a:rPr lang="en-US" smtClean="0"/>
              <a:t>‹#›</a:t>
            </a:fld>
            <a:endParaRPr lang="en-US"/>
          </a:p>
        </p:txBody>
      </p:sp>
    </p:spTree>
    <p:extLst>
      <p:ext uri="{BB962C8B-B14F-4D97-AF65-F5344CB8AC3E}">
        <p14:creationId xmlns:p14="http://schemas.microsoft.com/office/powerpoint/2010/main" val="1233756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7FA5FE-EE45-4BD6-96AD-0E28219F65D3}" type="datetimeFigureOut">
              <a:rPr lang="en-US" smtClean="0"/>
              <a:t>7/18/2013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DF55AB-934E-42A0-9A9F-5F9397D1F497}" type="slidenum">
              <a:rPr lang="en-US" smtClean="0"/>
              <a:t>‹#›</a:t>
            </a:fld>
            <a:endParaRPr lang="en-US"/>
          </a:p>
        </p:txBody>
      </p:sp>
    </p:spTree>
    <p:extLst>
      <p:ext uri="{BB962C8B-B14F-4D97-AF65-F5344CB8AC3E}">
        <p14:creationId xmlns:p14="http://schemas.microsoft.com/office/powerpoint/2010/main" val="454625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7FA5FE-EE45-4BD6-96AD-0E28219F65D3}" type="datetimeFigureOut">
              <a:rPr lang="en-US" smtClean="0"/>
              <a:t>7/18/2013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DF55AB-934E-42A0-9A9F-5F9397D1F497}" type="slidenum">
              <a:rPr lang="en-US" smtClean="0"/>
              <a:t>‹#›</a:t>
            </a:fld>
            <a:endParaRPr lang="en-US"/>
          </a:p>
        </p:txBody>
      </p:sp>
    </p:spTree>
    <p:extLst>
      <p:ext uri="{BB962C8B-B14F-4D97-AF65-F5344CB8AC3E}">
        <p14:creationId xmlns:p14="http://schemas.microsoft.com/office/powerpoint/2010/main" val="986909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7FA5FE-EE45-4BD6-96AD-0E28219F65D3}" type="datetimeFigureOut">
              <a:rPr lang="en-US" smtClean="0"/>
              <a:t>7/18/2013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DF55AB-934E-42A0-9A9F-5F9397D1F497}" type="slidenum">
              <a:rPr lang="en-US" smtClean="0"/>
              <a:t>‹#›</a:t>
            </a:fld>
            <a:endParaRPr lang="en-US"/>
          </a:p>
        </p:txBody>
      </p:sp>
    </p:spTree>
    <p:extLst>
      <p:ext uri="{BB962C8B-B14F-4D97-AF65-F5344CB8AC3E}">
        <p14:creationId xmlns:p14="http://schemas.microsoft.com/office/powerpoint/2010/main" val="615340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7FA5FE-EE45-4BD6-96AD-0E28219F65D3}" type="datetimeFigureOut">
              <a:rPr lang="en-US" smtClean="0"/>
              <a:t>7/18/2013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DF55AB-934E-42A0-9A9F-5F9397D1F497}" type="slidenum">
              <a:rPr lang="en-US" smtClean="0"/>
              <a:t>‹#›</a:t>
            </a:fld>
            <a:endParaRPr lang="en-US"/>
          </a:p>
        </p:txBody>
      </p:sp>
    </p:spTree>
    <p:extLst>
      <p:ext uri="{BB962C8B-B14F-4D97-AF65-F5344CB8AC3E}">
        <p14:creationId xmlns:p14="http://schemas.microsoft.com/office/powerpoint/2010/main" val="3511425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7FA5FE-EE45-4BD6-96AD-0E28219F65D3}" type="datetimeFigureOut">
              <a:rPr lang="en-US" smtClean="0"/>
              <a:t>7/18/2013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DF55AB-934E-42A0-9A9F-5F9397D1F497}" type="slidenum">
              <a:rPr lang="en-US" smtClean="0"/>
              <a:t>‹#›</a:t>
            </a:fld>
            <a:endParaRPr lang="en-US"/>
          </a:p>
        </p:txBody>
      </p:sp>
    </p:spTree>
    <p:extLst>
      <p:ext uri="{BB962C8B-B14F-4D97-AF65-F5344CB8AC3E}">
        <p14:creationId xmlns:p14="http://schemas.microsoft.com/office/powerpoint/2010/main" val="1031514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7FA5FE-EE45-4BD6-96AD-0E28219F65D3}" type="datetimeFigureOut">
              <a:rPr lang="en-US" smtClean="0"/>
              <a:t>7/18/2013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DF55AB-934E-42A0-9A9F-5F9397D1F497}" type="slidenum">
              <a:rPr lang="en-US" smtClean="0"/>
              <a:t>‹#›</a:t>
            </a:fld>
            <a:endParaRPr lang="en-US"/>
          </a:p>
        </p:txBody>
      </p:sp>
    </p:spTree>
    <p:extLst>
      <p:ext uri="{BB962C8B-B14F-4D97-AF65-F5344CB8AC3E}">
        <p14:creationId xmlns:p14="http://schemas.microsoft.com/office/powerpoint/2010/main" val="3920106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7FA5FE-EE45-4BD6-96AD-0E28219F65D3}" type="datetimeFigureOut">
              <a:rPr lang="en-US" smtClean="0"/>
              <a:t>7/18/2013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DF55AB-934E-42A0-9A9F-5F9397D1F497}" type="slidenum">
              <a:rPr lang="en-US" smtClean="0"/>
              <a:t>‹#›</a:t>
            </a:fld>
            <a:endParaRPr lang="en-US"/>
          </a:p>
        </p:txBody>
      </p:sp>
    </p:spTree>
    <p:extLst>
      <p:ext uri="{BB962C8B-B14F-4D97-AF65-F5344CB8AC3E}">
        <p14:creationId xmlns:p14="http://schemas.microsoft.com/office/powerpoint/2010/main" val="169028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www.amazon.com/s/ref=ntt_athr_dp_sr_3?_encoding=UTF8&amp;search-alias=books&amp;field-author=Alfredo%20Vellido&amp;sort=relevancerank" TargetMode="External"/><Relationship Id="rId3" Type="http://schemas.openxmlformats.org/officeDocument/2006/relationships/hyperlink" Target="http://www.bankrate.com/finance/credit-cards/stealing-credit-card-data.aspx" TargetMode="External"/><Relationship Id="rId7" Type="http://schemas.openxmlformats.org/officeDocument/2006/relationships/hyperlink" Target="http://www.amazon.com/s/ref=ntt_athr_dp_sr_2?_encoding=UTF8&amp;search-alias=books&amp;field-author=Bill%20Edisbury&amp;sort=relevancerank"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www.amazon.com/s/ref=ntt_athr_dp_sr_1?_encoding=UTF8&amp;search-alias=books&amp;field-author=P.%20J.%20G.%20Lisboa&amp;sort=relevancerank" TargetMode="External"/><Relationship Id="rId5" Type="http://schemas.openxmlformats.org/officeDocument/2006/relationships/hyperlink" Target="http://en.wikipedia.org/wiki/Credit_card_fraud" TargetMode="External"/><Relationship Id="rId4" Type="http://schemas.openxmlformats.org/officeDocument/2006/relationships/hyperlink" Target="http://www.huffingtonpost.com/2012/06/27/credit-card-fraud_n_1631280.html" TargetMode="External"/><Relationship Id="rId9" Type="http://schemas.openxmlformats.org/officeDocument/2006/relationships/hyperlink" Target="http://www.nytimes.com/2012/03/16/technology/pressure-on-apple-builds-over-app-store-fraud.html?pagewanted=all"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techcrunch.com/2013/01/16/forrester-u-s-mobile-payments-market-predicted-to-reach-90b-by-2017-up-from-12-8b-in-2012/" TargetMode="External"/><Relationship Id="rId2" Type="http://schemas.openxmlformats.org/officeDocument/2006/relationships/hyperlink" Target="http://www.statista.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0"/>
            <a:ext cx="7772400" cy="1470025"/>
          </a:xfrm>
        </p:spPr>
        <p:txBody>
          <a:bodyPr>
            <a:normAutofit/>
          </a:bodyPr>
          <a:lstStyle/>
          <a:p>
            <a:r>
              <a:rPr lang="en-US" dirty="0" smtClean="0"/>
              <a:t>Anonymous Payment System</a:t>
            </a:r>
            <a:br>
              <a:rPr lang="en-US" dirty="0" smtClean="0"/>
            </a:br>
            <a:r>
              <a:rPr lang="en-US" sz="2000" dirty="0" smtClean="0">
                <a:solidFill>
                  <a:srgbClr val="0070C0"/>
                </a:solidFill>
              </a:rPr>
              <a:t>https://www.servicethefuture.spigit.com/Page/ViewIdea?ideaid=940#</a:t>
            </a:r>
            <a:endParaRPr lang="en-US" sz="2000" dirty="0">
              <a:solidFill>
                <a:srgbClr val="0070C0"/>
              </a:solidFill>
            </a:endParaRPr>
          </a:p>
        </p:txBody>
      </p:sp>
      <p:sp>
        <p:nvSpPr>
          <p:cNvPr id="3" name="Subtitle 2"/>
          <p:cNvSpPr>
            <a:spLocks noGrp="1"/>
          </p:cNvSpPr>
          <p:nvPr>
            <p:ph type="subTitle" idx="1"/>
          </p:nvPr>
        </p:nvSpPr>
        <p:spPr>
          <a:xfrm>
            <a:off x="1371600" y="3276600"/>
            <a:ext cx="6400800" cy="2362200"/>
          </a:xfrm>
        </p:spPr>
        <p:txBody>
          <a:bodyPr>
            <a:normAutofit fontScale="92500" lnSpcReduction="20000"/>
          </a:bodyPr>
          <a:lstStyle/>
          <a:p>
            <a:r>
              <a:rPr lang="en-US" dirty="0" smtClean="0"/>
              <a:t>Uttam C. </a:t>
            </a:r>
            <a:r>
              <a:rPr lang="en-US" dirty="0" smtClean="0"/>
              <a:t>Pawar</a:t>
            </a:r>
          </a:p>
          <a:p>
            <a:r>
              <a:rPr lang="en-US" dirty="0"/>
              <a:t>u</a:t>
            </a:r>
            <a:r>
              <a:rPr lang="en-US" dirty="0" smtClean="0"/>
              <a:t>ttam.c.pawar@intel.com</a:t>
            </a:r>
            <a:endParaRPr lang="en-US" dirty="0" smtClean="0"/>
          </a:p>
          <a:p>
            <a:endParaRPr lang="en-US" dirty="0" smtClean="0"/>
          </a:p>
          <a:p>
            <a:r>
              <a:rPr lang="en-US" dirty="0" smtClean="0"/>
              <a:t>WOS </a:t>
            </a:r>
            <a:r>
              <a:rPr lang="en-US" dirty="0" smtClean="0"/>
              <a:t>(previously SSD)</a:t>
            </a:r>
          </a:p>
          <a:p>
            <a:r>
              <a:rPr lang="en-US" dirty="0" smtClean="0"/>
              <a:t>July 18</a:t>
            </a:r>
            <a:r>
              <a:rPr lang="en-US" baseline="30000" dirty="0" smtClean="0"/>
              <a:t>th</a:t>
            </a:r>
            <a:r>
              <a:rPr lang="en-US" dirty="0" smtClean="0"/>
              <a:t> 2013</a:t>
            </a:r>
            <a:endParaRPr lang="en-US" dirty="0"/>
          </a:p>
        </p:txBody>
      </p:sp>
    </p:spTree>
    <p:extLst>
      <p:ext uri="{BB962C8B-B14F-4D97-AF65-F5344CB8AC3E}">
        <p14:creationId xmlns:p14="http://schemas.microsoft.com/office/powerpoint/2010/main" val="221424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Competitive Landscape</a:t>
            </a:r>
            <a:endParaRPr lang="en-US" dirty="0"/>
          </a:p>
        </p:txBody>
      </p:sp>
      <p:sp>
        <p:nvSpPr>
          <p:cNvPr id="3" name="Content Placeholder 2"/>
          <p:cNvSpPr>
            <a:spLocks noGrp="1"/>
          </p:cNvSpPr>
          <p:nvPr>
            <p:ph idx="1"/>
          </p:nvPr>
        </p:nvSpPr>
        <p:spPr>
          <a:xfrm>
            <a:off x="457200" y="838200"/>
            <a:ext cx="8229600" cy="5287963"/>
          </a:xfrm>
        </p:spPr>
        <p:txBody>
          <a:bodyPr>
            <a:normAutofit fontScale="85000" lnSpcReduction="20000"/>
          </a:bodyPr>
          <a:lstStyle/>
          <a:p>
            <a:r>
              <a:rPr lang="en-US" dirty="0"/>
              <a:t>Mobile payments market is growing very fast with many new startups and also products from incumbents </a:t>
            </a:r>
            <a:r>
              <a:rPr lang="en-US" dirty="0" smtClean="0"/>
              <a:t>like</a:t>
            </a:r>
          </a:p>
          <a:p>
            <a:pPr lvl="1"/>
            <a:r>
              <a:rPr lang="en-US" dirty="0" smtClean="0"/>
              <a:t>PayPal</a:t>
            </a:r>
            <a:r>
              <a:rPr lang="en-US" dirty="0"/>
              <a:t>, </a:t>
            </a:r>
            <a:r>
              <a:rPr lang="en-US" dirty="0" smtClean="0"/>
              <a:t>Intuit, </a:t>
            </a:r>
            <a:r>
              <a:rPr lang="en-US" dirty="0" err="1" smtClean="0"/>
              <a:t>SquareUp</a:t>
            </a:r>
            <a:r>
              <a:rPr lang="en-US" dirty="0" smtClean="0"/>
              <a:t>, </a:t>
            </a:r>
            <a:r>
              <a:rPr lang="en-US" dirty="0" err="1" smtClean="0"/>
              <a:t>SumUp</a:t>
            </a:r>
            <a:r>
              <a:rPr lang="en-US" dirty="0" smtClean="0"/>
              <a:t>, </a:t>
            </a:r>
            <a:r>
              <a:rPr lang="en-US" dirty="0" err="1" smtClean="0"/>
              <a:t>iZettle</a:t>
            </a:r>
            <a:r>
              <a:rPr lang="en-US" dirty="0" smtClean="0"/>
              <a:t>, </a:t>
            </a:r>
            <a:r>
              <a:rPr lang="en-US" dirty="0"/>
              <a:t>“</a:t>
            </a:r>
            <a:r>
              <a:rPr lang="en-US" dirty="0" err="1"/>
              <a:t>Payleven</a:t>
            </a:r>
            <a:r>
              <a:rPr lang="en-US" dirty="0" smtClean="0"/>
              <a:t>” </a:t>
            </a:r>
            <a:r>
              <a:rPr lang="en-US" dirty="0"/>
              <a:t>and </a:t>
            </a:r>
            <a:r>
              <a:rPr lang="en-US" dirty="0" smtClean="0"/>
              <a:t>others.</a:t>
            </a:r>
          </a:p>
          <a:p>
            <a:pPr lvl="1"/>
            <a:r>
              <a:rPr lang="en-US" dirty="0"/>
              <a:t>Amazon </a:t>
            </a:r>
            <a:r>
              <a:rPr lang="en-US" dirty="0" smtClean="0"/>
              <a:t>has filed a </a:t>
            </a:r>
            <a:r>
              <a:rPr lang="en-US" dirty="0"/>
              <a:t>patent </a:t>
            </a:r>
            <a:r>
              <a:rPr lang="en-US" dirty="0" smtClean="0"/>
              <a:t>in related anonymous </a:t>
            </a:r>
            <a:r>
              <a:rPr lang="en-US" dirty="0"/>
              <a:t>transaction.  </a:t>
            </a:r>
          </a:p>
          <a:p>
            <a:pPr lvl="1"/>
            <a:r>
              <a:rPr lang="en-US" dirty="0" smtClean="0"/>
              <a:t>Most of these companies </a:t>
            </a:r>
            <a:r>
              <a:rPr lang="en-US" dirty="0"/>
              <a:t>are providing mainly card readers (dongle based) for the individual sellers or small businesses to carry out mobile payments with customers. They charge 2-3 % of the transaction as a fee. </a:t>
            </a:r>
            <a:r>
              <a:rPr lang="en-US" b="1" dirty="0"/>
              <a:t>PayPal’s “Here”</a:t>
            </a:r>
            <a:r>
              <a:rPr lang="en-US" dirty="0"/>
              <a:t> is an App based but still charges the same fee. </a:t>
            </a:r>
            <a:endParaRPr lang="en-US" dirty="0" smtClean="0"/>
          </a:p>
          <a:p>
            <a:pPr lvl="1"/>
            <a:r>
              <a:rPr lang="en-US" dirty="0" smtClean="0"/>
              <a:t>We </a:t>
            </a:r>
            <a:r>
              <a:rPr lang="en-US" dirty="0"/>
              <a:t>are charging a small fee </a:t>
            </a:r>
            <a:r>
              <a:rPr lang="en-US" dirty="0" smtClean="0"/>
              <a:t>due to no overhead of providing a card reader </a:t>
            </a:r>
            <a:r>
              <a:rPr lang="en-US" dirty="0"/>
              <a:t>and they also get the benefit of anonymous </a:t>
            </a:r>
            <a:r>
              <a:rPr lang="en-US" dirty="0" smtClean="0"/>
              <a:t>transaction.</a:t>
            </a:r>
          </a:p>
          <a:p>
            <a:endParaRPr lang="en-US" dirty="0"/>
          </a:p>
        </p:txBody>
      </p:sp>
    </p:spTree>
    <p:extLst>
      <p:ext uri="{BB962C8B-B14F-4D97-AF65-F5344CB8AC3E}">
        <p14:creationId xmlns:p14="http://schemas.microsoft.com/office/powerpoint/2010/main" val="514735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525963"/>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lgn="ctr">
              <a:buNone/>
            </a:pPr>
            <a:r>
              <a:rPr lang="en-US" sz="5400" dirty="0" smtClean="0"/>
              <a:t>Backup</a:t>
            </a:r>
            <a:endParaRPr lang="en-US" sz="5400" dirty="0"/>
          </a:p>
        </p:txBody>
      </p:sp>
    </p:spTree>
    <p:extLst>
      <p:ext uri="{BB962C8B-B14F-4D97-AF65-F5344CB8AC3E}">
        <p14:creationId xmlns:p14="http://schemas.microsoft.com/office/powerpoint/2010/main" val="3617273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411162"/>
          </a:xfrm>
        </p:spPr>
        <p:txBody>
          <a:bodyPr>
            <a:normAutofit fontScale="90000"/>
          </a:bodyPr>
          <a:lstStyle/>
          <a:p>
            <a:r>
              <a:rPr lang="en-US" dirty="0" smtClean="0"/>
              <a:t>Description of proposed solution</a:t>
            </a:r>
            <a:endParaRPr lang="en-US" dirty="0"/>
          </a:p>
        </p:txBody>
      </p:sp>
      <p:sp>
        <p:nvSpPr>
          <p:cNvPr id="3" name="Content Placeholder 2"/>
          <p:cNvSpPr>
            <a:spLocks noGrp="1"/>
          </p:cNvSpPr>
          <p:nvPr>
            <p:ph idx="1"/>
          </p:nvPr>
        </p:nvSpPr>
        <p:spPr>
          <a:xfrm>
            <a:off x="457200" y="685800"/>
            <a:ext cx="8305800" cy="5943600"/>
          </a:xfrm>
        </p:spPr>
        <p:txBody>
          <a:bodyPr>
            <a:noAutofit/>
          </a:bodyPr>
          <a:lstStyle/>
          <a:p>
            <a:pPr marL="0" indent="0">
              <a:buNone/>
            </a:pPr>
            <a:r>
              <a:rPr lang="en-US" sz="1400" b="1" dirty="0"/>
              <a:t>Description:</a:t>
            </a:r>
            <a:endParaRPr lang="en-US" sz="1400" dirty="0"/>
          </a:p>
          <a:p>
            <a:pPr marL="0" indent="0">
              <a:buNone/>
            </a:pPr>
            <a:r>
              <a:rPr lang="en-US" sz="1400" dirty="0"/>
              <a:t>Proposed system would enable secure and private transaction for online purchases either with your credit cards, debit cards or even a checking account without carrying any plastics or checkbook. This will also enable purchasing without giving out any personal information of any sort. Any time user wants to do any financial transaction he/she creates a new one using his/her </a:t>
            </a:r>
            <a:r>
              <a:rPr lang="en-US" sz="1400" b="1" dirty="0"/>
              <a:t>mobile</a:t>
            </a:r>
            <a:r>
              <a:rPr lang="en-US" sz="1400" dirty="0"/>
              <a:t> </a:t>
            </a:r>
            <a:r>
              <a:rPr lang="en-US" sz="1400" b="1" dirty="0"/>
              <a:t>device</a:t>
            </a:r>
            <a:r>
              <a:rPr lang="en-US" sz="1400" dirty="0"/>
              <a:t>. Google wallet is convenient and already solves part of the problem but you need to use Google services and abide by its terms. Google and other ecosystems are convenient but they are becoming new walled gardens. This could be another tool to avoid credit card frauds especially online transaction frauds.</a:t>
            </a:r>
          </a:p>
          <a:p>
            <a:pPr marL="0" indent="0">
              <a:buNone/>
            </a:pPr>
            <a:endParaRPr lang="en-US" sz="1400" b="1" dirty="0" smtClean="0"/>
          </a:p>
          <a:p>
            <a:pPr marL="0" indent="0">
              <a:buNone/>
            </a:pPr>
            <a:r>
              <a:rPr lang="en-US" sz="1400" b="1" dirty="0" smtClean="0"/>
              <a:t>Value </a:t>
            </a:r>
            <a:r>
              <a:rPr lang="en-US" sz="1400" b="1" dirty="0"/>
              <a:t>Proposition</a:t>
            </a:r>
            <a:r>
              <a:rPr lang="en-US" sz="1400" b="1" dirty="0" smtClean="0"/>
              <a:t>:</a:t>
            </a:r>
          </a:p>
          <a:p>
            <a:pPr marL="0" indent="0">
              <a:buNone/>
            </a:pPr>
            <a:endParaRPr lang="en-US" sz="1400" dirty="0"/>
          </a:p>
          <a:p>
            <a:pPr marL="0" indent="0">
              <a:buNone/>
            </a:pPr>
            <a:r>
              <a:rPr lang="en-US" sz="1600" b="1" dirty="0"/>
              <a:t>Benefits to End Users:</a:t>
            </a:r>
          </a:p>
          <a:p>
            <a:pPr marL="0" lvl="0" indent="0">
              <a:buNone/>
            </a:pPr>
            <a:r>
              <a:rPr lang="en-US" sz="1400" dirty="0"/>
              <a:t>End user doesn’t need to carry or keep track of plastics or check books. </a:t>
            </a:r>
          </a:p>
          <a:p>
            <a:pPr marL="0" lvl="0" indent="0">
              <a:buNone/>
            </a:pPr>
            <a:r>
              <a:rPr lang="en-US" sz="1400" dirty="0"/>
              <a:t>Protect user’s personal information from proliferating across the globe.</a:t>
            </a:r>
          </a:p>
          <a:p>
            <a:pPr marL="0" lvl="0" indent="0">
              <a:buNone/>
            </a:pPr>
            <a:r>
              <a:rPr lang="en-US" sz="1400" dirty="0"/>
              <a:t>We strongly believe that the retailers don’t need (and store) customers personal information to complete the transaction. Retailers can't misuse user data (like sharing or selling it to others as there is nothing to misuse).</a:t>
            </a:r>
          </a:p>
          <a:p>
            <a:pPr marL="0" lvl="0" indent="0">
              <a:buNone/>
            </a:pPr>
            <a:r>
              <a:rPr lang="en-US" sz="1400" dirty="0"/>
              <a:t>Convenient way of fastest money transfer to their close friends or family members in urgent need. Imagine a friend is travelling in New York City and he/she is in dire need of immediate money because he/she has lost all the belongings. In this scenario a Sender creates a virtual-transaction with all the details including a secret code (similar to a debit card pin #) and gives this information (a string) to the receiver over the phone who in turn uses it at ATM machine (or special kiosks at 7Elevan or 24-hr stores) to cash in. </a:t>
            </a:r>
          </a:p>
          <a:p>
            <a:pPr marL="0" lvl="0" indent="0">
              <a:buNone/>
            </a:pPr>
            <a:r>
              <a:rPr lang="en-US" sz="1400" dirty="0"/>
              <a:t> </a:t>
            </a:r>
          </a:p>
          <a:p>
            <a:endParaRPr lang="en-US" sz="1400" dirty="0"/>
          </a:p>
        </p:txBody>
      </p:sp>
    </p:spTree>
    <p:extLst>
      <p:ext uri="{BB962C8B-B14F-4D97-AF65-F5344CB8AC3E}">
        <p14:creationId xmlns:p14="http://schemas.microsoft.com/office/powerpoint/2010/main" val="3851378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411162"/>
          </a:xfrm>
        </p:spPr>
        <p:txBody>
          <a:bodyPr>
            <a:normAutofit fontScale="90000"/>
          </a:bodyPr>
          <a:lstStyle/>
          <a:p>
            <a:r>
              <a:rPr lang="en-US" dirty="0" smtClean="0"/>
              <a:t>Description of proposed solution</a:t>
            </a:r>
            <a:endParaRPr lang="en-US" dirty="0"/>
          </a:p>
        </p:txBody>
      </p:sp>
      <p:sp>
        <p:nvSpPr>
          <p:cNvPr id="3" name="Content Placeholder 2"/>
          <p:cNvSpPr>
            <a:spLocks noGrp="1"/>
          </p:cNvSpPr>
          <p:nvPr>
            <p:ph idx="1"/>
          </p:nvPr>
        </p:nvSpPr>
        <p:spPr>
          <a:xfrm>
            <a:off x="228600" y="533400"/>
            <a:ext cx="8763000" cy="6248400"/>
          </a:xfrm>
        </p:spPr>
        <p:txBody>
          <a:bodyPr>
            <a:noAutofit/>
          </a:bodyPr>
          <a:lstStyle/>
          <a:p>
            <a:pPr marL="0" lvl="0" indent="0">
              <a:buNone/>
            </a:pPr>
            <a:r>
              <a:rPr lang="en-US" sz="1600" b="1" dirty="0" smtClean="0"/>
              <a:t>Benefit </a:t>
            </a:r>
            <a:r>
              <a:rPr lang="en-US" sz="1600" b="1" dirty="0"/>
              <a:t>to the “Providers” (Banks, Credit Card companies or other financial institutions):</a:t>
            </a:r>
          </a:p>
          <a:p>
            <a:pPr marL="0" lvl="0" indent="0">
              <a:buNone/>
            </a:pPr>
            <a:r>
              <a:rPr lang="en-US" sz="1200" dirty="0"/>
              <a:t>No need to design, manufacture and distribute millions of credit, debit cards or checks year after year, saving paper and plastic. </a:t>
            </a:r>
          </a:p>
          <a:p>
            <a:pPr marL="0" lvl="0" indent="0">
              <a:buNone/>
            </a:pPr>
            <a:r>
              <a:rPr lang="en-US" sz="1200" dirty="0"/>
              <a:t>They don't need to keep track of lost/stolen cards,</a:t>
            </a:r>
          </a:p>
          <a:p>
            <a:pPr marL="0" lvl="0" indent="0">
              <a:buNone/>
            </a:pPr>
            <a:r>
              <a:rPr lang="en-US" sz="1200" dirty="0"/>
              <a:t>May need to worry less about loss of millions of dollars to financial fraud due to lost/stolen cards.  The rapid growth of credit card use on the internet has made database security lapses particularly costly. Whenever it happens millions of accounts have been compromised at a time. Today’s fraud detection systems are designed to prevent a very small percent of all transactions processed which still translates into billions of dollars in losses (Business Applications of Neural Networks by Bill </a:t>
            </a:r>
            <a:r>
              <a:rPr lang="en-US" sz="1200" dirty="0" smtClean="0"/>
              <a:t> </a:t>
            </a:r>
            <a:r>
              <a:rPr lang="en-US" sz="1200" dirty="0" err="1" smtClean="0"/>
              <a:t>Edisbury</a:t>
            </a:r>
            <a:r>
              <a:rPr lang="en-US" sz="1200" dirty="0"/>
              <a:t>).</a:t>
            </a:r>
          </a:p>
          <a:p>
            <a:pPr marL="0" lvl="0" indent="0">
              <a:buNone/>
            </a:pPr>
            <a:r>
              <a:rPr lang="en-US" sz="1200" dirty="0"/>
              <a:t> </a:t>
            </a:r>
          </a:p>
          <a:p>
            <a:pPr marL="0" indent="0">
              <a:buNone/>
            </a:pPr>
            <a:r>
              <a:rPr lang="en-US" sz="1600" b="1" dirty="0"/>
              <a:t>Benefit to the Retailers:</a:t>
            </a:r>
          </a:p>
          <a:p>
            <a:pPr marL="0" lvl="0" indent="0">
              <a:buNone/>
            </a:pPr>
            <a:r>
              <a:rPr lang="en-US" sz="1200" dirty="0"/>
              <a:t>They can be protected from the use of fraudulent credit cards. In year 2009 BestBuy Inc., lost $100 million worth of goods to a gang of hackers/thieves who used stolen credit card information to place the orders online. </a:t>
            </a:r>
          </a:p>
          <a:p>
            <a:pPr marL="0" lvl="0" indent="0">
              <a:buNone/>
            </a:pPr>
            <a:r>
              <a:rPr lang="en-US" sz="1200" dirty="0"/>
              <a:t>Retailer’s benefit tremendously by getting personal information of their customer which they can use for targeted advertising. To mitigate this issue, we are suggesting another piece of information which can be as anonymous as possible like an email address could be used to advertise the products to individual customer. Email addresses can also be used to send out the receipts</a:t>
            </a:r>
            <a:r>
              <a:rPr lang="en-US" sz="1200" dirty="0" smtClean="0"/>
              <a:t>.</a:t>
            </a:r>
            <a:endParaRPr lang="en-US" sz="1200" dirty="0"/>
          </a:p>
          <a:p>
            <a:pPr marL="0" indent="0">
              <a:buNone/>
            </a:pPr>
            <a:endParaRPr lang="en-US" sz="1600" b="1" dirty="0" smtClean="0"/>
          </a:p>
          <a:p>
            <a:pPr marL="0" indent="0">
              <a:buNone/>
            </a:pPr>
            <a:r>
              <a:rPr lang="en-US" sz="1600" b="1" dirty="0" smtClean="0"/>
              <a:t>Solution</a:t>
            </a:r>
            <a:r>
              <a:rPr lang="en-US" sz="1600" b="1" dirty="0"/>
              <a:t>:</a:t>
            </a:r>
            <a:endParaRPr lang="en-US" sz="1600" dirty="0"/>
          </a:p>
          <a:p>
            <a:pPr marL="0" lvl="0" indent="0">
              <a:buNone/>
            </a:pPr>
            <a:r>
              <a:rPr lang="en-US" sz="1200" dirty="0"/>
              <a:t>Both retailer and Provider needs to sign-up with ‘</a:t>
            </a:r>
            <a:r>
              <a:rPr lang="en-US" sz="1200" b="1" dirty="0"/>
              <a:t>Intel Service’</a:t>
            </a:r>
            <a:r>
              <a:rPr lang="en-US" sz="1200" dirty="0"/>
              <a:t>. This is like a router service which receives a virtual-transaction from the participating retailer and forwards it to the correct participating provider along with retailer information in encrypted form. Rest of the transaction completes as usual. </a:t>
            </a:r>
          </a:p>
          <a:p>
            <a:pPr marL="0" lvl="0" indent="0">
              <a:buNone/>
            </a:pPr>
            <a:r>
              <a:rPr lang="en-US" sz="1200" dirty="0"/>
              <a:t>For end user, there will be application (mobile or web) with common interface to all "Providers". User inputs a name for a transaction (optional), assign expiration date (optional), amount, and a pin code (optional and can be different every time if needed). The input process can be automated with few rules to make it more convenient. </a:t>
            </a:r>
          </a:p>
          <a:p>
            <a:pPr marL="0" lvl="0" indent="0">
              <a:buNone/>
            </a:pPr>
            <a:r>
              <a:rPr lang="en-US" sz="1200" dirty="0"/>
              <a:t>Then user submits to a "Provider" of choice at the time, who in turn generates an encrypted string or a number with a bar code (can simply be scanned at the brick-and-mortar store). </a:t>
            </a:r>
          </a:p>
          <a:p>
            <a:pPr marL="0" lvl="0" indent="0">
              <a:buNone/>
            </a:pPr>
            <a:r>
              <a:rPr lang="en-US" sz="1200" dirty="0"/>
              <a:t>User can use this encrypted </a:t>
            </a:r>
            <a:r>
              <a:rPr lang="en-US" sz="1200" b="1" dirty="0"/>
              <a:t>token</a:t>
            </a:r>
            <a:r>
              <a:rPr lang="en-US" sz="1200" dirty="0"/>
              <a:t>/number at online merchant (for e.g. amazon), which internally could decrypt enough information to know about "Provider". This gets sent to a Provider who can authenticate, decrypt and complete the transaction marking it as "</a:t>
            </a:r>
            <a:r>
              <a:rPr lang="en-US" sz="1200" b="1" dirty="0"/>
              <a:t>complete</a:t>
            </a:r>
            <a:r>
              <a:rPr lang="en-US" sz="1200" dirty="0"/>
              <a:t>" in the system. These transactions will have default expiration date/time so that transaction becomes obsolete after validity period or use. </a:t>
            </a:r>
          </a:p>
          <a:p>
            <a:pPr marL="0" lvl="0" indent="0">
              <a:buNone/>
            </a:pPr>
            <a:endParaRPr lang="en-US" sz="1200" dirty="0"/>
          </a:p>
          <a:p>
            <a:endParaRPr lang="en-US" sz="1200" dirty="0"/>
          </a:p>
        </p:txBody>
      </p:sp>
    </p:spTree>
    <p:extLst>
      <p:ext uri="{BB962C8B-B14F-4D97-AF65-F5344CB8AC3E}">
        <p14:creationId xmlns:p14="http://schemas.microsoft.com/office/powerpoint/2010/main" val="1538234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a:t>
            </a:r>
            <a:r>
              <a:rPr lang="en-US" dirty="0"/>
              <a:t>f</a:t>
            </a:r>
            <a:r>
              <a:rPr lang="en-US" dirty="0" smtClean="0"/>
              <a:t>low diagram</a:t>
            </a:r>
            <a:endParaRPr lang="en-US" dirty="0"/>
          </a:p>
        </p:txBody>
      </p:sp>
      <p:sp>
        <p:nvSpPr>
          <p:cNvPr id="4" name="Flowchart: Multidocument 3"/>
          <p:cNvSpPr/>
          <p:nvPr/>
        </p:nvSpPr>
        <p:spPr>
          <a:xfrm>
            <a:off x="609600" y="3048000"/>
            <a:ext cx="1828800" cy="13716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Financial</a:t>
            </a:r>
          </a:p>
          <a:p>
            <a:pPr algn="ctr"/>
            <a:r>
              <a:rPr lang="en-US" dirty="0" smtClean="0"/>
              <a:t>Providers</a:t>
            </a:r>
          </a:p>
          <a:p>
            <a:pPr algn="ctr"/>
            <a:r>
              <a:rPr lang="en-US" dirty="0" smtClean="0"/>
              <a:t>(Banks, etc.)</a:t>
            </a:r>
            <a:endParaRPr lang="en-US" dirty="0"/>
          </a:p>
        </p:txBody>
      </p:sp>
      <p:sp>
        <p:nvSpPr>
          <p:cNvPr id="5" name="Flowchart: Multidocument 4"/>
          <p:cNvSpPr/>
          <p:nvPr/>
        </p:nvSpPr>
        <p:spPr>
          <a:xfrm>
            <a:off x="6705600" y="3048000"/>
            <a:ext cx="1828800" cy="13716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Retailers</a:t>
            </a:r>
            <a:endParaRPr lang="en-US" dirty="0"/>
          </a:p>
        </p:txBody>
      </p:sp>
      <p:sp>
        <p:nvSpPr>
          <p:cNvPr id="6" name="Flowchart: Multidocument 5"/>
          <p:cNvSpPr/>
          <p:nvPr/>
        </p:nvSpPr>
        <p:spPr>
          <a:xfrm>
            <a:off x="3810000" y="4958209"/>
            <a:ext cx="1828800" cy="13716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End Users</a:t>
            </a:r>
            <a:endParaRPr lang="en-US" dirty="0"/>
          </a:p>
        </p:txBody>
      </p:sp>
      <p:sp>
        <p:nvSpPr>
          <p:cNvPr id="7" name="Flowchart: Alternate Process 6"/>
          <p:cNvSpPr/>
          <p:nvPr/>
        </p:nvSpPr>
        <p:spPr>
          <a:xfrm>
            <a:off x="3657600" y="1600200"/>
            <a:ext cx="1981200" cy="12192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Intel Service</a:t>
            </a:r>
          </a:p>
          <a:p>
            <a:pPr algn="ctr"/>
            <a:r>
              <a:rPr lang="en-US" sz="1400" dirty="0" smtClean="0"/>
              <a:t>(creates token and routes to the appropriate providers)</a:t>
            </a:r>
            <a:endParaRPr lang="en-US" sz="1400" dirty="0"/>
          </a:p>
        </p:txBody>
      </p:sp>
      <p:cxnSp>
        <p:nvCxnSpPr>
          <p:cNvPr id="9" name="Straight Arrow Connector 8"/>
          <p:cNvCxnSpPr/>
          <p:nvPr/>
        </p:nvCxnSpPr>
        <p:spPr>
          <a:xfrm>
            <a:off x="2057400" y="4191000"/>
            <a:ext cx="1752599" cy="11210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638800" y="4343400"/>
            <a:ext cx="1066800" cy="9686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7" idx="3"/>
          </p:cNvCxnSpPr>
          <p:nvPr/>
        </p:nvCxnSpPr>
        <p:spPr>
          <a:xfrm flipH="1" flipV="1">
            <a:off x="5638800" y="2209800"/>
            <a:ext cx="22860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1"/>
          </p:cNvCxnSpPr>
          <p:nvPr/>
        </p:nvCxnSpPr>
        <p:spPr>
          <a:xfrm flipH="1" flipV="1">
            <a:off x="1676401" y="4267200"/>
            <a:ext cx="2133599" cy="13768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070015" y="5100415"/>
            <a:ext cx="968320" cy="338554"/>
          </a:xfrm>
          <a:prstGeom prst="rect">
            <a:avLst/>
          </a:prstGeom>
          <a:noFill/>
          <a:ln>
            <a:solidFill>
              <a:schemeClr val="tx1"/>
            </a:solidFill>
          </a:ln>
        </p:spPr>
        <p:txBody>
          <a:bodyPr wrap="square" rtlCol="0">
            <a:spAutoFit/>
          </a:bodyPr>
          <a:lstStyle/>
          <a:p>
            <a:r>
              <a:rPr lang="en-US" sz="800" dirty="0" smtClean="0"/>
              <a:t>Submit transaction request</a:t>
            </a:r>
            <a:endParaRPr lang="en-US" sz="800" dirty="0"/>
          </a:p>
        </p:txBody>
      </p:sp>
      <p:sp>
        <p:nvSpPr>
          <p:cNvPr id="19" name="TextBox 18"/>
          <p:cNvSpPr txBox="1"/>
          <p:nvPr/>
        </p:nvSpPr>
        <p:spPr>
          <a:xfrm>
            <a:off x="2070015" y="2133600"/>
            <a:ext cx="736769" cy="338554"/>
          </a:xfrm>
          <a:prstGeom prst="rect">
            <a:avLst/>
          </a:prstGeom>
          <a:noFill/>
          <a:ln>
            <a:solidFill>
              <a:schemeClr val="tx1"/>
            </a:solidFill>
          </a:ln>
        </p:spPr>
        <p:txBody>
          <a:bodyPr wrap="square" rtlCol="0">
            <a:spAutoFit/>
          </a:bodyPr>
          <a:lstStyle/>
          <a:p>
            <a:r>
              <a:rPr lang="en-US" sz="800" dirty="0" smtClean="0"/>
              <a:t>Request new Token</a:t>
            </a:r>
            <a:endParaRPr lang="en-US" sz="800" dirty="0"/>
          </a:p>
        </p:txBody>
      </p:sp>
      <p:sp>
        <p:nvSpPr>
          <p:cNvPr id="20" name="TextBox 19"/>
          <p:cNvSpPr txBox="1"/>
          <p:nvPr/>
        </p:nvSpPr>
        <p:spPr>
          <a:xfrm>
            <a:off x="5128852" y="4387933"/>
            <a:ext cx="1346369" cy="338554"/>
          </a:xfrm>
          <a:prstGeom prst="rect">
            <a:avLst/>
          </a:prstGeom>
          <a:noFill/>
          <a:ln>
            <a:solidFill>
              <a:schemeClr val="tx1"/>
            </a:solidFill>
          </a:ln>
        </p:spPr>
        <p:txBody>
          <a:bodyPr wrap="square" rtlCol="0">
            <a:spAutoFit/>
          </a:bodyPr>
          <a:lstStyle/>
          <a:p>
            <a:r>
              <a:rPr lang="en-US" sz="800" dirty="0" smtClean="0"/>
              <a:t>Submit payment in the form of Token</a:t>
            </a:r>
            <a:endParaRPr lang="en-US" sz="800" dirty="0"/>
          </a:p>
        </p:txBody>
      </p:sp>
      <p:sp>
        <p:nvSpPr>
          <p:cNvPr id="21" name="TextBox 20"/>
          <p:cNvSpPr txBox="1"/>
          <p:nvPr/>
        </p:nvSpPr>
        <p:spPr>
          <a:xfrm>
            <a:off x="6527969" y="2072045"/>
            <a:ext cx="1092031" cy="338554"/>
          </a:xfrm>
          <a:prstGeom prst="rect">
            <a:avLst/>
          </a:prstGeom>
          <a:noFill/>
          <a:ln>
            <a:solidFill>
              <a:schemeClr val="tx1"/>
            </a:solidFill>
          </a:ln>
        </p:spPr>
        <p:txBody>
          <a:bodyPr wrap="square" rtlCol="0">
            <a:spAutoFit/>
          </a:bodyPr>
          <a:lstStyle/>
          <a:p>
            <a:r>
              <a:rPr lang="en-US" sz="800" dirty="0" smtClean="0"/>
              <a:t>Submit token for payment processing</a:t>
            </a:r>
            <a:endParaRPr lang="en-US" sz="800" dirty="0"/>
          </a:p>
        </p:txBody>
      </p:sp>
      <p:cxnSp>
        <p:nvCxnSpPr>
          <p:cNvPr id="23" name="Straight Arrow Connector 22"/>
          <p:cNvCxnSpPr>
            <a:stCxn id="4" idx="3"/>
            <a:endCxn id="5" idx="1"/>
          </p:cNvCxnSpPr>
          <p:nvPr/>
        </p:nvCxnSpPr>
        <p:spPr>
          <a:xfrm>
            <a:off x="2438400" y="3733800"/>
            <a:ext cx="4267200" cy="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798706" y="3779730"/>
            <a:ext cx="1129369" cy="338554"/>
          </a:xfrm>
          <a:prstGeom prst="rect">
            <a:avLst/>
          </a:prstGeom>
          <a:noFill/>
          <a:ln>
            <a:solidFill>
              <a:schemeClr val="tx1"/>
            </a:solidFill>
          </a:ln>
        </p:spPr>
        <p:txBody>
          <a:bodyPr wrap="square" rtlCol="0">
            <a:spAutoFit/>
          </a:bodyPr>
          <a:lstStyle/>
          <a:p>
            <a:r>
              <a:rPr lang="en-US" sz="800" dirty="0" smtClean="0"/>
              <a:t>Complete  the Transaction</a:t>
            </a:r>
            <a:endParaRPr lang="en-US" sz="800" dirty="0"/>
          </a:p>
        </p:txBody>
      </p:sp>
      <p:sp>
        <p:nvSpPr>
          <p:cNvPr id="25" name="TextBox 24"/>
          <p:cNvSpPr txBox="1"/>
          <p:nvPr/>
        </p:nvSpPr>
        <p:spPr>
          <a:xfrm>
            <a:off x="3362158" y="4557210"/>
            <a:ext cx="895683" cy="338554"/>
          </a:xfrm>
          <a:prstGeom prst="rect">
            <a:avLst/>
          </a:prstGeom>
          <a:noFill/>
          <a:ln>
            <a:solidFill>
              <a:schemeClr val="tx1"/>
            </a:solidFill>
          </a:ln>
        </p:spPr>
        <p:txBody>
          <a:bodyPr wrap="square" rtlCol="0">
            <a:spAutoFit/>
          </a:bodyPr>
          <a:lstStyle/>
          <a:p>
            <a:r>
              <a:rPr lang="en-US" sz="800" dirty="0" smtClean="0"/>
              <a:t>Receives new Token</a:t>
            </a:r>
            <a:endParaRPr lang="en-US" sz="800" dirty="0"/>
          </a:p>
        </p:txBody>
      </p:sp>
      <p:cxnSp>
        <p:nvCxnSpPr>
          <p:cNvPr id="29" name="Straight Arrow Connector 28"/>
          <p:cNvCxnSpPr>
            <a:endCxn id="7" idx="1"/>
          </p:cNvCxnSpPr>
          <p:nvPr/>
        </p:nvCxnSpPr>
        <p:spPr>
          <a:xfrm flipV="1">
            <a:off x="1396831" y="2209800"/>
            <a:ext cx="2260769"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2451015" y="2628900"/>
            <a:ext cx="1206585" cy="495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685922" y="3043513"/>
            <a:ext cx="1200278" cy="338554"/>
          </a:xfrm>
          <a:prstGeom prst="rect">
            <a:avLst/>
          </a:prstGeom>
          <a:noFill/>
          <a:ln>
            <a:solidFill>
              <a:schemeClr val="tx1"/>
            </a:solidFill>
          </a:ln>
        </p:spPr>
        <p:txBody>
          <a:bodyPr wrap="square" rtlCol="0">
            <a:spAutoFit/>
          </a:bodyPr>
          <a:lstStyle/>
          <a:p>
            <a:r>
              <a:rPr lang="en-US" sz="800" dirty="0" smtClean="0"/>
              <a:t>Forward User submitted Token from a Vendor</a:t>
            </a:r>
            <a:endParaRPr lang="en-US" sz="800" dirty="0"/>
          </a:p>
        </p:txBody>
      </p:sp>
      <p:sp>
        <p:nvSpPr>
          <p:cNvPr id="40" name="Flowchart: Multidocument 39"/>
          <p:cNvSpPr/>
          <p:nvPr/>
        </p:nvSpPr>
        <p:spPr>
          <a:xfrm>
            <a:off x="7162800" y="4827743"/>
            <a:ext cx="914400" cy="83611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ATM’s</a:t>
            </a:r>
          </a:p>
          <a:p>
            <a:pPr algn="ctr"/>
            <a:endParaRPr lang="en-US" dirty="0"/>
          </a:p>
        </p:txBody>
      </p:sp>
      <p:cxnSp>
        <p:nvCxnSpPr>
          <p:cNvPr id="45" name="Elbow Connector 44"/>
          <p:cNvCxnSpPr>
            <a:stCxn id="6" idx="3"/>
            <a:endCxn id="40" idx="1"/>
          </p:cNvCxnSpPr>
          <p:nvPr/>
        </p:nvCxnSpPr>
        <p:spPr>
          <a:xfrm flipV="1">
            <a:off x="5638800" y="5245800"/>
            <a:ext cx="1524000" cy="398209"/>
          </a:xfrm>
          <a:prstGeom prst="bent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815414" y="5689397"/>
            <a:ext cx="1347386" cy="461665"/>
          </a:xfrm>
          <a:prstGeom prst="rect">
            <a:avLst/>
          </a:prstGeom>
          <a:noFill/>
          <a:ln>
            <a:solidFill>
              <a:schemeClr val="tx1"/>
            </a:solidFill>
          </a:ln>
        </p:spPr>
        <p:txBody>
          <a:bodyPr wrap="square" rtlCol="0">
            <a:spAutoFit/>
          </a:bodyPr>
          <a:lstStyle/>
          <a:p>
            <a:r>
              <a:rPr lang="en-US" sz="800" dirty="0" smtClean="0"/>
              <a:t>User to User Money transfer via ATM or 24/7 store chain like 7-Elevan</a:t>
            </a:r>
            <a:endParaRPr lang="en-US" sz="800" dirty="0"/>
          </a:p>
        </p:txBody>
      </p:sp>
    </p:spTree>
    <p:extLst>
      <p:ext uri="{BB962C8B-B14F-4D97-AF65-F5344CB8AC3E}">
        <p14:creationId xmlns:p14="http://schemas.microsoft.com/office/powerpoint/2010/main" val="3293385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Model</a:t>
            </a:r>
            <a:endParaRPr lang="en-US" dirty="0"/>
          </a:p>
        </p:txBody>
      </p:sp>
      <p:sp>
        <p:nvSpPr>
          <p:cNvPr id="3" name="Content Placeholder 2"/>
          <p:cNvSpPr>
            <a:spLocks noGrp="1"/>
          </p:cNvSpPr>
          <p:nvPr>
            <p:ph idx="1"/>
          </p:nvPr>
        </p:nvSpPr>
        <p:spPr/>
        <p:txBody>
          <a:bodyPr/>
          <a:lstStyle/>
          <a:p>
            <a:r>
              <a:rPr lang="en-US" dirty="0" smtClean="0"/>
              <a:t>Draw a diagram showing partners, customers, </a:t>
            </a:r>
          </a:p>
          <a:p>
            <a:r>
              <a:rPr lang="en-US" dirty="0" smtClean="0"/>
              <a:t>Revenue opportunity , product and </a:t>
            </a:r>
            <a:r>
              <a:rPr lang="en-US" smtClean="0"/>
              <a:t>value proposition</a:t>
            </a:r>
            <a:endParaRPr lang="en-US"/>
          </a:p>
        </p:txBody>
      </p:sp>
    </p:spTree>
    <p:extLst>
      <p:ext uri="{BB962C8B-B14F-4D97-AF65-F5344CB8AC3E}">
        <p14:creationId xmlns:p14="http://schemas.microsoft.com/office/powerpoint/2010/main" val="1865986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Flow</a:t>
            </a:r>
            <a:endParaRPr lang="en-US" dirty="0"/>
          </a:p>
        </p:txBody>
      </p:sp>
      <p:sp>
        <p:nvSpPr>
          <p:cNvPr id="4" name="Flowchart: Multidocument 3"/>
          <p:cNvSpPr/>
          <p:nvPr/>
        </p:nvSpPr>
        <p:spPr>
          <a:xfrm>
            <a:off x="609600" y="3048000"/>
            <a:ext cx="1828800" cy="13716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Financial</a:t>
            </a:r>
          </a:p>
          <a:p>
            <a:pPr algn="ctr"/>
            <a:r>
              <a:rPr lang="en-US" dirty="0" smtClean="0"/>
              <a:t>Providers</a:t>
            </a:r>
          </a:p>
          <a:p>
            <a:pPr algn="ctr"/>
            <a:r>
              <a:rPr lang="en-US" dirty="0" smtClean="0"/>
              <a:t>(Banks, etc.)</a:t>
            </a:r>
            <a:endParaRPr lang="en-US" dirty="0"/>
          </a:p>
        </p:txBody>
      </p:sp>
      <p:sp>
        <p:nvSpPr>
          <p:cNvPr id="5" name="Flowchart: Multidocument 4"/>
          <p:cNvSpPr/>
          <p:nvPr/>
        </p:nvSpPr>
        <p:spPr>
          <a:xfrm>
            <a:off x="6705600" y="3048000"/>
            <a:ext cx="1828800" cy="13716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Retailers</a:t>
            </a:r>
            <a:endParaRPr lang="en-US" dirty="0"/>
          </a:p>
        </p:txBody>
      </p:sp>
      <p:sp>
        <p:nvSpPr>
          <p:cNvPr id="6" name="Flowchart: Multidocument 5"/>
          <p:cNvSpPr/>
          <p:nvPr/>
        </p:nvSpPr>
        <p:spPr>
          <a:xfrm>
            <a:off x="3810000" y="4958209"/>
            <a:ext cx="1828800" cy="13716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End Users</a:t>
            </a:r>
            <a:endParaRPr lang="en-US" dirty="0"/>
          </a:p>
        </p:txBody>
      </p:sp>
      <p:sp>
        <p:nvSpPr>
          <p:cNvPr id="7" name="Flowchart: Alternate Process 6"/>
          <p:cNvSpPr/>
          <p:nvPr/>
        </p:nvSpPr>
        <p:spPr>
          <a:xfrm>
            <a:off x="3657600" y="1600200"/>
            <a:ext cx="1981200" cy="12192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Intel Service</a:t>
            </a:r>
          </a:p>
          <a:p>
            <a:pPr algn="ctr"/>
            <a:r>
              <a:rPr lang="en-US" sz="1400" dirty="0" smtClean="0"/>
              <a:t>(creates token and routes to the appropriate providers)</a:t>
            </a:r>
            <a:endParaRPr lang="en-US" sz="1400" dirty="0"/>
          </a:p>
        </p:txBody>
      </p:sp>
      <p:cxnSp>
        <p:nvCxnSpPr>
          <p:cNvPr id="9" name="Straight Arrow Connector 8"/>
          <p:cNvCxnSpPr/>
          <p:nvPr/>
        </p:nvCxnSpPr>
        <p:spPr>
          <a:xfrm>
            <a:off x="2057400" y="4191000"/>
            <a:ext cx="1752599" cy="11210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638800" y="4343400"/>
            <a:ext cx="1066800" cy="9686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7" idx="3"/>
          </p:cNvCxnSpPr>
          <p:nvPr/>
        </p:nvCxnSpPr>
        <p:spPr>
          <a:xfrm flipH="1" flipV="1">
            <a:off x="5638800" y="2209800"/>
            <a:ext cx="22860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1"/>
          </p:cNvCxnSpPr>
          <p:nvPr/>
        </p:nvCxnSpPr>
        <p:spPr>
          <a:xfrm flipH="1" flipV="1">
            <a:off x="1676401" y="4267200"/>
            <a:ext cx="2133599" cy="13768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070015" y="5100415"/>
            <a:ext cx="968320" cy="338554"/>
          </a:xfrm>
          <a:prstGeom prst="rect">
            <a:avLst/>
          </a:prstGeom>
          <a:noFill/>
          <a:ln>
            <a:solidFill>
              <a:schemeClr val="tx1"/>
            </a:solidFill>
          </a:ln>
        </p:spPr>
        <p:txBody>
          <a:bodyPr wrap="square" rtlCol="0">
            <a:spAutoFit/>
          </a:bodyPr>
          <a:lstStyle/>
          <a:p>
            <a:r>
              <a:rPr lang="en-US" sz="800" dirty="0" smtClean="0"/>
              <a:t>Submit transaction request</a:t>
            </a:r>
            <a:endParaRPr lang="en-US" sz="800" dirty="0"/>
          </a:p>
        </p:txBody>
      </p:sp>
      <p:sp>
        <p:nvSpPr>
          <p:cNvPr id="19" name="TextBox 18"/>
          <p:cNvSpPr txBox="1"/>
          <p:nvPr/>
        </p:nvSpPr>
        <p:spPr>
          <a:xfrm>
            <a:off x="2070015" y="2133600"/>
            <a:ext cx="736769" cy="338554"/>
          </a:xfrm>
          <a:prstGeom prst="rect">
            <a:avLst/>
          </a:prstGeom>
          <a:noFill/>
          <a:ln>
            <a:solidFill>
              <a:schemeClr val="tx1"/>
            </a:solidFill>
          </a:ln>
        </p:spPr>
        <p:txBody>
          <a:bodyPr wrap="square" rtlCol="0">
            <a:spAutoFit/>
          </a:bodyPr>
          <a:lstStyle/>
          <a:p>
            <a:r>
              <a:rPr lang="en-US" sz="800" dirty="0" smtClean="0"/>
              <a:t>Request new Token</a:t>
            </a:r>
            <a:endParaRPr lang="en-US" sz="800" dirty="0"/>
          </a:p>
        </p:txBody>
      </p:sp>
      <p:sp>
        <p:nvSpPr>
          <p:cNvPr id="20" name="TextBox 19"/>
          <p:cNvSpPr txBox="1"/>
          <p:nvPr/>
        </p:nvSpPr>
        <p:spPr>
          <a:xfrm>
            <a:off x="5181600" y="4188767"/>
            <a:ext cx="1346369" cy="338554"/>
          </a:xfrm>
          <a:prstGeom prst="rect">
            <a:avLst/>
          </a:prstGeom>
          <a:noFill/>
          <a:ln>
            <a:solidFill>
              <a:schemeClr val="tx1"/>
            </a:solidFill>
          </a:ln>
        </p:spPr>
        <p:txBody>
          <a:bodyPr wrap="square" rtlCol="0">
            <a:spAutoFit/>
          </a:bodyPr>
          <a:lstStyle/>
          <a:p>
            <a:r>
              <a:rPr lang="en-US" sz="800" dirty="0" smtClean="0"/>
              <a:t>Submit payment in the form of Token</a:t>
            </a:r>
            <a:endParaRPr lang="en-US" sz="800" dirty="0"/>
          </a:p>
        </p:txBody>
      </p:sp>
      <p:sp>
        <p:nvSpPr>
          <p:cNvPr id="21" name="TextBox 20"/>
          <p:cNvSpPr txBox="1"/>
          <p:nvPr/>
        </p:nvSpPr>
        <p:spPr>
          <a:xfrm>
            <a:off x="6527969" y="2072045"/>
            <a:ext cx="1092031" cy="338554"/>
          </a:xfrm>
          <a:prstGeom prst="rect">
            <a:avLst/>
          </a:prstGeom>
          <a:noFill/>
          <a:ln>
            <a:solidFill>
              <a:schemeClr val="tx1"/>
            </a:solidFill>
          </a:ln>
        </p:spPr>
        <p:txBody>
          <a:bodyPr wrap="square" rtlCol="0">
            <a:spAutoFit/>
          </a:bodyPr>
          <a:lstStyle/>
          <a:p>
            <a:r>
              <a:rPr lang="en-US" sz="800" dirty="0" smtClean="0"/>
              <a:t>Submit token for payment processing</a:t>
            </a:r>
            <a:endParaRPr lang="en-US" sz="800" dirty="0"/>
          </a:p>
        </p:txBody>
      </p:sp>
      <p:cxnSp>
        <p:nvCxnSpPr>
          <p:cNvPr id="23" name="Straight Arrow Connector 22"/>
          <p:cNvCxnSpPr>
            <a:stCxn id="4" idx="3"/>
            <a:endCxn id="5" idx="1"/>
          </p:cNvCxnSpPr>
          <p:nvPr/>
        </p:nvCxnSpPr>
        <p:spPr>
          <a:xfrm>
            <a:off x="2438400" y="3733800"/>
            <a:ext cx="426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798706" y="3779730"/>
            <a:ext cx="1129369" cy="338554"/>
          </a:xfrm>
          <a:prstGeom prst="rect">
            <a:avLst/>
          </a:prstGeom>
          <a:noFill/>
          <a:ln>
            <a:solidFill>
              <a:schemeClr val="tx1"/>
            </a:solidFill>
          </a:ln>
        </p:spPr>
        <p:txBody>
          <a:bodyPr wrap="square" rtlCol="0">
            <a:spAutoFit/>
          </a:bodyPr>
          <a:lstStyle/>
          <a:p>
            <a:r>
              <a:rPr lang="en-US" sz="800" dirty="0" smtClean="0"/>
              <a:t>Complete  the Transaction</a:t>
            </a:r>
            <a:endParaRPr lang="en-US" sz="800" dirty="0"/>
          </a:p>
        </p:txBody>
      </p:sp>
      <p:sp>
        <p:nvSpPr>
          <p:cNvPr id="25" name="TextBox 24"/>
          <p:cNvSpPr txBox="1"/>
          <p:nvPr/>
        </p:nvSpPr>
        <p:spPr>
          <a:xfrm>
            <a:off x="3362158" y="4557210"/>
            <a:ext cx="895683" cy="338554"/>
          </a:xfrm>
          <a:prstGeom prst="rect">
            <a:avLst/>
          </a:prstGeom>
          <a:noFill/>
          <a:ln>
            <a:solidFill>
              <a:schemeClr val="tx1"/>
            </a:solidFill>
          </a:ln>
        </p:spPr>
        <p:txBody>
          <a:bodyPr wrap="square" rtlCol="0">
            <a:spAutoFit/>
          </a:bodyPr>
          <a:lstStyle/>
          <a:p>
            <a:r>
              <a:rPr lang="en-US" sz="800" dirty="0" smtClean="0"/>
              <a:t>Receives new Token</a:t>
            </a:r>
            <a:endParaRPr lang="en-US" sz="800" dirty="0"/>
          </a:p>
        </p:txBody>
      </p:sp>
      <p:cxnSp>
        <p:nvCxnSpPr>
          <p:cNvPr id="29" name="Straight Arrow Connector 28"/>
          <p:cNvCxnSpPr>
            <a:endCxn id="7" idx="1"/>
          </p:cNvCxnSpPr>
          <p:nvPr/>
        </p:nvCxnSpPr>
        <p:spPr>
          <a:xfrm flipV="1">
            <a:off x="1396831" y="2209800"/>
            <a:ext cx="2260769"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2451015" y="2628900"/>
            <a:ext cx="1206585" cy="495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685922" y="3043513"/>
            <a:ext cx="1200278" cy="338554"/>
          </a:xfrm>
          <a:prstGeom prst="rect">
            <a:avLst/>
          </a:prstGeom>
          <a:noFill/>
          <a:ln>
            <a:solidFill>
              <a:schemeClr val="tx1"/>
            </a:solidFill>
          </a:ln>
        </p:spPr>
        <p:txBody>
          <a:bodyPr wrap="square" rtlCol="0">
            <a:spAutoFit/>
          </a:bodyPr>
          <a:lstStyle/>
          <a:p>
            <a:r>
              <a:rPr lang="en-US" sz="800" dirty="0" smtClean="0"/>
              <a:t>Forward User submitted Token from a Vendor</a:t>
            </a:r>
            <a:endParaRPr lang="en-US" sz="800" dirty="0"/>
          </a:p>
        </p:txBody>
      </p:sp>
      <p:sp>
        <p:nvSpPr>
          <p:cNvPr id="40" name="Flowchart: Multidocument 39"/>
          <p:cNvSpPr/>
          <p:nvPr/>
        </p:nvSpPr>
        <p:spPr>
          <a:xfrm>
            <a:off x="7162800" y="4827743"/>
            <a:ext cx="914400" cy="83611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ATM’s</a:t>
            </a:r>
          </a:p>
          <a:p>
            <a:pPr algn="ctr"/>
            <a:endParaRPr lang="en-US" dirty="0"/>
          </a:p>
        </p:txBody>
      </p:sp>
      <p:cxnSp>
        <p:nvCxnSpPr>
          <p:cNvPr id="45" name="Elbow Connector 44"/>
          <p:cNvCxnSpPr>
            <a:stCxn id="6" idx="3"/>
            <a:endCxn id="40" idx="1"/>
          </p:cNvCxnSpPr>
          <p:nvPr/>
        </p:nvCxnSpPr>
        <p:spPr>
          <a:xfrm flipV="1">
            <a:off x="5638800" y="5245800"/>
            <a:ext cx="1524000" cy="398209"/>
          </a:xfrm>
          <a:prstGeom prst="bent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815414" y="5689397"/>
            <a:ext cx="1347386" cy="461665"/>
          </a:xfrm>
          <a:prstGeom prst="rect">
            <a:avLst/>
          </a:prstGeom>
          <a:noFill/>
          <a:ln>
            <a:solidFill>
              <a:schemeClr val="tx1"/>
            </a:solidFill>
          </a:ln>
        </p:spPr>
        <p:txBody>
          <a:bodyPr wrap="square" rtlCol="0">
            <a:spAutoFit/>
          </a:bodyPr>
          <a:lstStyle/>
          <a:p>
            <a:r>
              <a:rPr lang="en-US" sz="800" dirty="0" smtClean="0"/>
              <a:t>User to User Money transfer via ATM or 24/7 store chain like 7-Elevan</a:t>
            </a:r>
            <a:endParaRPr lang="en-US" sz="800" dirty="0"/>
          </a:p>
        </p:txBody>
      </p:sp>
    </p:spTree>
    <p:extLst>
      <p:ext uri="{BB962C8B-B14F-4D97-AF65-F5344CB8AC3E}">
        <p14:creationId xmlns:p14="http://schemas.microsoft.com/office/powerpoint/2010/main" val="2094277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33400"/>
          </a:xfrm>
        </p:spPr>
        <p:txBody>
          <a:bodyPr>
            <a:normAutofit fontScale="90000"/>
          </a:bodyPr>
          <a:lstStyle/>
          <a:p>
            <a:r>
              <a:rPr lang="en-US" dirty="0" smtClean="0"/>
              <a:t>How to Make Money</a:t>
            </a:r>
            <a:endParaRPr lang="en-US" dirty="0"/>
          </a:p>
        </p:txBody>
      </p:sp>
      <p:sp>
        <p:nvSpPr>
          <p:cNvPr id="3" name="Content Placeholder 2"/>
          <p:cNvSpPr>
            <a:spLocks noGrp="1"/>
          </p:cNvSpPr>
          <p:nvPr>
            <p:ph idx="1"/>
          </p:nvPr>
        </p:nvSpPr>
        <p:spPr>
          <a:xfrm>
            <a:off x="457200" y="762000"/>
            <a:ext cx="8229600" cy="5364163"/>
          </a:xfrm>
        </p:spPr>
        <p:txBody>
          <a:bodyPr>
            <a:normAutofit/>
          </a:bodyPr>
          <a:lstStyle/>
          <a:p>
            <a:r>
              <a:rPr lang="en-US" sz="1800" dirty="0" smtClean="0"/>
              <a:t>My strategy is to enable this as a online banking software service which would help with easy advertising to the existing customers. </a:t>
            </a:r>
          </a:p>
          <a:p>
            <a:r>
              <a:rPr lang="en-US" sz="1800" dirty="0" smtClean="0"/>
              <a:t>There are multiple avenues to make money,</a:t>
            </a:r>
          </a:p>
          <a:p>
            <a:pPr lvl="1"/>
            <a:r>
              <a:rPr lang="en-US" sz="1400" dirty="0" smtClean="0"/>
              <a:t>Minimum charge of 0.5% as a transaction fee, or</a:t>
            </a:r>
          </a:p>
          <a:p>
            <a:pPr lvl="1"/>
            <a:r>
              <a:rPr lang="en-US" sz="1400" dirty="0" smtClean="0"/>
              <a:t>From the research we found there are 212 million online payment users (according to Gartner Inc.) . Assuming we will be processing 10 million transactions  per month using new system. Charging $0.01 per transaction would generate $1.2M in the first year</a:t>
            </a:r>
            <a:r>
              <a:rPr lang="en-US" sz="1400" smtClean="0"/>
              <a:t>, </a:t>
            </a:r>
            <a:endParaRPr lang="en-US" sz="1400" dirty="0" smtClean="0"/>
          </a:p>
          <a:p>
            <a:pPr lvl="1"/>
            <a:r>
              <a:rPr lang="en-US" sz="1400" dirty="0" smtClean="0"/>
              <a:t>Minimum charge of 0.5% for urgent money transfer service from a users bank account via ATM or 24-Hrs store network like 7-Elevan, and</a:t>
            </a:r>
          </a:p>
          <a:p>
            <a:pPr lvl="1"/>
            <a:r>
              <a:rPr lang="en-US" sz="1400" dirty="0" smtClean="0"/>
              <a:t>Anonymous data analysis services to the small businesses/retailers.</a:t>
            </a:r>
          </a:p>
          <a:p>
            <a:pPr marL="457200" lvl="1" indent="0">
              <a:buNone/>
            </a:pPr>
            <a:endParaRPr lang="en-US" sz="1400" dirty="0" smtClean="0"/>
          </a:p>
          <a:p>
            <a:pPr lvl="1"/>
            <a:endParaRPr lang="en-US" sz="1400" dirty="0"/>
          </a:p>
        </p:txBody>
      </p:sp>
    </p:spTree>
    <p:extLst>
      <p:ext uri="{BB962C8B-B14F-4D97-AF65-F5344CB8AC3E}">
        <p14:creationId xmlns:p14="http://schemas.microsoft.com/office/powerpoint/2010/main" val="3231119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Who is your customer?</a:t>
            </a:r>
            <a:endParaRPr lang="en-US" dirty="0"/>
          </a:p>
        </p:txBody>
      </p:sp>
      <p:sp>
        <p:nvSpPr>
          <p:cNvPr id="3" name="Content Placeholder 2"/>
          <p:cNvSpPr>
            <a:spLocks noGrp="1"/>
          </p:cNvSpPr>
          <p:nvPr>
            <p:ph idx="1"/>
          </p:nvPr>
        </p:nvSpPr>
        <p:spPr>
          <a:xfrm>
            <a:off x="457200" y="1143000"/>
            <a:ext cx="8229600" cy="4983163"/>
          </a:xfrm>
        </p:spPr>
        <p:txBody>
          <a:bodyPr>
            <a:normAutofit fontScale="70000" lnSpcReduction="20000"/>
          </a:bodyPr>
          <a:lstStyle/>
          <a:p>
            <a:endParaRPr lang="en-US" dirty="0"/>
          </a:p>
          <a:p>
            <a:r>
              <a:rPr lang="en-US" dirty="0" smtClean="0"/>
              <a:t>Our customers are small business owner or individual who currently uses service like PayPal. The customers will pay us a percentage of their revenue of the transactions. We will charge a fee to the merchants. For all successful transactions this will be deducted before money is transferred to their account thru the bank card processing gateways.</a:t>
            </a:r>
          </a:p>
          <a:p>
            <a:endParaRPr lang="en-US" dirty="0" smtClean="0"/>
          </a:p>
          <a:p>
            <a:r>
              <a:rPr lang="en-US" dirty="0" smtClean="0"/>
              <a:t>For a $100 transaction the business owner will get $99.50 minus the bank credit card fees if any. We will provide customer service through email and phone or online chat support.</a:t>
            </a:r>
          </a:p>
          <a:p>
            <a:endParaRPr lang="en-US" dirty="0" smtClean="0"/>
          </a:p>
          <a:p>
            <a:r>
              <a:rPr lang="en-US" dirty="0" smtClean="0"/>
              <a:t>We will also enable to easy but authorized money transfer services through the bank and their ATM network. There would be a small fee will be applied for the use of this service paid by the sender (this will behave like a collect phone call system).</a:t>
            </a:r>
          </a:p>
          <a:p>
            <a:endParaRPr lang="en-US" dirty="0"/>
          </a:p>
        </p:txBody>
      </p:sp>
    </p:spTree>
    <p:extLst>
      <p:ext uri="{BB962C8B-B14F-4D97-AF65-F5344CB8AC3E}">
        <p14:creationId xmlns:p14="http://schemas.microsoft.com/office/powerpoint/2010/main" val="3530514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What problem are you addressing?</a:t>
            </a:r>
            <a:endParaRPr lang="en-US" dirty="0"/>
          </a:p>
        </p:txBody>
      </p:sp>
      <p:sp>
        <p:nvSpPr>
          <p:cNvPr id="4" name="Content Placeholder 3"/>
          <p:cNvSpPr>
            <a:spLocks noGrp="1"/>
          </p:cNvSpPr>
          <p:nvPr>
            <p:ph idx="1"/>
          </p:nvPr>
        </p:nvSpPr>
        <p:spPr>
          <a:xfrm>
            <a:off x="457200" y="1143000"/>
            <a:ext cx="8229600" cy="4983163"/>
          </a:xfrm>
        </p:spPr>
        <p:txBody>
          <a:bodyPr>
            <a:normAutofit fontScale="70000" lnSpcReduction="20000"/>
          </a:bodyPr>
          <a:lstStyle/>
          <a:p>
            <a:r>
              <a:rPr lang="en-US" dirty="0" smtClean="0"/>
              <a:t>End </a:t>
            </a:r>
            <a:r>
              <a:rPr lang="en-US" dirty="0"/>
              <a:t>user doesn’t need to carry or keep track of plastics or check books.</a:t>
            </a:r>
          </a:p>
          <a:p>
            <a:r>
              <a:rPr lang="en-US" dirty="0" smtClean="0"/>
              <a:t>Protect </a:t>
            </a:r>
            <a:r>
              <a:rPr lang="en-US" dirty="0"/>
              <a:t>user’s personal information from proliferating across the globe.</a:t>
            </a:r>
          </a:p>
          <a:p>
            <a:r>
              <a:rPr lang="en-US" dirty="0"/>
              <a:t> </a:t>
            </a:r>
            <a:r>
              <a:rPr lang="en-US" dirty="0" smtClean="0"/>
              <a:t>We </a:t>
            </a:r>
            <a:r>
              <a:rPr lang="en-US" dirty="0"/>
              <a:t>strongly believe that the retailers don’t need (and store) customers personal information to complete the transaction. Retailers can't misuse user data (like sharing or selling it to others as there is nothing to misuse).</a:t>
            </a:r>
          </a:p>
          <a:p>
            <a:r>
              <a:rPr lang="en-US" dirty="0" smtClean="0"/>
              <a:t>Convenient </a:t>
            </a:r>
            <a:r>
              <a:rPr lang="en-US" dirty="0"/>
              <a:t>way of fastest money transfer to their close friends or family members in urgent need. Imagine a friend is travelling in New York City and he/she is in dire need of immediate money because he/she has lost all the belongings. In this scenario a Sender creates a virtual-transaction with all the details including a secret code (similar to a debit card pin #) and gives this information (a string) to the receiver over the phone who in turn uses it at ATM machine (or special kiosks at 7Elevan or 24-hr stores) to cash in.       </a:t>
            </a:r>
          </a:p>
          <a:p>
            <a:r>
              <a:rPr lang="en-US" dirty="0" smtClean="0"/>
              <a:t>It's </a:t>
            </a:r>
            <a:r>
              <a:rPr lang="en-US" dirty="0"/>
              <a:t>like a Cash transaction in Digital world.</a:t>
            </a:r>
          </a:p>
          <a:p>
            <a:endParaRPr lang="en-US" dirty="0"/>
          </a:p>
        </p:txBody>
      </p:sp>
    </p:spTree>
    <p:extLst>
      <p:ext uri="{BB962C8B-B14F-4D97-AF65-F5344CB8AC3E}">
        <p14:creationId xmlns:p14="http://schemas.microsoft.com/office/powerpoint/2010/main" val="3934816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rmAutofit fontScale="90000"/>
          </a:bodyPr>
          <a:lstStyle/>
          <a:p>
            <a:r>
              <a:rPr lang="en-US" dirty="0" smtClean="0"/>
              <a:t>What is it?</a:t>
            </a:r>
            <a:endParaRPr lang="en-US" dirty="0"/>
          </a:p>
        </p:txBody>
      </p:sp>
      <p:sp>
        <p:nvSpPr>
          <p:cNvPr id="3" name="Content Placeholder 2"/>
          <p:cNvSpPr>
            <a:spLocks noGrp="1"/>
          </p:cNvSpPr>
          <p:nvPr>
            <p:ph idx="1"/>
          </p:nvPr>
        </p:nvSpPr>
        <p:spPr>
          <a:xfrm>
            <a:off x="457200" y="762000"/>
            <a:ext cx="8229600" cy="5867400"/>
          </a:xfrm>
        </p:spPr>
        <p:txBody>
          <a:bodyPr>
            <a:normAutofit/>
          </a:bodyPr>
          <a:lstStyle/>
          <a:p>
            <a:pPr marL="0" indent="0">
              <a:buNone/>
            </a:pPr>
            <a:endParaRPr lang="en-US" dirty="0"/>
          </a:p>
          <a:p>
            <a:r>
              <a:rPr lang="en-US" dirty="0" smtClean="0">
                <a:effectLst/>
              </a:rPr>
              <a:t>Proposed service would enable secure and private transaction for online purchases without user’s personal information. </a:t>
            </a:r>
            <a:endParaRPr lang="en-US" dirty="0" smtClean="0">
              <a:effectLst/>
            </a:endParaRPr>
          </a:p>
          <a:p>
            <a:endParaRPr lang="en-US" dirty="0"/>
          </a:p>
          <a:p>
            <a:r>
              <a:rPr lang="en-US" dirty="0"/>
              <a:t>This is a single use token based system enabled directly in coordination with financial providers. It’s </a:t>
            </a:r>
            <a:r>
              <a:rPr lang="en-US" b="1" dirty="0"/>
              <a:t>guaranteed</a:t>
            </a:r>
            <a:r>
              <a:rPr lang="en-US" dirty="0"/>
              <a:t> that no where users personal information will be transferred in shape or form during the transaction.</a:t>
            </a:r>
          </a:p>
          <a:p>
            <a:pPr marL="0" indent="0">
              <a:buNone/>
            </a:pPr>
            <a:endParaRPr lang="en-US" dirty="0" smtClean="0">
              <a:effectLst/>
            </a:endParaRPr>
          </a:p>
          <a:p>
            <a:endParaRPr lang="en-US" dirty="0"/>
          </a:p>
        </p:txBody>
      </p:sp>
    </p:spTree>
    <p:extLst>
      <p:ext uri="{BB962C8B-B14F-4D97-AF65-F5344CB8AC3E}">
        <p14:creationId xmlns:p14="http://schemas.microsoft.com/office/powerpoint/2010/main" val="1454191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73701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5 </a:t>
            </a:r>
            <a:r>
              <a:rPr lang="en-US" dirty="0" err="1" smtClean="0"/>
              <a:t>Yr</a:t>
            </a:r>
            <a:r>
              <a:rPr lang="en-US" dirty="0" smtClean="0"/>
              <a:t> NPV, 5 </a:t>
            </a:r>
            <a:r>
              <a:rPr lang="en-US" dirty="0" err="1" smtClean="0"/>
              <a:t>Yr</a:t>
            </a:r>
            <a:r>
              <a:rPr lang="en-US" dirty="0" smtClean="0"/>
              <a:t> revenue forecast, break even point</a:t>
            </a:r>
            <a:endParaRPr lang="en-US" dirty="0"/>
          </a:p>
        </p:txBody>
      </p:sp>
      <p:sp>
        <p:nvSpPr>
          <p:cNvPr id="3" name="Content Placeholder 2"/>
          <p:cNvSpPr>
            <a:spLocks noGrp="1"/>
          </p:cNvSpPr>
          <p:nvPr>
            <p:ph idx="1"/>
          </p:nvPr>
        </p:nvSpPr>
        <p:spPr>
          <a:xfrm>
            <a:off x="457200" y="1447800"/>
            <a:ext cx="8229600" cy="4678363"/>
          </a:xfrm>
        </p:spPr>
        <p:txBody>
          <a:bodyPr>
            <a:normAutofit fontScale="70000" lnSpcReduction="20000"/>
          </a:bodyPr>
          <a:lstStyle/>
          <a:p>
            <a:r>
              <a:rPr lang="en-US" dirty="0"/>
              <a:t>I'm assuming 10 million transactions a month with 0.5% charge </a:t>
            </a:r>
            <a:r>
              <a:rPr lang="en-US" dirty="0" smtClean="0"/>
              <a:t>(or $0.005) per </a:t>
            </a:r>
            <a:r>
              <a:rPr lang="en-US" dirty="0"/>
              <a:t>transaction </a:t>
            </a:r>
            <a:r>
              <a:rPr lang="en-US" dirty="0" smtClean="0"/>
              <a:t>of $1 would </a:t>
            </a:r>
            <a:r>
              <a:rPr lang="en-US" dirty="0"/>
              <a:t>generate approx. $600,000 by first year. With growth rate (new </a:t>
            </a:r>
            <a:r>
              <a:rPr lang="en-US" dirty="0" smtClean="0"/>
              <a:t>customers) </a:t>
            </a:r>
            <a:r>
              <a:rPr lang="en-US" dirty="0"/>
              <a:t>of </a:t>
            </a:r>
            <a:r>
              <a:rPr lang="en-US" dirty="0" smtClean="0"/>
              <a:t> 10-15% </a:t>
            </a:r>
            <a:r>
              <a:rPr lang="en-US" dirty="0"/>
              <a:t>in next 2 years</a:t>
            </a:r>
            <a:r>
              <a:rPr lang="en-US" dirty="0" smtClean="0"/>
              <a:t>, expected number of transactions to be 200M (which is 10% of overall number of online transactions) and revenue </a:t>
            </a:r>
            <a:r>
              <a:rPr lang="en-US" dirty="0"/>
              <a:t>will be $12M by year 3. </a:t>
            </a:r>
            <a:endParaRPr lang="en-US" dirty="0" smtClean="0"/>
          </a:p>
          <a:p>
            <a:r>
              <a:rPr lang="en-US" dirty="0" smtClean="0"/>
              <a:t>Additional </a:t>
            </a:r>
            <a:r>
              <a:rPr lang="en-US" dirty="0"/>
              <a:t>revenue will be generated </a:t>
            </a:r>
            <a:r>
              <a:rPr lang="en-US" dirty="0" smtClean="0"/>
              <a:t>by</a:t>
            </a:r>
          </a:p>
          <a:p>
            <a:pPr lvl="1"/>
            <a:r>
              <a:rPr lang="en-US" dirty="0" smtClean="0"/>
              <a:t>anonymous </a:t>
            </a:r>
            <a:r>
              <a:rPr lang="en-US" dirty="0"/>
              <a:t>data analysis services to the retail </a:t>
            </a:r>
            <a:r>
              <a:rPr lang="en-US" dirty="0" smtClean="0"/>
              <a:t>sector, and</a:t>
            </a:r>
          </a:p>
          <a:p>
            <a:pPr lvl="1"/>
            <a:r>
              <a:rPr lang="en-US" dirty="0" smtClean="0"/>
              <a:t>urgent </a:t>
            </a:r>
            <a:r>
              <a:rPr lang="en-US" dirty="0"/>
              <a:t>money transfer services from a users bank account via ATM or 24-Hrs store network like 7-Eleven. </a:t>
            </a:r>
            <a:endParaRPr lang="en-US" dirty="0" smtClean="0"/>
          </a:p>
          <a:p>
            <a:r>
              <a:rPr lang="en-US" dirty="0" smtClean="0"/>
              <a:t>Cost</a:t>
            </a:r>
            <a:endParaRPr lang="en-US" dirty="0"/>
          </a:p>
          <a:p>
            <a:pPr lvl="1"/>
            <a:r>
              <a:rPr lang="en-US" dirty="0" smtClean="0"/>
              <a:t>Software </a:t>
            </a:r>
            <a:r>
              <a:rPr lang="en-US" dirty="0"/>
              <a:t>stack will be built using open source software saving licensing fees. </a:t>
            </a:r>
            <a:endParaRPr lang="en-US" dirty="0" smtClean="0"/>
          </a:p>
          <a:p>
            <a:pPr lvl="1"/>
            <a:r>
              <a:rPr lang="en-US" dirty="0" smtClean="0"/>
              <a:t>I'm </a:t>
            </a:r>
            <a:r>
              <a:rPr lang="en-US" dirty="0"/>
              <a:t>assuming 20% cost for the use of cloud infrastructure from </a:t>
            </a:r>
            <a:r>
              <a:rPr lang="en-US" dirty="0" smtClean="0"/>
              <a:t>the </a:t>
            </a:r>
            <a:r>
              <a:rPr lang="en-US" dirty="0"/>
              <a:t>likes of Amazon, Rackspace. </a:t>
            </a:r>
            <a:endParaRPr lang="en-US" dirty="0" smtClean="0"/>
          </a:p>
          <a:p>
            <a:pPr lvl="1"/>
            <a:r>
              <a:rPr lang="en-US" dirty="0" smtClean="0"/>
              <a:t>Personnel cost.</a:t>
            </a:r>
            <a:endParaRPr lang="en-US" dirty="0"/>
          </a:p>
          <a:p>
            <a:endParaRPr lang="en-US" dirty="0"/>
          </a:p>
          <a:p>
            <a:endParaRPr lang="en-US" dirty="0" smtClean="0"/>
          </a:p>
          <a:p>
            <a:endParaRPr lang="en-US" dirty="0"/>
          </a:p>
        </p:txBody>
      </p:sp>
    </p:spTree>
    <p:extLst>
      <p:ext uri="{BB962C8B-B14F-4D97-AF65-F5344CB8AC3E}">
        <p14:creationId xmlns:p14="http://schemas.microsoft.com/office/powerpoint/2010/main" val="2945077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How does Intel differentiate? </a:t>
            </a:r>
          </a:p>
        </p:txBody>
      </p:sp>
      <p:sp>
        <p:nvSpPr>
          <p:cNvPr id="3" name="Content Placeholder 2"/>
          <p:cNvSpPr>
            <a:spLocks noGrp="1"/>
          </p:cNvSpPr>
          <p:nvPr>
            <p:ph idx="1"/>
          </p:nvPr>
        </p:nvSpPr>
        <p:spPr/>
        <p:txBody>
          <a:bodyPr>
            <a:normAutofit lnSpcReduction="10000"/>
          </a:bodyPr>
          <a:lstStyle/>
          <a:p>
            <a:r>
              <a:rPr lang="en-US" dirty="0"/>
              <a:t>Our encryption system can use different encryption technologies and can be dynamically changed by providers making it difficult to hack into the private data.</a:t>
            </a:r>
          </a:p>
          <a:p>
            <a:r>
              <a:rPr lang="en-US" dirty="0" smtClean="0"/>
              <a:t>Intel servers to be used to process millions of transactions in real-time which includes encrypted token creation, validation of retailer input, fastest routing of requests between various entities.</a:t>
            </a:r>
            <a:endParaRPr lang="en-US" dirty="0"/>
          </a:p>
          <a:p>
            <a:endParaRPr lang="en-US" dirty="0" smtClean="0"/>
          </a:p>
          <a:p>
            <a:endParaRPr lang="en-US" dirty="0"/>
          </a:p>
        </p:txBody>
      </p:sp>
    </p:spTree>
    <p:extLst>
      <p:ext uri="{BB962C8B-B14F-4D97-AF65-F5344CB8AC3E}">
        <p14:creationId xmlns:p14="http://schemas.microsoft.com/office/powerpoint/2010/main" val="3908718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Competitive </a:t>
            </a:r>
            <a:r>
              <a:rPr lang="en-US" dirty="0" err="1" smtClean="0"/>
              <a:t>advatange</a:t>
            </a:r>
            <a:r>
              <a:rPr lang="en-US" dirty="0" smtClean="0"/>
              <a:t> </a:t>
            </a:r>
          </a:p>
        </p:txBody>
      </p:sp>
      <p:sp>
        <p:nvSpPr>
          <p:cNvPr id="3" name="Content Placeholder 2"/>
          <p:cNvSpPr>
            <a:spLocks noGrp="1"/>
          </p:cNvSpPr>
          <p:nvPr>
            <p:ph idx="1"/>
          </p:nvPr>
        </p:nvSpPr>
        <p:spPr/>
        <p:txBody>
          <a:bodyPr>
            <a:normAutofit lnSpcReduction="10000"/>
          </a:bodyPr>
          <a:lstStyle/>
          <a:p>
            <a:r>
              <a:rPr lang="en-US" dirty="0"/>
              <a:t>Our encryption system can use different encryption technologies and can be dynamically changed by providers making it difficult to hack into the private data.</a:t>
            </a:r>
          </a:p>
          <a:p>
            <a:r>
              <a:rPr lang="en-US" dirty="0" smtClean="0"/>
              <a:t>Intel servers to be used to process millions of transactions in real-time which includes encrypted token creation, validation of retailer input, fastest routing of requests between various entities.</a:t>
            </a:r>
            <a:endParaRPr lang="en-US" dirty="0"/>
          </a:p>
          <a:p>
            <a:endParaRPr lang="en-US" dirty="0" smtClean="0"/>
          </a:p>
          <a:p>
            <a:endParaRPr lang="en-US" dirty="0"/>
          </a:p>
        </p:txBody>
      </p:sp>
    </p:spTree>
    <p:extLst>
      <p:ext uri="{BB962C8B-B14F-4D97-AF65-F5344CB8AC3E}">
        <p14:creationId xmlns:p14="http://schemas.microsoft.com/office/powerpoint/2010/main" val="3491980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lnSpcReduction="10000"/>
          </a:bodyPr>
          <a:lstStyle/>
          <a:p>
            <a:r>
              <a:rPr lang="en-US" dirty="0" smtClean="0"/>
              <a:t>Demo?</a:t>
            </a:r>
          </a:p>
          <a:p>
            <a:pPr lvl="1"/>
            <a:r>
              <a:rPr lang="en-US" dirty="0" smtClean="0"/>
              <a:t>No</a:t>
            </a:r>
          </a:p>
          <a:p>
            <a:pPr marL="0" indent="0">
              <a:buNone/>
            </a:pPr>
            <a:endParaRPr lang="en-US" dirty="0" smtClean="0"/>
          </a:p>
          <a:p>
            <a:r>
              <a:rPr lang="en-US" dirty="0" smtClean="0"/>
              <a:t>Done pilot?</a:t>
            </a:r>
          </a:p>
          <a:p>
            <a:pPr lvl="1"/>
            <a:r>
              <a:rPr lang="en-US" dirty="0" smtClean="0"/>
              <a:t>No</a:t>
            </a:r>
          </a:p>
          <a:p>
            <a:endParaRPr lang="en-US" dirty="0" smtClean="0"/>
          </a:p>
          <a:p>
            <a:r>
              <a:rPr lang="en-US" dirty="0" smtClean="0"/>
              <a:t>Have Customers?</a:t>
            </a:r>
            <a:endParaRPr lang="en-US" dirty="0"/>
          </a:p>
          <a:p>
            <a:pPr lvl="1"/>
            <a:r>
              <a:rPr lang="en-US" dirty="0" smtClean="0"/>
              <a:t>No</a:t>
            </a:r>
          </a:p>
          <a:p>
            <a:endParaRPr lang="en-US" dirty="0"/>
          </a:p>
          <a:p>
            <a:r>
              <a:rPr lang="en-US" dirty="0" smtClean="0"/>
              <a:t>IP?</a:t>
            </a:r>
          </a:p>
          <a:p>
            <a:pPr lvl="1"/>
            <a:r>
              <a:rPr lang="en-US" dirty="0" smtClean="0"/>
              <a:t>No</a:t>
            </a:r>
          </a:p>
          <a:p>
            <a:endParaRPr lang="en-US" dirty="0"/>
          </a:p>
          <a:p>
            <a:pPr marL="0" indent="0">
              <a:buNone/>
            </a:pPr>
            <a:endParaRPr lang="en-US" dirty="0"/>
          </a:p>
        </p:txBody>
      </p:sp>
    </p:spTree>
    <p:extLst>
      <p:ext uri="{BB962C8B-B14F-4D97-AF65-F5344CB8AC3E}">
        <p14:creationId xmlns:p14="http://schemas.microsoft.com/office/powerpoint/2010/main" val="3346308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Market Size</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a:p>
          <a:p>
            <a:endParaRPr lang="en-US" dirty="0" smtClean="0"/>
          </a:p>
          <a:p>
            <a:r>
              <a:rPr lang="pl-PL" dirty="0" smtClean="0"/>
              <a:t>Market Size (TAM, SAM, SOM) </a:t>
            </a:r>
          </a:p>
          <a:p>
            <a:r>
              <a:rPr lang="en-US" dirty="0" smtClean="0"/>
              <a:t></a:t>
            </a:r>
            <a:r>
              <a:rPr lang="en-US" b="1" dirty="0" smtClean="0"/>
              <a:t>Market growth</a:t>
            </a:r>
            <a:r>
              <a:rPr lang="en-US" dirty="0" smtClean="0"/>
              <a:t> </a:t>
            </a:r>
          </a:p>
          <a:p>
            <a:r>
              <a:rPr lang="en-US" dirty="0" smtClean="0"/>
              <a:t>What problem are you addressing? </a:t>
            </a:r>
          </a:p>
          <a:p>
            <a:r>
              <a:rPr lang="en-US" dirty="0" smtClean="0"/>
              <a:t></a:t>
            </a:r>
            <a:r>
              <a:rPr lang="en-US" b="1" dirty="0" smtClean="0"/>
              <a:t>Who is your customer</a:t>
            </a:r>
            <a:r>
              <a:rPr lang="en-US" dirty="0" smtClean="0"/>
              <a:t>? </a:t>
            </a:r>
          </a:p>
          <a:p>
            <a:r>
              <a:rPr lang="en-US" dirty="0" smtClean="0"/>
              <a:t>If you have a demo / prototype , done a pilot, or have customers -- show it or mention it. </a:t>
            </a:r>
          </a:p>
          <a:p>
            <a:r>
              <a:rPr lang="en-US" dirty="0" smtClean="0"/>
              <a:t>If you have IP, mention it </a:t>
            </a:r>
          </a:p>
          <a:p>
            <a:r>
              <a:rPr lang="en-US" dirty="0" smtClean="0"/>
              <a:t>5 </a:t>
            </a:r>
            <a:r>
              <a:rPr lang="en-US" dirty="0" err="1" smtClean="0"/>
              <a:t>Yr</a:t>
            </a:r>
            <a:r>
              <a:rPr lang="en-US" dirty="0" smtClean="0"/>
              <a:t> NPV, 5 </a:t>
            </a:r>
            <a:r>
              <a:rPr lang="en-US" dirty="0" err="1" smtClean="0"/>
              <a:t>Yr</a:t>
            </a:r>
            <a:r>
              <a:rPr lang="en-US" dirty="0" smtClean="0"/>
              <a:t> revenue forecast, break even point </a:t>
            </a:r>
          </a:p>
          <a:p>
            <a:r>
              <a:rPr lang="en-US" dirty="0" smtClean="0"/>
              <a:t></a:t>
            </a:r>
            <a:r>
              <a:rPr lang="en-US" b="1" dirty="0" smtClean="0"/>
              <a:t>Competitive advantage </a:t>
            </a:r>
          </a:p>
          <a:p>
            <a:r>
              <a:rPr lang="en-US" dirty="0" smtClean="0"/>
              <a:t>How does Intel differentiate? </a:t>
            </a:r>
          </a:p>
          <a:p>
            <a:r>
              <a:rPr lang="en-US" dirty="0" smtClean="0"/>
              <a:t>Have you talked to potential customers? </a:t>
            </a:r>
            <a:r>
              <a:rPr lang="en-US" dirty="0" err="1" smtClean="0"/>
              <a:t>Pos</a:t>
            </a:r>
            <a:r>
              <a:rPr lang="en-US" dirty="0" smtClean="0"/>
              <a:t> value prop? </a:t>
            </a:r>
          </a:p>
          <a:p>
            <a:endParaRPr lang="en-US" dirty="0"/>
          </a:p>
        </p:txBody>
      </p:sp>
    </p:spTree>
    <p:extLst>
      <p:ext uri="{BB962C8B-B14F-4D97-AF65-F5344CB8AC3E}">
        <p14:creationId xmlns:p14="http://schemas.microsoft.com/office/powerpoint/2010/main" val="2153119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this is needed?</a:t>
            </a:r>
            <a:endParaRPr lang="en-US" dirty="0"/>
          </a:p>
        </p:txBody>
      </p:sp>
      <p:sp>
        <p:nvSpPr>
          <p:cNvPr id="3" name="Content Placeholder 2"/>
          <p:cNvSpPr>
            <a:spLocks noGrp="1"/>
          </p:cNvSpPr>
          <p:nvPr>
            <p:ph idx="1"/>
          </p:nvPr>
        </p:nvSpPr>
        <p:spPr/>
        <p:txBody>
          <a:bodyPr/>
          <a:lstStyle/>
          <a:p>
            <a:pPr lvl="0"/>
            <a:r>
              <a:rPr lang="en-US" dirty="0" smtClean="0"/>
              <a:t>To protect </a:t>
            </a:r>
            <a:r>
              <a:rPr lang="en-US" dirty="0"/>
              <a:t>user’s personal information from proliferating across the globe</a:t>
            </a:r>
            <a:r>
              <a:rPr lang="en-US" dirty="0" smtClean="0"/>
              <a:t>.</a:t>
            </a:r>
          </a:p>
          <a:p>
            <a:pPr lvl="0"/>
            <a:r>
              <a:rPr lang="en-US" dirty="0" smtClean="0"/>
              <a:t>To reduce identity theft.</a:t>
            </a:r>
          </a:p>
          <a:p>
            <a:pPr lvl="0"/>
            <a:r>
              <a:rPr lang="en-US" dirty="0"/>
              <a:t>F</a:t>
            </a:r>
            <a:r>
              <a:rPr lang="en-US" dirty="0" smtClean="0"/>
              <a:t>astest way of money </a:t>
            </a:r>
            <a:r>
              <a:rPr lang="en-US" dirty="0"/>
              <a:t>transfer to </a:t>
            </a:r>
            <a:r>
              <a:rPr lang="en-US" dirty="0" smtClean="0"/>
              <a:t>the close friend </a:t>
            </a:r>
            <a:r>
              <a:rPr lang="en-US" dirty="0"/>
              <a:t>or family </a:t>
            </a:r>
            <a:r>
              <a:rPr lang="en-US" dirty="0" smtClean="0"/>
              <a:t>member </a:t>
            </a:r>
            <a:r>
              <a:rPr lang="en-US" dirty="0"/>
              <a:t>in urgent need. </a:t>
            </a:r>
            <a:endParaRPr lang="en-US" dirty="0" smtClean="0"/>
          </a:p>
          <a:p>
            <a:r>
              <a:rPr lang="en-US" dirty="0"/>
              <a:t>End user doesn’t need to carry or keep track of plastics or check books. </a:t>
            </a:r>
            <a:endParaRPr lang="en-US" dirty="0" smtClean="0"/>
          </a:p>
          <a:p>
            <a:r>
              <a:rPr lang="en-US" dirty="0" smtClean="0"/>
              <a:t>To save environment.</a:t>
            </a:r>
          </a:p>
          <a:p>
            <a:endParaRPr lang="en-US" dirty="0"/>
          </a:p>
          <a:p>
            <a:pPr lvl="0"/>
            <a:endParaRPr lang="en-US" dirty="0"/>
          </a:p>
        </p:txBody>
      </p:sp>
    </p:spTree>
    <p:extLst>
      <p:ext uri="{BB962C8B-B14F-4D97-AF65-F5344CB8AC3E}">
        <p14:creationId xmlns:p14="http://schemas.microsoft.com/office/powerpoint/2010/main" val="4253965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Why continues…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38488232"/>
              </p:ext>
            </p:extLst>
          </p:nvPr>
        </p:nvGraphicFramePr>
        <p:xfrm>
          <a:off x="533400" y="1447800"/>
          <a:ext cx="8229600" cy="4648200"/>
        </p:xfrm>
        <a:graphic>
          <a:graphicData uri="http://schemas.openxmlformats.org/drawingml/2006/table">
            <a:tbl>
              <a:tblPr/>
              <a:tblGrid>
                <a:gridCol w="6782499"/>
                <a:gridCol w="1447101"/>
              </a:tblGrid>
              <a:tr h="387350">
                <a:tc>
                  <a:txBody>
                    <a:bodyPr/>
                    <a:lstStyle/>
                    <a:p>
                      <a:r>
                        <a:rPr lang="en-US" b="1" dirty="0">
                          <a:solidFill>
                            <a:srgbClr val="1C1C1C"/>
                          </a:solidFill>
                          <a:effectLst/>
                        </a:rPr>
                        <a:t>Credit Card Fraud Statistics </a:t>
                      </a:r>
                      <a:r>
                        <a:rPr lang="en-US" b="1" dirty="0" err="1">
                          <a:solidFill>
                            <a:srgbClr val="1C1C1C"/>
                          </a:solidFill>
                          <a:effectLst/>
                        </a:rPr>
                        <a:t>Statistics</a:t>
                      </a:r>
                      <a:endParaRPr lang="en-US" dirty="0">
                        <a:effectLst/>
                      </a:endParaRPr>
                    </a:p>
                  </a:txBody>
                  <a:tcPr marL="57150" marR="0" marT="0" marB="0" anchor="ctr">
                    <a:lnL>
                      <a:noFill/>
                    </a:lnL>
                    <a:lnR>
                      <a:noFill/>
                    </a:lnR>
                    <a:lnT>
                      <a:noFill/>
                    </a:lnT>
                    <a:lnB>
                      <a:noFill/>
                    </a:lnB>
                    <a:solidFill>
                      <a:srgbClr val="54D427"/>
                    </a:solidFill>
                  </a:tcPr>
                </a:tc>
                <a:tc>
                  <a:txBody>
                    <a:bodyPr/>
                    <a:lstStyle/>
                    <a:p>
                      <a:r>
                        <a:rPr lang="en-US" b="1">
                          <a:solidFill>
                            <a:srgbClr val="1C1C1C"/>
                          </a:solidFill>
                          <a:effectLst/>
                        </a:rPr>
                        <a:t>Data</a:t>
                      </a:r>
                      <a:endParaRPr lang="en-US">
                        <a:effectLst/>
                      </a:endParaRPr>
                    </a:p>
                  </a:txBody>
                  <a:tcPr marL="57150" marR="0" marT="0" marB="0" anchor="ctr">
                    <a:lnL>
                      <a:noFill/>
                    </a:lnL>
                    <a:lnR>
                      <a:noFill/>
                    </a:lnR>
                    <a:lnT>
                      <a:noFill/>
                    </a:lnT>
                    <a:lnB>
                      <a:noFill/>
                    </a:lnB>
                    <a:solidFill>
                      <a:srgbClr val="54D427"/>
                    </a:solidFill>
                  </a:tcPr>
                </a:tc>
              </a:tr>
              <a:tr h="387350">
                <a:tc>
                  <a:txBody>
                    <a:bodyPr/>
                    <a:lstStyle/>
                    <a:p>
                      <a:r>
                        <a:rPr lang="en-US">
                          <a:effectLst/>
                        </a:rPr>
                        <a:t>Percent of Americans who have been victims of credit card fraud</a:t>
                      </a:r>
                    </a:p>
                  </a:txBody>
                  <a:tcPr marL="57150" marR="0" marT="0" marB="0" anchor="ctr">
                    <a:lnL>
                      <a:noFill/>
                    </a:lnL>
                    <a:lnR>
                      <a:noFill/>
                    </a:lnR>
                    <a:lnT>
                      <a:noFill/>
                    </a:lnT>
                    <a:lnB>
                      <a:noFill/>
                    </a:lnB>
                    <a:solidFill>
                      <a:srgbClr val="FFFFFF"/>
                    </a:solidFill>
                  </a:tcPr>
                </a:tc>
                <a:tc>
                  <a:txBody>
                    <a:bodyPr/>
                    <a:lstStyle/>
                    <a:p>
                      <a:r>
                        <a:rPr lang="en-US">
                          <a:effectLst/>
                        </a:rPr>
                        <a:t>10 %</a:t>
                      </a:r>
                    </a:p>
                  </a:txBody>
                  <a:tcPr marL="57150" marR="0" marT="0" marB="0" anchor="ctr">
                    <a:lnL>
                      <a:noFill/>
                    </a:lnL>
                    <a:lnR>
                      <a:noFill/>
                    </a:lnR>
                    <a:lnT>
                      <a:noFill/>
                    </a:lnT>
                    <a:lnB>
                      <a:noFill/>
                    </a:lnB>
                    <a:solidFill>
                      <a:srgbClr val="FFFFFF"/>
                    </a:solidFill>
                  </a:tcPr>
                </a:tc>
              </a:tr>
              <a:tr h="387350">
                <a:tc>
                  <a:txBody>
                    <a:bodyPr/>
                    <a:lstStyle/>
                    <a:p>
                      <a:r>
                        <a:rPr lang="en-US">
                          <a:effectLst/>
                        </a:rPr>
                        <a:t>Percent of Americans who have been victims of debit or ATM card fraud</a:t>
                      </a:r>
                    </a:p>
                  </a:txBody>
                  <a:tcPr marL="57150" marR="0" marT="0" marB="0" anchor="ctr">
                    <a:lnL>
                      <a:noFill/>
                    </a:lnL>
                    <a:lnR>
                      <a:noFill/>
                    </a:lnR>
                    <a:lnT>
                      <a:noFill/>
                    </a:lnT>
                    <a:lnB>
                      <a:noFill/>
                    </a:lnB>
                    <a:solidFill>
                      <a:srgbClr val="FFFFFF"/>
                    </a:solidFill>
                  </a:tcPr>
                </a:tc>
                <a:tc>
                  <a:txBody>
                    <a:bodyPr/>
                    <a:lstStyle/>
                    <a:p>
                      <a:r>
                        <a:rPr lang="en-US">
                          <a:effectLst/>
                        </a:rPr>
                        <a:t>7 %</a:t>
                      </a:r>
                    </a:p>
                  </a:txBody>
                  <a:tcPr marL="57150" marR="0" marT="0" marB="0" anchor="ctr">
                    <a:lnL>
                      <a:noFill/>
                    </a:lnL>
                    <a:lnR>
                      <a:noFill/>
                    </a:lnR>
                    <a:lnT>
                      <a:noFill/>
                    </a:lnT>
                    <a:lnB>
                      <a:noFill/>
                    </a:lnB>
                    <a:solidFill>
                      <a:srgbClr val="FFFFFF"/>
                    </a:solidFill>
                  </a:tcPr>
                </a:tc>
              </a:tr>
              <a:tr h="387350">
                <a:tc>
                  <a:txBody>
                    <a:bodyPr/>
                    <a:lstStyle/>
                    <a:p>
                      <a:r>
                        <a:rPr lang="en-US">
                          <a:effectLst/>
                        </a:rPr>
                        <a:t>Median amount reported on credit card fraud</a:t>
                      </a:r>
                    </a:p>
                  </a:txBody>
                  <a:tcPr marL="57150" marR="0" marT="0" marB="0" anchor="ctr">
                    <a:lnL>
                      <a:noFill/>
                    </a:lnL>
                    <a:lnR>
                      <a:noFill/>
                    </a:lnR>
                    <a:lnT>
                      <a:noFill/>
                    </a:lnT>
                    <a:lnB>
                      <a:noFill/>
                    </a:lnB>
                    <a:solidFill>
                      <a:srgbClr val="FFFFFF"/>
                    </a:solidFill>
                  </a:tcPr>
                </a:tc>
                <a:tc>
                  <a:txBody>
                    <a:bodyPr/>
                    <a:lstStyle/>
                    <a:p>
                      <a:r>
                        <a:rPr lang="en-US">
                          <a:effectLst/>
                        </a:rPr>
                        <a:t>$399</a:t>
                      </a:r>
                    </a:p>
                  </a:txBody>
                  <a:tcPr marL="57150" marR="0" marT="0" marB="0" anchor="ctr">
                    <a:lnL>
                      <a:noFill/>
                    </a:lnL>
                    <a:lnR>
                      <a:noFill/>
                    </a:lnR>
                    <a:lnT>
                      <a:noFill/>
                    </a:lnT>
                    <a:lnB>
                      <a:noFill/>
                    </a:lnB>
                    <a:solidFill>
                      <a:srgbClr val="FFFFFF"/>
                    </a:solidFill>
                  </a:tcPr>
                </a:tc>
              </a:tr>
              <a:tr h="387350">
                <a:tc>
                  <a:txBody>
                    <a:bodyPr/>
                    <a:lstStyle/>
                    <a:p>
                      <a:r>
                        <a:rPr lang="en-US">
                          <a:effectLst/>
                        </a:rPr>
                        <a:t>Percent of all financial fraud related to credit cards</a:t>
                      </a:r>
                    </a:p>
                  </a:txBody>
                  <a:tcPr marL="57150" marR="0" marT="0" marB="0" anchor="ctr">
                    <a:lnL>
                      <a:noFill/>
                    </a:lnL>
                    <a:lnR>
                      <a:noFill/>
                    </a:lnR>
                    <a:lnT>
                      <a:noFill/>
                    </a:lnT>
                    <a:lnB>
                      <a:noFill/>
                    </a:lnB>
                    <a:solidFill>
                      <a:srgbClr val="FFFFFF"/>
                    </a:solidFill>
                  </a:tcPr>
                </a:tc>
                <a:tc>
                  <a:txBody>
                    <a:bodyPr/>
                    <a:lstStyle/>
                    <a:p>
                      <a:r>
                        <a:rPr lang="en-US">
                          <a:effectLst/>
                        </a:rPr>
                        <a:t>40 %</a:t>
                      </a:r>
                    </a:p>
                  </a:txBody>
                  <a:tcPr marL="57150" marR="0" marT="0" marB="0" anchor="ctr">
                    <a:lnL>
                      <a:noFill/>
                    </a:lnL>
                    <a:lnR>
                      <a:noFill/>
                    </a:lnR>
                    <a:lnT>
                      <a:noFill/>
                    </a:lnT>
                    <a:lnB>
                      <a:noFill/>
                    </a:lnB>
                    <a:solidFill>
                      <a:srgbClr val="FFFFFF"/>
                    </a:solidFill>
                  </a:tcPr>
                </a:tc>
              </a:tr>
              <a:tr h="387350">
                <a:tc>
                  <a:txBody>
                    <a:bodyPr/>
                    <a:lstStyle/>
                    <a:p>
                      <a:r>
                        <a:rPr lang="en-US">
                          <a:effectLst/>
                        </a:rPr>
                        <a:t>Total amount of credit card fraud worldwide</a:t>
                      </a:r>
                    </a:p>
                  </a:txBody>
                  <a:tcPr marL="57150" marR="0" marT="0" marB="0" anchor="ctr">
                    <a:lnL>
                      <a:noFill/>
                    </a:lnL>
                    <a:lnR>
                      <a:noFill/>
                    </a:lnR>
                    <a:lnT>
                      <a:noFill/>
                    </a:lnT>
                    <a:lnB>
                      <a:noFill/>
                    </a:lnB>
                    <a:solidFill>
                      <a:srgbClr val="FFFFFF"/>
                    </a:solidFill>
                  </a:tcPr>
                </a:tc>
                <a:tc>
                  <a:txBody>
                    <a:bodyPr/>
                    <a:lstStyle/>
                    <a:p>
                      <a:r>
                        <a:rPr lang="en-US">
                          <a:effectLst/>
                        </a:rPr>
                        <a:t>$5.55 Billion</a:t>
                      </a:r>
                    </a:p>
                  </a:txBody>
                  <a:tcPr marL="57150" marR="0" marT="0" marB="0" anchor="ctr">
                    <a:lnL>
                      <a:noFill/>
                    </a:lnL>
                    <a:lnR>
                      <a:noFill/>
                    </a:lnR>
                    <a:lnT>
                      <a:noFill/>
                    </a:lnT>
                    <a:lnB>
                      <a:noFill/>
                    </a:lnB>
                    <a:solidFill>
                      <a:srgbClr val="FFFFFF"/>
                    </a:solidFill>
                  </a:tcPr>
                </a:tc>
              </a:tr>
              <a:tr h="387350">
                <a:tc>
                  <a:txBody>
                    <a:bodyPr/>
                    <a:lstStyle/>
                    <a:p>
                      <a:r>
                        <a:rPr lang="en-US" b="1">
                          <a:solidFill>
                            <a:srgbClr val="1C1C1C"/>
                          </a:solidFill>
                          <a:effectLst/>
                        </a:rPr>
                        <a:t>Percentage of Each Type of Credit Card Fraud</a:t>
                      </a:r>
                      <a:endParaRPr lang="en-US">
                        <a:effectLst/>
                      </a:endParaRPr>
                    </a:p>
                  </a:txBody>
                  <a:tcPr marL="57150" marR="0" marT="0" marB="0" anchor="ctr">
                    <a:lnL>
                      <a:noFill/>
                    </a:lnL>
                    <a:lnR>
                      <a:noFill/>
                    </a:lnR>
                    <a:lnT>
                      <a:noFill/>
                    </a:lnT>
                    <a:lnB>
                      <a:noFill/>
                    </a:lnB>
                    <a:solidFill>
                      <a:srgbClr val="54D427"/>
                    </a:solidFill>
                  </a:tcPr>
                </a:tc>
                <a:tc>
                  <a:txBody>
                    <a:bodyPr/>
                    <a:lstStyle/>
                    <a:p>
                      <a:r>
                        <a:rPr lang="en-US">
                          <a:effectLst/>
                        </a:rPr>
                        <a:t> </a:t>
                      </a:r>
                    </a:p>
                  </a:txBody>
                  <a:tcPr marL="57150" marR="0" marT="0" marB="0" anchor="ctr">
                    <a:lnL>
                      <a:noFill/>
                    </a:lnL>
                    <a:lnR>
                      <a:noFill/>
                    </a:lnR>
                    <a:lnT>
                      <a:noFill/>
                    </a:lnT>
                    <a:lnB>
                      <a:noFill/>
                    </a:lnB>
                    <a:solidFill>
                      <a:srgbClr val="54D427"/>
                    </a:solidFill>
                  </a:tcPr>
                </a:tc>
              </a:tr>
              <a:tr h="387350">
                <a:tc>
                  <a:txBody>
                    <a:bodyPr/>
                    <a:lstStyle/>
                    <a:p>
                      <a:r>
                        <a:rPr lang="en-US">
                          <a:effectLst/>
                        </a:rPr>
                        <a:t>Counterfeit Credit Cards</a:t>
                      </a:r>
                    </a:p>
                  </a:txBody>
                  <a:tcPr marL="57150" marR="0" marT="0" marB="0" anchor="ctr">
                    <a:lnL>
                      <a:noFill/>
                    </a:lnL>
                    <a:lnR>
                      <a:noFill/>
                    </a:lnR>
                    <a:lnT>
                      <a:noFill/>
                    </a:lnT>
                    <a:lnB>
                      <a:noFill/>
                    </a:lnB>
                    <a:solidFill>
                      <a:srgbClr val="FFFFFF"/>
                    </a:solidFill>
                  </a:tcPr>
                </a:tc>
                <a:tc>
                  <a:txBody>
                    <a:bodyPr/>
                    <a:lstStyle/>
                    <a:p>
                      <a:r>
                        <a:rPr lang="en-US">
                          <a:effectLst/>
                        </a:rPr>
                        <a:t>37 %</a:t>
                      </a:r>
                    </a:p>
                  </a:txBody>
                  <a:tcPr marL="57150" marR="0" marT="0" marB="0" anchor="ctr">
                    <a:lnL>
                      <a:noFill/>
                    </a:lnL>
                    <a:lnR>
                      <a:noFill/>
                    </a:lnR>
                    <a:lnT>
                      <a:noFill/>
                    </a:lnT>
                    <a:lnB>
                      <a:noFill/>
                    </a:lnB>
                    <a:solidFill>
                      <a:srgbClr val="FFFFFF"/>
                    </a:solidFill>
                  </a:tcPr>
                </a:tc>
              </a:tr>
              <a:tr h="387350">
                <a:tc>
                  <a:txBody>
                    <a:bodyPr/>
                    <a:lstStyle/>
                    <a:p>
                      <a:r>
                        <a:rPr lang="en-US">
                          <a:effectLst/>
                        </a:rPr>
                        <a:t>Lost of Stolen</a:t>
                      </a:r>
                    </a:p>
                  </a:txBody>
                  <a:tcPr marL="57150" marR="0" marT="0" marB="0" anchor="ctr">
                    <a:lnL>
                      <a:noFill/>
                    </a:lnL>
                    <a:lnR>
                      <a:noFill/>
                    </a:lnR>
                    <a:lnT>
                      <a:noFill/>
                    </a:lnT>
                    <a:lnB>
                      <a:noFill/>
                    </a:lnB>
                    <a:solidFill>
                      <a:srgbClr val="FFFFFF"/>
                    </a:solidFill>
                  </a:tcPr>
                </a:tc>
                <a:tc>
                  <a:txBody>
                    <a:bodyPr/>
                    <a:lstStyle/>
                    <a:p>
                      <a:r>
                        <a:rPr lang="en-US">
                          <a:effectLst/>
                        </a:rPr>
                        <a:t>23 %</a:t>
                      </a:r>
                    </a:p>
                  </a:txBody>
                  <a:tcPr marL="57150" marR="0" marT="0" marB="0" anchor="ctr">
                    <a:lnL>
                      <a:noFill/>
                    </a:lnL>
                    <a:lnR>
                      <a:noFill/>
                    </a:lnR>
                    <a:lnT>
                      <a:noFill/>
                    </a:lnT>
                    <a:lnB>
                      <a:noFill/>
                    </a:lnB>
                    <a:solidFill>
                      <a:srgbClr val="FFFFFF"/>
                    </a:solidFill>
                  </a:tcPr>
                </a:tc>
              </a:tr>
              <a:tr h="387350">
                <a:tc>
                  <a:txBody>
                    <a:bodyPr/>
                    <a:lstStyle/>
                    <a:p>
                      <a:r>
                        <a:rPr lang="en-US">
                          <a:effectLst/>
                        </a:rPr>
                        <a:t>No-Card Fraud (i.e. giving card information to a non-legit telemarketer)</a:t>
                      </a:r>
                    </a:p>
                  </a:txBody>
                  <a:tcPr marL="57150" marR="0" marT="0" marB="0" anchor="ctr">
                    <a:lnL>
                      <a:noFill/>
                    </a:lnL>
                    <a:lnR>
                      <a:noFill/>
                    </a:lnR>
                    <a:lnT>
                      <a:noFill/>
                    </a:lnT>
                    <a:lnB>
                      <a:noFill/>
                    </a:lnB>
                    <a:solidFill>
                      <a:srgbClr val="FFFFFF"/>
                    </a:solidFill>
                  </a:tcPr>
                </a:tc>
                <a:tc>
                  <a:txBody>
                    <a:bodyPr/>
                    <a:lstStyle/>
                    <a:p>
                      <a:r>
                        <a:rPr lang="en-US">
                          <a:effectLst/>
                        </a:rPr>
                        <a:t>10 %</a:t>
                      </a:r>
                    </a:p>
                  </a:txBody>
                  <a:tcPr marL="57150" marR="0" marT="0" marB="0" anchor="ctr">
                    <a:lnL>
                      <a:noFill/>
                    </a:lnL>
                    <a:lnR>
                      <a:noFill/>
                    </a:lnR>
                    <a:lnT>
                      <a:noFill/>
                    </a:lnT>
                    <a:lnB>
                      <a:noFill/>
                    </a:lnB>
                    <a:solidFill>
                      <a:srgbClr val="FFFFFF"/>
                    </a:solidFill>
                  </a:tcPr>
                </a:tc>
              </a:tr>
              <a:tr h="387350">
                <a:tc>
                  <a:txBody>
                    <a:bodyPr/>
                    <a:lstStyle/>
                    <a:p>
                      <a:r>
                        <a:rPr lang="en-US">
                          <a:effectLst/>
                        </a:rPr>
                        <a:t>Stolen cards during mailing fraud</a:t>
                      </a:r>
                    </a:p>
                  </a:txBody>
                  <a:tcPr marL="57150" marR="0" marT="0" marB="0" anchor="ctr">
                    <a:lnL>
                      <a:noFill/>
                    </a:lnL>
                    <a:lnR>
                      <a:noFill/>
                    </a:lnR>
                    <a:lnT>
                      <a:noFill/>
                    </a:lnT>
                    <a:lnB>
                      <a:noFill/>
                    </a:lnB>
                    <a:solidFill>
                      <a:srgbClr val="FFFFFF"/>
                    </a:solidFill>
                  </a:tcPr>
                </a:tc>
                <a:tc>
                  <a:txBody>
                    <a:bodyPr/>
                    <a:lstStyle/>
                    <a:p>
                      <a:r>
                        <a:rPr lang="en-US">
                          <a:effectLst/>
                        </a:rPr>
                        <a:t>7 %</a:t>
                      </a:r>
                    </a:p>
                  </a:txBody>
                  <a:tcPr marL="57150" marR="0" marT="0" marB="0" anchor="ctr">
                    <a:lnL>
                      <a:noFill/>
                    </a:lnL>
                    <a:lnR>
                      <a:noFill/>
                    </a:lnR>
                    <a:lnT>
                      <a:noFill/>
                    </a:lnT>
                    <a:lnB>
                      <a:noFill/>
                    </a:lnB>
                    <a:solidFill>
                      <a:srgbClr val="FFFFFF"/>
                    </a:solidFill>
                  </a:tcPr>
                </a:tc>
              </a:tr>
              <a:tr h="387350">
                <a:tc>
                  <a:txBody>
                    <a:bodyPr/>
                    <a:lstStyle/>
                    <a:p>
                      <a:r>
                        <a:rPr lang="en-US">
                          <a:effectLst/>
                        </a:rPr>
                        <a:t>Identity-Theft Fraud</a:t>
                      </a:r>
                    </a:p>
                  </a:txBody>
                  <a:tcPr marL="57150" marR="0" marT="0" marB="0" anchor="ctr">
                    <a:lnL>
                      <a:noFill/>
                    </a:lnL>
                    <a:lnR>
                      <a:noFill/>
                    </a:lnR>
                    <a:lnT>
                      <a:noFill/>
                    </a:lnT>
                    <a:lnB>
                      <a:noFill/>
                    </a:lnB>
                    <a:solidFill>
                      <a:srgbClr val="FFFFFF"/>
                    </a:solidFill>
                  </a:tcPr>
                </a:tc>
                <a:tc>
                  <a:txBody>
                    <a:bodyPr/>
                    <a:lstStyle/>
                    <a:p>
                      <a:r>
                        <a:rPr lang="en-US" dirty="0">
                          <a:effectLst/>
                        </a:rPr>
                        <a:t>4 %</a:t>
                      </a:r>
                    </a:p>
                  </a:txBody>
                  <a:tcPr marL="57150" marR="0" marT="0" marB="0"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644029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304800"/>
          </a:xfrm>
        </p:spPr>
        <p:txBody>
          <a:bodyPr>
            <a:normAutofit fontScale="90000"/>
          </a:bodyPr>
          <a:lstStyle/>
          <a:p>
            <a:r>
              <a:rPr lang="en-US" dirty="0" smtClean="0"/>
              <a:t>Why continues…</a:t>
            </a:r>
            <a:endParaRPr lang="en-US" dirty="0"/>
          </a:p>
        </p:txBody>
      </p:sp>
      <p:sp>
        <p:nvSpPr>
          <p:cNvPr id="3" name="Content Placeholder 2"/>
          <p:cNvSpPr>
            <a:spLocks noGrp="1"/>
          </p:cNvSpPr>
          <p:nvPr>
            <p:ph idx="1"/>
          </p:nvPr>
        </p:nvSpPr>
        <p:spPr>
          <a:xfrm>
            <a:off x="457200" y="381000"/>
            <a:ext cx="8229600" cy="6477000"/>
          </a:xfrm>
        </p:spPr>
        <p:txBody>
          <a:bodyPr>
            <a:noAutofit/>
          </a:bodyPr>
          <a:lstStyle/>
          <a:p>
            <a:r>
              <a:rPr lang="en-US" sz="1600" dirty="0" smtClean="0">
                <a:latin typeface="Angsana New" pitchFamily="18" charset="-34"/>
                <a:cs typeface="Angsana New" pitchFamily="18" charset="-34"/>
              </a:rPr>
              <a:t>Often, people take measures to protect their personal information to avoid identity fraud or harassment. These acts may occur when the receiver of personal information uses it in a fraudulent or malicious act. Most of the online purchases doesn’t require PIN.</a:t>
            </a:r>
          </a:p>
          <a:p>
            <a:r>
              <a:rPr lang="en-US" sz="1600" dirty="0" smtClean="0">
                <a:latin typeface="Angsana New" pitchFamily="18" charset="-34"/>
                <a:cs typeface="Angsana New" pitchFamily="18" charset="-34"/>
              </a:rPr>
              <a:t>“Data breaches have become the new normal with big-name companies like Global Payments -- which services Visa and MasterCard -- and online retailer </a:t>
            </a:r>
            <a:r>
              <a:rPr lang="en-US" sz="1600" b="1" dirty="0" err="1" smtClean="0">
                <a:latin typeface="Angsana New" pitchFamily="18" charset="-34"/>
                <a:cs typeface="Angsana New" pitchFamily="18" charset="-34"/>
              </a:rPr>
              <a:t>Zappos</a:t>
            </a:r>
            <a:r>
              <a:rPr lang="en-US" sz="1600" dirty="0" smtClean="0">
                <a:latin typeface="Angsana New" pitchFamily="18" charset="-34"/>
                <a:cs typeface="Angsana New" pitchFamily="18" charset="-34"/>
              </a:rPr>
              <a:t> disclosing hackers stole consumer credit card information in 2012. The breaches build on an equally active 2011, a year in which security software company Symantec estimates 232 million identities were exposed. Following are some of the new reports.</a:t>
            </a:r>
            <a:r>
              <a:rPr lang="en-US" sz="1600" dirty="0">
                <a:latin typeface="Angsana New" pitchFamily="18" charset="-34"/>
                <a:cs typeface="Angsana New" pitchFamily="18" charset="-34"/>
              </a:rPr>
              <a:t/>
            </a:r>
            <a:br>
              <a:rPr lang="en-US" sz="1600" dirty="0">
                <a:latin typeface="Angsana New" pitchFamily="18" charset="-34"/>
                <a:cs typeface="Angsana New" pitchFamily="18" charset="-34"/>
              </a:rPr>
            </a:br>
            <a:r>
              <a:rPr lang="en-US" sz="1600" u="sng" dirty="0" smtClean="0">
                <a:solidFill>
                  <a:schemeClr val="tx2"/>
                </a:solidFill>
                <a:latin typeface="Angsana New" pitchFamily="18" charset="-34"/>
                <a:cs typeface="Angsana New" pitchFamily="18" charset="-34"/>
                <a:hlinkClick r:id="rId3"/>
              </a:rPr>
              <a:t>http://www.bankrate.com/finance/credit-cards/stealing-credit-card-data.aspx</a:t>
            </a:r>
            <a:r>
              <a:rPr lang="en-US" sz="1600" u="sng" dirty="0" smtClean="0">
                <a:solidFill>
                  <a:schemeClr val="tx2"/>
                </a:solidFill>
                <a:latin typeface="Angsana New" pitchFamily="18" charset="-34"/>
                <a:cs typeface="Angsana New" pitchFamily="18" charset="-34"/>
              </a:rPr>
              <a:t>, </a:t>
            </a:r>
            <a:r>
              <a:rPr lang="en-US" sz="1600" u="sng" dirty="0" smtClean="0">
                <a:solidFill>
                  <a:schemeClr val="tx2"/>
                </a:solidFill>
                <a:latin typeface="Angsana New" pitchFamily="18" charset="-34"/>
                <a:cs typeface="Angsana New" pitchFamily="18" charset="-34"/>
                <a:hlinkClick r:id="rId4"/>
              </a:rPr>
              <a:t>http://www.huffingtonpost.com/2012/06/27/credit-card-fraud_n_1631280.html</a:t>
            </a:r>
            <a:endParaRPr lang="en-US" sz="1600" u="sng" dirty="0" smtClean="0">
              <a:solidFill>
                <a:schemeClr val="tx2"/>
              </a:solidFill>
              <a:latin typeface="Angsana New" pitchFamily="18" charset="-34"/>
              <a:cs typeface="Angsana New" pitchFamily="18" charset="-34"/>
            </a:endParaRPr>
          </a:p>
          <a:p>
            <a:r>
              <a:rPr lang="en-US" sz="1600" u="sng" dirty="0" smtClean="0">
                <a:solidFill>
                  <a:schemeClr val="tx2"/>
                </a:solidFill>
                <a:latin typeface="Angsana New" pitchFamily="18" charset="-34"/>
                <a:cs typeface="Angsana New" pitchFamily="18" charset="-34"/>
              </a:rPr>
              <a:t>“</a:t>
            </a:r>
            <a:r>
              <a:rPr lang="en-US" sz="1600" dirty="0" smtClean="0">
                <a:latin typeface="Angsana New" pitchFamily="18" charset="-34"/>
                <a:cs typeface="Angsana New" pitchFamily="18" charset="-34"/>
              </a:rPr>
              <a:t>Although instances of credit card fraud is limited to about 0.1% of all card transaction, this has resulted in huge financial losses as the fraudulent transactions have been large value transactions. In 1999, out of 12 billion transactions made annually, approximately 10 million—or one out of every 1200 transactions—turned out to be fraudulent. Today's fraud detection systems are designed to prevent a mere one twelfth of one percent of all transactions processed which still translates into billions of dollars in losses.”.</a:t>
            </a:r>
          </a:p>
          <a:p>
            <a:pPr marL="0" indent="0">
              <a:buNone/>
            </a:pPr>
            <a:r>
              <a:rPr lang="en-US" sz="1600" dirty="0" smtClean="0">
                <a:latin typeface="Angsana New" pitchFamily="18" charset="-34"/>
                <a:cs typeface="Angsana New" pitchFamily="18" charset="-34"/>
              </a:rPr>
              <a:t>         - </a:t>
            </a:r>
            <a:r>
              <a:rPr lang="en-US" sz="1600" dirty="0" smtClean="0">
                <a:latin typeface="Angsana New" pitchFamily="18" charset="-34"/>
                <a:cs typeface="Angsana New" pitchFamily="18" charset="-34"/>
                <a:hlinkClick r:id="rId5"/>
              </a:rPr>
              <a:t>http://en.wikipedia.org/wiki/Credit_card_fraud</a:t>
            </a:r>
            <a:endParaRPr lang="en-US" sz="1600" dirty="0">
              <a:latin typeface="Angsana New" pitchFamily="18" charset="-34"/>
              <a:cs typeface="Angsana New" pitchFamily="18" charset="-34"/>
            </a:endParaRPr>
          </a:p>
          <a:p>
            <a:pPr marL="0" indent="0">
              <a:buNone/>
            </a:pPr>
            <a:r>
              <a:rPr lang="en-US" sz="1600" b="1" dirty="0" smtClean="0">
                <a:latin typeface="Angsana New" pitchFamily="18" charset="-34"/>
                <a:cs typeface="Angsana New" pitchFamily="18" charset="-34"/>
              </a:rPr>
              <a:t>         - Business Applications of Neural Networks: The State-Of-The-Art of Real-World Applications (Progress in Neural Processing) </a:t>
            </a:r>
            <a:r>
              <a:rPr lang="en-US" sz="1600" dirty="0" smtClean="0">
                <a:latin typeface="Angsana New" pitchFamily="18" charset="-34"/>
                <a:cs typeface="Angsana New" pitchFamily="18" charset="-34"/>
              </a:rPr>
              <a:t>by </a:t>
            </a:r>
            <a:r>
              <a:rPr lang="en-US" sz="1600" dirty="0" smtClean="0">
                <a:latin typeface="Angsana New" pitchFamily="18" charset="-34"/>
                <a:cs typeface="Angsana New" pitchFamily="18" charset="-34"/>
                <a:hlinkClick r:id="rId6"/>
              </a:rPr>
              <a:t>P. J. G. </a:t>
            </a:r>
            <a:r>
              <a:rPr lang="en-US" sz="1600" dirty="0" err="1" smtClean="0">
                <a:latin typeface="Angsana New" pitchFamily="18" charset="-34"/>
                <a:cs typeface="Angsana New" pitchFamily="18" charset="-34"/>
                <a:hlinkClick r:id="rId6"/>
              </a:rPr>
              <a:t>Lisboa</a:t>
            </a:r>
            <a:r>
              <a:rPr lang="en-US" sz="1600" dirty="0" smtClean="0">
                <a:latin typeface="Angsana New" pitchFamily="18" charset="-34"/>
                <a:cs typeface="Angsana New" pitchFamily="18" charset="-34"/>
              </a:rPr>
              <a:t> (Editor) , </a:t>
            </a:r>
            <a:r>
              <a:rPr lang="en-US" sz="1600" dirty="0" smtClean="0">
                <a:latin typeface="Angsana New" pitchFamily="18" charset="-34"/>
                <a:cs typeface="Angsana New" pitchFamily="18" charset="-34"/>
                <a:hlinkClick r:id="rId7"/>
              </a:rPr>
              <a:t>Bill </a:t>
            </a:r>
            <a:r>
              <a:rPr lang="en-US" sz="1600" dirty="0" err="1" smtClean="0">
                <a:latin typeface="Angsana New" pitchFamily="18" charset="-34"/>
                <a:cs typeface="Angsana New" pitchFamily="18" charset="-34"/>
                <a:hlinkClick r:id="rId7"/>
              </a:rPr>
              <a:t>Edisbury</a:t>
            </a:r>
            <a:r>
              <a:rPr lang="en-US" sz="1600" dirty="0" smtClean="0">
                <a:latin typeface="Angsana New" pitchFamily="18" charset="-34"/>
                <a:cs typeface="Angsana New" pitchFamily="18" charset="-34"/>
              </a:rPr>
              <a:t> (Editor) , </a:t>
            </a:r>
            <a:r>
              <a:rPr lang="en-US" sz="1600" dirty="0" smtClean="0">
                <a:latin typeface="Angsana New" pitchFamily="18" charset="-34"/>
                <a:cs typeface="Angsana New" pitchFamily="18" charset="-34"/>
                <a:hlinkClick r:id="rId8"/>
              </a:rPr>
              <a:t>Alfredo </a:t>
            </a:r>
            <a:r>
              <a:rPr lang="en-US" sz="1600" dirty="0" err="1" smtClean="0">
                <a:latin typeface="Angsana New" pitchFamily="18" charset="-34"/>
                <a:cs typeface="Angsana New" pitchFamily="18" charset="-34"/>
                <a:hlinkClick r:id="rId8"/>
              </a:rPr>
              <a:t>Vellido</a:t>
            </a:r>
            <a:r>
              <a:rPr lang="en-US" sz="1600" dirty="0" smtClean="0">
                <a:latin typeface="Angsana New" pitchFamily="18" charset="-34"/>
                <a:cs typeface="Angsana New" pitchFamily="18" charset="-34"/>
              </a:rPr>
              <a:t> (Editor) </a:t>
            </a:r>
          </a:p>
          <a:p>
            <a:r>
              <a:rPr lang="en-US" sz="1600" dirty="0" smtClean="0">
                <a:latin typeface="Angsana New" pitchFamily="18" charset="-34"/>
                <a:cs typeface="Angsana New" pitchFamily="18" charset="-34"/>
              </a:rPr>
              <a:t>Earlier this year, </a:t>
            </a:r>
            <a:r>
              <a:rPr lang="en-US" sz="1600" i="1" dirty="0" smtClean="0">
                <a:latin typeface="Angsana New" pitchFamily="18" charset="-34"/>
                <a:cs typeface="Angsana New" pitchFamily="18" charset="-34"/>
                <a:hlinkClick r:id="rId9"/>
              </a:rPr>
              <a:t>The New York Times</a:t>
            </a:r>
            <a:r>
              <a:rPr lang="en-US" sz="1600" dirty="0" smtClean="0">
                <a:latin typeface="Angsana New" pitchFamily="18" charset="-34"/>
                <a:cs typeface="Angsana New" pitchFamily="18" charset="-34"/>
                <a:hlinkClick r:id="rId9"/>
              </a:rPr>
              <a:t> reported that credit card fraud was prevalent at Apple's online shopping mall iTunes</a:t>
            </a:r>
            <a:r>
              <a:rPr lang="en-US" sz="1600" dirty="0" smtClean="0">
                <a:latin typeface="Angsana New" pitchFamily="18" charset="-34"/>
                <a:cs typeface="Angsana New" pitchFamily="18" charset="-34"/>
              </a:rPr>
              <a:t> and consumers complained of false charges on their credit cards for apps and other products they had not purchased.</a:t>
            </a:r>
          </a:p>
          <a:p>
            <a:r>
              <a:rPr lang="en-US" sz="1600" dirty="0" smtClean="0">
                <a:latin typeface="Angsana New" pitchFamily="18" charset="-34"/>
                <a:cs typeface="Angsana New" pitchFamily="18" charset="-34"/>
              </a:rPr>
              <a:t>Even PayPal’s current system is not immune to the fraud. https://www.paypal-community.com/t5/Fraud-phishing-and-spoof-Archive/Credit-card-linked-to-fraudulent-Paypal-account/td-p/373416</a:t>
            </a:r>
          </a:p>
          <a:p>
            <a:r>
              <a:rPr lang="en-US" sz="1600" dirty="0" smtClean="0">
                <a:latin typeface="Angsana New" pitchFamily="18" charset="-34"/>
                <a:cs typeface="Angsana New" pitchFamily="18" charset="-34"/>
              </a:rPr>
              <a:t>Another growing threat comes from hackers' use of nefarious software programs, called malware, to illegally harvest credit card and personal data, said Mike Urban, director of financial crime solutions at Fiserv, a company that provides software to the financial services industry. Once criminals have the stolen goods -- credit card numbers, log-in information, email addresses and personal data -- they may use Internet forums and chat rooms to exchange and sell big bundles of information. </a:t>
            </a:r>
          </a:p>
          <a:p>
            <a:r>
              <a:rPr lang="en-US" sz="1600" b="1" dirty="0" smtClean="0">
                <a:latin typeface="Angsana New" pitchFamily="18" charset="-34"/>
                <a:cs typeface="Angsana New" pitchFamily="18" charset="-34"/>
              </a:rPr>
              <a:t>For consumers, changing habits could be the best defense against being robbed of online information. A healthy distrust of sketchy looking websites and popup windows, virus protection software and complicated passwords are some essential ways to staying safe, say experts. </a:t>
            </a:r>
            <a:r>
              <a:rPr lang="en-US" sz="1600" u="sng" dirty="0">
                <a:solidFill>
                  <a:schemeClr val="tx2"/>
                </a:solidFill>
                <a:latin typeface="Angsana New" pitchFamily="18" charset="-34"/>
                <a:cs typeface="Angsana New" pitchFamily="18" charset="-34"/>
              </a:rPr>
              <a:t/>
            </a:r>
            <a:br>
              <a:rPr lang="en-US" sz="1600" u="sng" dirty="0">
                <a:solidFill>
                  <a:schemeClr val="tx2"/>
                </a:solidFill>
                <a:latin typeface="Angsana New" pitchFamily="18" charset="-34"/>
                <a:cs typeface="Angsana New" pitchFamily="18" charset="-34"/>
              </a:rPr>
            </a:br>
            <a:endParaRPr lang="en-US" sz="1600" u="sng" dirty="0">
              <a:solidFill>
                <a:schemeClr val="tx2"/>
              </a:solidFill>
              <a:latin typeface="Angsana New" pitchFamily="18" charset="-34"/>
              <a:cs typeface="Angsana New" pitchFamily="18" charset="-34"/>
            </a:endParaRPr>
          </a:p>
        </p:txBody>
      </p:sp>
    </p:spTree>
    <p:extLst>
      <p:ext uri="{BB962C8B-B14F-4D97-AF65-F5344CB8AC3E}">
        <p14:creationId xmlns:p14="http://schemas.microsoft.com/office/powerpoint/2010/main" val="3467226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title="Intel"/>
          <p:cNvSpPr/>
          <p:nvPr/>
        </p:nvSpPr>
        <p:spPr>
          <a:xfrm>
            <a:off x="914400" y="1904999"/>
            <a:ext cx="1676400" cy="88803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130733" y="5231432"/>
            <a:ext cx="2234730" cy="10668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911437" y="1550497"/>
            <a:ext cx="2622963" cy="10668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165369" y="2015793"/>
            <a:ext cx="1188720" cy="646331"/>
          </a:xfrm>
          <a:prstGeom prst="rect">
            <a:avLst/>
          </a:prstGeom>
          <a:noFill/>
        </p:spPr>
        <p:txBody>
          <a:bodyPr wrap="square" rtlCol="0">
            <a:spAutoFit/>
          </a:bodyPr>
          <a:lstStyle/>
          <a:p>
            <a:r>
              <a:rPr lang="en-US" sz="3600" dirty="0" smtClean="0">
                <a:solidFill>
                  <a:schemeClr val="bg1"/>
                </a:solidFill>
                <a:latin typeface="Palatino Linotype" pitchFamily="18" charset="0"/>
              </a:rPr>
              <a:t>Intel</a:t>
            </a:r>
            <a:endParaRPr lang="en-US" sz="3600" dirty="0">
              <a:solidFill>
                <a:schemeClr val="bg1"/>
              </a:solidFill>
              <a:latin typeface="Palatino Linotype" pitchFamily="18" charset="0"/>
            </a:endParaRPr>
          </a:p>
        </p:txBody>
      </p:sp>
      <p:sp>
        <p:nvSpPr>
          <p:cNvPr id="13" name="TextBox 12"/>
          <p:cNvSpPr txBox="1"/>
          <p:nvPr/>
        </p:nvSpPr>
        <p:spPr>
          <a:xfrm>
            <a:off x="1100054" y="5373887"/>
            <a:ext cx="2252746" cy="646331"/>
          </a:xfrm>
          <a:prstGeom prst="rect">
            <a:avLst/>
          </a:prstGeom>
          <a:noFill/>
        </p:spPr>
        <p:txBody>
          <a:bodyPr wrap="square" rtlCol="0">
            <a:spAutoFit/>
          </a:bodyPr>
          <a:lstStyle/>
          <a:p>
            <a:r>
              <a:rPr lang="en-US" sz="3600" dirty="0" smtClean="0">
                <a:solidFill>
                  <a:schemeClr val="bg1"/>
                </a:solidFill>
                <a:latin typeface="Palatino Linotype" pitchFamily="18" charset="0"/>
              </a:rPr>
              <a:t>Merchant</a:t>
            </a:r>
            <a:endParaRPr lang="en-US" sz="3600" dirty="0">
              <a:solidFill>
                <a:schemeClr val="bg1"/>
              </a:solidFill>
              <a:latin typeface="Palatino Linotype" pitchFamily="18" charset="0"/>
            </a:endParaRPr>
          </a:p>
        </p:txBody>
      </p:sp>
      <p:sp>
        <p:nvSpPr>
          <p:cNvPr id="14" name="TextBox 13"/>
          <p:cNvSpPr txBox="1"/>
          <p:nvPr/>
        </p:nvSpPr>
        <p:spPr>
          <a:xfrm>
            <a:off x="5946074" y="1601634"/>
            <a:ext cx="2917372" cy="1015663"/>
          </a:xfrm>
          <a:prstGeom prst="rect">
            <a:avLst/>
          </a:prstGeom>
          <a:noFill/>
        </p:spPr>
        <p:txBody>
          <a:bodyPr wrap="square" rtlCol="0">
            <a:spAutoFit/>
          </a:bodyPr>
          <a:lstStyle/>
          <a:p>
            <a:r>
              <a:rPr lang="en-US" sz="2000" b="1" dirty="0" smtClean="0">
                <a:solidFill>
                  <a:schemeClr val="bg1"/>
                </a:solidFill>
                <a:latin typeface="Palatino Linotype" pitchFamily="18" charset="0"/>
              </a:rPr>
              <a:t>Providers</a:t>
            </a:r>
            <a:r>
              <a:rPr lang="en-US" sz="2000" dirty="0" smtClean="0">
                <a:solidFill>
                  <a:schemeClr val="bg1"/>
                </a:solidFill>
                <a:latin typeface="Palatino Linotype" pitchFamily="18" charset="0"/>
              </a:rPr>
              <a:t> include banks, Visa/MC and processing companies</a:t>
            </a:r>
            <a:endParaRPr lang="en-US" sz="2000" dirty="0">
              <a:solidFill>
                <a:schemeClr val="bg1"/>
              </a:solidFill>
              <a:latin typeface="Palatino Linotype" pitchFamily="18" charset="0"/>
            </a:endParaRP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1" y="4840907"/>
            <a:ext cx="2286000" cy="1712293"/>
          </a:xfrm>
          <a:prstGeom prst="rect">
            <a:avLst/>
          </a:prstGeom>
        </p:spPr>
      </p:pic>
      <p:sp>
        <p:nvSpPr>
          <p:cNvPr id="17" name="Right Arrow 16"/>
          <p:cNvSpPr/>
          <p:nvPr/>
        </p:nvSpPr>
        <p:spPr>
          <a:xfrm>
            <a:off x="2226427" y="353291"/>
            <a:ext cx="990600" cy="152400"/>
          </a:xfrm>
          <a:prstGeom prst="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Arrow 17"/>
          <p:cNvSpPr/>
          <p:nvPr/>
        </p:nvSpPr>
        <p:spPr>
          <a:xfrm>
            <a:off x="2229991" y="782598"/>
            <a:ext cx="983471" cy="152400"/>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52399" y="228600"/>
            <a:ext cx="1585559" cy="369332"/>
          </a:xfrm>
          <a:prstGeom prst="rect">
            <a:avLst/>
          </a:prstGeom>
          <a:noFill/>
        </p:spPr>
        <p:txBody>
          <a:bodyPr wrap="square" rtlCol="0">
            <a:spAutoFit/>
          </a:bodyPr>
          <a:lstStyle/>
          <a:p>
            <a:r>
              <a:rPr lang="en-US" dirty="0" smtClean="0"/>
              <a:t>Revenue Flow</a:t>
            </a:r>
            <a:endParaRPr lang="en-US" dirty="0"/>
          </a:p>
        </p:txBody>
      </p:sp>
      <p:sp>
        <p:nvSpPr>
          <p:cNvPr id="23" name="TextBox 22"/>
          <p:cNvSpPr txBox="1"/>
          <p:nvPr/>
        </p:nvSpPr>
        <p:spPr>
          <a:xfrm>
            <a:off x="0" y="597932"/>
            <a:ext cx="2057400" cy="369332"/>
          </a:xfrm>
          <a:prstGeom prst="rect">
            <a:avLst/>
          </a:prstGeom>
          <a:noFill/>
        </p:spPr>
        <p:txBody>
          <a:bodyPr wrap="square" rtlCol="0">
            <a:spAutoFit/>
          </a:bodyPr>
          <a:lstStyle/>
          <a:p>
            <a:r>
              <a:rPr lang="en-US" dirty="0" smtClean="0"/>
              <a:t>    Token Flow</a:t>
            </a:r>
            <a:endParaRPr lang="en-US" dirty="0"/>
          </a:p>
        </p:txBody>
      </p:sp>
      <p:sp>
        <p:nvSpPr>
          <p:cNvPr id="24" name="Right Arrow 23"/>
          <p:cNvSpPr/>
          <p:nvPr/>
        </p:nvSpPr>
        <p:spPr>
          <a:xfrm>
            <a:off x="2610572" y="2107233"/>
            <a:ext cx="3311257" cy="344656"/>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a:off x="6781801" y="2662124"/>
            <a:ext cx="304799" cy="2178783"/>
          </a:xfrm>
          <a:prstGeom prst="downArrow">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27" name="Left Arrow 26"/>
          <p:cNvSpPr/>
          <p:nvPr/>
        </p:nvSpPr>
        <p:spPr>
          <a:xfrm>
            <a:off x="3352800" y="5536233"/>
            <a:ext cx="2286001" cy="228599"/>
          </a:xfrm>
          <a:prstGeom prst="lef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Up Arrow 27"/>
          <p:cNvSpPr/>
          <p:nvPr/>
        </p:nvSpPr>
        <p:spPr>
          <a:xfrm>
            <a:off x="1981200" y="2793033"/>
            <a:ext cx="245227" cy="2438399"/>
          </a:xfrm>
          <a:prstGeom prst="up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rot="16200000">
            <a:off x="854083" y="3068198"/>
            <a:ext cx="1797034" cy="338554"/>
          </a:xfrm>
          <a:prstGeom prst="rect">
            <a:avLst/>
          </a:prstGeom>
          <a:noFill/>
        </p:spPr>
        <p:txBody>
          <a:bodyPr wrap="square" rtlCol="0">
            <a:spAutoFit/>
          </a:bodyPr>
          <a:lstStyle/>
          <a:p>
            <a:r>
              <a:rPr lang="en-US" sz="1600" dirty="0" smtClean="0"/>
              <a:t> Verify Token</a:t>
            </a:r>
            <a:endParaRPr lang="en-US" sz="1600" dirty="0"/>
          </a:p>
        </p:txBody>
      </p:sp>
      <p:sp>
        <p:nvSpPr>
          <p:cNvPr id="3" name="TextBox 2"/>
          <p:cNvSpPr txBox="1"/>
          <p:nvPr/>
        </p:nvSpPr>
        <p:spPr>
          <a:xfrm rot="5400000">
            <a:off x="6651273" y="3163258"/>
            <a:ext cx="1371600" cy="369332"/>
          </a:xfrm>
          <a:prstGeom prst="rect">
            <a:avLst/>
          </a:prstGeom>
          <a:noFill/>
        </p:spPr>
        <p:txBody>
          <a:bodyPr wrap="square" rtlCol="0">
            <a:spAutoFit/>
          </a:bodyPr>
          <a:lstStyle/>
          <a:p>
            <a:r>
              <a:rPr lang="en-US" dirty="0" smtClean="0"/>
              <a:t>Send Token</a:t>
            </a:r>
            <a:endParaRPr lang="en-US" dirty="0"/>
          </a:p>
        </p:txBody>
      </p:sp>
      <p:sp>
        <p:nvSpPr>
          <p:cNvPr id="7" name="TextBox 6"/>
          <p:cNvSpPr txBox="1"/>
          <p:nvPr/>
        </p:nvSpPr>
        <p:spPr>
          <a:xfrm>
            <a:off x="4038600" y="228600"/>
            <a:ext cx="4800600" cy="646331"/>
          </a:xfrm>
          <a:prstGeom prst="rect">
            <a:avLst/>
          </a:prstGeom>
          <a:noFill/>
        </p:spPr>
        <p:txBody>
          <a:bodyPr wrap="square" rtlCol="0">
            <a:spAutoFit/>
          </a:bodyPr>
          <a:lstStyle/>
          <a:p>
            <a:r>
              <a:rPr lang="en-US" dirty="0" smtClean="0"/>
              <a:t>Business Model focuses on keeping current workflow intact and creating secure transactions</a:t>
            </a:r>
            <a:endParaRPr lang="en-US" dirty="0"/>
          </a:p>
        </p:txBody>
      </p:sp>
      <p:sp>
        <p:nvSpPr>
          <p:cNvPr id="9" name="Rectangle 8"/>
          <p:cNvSpPr/>
          <p:nvPr/>
        </p:nvSpPr>
        <p:spPr>
          <a:xfrm>
            <a:off x="2866778" y="1756085"/>
            <a:ext cx="1399422" cy="369332"/>
          </a:xfrm>
          <a:prstGeom prst="rect">
            <a:avLst/>
          </a:prstGeom>
        </p:spPr>
        <p:txBody>
          <a:bodyPr wrap="none">
            <a:spAutoFit/>
          </a:bodyPr>
          <a:lstStyle/>
          <a:p>
            <a:r>
              <a:rPr lang="en-US" dirty="0"/>
              <a:t>Create Token</a:t>
            </a:r>
          </a:p>
        </p:txBody>
      </p:sp>
      <p:sp>
        <p:nvSpPr>
          <p:cNvPr id="11" name="Left Arrow 10"/>
          <p:cNvSpPr/>
          <p:nvPr/>
        </p:nvSpPr>
        <p:spPr>
          <a:xfrm>
            <a:off x="2721727" y="2617297"/>
            <a:ext cx="3200102" cy="20690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2438400" y="2971800"/>
            <a:ext cx="283326" cy="2133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017963" y="1059597"/>
            <a:ext cx="3124200" cy="923330"/>
          </a:xfrm>
          <a:prstGeom prst="rect">
            <a:avLst/>
          </a:prstGeom>
          <a:noFill/>
        </p:spPr>
        <p:txBody>
          <a:bodyPr wrap="square" rtlCol="0">
            <a:spAutoFit/>
          </a:bodyPr>
          <a:lstStyle/>
          <a:p>
            <a:r>
              <a:rPr lang="en-US" dirty="0" smtClean="0"/>
              <a:t>Encryption Technology with state of the art super computing</a:t>
            </a:r>
            <a:endParaRPr lang="en-US" dirty="0"/>
          </a:p>
        </p:txBody>
      </p:sp>
      <p:sp>
        <p:nvSpPr>
          <p:cNvPr id="20" name="TextBox 19"/>
          <p:cNvSpPr txBox="1"/>
          <p:nvPr/>
        </p:nvSpPr>
        <p:spPr>
          <a:xfrm>
            <a:off x="7086600" y="4108284"/>
            <a:ext cx="2096591" cy="738664"/>
          </a:xfrm>
          <a:prstGeom prst="rect">
            <a:avLst/>
          </a:prstGeom>
          <a:noFill/>
        </p:spPr>
        <p:txBody>
          <a:bodyPr wrap="square" rtlCol="0">
            <a:spAutoFit/>
          </a:bodyPr>
          <a:lstStyle/>
          <a:p>
            <a:pPr marL="285750" indent="-285750">
              <a:buFont typeface="Arial" pitchFamily="34" charset="0"/>
              <a:buChar char="•"/>
            </a:pPr>
            <a:r>
              <a:rPr lang="en-US" sz="1400" dirty="0" smtClean="0"/>
              <a:t>Uses app to request token, or</a:t>
            </a:r>
          </a:p>
          <a:p>
            <a:pPr marL="285750" indent="-285750">
              <a:buFont typeface="Arial" pitchFamily="34" charset="0"/>
              <a:buChar char="•"/>
            </a:pPr>
            <a:r>
              <a:rPr lang="en-US" sz="1400" dirty="0" smtClean="0"/>
              <a:t>Use NFC technology</a:t>
            </a:r>
            <a:endParaRPr lang="en-US" sz="1400" dirty="0"/>
          </a:p>
        </p:txBody>
      </p:sp>
      <p:sp>
        <p:nvSpPr>
          <p:cNvPr id="21" name="Cloud Callout 20"/>
          <p:cNvSpPr/>
          <p:nvPr/>
        </p:nvSpPr>
        <p:spPr>
          <a:xfrm>
            <a:off x="3429000" y="3048000"/>
            <a:ext cx="2362200" cy="1905000"/>
          </a:xfrm>
          <a:prstGeom prst="cloudCallou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Deploys and Maintains highly available servers</a:t>
            </a:r>
            <a:endParaRPr lang="en-US" dirty="0">
              <a:solidFill>
                <a:schemeClr val="tx1"/>
              </a:solidFill>
            </a:endParaRPr>
          </a:p>
        </p:txBody>
      </p:sp>
      <p:sp>
        <p:nvSpPr>
          <p:cNvPr id="25" name="TextBox 24"/>
          <p:cNvSpPr txBox="1"/>
          <p:nvPr/>
        </p:nvSpPr>
        <p:spPr>
          <a:xfrm>
            <a:off x="5638801" y="874931"/>
            <a:ext cx="2743199" cy="646331"/>
          </a:xfrm>
          <a:prstGeom prst="rect">
            <a:avLst/>
          </a:prstGeom>
          <a:noFill/>
        </p:spPr>
        <p:txBody>
          <a:bodyPr wrap="square" rtlCol="0">
            <a:spAutoFit/>
          </a:bodyPr>
          <a:lstStyle/>
          <a:p>
            <a:r>
              <a:rPr lang="en-US" dirty="0" smtClean="0"/>
              <a:t>Keeps current revenue with less plastic and frauds</a:t>
            </a:r>
            <a:endParaRPr lang="en-US" dirty="0"/>
          </a:p>
        </p:txBody>
      </p:sp>
      <p:cxnSp>
        <p:nvCxnSpPr>
          <p:cNvPr id="30" name="Straight Arrow Connector 29"/>
          <p:cNvCxnSpPr/>
          <p:nvPr/>
        </p:nvCxnSpPr>
        <p:spPr>
          <a:xfrm flipH="1" flipV="1">
            <a:off x="2610572" y="2793033"/>
            <a:ext cx="955918" cy="788367"/>
          </a:xfrm>
          <a:prstGeom prst="straightConnector1">
            <a:avLst/>
          </a:prstGeom>
          <a:ln w="50800" cmpd="sng">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rot="16200000">
            <a:off x="1784863" y="3333512"/>
            <a:ext cx="2409578" cy="646331"/>
          </a:xfrm>
          <a:prstGeom prst="rect">
            <a:avLst/>
          </a:prstGeom>
          <a:noFill/>
        </p:spPr>
        <p:txBody>
          <a:bodyPr wrap="square" rtlCol="0">
            <a:spAutoFit/>
          </a:bodyPr>
          <a:lstStyle/>
          <a:p>
            <a:r>
              <a:rPr lang="en-US" dirty="0" smtClean="0"/>
              <a:t>Charges a fee to Merchant</a:t>
            </a:r>
            <a:endParaRPr lang="en-US" dirty="0"/>
          </a:p>
        </p:txBody>
      </p:sp>
    </p:spTree>
    <p:extLst>
      <p:ext uri="{BB962C8B-B14F-4D97-AF65-F5344CB8AC3E}">
        <p14:creationId xmlns:p14="http://schemas.microsoft.com/office/powerpoint/2010/main" val="21485618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dirty="0" smtClean="0"/>
              <a:t>Market Size and Growth</a:t>
            </a:r>
            <a:endParaRPr lang="en-US" dirty="0"/>
          </a:p>
        </p:txBody>
      </p:sp>
      <p:sp>
        <p:nvSpPr>
          <p:cNvPr id="3" name="Content Placeholder 2"/>
          <p:cNvSpPr>
            <a:spLocks noGrp="1"/>
          </p:cNvSpPr>
          <p:nvPr>
            <p:ph idx="1"/>
          </p:nvPr>
        </p:nvSpPr>
        <p:spPr>
          <a:xfrm>
            <a:off x="457200" y="914400"/>
            <a:ext cx="8229600" cy="5791200"/>
          </a:xfrm>
        </p:spPr>
        <p:txBody>
          <a:bodyPr>
            <a:normAutofit fontScale="47500" lnSpcReduction="20000"/>
          </a:bodyPr>
          <a:lstStyle/>
          <a:p>
            <a:endParaRPr lang="en-US" dirty="0"/>
          </a:p>
          <a:p>
            <a:r>
              <a:rPr lang="en-US" dirty="0" smtClean="0"/>
              <a:t>1) TAM (Total available market): From my market research and reports I have read, I found out that the total number of mobile payment users will reach 448 million users by 2016 from 212.2 million in 2012, according to Gartner, Inc. This presents huge opportunity in the mobile payment space. The number of U.S. digital shoppers is expected to grow from 137 million in 2010 to 175 million in 2016, according to </a:t>
            </a:r>
            <a:r>
              <a:rPr lang="en-US" dirty="0" err="1" smtClean="0"/>
              <a:t>eMarketer</a:t>
            </a:r>
            <a:r>
              <a:rPr lang="en-US" dirty="0" smtClean="0"/>
              <a:t> estimates (</a:t>
            </a:r>
            <a:r>
              <a:rPr lang="en-US" dirty="0" smtClean="0">
                <a:hlinkClick r:id="rId2"/>
              </a:rPr>
              <a:t>www.statista.com</a:t>
            </a:r>
            <a:r>
              <a:rPr lang="en-US" dirty="0" smtClean="0"/>
              <a:t>)</a:t>
            </a:r>
          </a:p>
          <a:p>
            <a:endParaRPr lang="en-US" dirty="0" smtClean="0"/>
          </a:p>
          <a:p>
            <a:r>
              <a:rPr lang="en-US" dirty="0" smtClean="0"/>
              <a:t>2) SAM (Serviceable Available Market): In this space PayPal has the highest market share (in terms of customer who uses PayPal solution) of around 100 million customers. Other customers are being served by Google using NFC technology along with individual solutions by each major credit card companies. This technology could be integrated with retailers/providers using NFC based solution for payment processing. </a:t>
            </a:r>
          </a:p>
          <a:p>
            <a:endParaRPr lang="en-US" dirty="0" smtClean="0"/>
          </a:p>
          <a:p>
            <a:r>
              <a:rPr lang="en-US" dirty="0" smtClean="0"/>
              <a:t>3) SOM(Serviceable Obtainable Market): My strategy is to work with Major bank(s) or a Credit Card companies to enable this idea, and develop an application interface for retailer to use this system (as payment or complete POS system). After going to market I'm expecting signup of at least 1% of 100 million of PayPal's customer or new customers from uBid.com or similar auction sites, of around 1 million customers to start using this system in the first year. In this case I'm assuming 10 million transactions a month with 0.5% charge per transaction would generate approx. $600,000 by first year. This is very realistic and reachable target by end of first year of deployment. With growth rate (new customers and transactions) of 10% in next 2 years, my revenue will be $12M by year 3. Additional revenue will be generated by anonymous data analysis services to the retail sector and urgent money transfer services from a users bank account via ATM or 24-Hrs store network like 7-Elevan.</a:t>
            </a:r>
          </a:p>
          <a:p>
            <a:endParaRPr lang="en-US" b="1" dirty="0" smtClean="0"/>
          </a:p>
          <a:p>
            <a:r>
              <a:rPr lang="en-US" b="1" dirty="0" smtClean="0"/>
              <a:t>The US mobile payment market is expected to reach (</a:t>
            </a:r>
            <a:r>
              <a:rPr lang="en-US" b="1" dirty="0" smtClean="0">
                <a:hlinkClick r:id="rId3"/>
              </a:rPr>
              <a:t>http://techcrunch.com/2013/01/16/forrester-u-s-mobile-payments-market-predicted-to-reach-90b-by-2017-up-from-12-8b-in-2012/</a:t>
            </a:r>
            <a:r>
              <a:rPr lang="en-US" b="1" dirty="0" smtClean="0"/>
              <a:t>) 90 Billion by 2017.</a:t>
            </a:r>
          </a:p>
          <a:p>
            <a:endParaRPr lang="en-US" dirty="0"/>
          </a:p>
        </p:txBody>
      </p:sp>
    </p:spTree>
    <p:extLst>
      <p:ext uri="{BB962C8B-B14F-4D97-AF65-F5344CB8AC3E}">
        <p14:creationId xmlns:p14="http://schemas.microsoft.com/office/powerpoint/2010/main" val="1703367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8"/>
          <p:cNvSpPr>
            <a:spLocks noGrp="1" noChangeArrowheads="1"/>
          </p:cNvSpPr>
          <p:nvPr>
            <p:ph type="title"/>
          </p:nvPr>
        </p:nvSpPr>
        <p:spPr>
          <a:xfrm>
            <a:off x="473869" y="15240"/>
            <a:ext cx="8229600" cy="899160"/>
          </a:xfrm>
        </p:spPr>
        <p:txBody>
          <a:bodyPr/>
          <a:lstStyle/>
          <a:p>
            <a:r>
              <a:rPr lang="en-US" dirty="0" smtClean="0"/>
              <a:t>Strategy Summary</a:t>
            </a:r>
          </a:p>
        </p:txBody>
      </p:sp>
      <p:sp>
        <p:nvSpPr>
          <p:cNvPr id="29700" name="Rectangle 10"/>
          <p:cNvSpPr>
            <a:spLocks noChangeArrowheads="1"/>
          </p:cNvSpPr>
          <p:nvPr/>
        </p:nvSpPr>
        <p:spPr bwMode="auto">
          <a:xfrm>
            <a:off x="5257800" y="4191000"/>
            <a:ext cx="3581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600" b="1" u="sng" dirty="0" smtClean="0">
                <a:solidFill>
                  <a:srgbClr val="FF0000"/>
                </a:solidFill>
                <a:effectLst>
                  <a:outerShdw blurRad="38100" dist="38100" dir="2700000" algn="tl">
                    <a:srgbClr val="000000">
                      <a:alpha val="43137"/>
                    </a:srgbClr>
                  </a:outerShdw>
                </a:effectLst>
              </a:rPr>
              <a:t>Differentiators</a:t>
            </a:r>
          </a:p>
          <a:p>
            <a:pPr marL="285750" indent="-285750">
              <a:buFont typeface="Arial" charset="0"/>
              <a:buChar char="•"/>
            </a:pPr>
            <a:r>
              <a:rPr lang="en-US" sz="1600" b="1" dirty="0" smtClean="0"/>
              <a:t>Security </a:t>
            </a:r>
          </a:p>
          <a:p>
            <a:pPr marL="285750" indent="-285750">
              <a:buFont typeface="Arial" charset="0"/>
              <a:buChar char="•"/>
            </a:pPr>
            <a:r>
              <a:rPr lang="en-US" sz="1600" b="1" dirty="0" smtClean="0"/>
              <a:t>Anonymity</a:t>
            </a:r>
          </a:p>
          <a:p>
            <a:pPr marL="285750" indent="-285750">
              <a:buFont typeface="Arial" charset="0"/>
              <a:buChar char="•"/>
            </a:pPr>
            <a:r>
              <a:rPr lang="en-US" sz="1600" b="1" dirty="0" smtClean="0"/>
              <a:t>Flexibility</a:t>
            </a:r>
          </a:p>
          <a:p>
            <a:pPr marL="285750" indent="-285750">
              <a:buFont typeface="Arial" charset="0"/>
              <a:buChar char="•"/>
            </a:pPr>
            <a:r>
              <a:rPr lang="en-US" sz="1600" b="1" dirty="0" smtClean="0"/>
              <a:t>Legal Compliance</a:t>
            </a:r>
            <a:endParaRPr lang="en-US" sz="1600" b="1" dirty="0"/>
          </a:p>
        </p:txBody>
      </p:sp>
      <p:sp>
        <p:nvSpPr>
          <p:cNvPr id="29701" name="Line 15"/>
          <p:cNvSpPr>
            <a:spLocks noChangeShapeType="1"/>
          </p:cNvSpPr>
          <p:nvPr/>
        </p:nvSpPr>
        <p:spPr bwMode="auto">
          <a:xfrm>
            <a:off x="2286000" y="914400"/>
            <a:ext cx="5486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29702" name="Line 16"/>
          <p:cNvSpPr>
            <a:spLocks noChangeShapeType="1"/>
          </p:cNvSpPr>
          <p:nvPr/>
        </p:nvSpPr>
        <p:spPr bwMode="auto">
          <a:xfrm>
            <a:off x="2286000" y="1752600"/>
            <a:ext cx="295433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29703" name="Line 17"/>
          <p:cNvSpPr>
            <a:spLocks noChangeShapeType="1"/>
          </p:cNvSpPr>
          <p:nvPr/>
        </p:nvSpPr>
        <p:spPr bwMode="auto">
          <a:xfrm>
            <a:off x="2286000" y="914400"/>
            <a:ext cx="0" cy="35083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29704" name="Line 18"/>
          <p:cNvSpPr>
            <a:spLocks noChangeShapeType="1"/>
          </p:cNvSpPr>
          <p:nvPr/>
        </p:nvSpPr>
        <p:spPr bwMode="auto">
          <a:xfrm>
            <a:off x="7772400" y="914400"/>
            <a:ext cx="0" cy="35083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29705" name="Line 19"/>
          <p:cNvSpPr>
            <a:spLocks noChangeShapeType="1"/>
          </p:cNvSpPr>
          <p:nvPr/>
        </p:nvSpPr>
        <p:spPr bwMode="auto">
          <a:xfrm>
            <a:off x="2286000" y="1265238"/>
            <a:ext cx="0" cy="4873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29706" name="Line 20"/>
          <p:cNvSpPr>
            <a:spLocks noChangeShapeType="1"/>
          </p:cNvSpPr>
          <p:nvPr/>
        </p:nvSpPr>
        <p:spPr bwMode="auto">
          <a:xfrm>
            <a:off x="7772400" y="1265238"/>
            <a:ext cx="0" cy="4873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29707" name="Line 21"/>
          <p:cNvSpPr>
            <a:spLocks noChangeShapeType="1"/>
          </p:cNvSpPr>
          <p:nvPr/>
        </p:nvSpPr>
        <p:spPr bwMode="auto">
          <a:xfrm>
            <a:off x="5240338" y="1752600"/>
            <a:ext cx="253206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a:lstStyle/>
          <a:p>
            <a:endParaRPr lang="en-US"/>
          </a:p>
        </p:txBody>
      </p:sp>
      <p:sp>
        <p:nvSpPr>
          <p:cNvPr id="29709" name="AutoShape 73"/>
          <p:cNvSpPr>
            <a:spLocks noChangeArrowheads="1"/>
          </p:cNvSpPr>
          <p:nvPr/>
        </p:nvSpPr>
        <p:spPr bwMode="auto">
          <a:xfrm>
            <a:off x="3578225" y="1363663"/>
            <a:ext cx="1833563" cy="1835150"/>
          </a:xfrm>
          <a:prstGeom prst="diamond">
            <a:avLst/>
          </a:prstGeom>
          <a:solidFill>
            <a:srgbClr val="FFCC66"/>
          </a:solidFill>
          <a:ln w="9525">
            <a:solidFill>
              <a:schemeClr val="tx1"/>
            </a:solidFill>
            <a:miter lim="800000"/>
            <a:headEnd/>
            <a:tailEnd/>
          </a:ln>
        </p:spPr>
        <p:txBody>
          <a:bodyPr wrap="none" anchor="ctr"/>
          <a:lstStyle/>
          <a:p>
            <a:endParaRPr lang="en-US"/>
          </a:p>
        </p:txBody>
      </p:sp>
      <p:sp>
        <p:nvSpPr>
          <p:cNvPr id="29710" name="AutoShape 75"/>
          <p:cNvSpPr>
            <a:spLocks noChangeArrowheads="1"/>
          </p:cNvSpPr>
          <p:nvPr/>
        </p:nvSpPr>
        <p:spPr bwMode="auto">
          <a:xfrm>
            <a:off x="4483100" y="2276475"/>
            <a:ext cx="1831975" cy="1835150"/>
          </a:xfrm>
          <a:prstGeom prst="diamond">
            <a:avLst/>
          </a:prstGeom>
          <a:solidFill>
            <a:srgbClr val="99CCFF"/>
          </a:solidFill>
          <a:ln w="9525">
            <a:solidFill>
              <a:schemeClr val="tx1"/>
            </a:solidFill>
            <a:miter lim="800000"/>
            <a:headEnd/>
            <a:tailEnd/>
          </a:ln>
        </p:spPr>
        <p:txBody>
          <a:bodyPr wrap="none" anchor="ctr"/>
          <a:lstStyle/>
          <a:p>
            <a:endParaRPr lang="en-US"/>
          </a:p>
        </p:txBody>
      </p:sp>
      <p:sp>
        <p:nvSpPr>
          <p:cNvPr id="29711" name="AutoShape 76"/>
          <p:cNvSpPr>
            <a:spLocks noChangeArrowheads="1"/>
          </p:cNvSpPr>
          <p:nvPr/>
        </p:nvSpPr>
        <p:spPr bwMode="auto">
          <a:xfrm>
            <a:off x="2647950" y="2276475"/>
            <a:ext cx="1835150" cy="1835150"/>
          </a:xfrm>
          <a:prstGeom prst="diamond">
            <a:avLst/>
          </a:prstGeom>
          <a:solidFill>
            <a:srgbClr val="00B050"/>
          </a:solidFill>
          <a:ln w="9525">
            <a:solidFill>
              <a:schemeClr val="tx1"/>
            </a:solidFill>
            <a:miter lim="800000"/>
            <a:headEnd/>
            <a:tailEnd/>
          </a:ln>
        </p:spPr>
        <p:txBody>
          <a:bodyPr wrap="none" anchor="ctr"/>
          <a:lstStyle/>
          <a:p>
            <a:endParaRPr lang="en-US"/>
          </a:p>
        </p:txBody>
      </p:sp>
      <p:sp>
        <p:nvSpPr>
          <p:cNvPr id="29712" name="AutoShape 77"/>
          <p:cNvSpPr>
            <a:spLocks noChangeArrowheads="1"/>
          </p:cNvSpPr>
          <p:nvPr/>
        </p:nvSpPr>
        <p:spPr bwMode="auto">
          <a:xfrm>
            <a:off x="3563938" y="3194050"/>
            <a:ext cx="1835150" cy="1835150"/>
          </a:xfrm>
          <a:prstGeom prst="diamond">
            <a:avLst/>
          </a:prstGeom>
          <a:solidFill>
            <a:srgbClr val="FF0000"/>
          </a:solidFill>
          <a:ln w="9525">
            <a:solidFill>
              <a:schemeClr val="tx1"/>
            </a:solidFill>
            <a:miter lim="800000"/>
            <a:headEnd/>
            <a:tailEnd/>
          </a:ln>
        </p:spPr>
        <p:txBody>
          <a:bodyPr wrap="none" anchor="ctr"/>
          <a:lstStyle/>
          <a:p>
            <a:endParaRPr lang="en-US"/>
          </a:p>
        </p:txBody>
      </p:sp>
      <p:sp>
        <p:nvSpPr>
          <p:cNvPr id="29713" name="Text Box 78"/>
          <p:cNvSpPr txBox="1">
            <a:spLocks noChangeArrowheads="1"/>
          </p:cNvSpPr>
          <p:nvPr/>
        </p:nvSpPr>
        <p:spPr bwMode="auto">
          <a:xfrm>
            <a:off x="3552825" y="4135438"/>
            <a:ext cx="18986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sz="1400" b="1">
                <a:latin typeface="Arial" charset="0"/>
              </a:rPr>
              <a:t>Differentiators</a:t>
            </a:r>
          </a:p>
        </p:txBody>
      </p:sp>
      <p:sp>
        <p:nvSpPr>
          <p:cNvPr id="29714" name="AutoShape 79"/>
          <p:cNvSpPr>
            <a:spLocks noChangeArrowheads="1"/>
          </p:cNvSpPr>
          <p:nvPr/>
        </p:nvSpPr>
        <p:spPr bwMode="auto">
          <a:xfrm>
            <a:off x="3657600" y="2286000"/>
            <a:ext cx="1833563" cy="1835150"/>
          </a:xfrm>
          <a:prstGeom prst="diamond">
            <a:avLst/>
          </a:prstGeom>
          <a:solidFill>
            <a:srgbClr val="FFFF00"/>
          </a:solidFill>
          <a:ln w="9525">
            <a:solidFill>
              <a:schemeClr val="tx1"/>
            </a:solidFill>
            <a:miter lim="800000"/>
            <a:headEnd/>
            <a:tailEnd/>
          </a:ln>
        </p:spPr>
        <p:txBody>
          <a:bodyPr wrap="none" anchor="ctr"/>
          <a:lstStyle/>
          <a:p>
            <a:endParaRPr lang="en-US"/>
          </a:p>
        </p:txBody>
      </p:sp>
      <p:sp>
        <p:nvSpPr>
          <p:cNvPr id="29715" name="Text Box 80"/>
          <p:cNvSpPr txBox="1">
            <a:spLocks noChangeArrowheads="1"/>
          </p:cNvSpPr>
          <p:nvPr/>
        </p:nvSpPr>
        <p:spPr bwMode="auto">
          <a:xfrm>
            <a:off x="3919538" y="2928938"/>
            <a:ext cx="13382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sz="1800" b="1">
                <a:latin typeface="Arial" charset="0"/>
              </a:rPr>
              <a:t>Economic Logic</a:t>
            </a:r>
          </a:p>
        </p:txBody>
      </p:sp>
      <p:sp>
        <p:nvSpPr>
          <p:cNvPr id="29716" name="Text Box 81"/>
          <p:cNvSpPr txBox="1">
            <a:spLocks noChangeArrowheads="1"/>
          </p:cNvSpPr>
          <p:nvPr/>
        </p:nvSpPr>
        <p:spPr bwMode="auto">
          <a:xfrm>
            <a:off x="5176838" y="3032125"/>
            <a:ext cx="13763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sz="1400" b="1">
                <a:latin typeface="Arial" charset="0"/>
              </a:rPr>
              <a:t>Vehicles</a:t>
            </a:r>
          </a:p>
        </p:txBody>
      </p:sp>
      <p:sp>
        <p:nvSpPr>
          <p:cNvPr id="29717" name="Text Box 82"/>
          <p:cNvSpPr txBox="1">
            <a:spLocks noChangeArrowheads="1"/>
          </p:cNvSpPr>
          <p:nvPr/>
        </p:nvSpPr>
        <p:spPr bwMode="auto">
          <a:xfrm>
            <a:off x="2540000" y="2995613"/>
            <a:ext cx="1376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sz="1400" b="1">
                <a:latin typeface="Arial" charset="0"/>
              </a:rPr>
              <a:t>Staging</a:t>
            </a:r>
          </a:p>
        </p:txBody>
      </p:sp>
      <p:sp>
        <p:nvSpPr>
          <p:cNvPr id="29719" name="Text Box 89"/>
          <p:cNvSpPr txBox="1">
            <a:spLocks noChangeArrowheads="1"/>
          </p:cNvSpPr>
          <p:nvPr/>
        </p:nvSpPr>
        <p:spPr bwMode="auto">
          <a:xfrm>
            <a:off x="3810000" y="1828800"/>
            <a:ext cx="1376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spcBef>
                <a:spcPct val="50000"/>
              </a:spcBef>
            </a:pPr>
            <a:r>
              <a:rPr lang="en-US" sz="1400" b="1">
                <a:latin typeface="Arial" charset="0"/>
              </a:rPr>
              <a:t>Arenas</a:t>
            </a:r>
          </a:p>
        </p:txBody>
      </p:sp>
      <p:sp>
        <p:nvSpPr>
          <p:cNvPr id="29720" name="Rectangle 14"/>
          <p:cNvSpPr>
            <a:spLocks noChangeArrowheads="1"/>
          </p:cNvSpPr>
          <p:nvPr/>
        </p:nvSpPr>
        <p:spPr bwMode="auto">
          <a:xfrm>
            <a:off x="5257800" y="1066800"/>
            <a:ext cx="3886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5000"/>
              </a:lnSpc>
              <a:spcBef>
                <a:spcPct val="30000"/>
              </a:spcBef>
              <a:buClr>
                <a:schemeClr val="tx2"/>
              </a:buClr>
            </a:pPr>
            <a:r>
              <a:rPr lang="en-US" sz="1600" b="1" u="sng" dirty="0" smtClean="0">
                <a:solidFill>
                  <a:srgbClr val="FFCC00"/>
                </a:solidFill>
                <a:effectLst>
                  <a:outerShdw blurRad="38100" dist="38100" dir="2700000" algn="tl">
                    <a:srgbClr val="000000">
                      <a:alpha val="43137"/>
                    </a:srgbClr>
                  </a:outerShdw>
                </a:effectLst>
              </a:rPr>
              <a:t>Arenas</a:t>
            </a:r>
          </a:p>
          <a:p>
            <a:pPr marL="171450" indent="-171450">
              <a:lnSpc>
                <a:spcPct val="95000"/>
              </a:lnSpc>
              <a:buClr>
                <a:schemeClr val="tx2"/>
              </a:buClr>
              <a:buFont typeface="Arial" charset="0"/>
              <a:buChar char="•"/>
            </a:pPr>
            <a:r>
              <a:rPr lang="en-US" sz="1600" b="1" dirty="0" smtClean="0"/>
              <a:t>Domestic US with Multinational Partner</a:t>
            </a:r>
          </a:p>
          <a:p>
            <a:pPr marL="171450" indent="-171450">
              <a:lnSpc>
                <a:spcPct val="95000"/>
              </a:lnSpc>
              <a:buClr>
                <a:schemeClr val="tx2"/>
              </a:buClr>
              <a:buFont typeface="Arial" charset="0"/>
              <a:buChar char="•"/>
            </a:pPr>
            <a:r>
              <a:rPr lang="en-US" sz="1600" b="1" dirty="0" smtClean="0"/>
              <a:t>Web/App Based</a:t>
            </a:r>
          </a:p>
          <a:p>
            <a:pPr marL="171450" indent="-171450">
              <a:lnSpc>
                <a:spcPct val="95000"/>
              </a:lnSpc>
              <a:buClr>
                <a:schemeClr val="tx2"/>
              </a:buClr>
              <a:buFont typeface="Arial" charset="0"/>
              <a:buChar char="•"/>
            </a:pPr>
            <a:r>
              <a:rPr lang="en-US" sz="1600" b="1" dirty="0" smtClean="0"/>
              <a:t>Market is Competitive (Value Map)</a:t>
            </a:r>
          </a:p>
        </p:txBody>
      </p:sp>
      <p:sp>
        <p:nvSpPr>
          <p:cNvPr id="29721" name="Rectangle 14"/>
          <p:cNvSpPr>
            <a:spLocks noChangeArrowheads="1"/>
          </p:cNvSpPr>
          <p:nvPr/>
        </p:nvSpPr>
        <p:spPr bwMode="auto">
          <a:xfrm>
            <a:off x="533400" y="3784092"/>
            <a:ext cx="274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lnSpc>
                <a:spcPct val="95000"/>
              </a:lnSpc>
              <a:spcBef>
                <a:spcPct val="30000"/>
              </a:spcBef>
              <a:buClr>
                <a:schemeClr val="tx2"/>
              </a:buClr>
            </a:pPr>
            <a:r>
              <a:rPr lang="en-US" sz="1600" b="1" u="sng" dirty="0" smtClean="0">
                <a:solidFill>
                  <a:srgbClr val="00B050"/>
                </a:solidFill>
                <a:effectLst>
                  <a:outerShdw blurRad="38100" dist="38100" dir="2700000" algn="tl">
                    <a:srgbClr val="000000">
                      <a:alpha val="43137"/>
                    </a:srgbClr>
                  </a:outerShdw>
                </a:effectLst>
              </a:rPr>
              <a:t>Staging</a:t>
            </a:r>
          </a:p>
          <a:p>
            <a:pPr marL="171450" indent="-171450">
              <a:lnSpc>
                <a:spcPct val="95000"/>
              </a:lnSpc>
              <a:buClr>
                <a:schemeClr val="tx2"/>
              </a:buClr>
              <a:buFont typeface="Arial" charset="0"/>
              <a:buChar char="•"/>
            </a:pPr>
            <a:r>
              <a:rPr lang="en-US" sz="1600" b="1" dirty="0" smtClean="0"/>
              <a:t>Pure Software Based Implementation </a:t>
            </a:r>
          </a:p>
          <a:p>
            <a:pPr marL="171450" indent="-171450">
              <a:lnSpc>
                <a:spcPct val="95000"/>
              </a:lnSpc>
              <a:buClr>
                <a:schemeClr val="tx2"/>
              </a:buClr>
              <a:buFont typeface="Arial" charset="0"/>
              <a:buChar char="•"/>
            </a:pPr>
            <a:r>
              <a:rPr lang="en-US" sz="1600" b="1" dirty="0" smtClean="0"/>
              <a:t>Leverage Intel for Major Bank Partnership</a:t>
            </a:r>
          </a:p>
          <a:p>
            <a:pPr marL="171450" indent="-171450">
              <a:lnSpc>
                <a:spcPct val="95000"/>
              </a:lnSpc>
              <a:buClr>
                <a:schemeClr val="tx2"/>
              </a:buClr>
              <a:buFont typeface="Arial" charset="0"/>
              <a:buChar char="•"/>
            </a:pPr>
            <a:r>
              <a:rPr lang="en-US" sz="1600" b="1" dirty="0" smtClean="0"/>
              <a:t>App Development and App Store Roll Out</a:t>
            </a:r>
            <a:endParaRPr lang="en-US" sz="1600" b="1" dirty="0"/>
          </a:p>
        </p:txBody>
      </p:sp>
      <p:sp>
        <p:nvSpPr>
          <p:cNvPr id="29722" name="Rectangle 14"/>
          <p:cNvSpPr>
            <a:spLocks noChangeArrowheads="1"/>
          </p:cNvSpPr>
          <p:nvPr/>
        </p:nvSpPr>
        <p:spPr bwMode="auto">
          <a:xfrm>
            <a:off x="6400800" y="2667000"/>
            <a:ext cx="2743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5000"/>
              </a:lnSpc>
              <a:spcBef>
                <a:spcPct val="30000"/>
              </a:spcBef>
              <a:buClr>
                <a:schemeClr val="tx2"/>
              </a:buClr>
            </a:pPr>
            <a:r>
              <a:rPr lang="en-US" sz="1600" b="1" u="sng" dirty="0" smtClean="0">
                <a:solidFill>
                  <a:srgbClr val="99CCFF"/>
                </a:solidFill>
                <a:effectLst>
                  <a:outerShdw blurRad="38100" dist="38100" dir="2700000" algn="tl">
                    <a:srgbClr val="000000">
                      <a:alpha val="43137"/>
                    </a:srgbClr>
                  </a:outerShdw>
                </a:effectLst>
              </a:rPr>
              <a:t>Vehicles</a:t>
            </a:r>
          </a:p>
          <a:p>
            <a:pPr marL="171450" indent="-171450">
              <a:lnSpc>
                <a:spcPct val="95000"/>
              </a:lnSpc>
              <a:spcBef>
                <a:spcPct val="30000"/>
              </a:spcBef>
              <a:buClr>
                <a:schemeClr val="tx2"/>
              </a:buClr>
              <a:buFont typeface="Arial" charset="0"/>
              <a:buChar char="•"/>
            </a:pPr>
            <a:r>
              <a:rPr lang="en-US" sz="1600" b="1" dirty="0" smtClean="0"/>
              <a:t>Spinoff, Technology License, or New Business Unit</a:t>
            </a:r>
            <a:endParaRPr lang="en-US" sz="1600" b="1" dirty="0"/>
          </a:p>
        </p:txBody>
      </p:sp>
      <p:sp>
        <p:nvSpPr>
          <p:cNvPr id="29723" name="Rectangle 10"/>
          <p:cNvSpPr>
            <a:spLocks noChangeArrowheads="1"/>
          </p:cNvSpPr>
          <p:nvPr/>
        </p:nvSpPr>
        <p:spPr bwMode="auto">
          <a:xfrm>
            <a:off x="76200" y="673608"/>
            <a:ext cx="2971800" cy="1981200"/>
          </a:xfrm>
          <a:prstGeom prst="rect">
            <a:avLst/>
          </a:prstGeom>
          <a:noFill/>
          <a:ln>
            <a:noFill/>
          </a:ln>
          <a:extLst/>
        </p:spPr>
        <p:txBody>
          <a:bodyPr/>
          <a:lstStyle/>
          <a:p>
            <a:r>
              <a:rPr lang="en-US" sz="1600" b="1" u="sng" dirty="0" smtClean="0">
                <a:solidFill>
                  <a:srgbClr val="FFFF00"/>
                </a:solidFill>
                <a:effectLst>
                  <a:outerShdw blurRad="38100" dist="38100" dir="2700000" algn="tl">
                    <a:srgbClr val="000000">
                      <a:alpha val="43137"/>
                    </a:srgbClr>
                  </a:outerShdw>
                </a:effectLst>
              </a:rPr>
              <a:t>Economic Logic</a:t>
            </a:r>
          </a:p>
          <a:p>
            <a:pPr marL="285750" indent="-285750">
              <a:buFont typeface="Arial" charset="0"/>
              <a:buChar char="•"/>
            </a:pPr>
            <a:r>
              <a:rPr lang="en-US" sz="1600" b="1" dirty="0" smtClean="0"/>
              <a:t>$200B in transactions 2013E</a:t>
            </a:r>
          </a:p>
          <a:p>
            <a:pPr marL="742950" lvl="1" indent="-285750">
              <a:buFont typeface="Arial" charset="0"/>
              <a:buChar char="•"/>
            </a:pPr>
            <a:r>
              <a:rPr lang="en-US" sz="1600" b="1" dirty="0" smtClean="0"/>
              <a:t>$30B Revenue </a:t>
            </a:r>
            <a:endParaRPr lang="en-US" sz="1600" b="1" dirty="0"/>
          </a:p>
          <a:p>
            <a:pPr marL="285750" indent="-285750">
              <a:buFont typeface="Arial" charset="0"/>
              <a:buChar char="•"/>
            </a:pPr>
            <a:r>
              <a:rPr lang="en-US" sz="1600" b="1" dirty="0" smtClean="0"/>
              <a:t>2017E $1.5T Transactions</a:t>
            </a:r>
          </a:p>
          <a:p>
            <a:pPr marL="742950" lvl="1" indent="-285750">
              <a:buFont typeface="Arial" charset="0"/>
              <a:buChar char="•"/>
            </a:pPr>
            <a:r>
              <a:rPr lang="en-US" sz="1600" b="1" dirty="0" smtClean="0"/>
              <a:t>$200B Revenue</a:t>
            </a:r>
            <a:endParaRPr lang="en-US" sz="1600" b="1" dirty="0"/>
          </a:p>
          <a:p>
            <a:pPr marL="285750" indent="-285750">
              <a:buFont typeface="Arial" charset="0"/>
              <a:buChar char="•"/>
            </a:pPr>
            <a:r>
              <a:rPr lang="en-US" sz="1600" b="1" dirty="0" smtClean="0"/>
              <a:t>#1 Consumer Concern is Security</a:t>
            </a:r>
          </a:p>
          <a:p>
            <a:pPr marL="285750" indent="-285750">
              <a:buFont typeface="Arial" charset="0"/>
              <a:buChar char="•"/>
            </a:pPr>
            <a:r>
              <a:rPr lang="en-US" sz="1600" b="1" dirty="0" smtClean="0"/>
              <a:t>Consumer Smartphone Penetration + Merchant Side Tablet Penetration </a:t>
            </a:r>
          </a:p>
          <a:p>
            <a:endParaRPr lang="en-US" sz="1600" b="1" dirty="0"/>
          </a:p>
          <a:p>
            <a:pPr marL="285750" indent="-285750">
              <a:buFont typeface="Arial" charset="0"/>
              <a:buChar char="•"/>
            </a:pPr>
            <a:endParaRPr lang="en-US" sz="1600" b="1" dirty="0"/>
          </a:p>
        </p:txBody>
      </p:sp>
    </p:spTree>
    <p:extLst>
      <p:ext uri="{BB962C8B-B14F-4D97-AF65-F5344CB8AC3E}">
        <p14:creationId xmlns:p14="http://schemas.microsoft.com/office/powerpoint/2010/main" val="2706620429"/>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Go to Market and Value chain</a:t>
            </a:r>
            <a:endParaRPr lang="en-US" dirty="0"/>
          </a:p>
        </p:txBody>
      </p:sp>
      <p:sp>
        <p:nvSpPr>
          <p:cNvPr id="3" name="Content Placeholder 2"/>
          <p:cNvSpPr>
            <a:spLocks noGrp="1"/>
          </p:cNvSpPr>
          <p:nvPr>
            <p:ph idx="1"/>
          </p:nvPr>
        </p:nvSpPr>
        <p:spPr>
          <a:xfrm>
            <a:off x="457200" y="838200"/>
            <a:ext cx="8229600" cy="5287963"/>
          </a:xfrm>
        </p:spPr>
        <p:txBody>
          <a:bodyPr>
            <a:normAutofit fontScale="92500" lnSpcReduction="10000"/>
          </a:bodyPr>
          <a:lstStyle/>
          <a:p>
            <a:r>
              <a:rPr lang="en-US" dirty="0" smtClean="0"/>
              <a:t>Partner </a:t>
            </a:r>
            <a:r>
              <a:rPr lang="en-US" dirty="0"/>
              <a:t>with credit card processing getaways and banks to enable processing credit card, debit card and check transactions. </a:t>
            </a:r>
            <a:endParaRPr lang="en-US" dirty="0" smtClean="0"/>
          </a:p>
          <a:p>
            <a:r>
              <a:rPr lang="en-US" dirty="0" smtClean="0"/>
              <a:t>Work with </a:t>
            </a:r>
            <a:r>
              <a:rPr lang="en-US" dirty="0"/>
              <a:t>online retailers and small businesses in local geography as our first customers. We will market to them directly and through small business associations. </a:t>
            </a:r>
            <a:endParaRPr lang="en-US" dirty="0" smtClean="0"/>
          </a:p>
          <a:p>
            <a:r>
              <a:rPr lang="en-US" dirty="0" smtClean="0"/>
              <a:t>Also work with </a:t>
            </a:r>
            <a:r>
              <a:rPr lang="en-US" dirty="0"/>
              <a:t>online 'Apps' seller like individual </a:t>
            </a:r>
            <a:r>
              <a:rPr lang="en-US" dirty="0" smtClean="0"/>
              <a:t>open source </a:t>
            </a:r>
            <a:r>
              <a:rPr lang="en-US" dirty="0"/>
              <a:t>software developers and non-profit organizations by developing a generic browser plugin to make accessible this new payment system.</a:t>
            </a:r>
          </a:p>
          <a:p>
            <a:endParaRPr lang="en-US" dirty="0"/>
          </a:p>
        </p:txBody>
      </p:sp>
    </p:spTree>
    <p:extLst>
      <p:ext uri="{BB962C8B-B14F-4D97-AF65-F5344CB8AC3E}">
        <p14:creationId xmlns:p14="http://schemas.microsoft.com/office/powerpoint/2010/main" val="55279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7327</TotalTime>
  <Words>1654</Words>
  <Application>Microsoft Office PowerPoint</Application>
  <PresentationFormat>On-screen Show (4:3)</PresentationFormat>
  <Paragraphs>262</Paragraphs>
  <Slides>25</Slides>
  <Notes>3</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Anonymous Payment System https://www.servicethefuture.spigit.com/Page/ViewIdea?ideaid=940#</vt:lpstr>
      <vt:lpstr>What is it?</vt:lpstr>
      <vt:lpstr>Why this is needed?</vt:lpstr>
      <vt:lpstr>Why continues…</vt:lpstr>
      <vt:lpstr>Why continues…</vt:lpstr>
      <vt:lpstr>PowerPoint Presentation</vt:lpstr>
      <vt:lpstr>Market Size and Growth</vt:lpstr>
      <vt:lpstr>Strategy Summary</vt:lpstr>
      <vt:lpstr>Go to Market and Value chain</vt:lpstr>
      <vt:lpstr>Competitive Landscape</vt:lpstr>
      <vt:lpstr>PowerPoint Presentation</vt:lpstr>
      <vt:lpstr>Description of proposed solution</vt:lpstr>
      <vt:lpstr>Description of proposed solution</vt:lpstr>
      <vt:lpstr>Information flow diagram</vt:lpstr>
      <vt:lpstr>Business Model</vt:lpstr>
      <vt:lpstr>Information Flow</vt:lpstr>
      <vt:lpstr>How to Make Money</vt:lpstr>
      <vt:lpstr>Who is your customer?</vt:lpstr>
      <vt:lpstr>What problem are you addressing?</vt:lpstr>
      <vt:lpstr>PowerPoint Presentation</vt:lpstr>
      <vt:lpstr>5 Yr NPV, 5 Yr revenue forecast, break even point</vt:lpstr>
      <vt:lpstr>How does Intel differentiate? </vt:lpstr>
      <vt:lpstr>Competitive advatange </vt:lpstr>
      <vt:lpstr>PowerPoint Presentation</vt:lpstr>
      <vt:lpstr>Market Size</vt:lpstr>
    </vt:vector>
  </TitlesOfParts>
  <Company>Intel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Anonymous Payment System</dc:title>
  <dc:creator>Pawar, Uttam C</dc:creator>
  <cp:lastModifiedBy>Pawar, Uttam C</cp:lastModifiedBy>
  <cp:revision>57</cp:revision>
  <dcterms:created xsi:type="dcterms:W3CDTF">2013-06-27T18:38:53Z</dcterms:created>
  <dcterms:modified xsi:type="dcterms:W3CDTF">2013-07-18T22:57:05Z</dcterms:modified>
</cp:coreProperties>
</file>