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1" r:id="rId4"/>
    <p:sldId id="275" r:id="rId5"/>
    <p:sldId id="259" r:id="rId6"/>
    <p:sldId id="261" r:id="rId7"/>
    <p:sldId id="282" r:id="rId8"/>
    <p:sldId id="276" r:id="rId9"/>
    <p:sldId id="277" r:id="rId10"/>
    <p:sldId id="278" r:id="rId11"/>
    <p:sldId id="279" r:id="rId12"/>
    <p:sldId id="280" r:id="rId13"/>
    <p:sldId id="258" r:id="rId14"/>
    <p:sldId id="263" r:id="rId15"/>
    <p:sldId id="262" r:id="rId16"/>
    <p:sldId id="264" r:id="rId17"/>
    <p:sldId id="265" r:id="rId18"/>
    <p:sldId id="260" r:id="rId19"/>
    <p:sldId id="267" r:id="rId20"/>
    <p:sldId id="266" r:id="rId21"/>
    <p:sldId id="268" r:id="rId22"/>
    <p:sldId id="269" r:id="rId23"/>
    <p:sldId id="274"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37" autoAdjust="0"/>
  </p:normalViewPr>
  <p:slideViewPr>
    <p:cSldViewPr>
      <p:cViewPr varScale="1">
        <p:scale>
          <a:sx n="87" d="100"/>
          <a:sy n="87" d="100"/>
        </p:scale>
        <p:origin x="2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5"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Sheet2!$E$13</c:f>
              <c:strCache>
                <c:ptCount val="1"/>
                <c:pt idx="0">
                  <c:v>Credit Card</c:v>
                </c:pt>
              </c:strCache>
            </c:strRef>
          </c:tx>
          <c:spPr>
            <a:ln>
              <a:prstDash val="dashDot"/>
            </a:ln>
          </c:spPr>
          <c:marker>
            <c:symbol val="none"/>
          </c:marker>
          <c:cat>
            <c:strRef>
              <c:f>Sheet2!$F$11:$L$11</c:f>
              <c:strCache>
                <c:ptCount val="7"/>
                <c:pt idx="0">
                  <c:v>Conveinence</c:v>
                </c:pt>
                <c:pt idx="1">
                  <c:v>Acceptance</c:v>
                </c:pt>
                <c:pt idx="2">
                  <c:v>Cost</c:v>
                </c:pt>
                <c:pt idx="3">
                  <c:v>Anonimity</c:v>
                </c:pt>
                <c:pt idx="4">
                  <c:v>Security</c:v>
                </c:pt>
                <c:pt idx="5">
                  <c:v>ForEx Risk</c:v>
                </c:pt>
                <c:pt idx="6">
                  <c:v>Flexablity</c:v>
                </c:pt>
              </c:strCache>
            </c:strRef>
          </c:cat>
          <c:val>
            <c:numRef>
              <c:f>Sheet2!$F$13:$L$13</c:f>
              <c:numCache>
                <c:formatCode>General</c:formatCode>
                <c:ptCount val="7"/>
                <c:pt idx="0">
                  <c:v>6</c:v>
                </c:pt>
                <c:pt idx="1">
                  <c:v>9</c:v>
                </c:pt>
                <c:pt idx="2">
                  <c:v>9.5</c:v>
                </c:pt>
                <c:pt idx="3">
                  <c:v>5</c:v>
                </c:pt>
                <c:pt idx="4">
                  <c:v>5</c:v>
                </c:pt>
                <c:pt idx="5">
                  <c:v>10</c:v>
                </c:pt>
                <c:pt idx="6">
                  <c:v>6</c:v>
                </c:pt>
              </c:numCache>
            </c:numRef>
          </c:val>
          <c:smooth val="0"/>
        </c:ser>
        <c:ser>
          <c:idx val="2"/>
          <c:order val="1"/>
          <c:tx>
            <c:strRef>
              <c:f>Sheet2!$E$14</c:f>
              <c:strCache>
                <c:ptCount val="1"/>
                <c:pt idx="0">
                  <c:v>PayPal</c:v>
                </c:pt>
              </c:strCache>
            </c:strRef>
          </c:tx>
          <c:spPr>
            <a:ln>
              <a:prstDash val="lgDash"/>
            </a:ln>
          </c:spPr>
          <c:marker>
            <c:symbol val="none"/>
          </c:marker>
          <c:cat>
            <c:strRef>
              <c:f>Sheet2!$F$11:$L$11</c:f>
              <c:strCache>
                <c:ptCount val="7"/>
                <c:pt idx="0">
                  <c:v>Conveinence</c:v>
                </c:pt>
                <c:pt idx="1">
                  <c:v>Acceptance</c:v>
                </c:pt>
                <c:pt idx="2">
                  <c:v>Cost</c:v>
                </c:pt>
                <c:pt idx="3">
                  <c:v>Anonimity</c:v>
                </c:pt>
                <c:pt idx="4">
                  <c:v>Security</c:v>
                </c:pt>
                <c:pt idx="5">
                  <c:v>ForEx Risk</c:v>
                </c:pt>
                <c:pt idx="6">
                  <c:v>Flexablity</c:v>
                </c:pt>
              </c:strCache>
            </c:strRef>
          </c:cat>
          <c:val>
            <c:numRef>
              <c:f>Sheet2!$F$14:$L$14</c:f>
              <c:numCache>
                <c:formatCode>General</c:formatCode>
                <c:ptCount val="7"/>
                <c:pt idx="0">
                  <c:v>8</c:v>
                </c:pt>
                <c:pt idx="1">
                  <c:v>7</c:v>
                </c:pt>
                <c:pt idx="2">
                  <c:v>8</c:v>
                </c:pt>
                <c:pt idx="3">
                  <c:v>5</c:v>
                </c:pt>
                <c:pt idx="4">
                  <c:v>3</c:v>
                </c:pt>
                <c:pt idx="5">
                  <c:v>10</c:v>
                </c:pt>
                <c:pt idx="6">
                  <c:v>7</c:v>
                </c:pt>
              </c:numCache>
            </c:numRef>
          </c:val>
          <c:smooth val="0"/>
        </c:ser>
        <c:ser>
          <c:idx val="3"/>
          <c:order val="2"/>
          <c:tx>
            <c:strRef>
              <c:f>Sheet2!$E$15</c:f>
              <c:strCache>
                <c:ptCount val="1"/>
                <c:pt idx="0">
                  <c:v>Bit Coin</c:v>
                </c:pt>
              </c:strCache>
            </c:strRef>
          </c:tx>
          <c:spPr>
            <a:ln>
              <a:prstDash val="sysDash"/>
            </a:ln>
          </c:spPr>
          <c:marker>
            <c:symbol val="none"/>
          </c:marker>
          <c:cat>
            <c:strRef>
              <c:f>Sheet2!$F$11:$L$11</c:f>
              <c:strCache>
                <c:ptCount val="7"/>
                <c:pt idx="0">
                  <c:v>Conveinence</c:v>
                </c:pt>
                <c:pt idx="1">
                  <c:v>Acceptance</c:v>
                </c:pt>
                <c:pt idx="2">
                  <c:v>Cost</c:v>
                </c:pt>
                <c:pt idx="3">
                  <c:v>Anonimity</c:v>
                </c:pt>
                <c:pt idx="4">
                  <c:v>Security</c:v>
                </c:pt>
                <c:pt idx="5">
                  <c:v>ForEx Risk</c:v>
                </c:pt>
                <c:pt idx="6">
                  <c:v>Flexablity</c:v>
                </c:pt>
              </c:strCache>
            </c:strRef>
          </c:cat>
          <c:val>
            <c:numRef>
              <c:f>Sheet2!$F$15:$L$15</c:f>
              <c:numCache>
                <c:formatCode>General</c:formatCode>
                <c:ptCount val="7"/>
                <c:pt idx="0">
                  <c:v>5</c:v>
                </c:pt>
                <c:pt idx="1">
                  <c:v>5</c:v>
                </c:pt>
                <c:pt idx="2">
                  <c:v>7</c:v>
                </c:pt>
                <c:pt idx="3">
                  <c:v>10</c:v>
                </c:pt>
                <c:pt idx="4">
                  <c:v>5</c:v>
                </c:pt>
                <c:pt idx="5">
                  <c:v>1</c:v>
                </c:pt>
                <c:pt idx="6">
                  <c:v>7</c:v>
                </c:pt>
              </c:numCache>
            </c:numRef>
          </c:val>
          <c:smooth val="0"/>
        </c:ser>
        <c:ser>
          <c:idx val="0"/>
          <c:order val="3"/>
          <c:tx>
            <c:strRef>
              <c:f>Sheet2!$E$12</c:f>
              <c:strCache>
                <c:ptCount val="1"/>
                <c:pt idx="0">
                  <c:v>Square</c:v>
                </c:pt>
              </c:strCache>
            </c:strRef>
          </c:tx>
          <c:spPr>
            <a:ln>
              <a:prstDash val="sysDot"/>
            </a:ln>
          </c:spPr>
          <c:marker>
            <c:symbol val="none"/>
          </c:marker>
          <c:cat>
            <c:strRef>
              <c:f>Sheet2!$F$11:$L$11</c:f>
              <c:strCache>
                <c:ptCount val="7"/>
                <c:pt idx="0">
                  <c:v>Conveinence</c:v>
                </c:pt>
                <c:pt idx="1">
                  <c:v>Acceptance</c:v>
                </c:pt>
                <c:pt idx="2">
                  <c:v>Cost</c:v>
                </c:pt>
                <c:pt idx="3">
                  <c:v>Anonimity</c:v>
                </c:pt>
                <c:pt idx="4">
                  <c:v>Security</c:v>
                </c:pt>
                <c:pt idx="5">
                  <c:v>ForEx Risk</c:v>
                </c:pt>
                <c:pt idx="6">
                  <c:v>Flexablity</c:v>
                </c:pt>
              </c:strCache>
            </c:strRef>
          </c:cat>
          <c:val>
            <c:numRef>
              <c:f>Sheet2!$F$12:$L$12</c:f>
              <c:numCache>
                <c:formatCode>General</c:formatCode>
                <c:ptCount val="7"/>
                <c:pt idx="0">
                  <c:v>8.5</c:v>
                </c:pt>
                <c:pt idx="1">
                  <c:v>8</c:v>
                </c:pt>
                <c:pt idx="2">
                  <c:v>8.5</c:v>
                </c:pt>
                <c:pt idx="3">
                  <c:v>5</c:v>
                </c:pt>
                <c:pt idx="4">
                  <c:v>4</c:v>
                </c:pt>
                <c:pt idx="5">
                  <c:v>10</c:v>
                </c:pt>
                <c:pt idx="6">
                  <c:v>9</c:v>
                </c:pt>
              </c:numCache>
            </c:numRef>
          </c:val>
          <c:smooth val="0"/>
        </c:ser>
        <c:ser>
          <c:idx val="4"/>
          <c:order val="4"/>
          <c:tx>
            <c:strRef>
              <c:f>Sheet2!$E$16</c:f>
              <c:strCache>
                <c:ptCount val="1"/>
                <c:pt idx="0">
                  <c:v>Intel APS</c:v>
                </c:pt>
              </c:strCache>
            </c:strRef>
          </c:tx>
          <c:marker>
            <c:symbol val="none"/>
          </c:marker>
          <c:cat>
            <c:strRef>
              <c:f>Sheet2!$F$11:$L$11</c:f>
              <c:strCache>
                <c:ptCount val="7"/>
                <c:pt idx="0">
                  <c:v>Conveinence</c:v>
                </c:pt>
                <c:pt idx="1">
                  <c:v>Acceptance</c:v>
                </c:pt>
                <c:pt idx="2">
                  <c:v>Cost</c:v>
                </c:pt>
                <c:pt idx="3">
                  <c:v>Anonimity</c:v>
                </c:pt>
                <c:pt idx="4">
                  <c:v>Security</c:v>
                </c:pt>
                <c:pt idx="5">
                  <c:v>ForEx Risk</c:v>
                </c:pt>
                <c:pt idx="6">
                  <c:v>Flexablity</c:v>
                </c:pt>
              </c:strCache>
            </c:strRef>
          </c:cat>
          <c:val>
            <c:numRef>
              <c:f>Sheet2!$F$16:$L$16</c:f>
              <c:numCache>
                <c:formatCode>General</c:formatCode>
                <c:ptCount val="7"/>
                <c:pt idx="0">
                  <c:v>8</c:v>
                </c:pt>
                <c:pt idx="1">
                  <c:v>5</c:v>
                </c:pt>
                <c:pt idx="2">
                  <c:v>9</c:v>
                </c:pt>
                <c:pt idx="3">
                  <c:v>10</c:v>
                </c:pt>
                <c:pt idx="4">
                  <c:v>10</c:v>
                </c:pt>
                <c:pt idx="5">
                  <c:v>10</c:v>
                </c:pt>
                <c:pt idx="6">
                  <c:v>9</c:v>
                </c:pt>
              </c:numCache>
            </c:numRef>
          </c:val>
          <c:smooth val="0"/>
        </c:ser>
        <c:dLbls>
          <c:showLegendKey val="0"/>
          <c:showVal val="0"/>
          <c:showCatName val="0"/>
          <c:showSerName val="0"/>
          <c:showPercent val="0"/>
          <c:showBubbleSize val="0"/>
        </c:dLbls>
        <c:smooth val="0"/>
        <c:axId val="257625184"/>
        <c:axId val="257617736"/>
      </c:lineChart>
      <c:catAx>
        <c:axId val="257625184"/>
        <c:scaling>
          <c:orientation val="minMax"/>
        </c:scaling>
        <c:delete val="0"/>
        <c:axPos val="b"/>
        <c:numFmt formatCode="General" sourceLinked="0"/>
        <c:majorTickMark val="out"/>
        <c:minorTickMark val="none"/>
        <c:tickLblPos val="nextTo"/>
        <c:crossAx val="257617736"/>
        <c:crosses val="autoZero"/>
        <c:auto val="1"/>
        <c:lblAlgn val="ctr"/>
        <c:lblOffset val="100"/>
        <c:noMultiLvlLbl val="0"/>
      </c:catAx>
      <c:valAx>
        <c:axId val="257617736"/>
        <c:scaling>
          <c:orientation val="minMax"/>
          <c:max val="10"/>
          <c:min val="1"/>
        </c:scaling>
        <c:delete val="0"/>
        <c:axPos val="l"/>
        <c:numFmt formatCode="General" sourceLinked="1"/>
        <c:majorTickMark val="out"/>
        <c:minorTickMark val="none"/>
        <c:tickLblPos val="nextTo"/>
        <c:crossAx val="257625184"/>
        <c:crosses val="autoZero"/>
        <c:crossBetween val="between"/>
      </c:valAx>
    </c:plotArea>
    <c:legend>
      <c:legendPos val="b"/>
      <c:layout/>
      <c:overlay val="0"/>
    </c:legend>
    <c:plotVisOnly val="1"/>
    <c:dispBlanksAs val="gap"/>
    <c:showDLblsOverMax val="0"/>
  </c:chart>
  <c:txPr>
    <a:bodyPr/>
    <a:lstStyle/>
    <a:p>
      <a:pPr>
        <a:defRPr b="1"/>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BDD58-1F05-48EF-8DBB-DA621DD38FCE}" type="datetimeFigureOut">
              <a:rPr lang="en-US" smtClean="0"/>
              <a:t>9/9/2015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6C221D-887B-4789-8BA2-4994938392D6}" type="slidenum">
              <a:rPr lang="en-US" smtClean="0"/>
              <a:t>‹#›</a:t>
            </a:fld>
            <a:endParaRPr lang="en-US"/>
          </a:p>
        </p:txBody>
      </p:sp>
    </p:spTree>
    <p:extLst>
      <p:ext uri="{BB962C8B-B14F-4D97-AF65-F5344CB8AC3E}">
        <p14:creationId xmlns:p14="http://schemas.microsoft.com/office/powerpoint/2010/main" val="100188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100">
              <a:defRPr sz="2400">
                <a:solidFill>
                  <a:schemeClr val="tx1"/>
                </a:solidFill>
                <a:latin typeface="Times New Roman" pitchFamily="18" charset="0"/>
              </a:defRPr>
            </a:lvl1pPr>
            <a:lvl2pPr marL="742950" indent="-285750" defTabSz="927100">
              <a:defRPr sz="2400">
                <a:solidFill>
                  <a:schemeClr val="tx1"/>
                </a:solidFill>
                <a:latin typeface="Times New Roman" pitchFamily="18" charset="0"/>
              </a:defRPr>
            </a:lvl2pPr>
            <a:lvl3pPr marL="1143000" indent="-228600" defTabSz="927100">
              <a:defRPr sz="2400">
                <a:solidFill>
                  <a:schemeClr val="tx1"/>
                </a:solidFill>
                <a:latin typeface="Times New Roman" pitchFamily="18" charset="0"/>
              </a:defRPr>
            </a:lvl3pPr>
            <a:lvl4pPr marL="1600200" indent="-228600" defTabSz="927100">
              <a:defRPr sz="2400">
                <a:solidFill>
                  <a:schemeClr val="tx1"/>
                </a:solidFill>
                <a:latin typeface="Times New Roman" pitchFamily="18" charset="0"/>
              </a:defRPr>
            </a:lvl4pPr>
            <a:lvl5pPr marL="2057400" indent="-228600" defTabSz="927100">
              <a:defRPr sz="2400">
                <a:solidFill>
                  <a:schemeClr val="tx1"/>
                </a:solidFill>
                <a:latin typeface="Times New Roman" pitchFamily="18" charset="0"/>
              </a:defRPr>
            </a:lvl5pPr>
            <a:lvl6pPr marL="2514600" indent="-228600" defTabSz="927100" eaLnBrk="0" fontAlgn="base" hangingPunct="0">
              <a:spcBef>
                <a:spcPct val="0"/>
              </a:spcBef>
              <a:spcAft>
                <a:spcPct val="0"/>
              </a:spcAft>
              <a:defRPr sz="2400">
                <a:solidFill>
                  <a:schemeClr val="tx1"/>
                </a:solidFill>
                <a:latin typeface="Times New Roman" pitchFamily="18" charset="0"/>
              </a:defRPr>
            </a:lvl6pPr>
            <a:lvl7pPr marL="2971800" indent="-228600" defTabSz="927100" eaLnBrk="0" fontAlgn="base" hangingPunct="0">
              <a:spcBef>
                <a:spcPct val="0"/>
              </a:spcBef>
              <a:spcAft>
                <a:spcPct val="0"/>
              </a:spcAft>
              <a:defRPr sz="2400">
                <a:solidFill>
                  <a:schemeClr val="tx1"/>
                </a:solidFill>
                <a:latin typeface="Times New Roman" pitchFamily="18" charset="0"/>
              </a:defRPr>
            </a:lvl7pPr>
            <a:lvl8pPr marL="3429000" indent="-228600" defTabSz="927100" eaLnBrk="0" fontAlgn="base" hangingPunct="0">
              <a:spcBef>
                <a:spcPct val="0"/>
              </a:spcBef>
              <a:spcAft>
                <a:spcPct val="0"/>
              </a:spcAft>
              <a:defRPr sz="2400">
                <a:solidFill>
                  <a:schemeClr val="tx1"/>
                </a:solidFill>
                <a:latin typeface="Times New Roman" pitchFamily="18" charset="0"/>
              </a:defRPr>
            </a:lvl8pPr>
            <a:lvl9pPr marL="3886200" indent="-228600" defTabSz="927100" eaLnBrk="0" fontAlgn="base" hangingPunct="0">
              <a:spcBef>
                <a:spcPct val="0"/>
              </a:spcBef>
              <a:spcAft>
                <a:spcPct val="0"/>
              </a:spcAft>
              <a:defRPr sz="2400">
                <a:solidFill>
                  <a:schemeClr val="tx1"/>
                </a:solidFill>
                <a:latin typeface="Times New Roman" pitchFamily="18" charset="0"/>
              </a:defRPr>
            </a:lvl9pPr>
          </a:lstStyle>
          <a:p>
            <a:fld id="{3B5E8E5F-0925-4C20-8A52-A2DDE8BDB949}" type="slidenum">
              <a:rPr lang="en-US" sz="1200" smtClean="0">
                <a:latin typeface="Arial" charset="0"/>
              </a:rPr>
              <a:pPr/>
              <a:t>3</a:t>
            </a:fld>
            <a:endParaRPr lang="en-US" sz="1200" smtClean="0">
              <a:latin typeface="Arial" charset="0"/>
            </a:endParaRPr>
          </a:p>
        </p:txBody>
      </p:sp>
      <p:sp>
        <p:nvSpPr>
          <p:cNvPr id="107523" name="Rectangle 2"/>
          <p:cNvSpPr>
            <a:spLocks noGrp="1" noRot="1" noChangeAspect="1" noChangeArrowheads="1" noTextEdit="1"/>
          </p:cNvSpPr>
          <p:nvPr>
            <p:ph type="sldImg"/>
          </p:nvPr>
        </p:nvSpPr>
        <p:spPr>
          <a:xfrm>
            <a:off x="1106488" y="379413"/>
            <a:ext cx="4562475" cy="3422650"/>
          </a:xfrm>
          <a:ln/>
        </p:spPr>
      </p:sp>
      <p:sp>
        <p:nvSpPr>
          <p:cNvPr id="107524" name="Rectangle 4"/>
          <p:cNvSpPr>
            <a:spLocks noGrp="1" noChangeArrowheads="1"/>
          </p:cNvSpPr>
          <p:nvPr>
            <p:ph type="body" idx="1"/>
          </p:nvPr>
        </p:nvSpPr>
        <p:spPr>
          <a:xfrm>
            <a:off x="180149" y="4345679"/>
            <a:ext cx="6542744" cy="4595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ormAutofit/>
          </a:bodyPr>
          <a:lstStyle/>
          <a:p>
            <a:pPr>
              <a:lnSpc>
                <a:spcPct val="90000"/>
              </a:lnSpc>
              <a:tabLst>
                <a:tab pos="2736850" algn="l"/>
              </a:tabLst>
            </a:pPr>
            <a:r>
              <a:rPr lang="en-US" sz="900" b="1" dirty="0" smtClean="0">
                <a:cs typeface="Times New Roman" pitchFamily="18" charset="0"/>
              </a:rPr>
              <a:t>10 minutes</a:t>
            </a:r>
          </a:p>
          <a:p>
            <a:pPr>
              <a:lnSpc>
                <a:spcPct val="90000"/>
              </a:lnSpc>
              <a:tabLst>
                <a:tab pos="2736850" algn="l"/>
              </a:tabLst>
            </a:pPr>
            <a:r>
              <a:rPr lang="en-US" sz="900" b="1" dirty="0" smtClean="0">
                <a:cs typeface="Times New Roman" pitchFamily="18" charset="0"/>
              </a:rPr>
              <a:t>Explain to participants</a:t>
            </a:r>
          </a:p>
          <a:p>
            <a:pPr>
              <a:lnSpc>
                <a:spcPct val="90000"/>
              </a:lnSpc>
              <a:tabLst>
                <a:tab pos="2736850" algn="l"/>
              </a:tabLst>
            </a:pPr>
            <a:endParaRPr lang="en-US" sz="900" b="1" dirty="0" smtClean="0">
              <a:cs typeface="Times New Roman" pitchFamily="18" charset="0"/>
            </a:endParaRPr>
          </a:p>
          <a:p>
            <a:pPr>
              <a:lnSpc>
                <a:spcPct val="90000"/>
              </a:lnSpc>
              <a:tabLst>
                <a:tab pos="2736850" algn="l"/>
              </a:tabLst>
            </a:pPr>
            <a:endParaRPr lang="en-US" sz="900" b="1" dirty="0" smtClean="0">
              <a:cs typeface="Times New Roman" pitchFamily="18" charset="0"/>
            </a:endParaRPr>
          </a:p>
          <a:p>
            <a:pPr>
              <a:lnSpc>
                <a:spcPct val="90000"/>
              </a:lnSpc>
              <a:tabLst>
                <a:tab pos="2736850" algn="l"/>
              </a:tabLst>
            </a:pPr>
            <a:r>
              <a:rPr lang="en-US" b="1" dirty="0" smtClean="0">
                <a:cs typeface="Times New Roman" pitchFamily="18" charset="0"/>
              </a:rPr>
              <a:t>In this section we will explore tools that you can use in your analysis phase of developing a Complete Strategy.</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This is not an exhaustive list, but rather contains that are commonly used at Intel and can be shared in presentations with GMs and executives.</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You will find that you will use multiple tools to understand an aspect of your strategy. There  is no such thing as the right tool, as each of them give different information. The important thing  is to select one, apply it, and see what follow-on questions (or answers) it provides and move forward.</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Walk through the set.</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Move on..</a:t>
            </a:r>
          </a:p>
          <a:p>
            <a:pPr>
              <a:lnSpc>
                <a:spcPct val="90000"/>
              </a:lnSpc>
              <a:tabLst>
                <a:tab pos="2736850" algn="l"/>
              </a:tabLst>
            </a:pPr>
            <a:endParaRPr lang="en-US" sz="900" b="1" dirty="0">
              <a:cs typeface="Times New Roman" pitchFamily="18" charset="0"/>
            </a:endParaRPr>
          </a:p>
          <a:p>
            <a:pPr>
              <a:lnSpc>
                <a:spcPct val="90000"/>
              </a:lnSpc>
              <a:tabLst>
                <a:tab pos="2736850" algn="l"/>
              </a:tabLst>
            </a:pPr>
            <a:endParaRPr lang="en-US" sz="900" dirty="0" smtClean="0"/>
          </a:p>
        </p:txBody>
      </p:sp>
    </p:spTree>
    <p:extLst>
      <p:ext uri="{BB962C8B-B14F-4D97-AF65-F5344CB8AC3E}">
        <p14:creationId xmlns:p14="http://schemas.microsoft.com/office/powerpoint/2010/main" val="186771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13</a:t>
            </a:fld>
            <a:endParaRPr lang="en-US"/>
          </a:p>
        </p:txBody>
      </p:sp>
    </p:spTree>
    <p:extLst>
      <p:ext uri="{BB962C8B-B14F-4D97-AF65-F5344CB8AC3E}">
        <p14:creationId xmlns:p14="http://schemas.microsoft.com/office/powerpoint/2010/main" val="397520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14</a:t>
            </a:fld>
            <a:endParaRPr lang="en-US"/>
          </a:p>
        </p:txBody>
      </p:sp>
    </p:spTree>
    <p:extLst>
      <p:ext uri="{BB962C8B-B14F-4D97-AF65-F5344CB8AC3E}">
        <p14:creationId xmlns:p14="http://schemas.microsoft.com/office/powerpoint/2010/main" val="397520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21431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14820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6047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30992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FA5FE-EE45-4BD6-96AD-0E28219F65D3}"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2337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7FA5FE-EE45-4BD6-96AD-0E28219F65D3}"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45462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FA5FE-EE45-4BD6-96AD-0E28219F65D3}"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98690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FA5FE-EE45-4BD6-96AD-0E28219F65D3}"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615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FA5FE-EE45-4BD6-96AD-0E28219F65D3}" type="datetimeFigureOut">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51142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03151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92010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FA5FE-EE45-4BD6-96AD-0E28219F65D3}" type="datetimeFigureOut">
              <a:rPr lang="en-US" smtClean="0"/>
              <a:t>9/9/2015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F55AB-934E-42A0-9A9F-5F9397D1F497}" type="slidenum">
              <a:rPr lang="en-US" smtClean="0"/>
              <a:t>‹#›</a:t>
            </a:fld>
            <a:endParaRPr lang="en-US"/>
          </a:p>
        </p:txBody>
      </p:sp>
    </p:spTree>
    <p:extLst>
      <p:ext uri="{BB962C8B-B14F-4D97-AF65-F5344CB8AC3E}">
        <p14:creationId xmlns:p14="http://schemas.microsoft.com/office/powerpoint/2010/main" val="1690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amazon.com/s/ref=ntt_athr_dp_sr_3?_encoding=UTF8&amp;search-alias=books&amp;field-author=Alfredo%20Vellido&amp;sort=relevancerank" TargetMode="External"/><Relationship Id="rId3" Type="http://schemas.openxmlformats.org/officeDocument/2006/relationships/hyperlink" Target="http://www.bankrate.com/finance/credit-cards/stealing-credit-card-data.aspx" TargetMode="External"/><Relationship Id="rId7" Type="http://schemas.openxmlformats.org/officeDocument/2006/relationships/hyperlink" Target="http://www.amazon.com/s/ref=ntt_athr_dp_sr_2?_encoding=UTF8&amp;search-alias=books&amp;field-author=Bill%20Edisbury&amp;sort=relevanceran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amazon.com/s/ref=ntt_athr_dp_sr_1?_encoding=UTF8&amp;search-alias=books&amp;field-author=P.%20J.%20G.%20Lisboa&amp;sort=relevancerank" TargetMode="External"/><Relationship Id="rId5" Type="http://schemas.openxmlformats.org/officeDocument/2006/relationships/hyperlink" Target="http://en.wikipedia.org/wiki/Credit_card_fraud" TargetMode="External"/><Relationship Id="rId4" Type="http://schemas.openxmlformats.org/officeDocument/2006/relationships/hyperlink" Target="http://www.huffingtonpost.com/2012/06/27/credit-card-fraud_n_1631280.html" TargetMode="External"/><Relationship Id="rId9" Type="http://schemas.openxmlformats.org/officeDocument/2006/relationships/hyperlink" Target="http://www.nytimes.com/2012/03/16/technology/pressure-on-apple-builds-over-app-store-fraud.html?pagewanted=al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echcrunch.com/2013/01/16/forrester-u-s-mobile-payments-market-predicted-to-reach-90b-by-2017-up-from-12-8b-in-2012/" TargetMode="External"/><Relationship Id="rId2" Type="http://schemas.openxmlformats.org/officeDocument/2006/relationships/hyperlink" Target="http://www.statista.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dirty="0" smtClean="0"/>
              <a:t>Anonymous Payment System</a:t>
            </a:r>
            <a:br>
              <a:rPr lang="en-US" dirty="0" smtClean="0"/>
            </a:br>
            <a:r>
              <a:rPr lang="en-US" sz="2000" dirty="0" smtClean="0">
                <a:solidFill>
                  <a:srgbClr val="0070C0"/>
                </a:solidFill>
              </a:rPr>
              <a:t>https://www.servicethefuture.spigit.com/Page/ViewIdea?ideaid=940#</a:t>
            </a:r>
            <a:endParaRPr lang="en-US" sz="2000" dirty="0">
              <a:solidFill>
                <a:srgbClr val="0070C0"/>
              </a:solidFill>
            </a:endParaRPr>
          </a:p>
        </p:txBody>
      </p:sp>
      <p:sp>
        <p:nvSpPr>
          <p:cNvPr id="3" name="Subtitle 2"/>
          <p:cNvSpPr>
            <a:spLocks noGrp="1"/>
          </p:cNvSpPr>
          <p:nvPr>
            <p:ph type="subTitle" idx="1"/>
          </p:nvPr>
        </p:nvSpPr>
        <p:spPr/>
        <p:txBody>
          <a:bodyPr/>
          <a:lstStyle/>
          <a:p>
            <a:r>
              <a:rPr lang="en-US" dirty="0" smtClean="0"/>
              <a:t>Uttam C. Pawar</a:t>
            </a:r>
          </a:p>
          <a:p>
            <a:r>
              <a:rPr lang="en-US" dirty="0" smtClean="0"/>
              <a:t>SSD</a:t>
            </a:r>
          </a:p>
          <a:p>
            <a:r>
              <a:rPr lang="en-US" dirty="0" smtClean="0"/>
              <a:t>July 17</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val="221424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419" y="1304544"/>
            <a:ext cx="8229600"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8800" y="187009"/>
            <a:ext cx="8204200" cy="950344"/>
          </a:xfrm>
        </p:spPr>
        <p:txBody>
          <a:bodyPr anchor="t">
            <a:noAutofit/>
          </a:bodyPr>
          <a:lstStyle/>
          <a:p>
            <a:pPr algn="ctr"/>
            <a:r>
              <a:rPr lang="en-US" sz="3600" dirty="0" smtClean="0"/>
              <a:t>So has PayPal, which benefits from its link to eBay ($14 Billion annually)</a:t>
            </a:r>
            <a:endParaRPr lang="en-US" sz="3600" b="1" dirty="0">
              <a:solidFill>
                <a:schemeClr val="tx1"/>
              </a:solidFill>
            </a:endParaRPr>
          </a:p>
        </p:txBody>
      </p:sp>
      <p:pic>
        <p:nvPicPr>
          <p:cNvPr id="5" name="Picture 4"/>
          <p:cNvPicPr>
            <a:picLocks noChangeAspect="1"/>
          </p:cNvPicPr>
          <p:nvPr/>
        </p:nvPicPr>
        <p:blipFill>
          <a:blip r:embed="rId2"/>
          <a:stretch>
            <a:fillRect/>
          </a:stretch>
        </p:blipFill>
        <p:spPr>
          <a:xfrm>
            <a:off x="223419" y="1521585"/>
            <a:ext cx="7702067" cy="5011086"/>
          </a:xfrm>
          <a:prstGeom prst="rect">
            <a:avLst/>
          </a:prstGeom>
        </p:spPr>
      </p:pic>
    </p:spTree>
    <p:extLst>
      <p:ext uri="{BB962C8B-B14F-4D97-AF65-F5344CB8AC3E}">
        <p14:creationId xmlns:p14="http://schemas.microsoft.com/office/powerpoint/2010/main" val="4004230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7043" y="1103824"/>
            <a:ext cx="8229600"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6282" y="35275"/>
            <a:ext cx="8678057" cy="950344"/>
          </a:xfrm>
        </p:spPr>
        <p:txBody>
          <a:bodyPr>
            <a:noAutofit/>
          </a:bodyPr>
          <a:lstStyle/>
          <a:p>
            <a:pPr algn="ctr"/>
            <a:r>
              <a:rPr lang="en-US" sz="3200" dirty="0" smtClean="0"/>
              <a:t>~ 50% of young and wealthy U.S. consumers are willing to try mobile payments </a:t>
            </a:r>
            <a:endParaRPr lang="en-US" sz="3200" dirty="0"/>
          </a:p>
        </p:txBody>
      </p:sp>
      <p:pic>
        <p:nvPicPr>
          <p:cNvPr id="7" name="Picture 6"/>
          <p:cNvPicPr>
            <a:picLocks noChangeAspect="1"/>
          </p:cNvPicPr>
          <p:nvPr/>
        </p:nvPicPr>
        <p:blipFill>
          <a:blip r:embed="rId2"/>
          <a:stretch>
            <a:fillRect/>
          </a:stretch>
        </p:blipFill>
        <p:spPr>
          <a:xfrm>
            <a:off x="470355" y="1073344"/>
            <a:ext cx="8242977" cy="5478938"/>
          </a:xfrm>
          <a:prstGeom prst="rect">
            <a:avLst/>
          </a:prstGeom>
        </p:spPr>
      </p:pic>
      <p:sp>
        <p:nvSpPr>
          <p:cNvPr id="8" name="TextBox 7"/>
          <p:cNvSpPr txBox="1"/>
          <p:nvPr/>
        </p:nvSpPr>
        <p:spPr>
          <a:xfrm>
            <a:off x="714677" y="6590224"/>
            <a:ext cx="1776974" cy="276999"/>
          </a:xfrm>
          <a:prstGeom prst="rect">
            <a:avLst/>
          </a:prstGeom>
          <a:noFill/>
        </p:spPr>
        <p:txBody>
          <a:bodyPr wrap="none" rtlCol="0">
            <a:spAutoFit/>
          </a:bodyPr>
          <a:lstStyle/>
          <a:p>
            <a:r>
              <a:rPr lang="en-US" sz="1200" dirty="0" smtClean="0"/>
              <a:t>Source: MasterCard 2012</a:t>
            </a:r>
            <a:endParaRPr lang="en-US" sz="1200" dirty="0"/>
          </a:p>
        </p:txBody>
      </p:sp>
    </p:spTree>
    <p:extLst>
      <p:ext uri="{BB962C8B-B14F-4D97-AF65-F5344CB8AC3E}">
        <p14:creationId xmlns:p14="http://schemas.microsoft.com/office/powerpoint/2010/main" val="4027271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1447800"/>
            <a:ext cx="8229600" cy="53004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p:cNvSpPr>
            <a:spLocks noGrp="1" noChangeArrowheads="1"/>
          </p:cNvSpPr>
          <p:nvPr>
            <p:ph type="title"/>
          </p:nvPr>
        </p:nvSpPr>
        <p:spPr bwMode="auto">
          <a:xfrm>
            <a:off x="0" y="284813"/>
            <a:ext cx="9247491" cy="6298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132080" bIns="45720" numCol="1" anchor="t" anchorCtr="0" compatLnSpc="1">
            <a:prstTxWarp prst="textNoShape">
              <a:avLst/>
            </a:prstTxWarp>
            <a:noAutofit/>
          </a:bodyPr>
          <a:lstStyle/>
          <a:p>
            <a:pPr algn="ctr"/>
            <a:r>
              <a:rPr lang="en-US" sz="3600" dirty="0" smtClean="0"/>
              <a:t>They also worry about the security of mobile payments</a:t>
            </a:r>
            <a:endParaRPr lang="en-US" sz="3600" b="1" dirty="0">
              <a:solidFill>
                <a:srgbClr val="FFFFFF"/>
              </a:solidFill>
              <a:latin typeface="Arial" charset="0"/>
              <a:ea typeface="ＭＳ Ｐゴシック" charset="0"/>
              <a:cs typeface="Arial" charset="0"/>
            </a:endParaRPr>
          </a:p>
        </p:txBody>
      </p:sp>
      <p:pic>
        <p:nvPicPr>
          <p:cNvPr id="5" name="Picture 4"/>
          <p:cNvPicPr>
            <a:picLocks noChangeAspect="1"/>
          </p:cNvPicPr>
          <p:nvPr/>
        </p:nvPicPr>
        <p:blipFill>
          <a:blip r:embed="rId2"/>
          <a:stretch>
            <a:fillRect/>
          </a:stretch>
        </p:blipFill>
        <p:spPr>
          <a:xfrm>
            <a:off x="554736" y="1482344"/>
            <a:ext cx="7548589" cy="5266436"/>
          </a:xfrm>
          <a:prstGeom prst="rect">
            <a:avLst/>
          </a:prstGeom>
        </p:spPr>
      </p:pic>
      <p:sp>
        <p:nvSpPr>
          <p:cNvPr id="2" name="Rectangle 1"/>
          <p:cNvSpPr/>
          <p:nvPr/>
        </p:nvSpPr>
        <p:spPr>
          <a:xfrm>
            <a:off x="3276600" y="5751576"/>
            <a:ext cx="4267200" cy="1737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7269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Why?</a:t>
            </a:r>
            <a:endParaRPr lang="en-US" dirty="0"/>
          </a:p>
        </p:txBody>
      </p:sp>
      <p:graphicFrame>
        <p:nvGraphicFramePr>
          <p:cNvPr id="4" name="Content Placeholder 3"/>
          <p:cNvGraphicFramePr>
            <a:graphicFrameLocks noGrp="1"/>
          </p:cNvGraphicFramePr>
          <p:nvPr>
            <p:ph idx="1"/>
          </p:nvPr>
        </p:nvGraphicFramePr>
        <p:xfrm>
          <a:off x="533400" y="2278380"/>
          <a:ext cx="8229600" cy="3291840"/>
        </p:xfrm>
        <a:graphic>
          <a:graphicData uri="http://schemas.openxmlformats.org/drawingml/2006/table">
            <a:tbl>
              <a:tblPr/>
              <a:tblGrid>
                <a:gridCol w="6782499"/>
                <a:gridCol w="1447101"/>
              </a:tblGrid>
              <a:tr h="0">
                <a:tc>
                  <a:txBody>
                    <a:bodyPr/>
                    <a:lstStyle/>
                    <a:p>
                      <a:r>
                        <a:rPr lang="en-US" b="1">
                          <a:solidFill>
                            <a:srgbClr val="1C1C1C"/>
                          </a:solidFill>
                          <a:effectLst/>
                        </a:rPr>
                        <a:t>Credit Card Fraud Statistics Statistics</a:t>
                      </a:r>
                      <a:endParaRPr lang="en-US">
                        <a:effectLst/>
                      </a:endParaRPr>
                    </a:p>
                  </a:txBody>
                  <a:tcPr marL="57150" marR="0" marT="0" marB="0" anchor="ctr">
                    <a:lnL>
                      <a:noFill/>
                    </a:lnL>
                    <a:lnR>
                      <a:noFill/>
                    </a:lnR>
                    <a:lnT>
                      <a:noFill/>
                    </a:lnT>
                    <a:lnB>
                      <a:noFill/>
                    </a:lnB>
                    <a:solidFill>
                      <a:srgbClr val="54D427"/>
                    </a:solidFill>
                  </a:tcPr>
                </a:tc>
                <a:tc>
                  <a:txBody>
                    <a:bodyPr/>
                    <a:lstStyle/>
                    <a:p>
                      <a:r>
                        <a:rPr lang="en-US" b="1">
                          <a:solidFill>
                            <a:srgbClr val="1C1C1C"/>
                          </a:solidFill>
                          <a:effectLst/>
                        </a:rPr>
                        <a:t>Data</a:t>
                      </a:r>
                      <a:endParaRPr lang="en-US">
                        <a:effectLst/>
                      </a:endParaRPr>
                    </a:p>
                  </a:txBody>
                  <a:tcPr marL="57150" marR="0" marT="0" marB="0" anchor="ctr">
                    <a:lnL>
                      <a:noFill/>
                    </a:lnL>
                    <a:lnR>
                      <a:noFill/>
                    </a:lnR>
                    <a:lnT>
                      <a:noFill/>
                    </a:lnT>
                    <a:lnB>
                      <a:noFill/>
                    </a:lnB>
                    <a:solidFill>
                      <a:srgbClr val="54D427"/>
                    </a:solidFill>
                  </a:tcPr>
                </a:tc>
              </a:tr>
              <a:tr h="0">
                <a:tc>
                  <a:txBody>
                    <a:bodyPr/>
                    <a:lstStyle/>
                    <a:p>
                      <a:r>
                        <a:rPr lang="en-US">
                          <a:effectLst/>
                        </a:rPr>
                        <a:t>Percent of Americans who have been victims of credit card fraud</a:t>
                      </a:r>
                    </a:p>
                  </a:txBody>
                  <a:tcPr marL="57150" marR="0" marT="0" marB="0" anchor="ctr">
                    <a:lnL>
                      <a:noFill/>
                    </a:lnL>
                    <a:lnR>
                      <a:noFill/>
                    </a:lnR>
                    <a:lnT>
                      <a:noFill/>
                    </a:lnT>
                    <a:lnB>
                      <a:noFill/>
                    </a:lnB>
                    <a:solidFill>
                      <a:srgbClr val="FFFFFF"/>
                    </a:solidFill>
                  </a:tcPr>
                </a:tc>
                <a:tc>
                  <a:txBody>
                    <a:bodyPr/>
                    <a:lstStyle/>
                    <a:p>
                      <a:r>
                        <a:rPr lang="en-US">
                          <a:effectLst/>
                        </a:rPr>
                        <a:t>10 %</a:t>
                      </a:r>
                    </a:p>
                  </a:txBody>
                  <a:tcPr marL="57150" marR="0" marT="0" marB="0" anchor="ctr">
                    <a:lnL>
                      <a:noFill/>
                    </a:lnL>
                    <a:lnR>
                      <a:noFill/>
                    </a:lnR>
                    <a:lnT>
                      <a:noFill/>
                    </a:lnT>
                    <a:lnB>
                      <a:noFill/>
                    </a:lnB>
                    <a:solidFill>
                      <a:srgbClr val="FFFFFF"/>
                    </a:solidFill>
                  </a:tcPr>
                </a:tc>
              </a:tr>
              <a:tr h="0">
                <a:tc>
                  <a:txBody>
                    <a:bodyPr/>
                    <a:lstStyle/>
                    <a:p>
                      <a:r>
                        <a:rPr lang="en-US">
                          <a:effectLst/>
                        </a:rPr>
                        <a:t>Percent of Americans who have been victims of debit or ATM card fraud</a:t>
                      </a:r>
                    </a:p>
                  </a:txBody>
                  <a:tcPr marL="57150" marR="0" marT="0" marB="0" anchor="ctr">
                    <a:lnL>
                      <a:noFill/>
                    </a:lnL>
                    <a:lnR>
                      <a:noFill/>
                    </a:lnR>
                    <a:lnT>
                      <a:noFill/>
                    </a:lnT>
                    <a:lnB>
                      <a:noFill/>
                    </a:lnB>
                    <a:solidFill>
                      <a:srgbClr val="FFFFFF"/>
                    </a:solidFill>
                  </a:tcPr>
                </a:tc>
                <a:tc>
                  <a:txBody>
                    <a:bodyPr/>
                    <a:lstStyle/>
                    <a:p>
                      <a:r>
                        <a:rPr lang="en-US">
                          <a:effectLst/>
                        </a:rPr>
                        <a:t>7 %</a:t>
                      </a:r>
                    </a:p>
                  </a:txBody>
                  <a:tcPr marL="57150" marR="0" marT="0" marB="0" anchor="ctr">
                    <a:lnL>
                      <a:noFill/>
                    </a:lnL>
                    <a:lnR>
                      <a:noFill/>
                    </a:lnR>
                    <a:lnT>
                      <a:noFill/>
                    </a:lnT>
                    <a:lnB>
                      <a:noFill/>
                    </a:lnB>
                    <a:solidFill>
                      <a:srgbClr val="FFFFFF"/>
                    </a:solidFill>
                  </a:tcPr>
                </a:tc>
              </a:tr>
              <a:tr h="0">
                <a:tc>
                  <a:txBody>
                    <a:bodyPr/>
                    <a:lstStyle/>
                    <a:p>
                      <a:r>
                        <a:rPr lang="en-US">
                          <a:effectLst/>
                        </a:rPr>
                        <a:t>Median amount reported on credit card fraud</a:t>
                      </a:r>
                    </a:p>
                  </a:txBody>
                  <a:tcPr marL="57150" marR="0" marT="0" marB="0" anchor="ctr">
                    <a:lnL>
                      <a:noFill/>
                    </a:lnL>
                    <a:lnR>
                      <a:noFill/>
                    </a:lnR>
                    <a:lnT>
                      <a:noFill/>
                    </a:lnT>
                    <a:lnB>
                      <a:noFill/>
                    </a:lnB>
                    <a:solidFill>
                      <a:srgbClr val="FFFFFF"/>
                    </a:solidFill>
                  </a:tcPr>
                </a:tc>
                <a:tc>
                  <a:txBody>
                    <a:bodyPr/>
                    <a:lstStyle/>
                    <a:p>
                      <a:r>
                        <a:rPr lang="en-US">
                          <a:effectLst/>
                        </a:rPr>
                        <a:t>$399</a:t>
                      </a:r>
                    </a:p>
                  </a:txBody>
                  <a:tcPr marL="57150" marR="0" marT="0" marB="0" anchor="ctr">
                    <a:lnL>
                      <a:noFill/>
                    </a:lnL>
                    <a:lnR>
                      <a:noFill/>
                    </a:lnR>
                    <a:lnT>
                      <a:noFill/>
                    </a:lnT>
                    <a:lnB>
                      <a:noFill/>
                    </a:lnB>
                    <a:solidFill>
                      <a:srgbClr val="FFFFFF"/>
                    </a:solidFill>
                  </a:tcPr>
                </a:tc>
              </a:tr>
              <a:tr h="0">
                <a:tc>
                  <a:txBody>
                    <a:bodyPr/>
                    <a:lstStyle/>
                    <a:p>
                      <a:r>
                        <a:rPr lang="en-US">
                          <a:effectLst/>
                        </a:rPr>
                        <a:t>Percent of all financial fraud related to credit cards</a:t>
                      </a:r>
                    </a:p>
                  </a:txBody>
                  <a:tcPr marL="57150" marR="0" marT="0" marB="0" anchor="ctr">
                    <a:lnL>
                      <a:noFill/>
                    </a:lnL>
                    <a:lnR>
                      <a:noFill/>
                    </a:lnR>
                    <a:lnT>
                      <a:noFill/>
                    </a:lnT>
                    <a:lnB>
                      <a:noFill/>
                    </a:lnB>
                    <a:solidFill>
                      <a:srgbClr val="FFFFFF"/>
                    </a:solidFill>
                  </a:tcPr>
                </a:tc>
                <a:tc>
                  <a:txBody>
                    <a:bodyPr/>
                    <a:lstStyle/>
                    <a:p>
                      <a:r>
                        <a:rPr lang="en-US">
                          <a:effectLst/>
                        </a:rPr>
                        <a:t>40 %</a:t>
                      </a:r>
                    </a:p>
                  </a:txBody>
                  <a:tcPr marL="57150" marR="0" marT="0" marB="0" anchor="ctr">
                    <a:lnL>
                      <a:noFill/>
                    </a:lnL>
                    <a:lnR>
                      <a:noFill/>
                    </a:lnR>
                    <a:lnT>
                      <a:noFill/>
                    </a:lnT>
                    <a:lnB>
                      <a:noFill/>
                    </a:lnB>
                    <a:solidFill>
                      <a:srgbClr val="FFFFFF"/>
                    </a:solidFill>
                  </a:tcPr>
                </a:tc>
              </a:tr>
              <a:tr h="0">
                <a:tc>
                  <a:txBody>
                    <a:bodyPr/>
                    <a:lstStyle/>
                    <a:p>
                      <a:r>
                        <a:rPr lang="en-US">
                          <a:effectLst/>
                        </a:rPr>
                        <a:t>Total amount of credit card fraud worldwide</a:t>
                      </a:r>
                    </a:p>
                  </a:txBody>
                  <a:tcPr marL="57150" marR="0" marT="0" marB="0" anchor="ctr">
                    <a:lnL>
                      <a:noFill/>
                    </a:lnL>
                    <a:lnR>
                      <a:noFill/>
                    </a:lnR>
                    <a:lnT>
                      <a:noFill/>
                    </a:lnT>
                    <a:lnB>
                      <a:noFill/>
                    </a:lnB>
                    <a:solidFill>
                      <a:srgbClr val="FFFFFF"/>
                    </a:solidFill>
                  </a:tcPr>
                </a:tc>
                <a:tc>
                  <a:txBody>
                    <a:bodyPr/>
                    <a:lstStyle/>
                    <a:p>
                      <a:r>
                        <a:rPr lang="en-US">
                          <a:effectLst/>
                        </a:rPr>
                        <a:t>$5.55 Billion</a:t>
                      </a:r>
                    </a:p>
                  </a:txBody>
                  <a:tcPr marL="57150" marR="0" marT="0" marB="0" anchor="ctr">
                    <a:lnL>
                      <a:noFill/>
                    </a:lnL>
                    <a:lnR>
                      <a:noFill/>
                    </a:lnR>
                    <a:lnT>
                      <a:noFill/>
                    </a:lnT>
                    <a:lnB>
                      <a:noFill/>
                    </a:lnB>
                    <a:solidFill>
                      <a:srgbClr val="FFFFFF"/>
                    </a:solidFill>
                  </a:tcPr>
                </a:tc>
              </a:tr>
              <a:tr h="0">
                <a:tc>
                  <a:txBody>
                    <a:bodyPr/>
                    <a:lstStyle/>
                    <a:p>
                      <a:r>
                        <a:rPr lang="en-US" b="1">
                          <a:solidFill>
                            <a:srgbClr val="1C1C1C"/>
                          </a:solidFill>
                          <a:effectLst/>
                        </a:rPr>
                        <a:t>Percentage of Each Type of Credit Card Fraud</a:t>
                      </a:r>
                      <a:endParaRPr lang="en-US">
                        <a:effectLst/>
                      </a:endParaRPr>
                    </a:p>
                  </a:txBody>
                  <a:tcPr marL="57150" marR="0" marT="0" marB="0" anchor="ctr">
                    <a:lnL>
                      <a:noFill/>
                    </a:lnL>
                    <a:lnR>
                      <a:noFill/>
                    </a:lnR>
                    <a:lnT>
                      <a:noFill/>
                    </a:lnT>
                    <a:lnB>
                      <a:noFill/>
                    </a:lnB>
                    <a:solidFill>
                      <a:srgbClr val="54D427"/>
                    </a:solidFill>
                  </a:tcPr>
                </a:tc>
                <a:tc>
                  <a:txBody>
                    <a:bodyPr/>
                    <a:lstStyle/>
                    <a:p>
                      <a:r>
                        <a:rPr lang="en-US">
                          <a:effectLst/>
                        </a:rPr>
                        <a:t> </a:t>
                      </a:r>
                    </a:p>
                  </a:txBody>
                  <a:tcPr marL="57150" marR="0" marT="0" marB="0" anchor="ctr">
                    <a:lnL>
                      <a:noFill/>
                    </a:lnL>
                    <a:lnR>
                      <a:noFill/>
                    </a:lnR>
                    <a:lnT>
                      <a:noFill/>
                    </a:lnT>
                    <a:lnB>
                      <a:noFill/>
                    </a:lnB>
                    <a:solidFill>
                      <a:srgbClr val="54D427"/>
                    </a:solidFill>
                  </a:tcPr>
                </a:tc>
              </a:tr>
              <a:tr h="0">
                <a:tc>
                  <a:txBody>
                    <a:bodyPr/>
                    <a:lstStyle/>
                    <a:p>
                      <a:r>
                        <a:rPr lang="en-US">
                          <a:effectLst/>
                        </a:rPr>
                        <a:t>Counterfeit Credit Cards</a:t>
                      </a:r>
                    </a:p>
                  </a:txBody>
                  <a:tcPr marL="57150" marR="0" marT="0" marB="0" anchor="ctr">
                    <a:lnL>
                      <a:noFill/>
                    </a:lnL>
                    <a:lnR>
                      <a:noFill/>
                    </a:lnR>
                    <a:lnT>
                      <a:noFill/>
                    </a:lnT>
                    <a:lnB>
                      <a:noFill/>
                    </a:lnB>
                    <a:solidFill>
                      <a:srgbClr val="FFFFFF"/>
                    </a:solidFill>
                  </a:tcPr>
                </a:tc>
                <a:tc>
                  <a:txBody>
                    <a:bodyPr/>
                    <a:lstStyle/>
                    <a:p>
                      <a:r>
                        <a:rPr lang="en-US">
                          <a:effectLst/>
                        </a:rPr>
                        <a:t>37 %</a:t>
                      </a:r>
                    </a:p>
                  </a:txBody>
                  <a:tcPr marL="57150" marR="0" marT="0" marB="0" anchor="ctr">
                    <a:lnL>
                      <a:noFill/>
                    </a:lnL>
                    <a:lnR>
                      <a:noFill/>
                    </a:lnR>
                    <a:lnT>
                      <a:noFill/>
                    </a:lnT>
                    <a:lnB>
                      <a:noFill/>
                    </a:lnB>
                    <a:solidFill>
                      <a:srgbClr val="FFFFFF"/>
                    </a:solidFill>
                  </a:tcPr>
                </a:tc>
              </a:tr>
              <a:tr h="0">
                <a:tc>
                  <a:txBody>
                    <a:bodyPr/>
                    <a:lstStyle/>
                    <a:p>
                      <a:r>
                        <a:rPr lang="en-US">
                          <a:effectLst/>
                        </a:rPr>
                        <a:t>Lost of Stolen</a:t>
                      </a:r>
                    </a:p>
                  </a:txBody>
                  <a:tcPr marL="57150" marR="0" marT="0" marB="0" anchor="ctr">
                    <a:lnL>
                      <a:noFill/>
                    </a:lnL>
                    <a:lnR>
                      <a:noFill/>
                    </a:lnR>
                    <a:lnT>
                      <a:noFill/>
                    </a:lnT>
                    <a:lnB>
                      <a:noFill/>
                    </a:lnB>
                    <a:solidFill>
                      <a:srgbClr val="FFFFFF"/>
                    </a:solidFill>
                  </a:tcPr>
                </a:tc>
                <a:tc>
                  <a:txBody>
                    <a:bodyPr/>
                    <a:lstStyle/>
                    <a:p>
                      <a:r>
                        <a:rPr lang="en-US">
                          <a:effectLst/>
                        </a:rPr>
                        <a:t>23 %</a:t>
                      </a:r>
                    </a:p>
                  </a:txBody>
                  <a:tcPr marL="57150" marR="0" marT="0" marB="0" anchor="ctr">
                    <a:lnL>
                      <a:noFill/>
                    </a:lnL>
                    <a:lnR>
                      <a:noFill/>
                    </a:lnR>
                    <a:lnT>
                      <a:noFill/>
                    </a:lnT>
                    <a:lnB>
                      <a:noFill/>
                    </a:lnB>
                    <a:solidFill>
                      <a:srgbClr val="FFFFFF"/>
                    </a:solidFill>
                  </a:tcPr>
                </a:tc>
              </a:tr>
              <a:tr h="0">
                <a:tc>
                  <a:txBody>
                    <a:bodyPr/>
                    <a:lstStyle/>
                    <a:p>
                      <a:r>
                        <a:rPr lang="en-US">
                          <a:effectLst/>
                        </a:rPr>
                        <a:t>No-Card Fraud (i.e. giving card information to a non-legit telemarketer)</a:t>
                      </a:r>
                    </a:p>
                  </a:txBody>
                  <a:tcPr marL="57150" marR="0" marT="0" marB="0" anchor="ctr">
                    <a:lnL>
                      <a:noFill/>
                    </a:lnL>
                    <a:lnR>
                      <a:noFill/>
                    </a:lnR>
                    <a:lnT>
                      <a:noFill/>
                    </a:lnT>
                    <a:lnB>
                      <a:noFill/>
                    </a:lnB>
                    <a:solidFill>
                      <a:srgbClr val="FFFFFF"/>
                    </a:solidFill>
                  </a:tcPr>
                </a:tc>
                <a:tc>
                  <a:txBody>
                    <a:bodyPr/>
                    <a:lstStyle/>
                    <a:p>
                      <a:r>
                        <a:rPr lang="en-US">
                          <a:effectLst/>
                        </a:rPr>
                        <a:t>10 %</a:t>
                      </a:r>
                    </a:p>
                  </a:txBody>
                  <a:tcPr marL="57150" marR="0" marT="0" marB="0" anchor="ctr">
                    <a:lnL>
                      <a:noFill/>
                    </a:lnL>
                    <a:lnR>
                      <a:noFill/>
                    </a:lnR>
                    <a:lnT>
                      <a:noFill/>
                    </a:lnT>
                    <a:lnB>
                      <a:noFill/>
                    </a:lnB>
                    <a:solidFill>
                      <a:srgbClr val="FFFFFF"/>
                    </a:solidFill>
                  </a:tcPr>
                </a:tc>
              </a:tr>
              <a:tr h="0">
                <a:tc>
                  <a:txBody>
                    <a:bodyPr/>
                    <a:lstStyle/>
                    <a:p>
                      <a:r>
                        <a:rPr lang="en-US">
                          <a:effectLst/>
                        </a:rPr>
                        <a:t>Stolen cards during mailing fraud</a:t>
                      </a:r>
                    </a:p>
                  </a:txBody>
                  <a:tcPr marL="57150" marR="0" marT="0" marB="0" anchor="ctr">
                    <a:lnL>
                      <a:noFill/>
                    </a:lnL>
                    <a:lnR>
                      <a:noFill/>
                    </a:lnR>
                    <a:lnT>
                      <a:noFill/>
                    </a:lnT>
                    <a:lnB>
                      <a:noFill/>
                    </a:lnB>
                    <a:solidFill>
                      <a:srgbClr val="FFFFFF"/>
                    </a:solidFill>
                  </a:tcPr>
                </a:tc>
                <a:tc>
                  <a:txBody>
                    <a:bodyPr/>
                    <a:lstStyle/>
                    <a:p>
                      <a:r>
                        <a:rPr lang="en-US">
                          <a:effectLst/>
                        </a:rPr>
                        <a:t>7 %</a:t>
                      </a:r>
                    </a:p>
                  </a:txBody>
                  <a:tcPr marL="57150" marR="0" marT="0" marB="0" anchor="ctr">
                    <a:lnL>
                      <a:noFill/>
                    </a:lnL>
                    <a:lnR>
                      <a:noFill/>
                    </a:lnR>
                    <a:lnT>
                      <a:noFill/>
                    </a:lnT>
                    <a:lnB>
                      <a:noFill/>
                    </a:lnB>
                    <a:solidFill>
                      <a:srgbClr val="FFFFFF"/>
                    </a:solidFill>
                  </a:tcPr>
                </a:tc>
              </a:tr>
              <a:tr h="0">
                <a:tc>
                  <a:txBody>
                    <a:bodyPr/>
                    <a:lstStyle/>
                    <a:p>
                      <a:r>
                        <a:rPr lang="en-US">
                          <a:effectLst/>
                        </a:rPr>
                        <a:t>Identity-Theft Fraud</a:t>
                      </a:r>
                    </a:p>
                  </a:txBody>
                  <a:tcPr marL="57150" marR="0" marT="0" marB="0" anchor="ctr">
                    <a:lnL>
                      <a:noFill/>
                    </a:lnL>
                    <a:lnR>
                      <a:noFill/>
                    </a:lnR>
                    <a:lnT>
                      <a:noFill/>
                    </a:lnT>
                    <a:lnB>
                      <a:noFill/>
                    </a:lnB>
                    <a:solidFill>
                      <a:srgbClr val="FFFFFF"/>
                    </a:solidFill>
                  </a:tcPr>
                </a:tc>
                <a:tc>
                  <a:txBody>
                    <a:bodyPr/>
                    <a:lstStyle/>
                    <a:p>
                      <a:r>
                        <a:rPr lang="en-US" dirty="0">
                          <a:effectLst/>
                        </a:rPr>
                        <a:t>4 %</a:t>
                      </a:r>
                    </a:p>
                  </a:txBody>
                  <a:tcPr marL="5715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44029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dirty="0" smtClean="0"/>
              <a:t>Why continues?</a:t>
            </a:r>
            <a:endParaRPr lang="en-US" dirty="0"/>
          </a:p>
        </p:txBody>
      </p:sp>
      <p:sp>
        <p:nvSpPr>
          <p:cNvPr id="3" name="Content Placeholder 2"/>
          <p:cNvSpPr>
            <a:spLocks noGrp="1"/>
          </p:cNvSpPr>
          <p:nvPr>
            <p:ph idx="1"/>
          </p:nvPr>
        </p:nvSpPr>
        <p:spPr>
          <a:xfrm>
            <a:off x="457200" y="381000"/>
            <a:ext cx="8229600" cy="6477000"/>
          </a:xfrm>
        </p:spPr>
        <p:txBody>
          <a:bodyPr>
            <a:noAutofit/>
          </a:bodyPr>
          <a:lstStyle/>
          <a:p>
            <a:r>
              <a:rPr lang="en-US" sz="1600" dirty="0" smtClean="0">
                <a:latin typeface="Angsana New" pitchFamily="18" charset="-34"/>
                <a:cs typeface="Angsana New" pitchFamily="18" charset="-34"/>
              </a:rPr>
              <a:t>Often, people take measures to protect their personal information to avoid identity fraud or harassment. These acts may occur when the receiver of personal information uses it in a fraudulent or malicious act. Most of the online purchases doesn’t require PIN.</a:t>
            </a:r>
          </a:p>
          <a:p>
            <a:r>
              <a:rPr lang="en-US" sz="1600" dirty="0" smtClean="0">
                <a:latin typeface="Angsana New" pitchFamily="18" charset="-34"/>
                <a:cs typeface="Angsana New" pitchFamily="18" charset="-34"/>
              </a:rPr>
              <a:t>“Data breaches have become the new normal with big-name companies like Global Payments -- which services Visa and MasterCard -- and online retailer </a:t>
            </a:r>
            <a:r>
              <a:rPr lang="en-US" sz="1600" b="1" dirty="0" err="1" smtClean="0">
                <a:latin typeface="Angsana New" pitchFamily="18" charset="-34"/>
                <a:cs typeface="Angsana New" pitchFamily="18" charset="-34"/>
              </a:rPr>
              <a:t>Zappos</a:t>
            </a:r>
            <a:r>
              <a:rPr lang="en-US" sz="1600" dirty="0" smtClean="0">
                <a:latin typeface="Angsana New" pitchFamily="18" charset="-34"/>
                <a:cs typeface="Angsana New" pitchFamily="18" charset="-34"/>
              </a:rPr>
              <a:t> disclosing hackers stole consumer credit card information in 2012. The breaches build on an equally active 2011, a year in which security software company Symantec estimates 232 million identities were exposed. Following are some of the new reports.</a:t>
            </a:r>
            <a:r>
              <a:rPr lang="en-US" sz="1600" dirty="0">
                <a:latin typeface="Angsana New" pitchFamily="18" charset="-34"/>
                <a:cs typeface="Angsana New" pitchFamily="18" charset="-34"/>
              </a:rPr>
              <a:t/>
            </a:r>
            <a:br>
              <a:rPr lang="en-US" sz="1600" dirty="0">
                <a:latin typeface="Angsana New" pitchFamily="18" charset="-34"/>
                <a:cs typeface="Angsana New" pitchFamily="18" charset="-34"/>
              </a:rPr>
            </a:br>
            <a:r>
              <a:rPr lang="en-US" sz="1600" u="sng" dirty="0" smtClean="0">
                <a:solidFill>
                  <a:schemeClr val="tx2"/>
                </a:solidFill>
                <a:latin typeface="Angsana New" pitchFamily="18" charset="-34"/>
                <a:cs typeface="Angsana New" pitchFamily="18" charset="-34"/>
                <a:hlinkClick r:id="rId3"/>
              </a:rPr>
              <a:t>http://www.bankrate.com/finance/credit-cards/stealing-credit-card-data.aspx</a:t>
            </a:r>
            <a:r>
              <a:rPr lang="en-US" sz="1600" u="sng" dirty="0" smtClean="0">
                <a:solidFill>
                  <a:schemeClr val="tx2"/>
                </a:solidFill>
                <a:latin typeface="Angsana New" pitchFamily="18" charset="-34"/>
                <a:cs typeface="Angsana New" pitchFamily="18" charset="-34"/>
              </a:rPr>
              <a:t>, </a:t>
            </a:r>
            <a:r>
              <a:rPr lang="en-US" sz="1600" u="sng" dirty="0" smtClean="0">
                <a:solidFill>
                  <a:schemeClr val="tx2"/>
                </a:solidFill>
                <a:latin typeface="Angsana New" pitchFamily="18" charset="-34"/>
                <a:cs typeface="Angsana New" pitchFamily="18" charset="-34"/>
                <a:hlinkClick r:id="rId4"/>
              </a:rPr>
              <a:t>http://www.huffingtonpost.com/2012/06/27/credit-card-fraud_n_1631280.html</a:t>
            </a:r>
            <a:endParaRPr lang="en-US" sz="1600" u="sng" dirty="0" smtClean="0">
              <a:solidFill>
                <a:schemeClr val="tx2"/>
              </a:solidFill>
              <a:latin typeface="Angsana New" pitchFamily="18" charset="-34"/>
              <a:cs typeface="Angsana New" pitchFamily="18" charset="-34"/>
            </a:endParaRPr>
          </a:p>
          <a:p>
            <a:r>
              <a:rPr lang="en-US" sz="1600" u="sng" dirty="0" smtClean="0">
                <a:solidFill>
                  <a:schemeClr val="tx2"/>
                </a:solidFill>
                <a:latin typeface="Angsana New" pitchFamily="18" charset="-34"/>
                <a:cs typeface="Angsana New" pitchFamily="18" charset="-34"/>
              </a:rPr>
              <a:t>“</a:t>
            </a:r>
            <a:r>
              <a:rPr lang="en-US" sz="1600" dirty="0" smtClean="0">
                <a:latin typeface="Angsana New" pitchFamily="18" charset="-34"/>
                <a:cs typeface="Angsana New" pitchFamily="18" charset="-34"/>
              </a:rPr>
              <a:t>Although instances of credit card fraud is limited to about 0.1% of all card transaction, this has resulted in huge financial losses as the fraudulent transactions have been large value transactions. In 1999, out of 12 billion transactions made annually, approximately 10 million—or one out of every 1200 transactions—turned out to be fraudulent. Today's fraud detection systems are designed to prevent a mere one twelfth of one percent of all transactions processed which still translates into billions of dollars in losses.”.</a:t>
            </a:r>
          </a:p>
          <a:p>
            <a:pPr marL="0" indent="0">
              <a:buNone/>
            </a:pPr>
            <a:r>
              <a:rPr lang="en-US" sz="1600" dirty="0" smtClean="0">
                <a:latin typeface="Angsana New" pitchFamily="18" charset="-34"/>
                <a:cs typeface="Angsana New" pitchFamily="18" charset="-34"/>
              </a:rPr>
              <a:t>         - </a:t>
            </a:r>
            <a:r>
              <a:rPr lang="en-US" sz="1600" dirty="0" smtClean="0">
                <a:latin typeface="Angsana New" pitchFamily="18" charset="-34"/>
                <a:cs typeface="Angsana New" pitchFamily="18" charset="-34"/>
                <a:hlinkClick r:id="rId5"/>
              </a:rPr>
              <a:t>http://en.wikipedia.org/wiki/Credit_card_fraud</a:t>
            </a:r>
            <a:endParaRPr lang="en-US" sz="1600" dirty="0">
              <a:latin typeface="Angsana New" pitchFamily="18" charset="-34"/>
              <a:cs typeface="Angsana New" pitchFamily="18" charset="-34"/>
            </a:endParaRPr>
          </a:p>
          <a:p>
            <a:pPr marL="0" indent="0">
              <a:buNone/>
            </a:pPr>
            <a:r>
              <a:rPr lang="en-US" sz="1600" b="1" dirty="0" smtClean="0">
                <a:latin typeface="Angsana New" pitchFamily="18" charset="-34"/>
                <a:cs typeface="Angsana New" pitchFamily="18" charset="-34"/>
              </a:rPr>
              <a:t>         - Business Applications of Neural Networks: The State-Of-The-Art of Real-World Applications (Progress in Neural Processing) </a:t>
            </a:r>
            <a:r>
              <a:rPr lang="en-US" sz="1600" dirty="0" smtClean="0">
                <a:latin typeface="Angsana New" pitchFamily="18" charset="-34"/>
                <a:cs typeface="Angsana New" pitchFamily="18" charset="-34"/>
              </a:rPr>
              <a:t>by </a:t>
            </a:r>
            <a:r>
              <a:rPr lang="en-US" sz="1600" dirty="0" smtClean="0">
                <a:latin typeface="Angsana New" pitchFamily="18" charset="-34"/>
                <a:cs typeface="Angsana New" pitchFamily="18" charset="-34"/>
                <a:hlinkClick r:id="rId6"/>
              </a:rPr>
              <a:t>P. J. G. </a:t>
            </a:r>
            <a:r>
              <a:rPr lang="en-US" sz="1600" dirty="0" err="1" smtClean="0">
                <a:latin typeface="Angsana New" pitchFamily="18" charset="-34"/>
                <a:cs typeface="Angsana New" pitchFamily="18" charset="-34"/>
                <a:hlinkClick r:id="rId6"/>
              </a:rPr>
              <a:t>Lisboa</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7"/>
              </a:rPr>
              <a:t>Bill </a:t>
            </a:r>
            <a:r>
              <a:rPr lang="en-US" sz="1600" dirty="0" err="1" smtClean="0">
                <a:latin typeface="Angsana New" pitchFamily="18" charset="-34"/>
                <a:cs typeface="Angsana New" pitchFamily="18" charset="-34"/>
                <a:hlinkClick r:id="rId7"/>
              </a:rPr>
              <a:t>Edisbury</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8"/>
              </a:rPr>
              <a:t>Alfredo </a:t>
            </a:r>
            <a:r>
              <a:rPr lang="en-US" sz="1600" dirty="0" err="1" smtClean="0">
                <a:latin typeface="Angsana New" pitchFamily="18" charset="-34"/>
                <a:cs typeface="Angsana New" pitchFamily="18" charset="-34"/>
                <a:hlinkClick r:id="rId8"/>
              </a:rPr>
              <a:t>Vellido</a:t>
            </a:r>
            <a:r>
              <a:rPr lang="en-US" sz="1600" dirty="0" smtClean="0">
                <a:latin typeface="Angsana New" pitchFamily="18" charset="-34"/>
                <a:cs typeface="Angsana New" pitchFamily="18" charset="-34"/>
              </a:rPr>
              <a:t> (Editor) </a:t>
            </a:r>
          </a:p>
          <a:p>
            <a:r>
              <a:rPr lang="en-US" sz="1600" dirty="0" smtClean="0">
                <a:latin typeface="Angsana New" pitchFamily="18" charset="-34"/>
                <a:cs typeface="Angsana New" pitchFamily="18" charset="-34"/>
              </a:rPr>
              <a:t>Earlier this year, </a:t>
            </a:r>
            <a:r>
              <a:rPr lang="en-US" sz="1600" i="1" dirty="0" smtClean="0">
                <a:latin typeface="Angsana New" pitchFamily="18" charset="-34"/>
                <a:cs typeface="Angsana New" pitchFamily="18" charset="-34"/>
                <a:hlinkClick r:id="rId9"/>
              </a:rPr>
              <a:t>The New York Times</a:t>
            </a:r>
            <a:r>
              <a:rPr lang="en-US" sz="1600" dirty="0" smtClean="0">
                <a:latin typeface="Angsana New" pitchFamily="18" charset="-34"/>
                <a:cs typeface="Angsana New" pitchFamily="18" charset="-34"/>
                <a:hlinkClick r:id="rId9"/>
              </a:rPr>
              <a:t> reported that credit card fraud was prevalent at Apple's online shopping mall iTunes</a:t>
            </a:r>
            <a:r>
              <a:rPr lang="en-US" sz="1600" dirty="0" smtClean="0">
                <a:latin typeface="Angsana New" pitchFamily="18" charset="-34"/>
                <a:cs typeface="Angsana New" pitchFamily="18" charset="-34"/>
              </a:rPr>
              <a:t> and consumers complained of false charges on their credit cards for apps and other products they had not purchased.</a:t>
            </a:r>
          </a:p>
          <a:p>
            <a:r>
              <a:rPr lang="en-US" sz="1600" dirty="0" smtClean="0">
                <a:latin typeface="Angsana New" pitchFamily="18" charset="-34"/>
                <a:cs typeface="Angsana New" pitchFamily="18" charset="-34"/>
              </a:rPr>
              <a:t>Even PayPal’s current system is not immune to the fraud. https://www.paypal-community.com/t5/Fraud-phishing-and-spoof-Archive/Credit-card-linked-to-fraudulent-Paypal-account/td-p/373416</a:t>
            </a:r>
          </a:p>
          <a:p>
            <a:r>
              <a:rPr lang="en-US" sz="1600" dirty="0" smtClean="0">
                <a:latin typeface="Angsana New" pitchFamily="18" charset="-34"/>
                <a:cs typeface="Angsana New" pitchFamily="18" charset="-34"/>
              </a:rPr>
              <a:t>Another growing threat comes from hackers' use of nefarious software programs, called malware, to illegally harvest credit card and personal data, said Mike Urban, director of financial crime solutions at Fiserv, a company that provides software to the financial services industry. Once criminals have the stolen goods -- credit card numbers, log-in information, email addresses and personal data -- they may use Internet forums and chat rooms to exchange and sell big bundles of information. </a:t>
            </a:r>
          </a:p>
          <a:p>
            <a:r>
              <a:rPr lang="en-US" sz="1600" b="1" dirty="0" smtClean="0">
                <a:latin typeface="Angsana New" pitchFamily="18" charset="-34"/>
                <a:cs typeface="Angsana New" pitchFamily="18" charset="-34"/>
              </a:rPr>
              <a:t>For consumers, changing habits could be the best defense against being robbed of online information. A healthy distrust of sketchy looking websites and popup windows, virus protection software and complicated passwords are some essential ways to staying safe, say experts. </a:t>
            </a:r>
            <a:r>
              <a:rPr lang="en-US" sz="1600" u="sng" dirty="0">
                <a:solidFill>
                  <a:schemeClr val="tx2"/>
                </a:solidFill>
                <a:latin typeface="Angsana New" pitchFamily="18" charset="-34"/>
                <a:cs typeface="Angsana New" pitchFamily="18" charset="-34"/>
              </a:rPr>
              <a:t/>
            </a:r>
            <a:br>
              <a:rPr lang="en-US" sz="1600" u="sng" dirty="0">
                <a:solidFill>
                  <a:schemeClr val="tx2"/>
                </a:solidFill>
                <a:latin typeface="Angsana New" pitchFamily="18" charset="-34"/>
                <a:cs typeface="Angsana New" pitchFamily="18" charset="-34"/>
              </a:rPr>
            </a:br>
            <a:endParaRPr lang="en-US" sz="1600" u="sng" dirty="0">
              <a:solidFill>
                <a:schemeClr val="tx2"/>
              </a:solidFill>
              <a:latin typeface="Angsana New" pitchFamily="18" charset="-34"/>
              <a:cs typeface="Angsana New" pitchFamily="18" charset="-34"/>
            </a:endParaRPr>
          </a:p>
        </p:txBody>
      </p:sp>
    </p:spTree>
    <p:extLst>
      <p:ext uri="{BB962C8B-B14F-4D97-AF65-F5344CB8AC3E}">
        <p14:creationId xmlns:p14="http://schemas.microsoft.com/office/powerpoint/2010/main" val="3467226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What?</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dirty="0" smtClean="0">
                <a:effectLst/>
              </a:rPr>
              <a:t>Proposed service would enable secure and private transaction for online purchases either with your credit cards, debit cards, check or even a checking account without any plastic or checkbook and mainly without giving out any personal information of any sort. </a:t>
            </a:r>
          </a:p>
          <a:p>
            <a:r>
              <a:rPr lang="en-US" dirty="0" smtClean="0">
                <a:effectLst/>
              </a:rPr>
              <a:t>This way user’s personal information will be protected from proliferating across the globe. </a:t>
            </a:r>
          </a:p>
          <a:p>
            <a:r>
              <a:rPr lang="en-US" dirty="0" smtClean="0">
                <a:effectLst/>
              </a:rPr>
              <a:t>This is a </a:t>
            </a:r>
            <a:r>
              <a:rPr lang="en-US" dirty="0" smtClean="0"/>
              <a:t>single use token based system enabled directly in coordination with financial providers. It’s guaranteed that no where users personal information will be transferred in shape or form during the transaction.</a:t>
            </a:r>
          </a:p>
          <a:p>
            <a:endParaRPr lang="en-US" dirty="0"/>
          </a:p>
        </p:txBody>
      </p:sp>
    </p:spTree>
    <p:extLst>
      <p:ext uri="{BB962C8B-B14F-4D97-AF65-F5344CB8AC3E}">
        <p14:creationId xmlns:p14="http://schemas.microsoft.com/office/powerpoint/2010/main" val="1454191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209427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How to Make Money</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1800" dirty="0" smtClean="0"/>
              <a:t>My strategy is to enable this as a online banking software service which would help with easy advertising to the existing customers. </a:t>
            </a:r>
          </a:p>
          <a:p>
            <a:r>
              <a:rPr lang="en-US" sz="1800" dirty="0" smtClean="0"/>
              <a:t>There are multiple avenues to make money,</a:t>
            </a:r>
          </a:p>
          <a:p>
            <a:pPr lvl="1"/>
            <a:r>
              <a:rPr lang="en-US" sz="1400" dirty="0" smtClean="0"/>
              <a:t>Minimum charge of 0.5% as a transaction fee, or</a:t>
            </a:r>
          </a:p>
          <a:p>
            <a:pPr lvl="1"/>
            <a:r>
              <a:rPr lang="en-US" sz="1400" dirty="0" smtClean="0"/>
              <a:t>From the research we found there are 212 million online payment users (according to Gartner Inc.) . Assuming we will be processing 10 million transactions  per month using new system. Charging $0.01 per transaction would generate $1.2M in the first year, and</a:t>
            </a:r>
          </a:p>
          <a:p>
            <a:pPr lvl="1"/>
            <a:r>
              <a:rPr lang="en-US" sz="1400" dirty="0" smtClean="0"/>
              <a:t>Minimum charge of 0.5% for urgent money transfer service from a users bank account via ATM or 24-Hrs store network like 7-Elevan, and</a:t>
            </a:r>
          </a:p>
          <a:p>
            <a:pPr lvl="1"/>
            <a:r>
              <a:rPr lang="en-US" sz="1400" dirty="0" smtClean="0"/>
              <a:t>Anonymous data analysis services to the small businesses/retailers.</a:t>
            </a:r>
          </a:p>
          <a:p>
            <a:pPr marL="457200" lvl="1" indent="0">
              <a:buNone/>
            </a:pPr>
            <a:endParaRPr lang="en-US" sz="1400" dirty="0" smtClean="0"/>
          </a:p>
          <a:p>
            <a:pPr lvl="1"/>
            <a:endParaRPr lang="en-US" sz="1400" dirty="0"/>
          </a:p>
        </p:txBody>
      </p:sp>
    </p:spTree>
    <p:extLst>
      <p:ext uri="{BB962C8B-B14F-4D97-AF65-F5344CB8AC3E}">
        <p14:creationId xmlns:p14="http://schemas.microsoft.com/office/powerpoint/2010/main" val="3231119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Market Size and Growth</a:t>
            </a:r>
            <a:endParaRPr lang="en-US" dirty="0"/>
          </a:p>
        </p:txBody>
      </p:sp>
      <p:sp>
        <p:nvSpPr>
          <p:cNvPr id="3" name="Content Placeholder 2"/>
          <p:cNvSpPr>
            <a:spLocks noGrp="1"/>
          </p:cNvSpPr>
          <p:nvPr>
            <p:ph idx="1"/>
          </p:nvPr>
        </p:nvSpPr>
        <p:spPr>
          <a:xfrm>
            <a:off x="457200" y="914400"/>
            <a:ext cx="8229600" cy="5791200"/>
          </a:xfrm>
        </p:spPr>
        <p:txBody>
          <a:bodyPr>
            <a:normAutofit fontScale="47500" lnSpcReduction="20000"/>
          </a:bodyPr>
          <a:lstStyle/>
          <a:p>
            <a:endParaRPr lang="en-US" dirty="0"/>
          </a:p>
          <a:p>
            <a:r>
              <a:rPr lang="en-US" dirty="0" smtClean="0"/>
              <a:t>1) TAM (Total available market): From my market research and reports I have read, I found out that the total number of mobile payment users will reach 448 million users by 2016 from 212.2 million in 2012, according to Gartner, Inc. This presents huge opportunity in the mobile payment space. The number of U.S. digital shoppers is expected to grow from 137 million in 2010 to 175 million in 2016, according to </a:t>
            </a:r>
            <a:r>
              <a:rPr lang="en-US" dirty="0" err="1" smtClean="0"/>
              <a:t>eMarketer</a:t>
            </a:r>
            <a:r>
              <a:rPr lang="en-US" dirty="0" smtClean="0"/>
              <a:t> estimates (</a:t>
            </a:r>
            <a:r>
              <a:rPr lang="en-US" dirty="0" smtClean="0">
                <a:hlinkClick r:id="rId2"/>
              </a:rPr>
              <a:t>www.statista.com</a:t>
            </a:r>
            <a:r>
              <a:rPr lang="en-US" dirty="0" smtClean="0"/>
              <a:t>)</a:t>
            </a:r>
          </a:p>
          <a:p>
            <a:endParaRPr lang="en-US" dirty="0" smtClean="0"/>
          </a:p>
          <a:p>
            <a:r>
              <a:rPr lang="en-US" dirty="0" smtClean="0"/>
              <a:t>2) SAM (Serviceable Available Market): In this space PayPal has the highest market share (in terms of customer who uses PayPal solution) of around 100 million customers. Other customers are being served by Google using NFC technology along with individual solutions by each major credit card companies. This technology could be integrated with retailers/providers using NFC based solution for payment processing. </a:t>
            </a:r>
          </a:p>
          <a:p>
            <a:endParaRPr lang="en-US" dirty="0" smtClean="0"/>
          </a:p>
          <a:p>
            <a:r>
              <a:rPr lang="en-US" dirty="0" smtClean="0"/>
              <a:t>3) SOM(Serviceable Obtainable Market): My strategy is to work with Major bank(s) or a Credit Card companies to enable this idea, and develop an application interface for retailer to use this system (as payment or complete POS system). After going to market I'm expecting signup of at least 1% of 100 million of PayPal's customer or new customers from uBid.com or similar auction sites, of around 1 million customers to start using this system in the first year. In this case I'm assuming 10 million transactions a month with 0.5% charge per transaction would generate approx. $600,000 by first year. This is very realistic and reachable target by end of first year of deployment. With growth rate (new customers and transactions) of 10% in next 2 years, my revenue will be $12M by year 3. Additional revenue will be generated by anonymous data analysis services to the retail sector and urgent money transfer services from a users bank account via ATM or 24-Hrs store network like 7-Elevan.</a:t>
            </a:r>
          </a:p>
          <a:p>
            <a:endParaRPr lang="en-US" b="1" dirty="0" smtClean="0"/>
          </a:p>
          <a:p>
            <a:r>
              <a:rPr lang="en-US" b="1" dirty="0" smtClean="0"/>
              <a:t>The US mobile payment market is expected to reach (</a:t>
            </a:r>
            <a:r>
              <a:rPr lang="en-US" b="1" dirty="0" smtClean="0">
                <a:hlinkClick r:id="rId3"/>
              </a:rPr>
              <a:t>http://techcrunch.com/2013/01/16/forrester-u-s-mobile-payments-market-predicted-to-reach-90b-by-2017-up-from-12-8b-in-2012/</a:t>
            </a:r>
            <a:r>
              <a:rPr lang="en-US" b="1" dirty="0" smtClean="0"/>
              <a:t>) 90 Billion by 2017.</a:t>
            </a:r>
          </a:p>
          <a:p>
            <a:endParaRPr lang="en-US" dirty="0"/>
          </a:p>
        </p:txBody>
      </p:sp>
    </p:spTree>
    <p:extLst>
      <p:ext uri="{BB962C8B-B14F-4D97-AF65-F5344CB8AC3E}">
        <p14:creationId xmlns:p14="http://schemas.microsoft.com/office/powerpoint/2010/main" val="1703367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Who is your customer?</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dirty="0"/>
          </a:p>
          <a:p>
            <a:r>
              <a:rPr lang="en-US" dirty="0" smtClean="0"/>
              <a:t>Our customers are small business owner or individual who currently uses service like PayPal. The customers will pay us a percentage of their revenue of the transactions. We will charge a fee to the merchants. For all successful transactions this will be deducted before money is transferred to their account thru the bank card processing gateways.</a:t>
            </a:r>
          </a:p>
          <a:p>
            <a:endParaRPr lang="en-US" dirty="0" smtClean="0"/>
          </a:p>
          <a:p>
            <a:r>
              <a:rPr lang="en-US" dirty="0" smtClean="0"/>
              <a:t>For a $100 transaction the business owner will get $99.50 minus the bank credit card fees if any. We will provide customer service through email and phone or online chat support.</a:t>
            </a:r>
          </a:p>
          <a:p>
            <a:endParaRPr lang="en-US" dirty="0" smtClean="0"/>
          </a:p>
          <a:p>
            <a:r>
              <a:rPr lang="en-US" dirty="0" smtClean="0"/>
              <a:t>We will also enable to easy but authorized money transfer services through the bank and their ATM network. There would be a small fee will be applied for the use of this service paid by the sender (this will behave like a collect phone call system).</a:t>
            </a:r>
          </a:p>
          <a:p>
            <a:endParaRPr lang="en-US" dirty="0"/>
          </a:p>
        </p:txBody>
      </p:sp>
    </p:spTree>
    <p:extLst>
      <p:ext uri="{BB962C8B-B14F-4D97-AF65-F5344CB8AC3E}">
        <p14:creationId xmlns:p14="http://schemas.microsoft.com/office/powerpoint/2010/main" val="3530514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3293385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What problem are you addressing?</a:t>
            </a:r>
            <a:endParaRPr lang="en-US" dirty="0"/>
          </a:p>
        </p:txBody>
      </p:sp>
      <p:sp>
        <p:nvSpPr>
          <p:cNvPr id="4" name="Content Placeholder 3"/>
          <p:cNvSpPr>
            <a:spLocks noGrp="1"/>
          </p:cNvSpPr>
          <p:nvPr>
            <p:ph idx="1"/>
          </p:nvPr>
        </p:nvSpPr>
        <p:spPr>
          <a:xfrm>
            <a:off x="457200" y="1143000"/>
            <a:ext cx="8229600" cy="4983163"/>
          </a:xfrm>
        </p:spPr>
        <p:txBody>
          <a:bodyPr>
            <a:normAutofit fontScale="70000" lnSpcReduction="20000"/>
          </a:bodyPr>
          <a:lstStyle/>
          <a:p>
            <a:r>
              <a:rPr lang="en-US" dirty="0" smtClean="0"/>
              <a:t>End </a:t>
            </a:r>
            <a:r>
              <a:rPr lang="en-US" dirty="0"/>
              <a:t>user doesn’t need to carry or keep track of plastics or check books.</a:t>
            </a:r>
          </a:p>
          <a:p>
            <a:r>
              <a:rPr lang="en-US" dirty="0" smtClean="0"/>
              <a:t>Protect </a:t>
            </a:r>
            <a:r>
              <a:rPr lang="en-US" dirty="0"/>
              <a:t>user’s personal information from proliferating across the globe.</a:t>
            </a:r>
          </a:p>
          <a:p>
            <a:r>
              <a:rPr lang="en-US" dirty="0"/>
              <a:t> </a:t>
            </a:r>
            <a:r>
              <a:rPr lang="en-US" dirty="0" smtClean="0"/>
              <a:t>We </a:t>
            </a:r>
            <a:r>
              <a:rPr lang="en-US" dirty="0"/>
              <a:t>strongly believe that the retailers don’t need (and store) customers personal information to complete the transaction. Retailers can't misuse user data (like sharing or selling it to others as there is nothing to misuse).</a:t>
            </a:r>
          </a:p>
          <a:p>
            <a:r>
              <a:rPr lang="en-US" dirty="0" smtClean="0"/>
              <a:t>Convenient </a:t>
            </a:r>
            <a:r>
              <a:rPr lang="en-US" dirty="0"/>
              <a:t>way of fastest money transfer to their close friends or family members in urgent need. Imagine a friend is travelling in New York City and he/she is in dire need of immediate money because he/she has lost all the belongings. In this scenario a Sender creates a virtual-transaction with all the details including a secret code (similar to a debit card pin #) and gives this information (a string) to the receiver over the phone who in turn uses it at ATM machine (or special kiosks at 7Elevan or 24-hr stores) to cash in.       </a:t>
            </a:r>
          </a:p>
          <a:p>
            <a:r>
              <a:rPr lang="en-US" dirty="0" smtClean="0"/>
              <a:t>It's </a:t>
            </a:r>
            <a:r>
              <a:rPr lang="en-US" dirty="0"/>
              <a:t>like a Cash transaction in Digital world.</a:t>
            </a:r>
          </a:p>
          <a:p>
            <a:endParaRPr lang="en-US" dirty="0"/>
          </a:p>
        </p:txBody>
      </p:sp>
    </p:spTree>
    <p:extLst>
      <p:ext uri="{BB962C8B-B14F-4D97-AF65-F5344CB8AC3E}">
        <p14:creationId xmlns:p14="http://schemas.microsoft.com/office/powerpoint/2010/main" val="3934816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5 </a:t>
            </a:r>
            <a:r>
              <a:rPr lang="en-US" dirty="0" err="1" smtClean="0"/>
              <a:t>Yr</a:t>
            </a:r>
            <a:r>
              <a:rPr lang="en-US" dirty="0" smtClean="0"/>
              <a:t> NPV, 5 </a:t>
            </a:r>
            <a:r>
              <a:rPr lang="en-US" dirty="0" err="1" smtClean="0"/>
              <a:t>Yr</a:t>
            </a:r>
            <a:r>
              <a:rPr lang="en-US" dirty="0" smtClean="0"/>
              <a:t> revenue forecast, break even point</a:t>
            </a:r>
            <a:endParaRPr lang="en-US" dirty="0"/>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dirty="0"/>
              <a:t>I'm assuming 10 million transactions a month with 0.5% charge </a:t>
            </a:r>
            <a:r>
              <a:rPr lang="en-US" dirty="0" smtClean="0"/>
              <a:t>(or $0.005) per </a:t>
            </a:r>
            <a:r>
              <a:rPr lang="en-US" dirty="0"/>
              <a:t>transaction </a:t>
            </a:r>
            <a:r>
              <a:rPr lang="en-US" dirty="0" smtClean="0"/>
              <a:t>of $1 would </a:t>
            </a:r>
            <a:r>
              <a:rPr lang="en-US" dirty="0"/>
              <a:t>generate approx. $600,000 by first year. With growth rate (new </a:t>
            </a:r>
            <a:r>
              <a:rPr lang="en-US" dirty="0" smtClean="0"/>
              <a:t>customers) </a:t>
            </a:r>
            <a:r>
              <a:rPr lang="en-US" dirty="0"/>
              <a:t>of </a:t>
            </a:r>
            <a:r>
              <a:rPr lang="en-US" dirty="0" smtClean="0"/>
              <a:t> 10-15% </a:t>
            </a:r>
            <a:r>
              <a:rPr lang="en-US" dirty="0"/>
              <a:t>in next 2 years</a:t>
            </a:r>
            <a:r>
              <a:rPr lang="en-US" dirty="0" smtClean="0"/>
              <a:t>, expected number of transactions to be 200M (which is 10% of overall number of online transactions) and revenue </a:t>
            </a:r>
            <a:r>
              <a:rPr lang="en-US" dirty="0"/>
              <a:t>will be $12M by year 3. </a:t>
            </a:r>
            <a:endParaRPr lang="en-US" dirty="0" smtClean="0"/>
          </a:p>
          <a:p>
            <a:r>
              <a:rPr lang="en-US" dirty="0" smtClean="0"/>
              <a:t>Additional </a:t>
            </a:r>
            <a:r>
              <a:rPr lang="en-US" dirty="0"/>
              <a:t>revenue will be generated </a:t>
            </a:r>
            <a:r>
              <a:rPr lang="en-US" dirty="0" smtClean="0"/>
              <a:t>by</a:t>
            </a:r>
          </a:p>
          <a:p>
            <a:pPr lvl="1"/>
            <a:r>
              <a:rPr lang="en-US" dirty="0" smtClean="0"/>
              <a:t>anonymous </a:t>
            </a:r>
            <a:r>
              <a:rPr lang="en-US" dirty="0"/>
              <a:t>data analysis services to the retail </a:t>
            </a:r>
            <a:r>
              <a:rPr lang="en-US" dirty="0" smtClean="0"/>
              <a:t>sector, and</a:t>
            </a:r>
          </a:p>
          <a:p>
            <a:pPr lvl="1"/>
            <a:r>
              <a:rPr lang="en-US" dirty="0" smtClean="0"/>
              <a:t>urgent </a:t>
            </a:r>
            <a:r>
              <a:rPr lang="en-US" dirty="0"/>
              <a:t>money transfer services from a users bank account via ATM or 24-Hrs store network like 7-Eleven. </a:t>
            </a:r>
            <a:endParaRPr lang="en-US" dirty="0" smtClean="0"/>
          </a:p>
          <a:p>
            <a:r>
              <a:rPr lang="en-US" dirty="0" smtClean="0"/>
              <a:t>Cost</a:t>
            </a:r>
            <a:endParaRPr lang="en-US" dirty="0"/>
          </a:p>
          <a:p>
            <a:pPr lvl="1"/>
            <a:r>
              <a:rPr lang="en-US" dirty="0" smtClean="0"/>
              <a:t>Software </a:t>
            </a:r>
            <a:r>
              <a:rPr lang="en-US" dirty="0"/>
              <a:t>stack will be built using open source software saving licensing fees. </a:t>
            </a:r>
            <a:endParaRPr lang="en-US" dirty="0" smtClean="0"/>
          </a:p>
          <a:p>
            <a:pPr lvl="1"/>
            <a:r>
              <a:rPr lang="en-US" dirty="0" smtClean="0"/>
              <a:t>I'm </a:t>
            </a:r>
            <a:r>
              <a:rPr lang="en-US" dirty="0"/>
              <a:t>assuming 20% cost for the use of cloud infrastructure from </a:t>
            </a:r>
            <a:r>
              <a:rPr lang="en-US" dirty="0" smtClean="0"/>
              <a:t>the </a:t>
            </a:r>
            <a:r>
              <a:rPr lang="en-US" dirty="0"/>
              <a:t>likes of Amazon, Rackspace. </a:t>
            </a:r>
            <a:endParaRPr lang="en-US" dirty="0" smtClean="0"/>
          </a:p>
          <a:p>
            <a:pPr lvl="1"/>
            <a:r>
              <a:rPr lang="en-US" dirty="0" smtClean="0"/>
              <a:t>Personnel cost.</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945077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How does Intel differentiate? </a:t>
            </a:r>
          </a:p>
        </p:txBody>
      </p:sp>
      <p:sp>
        <p:nvSpPr>
          <p:cNvPr id="3" name="Content Placeholder 2"/>
          <p:cNvSpPr>
            <a:spLocks noGrp="1"/>
          </p:cNvSpPr>
          <p:nvPr>
            <p:ph idx="1"/>
          </p:nvPr>
        </p:nvSpPr>
        <p:spPr/>
        <p:txBody>
          <a:bodyPr>
            <a:normAutofit lnSpcReduction="10000"/>
          </a:bodyPr>
          <a:lstStyle/>
          <a:p>
            <a:r>
              <a:rPr lang="en-US" dirty="0"/>
              <a:t>Our encryption system can use different encryption technologies and can be dynamically changed by providers making it difficult to hack into the private data.</a:t>
            </a:r>
          </a:p>
          <a:p>
            <a:r>
              <a:rPr lang="en-US" dirty="0" smtClean="0"/>
              <a:t>Intel servers to be used to process millions of transactions in real-time which includes encrypted token creation, validation of retailer input, fastest routing of requests between various entities.</a:t>
            </a:r>
            <a:endParaRPr lang="en-US" dirty="0"/>
          </a:p>
          <a:p>
            <a:endParaRPr lang="en-US" dirty="0" smtClean="0"/>
          </a:p>
          <a:p>
            <a:endParaRPr lang="en-US" dirty="0"/>
          </a:p>
        </p:txBody>
      </p:sp>
    </p:spTree>
    <p:extLst>
      <p:ext uri="{BB962C8B-B14F-4D97-AF65-F5344CB8AC3E}">
        <p14:creationId xmlns:p14="http://schemas.microsoft.com/office/powerpoint/2010/main" val="3908718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mtClean="0"/>
              <a:t>Competitive </a:t>
            </a:r>
            <a:r>
              <a:rPr lang="en-US" smtClean="0"/>
              <a:t>advantage </a:t>
            </a:r>
            <a:endParaRPr lang="en-US" dirty="0" smtClean="0"/>
          </a:p>
        </p:txBody>
      </p:sp>
      <p:sp>
        <p:nvSpPr>
          <p:cNvPr id="3" name="Content Placeholder 2"/>
          <p:cNvSpPr>
            <a:spLocks noGrp="1"/>
          </p:cNvSpPr>
          <p:nvPr>
            <p:ph idx="1"/>
          </p:nvPr>
        </p:nvSpPr>
        <p:spPr/>
        <p:txBody>
          <a:bodyPr>
            <a:normAutofit lnSpcReduction="10000"/>
          </a:bodyPr>
          <a:lstStyle/>
          <a:p>
            <a:r>
              <a:rPr lang="en-US" dirty="0"/>
              <a:t>Our encryption system can use different encryption technologies and can be dynamically changed by providers making it difficult to hack into the private data.</a:t>
            </a:r>
          </a:p>
          <a:p>
            <a:r>
              <a:rPr lang="en-US" dirty="0" smtClean="0"/>
              <a:t>Intel servers to be used to process millions of transactions in real-time which includes encrypted token creation, validation of retailer input, fastest routing of requests between various entities.</a:t>
            </a:r>
            <a:endParaRPr lang="en-US" dirty="0"/>
          </a:p>
          <a:p>
            <a:endParaRPr lang="en-US" dirty="0" smtClean="0"/>
          </a:p>
          <a:p>
            <a:endParaRPr lang="en-US" dirty="0"/>
          </a:p>
        </p:txBody>
      </p:sp>
    </p:spTree>
    <p:extLst>
      <p:ext uri="{BB962C8B-B14F-4D97-AF65-F5344CB8AC3E}">
        <p14:creationId xmlns:p14="http://schemas.microsoft.com/office/powerpoint/2010/main" val="34919803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US" dirty="0" smtClean="0"/>
              <a:t>Demo?</a:t>
            </a:r>
          </a:p>
          <a:p>
            <a:pPr lvl="1"/>
            <a:r>
              <a:rPr lang="en-US" dirty="0" smtClean="0"/>
              <a:t>No</a:t>
            </a:r>
          </a:p>
          <a:p>
            <a:pPr marL="0" indent="0">
              <a:buNone/>
            </a:pPr>
            <a:endParaRPr lang="en-US" dirty="0" smtClean="0"/>
          </a:p>
          <a:p>
            <a:r>
              <a:rPr lang="en-US" dirty="0" smtClean="0"/>
              <a:t>Done pilot?</a:t>
            </a:r>
          </a:p>
          <a:p>
            <a:pPr lvl="1"/>
            <a:r>
              <a:rPr lang="en-US" dirty="0" smtClean="0"/>
              <a:t>No</a:t>
            </a:r>
          </a:p>
          <a:p>
            <a:endParaRPr lang="en-US" dirty="0" smtClean="0"/>
          </a:p>
          <a:p>
            <a:r>
              <a:rPr lang="en-US" dirty="0" smtClean="0"/>
              <a:t>Have Customers?</a:t>
            </a:r>
            <a:endParaRPr lang="en-US" dirty="0"/>
          </a:p>
          <a:p>
            <a:pPr lvl="1"/>
            <a:r>
              <a:rPr lang="en-US" dirty="0" smtClean="0"/>
              <a:t>No</a:t>
            </a:r>
          </a:p>
          <a:p>
            <a:endParaRPr lang="en-US" dirty="0"/>
          </a:p>
          <a:p>
            <a:r>
              <a:rPr lang="en-US" dirty="0" smtClean="0"/>
              <a:t>IP?</a:t>
            </a:r>
          </a:p>
          <a:p>
            <a:pPr lvl="1"/>
            <a:r>
              <a:rPr lang="en-US" dirty="0" smtClean="0"/>
              <a:t>No</a:t>
            </a:r>
          </a:p>
          <a:p>
            <a:endParaRPr lang="en-US" dirty="0"/>
          </a:p>
          <a:p>
            <a:pPr marL="0" indent="0">
              <a:buNone/>
            </a:pPr>
            <a:endParaRPr lang="en-US" dirty="0"/>
          </a:p>
        </p:txBody>
      </p:sp>
    </p:spTree>
    <p:extLst>
      <p:ext uri="{BB962C8B-B14F-4D97-AF65-F5344CB8AC3E}">
        <p14:creationId xmlns:p14="http://schemas.microsoft.com/office/powerpoint/2010/main" val="334630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Market Size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smtClean="0"/>
          </a:p>
          <a:p>
            <a:r>
              <a:rPr lang="pl-PL" dirty="0" smtClean="0"/>
              <a:t>Market Size (TAM, SAM, SOM) </a:t>
            </a:r>
          </a:p>
          <a:p>
            <a:r>
              <a:rPr lang="en-US" dirty="0" smtClean="0"/>
              <a:t></a:t>
            </a:r>
            <a:r>
              <a:rPr lang="en-US" b="1" dirty="0" smtClean="0"/>
              <a:t>Market growth</a:t>
            </a:r>
            <a:r>
              <a:rPr lang="en-US" dirty="0" smtClean="0"/>
              <a:t> </a:t>
            </a:r>
          </a:p>
          <a:p>
            <a:r>
              <a:rPr lang="en-US" dirty="0" smtClean="0"/>
              <a:t>What problem are you addressing? </a:t>
            </a:r>
          </a:p>
          <a:p>
            <a:r>
              <a:rPr lang="en-US" dirty="0" smtClean="0"/>
              <a:t></a:t>
            </a:r>
            <a:r>
              <a:rPr lang="en-US" b="1" dirty="0" smtClean="0"/>
              <a:t>Who is your customer</a:t>
            </a:r>
            <a:r>
              <a:rPr lang="en-US" dirty="0" smtClean="0"/>
              <a:t>? </a:t>
            </a:r>
          </a:p>
          <a:p>
            <a:r>
              <a:rPr lang="en-US" dirty="0" smtClean="0"/>
              <a:t>If you have a demo / prototype , done a pilot, or have customers -- show it or mention it. </a:t>
            </a:r>
          </a:p>
          <a:p>
            <a:r>
              <a:rPr lang="en-US" dirty="0" smtClean="0"/>
              <a:t>If you have IP, mention it </a:t>
            </a:r>
          </a:p>
          <a:p>
            <a:r>
              <a:rPr lang="en-US" dirty="0" smtClean="0"/>
              <a:t>5 </a:t>
            </a:r>
            <a:r>
              <a:rPr lang="en-US" dirty="0" err="1" smtClean="0"/>
              <a:t>Yr</a:t>
            </a:r>
            <a:r>
              <a:rPr lang="en-US" dirty="0" smtClean="0"/>
              <a:t> NPV, 5 </a:t>
            </a:r>
            <a:r>
              <a:rPr lang="en-US" dirty="0" err="1" smtClean="0"/>
              <a:t>Yr</a:t>
            </a:r>
            <a:r>
              <a:rPr lang="en-US" dirty="0" smtClean="0"/>
              <a:t> revenue forecast, break even point </a:t>
            </a:r>
          </a:p>
          <a:p>
            <a:r>
              <a:rPr lang="en-US" dirty="0" smtClean="0"/>
              <a:t></a:t>
            </a:r>
            <a:r>
              <a:rPr lang="en-US" b="1" dirty="0" smtClean="0"/>
              <a:t>Competitive advantage </a:t>
            </a:r>
          </a:p>
          <a:p>
            <a:r>
              <a:rPr lang="en-US" dirty="0" smtClean="0"/>
              <a:t>How does Intel differentiate? </a:t>
            </a:r>
          </a:p>
          <a:p>
            <a:r>
              <a:rPr lang="en-US" dirty="0" smtClean="0"/>
              <a:t>Have you talked to potential customers? </a:t>
            </a:r>
            <a:r>
              <a:rPr lang="en-US" dirty="0" err="1" smtClean="0"/>
              <a:t>Pos</a:t>
            </a:r>
            <a:r>
              <a:rPr lang="en-US" dirty="0" smtClean="0"/>
              <a:t> value prop? </a:t>
            </a:r>
          </a:p>
          <a:p>
            <a:endParaRPr lang="en-US" dirty="0"/>
          </a:p>
        </p:txBody>
      </p:sp>
    </p:spTree>
    <p:extLst>
      <p:ext uri="{BB962C8B-B14F-4D97-AF65-F5344CB8AC3E}">
        <p14:creationId xmlns:p14="http://schemas.microsoft.com/office/powerpoint/2010/main" val="215311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8"/>
          <p:cNvSpPr>
            <a:spLocks noGrp="1" noChangeArrowheads="1"/>
          </p:cNvSpPr>
          <p:nvPr>
            <p:ph type="title"/>
          </p:nvPr>
        </p:nvSpPr>
        <p:spPr>
          <a:xfrm>
            <a:off x="473869" y="15240"/>
            <a:ext cx="8229600" cy="899160"/>
          </a:xfrm>
        </p:spPr>
        <p:txBody>
          <a:bodyPr/>
          <a:lstStyle/>
          <a:p>
            <a:r>
              <a:rPr lang="en-US" dirty="0" smtClean="0"/>
              <a:t>Strategy Summary</a:t>
            </a:r>
          </a:p>
        </p:txBody>
      </p:sp>
      <p:sp>
        <p:nvSpPr>
          <p:cNvPr id="29700" name="Rectangle 10"/>
          <p:cNvSpPr>
            <a:spLocks noChangeArrowheads="1"/>
          </p:cNvSpPr>
          <p:nvPr/>
        </p:nvSpPr>
        <p:spPr bwMode="auto">
          <a:xfrm>
            <a:off x="5257800" y="4191000"/>
            <a:ext cx="3581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b="1" u="sng" dirty="0" smtClean="0">
                <a:solidFill>
                  <a:srgbClr val="FF0000"/>
                </a:solidFill>
                <a:effectLst>
                  <a:outerShdw blurRad="38100" dist="38100" dir="2700000" algn="tl">
                    <a:srgbClr val="000000">
                      <a:alpha val="43137"/>
                    </a:srgbClr>
                  </a:outerShdw>
                </a:effectLst>
              </a:rPr>
              <a:t>Differentiators</a:t>
            </a:r>
          </a:p>
          <a:p>
            <a:pPr marL="285750" indent="-285750">
              <a:buFont typeface="Arial" charset="0"/>
              <a:buChar char="•"/>
            </a:pPr>
            <a:r>
              <a:rPr lang="en-US" sz="1600" b="1" dirty="0" smtClean="0"/>
              <a:t>Security </a:t>
            </a:r>
          </a:p>
          <a:p>
            <a:pPr marL="285750" indent="-285750">
              <a:buFont typeface="Arial" charset="0"/>
              <a:buChar char="•"/>
            </a:pPr>
            <a:r>
              <a:rPr lang="en-US" sz="1600" b="1" dirty="0" smtClean="0"/>
              <a:t>Anonymity</a:t>
            </a:r>
          </a:p>
          <a:p>
            <a:pPr marL="285750" indent="-285750">
              <a:buFont typeface="Arial" charset="0"/>
              <a:buChar char="•"/>
            </a:pPr>
            <a:r>
              <a:rPr lang="en-US" sz="1600" b="1" dirty="0" smtClean="0"/>
              <a:t>Flexibility</a:t>
            </a:r>
          </a:p>
          <a:p>
            <a:pPr marL="285750" indent="-285750">
              <a:buFont typeface="Arial" charset="0"/>
              <a:buChar char="•"/>
            </a:pPr>
            <a:r>
              <a:rPr lang="en-US" sz="1600" b="1" dirty="0" smtClean="0"/>
              <a:t>Legal Compliance</a:t>
            </a:r>
            <a:endParaRPr lang="en-US" sz="1600" b="1" dirty="0"/>
          </a:p>
        </p:txBody>
      </p:sp>
      <p:sp>
        <p:nvSpPr>
          <p:cNvPr id="29701" name="Line 15"/>
          <p:cNvSpPr>
            <a:spLocks noChangeShapeType="1"/>
          </p:cNvSpPr>
          <p:nvPr/>
        </p:nvSpPr>
        <p:spPr bwMode="auto">
          <a:xfrm>
            <a:off x="2286000" y="914400"/>
            <a:ext cx="5486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2" name="Line 16"/>
          <p:cNvSpPr>
            <a:spLocks noChangeShapeType="1"/>
          </p:cNvSpPr>
          <p:nvPr/>
        </p:nvSpPr>
        <p:spPr bwMode="auto">
          <a:xfrm>
            <a:off x="2286000" y="1752600"/>
            <a:ext cx="29543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3" name="Line 17"/>
          <p:cNvSpPr>
            <a:spLocks noChangeShapeType="1"/>
          </p:cNvSpPr>
          <p:nvPr/>
        </p:nvSpPr>
        <p:spPr bwMode="auto">
          <a:xfrm>
            <a:off x="2286000" y="91440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4" name="Line 18"/>
          <p:cNvSpPr>
            <a:spLocks noChangeShapeType="1"/>
          </p:cNvSpPr>
          <p:nvPr/>
        </p:nvSpPr>
        <p:spPr bwMode="auto">
          <a:xfrm>
            <a:off x="7772400" y="91440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5" name="Line 19"/>
          <p:cNvSpPr>
            <a:spLocks noChangeShapeType="1"/>
          </p:cNvSpPr>
          <p:nvPr/>
        </p:nvSpPr>
        <p:spPr bwMode="auto">
          <a:xfrm>
            <a:off x="2286000" y="1265238"/>
            <a:ext cx="0" cy="4873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6" name="Line 20"/>
          <p:cNvSpPr>
            <a:spLocks noChangeShapeType="1"/>
          </p:cNvSpPr>
          <p:nvPr/>
        </p:nvSpPr>
        <p:spPr bwMode="auto">
          <a:xfrm>
            <a:off x="7772400" y="1265238"/>
            <a:ext cx="0" cy="4873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7" name="Line 21"/>
          <p:cNvSpPr>
            <a:spLocks noChangeShapeType="1"/>
          </p:cNvSpPr>
          <p:nvPr/>
        </p:nvSpPr>
        <p:spPr bwMode="auto">
          <a:xfrm>
            <a:off x="5240338" y="1752600"/>
            <a:ext cx="2532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9" name="AutoShape 73"/>
          <p:cNvSpPr>
            <a:spLocks noChangeArrowheads="1"/>
          </p:cNvSpPr>
          <p:nvPr/>
        </p:nvSpPr>
        <p:spPr bwMode="auto">
          <a:xfrm>
            <a:off x="3578225" y="1363663"/>
            <a:ext cx="1833563" cy="1835150"/>
          </a:xfrm>
          <a:prstGeom prst="diamond">
            <a:avLst/>
          </a:prstGeom>
          <a:solidFill>
            <a:srgbClr val="FFCC66"/>
          </a:solidFill>
          <a:ln w="9525">
            <a:solidFill>
              <a:schemeClr val="tx1"/>
            </a:solidFill>
            <a:miter lim="800000"/>
            <a:headEnd/>
            <a:tailEnd/>
          </a:ln>
        </p:spPr>
        <p:txBody>
          <a:bodyPr wrap="none" anchor="ctr"/>
          <a:lstStyle/>
          <a:p>
            <a:endParaRPr lang="en-US"/>
          </a:p>
        </p:txBody>
      </p:sp>
      <p:sp>
        <p:nvSpPr>
          <p:cNvPr id="29710" name="AutoShape 75"/>
          <p:cNvSpPr>
            <a:spLocks noChangeArrowheads="1"/>
          </p:cNvSpPr>
          <p:nvPr/>
        </p:nvSpPr>
        <p:spPr bwMode="auto">
          <a:xfrm>
            <a:off x="4483100" y="2276475"/>
            <a:ext cx="1831975" cy="183515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29711" name="AutoShape 76"/>
          <p:cNvSpPr>
            <a:spLocks noChangeArrowheads="1"/>
          </p:cNvSpPr>
          <p:nvPr/>
        </p:nvSpPr>
        <p:spPr bwMode="auto">
          <a:xfrm>
            <a:off x="2647950" y="2276475"/>
            <a:ext cx="1835150" cy="1835150"/>
          </a:xfrm>
          <a:prstGeom prst="diamond">
            <a:avLst/>
          </a:prstGeom>
          <a:solidFill>
            <a:srgbClr val="00B050"/>
          </a:solidFill>
          <a:ln w="9525">
            <a:solidFill>
              <a:schemeClr val="tx1"/>
            </a:solidFill>
            <a:miter lim="800000"/>
            <a:headEnd/>
            <a:tailEnd/>
          </a:ln>
        </p:spPr>
        <p:txBody>
          <a:bodyPr wrap="none" anchor="ctr"/>
          <a:lstStyle/>
          <a:p>
            <a:endParaRPr lang="en-US"/>
          </a:p>
        </p:txBody>
      </p:sp>
      <p:sp>
        <p:nvSpPr>
          <p:cNvPr id="29712" name="AutoShape 77"/>
          <p:cNvSpPr>
            <a:spLocks noChangeArrowheads="1"/>
          </p:cNvSpPr>
          <p:nvPr/>
        </p:nvSpPr>
        <p:spPr bwMode="auto">
          <a:xfrm>
            <a:off x="3563938" y="3194050"/>
            <a:ext cx="1835150" cy="1835150"/>
          </a:xfrm>
          <a:prstGeom prst="diamond">
            <a:avLst/>
          </a:prstGeom>
          <a:solidFill>
            <a:srgbClr val="FF0000"/>
          </a:solidFill>
          <a:ln w="9525">
            <a:solidFill>
              <a:schemeClr val="tx1"/>
            </a:solidFill>
            <a:miter lim="800000"/>
            <a:headEnd/>
            <a:tailEnd/>
          </a:ln>
        </p:spPr>
        <p:txBody>
          <a:bodyPr wrap="none" anchor="ctr"/>
          <a:lstStyle/>
          <a:p>
            <a:endParaRPr lang="en-US"/>
          </a:p>
        </p:txBody>
      </p:sp>
      <p:sp>
        <p:nvSpPr>
          <p:cNvPr id="29713" name="Text Box 78"/>
          <p:cNvSpPr txBox="1">
            <a:spLocks noChangeArrowheads="1"/>
          </p:cNvSpPr>
          <p:nvPr/>
        </p:nvSpPr>
        <p:spPr bwMode="auto">
          <a:xfrm>
            <a:off x="3552825" y="4135438"/>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Differentiators</a:t>
            </a:r>
          </a:p>
        </p:txBody>
      </p:sp>
      <p:sp>
        <p:nvSpPr>
          <p:cNvPr id="29714" name="AutoShape 79"/>
          <p:cNvSpPr>
            <a:spLocks noChangeArrowheads="1"/>
          </p:cNvSpPr>
          <p:nvPr/>
        </p:nvSpPr>
        <p:spPr bwMode="auto">
          <a:xfrm>
            <a:off x="3657600" y="2286000"/>
            <a:ext cx="1833563" cy="1835150"/>
          </a:xfrm>
          <a:prstGeom prst="diamond">
            <a:avLst/>
          </a:prstGeom>
          <a:solidFill>
            <a:srgbClr val="FFFF00"/>
          </a:solidFill>
          <a:ln w="9525">
            <a:solidFill>
              <a:schemeClr val="tx1"/>
            </a:solidFill>
            <a:miter lim="800000"/>
            <a:headEnd/>
            <a:tailEnd/>
          </a:ln>
        </p:spPr>
        <p:txBody>
          <a:bodyPr wrap="none" anchor="ctr"/>
          <a:lstStyle/>
          <a:p>
            <a:endParaRPr lang="en-US"/>
          </a:p>
        </p:txBody>
      </p:sp>
      <p:sp>
        <p:nvSpPr>
          <p:cNvPr id="29715" name="Text Box 80"/>
          <p:cNvSpPr txBox="1">
            <a:spLocks noChangeArrowheads="1"/>
          </p:cNvSpPr>
          <p:nvPr/>
        </p:nvSpPr>
        <p:spPr bwMode="auto">
          <a:xfrm>
            <a:off x="3919538" y="2928938"/>
            <a:ext cx="1338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800" b="1">
                <a:latin typeface="Arial" charset="0"/>
              </a:rPr>
              <a:t>Economic Logic</a:t>
            </a:r>
          </a:p>
        </p:txBody>
      </p:sp>
      <p:sp>
        <p:nvSpPr>
          <p:cNvPr id="29716" name="Text Box 81"/>
          <p:cNvSpPr txBox="1">
            <a:spLocks noChangeArrowheads="1"/>
          </p:cNvSpPr>
          <p:nvPr/>
        </p:nvSpPr>
        <p:spPr bwMode="auto">
          <a:xfrm>
            <a:off x="5176838" y="3032125"/>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Vehicles</a:t>
            </a:r>
          </a:p>
        </p:txBody>
      </p:sp>
      <p:sp>
        <p:nvSpPr>
          <p:cNvPr id="29717" name="Text Box 82"/>
          <p:cNvSpPr txBox="1">
            <a:spLocks noChangeArrowheads="1"/>
          </p:cNvSpPr>
          <p:nvPr/>
        </p:nvSpPr>
        <p:spPr bwMode="auto">
          <a:xfrm>
            <a:off x="2540000" y="2995613"/>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Staging</a:t>
            </a:r>
          </a:p>
        </p:txBody>
      </p:sp>
      <p:sp>
        <p:nvSpPr>
          <p:cNvPr id="29719" name="Text Box 89"/>
          <p:cNvSpPr txBox="1">
            <a:spLocks noChangeArrowheads="1"/>
          </p:cNvSpPr>
          <p:nvPr/>
        </p:nvSpPr>
        <p:spPr bwMode="auto">
          <a:xfrm>
            <a:off x="3810000" y="1828800"/>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Arenas</a:t>
            </a:r>
          </a:p>
        </p:txBody>
      </p:sp>
      <p:sp>
        <p:nvSpPr>
          <p:cNvPr id="29720" name="Rectangle 14"/>
          <p:cNvSpPr>
            <a:spLocks noChangeArrowheads="1"/>
          </p:cNvSpPr>
          <p:nvPr/>
        </p:nvSpPr>
        <p:spPr bwMode="auto">
          <a:xfrm>
            <a:off x="5257800" y="1066800"/>
            <a:ext cx="3886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5000"/>
              </a:lnSpc>
              <a:spcBef>
                <a:spcPct val="30000"/>
              </a:spcBef>
              <a:buClr>
                <a:schemeClr val="tx2"/>
              </a:buClr>
            </a:pPr>
            <a:r>
              <a:rPr lang="en-US" sz="1600" b="1" u="sng" dirty="0" smtClean="0">
                <a:solidFill>
                  <a:srgbClr val="FFCC00"/>
                </a:solidFill>
                <a:effectLst>
                  <a:outerShdw blurRad="38100" dist="38100" dir="2700000" algn="tl">
                    <a:srgbClr val="000000">
                      <a:alpha val="43137"/>
                    </a:srgbClr>
                  </a:outerShdw>
                </a:effectLst>
              </a:rPr>
              <a:t>Arenas</a:t>
            </a:r>
          </a:p>
          <a:p>
            <a:pPr marL="171450" indent="-171450">
              <a:lnSpc>
                <a:spcPct val="95000"/>
              </a:lnSpc>
              <a:buClr>
                <a:schemeClr val="tx2"/>
              </a:buClr>
              <a:buFont typeface="Arial" charset="0"/>
              <a:buChar char="•"/>
            </a:pPr>
            <a:r>
              <a:rPr lang="en-US" sz="1600" b="1" dirty="0" smtClean="0"/>
              <a:t>Domestic US with Multinational Partner</a:t>
            </a:r>
          </a:p>
          <a:p>
            <a:pPr marL="171450" indent="-171450">
              <a:lnSpc>
                <a:spcPct val="95000"/>
              </a:lnSpc>
              <a:buClr>
                <a:schemeClr val="tx2"/>
              </a:buClr>
              <a:buFont typeface="Arial" charset="0"/>
              <a:buChar char="•"/>
            </a:pPr>
            <a:r>
              <a:rPr lang="en-US" sz="1600" b="1" dirty="0" smtClean="0"/>
              <a:t>Web/App Based</a:t>
            </a:r>
          </a:p>
          <a:p>
            <a:pPr marL="171450" indent="-171450">
              <a:lnSpc>
                <a:spcPct val="95000"/>
              </a:lnSpc>
              <a:buClr>
                <a:schemeClr val="tx2"/>
              </a:buClr>
              <a:buFont typeface="Arial" charset="0"/>
              <a:buChar char="•"/>
            </a:pPr>
            <a:r>
              <a:rPr lang="en-US" sz="1600" b="1" dirty="0" smtClean="0"/>
              <a:t>Market is Competitive (Value Map)</a:t>
            </a:r>
          </a:p>
        </p:txBody>
      </p:sp>
      <p:sp>
        <p:nvSpPr>
          <p:cNvPr id="29721" name="Rectangle 14"/>
          <p:cNvSpPr>
            <a:spLocks noChangeArrowheads="1"/>
          </p:cNvSpPr>
          <p:nvPr/>
        </p:nvSpPr>
        <p:spPr bwMode="auto">
          <a:xfrm>
            <a:off x="533400" y="3784092"/>
            <a:ext cx="274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nSpc>
                <a:spcPct val="95000"/>
              </a:lnSpc>
              <a:spcBef>
                <a:spcPct val="30000"/>
              </a:spcBef>
              <a:buClr>
                <a:schemeClr val="tx2"/>
              </a:buClr>
            </a:pPr>
            <a:r>
              <a:rPr lang="en-US" sz="1600" b="1" u="sng" dirty="0" smtClean="0">
                <a:solidFill>
                  <a:srgbClr val="00B050"/>
                </a:solidFill>
                <a:effectLst>
                  <a:outerShdw blurRad="38100" dist="38100" dir="2700000" algn="tl">
                    <a:srgbClr val="000000">
                      <a:alpha val="43137"/>
                    </a:srgbClr>
                  </a:outerShdw>
                </a:effectLst>
              </a:rPr>
              <a:t>Staging</a:t>
            </a:r>
          </a:p>
          <a:p>
            <a:pPr marL="171450" indent="-171450">
              <a:lnSpc>
                <a:spcPct val="95000"/>
              </a:lnSpc>
              <a:buClr>
                <a:schemeClr val="tx2"/>
              </a:buClr>
              <a:buFont typeface="Arial" charset="0"/>
              <a:buChar char="•"/>
            </a:pPr>
            <a:r>
              <a:rPr lang="en-US" sz="1600" b="1" dirty="0" smtClean="0"/>
              <a:t>Pure Software Based Implementation </a:t>
            </a:r>
          </a:p>
          <a:p>
            <a:pPr marL="171450" indent="-171450">
              <a:lnSpc>
                <a:spcPct val="95000"/>
              </a:lnSpc>
              <a:buClr>
                <a:schemeClr val="tx2"/>
              </a:buClr>
              <a:buFont typeface="Arial" charset="0"/>
              <a:buChar char="•"/>
            </a:pPr>
            <a:r>
              <a:rPr lang="en-US" sz="1600" b="1" dirty="0" smtClean="0"/>
              <a:t>Leverage Intel for Major Bank Partnership</a:t>
            </a:r>
          </a:p>
          <a:p>
            <a:pPr marL="171450" indent="-171450">
              <a:lnSpc>
                <a:spcPct val="95000"/>
              </a:lnSpc>
              <a:buClr>
                <a:schemeClr val="tx2"/>
              </a:buClr>
              <a:buFont typeface="Arial" charset="0"/>
              <a:buChar char="•"/>
            </a:pPr>
            <a:r>
              <a:rPr lang="en-US" sz="1600" b="1" dirty="0" smtClean="0"/>
              <a:t>App Development and App Store Roll Out</a:t>
            </a:r>
            <a:endParaRPr lang="en-US" sz="1600" b="1" dirty="0"/>
          </a:p>
        </p:txBody>
      </p:sp>
      <p:sp>
        <p:nvSpPr>
          <p:cNvPr id="29722" name="Rectangle 14"/>
          <p:cNvSpPr>
            <a:spLocks noChangeArrowheads="1"/>
          </p:cNvSpPr>
          <p:nvPr/>
        </p:nvSpPr>
        <p:spPr bwMode="auto">
          <a:xfrm>
            <a:off x="6400800" y="26670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5000"/>
              </a:lnSpc>
              <a:spcBef>
                <a:spcPct val="30000"/>
              </a:spcBef>
              <a:buClr>
                <a:schemeClr val="tx2"/>
              </a:buClr>
            </a:pPr>
            <a:r>
              <a:rPr lang="en-US" sz="1600" b="1" u="sng" dirty="0" smtClean="0">
                <a:solidFill>
                  <a:srgbClr val="99CCFF"/>
                </a:solidFill>
                <a:effectLst>
                  <a:outerShdw blurRad="38100" dist="38100" dir="2700000" algn="tl">
                    <a:srgbClr val="000000">
                      <a:alpha val="43137"/>
                    </a:srgbClr>
                  </a:outerShdw>
                </a:effectLst>
              </a:rPr>
              <a:t>Vehicles</a:t>
            </a:r>
          </a:p>
          <a:p>
            <a:pPr marL="171450" indent="-171450">
              <a:lnSpc>
                <a:spcPct val="95000"/>
              </a:lnSpc>
              <a:spcBef>
                <a:spcPct val="30000"/>
              </a:spcBef>
              <a:buClr>
                <a:schemeClr val="tx2"/>
              </a:buClr>
              <a:buFont typeface="Arial" charset="0"/>
              <a:buChar char="•"/>
            </a:pPr>
            <a:r>
              <a:rPr lang="en-US" sz="1600" b="1" dirty="0" smtClean="0"/>
              <a:t>Spinoff, Technology License, or New Business Unit</a:t>
            </a:r>
            <a:endParaRPr lang="en-US" sz="1600" b="1" dirty="0"/>
          </a:p>
        </p:txBody>
      </p:sp>
      <p:sp>
        <p:nvSpPr>
          <p:cNvPr id="29723" name="Rectangle 10"/>
          <p:cNvSpPr>
            <a:spLocks noChangeArrowheads="1"/>
          </p:cNvSpPr>
          <p:nvPr/>
        </p:nvSpPr>
        <p:spPr bwMode="auto">
          <a:xfrm>
            <a:off x="76200" y="673608"/>
            <a:ext cx="2971800" cy="1981200"/>
          </a:xfrm>
          <a:prstGeom prst="rect">
            <a:avLst/>
          </a:prstGeom>
          <a:noFill/>
          <a:ln>
            <a:noFill/>
          </a:ln>
          <a:extLst/>
        </p:spPr>
        <p:txBody>
          <a:bodyPr/>
          <a:lstStyle/>
          <a:p>
            <a:r>
              <a:rPr lang="en-US" sz="1600" b="1" u="sng" dirty="0" smtClean="0">
                <a:solidFill>
                  <a:srgbClr val="FFFF00"/>
                </a:solidFill>
                <a:effectLst>
                  <a:outerShdw blurRad="38100" dist="38100" dir="2700000" algn="tl">
                    <a:srgbClr val="000000">
                      <a:alpha val="43137"/>
                    </a:srgbClr>
                  </a:outerShdw>
                </a:effectLst>
              </a:rPr>
              <a:t>Economic Logic</a:t>
            </a:r>
          </a:p>
          <a:p>
            <a:pPr marL="285750" indent="-285750">
              <a:buFont typeface="Arial" charset="0"/>
              <a:buChar char="•"/>
            </a:pPr>
            <a:r>
              <a:rPr lang="en-US" sz="1600" b="1" dirty="0" smtClean="0"/>
              <a:t>$200B in transactions 2013E</a:t>
            </a:r>
          </a:p>
          <a:p>
            <a:pPr marL="742950" lvl="1" indent="-285750">
              <a:buFont typeface="Arial" charset="0"/>
              <a:buChar char="•"/>
            </a:pPr>
            <a:r>
              <a:rPr lang="en-US" sz="1600" b="1" dirty="0" smtClean="0"/>
              <a:t>$30B Revenue </a:t>
            </a:r>
            <a:endParaRPr lang="en-US" sz="1600" b="1" dirty="0"/>
          </a:p>
          <a:p>
            <a:pPr marL="285750" indent="-285750">
              <a:buFont typeface="Arial" charset="0"/>
              <a:buChar char="•"/>
            </a:pPr>
            <a:r>
              <a:rPr lang="en-US" sz="1600" b="1" dirty="0" smtClean="0"/>
              <a:t>2017E $1.5T Transactions</a:t>
            </a:r>
          </a:p>
          <a:p>
            <a:pPr marL="742950" lvl="1" indent="-285750">
              <a:buFont typeface="Arial" charset="0"/>
              <a:buChar char="•"/>
            </a:pPr>
            <a:r>
              <a:rPr lang="en-US" sz="1600" b="1" dirty="0" smtClean="0"/>
              <a:t>$200B Revenue</a:t>
            </a:r>
            <a:endParaRPr lang="en-US" sz="1600" b="1" dirty="0"/>
          </a:p>
          <a:p>
            <a:pPr marL="285750" indent="-285750">
              <a:buFont typeface="Arial" charset="0"/>
              <a:buChar char="•"/>
            </a:pPr>
            <a:r>
              <a:rPr lang="en-US" sz="1600" b="1" dirty="0" smtClean="0"/>
              <a:t>#1 Consumer Concern is Security</a:t>
            </a:r>
          </a:p>
          <a:p>
            <a:pPr marL="285750" indent="-285750">
              <a:buFont typeface="Arial" charset="0"/>
              <a:buChar char="•"/>
            </a:pPr>
            <a:r>
              <a:rPr lang="en-US" sz="1600" b="1" dirty="0" smtClean="0"/>
              <a:t>Consumer Smartphone Penetration + Merchant Side Tablet Penetration </a:t>
            </a:r>
          </a:p>
          <a:p>
            <a:endParaRPr lang="en-US" sz="1600" b="1" dirty="0"/>
          </a:p>
          <a:p>
            <a:pPr marL="285750" indent="-285750">
              <a:buFont typeface="Arial" charset="0"/>
              <a:buChar char="•"/>
            </a:pPr>
            <a:endParaRPr lang="en-US" sz="1600" b="1" dirty="0"/>
          </a:p>
        </p:txBody>
      </p:sp>
    </p:spTree>
    <p:extLst>
      <p:ext uri="{BB962C8B-B14F-4D97-AF65-F5344CB8AC3E}">
        <p14:creationId xmlns:p14="http://schemas.microsoft.com/office/powerpoint/2010/main" val="262467448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1665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a:t>
            </a:r>
            <a:endParaRPr lang="en-US" dirty="0"/>
          </a:p>
        </p:txBody>
      </p:sp>
      <p:sp>
        <p:nvSpPr>
          <p:cNvPr id="3" name="Content Placeholder 2"/>
          <p:cNvSpPr>
            <a:spLocks noGrp="1"/>
          </p:cNvSpPr>
          <p:nvPr>
            <p:ph idx="1"/>
          </p:nvPr>
        </p:nvSpPr>
        <p:spPr/>
        <p:txBody>
          <a:bodyPr/>
          <a:lstStyle/>
          <a:p>
            <a:r>
              <a:rPr lang="en-US" dirty="0" smtClean="0"/>
              <a:t>Draw a diagram showing partners, customers, </a:t>
            </a:r>
          </a:p>
          <a:p>
            <a:r>
              <a:rPr lang="en-US" dirty="0" smtClean="0"/>
              <a:t>Revenue opportunity , product and </a:t>
            </a:r>
            <a:r>
              <a:rPr lang="en-US" smtClean="0"/>
              <a:t>value proposition</a:t>
            </a:r>
            <a:endParaRPr lang="en-US"/>
          </a:p>
        </p:txBody>
      </p:sp>
    </p:spTree>
    <p:extLst>
      <p:ext uri="{BB962C8B-B14F-4D97-AF65-F5344CB8AC3E}">
        <p14:creationId xmlns:p14="http://schemas.microsoft.com/office/powerpoint/2010/main" val="1865986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5400" dirty="0" smtClean="0"/>
              <a:t>Backup</a:t>
            </a:r>
            <a:endParaRPr lang="en-US" sz="5400" dirty="0"/>
          </a:p>
        </p:txBody>
      </p:sp>
    </p:spTree>
    <p:extLst>
      <p:ext uri="{BB962C8B-B14F-4D97-AF65-F5344CB8AC3E}">
        <p14:creationId xmlns:p14="http://schemas.microsoft.com/office/powerpoint/2010/main" val="3617273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Value Map</a:t>
            </a:r>
            <a:endParaRPr lang="en-US" dirty="0"/>
          </a:p>
        </p:txBody>
      </p:sp>
      <p:graphicFrame>
        <p:nvGraphicFramePr>
          <p:cNvPr id="6" name="Chart 5"/>
          <p:cNvGraphicFramePr>
            <a:graphicFrameLocks/>
          </p:cNvGraphicFramePr>
          <p:nvPr/>
        </p:nvGraphicFramePr>
        <p:xfrm>
          <a:off x="1238250" y="1297781"/>
          <a:ext cx="6667500" cy="4262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352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77" y="79926"/>
            <a:ext cx="7500741" cy="1207754"/>
          </a:xfrm>
        </p:spPr>
        <p:txBody>
          <a:bodyPr>
            <a:normAutofit/>
          </a:bodyPr>
          <a:lstStyle/>
          <a:p>
            <a:pPr algn="ctr"/>
            <a:r>
              <a:rPr lang="en-US" sz="3200" dirty="0"/>
              <a:t>Consumers want a digital payments solution that works online and in-store </a:t>
            </a:r>
          </a:p>
        </p:txBody>
      </p:sp>
      <p:sp>
        <p:nvSpPr>
          <p:cNvPr id="4" name="Rectangle 3"/>
          <p:cNvSpPr/>
          <p:nvPr/>
        </p:nvSpPr>
        <p:spPr>
          <a:xfrm>
            <a:off x="228600" y="1295400"/>
            <a:ext cx="8229600"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366834" y="1401442"/>
            <a:ext cx="7793830" cy="5317011"/>
          </a:xfrm>
          <a:prstGeom prst="rect">
            <a:avLst/>
          </a:prstGeom>
        </p:spPr>
      </p:pic>
    </p:spTree>
    <p:extLst>
      <p:ext uri="{BB962C8B-B14F-4D97-AF65-F5344CB8AC3E}">
        <p14:creationId xmlns:p14="http://schemas.microsoft.com/office/powerpoint/2010/main" val="2592370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98" y="152400"/>
            <a:ext cx="8792094" cy="950344"/>
          </a:xfrm>
        </p:spPr>
        <p:txBody>
          <a:bodyPr>
            <a:normAutofit fontScale="90000"/>
          </a:bodyPr>
          <a:lstStyle/>
          <a:p>
            <a:pPr algn="ctr"/>
            <a:r>
              <a:rPr lang="en-US" dirty="0"/>
              <a:t/>
            </a:r>
            <a:br>
              <a:rPr lang="en-US" dirty="0"/>
            </a:br>
            <a:r>
              <a:rPr lang="en-US" dirty="0" smtClean="0"/>
              <a:t>Early entrant Square has seen growth … Nearly $30 </a:t>
            </a:r>
            <a:r>
              <a:rPr lang="en-US" dirty="0"/>
              <a:t>m</a:t>
            </a:r>
            <a:r>
              <a:rPr lang="en-US" dirty="0" smtClean="0"/>
              <a:t>illion in daily volume</a:t>
            </a:r>
            <a:endParaRPr lang="en-US" sz="3100" dirty="0"/>
          </a:p>
        </p:txBody>
      </p:sp>
      <p:sp>
        <p:nvSpPr>
          <p:cNvPr id="3" name="TextBox 2"/>
          <p:cNvSpPr txBox="1"/>
          <p:nvPr/>
        </p:nvSpPr>
        <p:spPr>
          <a:xfrm>
            <a:off x="6541191" y="1553229"/>
            <a:ext cx="184666" cy="369332"/>
          </a:xfrm>
          <a:prstGeom prst="rect">
            <a:avLst/>
          </a:prstGeom>
          <a:noFill/>
        </p:spPr>
        <p:txBody>
          <a:bodyPr wrap="none" rtlCol="0">
            <a:spAutoFit/>
          </a:bodyPr>
          <a:lstStyle/>
          <a:p>
            <a:endParaRPr lang="en-US" dirty="0"/>
          </a:p>
        </p:txBody>
      </p:sp>
      <p:sp>
        <p:nvSpPr>
          <p:cNvPr id="5" name="TextBox 4"/>
          <p:cNvSpPr txBox="1"/>
          <p:nvPr/>
        </p:nvSpPr>
        <p:spPr>
          <a:xfrm>
            <a:off x="7031789" y="3277755"/>
            <a:ext cx="184666" cy="369332"/>
          </a:xfrm>
          <a:prstGeom prst="rect">
            <a:avLst/>
          </a:prstGeom>
          <a:noFill/>
        </p:spPr>
        <p:txBody>
          <a:bodyPr wrap="none" rtlCol="0">
            <a:spAutoFit/>
          </a:bodyPr>
          <a:lstStyle/>
          <a:p>
            <a:endParaRPr lang="en-US" dirty="0"/>
          </a:p>
        </p:txBody>
      </p:sp>
      <p:sp>
        <p:nvSpPr>
          <p:cNvPr id="6" name="TextBox 5"/>
          <p:cNvSpPr txBox="1"/>
          <p:nvPr/>
        </p:nvSpPr>
        <p:spPr>
          <a:xfrm>
            <a:off x="7519535" y="4129934"/>
            <a:ext cx="184666" cy="369332"/>
          </a:xfrm>
          <a:prstGeom prst="rect">
            <a:avLst/>
          </a:prstGeom>
          <a:noFill/>
        </p:spPr>
        <p:txBody>
          <a:bodyPr wrap="none" rtlCol="0">
            <a:spAutoFit/>
          </a:bodyPr>
          <a:lstStyle/>
          <a:p>
            <a:endParaRPr lang="en-US" dirty="0"/>
          </a:p>
        </p:txBody>
      </p:sp>
      <p:sp>
        <p:nvSpPr>
          <p:cNvPr id="7" name="TextBox 6"/>
          <p:cNvSpPr txBox="1"/>
          <p:nvPr/>
        </p:nvSpPr>
        <p:spPr>
          <a:xfrm>
            <a:off x="1866900" y="1553229"/>
            <a:ext cx="184666" cy="369332"/>
          </a:xfrm>
          <a:prstGeom prst="rect">
            <a:avLst/>
          </a:prstGeom>
          <a:noFill/>
        </p:spPr>
        <p:txBody>
          <a:bodyPr wrap="none" rtlCol="0">
            <a:spAutoFit/>
          </a:bodyPr>
          <a:lstStyle/>
          <a:p>
            <a:endParaRPr lang="en-US" b="1" dirty="0"/>
          </a:p>
        </p:txBody>
      </p:sp>
      <p:sp>
        <p:nvSpPr>
          <p:cNvPr id="8" name="Rectangle 7"/>
          <p:cNvSpPr/>
          <p:nvPr/>
        </p:nvSpPr>
        <p:spPr>
          <a:xfrm>
            <a:off x="609600" y="1553228"/>
            <a:ext cx="8153400" cy="52285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304800" y="1197637"/>
            <a:ext cx="8544891" cy="5434891"/>
          </a:xfrm>
          <a:prstGeom prst="rect">
            <a:avLst/>
          </a:prstGeom>
        </p:spPr>
      </p:pic>
    </p:spTree>
    <p:extLst>
      <p:ext uri="{BB962C8B-B14F-4D97-AF65-F5344CB8AC3E}">
        <p14:creationId xmlns:p14="http://schemas.microsoft.com/office/powerpoint/2010/main" val="390482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9814</TotalTime>
  <Words>1382</Words>
  <Application>Microsoft Office PowerPoint</Application>
  <PresentationFormat>On-screen Show (4:3)</PresentationFormat>
  <Paragraphs>208</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ＭＳ Ｐゴシック</vt:lpstr>
      <vt:lpstr>Angsana New</vt:lpstr>
      <vt:lpstr>Arial</vt:lpstr>
      <vt:lpstr>Calibri</vt:lpstr>
      <vt:lpstr>Times New Roman</vt:lpstr>
      <vt:lpstr>Office Theme</vt:lpstr>
      <vt:lpstr>Anonymous Payment System https://www.servicethefuture.spigit.com/Page/ViewIdea?ideaid=940#</vt:lpstr>
      <vt:lpstr>Information Flow</vt:lpstr>
      <vt:lpstr>Strategy Summary</vt:lpstr>
      <vt:lpstr>PowerPoint Presentation</vt:lpstr>
      <vt:lpstr>Business Model</vt:lpstr>
      <vt:lpstr>PowerPoint Presentation</vt:lpstr>
      <vt:lpstr>Competitive Value Map</vt:lpstr>
      <vt:lpstr>Consumers want a digital payments solution that works online and in-store </vt:lpstr>
      <vt:lpstr> Early entrant Square has seen growth … Nearly $30 million in daily volume</vt:lpstr>
      <vt:lpstr>So has PayPal, which benefits from its link to eBay ($14 Billion annually)</vt:lpstr>
      <vt:lpstr>~ 50% of young and wealthy U.S. consumers are willing to try mobile payments </vt:lpstr>
      <vt:lpstr>They also worry about the security of mobile payments</vt:lpstr>
      <vt:lpstr>Why?</vt:lpstr>
      <vt:lpstr>Why continues?</vt:lpstr>
      <vt:lpstr>What?</vt:lpstr>
      <vt:lpstr>Information Flow</vt:lpstr>
      <vt:lpstr>How to Make Money</vt:lpstr>
      <vt:lpstr>Market Size and Growth</vt:lpstr>
      <vt:lpstr>Who is your customer?</vt:lpstr>
      <vt:lpstr>What problem are you addressing?</vt:lpstr>
      <vt:lpstr>5 Yr NPV, 5 Yr revenue forecast, break even point</vt:lpstr>
      <vt:lpstr>How does Intel differentiate? </vt:lpstr>
      <vt:lpstr>Competitive advantage </vt:lpstr>
      <vt:lpstr>PowerPoint Presentation</vt:lpstr>
      <vt:lpstr>Market Size</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Anonymous Payment System</dc:title>
  <dc:creator>Pawar, Uttam C</dc:creator>
  <cp:lastModifiedBy>Pawar, Uttam C</cp:lastModifiedBy>
  <cp:revision>51</cp:revision>
  <dcterms:created xsi:type="dcterms:W3CDTF">2013-06-27T18:38:53Z</dcterms:created>
  <dcterms:modified xsi:type="dcterms:W3CDTF">2015-09-09T22:39:45Z</dcterms:modified>
</cp:coreProperties>
</file>