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317" r:id="rId2"/>
    <p:sldId id="256" r:id="rId3"/>
    <p:sldId id="257" r:id="rId4"/>
    <p:sldId id="314" r:id="rId5"/>
    <p:sldId id="258" r:id="rId6"/>
    <p:sldId id="260" r:id="rId7"/>
    <p:sldId id="262" r:id="rId8"/>
    <p:sldId id="290" r:id="rId9"/>
    <p:sldId id="261" r:id="rId10"/>
    <p:sldId id="291" r:id="rId11"/>
    <p:sldId id="264" r:id="rId12"/>
    <p:sldId id="292" r:id="rId13"/>
    <p:sldId id="265" r:id="rId14"/>
    <p:sldId id="293" r:id="rId15"/>
    <p:sldId id="266" r:id="rId16"/>
    <p:sldId id="294" r:id="rId17"/>
    <p:sldId id="259" r:id="rId18"/>
    <p:sldId id="267" r:id="rId19"/>
    <p:sldId id="295" r:id="rId20"/>
    <p:sldId id="268" r:id="rId21"/>
    <p:sldId id="296" r:id="rId22"/>
    <p:sldId id="269" r:id="rId23"/>
    <p:sldId id="297" r:id="rId24"/>
    <p:sldId id="270" r:id="rId25"/>
    <p:sldId id="298" r:id="rId26"/>
    <p:sldId id="271" r:id="rId27"/>
    <p:sldId id="299" r:id="rId28"/>
    <p:sldId id="315" r:id="rId29"/>
    <p:sldId id="272" r:id="rId30"/>
    <p:sldId id="273" r:id="rId31"/>
    <p:sldId id="300" r:id="rId32"/>
    <p:sldId id="274" r:id="rId33"/>
    <p:sldId id="301" r:id="rId34"/>
    <p:sldId id="275" r:id="rId35"/>
    <p:sldId id="276" r:id="rId36"/>
    <p:sldId id="302" r:id="rId37"/>
    <p:sldId id="277" r:id="rId38"/>
    <p:sldId id="303" r:id="rId39"/>
    <p:sldId id="278" r:id="rId40"/>
    <p:sldId id="279" r:id="rId41"/>
    <p:sldId id="304" r:id="rId42"/>
    <p:sldId id="280" r:id="rId43"/>
    <p:sldId id="305" r:id="rId44"/>
    <p:sldId id="281" r:id="rId45"/>
    <p:sldId id="306" r:id="rId46"/>
    <p:sldId id="282" r:id="rId47"/>
    <p:sldId id="307" r:id="rId48"/>
    <p:sldId id="316" r:id="rId49"/>
    <p:sldId id="283" r:id="rId50"/>
    <p:sldId id="284" r:id="rId51"/>
    <p:sldId id="308" r:id="rId52"/>
    <p:sldId id="285" r:id="rId53"/>
    <p:sldId id="309" r:id="rId54"/>
    <p:sldId id="286" r:id="rId55"/>
    <p:sldId id="310" r:id="rId56"/>
    <p:sldId id="287" r:id="rId57"/>
    <p:sldId id="311" r:id="rId58"/>
    <p:sldId id="288" r:id="rId59"/>
    <p:sldId id="312" r:id="rId60"/>
    <p:sldId id="289" r:id="rId61"/>
    <p:sldId id="31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07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4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3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6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F41A-191B-4DB7-AD85-3A9F68A190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2A5F5F3-49A8-4402-9E6E-E2A60FB0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1748"/>
              </p:ext>
            </p:extLst>
          </p:nvPr>
        </p:nvGraphicFramePr>
        <p:xfrm>
          <a:off x="1499616" y="2542032"/>
          <a:ext cx="7342632" cy="2454807"/>
        </p:xfrm>
        <a:graphic>
          <a:graphicData uri="http://schemas.openxmlformats.org/drawingml/2006/table">
            <a:tbl>
              <a:tblPr firstRow="1" firstCol="1" bandRow="1"/>
              <a:tblGrid>
                <a:gridCol w="3668765">
                  <a:extLst>
                    <a:ext uri="{9D8B030D-6E8A-4147-A177-3AD203B41FA5}">
                      <a16:colId xmlns:a16="http://schemas.microsoft.com/office/drawing/2014/main" val="966324750"/>
                    </a:ext>
                  </a:extLst>
                </a:gridCol>
                <a:gridCol w="3673867">
                  <a:extLst>
                    <a:ext uri="{9D8B030D-6E8A-4147-A177-3AD203B41FA5}">
                      <a16:colId xmlns:a16="http://schemas.microsoft.com/office/drawing/2014/main" val="1606637563"/>
                    </a:ext>
                  </a:extLst>
                </a:gridCol>
              </a:tblGrid>
              <a:tr h="350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Subsystems</a:t>
                      </a:r>
                      <a:endParaRPr lang="en-US" sz="2400" b="1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Designed By</a:t>
                      </a:r>
                      <a:endParaRPr lang="en-US" sz="2000" b="1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17627"/>
                  </a:ext>
                </a:extLst>
              </a:tr>
              <a:tr h="7467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1. Administrator Management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2. Database Management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Uttam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 Kumar </a:t>
                      </a: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Saha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ID: 2019000000028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69514"/>
                  </a:ext>
                </a:extLst>
              </a:tr>
              <a:tr h="740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3. Client Management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4. Staff Management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Sanjida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 Akhter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ID: 2019000000008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7483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5. Booking Management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Renesha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 Amin </a:t>
                      </a:r>
                      <a:r>
                        <a:rPr lang="en-US" sz="2000" kern="100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Mayuri</a:t>
                      </a:r>
                      <a:endParaRPr lang="en-US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Droid Sans Fallback"/>
                        <a:cs typeface="Droid Sans Devanagari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ID: 2019000000063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026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6784" y="905256"/>
            <a:ext cx="254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No: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03704" y="1639006"/>
            <a:ext cx="576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Who designed which subsystems?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1732" y="0"/>
            <a:ext cx="323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</a:t>
            </a:r>
            <a:r>
              <a:rPr lang="en-US" b="1" dirty="0" smtClean="0"/>
              <a:t>for Add Rooms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2" y="358665"/>
            <a:ext cx="3531037" cy="64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57F50-21DC-47F4-A19A-912947F5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87436"/>
              </p:ext>
            </p:extLst>
          </p:nvPr>
        </p:nvGraphicFramePr>
        <p:xfrm>
          <a:off x="1322988" y="200857"/>
          <a:ext cx="7254000" cy="6615089"/>
        </p:xfrm>
        <a:graphic>
          <a:graphicData uri="http://schemas.openxmlformats.org/drawingml/2006/table">
            <a:tbl>
              <a:tblPr firstRow="1" firstCol="1" bandRow="1"/>
              <a:tblGrid>
                <a:gridCol w="3235206">
                  <a:extLst>
                    <a:ext uri="{9D8B030D-6E8A-4147-A177-3AD203B41FA5}">
                      <a16:colId xmlns:a16="http://schemas.microsoft.com/office/drawing/2014/main" val="4144535124"/>
                    </a:ext>
                  </a:extLst>
                </a:gridCol>
                <a:gridCol w="4018794">
                  <a:extLst>
                    <a:ext uri="{9D8B030D-6E8A-4147-A177-3AD203B41FA5}">
                      <a16:colId xmlns:a16="http://schemas.microsoft.com/office/drawing/2014/main" val="1756038848"/>
                    </a:ext>
                  </a:extLst>
                </a:gridCol>
              </a:tblGrid>
              <a:tr h="19005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Add Convention Hall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47926"/>
                  </a:ext>
                </a:extLst>
              </a:tr>
              <a:tr h="19005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57619"/>
                  </a:ext>
                </a:extLst>
              </a:tr>
              <a:tr h="19005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00982"/>
                  </a:ext>
                </a:extLst>
              </a:tr>
              <a:tr h="38893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Administrator Add Convention Hall details in the website. User will get the added halls wile user will search for booking.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8566"/>
                  </a:ext>
                </a:extLst>
              </a:tr>
              <a:tr h="207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09748"/>
                  </a:ext>
                </a:extLst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1.Administraror login the website using 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373490"/>
                  </a:ext>
                </a:extLst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2.Go to Add Convention Hall option to add hall details.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29186"/>
                  </a:ext>
                </a:extLst>
              </a:tr>
              <a:tr h="231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3.Upload Hall pictures.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Pictures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56353"/>
                  </a:ext>
                </a:extLst>
              </a:tr>
              <a:tr h="27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4.Enter Hall number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Hall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0101"/>
                  </a:ext>
                </a:extLst>
              </a:tr>
              <a:tr h="27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5.Enter capacity of the hall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04898"/>
                  </a:ext>
                </a:extLst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6.Add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decoration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the hall and cost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&amp; Cost of decoration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79065"/>
                  </a:ext>
                </a:extLst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7.Enter foods and drinks and corresponding cost and meal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items and cost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89461"/>
                  </a:ext>
                </a:extLst>
              </a:tr>
              <a:tr h="27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8.Enter price of the hall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Hall price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878"/>
                  </a:ext>
                </a:extLst>
              </a:tr>
              <a:tr h="27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9.Click on Add Hall button to add hall.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2252"/>
                  </a:ext>
                </a:extLst>
              </a:tr>
              <a:tr h="27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10.Display successfully added hall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68734"/>
                  </a:ext>
                </a:extLst>
              </a:tr>
              <a:tr h="25318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91441"/>
                  </a:ext>
                </a:extLst>
              </a:tr>
              <a:tr h="24080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If password is not correct it will show incorrect password.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09941"/>
                  </a:ext>
                </a:extLst>
              </a:tr>
              <a:tr h="24080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It will show userID not found if userID doesn’t exist in the database.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93778"/>
                  </a:ext>
                </a:extLst>
              </a:tr>
              <a:tr h="38893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Administrator can click on cancel button instead of clicking Add Hall button if he changes his/her decision not to add Hall.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5" marR="609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1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8303" y="122074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</a:t>
            </a:r>
            <a:r>
              <a:rPr lang="en-US" b="1" dirty="0" smtClean="0"/>
              <a:t>for Add Convention Hall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7" y="631768"/>
            <a:ext cx="3382663" cy="62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70FA42-8D96-4C98-8668-09A777F2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97927"/>
              </p:ext>
            </p:extLst>
          </p:nvPr>
        </p:nvGraphicFramePr>
        <p:xfrm>
          <a:off x="2319004" y="444740"/>
          <a:ext cx="6511575" cy="6107963"/>
        </p:xfrm>
        <a:graphic>
          <a:graphicData uri="http://schemas.openxmlformats.org/drawingml/2006/table">
            <a:tbl>
              <a:tblPr firstRow="1" firstCol="1" bandRow="1"/>
              <a:tblGrid>
                <a:gridCol w="2904093">
                  <a:extLst>
                    <a:ext uri="{9D8B030D-6E8A-4147-A177-3AD203B41FA5}">
                      <a16:colId xmlns:a16="http://schemas.microsoft.com/office/drawing/2014/main" val="1302850003"/>
                    </a:ext>
                  </a:extLst>
                </a:gridCol>
                <a:gridCol w="3607482">
                  <a:extLst>
                    <a:ext uri="{9D8B030D-6E8A-4147-A177-3AD203B41FA5}">
                      <a16:colId xmlns:a16="http://schemas.microsoft.com/office/drawing/2014/main" val="4032288320"/>
                    </a:ext>
                  </a:extLst>
                </a:gridCol>
              </a:tblGrid>
              <a:tr h="2066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Create Foods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80227"/>
                  </a:ext>
                </a:extLst>
              </a:tr>
              <a:tr h="2066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4356"/>
                  </a:ext>
                </a:extLst>
              </a:tr>
              <a:tr h="2066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24268"/>
                  </a:ext>
                </a:extLst>
              </a:tr>
              <a:tr h="2066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Add extra available foods for the customers as well as for the restaurant also.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0819"/>
                  </a:ext>
                </a:extLst>
              </a:tr>
              <a:tr h="230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82988"/>
                  </a:ext>
                </a:extLst>
              </a:tr>
              <a:tr h="42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1.Administraror login the website using 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06074"/>
                  </a:ext>
                </a:extLst>
              </a:tr>
              <a:tr h="257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2.Go to Create Food option from admin panel.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932"/>
                  </a:ext>
                </a:extLst>
              </a:tr>
              <a:tr h="42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3.Upload foods and drinks pictures.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02775"/>
                  </a:ext>
                </a:extLst>
              </a:tr>
              <a:tr h="42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Add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Foods and Drinks items names and corresponding prices.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 of foods and drinks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17286"/>
                  </a:ext>
                </a:extLst>
              </a:tr>
              <a:tr h="42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5.Click on Add Items button to add items to the website.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70093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6.Display successfully added items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05463"/>
                  </a:ext>
                </a:extLst>
              </a:tr>
              <a:tr h="267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78088"/>
                  </a:ext>
                </a:extLst>
              </a:tr>
              <a:tr h="3108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If password is not correct it will show incorrect password.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9636"/>
                  </a:ext>
                </a:extLst>
              </a:tr>
              <a:tr h="3108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It will show userID not found if userID doesn’t exist in the database.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36490"/>
                  </a:ext>
                </a:extLst>
              </a:tr>
              <a:tr h="42294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Administrator can click on cancel button instead of clicking Add Items if he/she changes his/her decision not to add Food items.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0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800" y="27432"/>
            <a:ext cx="338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</a:t>
            </a:r>
            <a:r>
              <a:rPr lang="en-US" b="1" dirty="0" smtClean="0"/>
              <a:t>for Create Foods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00" y="369332"/>
            <a:ext cx="4187741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104AB-2319-4A5A-8FD2-7C6409C4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285"/>
              </p:ext>
            </p:extLst>
          </p:nvPr>
        </p:nvGraphicFramePr>
        <p:xfrm>
          <a:off x="1702161" y="0"/>
          <a:ext cx="7233029" cy="4919723"/>
        </p:xfrm>
        <a:graphic>
          <a:graphicData uri="http://schemas.openxmlformats.org/drawingml/2006/table">
            <a:tbl>
              <a:tblPr firstRow="1" firstCol="1" bandRow="1"/>
              <a:tblGrid>
                <a:gridCol w="3225853">
                  <a:extLst>
                    <a:ext uri="{9D8B030D-6E8A-4147-A177-3AD203B41FA5}">
                      <a16:colId xmlns:a16="http://schemas.microsoft.com/office/drawing/2014/main" val="320681039"/>
                    </a:ext>
                  </a:extLst>
                </a:gridCol>
                <a:gridCol w="4007176">
                  <a:extLst>
                    <a:ext uri="{9D8B030D-6E8A-4147-A177-3AD203B41FA5}">
                      <a16:colId xmlns:a16="http://schemas.microsoft.com/office/drawing/2014/main" val="2228403075"/>
                    </a:ext>
                  </a:extLst>
                </a:gridCol>
              </a:tblGrid>
              <a:tr h="2314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Refund Customer Payments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8215"/>
                  </a:ext>
                </a:extLst>
              </a:tr>
              <a:tr h="2314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91013"/>
                  </a:ext>
                </a:extLst>
              </a:tr>
              <a:tr h="2314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29091"/>
                  </a:ext>
                </a:extLst>
              </a:tr>
              <a:tr h="2314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Refund customer payments if any customer cancel his/her booking.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34353"/>
                  </a:ext>
                </a:extLst>
              </a:tr>
              <a:tr h="258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60314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1.Administraror login the website using 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85155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2.Find customer ID from the database.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94716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3.Find customer banking details.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Banking Details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11073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Refund money to customer’s baking account.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money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69218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5.Update payment record to database.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3139"/>
                  </a:ext>
                </a:extLst>
              </a:tr>
              <a:tr h="29234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43014"/>
                  </a:ext>
                </a:extLst>
              </a:tr>
              <a:tr h="2957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If password is not correct it will show incorrect password.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05812"/>
                  </a:ext>
                </a:extLst>
              </a:tr>
              <a:tr h="2957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It will show userID not found if userID doesn’t exist in the database.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3899"/>
                  </a:ext>
                </a:extLst>
              </a:tr>
              <a:tr h="2957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Cancel Payment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622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D1D3B5-E0B6-4A59-AA33-32F52B91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91989"/>
              </p:ext>
            </p:extLst>
          </p:nvPr>
        </p:nvGraphicFramePr>
        <p:xfrm>
          <a:off x="1702161" y="4976934"/>
          <a:ext cx="7233029" cy="1826453"/>
        </p:xfrm>
        <a:graphic>
          <a:graphicData uri="http://schemas.openxmlformats.org/drawingml/2006/table">
            <a:tbl>
              <a:tblPr firstRow="1" firstCol="1" bandRow="1"/>
              <a:tblGrid>
                <a:gridCol w="3225854">
                  <a:extLst>
                    <a:ext uri="{9D8B030D-6E8A-4147-A177-3AD203B41FA5}">
                      <a16:colId xmlns:a16="http://schemas.microsoft.com/office/drawing/2014/main" val="3570079480"/>
                    </a:ext>
                  </a:extLst>
                </a:gridCol>
                <a:gridCol w="4007175">
                  <a:extLst>
                    <a:ext uri="{9D8B030D-6E8A-4147-A177-3AD203B41FA5}">
                      <a16:colId xmlns:a16="http://schemas.microsoft.com/office/drawing/2014/main" val="4087373195"/>
                    </a:ext>
                  </a:extLst>
                </a:gridCol>
              </a:tblGrid>
              <a:tr h="1841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Logout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12360"/>
                  </a:ext>
                </a:extLst>
              </a:tr>
              <a:tr h="1841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90716"/>
                  </a:ext>
                </a:extLst>
              </a:tr>
              <a:tr h="1841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45446"/>
                  </a:ext>
                </a:extLst>
              </a:tr>
              <a:tr h="1841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Logout from the website.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61871"/>
                  </a:ext>
                </a:extLst>
              </a:tr>
              <a:tr h="2053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69363"/>
                  </a:ext>
                </a:extLst>
              </a:tr>
              <a:tr h="376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1.Click on Logout button to logout from the Website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0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4428" y="45720"/>
            <a:ext cx="470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Refund Customer Payment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415052"/>
            <a:ext cx="4714178" cy="64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A0370-CC5E-479D-B05E-CF3297CB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60" y="143114"/>
            <a:ext cx="7189922" cy="6142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942FD-BCD6-4161-BC3F-36E2C89094D8}"/>
              </a:ext>
            </a:extLst>
          </p:cNvPr>
          <p:cNvSpPr txBox="1"/>
          <p:nvPr/>
        </p:nvSpPr>
        <p:spPr>
          <a:xfrm>
            <a:off x="2851003" y="6382130"/>
            <a:ext cx="480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Use Case Diagram for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8472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75B08-D768-4F91-8682-196D794C4F84}"/>
              </a:ext>
            </a:extLst>
          </p:cNvPr>
          <p:cNvSpPr txBox="1"/>
          <p:nvPr/>
        </p:nvSpPr>
        <p:spPr>
          <a:xfrm>
            <a:off x="2860646" y="260059"/>
            <a:ext cx="619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Case Narratives for Database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3519"/>
              </p:ext>
            </p:extLst>
          </p:nvPr>
        </p:nvGraphicFramePr>
        <p:xfrm>
          <a:off x="1892808" y="901387"/>
          <a:ext cx="7324344" cy="5856109"/>
        </p:xfrm>
        <a:graphic>
          <a:graphicData uri="http://schemas.openxmlformats.org/drawingml/2006/table">
            <a:tbl>
              <a:tblPr firstRow="1" firstCol="1" bandRow="1"/>
              <a:tblGrid>
                <a:gridCol w="3266580">
                  <a:extLst>
                    <a:ext uri="{9D8B030D-6E8A-4147-A177-3AD203B41FA5}">
                      <a16:colId xmlns:a16="http://schemas.microsoft.com/office/drawing/2014/main" val="2245410513"/>
                    </a:ext>
                  </a:extLst>
                </a:gridCol>
                <a:gridCol w="4057764">
                  <a:extLst>
                    <a:ext uri="{9D8B030D-6E8A-4147-A177-3AD203B41FA5}">
                      <a16:colId xmlns:a16="http://schemas.microsoft.com/office/drawing/2014/main" val="3528586091"/>
                    </a:ext>
                  </a:extLst>
                </a:gridCol>
              </a:tblGrid>
              <a:tr h="2143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 Record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299304"/>
                  </a:ext>
                </a:extLst>
              </a:tr>
              <a:tr h="2143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Database Management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88177"/>
                  </a:ext>
                </a:extLst>
              </a:tr>
              <a:tr h="2143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Administrator, Client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51166"/>
                  </a:ext>
                </a:extLst>
              </a:tr>
              <a:tr h="352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Shows all payments records or specific payment records for the customer.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11055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32353"/>
                  </a:ext>
                </a:extLst>
              </a:tr>
              <a:tr h="529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1.Administrator and customer has different role of view payment record.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45666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2.Administrator can see all payments records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 records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06101"/>
                  </a:ext>
                </a:extLst>
              </a:tr>
              <a:tr h="714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3.Administrator can find specific customer’s payments record from search option using customer ID or payment ID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CustomerID, paymentID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31775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4.Customer can see only their whole payments history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00889"/>
                  </a:ext>
                </a:extLst>
              </a:tr>
              <a:tr h="705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5.Customer will click on view payment record option to see their payment details in the dispaly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82427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6.Administrator and Customer both can print payment receipt according to their role.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 money receipt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55698"/>
                  </a:ext>
                </a:extLst>
              </a:tr>
              <a:tr h="4286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1785"/>
                  </a:ext>
                </a:extLst>
              </a:tr>
              <a:tr h="2143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If customerID or paymentID is invalid it will show record not found.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36024"/>
                  </a:ext>
                </a:extLst>
              </a:tr>
              <a:tr h="35737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If admin and customer not interested to print money receipt he/she can cancel printing.</a:t>
                      </a:r>
                    </a:p>
                  </a:txBody>
                  <a:tcPr marL="66701" marR="66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7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3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6789" y="164592"/>
            <a:ext cx="388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Payments Records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" y="986218"/>
            <a:ext cx="8341587" cy="53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04144"/>
              </p:ext>
            </p:extLst>
          </p:nvPr>
        </p:nvGraphicFramePr>
        <p:xfrm>
          <a:off x="1583436" y="2313432"/>
          <a:ext cx="7926324" cy="1696126"/>
        </p:xfrm>
        <a:graphic>
          <a:graphicData uri="http://schemas.openxmlformats.org/drawingml/2006/table">
            <a:tbl>
              <a:tblPr/>
              <a:tblGrid>
                <a:gridCol w="3994524">
                  <a:extLst>
                    <a:ext uri="{9D8B030D-6E8A-4147-A177-3AD203B41FA5}">
                      <a16:colId xmlns:a16="http://schemas.microsoft.com/office/drawing/2014/main" val="2566805004"/>
                    </a:ext>
                  </a:extLst>
                </a:gridCol>
                <a:gridCol w="3931800">
                  <a:extLst>
                    <a:ext uri="{9D8B030D-6E8A-4147-A177-3AD203B41FA5}">
                      <a16:colId xmlns:a16="http://schemas.microsoft.com/office/drawing/2014/main" val="2340202648"/>
                    </a:ext>
                  </a:extLst>
                </a:gridCol>
              </a:tblGrid>
              <a:tr h="3244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Name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8F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Student ID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8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22696"/>
                  </a:ext>
                </a:extLst>
              </a:tr>
              <a:tr h="4404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Uttam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 Kumar </a:t>
                      </a: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Saha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2019000000028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06259"/>
                  </a:ext>
                </a:extLst>
              </a:tr>
              <a:tr h="4404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Sanjida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 Akhter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2019000000008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09784"/>
                  </a:ext>
                </a:extLst>
              </a:tr>
              <a:tr h="4404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Renesha Amin Mayuri</a:t>
                      </a:r>
                      <a:endParaRPr lang="en-US" sz="20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2019000000063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6715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0556" y="717372"/>
            <a:ext cx="547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 charset="0"/>
                <a:cs typeface="Calibri" panose="020F0502020204030204" pitchFamily="34" charset="0"/>
              </a:rPr>
              <a:t>Team No: 1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 charset="0"/>
                <a:cs typeface="Calibri" panose="020F0502020204030204" pitchFamily="34" charset="0"/>
              </a:rPr>
              <a:t>Project Title: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1800FF"/>
                </a:solidFill>
                <a:effectLst/>
                <a:latin typeface="Calibri" panose="020F0502020204030204" pitchFamily="34" charset="0"/>
                <a:ea typeface="Droid Sans Fallback" charset="0"/>
                <a:cs typeface="Calibri" panose="020F0502020204030204" pitchFamily="34" charset="0"/>
              </a:rPr>
              <a:t>Resort Management System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400"/>
                </a:solidFill>
                <a:effectLst/>
                <a:latin typeface="Calibri" panose="020F0502020204030204" pitchFamily="34" charset="0"/>
                <a:ea typeface="Droid Sans Fallback" charset="0"/>
                <a:cs typeface="Calibri" panose="020F0502020204030204" pitchFamily="34" charset="0"/>
              </a:rPr>
              <a:t>Team Members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67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72047"/>
              </p:ext>
            </p:extLst>
          </p:nvPr>
        </p:nvGraphicFramePr>
        <p:xfrm>
          <a:off x="2276983" y="529239"/>
          <a:ext cx="5937250" cy="5740277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2139141686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172564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 Records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6395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Database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529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Administrator,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42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Keeps records of all bookings.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4090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31742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1.Administrator and customer has different role of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role, Customer role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812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2.Administrator can see all bookings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71007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3.Administrator can find specific customer’s booking record using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CusomerID, BookingID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0684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4.Customer Can see their own booking records only by clicking on see booking record option.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5181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5.Booking records successfully display.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40007"/>
                  </a:ext>
                </a:extLst>
              </a:tr>
              <a:tr h="18224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35813"/>
                  </a:ext>
                </a:extLst>
              </a:tr>
              <a:tr h="25273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If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BookngID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invalid it will show record not found.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2459" y="172781"/>
            <a:ext cx="373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Booking Records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63" y="977074"/>
            <a:ext cx="8377931" cy="54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50302"/>
              </p:ext>
            </p:extLst>
          </p:nvPr>
        </p:nvGraphicFramePr>
        <p:xfrm>
          <a:off x="1892935" y="613123"/>
          <a:ext cx="5937250" cy="4699194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846386609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3171644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Staffs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7757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Database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283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Administrator,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4255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It allows to keeps and view all record of staffs.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2152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8766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1.Administrator and Staff has different access role.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1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2.Administrator can see all staffs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253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3.Administrator can find particular staff from search option using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3367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4.Staff can see their account’s corresponding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46669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5.Keeps record of staff’s salary.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34723"/>
                  </a:ext>
                </a:extLst>
              </a:tr>
              <a:tr h="2635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91882"/>
                  </a:ext>
                </a:extLst>
              </a:tr>
              <a:tr h="25273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If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invalid it will show record not found.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8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6288" y="256740"/>
            <a:ext cx="380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view Staff Details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2" y="1030275"/>
            <a:ext cx="8187175" cy="5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29690"/>
              </p:ext>
            </p:extLst>
          </p:nvPr>
        </p:nvGraphicFramePr>
        <p:xfrm>
          <a:off x="1380744" y="832104"/>
          <a:ext cx="7251191" cy="4171391"/>
        </p:xfrm>
        <a:graphic>
          <a:graphicData uri="http://schemas.openxmlformats.org/drawingml/2006/table">
            <a:tbl>
              <a:tblPr firstRow="1" firstCol="1" bandRow="1"/>
              <a:tblGrid>
                <a:gridCol w="3233954">
                  <a:extLst>
                    <a:ext uri="{9D8B030D-6E8A-4147-A177-3AD203B41FA5}">
                      <a16:colId xmlns:a16="http://schemas.microsoft.com/office/drawing/2014/main" val="3659488128"/>
                    </a:ext>
                  </a:extLst>
                </a:gridCol>
                <a:gridCol w="4017237">
                  <a:extLst>
                    <a:ext uri="{9D8B030D-6E8A-4147-A177-3AD203B41FA5}">
                      <a16:colId xmlns:a16="http://schemas.microsoft.com/office/drawing/2014/main" val="1121324700"/>
                    </a:ext>
                  </a:extLst>
                </a:gridCol>
              </a:tblGrid>
              <a:tr h="2665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Customers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90198"/>
                  </a:ext>
                </a:extLst>
              </a:tr>
              <a:tr h="2665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Database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38545"/>
                  </a:ext>
                </a:extLst>
              </a:tr>
              <a:tr h="2665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Administrator,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30962"/>
                  </a:ext>
                </a:extLst>
              </a:tr>
              <a:tr h="2665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It shows customers information.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71519"/>
                  </a:ext>
                </a:extLst>
              </a:tr>
              <a:tr h="283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38400"/>
                  </a:ext>
                </a:extLst>
              </a:tr>
              <a:tr h="2669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1.Sore customer’s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CusotmerID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36087"/>
                  </a:ext>
                </a:extLst>
              </a:tr>
              <a:tr h="31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2.Store customer’s Name.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77085"/>
                  </a:ext>
                </a:extLst>
              </a:tr>
              <a:tr h="38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3.Store Customer’s Contact,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62339"/>
                  </a:ext>
                </a:extLst>
              </a:tr>
              <a:tr h="38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4.Stores Customer’s baking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Banking infoamtion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60641"/>
                  </a:ext>
                </a:extLst>
              </a:tr>
              <a:tr h="799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5.Administror can see all customer’s details and find particular customer’s details using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02798"/>
                  </a:ext>
                </a:extLst>
              </a:tr>
              <a:tr h="53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6.Customer can view only their own account information.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6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2722" y="93810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</a:t>
            </a:r>
            <a:r>
              <a:rPr lang="en-US" b="1" dirty="0" smtClean="0"/>
              <a:t>for view Customer details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33" y="986218"/>
            <a:ext cx="8109968" cy="52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37105"/>
              </p:ext>
            </p:extLst>
          </p:nvPr>
        </p:nvGraphicFramePr>
        <p:xfrm>
          <a:off x="1051560" y="482675"/>
          <a:ext cx="8119871" cy="5162731"/>
        </p:xfrm>
        <a:graphic>
          <a:graphicData uri="http://schemas.openxmlformats.org/drawingml/2006/table">
            <a:tbl>
              <a:tblPr firstRow="1" firstCol="1" bandRow="1"/>
              <a:tblGrid>
                <a:gridCol w="3621376">
                  <a:extLst>
                    <a:ext uri="{9D8B030D-6E8A-4147-A177-3AD203B41FA5}">
                      <a16:colId xmlns:a16="http://schemas.microsoft.com/office/drawing/2014/main" val="2966812628"/>
                    </a:ext>
                  </a:extLst>
                </a:gridCol>
                <a:gridCol w="4498495">
                  <a:extLst>
                    <a:ext uri="{9D8B030D-6E8A-4147-A177-3AD203B41FA5}">
                      <a16:colId xmlns:a16="http://schemas.microsoft.com/office/drawing/2014/main" val="3718459265"/>
                    </a:ext>
                  </a:extLst>
                </a:gridCol>
              </a:tblGrid>
              <a:tr h="2516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Customers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017"/>
                  </a:ext>
                </a:extLst>
              </a:tr>
              <a:tr h="2516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Database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72536"/>
                  </a:ext>
                </a:extLst>
              </a:tr>
              <a:tr h="2516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57951"/>
                  </a:ext>
                </a:extLst>
              </a:tr>
              <a:tr h="2516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Administrator can update customer’s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8065"/>
                  </a:ext>
                </a:extLst>
              </a:tr>
              <a:tr h="251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4772"/>
                  </a:ext>
                </a:extLst>
              </a:tr>
              <a:tr h="503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1.Administraror can customer both has different role.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role, Client role.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88789"/>
                  </a:ext>
                </a:extLst>
              </a:tr>
              <a:tr h="1006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2.Adminstraror update all customer’s details can find particular customer using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customerID, update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11377"/>
                  </a:ext>
                </a:extLst>
              </a:tr>
              <a:tr h="503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3.Cusotmer can update their own account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66906"/>
                  </a:ext>
                </a:extLst>
              </a:tr>
              <a:tr h="503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4.Click on update button to update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23815"/>
                  </a:ext>
                </a:extLst>
              </a:tr>
              <a:tr h="5032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6.Dispaly successfully updated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38374"/>
                  </a:ext>
                </a:extLst>
              </a:tr>
              <a:tr h="2516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290"/>
                  </a:ext>
                </a:extLst>
              </a:tr>
              <a:tr h="50327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Administrator and Customer both can click on cancel button if they not want to update now.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5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0345" y="187723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Update Customer Details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5" y="557055"/>
            <a:ext cx="7222461" cy="63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1348" y="964353"/>
            <a:ext cx="389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b="1" dirty="0">
                <a:solidFill>
                  <a:srgbClr val="FF0000"/>
                </a:solidFill>
              </a:rPr>
              <a:t>Subsystems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00427"/>
              </p:ext>
            </p:extLst>
          </p:nvPr>
        </p:nvGraphicFramePr>
        <p:xfrm>
          <a:off x="3338068" y="2551177"/>
          <a:ext cx="4790948" cy="1613756"/>
        </p:xfrm>
        <a:graphic>
          <a:graphicData uri="http://schemas.openxmlformats.org/drawingml/2006/table">
            <a:tbl>
              <a:tblPr firstRow="1" firstCol="1" bandRow="1"/>
              <a:tblGrid>
                <a:gridCol w="4790948">
                  <a:extLst>
                    <a:ext uri="{9D8B030D-6E8A-4147-A177-3AD203B41FA5}">
                      <a16:colId xmlns:a16="http://schemas.microsoft.com/office/drawing/2014/main" val="1343021518"/>
                    </a:ext>
                  </a:extLst>
                </a:gridCol>
              </a:tblGrid>
              <a:tr h="532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Subsystems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85595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Client</a:t>
                      </a:r>
                      <a:r>
                        <a:rPr lang="en-US" sz="2000" kern="100" baseline="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 Management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31868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Staff</a:t>
                      </a:r>
                      <a:r>
                        <a:rPr lang="en-US" sz="2000" kern="100" baseline="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 Management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9096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24148" y="4433054"/>
            <a:ext cx="4099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Designed </a:t>
            </a:r>
            <a:r>
              <a:rPr lang="en-US" sz="2400" b="1" dirty="0" smtClean="0">
                <a:solidFill>
                  <a:srgbClr val="FF0000"/>
                </a:solidFill>
              </a:rPr>
              <a:t>by </a:t>
            </a:r>
            <a:r>
              <a:rPr lang="en-US" sz="2400" b="1" dirty="0" err="1" smtClean="0">
                <a:solidFill>
                  <a:srgbClr val="FF0000"/>
                </a:solidFill>
              </a:rPr>
              <a:t>Sanjida</a:t>
            </a:r>
            <a:r>
              <a:rPr lang="en-US" sz="2400" b="1" dirty="0" smtClean="0">
                <a:solidFill>
                  <a:srgbClr val="FF0000"/>
                </a:solidFill>
              </a:rPr>
              <a:t> Akhter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4256" y="274320"/>
            <a:ext cx="369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Case Diagram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15" y="885253"/>
            <a:ext cx="5657850" cy="5343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0667" y="6373368"/>
            <a:ext cx="447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Use Case Diagram for Client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35385B-F03B-4946-B43A-7ADF5E94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42992"/>
              </p:ext>
            </p:extLst>
          </p:nvPr>
        </p:nvGraphicFramePr>
        <p:xfrm>
          <a:off x="713071" y="1235947"/>
          <a:ext cx="9705562" cy="3996900"/>
        </p:xfrm>
        <a:graphic>
          <a:graphicData uri="http://schemas.openxmlformats.org/drawingml/2006/table">
            <a:tbl>
              <a:tblPr firstRow="1" firstCol="1" bandRow="1"/>
              <a:tblGrid>
                <a:gridCol w="4852781">
                  <a:extLst>
                    <a:ext uri="{9D8B030D-6E8A-4147-A177-3AD203B41FA5}">
                      <a16:colId xmlns:a16="http://schemas.microsoft.com/office/drawing/2014/main" val="4087480642"/>
                    </a:ext>
                  </a:extLst>
                </a:gridCol>
                <a:gridCol w="4852781">
                  <a:extLst>
                    <a:ext uri="{9D8B030D-6E8A-4147-A177-3AD203B41FA5}">
                      <a16:colId xmlns:a16="http://schemas.microsoft.com/office/drawing/2014/main" val="2246807595"/>
                    </a:ext>
                  </a:extLst>
                </a:gridCol>
              </a:tblGrid>
              <a:tr h="3681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Subsystems</a:t>
                      </a:r>
                      <a:endParaRPr lang="en-US" sz="1600" b="1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Scope</a:t>
                      </a:r>
                      <a:endParaRPr lang="en-US" sz="1600" b="1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80173"/>
                  </a:ext>
                </a:extLst>
              </a:tr>
              <a:tr h="695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Administrator Management</a:t>
                      </a:r>
                      <a:endParaRPr lang="en-US" sz="18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Login as Administrator, Add Rooms, Add Convention Hall, Create Foods, Refund customer payments</a:t>
                      </a: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48233"/>
                  </a:ext>
                </a:extLst>
              </a:tr>
              <a:tr h="749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Database Management</a:t>
                      </a:r>
                      <a:endParaRPr lang="en-US" sz="18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Customers Details, Staffs Details, Bookings records, Payments records, Update customer details</a:t>
                      </a: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508717"/>
                  </a:ext>
                </a:extLst>
              </a:tr>
              <a:tr h="873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Client Management</a:t>
                      </a:r>
                      <a:endParaRPr lang="en-US" sz="18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Registration, Login, View customer account’s details, Update booking, Cancel booking, Feedback </a:t>
                      </a: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30485"/>
                  </a:ext>
                </a:extLst>
              </a:tr>
              <a:tr h="603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Staff Management</a:t>
                      </a:r>
                      <a:endParaRPr lang="en-US" sz="18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Login, View staff details ,Task status, Add staff</a:t>
                      </a: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1068"/>
                  </a:ext>
                </a:extLst>
              </a:tr>
              <a:tr h="695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Booking Management</a:t>
                      </a:r>
                      <a:endParaRPr lang="en-US" sz="18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Search Availability, Book Rooms, Book Convention Hall, Food booking, Make Payments</a:t>
                      </a:r>
                      <a:endParaRPr lang="en-US" sz="16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12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4A6AC9-F6BD-41BB-A98B-E40D22890CCB}"/>
              </a:ext>
            </a:extLst>
          </p:cNvPr>
          <p:cNvSpPr txBox="1"/>
          <p:nvPr/>
        </p:nvSpPr>
        <p:spPr>
          <a:xfrm>
            <a:off x="4894120" y="345049"/>
            <a:ext cx="276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Subsystems</a:t>
            </a:r>
          </a:p>
        </p:txBody>
      </p:sp>
    </p:spTree>
    <p:extLst>
      <p:ext uri="{BB962C8B-B14F-4D97-AF65-F5344CB8AC3E}">
        <p14:creationId xmlns:p14="http://schemas.microsoft.com/office/powerpoint/2010/main" val="16288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2344" y="246888"/>
            <a:ext cx="4814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 Narratives for Client Management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33351"/>
              </p:ext>
            </p:extLst>
          </p:nvPr>
        </p:nvGraphicFramePr>
        <p:xfrm>
          <a:off x="1271016" y="815642"/>
          <a:ext cx="8650223" cy="5994412"/>
        </p:xfrm>
        <a:graphic>
          <a:graphicData uri="http://schemas.openxmlformats.org/drawingml/2006/table">
            <a:tbl>
              <a:tblPr firstRow="1" firstCol="1" bandRow="1"/>
              <a:tblGrid>
                <a:gridCol w="3857907">
                  <a:extLst>
                    <a:ext uri="{9D8B030D-6E8A-4147-A177-3AD203B41FA5}">
                      <a16:colId xmlns:a16="http://schemas.microsoft.com/office/drawing/2014/main" val="2755201164"/>
                    </a:ext>
                  </a:extLst>
                </a:gridCol>
                <a:gridCol w="4792316">
                  <a:extLst>
                    <a:ext uri="{9D8B030D-6E8A-4147-A177-3AD203B41FA5}">
                      <a16:colId xmlns:a16="http://schemas.microsoft.com/office/drawing/2014/main" val="59390672"/>
                    </a:ext>
                  </a:extLst>
                </a:gridCol>
              </a:tblGrid>
              <a:tr h="2678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62037"/>
                  </a:ext>
                </a:extLst>
              </a:tr>
              <a:tr h="2678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Client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27568"/>
                  </a:ext>
                </a:extLst>
              </a:tr>
              <a:tr h="2678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1576"/>
                  </a:ext>
                </a:extLst>
              </a:tr>
              <a:tr h="37145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User can give all details information and registered in an secure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87476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1509"/>
                  </a:ext>
                </a:extLst>
              </a:tr>
              <a:tr h="595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1.User visit the registration webpage of the secure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601545"/>
                  </a:ext>
                </a:extLst>
              </a:tr>
              <a:tr h="640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2.Customer information is displayed in the registration webpage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registered web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97903"/>
                  </a:ext>
                </a:extLst>
              </a:tr>
              <a:tr h="7871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Client enters the valid information on the registration web form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registered web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0256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Click on the submission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registered web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32767"/>
                  </a:ext>
                </a:extLst>
              </a:tr>
              <a:tr h="5356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Registration confirmation page will open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confirmation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06256"/>
                  </a:ext>
                </a:extLst>
              </a:tr>
              <a:tr h="366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check and verify the the registered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confirmation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767779"/>
                  </a:ext>
                </a:extLst>
              </a:tr>
              <a:tr h="34241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4591"/>
                  </a:ext>
                </a:extLst>
              </a:tr>
              <a:tr h="5195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If the information is not  valid then enter the valid information again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6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471" y="800392"/>
            <a:ext cx="329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Registration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54" y="1718881"/>
            <a:ext cx="7227094" cy="3721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6424" y="1408176"/>
            <a:ext cx="7909560" cy="471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2272" y="11110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80346"/>
              </p:ext>
            </p:extLst>
          </p:nvPr>
        </p:nvGraphicFramePr>
        <p:xfrm>
          <a:off x="1325880" y="682199"/>
          <a:ext cx="7635239" cy="4998798"/>
        </p:xfrm>
        <a:graphic>
          <a:graphicData uri="http://schemas.openxmlformats.org/drawingml/2006/table">
            <a:tbl>
              <a:tblPr firstRow="1" firstCol="1" bandRow="1"/>
              <a:tblGrid>
                <a:gridCol w="3405235">
                  <a:extLst>
                    <a:ext uri="{9D8B030D-6E8A-4147-A177-3AD203B41FA5}">
                      <a16:colId xmlns:a16="http://schemas.microsoft.com/office/drawing/2014/main" val="683147157"/>
                    </a:ext>
                  </a:extLst>
                </a:gridCol>
                <a:gridCol w="4230004">
                  <a:extLst>
                    <a:ext uri="{9D8B030D-6E8A-4147-A177-3AD203B41FA5}">
                      <a16:colId xmlns:a16="http://schemas.microsoft.com/office/drawing/2014/main" val="323803333"/>
                    </a:ext>
                  </a:extLst>
                </a:gridCol>
              </a:tblGrid>
              <a:tr h="278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 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87957"/>
                  </a:ext>
                </a:extLst>
              </a:tr>
              <a:tr h="278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Client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38238"/>
                  </a:ext>
                </a:extLst>
              </a:tr>
              <a:tr h="278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5109"/>
                  </a:ext>
                </a:extLst>
              </a:tr>
              <a:tr h="278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 user give user name, password and login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69980"/>
                  </a:ext>
                </a:extLst>
              </a:tr>
              <a:tr h="278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5783"/>
                  </a:ext>
                </a:extLst>
              </a:tr>
              <a:tr h="649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User visit the login webpage of the secure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11730"/>
                  </a:ext>
                </a:extLst>
              </a:tr>
              <a:tr h="278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click the login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4428"/>
                  </a:ext>
                </a:extLst>
              </a:tr>
              <a:tr h="278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enter the user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44455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enter the password(password must be 6 digits)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47096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Confirm login on the website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confirmation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75385"/>
                  </a:ext>
                </a:extLst>
              </a:tr>
              <a:tr h="278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096240"/>
                  </a:ext>
                </a:extLst>
              </a:tr>
              <a:tr h="55645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If the password is not correct then enter correct password again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9392"/>
                  </a:ext>
                </a:extLst>
              </a:tr>
              <a:tr h="55645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If forgot password click on the  forgot password button  and recover the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0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1856" y="334879"/>
            <a:ext cx="26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0" y="1341310"/>
            <a:ext cx="7534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26757"/>
              </p:ext>
            </p:extLst>
          </p:nvPr>
        </p:nvGraphicFramePr>
        <p:xfrm>
          <a:off x="1389888" y="795528"/>
          <a:ext cx="7717536" cy="5159505"/>
        </p:xfrm>
        <a:graphic>
          <a:graphicData uri="http://schemas.openxmlformats.org/drawingml/2006/table">
            <a:tbl>
              <a:tblPr firstRow="1" firstCol="1" bandRow="1"/>
              <a:tblGrid>
                <a:gridCol w="3441938">
                  <a:extLst>
                    <a:ext uri="{9D8B030D-6E8A-4147-A177-3AD203B41FA5}">
                      <a16:colId xmlns:a16="http://schemas.microsoft.com/office/drawing/2014/main" val="2919709950"/>
                    </a:ext>
                  </a:extLst>
                </a:gridCol>
                <a:gridCol w="4275598">
                  <a:extLst>
                    <a:ext uri="{9D8B030D-6E8A-4147-A177-3AD203B41FA5}">
                      <a16:colId xmlns:a16="http://schemas.microsoft.com/office/drawing/2014/main" val="3843223364"/>
                    </a:ext>
                  </a:extLst>
                </a:gridCol>
              </a:tblGrid>
              <a:tr h="2896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 View Account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2583"/>
                  </a:ext>
                </a:extLst>
              </a:tr>
              <a:tr h="2896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Client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5683"/>
                  </a:ext>
                </a:extLst>
              </a:tr>
              <a:tr h="2896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0694"/>
                  </a:ext>
                </a:extLst>
              </a:tr>
              <a:tr h="5974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 client visit the account details web page and see all the information that he/she provide while registered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22249"/>
                  </a:ext>
                </a:extLst>
              </a:tr>
              <a:tr h="289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65938"/>
                  </a:ext>
                </a:extLst>
              </a:tr>
              <a:tr h="289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login the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0052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User visit the account details webpage of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details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01317"/>
                  </a:ext>
                </a:extLst>
              </a:tr>
              <a:tr h="289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3.view all account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details webpage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83637"/>
                  </a:ext>
                </a:extLst>
              </a:tr>
              <a:tr h="7706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check all the information  that provided in the registration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details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56998"/>
                  </a:ext>
                </a:extLst>
              </a:tr>
              <a:tr h="459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check all the necessary updates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details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17870"/>
                  </a:ext>
                </a:extLst>
              </a:tr>
              <a:tr h="39376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5220"/>
                  </a:ext>
                </a:extLst>
              </a:tr>
              <a:tr h="3129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information will be incorrect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53632"/>
                  </a:ext>
                </a:extLst>
              </a:tr>
              <a:tr h="2896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account details webpage will show wrong updates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4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98699"/>
              </p:ext>
            </p:extLst>
          </p:nvPr>
        </p:nvGraphicFramePr>
        <p:xfrm>
          <a:off x="1152144" y="372956"/>
          <a:ext cx="7242047" cy="6144208"/>
        </p:xfrm>
        <a:graphic>
          <a:graphicData uri="http://schemas.openxmlformats.org/drawingml/2006/table">
            <a:tbl>
              <a:tblPr firstRow="1" firstCol="1" bandRow="1"/>
              <a:tblGrid>
                <a:gridCol w="3229876">
                  <a:extLst>
                    <a:ext uri="{9D8B030D-6E8A-4147-A177-3AD203B41FA5}">
                      <a16:colId xmlns:a16="http://schemas.microsoft.com/office/drawing/2014/main" val="3317312825"/>
                    </a:ext>
                  </a:extLst>
                </a:gridCol>
                <a:gridCol w="4012171">
                  <a:extLst>
                    <a:ext uri="{9D8B030D-6E8A-4147-A177-3AD203B41FA5}">
                      <a16:colId xmlns:a16="http://schemas.microsoft.com/office/drawing/2014/main" val="400118322"/>
                    </a:ext>
                  </a:extLst>
                </a:gridCol>
              </a:tblGrid>
              <a:tr h="275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Update &amp; Cancel booking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16176"/>
                  </a:ext>
                </a:extLst>
              </a:tr>
              <a:tr h="275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Client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8112"/>
                  </a:ext>
                </a:extLst>
              </a:tr>
              <a:tr h="275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22783"/>
                  </a:ext>
                </a:extLst>
              </a:tr>
              <a:tr h="5506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Allow  booking from client and also allow cancel booking . Client also can view the booking or cancellation updates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87466"/>
                  </a:ext>
                </a:extLst>
              </a:tr>
              <a:tr h="275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59480"/>
                  </a:ext>
                </a:extLst>
              </a:tr>
              <a:tr h="525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1.Client click the booking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7965"/>
                  </a:ext>
                </a:extLst>
              </a:tr>
              <a:tr h="275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check the availability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41000"/>
                  </a:ext>
                </a:extLst>
              </a:tr>
              <a:tr h="525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give the necessary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Booking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2262"/>
                  </a:ext>
                </a:extLst>
              </a:tr>
              <a:tr h="275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confirm booking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43153"/>
                  </a:ext>
                </a:extLst>
              </a:tr>
              <a:tr h="550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Visit the booking update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booking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89939"/>
                  </a:ext>
                </a:extLst>
              </a:tr>
              <a:tr h="550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6.click the cancel booking 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booking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32049"/>
                  </a:ext>
                </a:extLst>
              </a:tr>
              <a:tr h="550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7.show the valid reason for cancellation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booking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41080"/>
                  </a:ext>
                </a:extLst>
              </a:tr>
              <a:tr h="275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confirm cancellation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28106"/>
                  </a:ext>
                </a:extLst>
              </a:tr>
              <a:tr h="3463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61014"/>
                  </a:ext>
                </a:extLst>
              </a:tr>
              <a:tr h="275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1.Room will be not available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42390"/>
                  </a:ext>
                </a:extLst>
              </a:tr>
              <a:tr h="275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2.Booking information will be incorrect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412" y="362312"/>
            <a:ext cx="681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view account details , update and cancel booking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" y="923734"/>
            <a:ext cx="7915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57888"/>
              </p:ext>
            </p:extLst>
          </p:nvPr>
        </p:nvGraphicFramePr>
        <p:xfrm>
          <a:off x="1682496" y="480202"/>
          <a:ext cx="7004303" cy="5477398"/>
        </p:xfrm>
        <a:graphic>
          <a:graphicData uri="http://schemas.openxmlformats.org/drawingml/2006/table">
            <a:tbl>
              <a:tblPr firstRow="1" firstCol="1" bandRow="1"/>
              <a:tblGrid>
                <a:gridCol w="3123844">
                  <a:extLst>
                    <a:ext uri="{9D8B030D-6E8A-4147-A177-3AD203B41FA5}">
                      <a16:colId xmlns:a16="http://schemas.microsoft.com/office/drawing/2014/main" val="2037471759"/>
                    </a:ext>
                  </a:extLst>
                </a:gridCol>
                <a:gridCol w="3880459">
                  <a:extLst>
                    <a:ext uri="{9D8B030D-6E8A-4147-A177-3AD203B41FA5}">
                      <a16:colId xmlns:a16="http://schemas.microsoft.com/office/drawing/2014/main" val="1461008783"/>
                    </a:ext>
                  </a:extLst>
                </a:gridCol>
              </a:tblGrid>
              <a:tr h="2676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Send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653"/>
                  </a:ext>
                </a:extLst>
              </a:tr>
              <a:tr h="2676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Client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76095"/>
                  </a:ext>
                </a:extLst>
              </a:tr>
              <a:tr h="26767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03654"/>
                  </a:ext>
                </a:extLst>
              </a:tr>
              <a:tr h="53535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Client visit the website and lastly they can give feedbeck . Website is usefull or not ,how much efficient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2445"/>
                  </a:ext>
                </a:extLst>
              </a:tr>
              <a:tr h="26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07591"/>
                  </a:ext>
                </a:extLst>
              </a:tr>
              <a:tr h="26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1.User visit the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02600"/>
                  </a:ext>
                </a:extLst>
              </a:tr>
              <a:tr h="535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2.user can registration login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74672"/>
                  </a:ext>
                </a:extLst>
              </a:tr>
              <a:tr h="535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3.user can booking and cancel booking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01186"/>
                  </a:ext>
                </a:extLst>
              </a:tr>
              <a:tr h="535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user can view all the features and seasonal package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 ,package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04199"/>
                  </a:ext>
                </a:extLst>
              </a:tr>
              <a:tr h="535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5.user visit the feedbeck webpage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25"/>
                  </a:ext>
                </a:extLst>
              </a:tr>
              <a:tr h="679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user can give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the system is. System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useful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not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42607"/>
                  </a:ext>
                </a:extLst>
              </a:tr>
              <a:tr h="33708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20178"/>
                  </a:ext>
                </a:extLst>
              </a:tr>
              <a:tr h="26788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1.user feedback will not be accurate all the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2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9798" y="235127"/>
            <a:ext cx="352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send feedback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5" y="790973"/>
            <a:ext cx="10058400" cy="59271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736" y="790973"/>
            <a:ext cx="10158239" cy="592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574" y="3215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0" y="320040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6" y="932687"/>
            <a:ext cx="7380351" cy="5010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120" y="6186915"/>
            <a:ext cx="43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Use Case Diagram for Staff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A6AC9-F6BD-41BB-A98B-E40D22890CCB}"/>
              </a:ext>
            </a:extLst>
          </p:cNvPr>
          <p:cNvSpPr txBox="1"/>
          <p:nvPr/>
        </p:nvSpPr>
        <p:spPr>
          <a:xfrm>
            <a:off x="3577384" y="573649"/>
            <a:ext cx="4944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Subsystems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27350"/>
              </p:ext>
            </p:extLst>
          </p:nvPr>
        </p:nvGraphicFramePr>
        <p:xfrm>
          <a:off x="2981452" y="2392902"/>
          <a:ext cx="5348732" cy="1996218"/>
        </p:xfrm>
        <a:graphic>
          <a:graphicData uri="http://schemas.openxmlformats.org/drawingml/2006/table">
            <a:tbl>
              <a:tblPr firstRow="1" firstCol="1" bandRow="1"/>
              <a:tblGrid>
                <a:gridCol w="5348732">
                  <a:extLst>
                    <a:ext uri="{9D8B030D-6E8A-4147-A177-3AD203B41FA5}">
                      <a16:colId xmlns:a16="http://schemas.microsoft.com/office/drawing/2014/main" val="3575771394"/>
                    </a:ext>
                  </a:extLst>
                </a:gridCol>
              </a:tblGrid>
              <a:tr h="659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Subsystems</a:t>
                      </a:r>
                      <a:endParaRPr lang="en-US" sz="3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432455"/>
                  </a:ext>
                </a:extLst>
              </a:tr>
              <a:tr h="67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Administrator</a:t>
                      </a:r>
                      <a:r>
                        <a:rPr lang="en-US" sz="2400" kern="100" baseline="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 Management</a:t>
                      </a:r>
                      <a:endParaRPr lang="en-US" sz="24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36616"/>
                  </a:ext>
                </a:extLst>
              </a:tr>
              <a:tr h="659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Database</a:t>
                      </a:r>
                      <a:r>
                        <a:rPr lang="en-US" sz="2400" kern="100" baseline="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 Management</a:t>
                      </a:r>
                      <a:endParaRPr lang="en-US" sz="24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2203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90672" y="4581144"/>
            <a:ext cx="4665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Designed by </a:t>
            </a:r>
            <a:r>
              <a:rPr lang="en-US" sz="2400" b="1" dirty="0" err="1" smtClean="0">
                <a:solidFill>
                  <a:srgbClr val="FF0000"/>
                </a:solidFill>
              </a:rPr>
              <a:t>Uttam</a:t>
            </a:r>
            <a:r>
              <a:rPr lang="en-US" sz="2400" b="1" dirty="0" smtClean="0">
                <a:solidFill>
                  <a:srgbClr val="FF0000"/>
                </a:solidFill>
              </a:rPr>
              <a:t> Kumar </a:t>
            </a:r>
            <a:r>
              <a:rPr lang="en-US" sz="2400" b="1" dirty="0" err="1" smtClean="0">
                <a:solidFill>
                  <a:srgbClr val="FF0000"/>
                </a:solidFill>
              </a:rPr>
              <a:t>Saha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6432" y="173736"/>
            <a:ext cx="4696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 Narratives for Staff Management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7880"/>
              </p:ext>
            </p:extLst>
          </p:nvPr>
        </p:nvGraphicFramePr>
        <p:xfrm>
          <a:off x="2606040" y="1206726"/>
          <a:ext cx="6931151" cy="4675501"/>
        </p:xfrm>
        <a:graphic>
          <a:graphicData uri="http://schemas.openxmlformats.org/drawingml/2006/table">
            <a:tbl>
              <a:tblPr firstRow="1" firstCol="1" bandRow="1"/>
              <a:tblGrid>
                <a:gridCol w="3091219">
                  <a:extLst>
                    <a:ext uri="{9D8B030D-6E8A-4147-A177-3AD203B41FA5}">
                      <a16:colId xmlns:a16="http://schemas.microsoft.com/office/drawing/2014/main" val="241143966"/>
                    </a:ext>
                  </a:extLst>
                </a:gridCol>
                <a:gridCol w="3839932">
                  <a:extLst>
                    <a:ext uri="{9D8B030D-6E8A-4147-A177-3AD203B41FA5}">
                      <a16:colId xmlns:a16="http://schemas.microsoft.com/office/drawing/2014/main" val="50909222"/>
                    </a:ext>
                  </a:extLst>
                </a:gridCol>
              </a:tblGrid>
              <a:tr h="2643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login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3652"/>
                  </a:ext>
                </a:extLst>
              </a:tr>
              <a:tr h="2643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Staff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86261"/>
                  </a:ext>
                </a:extLst>
              </a:tr>
              <a:tr h="2643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97439"/>
                  </a:ext>
                </a:extLst>
              </a:tr>
              <a:tr h="2643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Staff give user name, password and login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2446"/>
                  </a:ext>
                </a:extLst>
              </a:tr>
              <a:tr h="2643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29460"/>
                  </a:ext>
                </a:extLst>
              </a:tr>
              <a:tr h="789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Staff visit the login webpage of the secure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51634"/>
                  </a:ext>
                </a:extLst>
              </a:tr>
              <a:tr h="2643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click the login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06987"/>
                  </a:ext>
                </a:extLst>
              </a:tr>
              <a:tr h="2643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enter the staff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26522"/>
                  </a:ext>
                </a:extLst>
              </a:tr>
              <a:tr h="2643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enter the staff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Login web page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15773"/>
                  </a:ext>
                </a:extLst>
              </a:tr>
              <a:tr h="521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Confirm login on the 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confirmation web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41664"/>
                  </a:ext>
                </a:extLst>
              </a:tr>
              <a:tr h="2643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05498"/>
                  </a:ext>
                </a:extLst>
              </a:tr>
              <a:tr h="79317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If the password is not correct then enter correct password again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If forgot password click on the  forgot password button  and recover the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8096" y="412188"/>
            <a:ext cx="26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0" y="1441894"/>
            <a:ext cx="7534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63125"/>
              </p:ext>
            </p:extLst>
          </p:nvPr>
        </p:nvGraphicFramePr>
        <p:xfrm>
          <a:off x="1261872" y="621792"/>
          <a:ext cx="6903719" cy="4297679"/>
        </p:xfrm>
        <a:graphic>
          <a:graphicData uri="http://schemas.openxmlformats.org/drawingml/2006/table">
            <a:tbl>
              <a:tblPr firstRow="1" firstCol="1" bandRow="1"/>
              <a:tblGrid>
                <a:gridCol w="3078985">
                  <a:extLst>
                    <a:ext uri="{9D8B030D-6E8A-4147-A177-3AD203B41FA5}">
                      <a16:colId xmlns:a16="http://schemas.microsoft.com/office/drawing/2014/main" val="3205161337"/>
                    </a:ext>
                  </a:extLst>
                </a:gridCol>
                <a:gridCol w="3824734">
                  <a:extLst>
                    <a:ext uri="{9D8B030D-6E8A-4147-A177-3AD203B41FA5}">
                      <a16:colId xmlns:a16="http://schemas.microsoft.com/office/drawing/2014/main" val="2777607694"/>
                    </a:ext>
                  </a:extLst>
                </a:gridCol>
              </a:tblGrid>
              <a:tr h="2193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 Name:Add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0366"/>
                  </a:ext>
                </a:extLst>
              </a:tr>
              <a:tr h="30025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Staff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4923"/>
                  </a:ext>
                </a:extLst>
              </a:tr>
              <a:tr h="30025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44602"/>
                  </a:ext>
                </a:extLst>
              </a:tr>
              <a:tr h="30025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Administrator can add staff  when they need a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04631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89792"/>
                  </a:ext>
                </a:extLst>
              </a:tr>
              <a:tr h="619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Administrator visit the staff page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78112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check the number of staff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0133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check staff need or not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06808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4.Add staff when needed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96096"/>
                  </a:ext>
                </a:extLst>
              </a:tr>
              <a:tr h="300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5.entry the staff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56973"/>
                  </a:ext>
                </a:extLst>
              </a:tr>
              <a:tr h="40819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7277"/>
                  </a:ext>
                </a:extLst>
              </a:tr>
              <a:tr h="32438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Enough number of staff exist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37026"/>
                  </a:ext>
                </a:extLst>
              </a:tr>
              <a:tr h="32438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Not any vacancy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8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2103" y="168625"/>
            <a:ext cx="298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add staff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99" y="1514734"/>
            <a:ext cx="8252197" cy="2604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2104" y="1252728"/>
            <a:ext cx="8942832" cy="394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6138" y="8907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37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7101"/>
              </p:ext>
            </p:extLst>
          </p:nvPr>
        </p:nvGraphicFramePr>
        <p:xfrm>
          <a:off x="777240" y="454923"/>
          <a:ext cx="7726679" cy="5142921"/>
        </p:xfrm>
        <a:graphic>
          <a:graphicData uri="http://schemas.openxmlformats.org/drawingml/2006/table">
            <a:tbl>
              <a:tblPr firstRow="1" firstCol="1" bandRow="1"/>
              <a:tblGrid>
                <a:gridCol w="3446017">
                  <a:extLst>
                    <a:ext uri="{9D8B030D-6E8A-4147-A177-3AD203B41FA5}">
                      <a16:colId xmlns:a16="http://schemas.microsoft.com/office/drawing/2014/main" val="3757943878"/>
                    </a:ext>
                  </a:extLst>
                </a:gridCol>
                <a:gridCol w="4280662">
                  <a:extLst>
                    <a:ext uri="{9D8B030D-6E8A-4147-A177-3AD203B41FA5}">
                      <a16:colId xmlns:a16="http://schemas.microsoft.com/office/drawing/2014/main" val="2440049002"/>
                    </a:ext>
                  </a:extLst>
                </a:gridCol>
              </a:tblGrid>
              <a:tr h="26098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 Name: view details &amp; designation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92669"/>
                  </a:ext>
                </a:extLst>
              </a:tr>
              <a:tr h="26098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Staff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94563"/>
                  </a:ext>
                </a:extLst>
              </a:tr>
              <a:tr h="26098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6521"/>
                  </a:ext>
                </a:extLst>
              </a:tr>
              <a:tr h="35503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Staffs can view their details information  and their designation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7188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53759"/>
                  </a:ext>
                </a:extLst>
              </a:tr>
              <a:tr h="293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1.Staff visit their staff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65836"/>
                  </a:ext>
                </a:extLst>
              </a:tr>
              <a:tr h="1087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They can  view  their  details information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 name, address, phone number, email address.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4256"/>
                  </a:ext>
                </a:extLst>
              </a:tr>
              <a:tr h="2609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3.They can view their designation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07001"/>
                  </a:ext>
                </a:extLst>
              </a:tr>
              <a:tr h="535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4.They can know their salary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34931"/>
                  </a:ext>
                </a:extLst>
              </a:tr>
              <a:tr h="535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They can  know their work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Work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99093"/>
                  </a:ext>
                </a:extLst>
              </a:tr>
              <a:tr h="4857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3935"/>
                  </a:ext>
                </a:extLst>
              </a:tr>
              <a:tr h="3859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Staffs information will be incorrect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3037" y="257571"/>
            <a:ext cx="456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view details , designation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" y="1020889"/>
            <a:ext cx="8391525" cy="49625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06240" y="1020889"/>
            <a:ext cx="1042416" cy="186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21340"/>
              </p:ext>
            </p:extLst>
          </p:nvPr>
        </p:nvGraphicFramePr>
        <p:xfrm>
          <a:off x="1938655" y="203803"/>
          <a:ext cx="5937250" cy="2699004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3508081024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8909835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Tasks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3844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Staff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8468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53138"/>
                  </a:ext>
                </a:extLst>
              </a:tr>
              <a:tr h="21082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Staff can check their daily task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28457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8877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1.Staff can visit the staff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4116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2.They login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2156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3.Click the task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9537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Check the daily task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77753"/>
                  </a:ext>
                </a:extLst>
              </a:tr>
              <a:tr h="18224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7994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Daily task will not be updated  regular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3261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09529"/>
              </p:ext>
            </p:extLst>
          </p:nvPr>
        </p:nvGraphicFramePr>
        <p:xfrm>
          <a:off x="1865503" y="3465576"/>
          <a:ext cx="5937250" cy="2470531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2354082352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3236806458"/>
                    </a:ext>
                  </a:extLst>
                </a:gridCol>
              </a:tblGrid>
              <a:tr h="1484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logout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732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Staff management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56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Staff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91207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Staff can logout the system after finish the 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361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6629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1.Staff login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1193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2.After visit the staff page staff can logout the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7114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Click the logout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logout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95345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confirm logout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Confirmation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8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0293" y="193563"/>
            <a:ext cx="3186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Task status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6" y="1185862"/>
            <a:ext cx="7534275" cy="4486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9392" y="1185862"/>
            <a:ext cx="1042416" cy="186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3516"/>
              </p:ext>
            </p:extLst>
          </p:nvPr>
        </p:nvGraphicFramePr>
        <p:xfrm>
          <a:off x="4078732" y="1899127"/>
          <a:ext cx="4388612" cy="1229556"/>
        </p:xfrm>
        <a:graphic>
          <a:graphicData uri="http://schemas.openxmlformats.org/drawingml/2006/table">
            <a:tbl>
              <a:tblPr firstRow="1" firstCol="1" bandRow="1"/>
              <a:tblGrid>
                <a:gridCol w="4388612">
                  <a:extLst>
                    <a:ext uri="{9D8B030D-6E8A-4147-A177-3AD203B41FA5}">
                      <a16:colId xmlns:a16="http://schemas.microsoft.com/office/drawing/2014/main" val="1136021152"/>
                    </a:ext>
                  </a:extLst>
                </a:gridCol>
              </a:tblGrid>
              <a:tr h="234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Calibri" panose="020F0502020204030204" pitchFamily="34" charset="0"/>
                          <a:ea typeface="Droid Sans Fallback"/>
                          <a:cs typeface="Droid Sans Devanagari"/>
                        </a:rPr>
                        <a:t>Subsystems</a:t>
                      </a:r>
                      <a:endParaRPr lang="en-US" sz="3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5866"/>
                  </a:ext>
                </a:extLst>
              </a:tr>
              <a:tr h="5484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Booking</a:t>
                      </a:r>
                      <a:r>
                        <a:rPr lang="en-US" sz="2000" kern="100" baseline="0" dirty="0" smtClean="0">
                          <a:effectLst/>
                          <a:latin typeface="Liberation Serif"/>
                          <a:ea typeface="Droid Sans Fallback"/>
                          <a:cs typeface="Droid Sans Devanagari"/>
                        </a:rPr>
                        <a:t> Management</a:t>
                      </a:r>
                      <a:endParaRPr lang="en-US" sz="20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838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66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23562" y="461433"/>
            <a:ext cx="389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b="1" dirty="0">
                <a:solidFill>
                  <a:srgbClr val="FF0000"/>
                </a:solidFill>
              </a:rPr>
              <a:t>Subsystems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2013" y="3319881"/>
            <a:ext cx="506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Designed by </a:t>
            </a:r>
            <a:r>
              <a:rPr lang="en-US" sz="2400" b="1" dirty="0" err="1" smtClean="0">
                <a:solidFill>
                  <a:srgbClr val="FF0000"/>
                </a:solidFill>
              </a:rPr>
              <a:t>Renesha</a:t>
            </a:r>
            <a:r>
              <a:rPr lang="en-US" sz="2400" b="1" dirty="0" smtClean="0">
                <a:solidFill>
                  <a:srgbClr val="FF0000"/>
                </a:solidFill>
              </a:rPr>
              <a:t> Amin </a:t>
            </a:r>
            <a:r>
              <a:rPr lang="en-US" sz="2400" b="1" dirty="0" err="1" smtClean="0">
                <a:solidFill>
                  <a:srgbClr val="FF0000"/>
                </a:solidFill>
              </a:rPr>
              <a:t>Mayuri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237744"/>
            <a:ext cx="2088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 Diagram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9520" y="6251684"/>
            <a:ext cx="469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Use Case Diagram for Booking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5" y="637854"/>
            <a:ext cx="10696617" cy="56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A010C-CA62-4CC2-AF04-9783250B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" y="756852"/>
            <a:ext cx="9639300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3E0D0-ABCC-4DA5-934C-AE1E5DD56BEC}"/>
              </a:ext>
            </a:extLst>
          </p:cNvPr>
          <p:cNvSpPr txBox="1"/>
          <p:nvPr/>
        </p:nvSpPr>
        <p:spPr>
          <a:xfrm>
            <a:off x="4523874" y="182880"/>
            <a:ext cx="259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Use Case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70325-28EA-45E9-BBDF-874DEBFD0DC4}"/>
              </a:ext>
            </a:extLst>
          </p:cNvPr>
          <p:cNvSpPr txBox="1"/>
          <p:nvPr/>
        </p:nvSpPr>
        <p:spPr>
          <a:xfrm>
            <a:off x="2191191" y="6395652"/>
            <a:ext cx="522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Use Case Diagram for Administrator Management</a:t>
            </a:r>
          </a:p>
        </p:txBody>
      </p:sp>
    </p:spTree>
    <p:extLst>
      <p:ext uri="{BB962C8B-B14F-4D97-AF65-F5344CB8AC3E}">
        <p14:creationId xmlns:p14="http://schemas.microsoft.com/office/powerpoint/2010/main" val="2922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288" y="164592"/>
            <a:ext cx="506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 Narratives for Booking Management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69122"/>
              </p:ext>
            </p:extLst>
          </p:nvPr>
        </p:nvGraphicFramePr>
        <p:xfrm>
          <a:off x="3011471" y="805973"/>
          <a:ext cx="5937250" cy="5846448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3363001298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3245206566"/>
                    </a:ext>
                  </a:extLst>
                </a:gridCol>
              </a:tblGrid>
              <a:tr h="501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3327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17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78527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User visit the website and search the available Rooms, Hall and Food items for booking.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89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9374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1.Cusotmer visit the secure website server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3789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2.Customer login webpage with userID ,password.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userID ,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797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3.Customer enter check-in and checkout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Check-in &amp; Checkout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2437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Customer Enter capacity of the room and number of rooms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capacity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7536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5.Finally click on the search availability button then all available rooms, halls, foods will be displayed.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39266"/>
                  </a:ext>
                </a:extLst>
              </a:tr>
              <a:tr h="2514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7973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if the password is not correct then enter correct password again.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67303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If there is nothing available in that case there will be no result.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4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2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0416" y="2986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Activity diagram for Search availability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1" y="924562"/>
            <a:ext cx="3798368" cy="59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7251"/>
              </p:ext>
            </p:extLst>
          </p:nvPr>
        </p:nvGraphicFramePr>
        <p:xfrm>
          <a:off x="2094102" y="274320"/>
          <a:ext cx="5943473" cy="5852189"/>
        </p:xfrm>
        <a:graphic>
          <a:graphicData uri="http://schemas.openxmlformats.org/drawingml/2006/table">
            <a:tbl>
              <a:tblPr firstRow="1" firstCol="1" bandRow="1"/>
              <a:tblGrid>
                <a:gridCol w="2650725">
                  <a:extLst>
                    <a:ext uri="{9D8B030D-6E8A-4147-A177-3AD203B41FA5}">
                      <a16:colId xmlns:a16="http://schemas.microsoft.com/office/drawing/2014/main" val="959166659"/>
                    </a:ext>
                  </a:extLst>
                </a:gridCol>
                <a:gridCol w="3292748">
                  <a:extLst>
                    <a:ext uri="{9D8B030D-6E8A-4147-A177-3AD203B41FA5}">
                      <a16:colId xmlns:a16="http://schemas.microsoft.com/office/drawing/2014/main" val="1540884740"/>
                    </a:ext>
                  </a:extLst>
                </a:gridCol>
              </a:tblGrid>
              <a:tr h="17998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 Booking Rooms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68488"/>
                  </a:ext>
                </a:extLst>
              </a:tr>
              <a:tr h="17998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 Management system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27522"/>
                  </a:ext>
                </a:extLst>
              </a:tr>
              <a:tr h="17998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14582"/>
                  </a:ext>
                </a:extLst>
              </a:tr>
              <a:tr h="26313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Customer can book rooms and  can see  room booking all details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0127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45933"/>
                  </a:ext>
                </a:extLst>
              </a:tr>
              <a:tr h="3599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1.Custoemr visit the login  secure website server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5397"/>
                  </a:ext>
                </a:extLst>
              </a:tr>
              <a:tr h="3599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2.Customer login webpage with ID , PASSWORD.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,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67924"/>
                  </a:ext>
                </a:extLst>
              </a:tr>
              <a:tr h="1943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Customer Click on booking room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Room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56394"/>
                  </a:ext>
                </a:extLst>
              </a:tr>
              <a:tr h="3599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Customer provides necessary information and get available rooms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99420"/>
                  </a:ext>
                </a:extLst>
              </a:tr>
              <a:tr h="1943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Select rooms, meal type, and foods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Rooms, food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40350"/>
                  </a:ext>
                </a:extLst>
              </a:tr>
              <a:tr h="3599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Cost will be calculated automatically based on the customer’s selection.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68314"/>
                  </a:ext>
                </a:extLst>
              </a:tr>
              <a:tr h="1799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7.Make 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46307"/>
                  </a:ext>
                </a:extLst>
              </a:tr>
              <a:tr h="1799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8.Display booking confirmation.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75219"/>
                  </a:ext>
                </a:extLst>
              </a:tr>
              <a:tr h="22872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20790"/>
                  </a:ext>
                </a:extLst>
              </a:tr>
              <a:tr h="21725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Password can be incorrect.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20501"/>
                  </a:ext>
                </a:extLst>
              </a:tr>
              <a:tr h="21725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 Customer can exist webpage without making payment.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47115"/>
                  </a:ext>
                </a:extLst>
              </a:tr>
              <a:tr h="33767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 Payment details incorrect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5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991" y="281678"/>
            <a:ext cx="360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Booking Rooms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71" y="751877"/>
            <a:ext cx="6034370" cy="61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4974"/>
              </p:ext>
            </p:extLst>
          </p:nvPr>
        </p:nvGraphicFramePr>
        <p:xfrm>
          <a:off x="2001295" y="0"/>
          <a:ext cx="5427921" cy="6699595"/>
        </p:xfrm>
        <a:graphic>
          <a:graphicData uri="http://schemas.openxmlformats.org/drawingml/2006/table">
            <a:tbl>
              <a:tblPr firstRow="1" firstCol="1" bandRow="1"/>
              <a:tblGrid>
                <a:gridCol w="2420795">
                  <a:extLst>
                    <a:ext uri="{9D8B030D-6E8A-4147-A177-3AD203B41FA5}">
                      <a16:colId xmlns:a16="http://schemas.microsoft.com/office/drawing/2014/main" val="2965766051"/>
                    </a:ext>
                  </a:extLst>
                </a:gridCol>
                <a:gridCol w="3007126">
                  <a:extLst>
                    <a:ext uri="{9D8B030D-6E8A-4147-A177-3AD203B41FA5}">
                      <a16:colId xmlns:a16="http://schemas.microsoft.com/office/drawing/2014/main" val="3793388984"/>
                    </a:ext>
                  </a:extLst>
                </a:gridCol>
              </a:tblGrid>
              <a:tr h="16399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 Name:  Booking Convention Hall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33072"/>
                  </a:ext>
                </a:extLst>
              </a:tr>
              <a:tr h="16399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 Management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49605"/>
                  </a:ext>
                </a:extLst>
              </a:tr>
              <a:tr h="16399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30760"/>
                  </a:ext>
                </a:extLst>
              </a:tr>
              <a:tr h="23975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Customer can book convention hall and  can see  hall booking all details 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55578"/>
                  </a:ext>
                </a:extLst>
              </a:tr>
              <a:tr h="2084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75214"/>
                  </a:ext>
                </a:extLst>
              </a:tr>
              <a:tr h="3279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1.Custoemr visit the login  secure website server 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66486"/>
                  </a:ext>
                </a:extLst>
              </a:tr>
              <a:tr h="3279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2.Customer login webpage with ID, PASSWORD.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, PASSWORD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29705"/>
                  </a:ext>
                </a:extLst>
              </a:tr>
              <a:tr h="3279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Customer Click on booking convention hall button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Hall booking webpage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441"/>
                  </a:ext>
                </a:extLst>
              </a:tr>
              <a:tr h="3279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Customer provides necessary information and get available halls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Hall booking webpage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68237"/>
                  </a:ext>
                </a:extLst>
              </a:tr>
              <a:tr h="177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Select number of guest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44235"/>
                  </a:ext>
                </a:extLst>
              </a:tr>
              <a:tr h="177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Select decoration of the hall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48083"/>
                  </a:ext>
                </a:extLst>
              </a:tr>
              <a:tr h="177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Select event, meal type, and foods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49233"/>
                  </a:ext>
                </a:extLst>
              </a:tr>
              <a:tr h="3279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Cost will be calculated automatically based on the customer’s selection. 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10787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9.Make Payment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34245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10.Display booking confirmation.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9060"/>
                  </a:ext>
                </a:extLst>
              </a:tr>
              <a:tr h="20840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2331"/>
                  </a:ext>
                </a:extLst>
              </a:tr>
              <a:tr h="19795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Password can be incorrect.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3727"/>
                  </a:ext>
                </a:extLst>
              </a:tr>
              <a:tr h="19795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Customer can exist webpage without making payment.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00347"/>
                  </a:ext>
                </a:extLst>
              </a:tr>
              <a:tr h="307679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Payment details incorrect</a:t>
                      </a:r>
                    </a:p>
                  </a:txBody>
                  <a:tcPr marL="62697" marR="626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0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1423" y="107942"/>
            <a:ext cx="442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</a:t>
            </a:r>
            <a:r>
              <a:rPr lang="en-US" b="1" dirty="0" smtClean="0"/>
              <a:t>for Booking convention hall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83" y="547166"/>
            <a:ext cx="6122809" cy="62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132"/>
              </p:ext>
            </p:extLst>
          </p:nvPr>
        </p:nvGraphicFramePr>
        <p:xfrm>
          <a:off x="1626362" y="238219"/>
          <a:ext cx="5793740" cy="5740277"/>
        </p:xfrm>
        <a:graphic>
          <a:graphicData uri="http://schemas.openxmlformats.org/drawingml/2006/table">
            <a:tbl>
              <a:tblPr firstRow="1" firstCol="1" bandRow="1"/>
              <a:tblGrid>
                <a:gridCol w="2590165">
                  <a:extLst>
                    <a:ext uri="{9D8B030D-6E8A-4147-A177-3AD203B41FA5}">
                      <a16:colId xmlns:a16="http://schemas.microsoft.com/office/drawing/2014/main" val="4243776634"/>
                    </a:ext>
                  </a:extLst>
                </a:gridCol>
                <a:gridCol w="3203575">
                  <a:extLst>
                    <a:ext uri="{9D8B030D-6E8A-4147-A177-3AD203B41FA5}">
                      <a16:colId xmlns:a16="http://schemas.microsoft.com/office/drawing/2014/main" val="3007553526"/>
                    </a:ext>
                  </a:extLst>
                </a:gridCol>
              </a:tblGrid>
              <a:tr h="501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 Booking Foods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478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913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14322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Customer can  booking extra foods and  can see  food booking all details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1624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7623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1.users visit the login  secure website server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5713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2.user login webpage with ID , PASSWORD.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,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5366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3.Customer click on booking foods option.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food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2292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Customer will get available foods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9075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Select food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3646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6.Make payments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5473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Display confirmation of booking.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521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59006"/>
                  </a:ext>
                </a:extLst>
              </a:tr>
              <a:tr h="21653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food will be not available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94586"/>
                  </a:ext>
                </a:extLst>
              </a:tr>
              <a:tr h="22669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Customer can exit webpage without making payment if customer don’t want to confirm booking.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3175" y="181094"/>
            <a:ext cx="35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Booking Foods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1" y="550426"/>
            <a:ext cx="69151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31537"/>
              </p:ext>
            </p:extLst>
          </p:nvPr>
        </p:nvGraphicFramePr>
        <p:xfrm>
          <a:off x="2158111" y="421067"/>
          <a:ext cx="5937250" cy="5649281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344458139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490793836"/>
                    </a:ext>
                  </a:extLst>
                </a:gridCol>
              </a:tblGrid>
              <a:tr h="501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 Name:  Make 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362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780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59162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Customer Can booking and make payments via online baking/ mobile banking.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7301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238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1.Cusomer visit the login  secure website server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08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2.user login webpage with ID , PASSWORD.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,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45631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3.After select bookings customer click on the make payment button.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Payment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4647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Select Mobile Banking/Credit card option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001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Enter credit card number, key, or mobile banking number.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 account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10869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Enter amount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36888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Verify payment confirmation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1931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Display payment successful.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80312"/>
                  </a:ext>
                </a:extLst>
              </a:tr>
              <a:tr h="22479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09871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Incorrect password if customer enter wrong password.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42122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Credit card number, pin, or mobile banking number not valid.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66517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 Verification code invalid.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1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4615" y="254246"/>
            <a:ext cx="356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Make payment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5" y="548640"/>
            <a:ext cx="6708960" cy="61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9A9EE-F0DE-4A63-A4A1-879E6DA01206}"/>
              </a:ext>
            </a:extLst>
          </p:cNvPr>
          <p:cNvSpPr txBox="1"/>
          <p:nvPr/>
        </p:nvSpPr>
        <p:spPr>
          <a:xfrm>
            <a:off x="2011680" y="457195"/>
            <a:ext cx="788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 Narratives for Administrator Management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2294BC-9A1E-4C82-998F-884F8B59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23607"/>
              </p:ext>
            </p:extLst>
          </p:nvPr>
        </p:nvGraphicFramePr>
        <p:xfrm>
          <a:off x="757990" y="1346094"/>
          <a:ext cx="9914021" cy="4604855"/>
        </p:xfrm>
        <a:graphic>
          <a:graphicData uri="http://schemas.openxmlformats.org/drawingml/2006/table">
            <a:tbl>
              <a:tblPr firstRow="1" firstCol="1" bandRow="1"/>
              <a:tblGrid>
                <a:gridCol w="4421546">
                  <a:extLst>
                    <a:ext uri="{9D8B030D-6E8A-4147-A177-3AD203B41FA5}">
                      <a16:colId xmlns:a16="http://schemas.microsoft.com/office/drawing/2014/main" val="2936455931"/>
                    </a:ext>
                  </a:extLst>
                </a:gridCol>
                <a:gridCol w="5492475">
                  <a:extLst>
                    <a:ext uri="{9D8B030D-6E8A-4147-A177-3AD203B41FA5}">
                      <a16:colId xmlns:a16="http://schemas.microsoft.com/office/drawing/2014/main" val="3848859336"/>
                    </a:ext>
                  </a:extLst>
                </a:gridCol>
              </a:tblGrid>
              <a:tr h="3175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50700"/>
                  </a:ext>
                </a:extLst>
              </a:tr>
              <a:tr h="3175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48076"/>
                  </a:ext>
                </a:extLst>
              </a:tr>
              <a:tr h="3175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31577"/>
                  </a:ext>
                </a:extLst>
              </a:tr>
              <a:tr h="38796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Administrator will be logged in the system using admin ID, and Password.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8399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6798"/>
                  </a:ext>
                </a:extLst>
              </a:tr>
              <a:tr h="649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1.Administrator enter User ID and Password to login the Secure Website.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Password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54784"/>
                  </a:ext>
                </a:extLst>
              </a:tr>
              <a:tr h="424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Administrator record and verify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password from Database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Administrator record,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Password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817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Display Successfully Logged in the system.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57595"/>
                  </a:ext>
                </a:extLst>
              </a:tr>
              <a:tr h="2896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84351"/>
                  </a:ext>
                </a:extLst>
              </a:tr>
              <a:tr h="4081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If password is wrong, It will show incorrect password.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58806"/>
                  </a:ext>
                </a:extLst>
              </a:tr>
              <a:tr h="4081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It will show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 found if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doesn’t exist in the database.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62960"/>
                  </a:ext>
                </a:extLst>
              </a:tr>
              <a:tr h="4081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Administrator can cancel login by press on cancel button.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94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29833"/>
              </p:ext>
            </p:extLst>
          </p:nvPr>
        </p:nvGraphicFramePr>
        <p:xfrm>
          <a:off x="1764919" y="407098"/>
          <a:ext cx="5937250" cy="5625595"/>
        </p:xfrm>
        <a:graphic>
          <a:graphicData uri="http://schemas.openxmlformats.org/drawingml/2006/table">
            <a:tbl>
              <a:tblPr firstRow="1" firstCol="1" bandRow="1"/>
              <a:tblGrid>
                <a:gridCol w="2647950">
                  <a:extLst>
                    <a:ext uri="{9D8B030D-6E8A-4147-A177-3AD203B41FA5}">
                      <a16:colId xmlns:a16="http://schemas.microsoft.com/office/drawing/2014/main" val="2661441746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3089473303"/>
                    </a:ext>
                  </a:extLst>
                </a:gridCol>
              </a:tblGrid>
              <a:tr h="501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 Booking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09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 Booking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90340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System confirmation booking is the payment is successful.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079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7270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1.System get all necessary booking and payment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5722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2.System check the full payment is successful nor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578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3.If the full payment is successful it display booking confirmation pop up.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Room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963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Update payment details to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booking webpage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1197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Display Booking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56894"/>
                  </a:ext>
                </a:extLst>
              </a:tr>
              <a:tr h="35877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08223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Display payment is not successful.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8216"/>
                  </a:ext>
                </a:extLst>
              </a:tr>
              <a:tr h="2851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If full payment is not done display the remaining amount.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9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3135" y="98798"/>
            <a:ext cx="42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Activity diagram for </a:t>
            </a:r>
            <a:r>
              <a:rPr lang="en-US" b="1" dirty="0" smtClean="0"/>
              <a:t>Booking Confirmation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77" y="999304"/>
            <a:ext cx="2813659" cy="57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2C525E-B5DF-4C51-A9B8-8D6CD809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18170"/>
              </p:ext>
            </p:extLst>
          </p:nvPr>
        </p:nvGraphicFramePr>
        <p:xfrm>
          <a:off x="1253747" y="552664"/>
          <a:ext cx="7421623" cy="4764935"/>
        </p:xfrm>
        <a:graphic>
          <a:graphicData uri="http://schemas.openxmlformats.org/drawingml/2006/table">
            <a:tbl>
              <a:tblPr firstRow="1" firstCol="1" bandRow="1"/>
              <a:tblGrid>
                <a:gridCol w="3340331">
                  <a:extLst>
                    <a:ext uri="{9D8B030D-6E8A-4147-A177-3AD203B41FA5}">
                      <a16:colId xmlns:a16="http://schemas.microsoft.com/office/drawing/2014/main" val="1816446665"/>
                    </a:ext>
                  </a:extLst>
                </a:gridCol>
                <a:gridCol w="4081292">
                  <a:extLst>
                    <a:ext uri="{9D8B030D-6E8A-4147-A177-3AD203B41FA5}">
                      <a16:colId xmlns:a16="http://schemas.microsoft.com/office/drawing/2014/main" val="2634910559"/>
                    </a:ext>
                  </a:extLst>
                </a:gridCol>
              </a:tblGrid>
              <a:tr h="3502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8275"/>
                  </a:ext>
                </a:extLst>
              </a:tr>
              <a:tr h="3502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5847"/>
                  </a:ext>
                </a:extLst>
              </a:tr>
              <a:tr h="3502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46065"/>
                  </a:ext>
                </a:extLst>
              </a:tr>
              <a:tr h="71669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It allows to verify administrator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password to get logged into the Website. Only authorized user can login.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20812"/>
                  </a:ext>
                </a:extLst>
              </a:tr>
              <a:tr h="407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3700"/>
                  </a:ext>
                </a:extLst>
              </a:tr>
              <a:tr h="7166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1.Match password with corresponding userID from the Database.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Password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20768"/>
                  </a:ext>
                </a:extLst>
              </a:tr>
              <a:tr h="435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2.Display successfully logged in.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10398"/>
                  </a:ext>
                </a:extLst>
              </a:tr>
              <a:tr h="36536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9603"/>
                  </a:ext>
                </a:extLst>
              </a:tr>
              <a:tr h="45790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If password is not match with corresponding userID it will show incorrect password.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88515"/>
                  </a:ext>
                </a:extLst>
              </a:tr>
              <a:tr h="45790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doesn’t exist in the database it will show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 found.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1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464" y="370748"/>
            <a:ext cx="419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Activity Diagram for Login, Authentication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7" y="987674"/>
            <a:ext cx="6578300" cy="57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63B1CE-74BD-4461-868A-27231D88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61914"/>
              </p:ext>
            </p:extLst>
          </p:nvPr>
        </p:nvGraphicFramePr>
        <p:xfrm>
          <a:off x="1303106" y="76073"/>
          <a:ext cx="8471830" cy="6775546"/>
        </p:xfrm>
        <a:graphic>
          <a:graphicData uri="http://schemas.openxmlformats.org/drawingml/2006/table">
            <a:tbl>
              <a:tblPr firstRow="1" firstCol="1" bandRow="1"/>
              <a:tblGrid>
                <a:gridCol w="3587735">
                  <a:extLst>
                    <a:ext uri="{9D8B030D-6E8A-4147-A177-3AD203B41FA5}">
                      <a16:colId xmlns:a16="http://schemas.microsoft.com/office/drawing/2014/main" val="1565582435"/>
                    </a:ext>
                  </a:extLst>
                </a:gridCol>
                <a:gridCol w="4884095">
                  <a:extLst>
                    <a:ext uri="{9D8B030D-6E8A-4147-A177-3AD203B41FA5}">
                      <a16:colId xmlns:a16="http://schemas.microsoft.com/office/drawing/2014/main" val="1190535020"/>
                    </a:ext>
                  </a:extLst>
                </a:gridCol>
              </a:tblGrid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Name: Add Rooms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00771"/>
                  </a:ext>
                </a:extLst>
              </a:tr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Area: Administrator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58639"/>
                  </a:ext>
                </a:extLst>
              </a:tr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Actors: Administrator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37030"/>
                  </a:ext>
                </a:extLst>
              </a:tr>
              <a:tr h="51150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Description: Allows administrator to add Rooms details in the website. User will get the rooms while booking.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2002"/>
                  </a:ext>
                </a:extLst>
              </a:tr>
              <a:tr h="25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 steps/scenario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for setps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93960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1.Administraror login the website using 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userID, 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5003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Go to Add room Option to add rooms from admin panel.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80358"/>
                  </a:ext>
                </a:extLst>
              </a:tr>
              <a:tr h="25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3.Upload room pictures.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Pictures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9763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Enter Room number.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85953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Select Room type.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Type: Normal, Royal suite,Deluxe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35838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Enter Capacity of the 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Room Capacity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8671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Enter Price of the room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91898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8.Enter available foods and drinks and corresponding cost and meal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Foods and Drinks in the Breakfast, Lunch and Dinner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21086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Click on Add Room button to add room.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6354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Display Successfully added room to website.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0858"/>
                  </a:ext>
                </a:extLst>
              </a:tr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steps/scenario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87747"/>
                  </a:ext>
                </a:extLst>
              </a:tr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If password is not correct it will show incorrect password.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30699"/>
                  </a:ext>
                </a:extLst>
              </a:tr>
              <a:tr h="2557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It will show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 found if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doesn’t exist in the database.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54828"/>
                  </a:ext>
                </a:extLst>
              </a:tr>
              <a:tr h="51150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Administrator can click on cancel button instead of clicking submit button if he/she changes his/her decision not to add room.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0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</TotalTime>
  <Words>3476</Words>
  <Application>Microsoft Office PowerPoint</Application>
  <PresentationFormat>Widescreen</PresentationFormat>
  <Paragraphs>664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Droid Sans Devanagari</vt:lpstr>
      <vt:lpstr>Droid Sans Fallback</vt:lpstr>
      <vt:lpstr>Liberation Serif</vt:lpstr>
      <vt:lpstr>华文新魏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uttamkumar saha</dc:creator>
  <cp:lastModifiedBy>komolsaha</cp:lastModifiedBy>
  <cp:revision>77</cp:revision>
  <dcterms:created xsi:type="dcterms:W3CDTF">2021-12-02T04:54:42Z</dcterms:created>
  <dcterms:modified xsi:type="dcterms:W3CDTF">2021-12-07T07:47:10Z</dcterms:modified>
</cp:coreProperties>
</file>