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7" roundtripDataSignature="AMtx7mhn9PrbrKIRJtYoxX7AA5m/hd/6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3A0E36-CBBE-4403-BAEC-3880A936742D}">
  <a:tblStyle styleId="{173A0E36-CBBE-4403-BAEC-3880A936742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6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7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7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7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7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7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7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7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7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7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7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7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7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7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7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7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7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7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7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7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7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" name="Google Shape;30;p6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6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" name="Google Shape;32;p6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3" name="Google Shape;33;p6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" name="Google Shape;34;p6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6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75B5">
                <a:alpha val="49803"/>
              </a:srgbClr>
            </a:solidFill>
            <a:ln>
              <a:noFill/>
            </a:ln>
          </p:spPr>
        </p:sp>
        <p:sp>
          <p:nvSpPr>
            <p:cNvPr id="36" name="Google Shape;36;p6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75B5">
                <a:alpha val="69803"/>
              </a:srgbClr>
            </a:solidFill>
            <a:ln>
              <a:noFill/>
            </a:ln>
          </p:spPr>
        </p:sp>
        <p:sp>
          <p:nvSpPr>
            <p:cNvPr id="37" name="Google Shape;37;p6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4E79">
                <a:alpha val="80000"/>
              </a:srgbClr>
            </a:solidFill>
            <a:ln>
              <a:noFill/>
            </a:ln>
          </p:spPr>
        </p:sp>
        <p:sp>
          <p:nvSpPr>
            <p:cNvPr id="38" name="Google Shape;38;p6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E4E79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6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rgbClr val="2E75B5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6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5400"/>
              <a:buFont typeface="Trebuchet MS"/>
              <a:buNone/>
              <a:defRPr sz="5400"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6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6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6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7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7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7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6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6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6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6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6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6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E75B5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6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75B5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6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4E79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6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E4E79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6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2E75B5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6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6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6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6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6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2E75B5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p1"/>
          <p:cNvGraphicFramePr/>
          <p:nvPr/>
        </p:nvGraphicFramePr>
        <p:xfrm>
          <a:off x="1499616" y="2542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668775"/>
                <a:gridCol w="3673875"/>
              </a:tblGrid>
              <a:tr h="350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Subsystems</a:t>
                      </a:r>
                      <a:endParaRPr b="1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Designed By</a:t>
                      </a:r>
                      <a:endParaRPr b="1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74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Administrator Management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Database Management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Uttam Kumar Saha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ID: 2019000000028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EDED"/>
                    </a:solidFill>
                  </a:tcPr>
                </a:tc>
              </a:tr>
              <a:tr h="74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Client Management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Staff Management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Sanjida Akhter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ID: 2019000000008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616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Booking Management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Renesha Amin Mayuri</a:t>
                      </a:r>
                      <a:endParaRPr sz="2000" u="none" cap="none" strike="noStrike">
                        <a:solidFill>
                          <a:srgbClr val="0070C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ID: 2019000000063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1"/>
          <p:cNvSpPr txBox="1"/>
          <p:nvPr/>
        </p:nvSpPr>
        <p:spPr>
          <a:xfrm>
            <a:off x="3986784" y="905256"/>
            <a:ext cx="2542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Team No: 1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2203704" y="1639006"/>
            <a:ext cx="57679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Who designed which subsystems?</a:t>
            </a:r>
            <a:endParaRPr b="1" sz="2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/>
          <p:nvPr/>
        </p:nvSpPr>
        <p:spPr>
          <a:xfrm>
            <a:off x="3921732" y="0"/>
            <a:ext cx="3238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Add Rooms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1732" y="358665"/>
            <a:ext cx="3531037" cy="649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11"/>
          <p:cNvGraphicFramePr/>
          <p:nvPr/>
        </p:nvGraphicFramePr>
        <p:xfrm>
          <a:off x="1322988" y="200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235200"/>
                <a:gridCol w="4018800"/>
              </a:tblGrid>
              <a:tr h="1900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Add Convention Hall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1900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Administrator Management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1900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388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Administrator Add Convention Hall details in the website. User will get the added halls wile user will search for booking.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7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1.Administraror login the website using userID, password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userID, password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2.Go to Add Convention Hall option to add hall details.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3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3.Upload Hall pictures.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Pictures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4.Enter Hall number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Hall number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5.Enter capacity of the hall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Capacity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6.Add decoration types of the hall and cost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Type &amp; Cost of decoration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7.Enter foods and drinks and corresponding cost and meal type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Food items and cost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8.Enter price of the hall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Hall price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9.Click on Add Hall button to add hall.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7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10.Display successfully added hall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3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40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 If password is not correct it will show incorrect password.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40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 It will show userID not found if userID doesn’t exist in the database.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388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 Administrator can click on cancel button instead of clicking Add Hall button if he changes his/her decision not to add Hall.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0925" marL="60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/>
          <p:nvPr/>
        </p:nvSpPr>
        <p:spPr>
          <a:xfrm>
            <a:off x="3328303" y="122074"/>
            <a:ext cx="41040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Add Convention Hall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8977" y="631768"/>
            <a:ext cx="3382663" cy="622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13"/>
          <p:cNvGraphicFramePr/>
          <p:nvPr/>
        </p:nvGraphicFramePr>
        <p:xfrm>
          <a:off x="2319004" y="444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2904100"/>
                <a:gridCol w="3607475"/>
              </a:tblGrid>
              <a:tr h="20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Create Foods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0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Administrator Management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Add extra available foods for the customers as well as for the restaurant also.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30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42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1.Administraror login the website using userID, password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userID, password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2.Go to Create Food option from admin panel.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42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3.Upload foods and drinks pictures.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42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Add Foods and Drinks items names and corresponding prices.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 of foods and drinks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422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5.Click on Add Items button to add items to the website.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1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6.Display successfully added items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67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310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 If password is not correct it will show incorrect password.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310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 It will show userID not found if userID doesn’t exist in the database.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4229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 Administrator can click on cancel button instead of clicking Add Items if he/she changes his/her decision not to add Food items.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/>
          <p:nvPr/>
        </p:nvSpPr>
        <p:spPr>
          <a:xfrm>
            <a:off x="3595800" y="27432"/>
            <a:ext cx="3386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Create Foods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800" y="369332"/>
            <a:ext cx="4187741" cy="6488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p15"/>
          <p:cNvGraphicFramePr/>
          <p:nvPr/>
        </p:nvGraphicFramePr>
        <p:xfrm>
          <a:off x="1702161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225850"/>
                <a:gridCol w="4007175"/>
              </a:tblGrid>
              <a:tr h="2314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Refund Customer Payments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314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Administrator Management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314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314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Refund customer payments if any customer cancel his/her booking.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5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47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1.Administraror login the website using userID, password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userID, password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8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2.Find customer ID from the database.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CustomerID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4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3.Find customer banking details.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Banking Details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47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Refund money to customer’s baking account.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money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48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5.Update payment record to database.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92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957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 If password is not correct it will show incorrect password.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957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 It will show userID not found if userID doesn’t exist in the database.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957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 Cancel Payment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227" name="Google Shape;227;p15"/>
          <p:cNvGraphicFramePr/>
          <p:nvPr/>
        </p:nvGraphicFramePr>
        <p:xfrm>
          <a:off x="1702161" y="49769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225850"/>
                <a:gridCol w="4007175"/>
              </a:tblGrid>
              <a:tr h="184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Logout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184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Administrator Management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184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184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Logout from the website.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37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1.Click on Logout button to logout from the Website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>
            <a:off x="2834428" y="45720"/>
            <a:ext cx="4700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Refund Customer Payment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3" name="Google Shape;2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123" y="415052"/>
            <a:ext cx="4714178" cy="6485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7260" y="143114"/>
            <a:ext cx="7189922" cy="614261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7"/>
          <p:cNvSpPr txBox="1"/>
          <p:nvPr/>
        </p:nvSpPr>
        <p:spPr>
          <a:xfrm>
            <a:off x="2851003" y="6382130"/>
            <a:ext cx="48099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Fig: Use Case Diagram for Database Management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"/>
          <p:cNvSpPr txBox="1"/>
          <p:nvPr/>
        </p:nvSpPr>
        <p:spPr>
          <a:xfrm>
            <a:off x="2860646" y="260059"/>
            <a:ext cx="61986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Narratives for Database Management</a:t>
            </a:r>
            <a:endParaRPr/>
          </a:p>
        </p:txBody>
      </p:sp>
      <p:graphicFrame>
        <p:nvGraphicFramePr>
          <p:cNvPr id="245" name="Google Shape;245;p18"/>
          <p:cNvGraphicFramePr/>
          <p:nvPr/>
        </p:nvGraphicFramePr>
        <p:xfrm>
          <a:off x="1892808" y="901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266575"/>
                <a:gridCol w="4057775"/>
              </a:tblGrid>
              <a:tr h="214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Payments Record</a:t>
                      </a:r>
                      <a:endParaRPr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14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Database Management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14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Administrator, Client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352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Shows all payments records or specific payment records for the customer.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1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5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1.Administrator and customer has different role of view payment record.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4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2.Administrator can see all payments records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Payments records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71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3.Administrator can find specific customer’s payments record from search option using customer ID or payment ID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CustomerID, paymentID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4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4.Customer can see only their whole payments history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CustomerID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70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5.Customer will click on view payment record option to see their payment details in the dispaly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64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6.Administrator and Customer both can print payment receipt according to their role.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 money receipt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428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143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 If customerID or paymentID is invalid it will show record not found.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357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 If admin and customer not interested to print money receipt he/she can cancel printing.</a:t>
                      </a:r>
                      <a:endParaRPr/>
                    </a:p>
                  </a:txBody>
                  <a:tcPr marT="0" marB="0" marR="66700" marL="66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/>
          <p:nvPr/>
        </p:nvSpPr>
        <p:spPr>
          <a:xfrm>
            <a:off x="3226789" y="164592"/>
            <a:ext cx="3888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Payments Records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1" name="Google Shape;2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22" y="986218"/>
            <a:ext cx="8341587" cy="538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2"/>
          <p:cNvGraphicFramePr/>
          <p:nvPr/>
        </p:nvGraphicFramePr>
        <p:xfrm>
          <a:off x="1583436" y="2313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994525"/>
                <a:gridCol w="3931800"/>
              </a:tblGrid>
              <a:tr h="32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34925" marR="34925" marL="34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8F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34925" marR="34925" marL="34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F8FF4"/>
                    </a:solidFill>
                  </a:tcPr>
                </a:tc>
              </a:tr>
              <a:tr h="44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Uttam Kumar Saha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34925" marR="34925" marL="34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9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2019000000028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34925" marR="34925" marL="34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9F5"/>
                    </a:solidFill>
                  </a:tcPr>
                </a:tc>
              </a:tr>
              <a:tr h="44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Sanjida Akhter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34925" marR="34925" marL="34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9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2019000000008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34925" marR="34925" marL="34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9F5"/>
                    </a:solidFill>
                  </a:tcPr>
                </a:tc>
              </a:tr>
              <a:tr h="440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Renesha Amin Mayuri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34925" marR="34925" marL="34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9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2019000000063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925" marB="34925" marR="34925" marL="349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9F5"/>
                    </a:solidFill>
                  </a:tcPr>
                </a:tc>
              </a:tr>
            </a:tbl>
          </a:graphicData>
        </a:graphic>
      </p:graphicFrame>
      <p:sp>
        <p:nvSpPr>
          <p:cNvPr id="151" name="Google Shape;151;p2"/>
          <p:cNvSpPr/>
          <p:nvPr/>
        </p:nvSpPr>
        <p:spPr>
          <a:xfrm>
            <a:off x="1400556" y="717372"/>
            <a:ext cx="5470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No: 1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Title: </a:t>
            </a:r>
            <a:r>
              <a:rPr b="1" i="0" lang="en-US" sz="2400" u="none" cap="none" strike="noStrike">
                <a:solidFill>
                  <a:srgbClr val="1800FF"/>
                </a:solidFill>
                <a:latin typeface="Calibri"/>
                <a:ea typeface="Calibri"/>
                <a:cs typeface="Calibri"/>
                <a:sym typeface="Calibri"/>
              </a:rPr>
              <a:t>Resort Management System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4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FF0400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" name="Google Shape;256;p20"/>
          <p:cNvGraphicFramePr/>
          <p:nvPr/>
        </p:nvGraphicFramePr>
        <p:xfrm>
          <a:off x="2276983" y="5292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2647950"/>
                <a:gridCol w="3289300"/>
              </a:tblGrid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 Records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Database Management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Administrator, Client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Keeps records of all bookings.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19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1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1.Administrator and customer has different role of the system.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 role, Customer role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2.Administrator can see all bookings records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 records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3.Administrator can find specific customer’s booking record using customerID or BookingID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CusomerID, BookingID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4.Customer Can see their own booking records only by clicking on see booking record option.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5.Booking records successfully display.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82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527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 If customerID or BookngID is invalid it will show record not found.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/>
          <p:nvPr/>
        </p:nvSpPr>
        <p:spPr>
          <a:xfrm>
            <a:off x="3292459" y="172781"/>
            <a:ext cx="37306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Booking Records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2463" y="977074"/>
            <a:ext cx="8377931" cy="5412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22"/>
          <p:cNvGraphicFramePr/>
          <p:nvPr/>
        </p:nvGraphicFramePr>
        <p:xfrm>
          <a:off x="1892935" y="6131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2647950"/>
                <a:gridCol w="3289300"/>
              </a:tblGrid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 Staffs Details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Database Management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Administrator, Staff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It allows to keeps and view all record of staffs.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191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17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1.Administrator and Staff has different access role.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2.Administrator can see all staffs details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1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3.Administrator can find particular staff from search option using staffID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staffID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4.Staff can see their account’s corresponding details.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5.Keeps record of staff’s salary.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635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527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 If customerID or staffID is invalid it will show record not found.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/>
          <p:nvPr/>
        </p:nvSpPr>
        <p:spPr>
          <a:xfrm>
            <a:off x="2756288" y="256740"/>
            <a:ext cx="38064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view Staff Details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32" y="1030275"/>
            <a:ext cx="8187175" cy="5289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24"/>
          <p:cNvGraphicFramePr/>
          <p:nvPr/>
        </p:nvGraphicFramePr>
        <p:xfrm>
          <a:off x="1380744" y="8321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233950"/>
                <a:gridCol w="4017225"/>
              </a:tblGrid>
              <a:tr h="2665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View Customers Details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665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Database Management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665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Administrator, Client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665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It shows customers information.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83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26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1.Sore customer’s ID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CusotmerID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1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2.Store customer’s Name.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CustomerName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8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3.Store Customer’s Contact, Address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8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4.Stores Customer’s baking information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Banking infoamtion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79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5.Administror can see all customer’s details and find particular customer’s details using CustomerID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CustomerID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533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6.Customer can view only their own account information.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/>
          <p:nvPr/>
        </p:nvSpPr>
        <p:spPr>
          <a:xfrm>
            <a:off x="3522722" y="93810"/>
            <a:ext cx="42571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view Customer details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4" name="Google Shape;28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6333" y="986218"/>
            <a:ext cx="8109968" cy="5239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26"/>
          <p:cNvGraphicFramePr/>
          <p:nvPr/>
        </p:nvGraphicFramePr>
        <p:xfrm>
          <a:off x="1051560" y="48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621375"/>
                <a:gridCol w="4498500"/>
              </a:tblGrid>
              <a:tr h="251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Customers Details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51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Database Management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51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51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Administrator can update customer’s details.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5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50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1.Administraror can customer both has different role.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 role, Client role.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00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2.Adminstraror update all customer’s details can find particular customer using customerID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customerID, update record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50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3.Cusotmer can update their own account details.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record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50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4.Click on update button to update details.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50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6.Dispaly successfully updated information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1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5032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 Administrator and Customer both can click on cancel button if they not want to update now.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/>
          <p:nvPr/>
        </p:nvSpPr>
        <p:spPr>
          <a:xfrm>
            <a:off x="2800345" y="187723"/>
            <a:ext cx="4530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Update Customer Details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5" name="Google Shape;2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375" y="557055"/>
            <a:ext cx="7222461" cy="6309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/>
          <p:nvPr/>
        </p:nvSpPr>
        <p:spPr>
          <a:xfrm>
            <a:off x="3881348" y="964353"/>
            <a:ext cx="389895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Subsystems</a:t>
            </a:r>
            <a:endParaRPr/>
          </a:p>
        </p:txBody>
      </p:sp>
      <p:graphicFrame>
        <p:nvGraphicFramePr>
          <p:cNvPr id="301" name="Google Shape;301;p28"/>
          <p:cNvGraphicFramePr/>
          <p:nvPr/>
        </p:nvGraphicFramePr>
        <p:xfrm>
          <a:off x="3338068" y="25511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4790950"/>
              </a:tblGrid>
              <a:tr h="532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Subsystems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54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Client</a:t>
                      </a: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 Management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532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Staff</a:t>
                      </a: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 Management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sp>
        <p:nvSpPr>
          <p:cNvPr id="302" name="Google Shape;302;p28"/>
          <p:cNvSpPr/>
          <p:nvPr/>
        </p:nvSpPr>
        <p:spPr>
          <a:xfrm>
            <a:off x="3424148" y="4433054"/>
            <a:ext cx="40998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Designed by Sanjida Akhter</a:t>
            </a:r>
            <a:endParaRPr b="1"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/>
        </p:nvSpPr>
        <p:spPr>
          <a:xfrm>
            <a:off x="4334256" y="274320"/>
            <a:ext cx="36941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8" name="Google Shape;3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115" y="885253"/>
            <a:ext cx="5657850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9"/>
          <p:cNvSpPr txBox="1"/>
          <p:nvPr/>
        </p:nvSpPr>
        <p:spPr>
          <a:xfrm>
            <a:off x="3550667" y="6373368"/>
            <a:ext cx="447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Fig: Use Case Diagram for Client Management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3"/>
          <p:cNvGraphicFramePr/>
          <p:nvPr/>
        </p:nvGraphicFramePr>
        <p:xfrm>
          <a:off x="713071" y="12359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4852775"/>
                <a:gridCol w="4852775"/>
              </a:tblGrid>
              <a:tr h="36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Subsystems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Scope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69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Administrator Management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as Administrator, Add Rooms, Add Convention Hall, Create Foods, Refund customer payments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74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 Management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Customers Details, Staffs Details, Bookings records, Payments records, Update customer details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87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Management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Registration, Login, View customer account’s details, Update booking, Cancel booking, Feedback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60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 Management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Login, View staff details ,Task status, Add staff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69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 Management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Search Availability, Book Rooms, Book Convention Hall, Food booking, Make Payments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3"/>
          <p:cNvSpPr txBox="1"/>
          <p:nvPr/>
        </p:nvSpPr>
        <p:spPr>
          <a:xfrm>
            <a:off x="4894120" y="345049"/>
            <a:ext cx="27632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Subsystems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/>
        </p:nvSpPr>
        <p:spPr>
          <a:xfrm>
            <a:off x="2752344" y="246888"/>
            <a:ext cx="48147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Narratives for Client Management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15" name="Google Shape;315;p30"/>
          <p:cNvGraphicFramePr/>
          <p:nvPr/>
        </p:nvGraphicFramePr>
        <p:xfrm>
          <a:off x="1271016" y="8156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857900"/>
                <a:gridCol w="4792325"/>
              </a:tblGrid>
              <a:tr h="267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Registration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267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 Client management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67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 Client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371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User can give all details information and registered in an secure 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6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</a:tr>
              <a:tr h="595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1.User visit the registration webpage of the secure 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640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2.Customer information is displayed in the registration webpage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registered web form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787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Client enters the valid information on the registration web form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 web form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1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Click on the submission button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registered web form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3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Registration confirmation page will open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confirmation web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366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check and verify the the registered information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confirmation web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3424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5195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 If the information is not  valid then enter the valid information again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/>
          <p:nvPr/>
        </p:nvSpPr>
        <p:spPr>
          <a:xfrm>
            <a:off x="3489471" y="800392"/>
            <a:ext cx="3295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Registration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1" name="Google Shape;3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554" y="1718881"/>
            <a:ext cx="7227094" cy="3721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/>
          <p:nvPr/>
        </p:nvSpPr>
        <p:spPr>
          <a:xfrm>
            <a:off x="1106424" y="1408176"/>
            <a:ext cx="7909560" cy="4718304"/>
          </a:xfrm>
          <a:prstGeom prst="rect">
            <a:avLst/>
          </a:prstGeom>
          <a:noFill/>
          <a:ln cap="rnd" cmpd="sng" w="1905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31"/>
          <p:cNvSpPr txBox="1"/>
          <p:nvPr/>
        </p:nvSpPr>
        <p:spPr>
          <a:xfrm>
            <a:off x="4462272" y="1111097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32"/>
          <p:cNvGraphicFramePr/>
          <p:nvPr/>
        </p:nvGraphicFramePr>
        <p:xfrm>
          <a:off x="1325880" y="6821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405225"/>
                <a:gridCol w="4230000"/>
              </a:tblGrid>
              <a:tr h="2782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 Login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2782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Client management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782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Client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782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 user give user name, password and login the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7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</a:tr>
              <a:tr h="649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User visit the login webpage of the secure 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7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click the login button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button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78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enter the user name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enter the password(password must be 6 digits)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Confirm login on the website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confirmation web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782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556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 If the password is not correct then enter correct password again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556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 If forgot password click on the  forgot password button  and recover the password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/>
          <p:nvPr/>
        </p:nvSpPr>
        <p:spPr>
          <a:xfrm>
            <a:off x="3871856" y="334879"/>
            <a:ext cx="2657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Login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4" name="Google Shape;3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710" y="1341310"/>
            <a:ext cx="75342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34"/>
          <p:cNvGraphicFramePr/>
          <p:nvPr/>
        </p:nvGraphicFramePr>
        <p:xfrm>
          <a:off x="1389888" y="7955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441950"/>
                <a:gridCol w="4275600"/>
              </a:tblGrid>
              <a:tr h="289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 View Account details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289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Client management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89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Client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597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 client visit the account details web page and see all the information that he/she provide while registered the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8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</a:tr>
              <a:tr h="28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login the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9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User visit the account details webpage of the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details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8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3.view all account details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details webpage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77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check all the information  that provided in the registration form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details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45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check all the necessary updates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 details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393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3129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 information will be incorrect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896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 account details webpage will show wrong updates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Google Shape;344;p35"/>
          <p:cNvGraphicFramePr/>
          <p:nvPr/>
        </p:nvGraphicFramePr>
        <p:xfrm>
          <a:off x="1152144" y="3729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229875"/>
                <a:gridCol w="4012175"/>
              </a:tblGrid>
              <a:tr h="27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Update &amp; Cancel booking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27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Client management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7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Client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550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Allow  booking from client and also allow cancel booking . Client also can view the booking or cancellation updates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7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</a:tr>
              <a:tr h="5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1.Client click the booking button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 web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check the availability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 web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2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give the necessary information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Booking web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confirm booking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5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Visit the booking update web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booking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5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6.click the cancel booking  button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booking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5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7.show the valid reason for cancellation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 booking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7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confirm cancellation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346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27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1.Room will be not available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7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2.Booking information will be incorrect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/>
          <p:nvPr/>
        </p:nvSpPr>
        <p:spPr>
          <a:xfrm>
            <a:off x="1406412" y="362312"/>
            <a:ext cx="6818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view account details , update and cancel booking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0" name="Google Shape;3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202" y="923734"/>
            <a:ext cx="7915275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5" name="Google Shape;355;p37"/>
          <p:cNvGraphicFramePr/>
          <p:nvPr/>
        </p:nvGraphicFramePr>
        <p:xfrm>
          <a:off x="1682496" y="4802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123850"/>
                <a:gridCol w="3880450"/>
              </a:tblGrid>
              <a:tr h="26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Send Feedback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26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Client management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6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Client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53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Client visit the website and lastly they can give feedbeck . Website is usefull or not ,how much efficient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6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</a:tr>
              <a:tr h="26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1.User visit the 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Secure 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3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2.user can registration login in the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3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3.user can booking and cancel booking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3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user can view all the features and seasonal package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Features ,package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35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5.user visit the feedbeck webpage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679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user can give feedback how the system is. System useful or not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3371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267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1.user feedback will not be accurate all the time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/>
          <p:nvPr/>
        </p:nvSpPr>
        <p:spPr>
          <a:xfrm>
            <a:off x="4029798" y="235127"/>
            <a:ext cx="3522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send feedback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1" name="Google Shape;3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575" y="790973"/>
            <a:ext cx="10058400" cy="592710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8"/>
          <p:cNvSpPr/>
          <p:nvPr/>
        </p:nvSpPr>
        <p:spPr>
          <a:xfrm>
            <a:off x="173736" y="790973"/>
            <a:ext cx="10158239" cy="5927106"/>
          </a:xfrm>
          <a:prstGeom prst="rect">
            <a:avLst/>
          </a:prstGeom>
          <a:noFill/>
          <a:ln cap="rnd" cmpd="sng" w="1905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273574" y="321549"/>
            <a:ext cx="800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"/>
          <p:cNvSpPr txBox="1"/>
          <p:nvPr/>
        </p:nvSpPr>
        <p:spPr>
          <a:xfrm>
            <a:off x="4297680" y="320040"/>
            <a:ext cx="18932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9" name="Google Shape;36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0056" y="932687"/>
            <a:ext cx="7380351" cy="501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9"/>
          <p:cNvSpPr txBox="1"/>
          <p:nvPr/>
        </p:nvSpPr>
        <p:spPr>
          <a:xfrm>
            <a:off x="3246120" y="6186915"/>
            <a:ext cx="4364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Fig: Use Case Diagram for Staff Management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/>
        </p:nvSpPr>
        <p:spPr>
          <a:xfrm>
            <a:off x="3577384" y="573649"/>
            <a:ext cx="494482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Subsystems</a:t>
            </a:r>
            <a:endParaRPr/>
          </a:p>
        </p:txBody>
      </p:sp>
      <p:graphicFrame>
        <p:nvGraphicFramePr>
          <p:cNvPr id="163" name="Google Shape;163;p4"/>
          <p:cNvGraphicFramePr/>
          <p:nvPr/>
        </p:nvGraphicFramePr>
        <p:xfrm>
          <a:off x="2981452" y="23929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5348725"/>
              </a:tblGrid>
              <a:tr h="659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Subsystems</a:t>
                      </a:r>
                      <a:endParaRPr sz="3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6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Administrator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Management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659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</a:t>
                      </a: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 Management</a:t>
                      </a:r>
                      <a:endParaRPr sz="2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p4"/>
          <p:cNvSpPr txBox="1"/>
          <p:nvPr/>
        </p:nvSpPr>
        <p:spPr>
          <a:xfrm>
            <a:off x="3090672" y="4581144"/>
            <a:ext cx="46650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Designed by Uttam Kumar Saha</a:t>
            </a:r>
            <a:endParaRPr b="1"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/>
        </p:nvSpPr>
        <p:spPr>
          <a:xfrm>
            <a:off x="3456432" y="173736"/>
            <a:ext cx="46962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Narratives for Staff Management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376" name="Google Shape;376;p40"/>
          <p:cNvGraphicFramePr/>
          <p:nvPr/>
        </p:nvGraphicFramePr>
        <p:xfrm>
          <a:off x="2606040" y="12067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091225"/>
                <a:gridCol w="3839925"/>
              </a:tblGrid>
              <a:tr h="264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login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264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Staff management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64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Staff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64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Staff give user name, password and login the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</a:tr>
              <a:tr h="78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Staff visit the login webpage of the secure 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click the login button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enter the staff name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web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6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enter the staff code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Login web page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Confirm login on the 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confirmation web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64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793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 If the password is not correct then enter correct password again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4.2 If forgot password click on the  forgot password button  and recover the password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/>
          <p:nvPr/>
        </p:nvSpPr>
        <p:spPr>
          <a:xfrm>
            <a:off x="3708096" y="412188"/>
            <a:ext cx="26575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Login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2" name="Google Shape;3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830" y="1441894"/>
            <a:ext cx="75342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Google Shape;387;p42"/>
          <p:cNvGraphicFramePr/>
          <p:nvPr/>
        </p:nvGraphicFramePr>
        <p:xfrm>
          <a:off x="1261872" y="6217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078975"/>
                <a:gridCol w="3824725"/>
              </a:tblGrid>
              <a:tr h="219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Name:Add staff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300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Staff management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300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300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Administrator can add staff  when they need a staff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30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</a:tr>
              <a:tr h="61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Administrator visit the staff page  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30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check the number of staff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 record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30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check staff need or not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 record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30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4.Add staff when needed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30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5.entry the staff information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Staff record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408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324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 Enough number of staff exist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324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 Not any vacancy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/>
          <p:nvPr/>
        </p:nvSpPr>
        <p:spPr>
          <a:xfrm>
            <a:off x="3772103" y="168625"/>
            <a:ext cx="29881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add staff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3" name="Google Shape;3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0099" y="1514734"/>
            <a:ext cx="8252197" cy="2604222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3"/>
          <p:cNvSpPr/>
          <p:nvPr/>
        </p:nvSpPr>
        <p:spPr>
          <a:xfrm>
            <a:off x="832104" y="1252728"/>
            <a:ext cx="8942832" cy="3941064"/>
          </a:xfrm>
          <a:prstGeom prst="rect">
            <a:avLst/>
          </a:prstGeom>
          <a:noFill/>
          <a:ln cap="rnd" cmpd="sng" w="1905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4466138" y="890709"/>
            <a:ext cx="16001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Administrator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" name="Google Shape;400;p44"/>
          <p:cNvGraphicFramePr/>
          <p:nvPr/>
        </p:nvGraphicFramePr>
        <p:xfrm>
          <a:off x="777240" y="4549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446025"/>
                <a:gridCol w="4280650"/>
              </a:tblGrid>
              <a:tr h="26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view details &amp; designation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26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Staff management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6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Staff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355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Staffs can view their details information  and their designation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308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</a:tr>
              <a:tr h="293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1.Staff visit their staff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10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They can  view  their  details information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 name, address, phone number, email address.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account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26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3.They can view their designation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account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3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4.They can know their salary status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Salary status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53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They can  know their work schedule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Work schedule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485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3859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 Staffs information will be incorrect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/>
          <p:nvPr/>
        </p:nvSpPr>
        <p:spPr>
          <a:xfrm>
            <a:off x="2723037" y="257571"/>
            <a:ext cx="4562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view details , designation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06" name="Google Shape;40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341" y="1020889"/>
            <a:ext cx="8391525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5"/>
          <p:cNvSpPr/>
          <p:nvPr/>
        </p:nvSpPr>
        <p:spPr>
          <a:xfrm>
            <a:off x="4206240" y="1020889"/>
            <a:ext cx="1042416" cy="18611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1905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staff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2" name="Google Shape;412;p46"/>
          <p:cNvGraphicFramePr/>
          <p:nvPr/>
        </p:nvGraphicFramePr>
        <p:xfrm>
          <a:off x="1938655" y="2038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2647950"/>
                <a:gridCol w="3289300"/>
              </a:tblGrid>
              <a:tr h="177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Tasks status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177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Staff management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177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Staff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108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Staff can check their daily task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2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1.Staff can visit the staff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2.They login the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3.Click the task button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Check the daily task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182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177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 Daily task will not be updated  regular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413" name="Google Shape;413;p46"/>
          <p:cNvGraphicFramePr/>
          <p:nvPr/>
        </p:nvGraphicFramePr>
        <p:xfrm>
          <a:off x="1865503" y="34655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2647950"/>
                <a:gridCol w="3289300"/>
              </a:tblGrid>
              <a:tr h="1484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logout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 hMerge="1"/>
              </a:tr>
              <a:tr h="177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Staff management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177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Staff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62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Staff can logout the system after finish the work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 hMerge="1"/>
              </a:tr>
              <a:tr h="22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504D"/>
                    </a:solidFill>
                  </a:tcPr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1.Staff login the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2.After visit the staff page staff can logout the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Click the logout button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logout button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confirm logout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Confirmation 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DBD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/>
          <p:nvPr/>
        </p:nvSpPr>
        <p:spPr>
          <a:xfrm>
            <a:off x="3830293" y="193563"/>
            <a:ext cx="31862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Task status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19" name="Google Shape;4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3566" y="1185862"/>
            <a:ext cx="7534275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7"/>
          <p:cNvSpPr/>
          <p:nvPr/>
        </p:nvSpPr>
        <p:spPr>
          <a:xfrm>
            <a:off x="4279392" y="1185862"/>
            <a:ext cx="1042416" cy="186119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rnd" cmpd="sng" w="19050">
            <a:solidFill>
              <a:srgbClr val="AC5B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staff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5" name="Google Shape;425;p48"/>
          <p:cNvGraphicFramePr/>
          <p:nvPr/>
        </p:nvGraphicFramePr>
        <p:xfrm>
          <a:off x="4078732" y="18991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4388600"/>
              </a:tblGrid>
              <a:tr h="23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Subsystems</a:t>
                      </a:r>
                      <a:endParaRPr sz="3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548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Booking</a:t>
                      </a:r>
                      <a:r>
                        <a:rPr lang="en-US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 Management</a:t>
                      </a:r>
                      <a:endParaRPr sz="2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  <a:tr h="19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AF6"/>
                    </a:solidFill>
                  </a:tcPr>
                </a:tc>
              </a:tr>
            </a:tbl>
          </a:graphicData>
        </a:graphic>
      </p:graphicFrame>
      <p:sp>
        <p:nvSpPr>
          <p:cNvPr id="426" name="Google Shape;426;p48"/>
          <p:cNvSpPr/>
          <p:nvPr/>
        </p:nvSpPr>
        <p:spPr>
          <a:xfrm>
            <a:off x="4323562" y="461433"/>
            <a:ext cx="389895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Subsystems</a:t>
            </a:r>
            <a:endParaRPr/>
          </a:p>
        </p:txBody>
      </p:sp>
      <p:sp>
        <p:nvSpPr>
          <p:cNvPr id="427" name="Google Shape;427;p48"/>
          <p:cNvSpPr/>
          <p:nvPr/>
        </p:nvSpPr>
        <p:spPr>
          <a:xfrm>
            <a:off x="3562013" y="3319881"/>
            <a:ext cx="506324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Designed by Renesha Amin Mayuri</a:t>
            </a:r>
            <a:endParaRPr b="1"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 txBox="1"/>
          <p:nvPr/>
        </p:nvSpPr>
        <p:spPr>
          <a:xfrm>
            <a:off x="4251960" y="237744"/>
            <a:ext cx="2088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49"/>
          <p:cNvSpPr txBox="1"/>
          <p:nvPr/>
        </p:nvSpPr>
        <p:spPr>
          <a:xfrm>
            <a:off x="2949520" y="6251684"/>
            <a:ext cx="4693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Fig: Use Case Diagram for Booking Management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4" name="Google Shape;4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225" y="637854"/>
            <a:ext cx="10696617" cy="566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72" y="756852"/>
            <a:ext cx="963930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4495574" y="-43520"/>
            <a:ext cx="2592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Diagrams</a:t>
            </a:r>
            <a:endParaRPr/>
          </a:p>
        </p:txBody>
      </p:sp>
      <p:sp>
        <p:nvSpPr>
          <p:cNvPr id="171" name="Google Shape;171;p5"/>
          <p:cNvSpPr txBox="1"/>
          <p:nvPr/>
        </p:nvSpPr>
        <p:spPr>
          <a:xfrm>
            <a:off x="2191191" y="6395652"/>
            <a:ext cx="52280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Fig: Use Case Diagram for Administrator Management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0"/>
          <p:cNvSpPr txBox="1"/>
          <p:nvPr/>
        </p:nvSpPr>
        <p:spPr>
          <a:xfrm>
            <a:off x="3447288" y="164592"/>
            <a:ext cx="50656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Narratives for Booking Management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440" name="Google Shape;440;p50"/>
          <p:cNvGraphicFramePr/>
          <p:nvPr/>
        </p:nvGraphicFramePr>
        <p:xfrm>
          <a:off x="3011471" y="805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2647950"/>
                <a:gridCol w="3289300"/>
              </a:tblGrid>
              <a:tr h="50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Search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Availability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 Booking Management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Client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62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User visit the website and search the available Rooms, Hall and Food items for booking.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2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1.Cusotmer visit the secure website server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2.Customer login webpage with userID ,password.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userID , password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3.Customer enter check-in and checkout date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Check-in &amp; Checkout date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Customer Enter capacity of the room and number of rooms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Room capacity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5.Finally click on the search availability button then all available rooms, halls, foods will be displayed.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information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14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85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 if the password is not correct then enter correct password again.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342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 If there is nothing available in that case there will be no result.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/>
          <p:nvPr/>
        </p:nvSpPr>
        <p:spPr>
          <a:xfrm>
            <a:off x="4090416" y="298627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Search availability 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6" name="Google Shape;44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0881" y="924562"/>
            <a:ext cx="3798368" cy="593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" name="Google Shape;451;p52"/>
          <p:cNvGraphicFramePr/>
          <p:nvPr/>
        </p:nvGraphicFramePr>
        <p:xfrm>
          <a:off x="2094102" y="274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2650725"/>
                <a:gridCol w="3292750"/>
              </a:tblGrid>
              <a:tr h="1799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 Booking Rooms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1799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 Booking Management system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1799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Client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63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Customer can book rooms and  can see  room booking all details 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2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1.Custoemr visit the login  secure website server 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2.Customer login webpage with ID , PASSWORD.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ID , PASSWORD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Customer Click on booking room button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Room booking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Customer provides necessary information and get available rooms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Room booking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Select rooms, meal type, and foods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Rooms, food items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5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Cost will be calculated automatically based on the customer’s selection.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7.Make Payment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7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8.Display booking confirmation.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287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17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 Password can be incorrect.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17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 Customer can exist webpage without making payment.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33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 Payment details incorrect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/>
          <p:nvPr/>
        </p:nvSpPr>
        <p:spPr>
          <a:xfrm>
            <a:off x="3393991" y="281678"/>
            <a:ext cx="3605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Booking Rooms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7" name="Google Shape;45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671" y="751877"/>
            <a:ext cx="6034370" cy="6106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Google Shape;462;p54"/>
          <p:cNvGraphicFramePr/>
          <p:nvPr/>
        </p:nvGraphicFramePr>
        <p:xfrm>
          <a:off x="200129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2420800"/>
                <a:gridCol w="3007125"/>
              </a:tblGrid>
              <a:tr h="164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 Booking Convention Hall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164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 Booking Management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164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Client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39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Customer can book convention hall and  can see  hall booking all details .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1.Custoemr visit the login  secure website server .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2.Customer login webpage with ID, PASSWORD.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ID , PASSWORD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Customer Click on booking convention hall button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Hall booking webpage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Customer provides necessary information and get available halls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Hall booking webpage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7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Select number of guest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7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Select decoration of the hall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7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Select event, meal type, and foods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Cost will be calculated automatically based on the customer’s selection. 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cost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6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9.Make Payment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6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10.Display booking confirmation.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084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1979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 Password can be incorrect.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1979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 Customer can exist webpage without making payment.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307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9.2 Payment details incorrect</a:t>
                      </a:r>
                      <a:endParaRPr/>
                    </a:p>
                  </a:txBody>
                  <a:tcPr marT="0" marB="0" marR="62700" marL="62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5"/>
          <p:cNvSpPr/>
          <p:nvPr/>
        </p:nvSpPr>
        <p:spPr>
          <a:xfrm>
            <a:off x="3421423" y="107942"/>
            <a:ext cx="4421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Booking convention hall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8" name="Google Shape;46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2783" y="547166"/>
            <a:ext cx="6122809" cy="620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3" name="Google Shape;473;p56"/>
          <p:cNvGraphicFramePr/>
          <p:nvPr/>
        </p:nvGraphicFramePr>
        <p:xfrm>
          <a:off x="1626362" y="2382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2590175"/>
                <a:gridCol w="3203575"/>
              </a:tblGrid>
              <a:tr h="50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 Booking Foods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 Booking Management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Client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62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Customer can  booking extra foods and  can see  food booking all details 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2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1.users visit the login  secure website server 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2.user login webpage with ID , PASSWORD.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ID , PASSWORD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3.Customer click on booking foods option.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food booking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Customer will get available foods items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food booking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Select food items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6.Make payments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Display confirmation of booking.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279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165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 food will be not available 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2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 Customer can exit webpage without making payment if customer don’t want to confirm booking.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7"/>
          <p:cNvSpPr/>
          <p:nvPr/>
        </p:nvSpPr>
        <p:spPr>
          <a:xfrm>
            <a:off x="3723175" y="181094"/>
            <a:ext cx="3518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Booking Foods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9" name="Google Shape;47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9081" y="550426"/>
            <a:ext cx="6915150" cy="60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4" name="Google Shape;484;p58"/>
          <p:cNvGraphicFramePr/>
          <p:nvPr/>
        </p:nvGraphicFramePr>
        <p:xfrm>
          <a:off x="2158111" y="4210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2647950"/>
                <a:gridCol w="3289300"/>
              </a:tblGrid>
              <a:tr h="50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 Make Payment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177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 Booking Management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177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Client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62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Customer Can booking and make payments via online baking/ mobile banking.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2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1.Cusomer visit the login  secure website server 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2.user login webpage with ID , PASSWORD.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ID , PASSWORD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3.After select bookings customer click on the make payment button.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Payment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Select Mobile Banking/Credit card option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Enter credit card number, key, or mobile banking number.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Payment account information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Enter amount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Verify payment confirmation code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 Display payment successful.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248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85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 Incorrect password if customer enter wrong password.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85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 Credit card number, pin, or mobile banking number not valid.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85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 Verification code invalid.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/>
          <p:nvPr/>
        </p:nvSpPr>
        <p:spPr>
          <a:xfrm>
            <a:off x="3814615" y="254246"/>
            <a:ext cx="3560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Make payment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0" name="Google Shape;49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25" y="548640"/>
            <a:ext cx="6708960" cy="615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/>
          <p:nvPr/>
        </p:nvSpPr>
        <p:spPr>
          <a:xfrm>
            <a:off x="2011680" y="457195"/>
            <a:ext cx="7882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Case Narratives for Administrator Management</a:t>
            </a:r>
            <a:endParaRPr/>
          </a:p>
        </p:txBody>
      </p:sp>
      <p:graphicFrame>
        <p:nvGraphicFramePr>
          <p:cNvPr id="177" name="Google Shape;177;p6"/>
          <p:cNvGraphicFramePr/>
          <p:nvPr/>
        </p:nvGraphicFramePr>
        <p:xfrm>
          <a:off x="757990" y="1346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4421550"/>
                <a:gridCol w="5492475"/>
              </a:tblGrid>
              <a:tr h="3175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</a:t>
                      </a:r>
                      <a:r>
                        <a:rPr lang="en-US" sz="16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3175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Administrator Management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3175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3879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Administrator will be logged in the system using admin ID, and Password.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5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1.Administrator enter User ID and Password to login the Secure Website.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userID, Password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42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Read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Administrator record and verify userID and password from Database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Administrator record, userID, Password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17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Display Successfully Logged in the system.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896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408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 If password is wrong, It will show incorrect password.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408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 It will show userID not found if userID doesn’t exist in the database.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408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 Administrator can cancel login by press on cancel button.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60"/>
          <p:cNvGraphicFramePr/>
          <p:nvPr/>
        </p:nvGraphicFramePr>
        <p:xfrm>
          <a:off x="1764919" y="407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2647950"/>
                <a:gridCol w="3289300"/>
              </a:tblGrid>
              <a:tr h="501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 Booking Confirmation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 Booking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032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System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62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System confirmation booking is the payment is successful.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2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216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1.System get all necessary booking and payment information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2.System check the full payment is successful nor not.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3.If the full payment is successful it display booking confirmation pop up.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Room booking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Update payment details to the database.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Room booking webpage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Display Booking confirmation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587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85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 Display payment is not successful.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851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3.2 If full payment is not done display the remaining amount.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1"/>
          <p:cNvSpPr/>
          <p:nvPr/>
        </p:nvSpPr>
        <p:spPr>
          <a:xfrm>
            <a:off x="3403135" y="98798"/>
            <a:ext cx="42155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Booking Confirmation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1" name="Google Shape;50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6677" y="999304"/>
            <a:ext cx="2813659" cy="5785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p7"/>
          <p:cNvGraphicFramePr/>
          <p:nvPr/>
        </p:nvGraphicFramePr>
        <p:xfrm>
          <a:off x="1253747" y="5526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340325"/>
                <a:gridCol w="4081300"/>
              </a:tblGrid>
              <a:tr h="350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Authentication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350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Administrator Management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3502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System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7167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It allows to verify administrator userID and password to get logged into the Website. Only authorized user can login.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407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71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1.Match password with corresponding userID from the Database.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Database, userID, Password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435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2.Display successfully logged in.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3653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457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 If password is not match with corresponding userID it will show incorrect password.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4579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 If userID doesn’t exist in the database it will show userID not found.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/>
        </p:nvSpPr>
        <p:spPr>
          <a:xfrm>
            <a:off x="2316464" y="370748"/>
            <a:ext cx="4198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Activity Diagram for Login, Authentication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767" y="987674"/>
            <a:ext cx="6578300" cy="578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Google Shape;193;p9"/>
          <p:cNvGraphicFramePr/>
          <p:nvPr/>
        </p:nvGraphicFramePr>
        <p:xfrm>
          <a:off x="1303106" y="760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{173A0E36-CBBE-4403-BAEC-3880A936742D}</a:tableStyleId>
              </a:tblPr>
              <a:tblGrid>
                <a:gridCol w="3587725"/>
                <a:gridCol w="4884100"/>
              </a:tblGrid>
              <a:tr h="255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Usecase Name: Add Rooms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55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Area: Administrator Management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55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Actors: Administrator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5115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Description: Allows administrator to add Rooms details in the website. User will get the rooms while booking.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5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Information for setps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51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1.Administraror login the website using userID, password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userID, password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51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Go to Add room Option to add rooms from admin panel.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3.Upload room pictures.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Pictures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Enter Room number.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Room Number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Select Room type.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Room Type: Normal, Royal suite,Deluxe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 Enter Capacity of the room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Room Capacity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6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 Enter Price of the room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51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8.Enter available foods and drinks and corresponding cost and meal type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Foods and Drinks in the Breakfast, Lunch and Dinner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51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 Click on Add Room button to add room.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51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 Display Successfully added room to website.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55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Alternate steps/scenario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 hMerge="1"/>
              </a:tr>
              <a:tr h="255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 If password is not correct it will show incorrect password.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2557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 It will show userID not found if userID doesn’t exist in the database.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  <a:tr h="5115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9.1 Administrator can click on cancel button instead of clicking submit button if he/she changes his/her decision not to add room. 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59475" marL="594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2021-12-02T04:54:42Z</dcterms:created>
  <dc:creator>uttamkumar saha</dc:creator>
</cp:coreProperties>
</file>