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4" r:id="rId12"/>
    <p:sldId id="265" r:id="rId13"/>
    <p:sldId id="271" r:id="rId14"/>
    <p:sldId id="266" r:id="rId15"/>
    <p:sldId id="272" r:id="rId16"/>
    <p:sldId id="274" r:id="rId17"/>
    <p:sldId id="267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7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A937-5B3A-4AD3-ADAB-2CB5C91558E3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44A2-83DC-44C7-AF8C-22C235566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305800" cy="2362199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FUNCTION GROUPS </a:t>
            </a:r>
            <a:b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 FUNCTION MODULES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86400" y="4267200"/>
            <a:ext cx="32004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en-US" b="1" dirty="0" err="1" smtClean="0">
                <a:solidFill>
                  <a:schemeClr val="tx1"/>
                </a:solidFill>
              </a:rPr>
              <a:t>Surbhi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 Jain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-</a:t>
            </a:r>
            <a:r>
              <a:rPr lang="en-US" b="1" dirty="0" err="1" smtClean="0">
                <a:solidFill>
                  <a:schemeClr val="tx1"/>
                </a:solidFill>
              </a:rPr>
              <a:t>Pooja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L Jain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en-US" b="1" dirty="0" err="1" smtClean="0">
                <a:solidFill>
                  <a:schemeClr val="tx1"/>
                </a:solidFill>
              </a:rPr>
              <a:t>Subham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Ankit</a:t>
            </a:r>
            <a:r>
              <a:rPr lang="en-US" b="1" dirty="0" smtClean="0">
                <a:solidFill>
                  <a:schemeClr val="tx1"/>
                </a:solidFill>
              </a:rPr>
              <a:t> Karan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en-US" b="1" dirty="0" err="1" smtClean="0">
                <a:solidFill>
                  <a:schemeClr val="tx1"/>
                </a:solidFill>
              </a:rPr>
              <a:t>Uttam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Sinha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Changing parameters are variables or field strings that contain values that are passed into the function module , changed by the code within the function module , and then returned.  These values originate outside the function module.  They are passed into it , changed , and passed back.</a:t>
            </a:r>
          </a:p>
          <a:p>
            <a:r>
              <a:rPr lang="en-US" dirty="0" smtClean="0"/>
              <a:t>Table parameters are internal  tables that are passed to the function module , changed within it , and returned . </a:t>
            </a:r>
            <a:r>
              <a:rPr lang="en-US" dirty="0"/>
              <a:t> </a:t>
            </a:r>
            <a:r>
              <a:rPr lang="en-US" dirty="0" smtClean="0"/>
              <a:t>The internal  tables must be defined  in the calling program.</a:t>
            </a:r>
          </a:p>
          <a:p>
            <a:r>
              <a:rPr lang="en-US" dirty="0" smtClean="0"/>
              <a:t>An exception is a name for an error that occurs within a function module .  Exceptions are described in the following section.</a:t>
            </a:r>
          </a:p>
        </p:txBody>
      </p:sp>
    </p:spTree>
    <p:extLst>
      <p:ext uri="{BB962C8B-B14F-4D97-AF65-F5344CB8AC3E}">
        <p14:creationId xmlns:p14="http://schemas.microsoft.com/office/powerpoint/2010/main" val="14033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methods for passing parameters to function modules :</a:t>
            </a:r>
          </a:p>
          <a:p>
            <a:r>
              <a:rPr lang="en-US" dirty="0" smtClean="0"/>
              <a:t>By default : </a:t>
            </a:r>
          </a:p>
          <a:p>
            <a:pPr marL="514350" indent="-514350">
              <a:buAutoNum type="arabicPeriod"/>
            </a:pPr>
            <a:r>
              <a:rPr lang="en-US" dirty="0" smtClean="0"/>
              <a:t>Import and export parameters are passed by value.</a:t>
            </a:r>
          </a:p>
          <a:p>
            <a:pPr marL="514350" indent="-514350">
              <a:buAutoNum type="arabicPeriod"/>
            </a:pPr>
            <a:r>
              <a:rPr lang="en-US" dirty="0" smtClean="0"/>
              <a:t>Changing parameters are passed by value and result.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Internal tables are passed </a:t>
            </a:r>
            <a:r>
              <a:rPr lang="en-US" dirty="0" err="1" smtClean="0"/>
              <a:t>byreference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8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smtClean="0"/>
              <a:t>function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three types -</a:t>
            </a:r>
          </a:p>
          <a:p>
            <a:pPr marL="0" indent="0">
              <a:buNone/>
            </a:pPr>
            <a:r>
              <a:rPr lang="en-US" sz="2800" dirty="0" smtClean="0"/>
              <a:t>1. Normal </a:t>
            </a:r>
            <a:r>
              <a:rPr lang="en-US" sz="2800" dirty="0" smtClean="0"/>
              <a:t>function </a:t>
            </a:r>
            <a:r>
              <a:rPr lang="en-US" sz="2800" dirty="0" smtClean="0"/>
              <a:t>module : These are works within the system.</a:t>
            </a:r>
          </a:p>
          <a:p>
            <a:pPr marL="0" indent="0">
              <a:buNone/>
            </a:pPr>
            <a:r>
              <a:rPr lang="en-US" sz="2800" dirty="0" smtClean="0"/>
              <a:t>2. Remote-enabled  module : Function module that can be called from other SAP or non – SAP system. Ex : BAPI.</a:t>
            </a:r>
          </a:p>
          <a:p>
            <a:pPr marL="0" indent="0">
              <a:buNone/>
            </a:pPr>
            <a:r>
              <a:rPr lang="en-US" sz="2800" dirty="0" smtClean="0"/>
              <a:t>3. Update function module : It is basically used to bundle distributed updates within different programs spots , to one place.</a:t>
            </a:r>
          </a:p>
        </p:txBody>
      </p:sp>
    </p:spTree>
    <p:extLst>
      <p:ext uri="{BB962C8B-B14F-4D97-AF65-F5344CB8AC3E}">
        <p14:creationId xmlns:p14="http://schemas.microsoft.com/office/powerpoint/2010/main" val="19722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Creating a Function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Group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90600"/>
            <a:ext cx="82296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a functional module it should be first assigned to a functional group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Enter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SE80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top left dialogue box to create a functional group.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36112"/>
            <a:ext cx="5105400" cy="433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1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To create a function group, proceed as follows: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. Choose </a:t>
            </a:r>
            <a:r>
              <a:rPr lang="en-US" dirty="0" smtClean="0"/>
              <a:t>the Object List For a function group in </a:t>
            </a:r>
            <a:r>
              <a:rPr lang="en-US" dirty="0" smtClean="0"/>
              <a:t>the  </a:t>
            </a:r>
            <a:r>
              <a:rPr lang="en-US" dirty="0" smtClean="0"/>
              <a:t>Object Navigator.</a:t>
            </a:r>
          </a:p>
          <a:p>
            <a:pPr marL="0" indent="0">
              <a:buNone/>
            </a:pPr>
            <a:r>
              <a:rPr lang="en-US" dirty="0" smtClean="0"/>
              <a:t> 2. Enter the name of a new function group and press ENTER or the button (be sure to observe the customer namespace). A dialog window appears, asking whether you want to create the new function group. </a:t>
            </a:r>
          </a:p>
          <a:p>
            <a:pPr marL="0" indent="0">
              <a:buNone/>
            </a:pPr>
            <a:r>
              <a:rPr lang="en-US" dirty="0" smtClean="0"/>
              <a:t>3. Click Yes to confirm. A dialog box with the attributes of the function group appears.</a:t>
            </a:r>
          </a:p>
          <a:p>
            <a:pPr marL="0" indent="0">
              <a:buNone/>
            </a:pPr>
            <a:r>
              <a:rPr lang="en-US" dirty="0" smtClean="0"/>
              <a:t> 4. Enter a short text and press the Save button.</a:t>
            </a:r>
          </a:p>
          <a:p>
            <a:pPr marL="0" indent="0">
              <a:buNone/>
            </a:pPr>
            <a:r>
              <a:rPr lang="en-US" dirty="0" smtClean="0"/>
              <a:t> 5. Assign the function group to a package and a correction request in the next screens.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387" y="2110581"/>
            <a:ext cx="75152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57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Creating Function Modules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you create a new function module , you should search for a suitable function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group or create a new 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Enter the T code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se37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top left dialogue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105400" cy="433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56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create the function module, proceed as follows:</a:t>
            </a:r>
          </a:p>
          <a:p>
            <a:pPr marL="0" indent="0">
              <a:buNone/>
            </a:pPr>
            <a:r>
              <a:rPr lang="en-US" dirty="0" smtClean="0"/>
              <a:t> 1. Decide in which function group you want to use to create the new function module.</a:t>
            </a:r>
          </a:p>
          <a:p>
            <a:pPr marL="0" indent="0">
              <a:buNone/>
            </a:pPr>
            <a:r>
              <a:rPr lang="en-US" dirty="0" smtClean="0"/>
              <a:t> 2. Display the object list for the function group in the navigation area of the Object Navigator. </a:t>
            </a:r>
          </a:p>
          <a:p>
            <a:pPr marL="0" indent="0">
              <a:buNone/>
            </a:pPr>
            <a:r>
              <a:rPr lang="en-US" dirty="0" smtClean="0"/>
              <a:t>3. Open the context menu for the function group in the tree structure and choose Create &gt; Function Module. A dialog box with the attributes of the function module appears.</a:t>
            </a:r>
          </a:p>
          <a:p>
            <a:pPr marL="0" indent="0">
              <a:buNone/>
            </a:pPr>
            <a:r>
              <a:rPr lang="en-US" dirty="0" smtClean="0"/>
              <a:t> 4. Enter a name and a short text for the function module. Be sure to use the customer name space for function modules(customer function modules start with Z_ or Y_). 5. Click the (Save) button.</a:t>
            </a:r>
          </a:p>
          <a:p>
            <a:pPr marL="0" indent="0">
              <a:buNone/>
            </a:pPr>
            <a:r>
              <a:rPr lang="en-US" dirty="0" smtClean="0"/>
              <a:t> 6. If necessary, assign the function module to a package and a correction request in the next screens.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Some commonly used function modules .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91460"/>
              </p:ext>
            </p:extLst>
          </p:nvPr>
        </p:nvGraphicFramePr>
        <p:xfrm>
          <a:off x="228600" y="1219200"/>
          <a:ext cx="8229600" cy="100901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009016"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2400" b="1" dirty="0">
                          <a:effectLst/>
                        </a:rPr>
                        <a:t>ABAP_DOCU_DOWNLOAD</a:t>
                      </a: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2400" dirty="0">
                          <a:effectLst/>
                        </a:rPr>
                        <a:t>Download ABAP 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ctr" fontAlgn="t">
                        <a:lnSpc>
                          <a:spcPts val="1300"/>
                        </a:lnSpc>
                      </a:pPr>
                      <a:endParaRPr lang="en-US" sz="2400" dirty="0" smtClean="0">
                        <a:effectLst/>
                      </a:endParaRPr>
                    </a:p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2400" dirty="0" smtClean="0">
                          <a:effectLst/>
                        </a:rPr>
                        <a:t>documentation </a:t>
                      </a:r>
                      <a:r>
                        <a:rPr lang="en-US" sz="2400" dirty="0">
                          <a:effectLst/>
                        </a:rPr>
                        <a:t>in </a:t>
                      </a:r>
                      <a:r>
                        <a:rPr lang="en-US" sz="2400" dirty="0" smtClean="0">
                          <a:effectLst/>
                        </a:rPr>
                        <a:t>HTML</a:t>
                      </a:r>
                    </a:p>
                    <a:p>
                      <a:pPr algn="ctr" fontAlgn="t">
                        <a:lnSpc>
                          <a:spcPts val="1300"/>
                        </a:lnSpc>
                      </a:pPr>
                      <a:endParaRPr lang="en-US" sz="2400" dirty="0" smtClean="0">
                        <a:effectLst/>
                      </a:endParaRPr>
                    </a:p>
                    <a:p>
                      <a:pPr algn="ctr" fontAlgn="t">
                        <a:lnSpc>
                          <a:spcPts val="1300"/>
                        </a:lnSpc>
                      </a:pP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format.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7751"/>
              </p:ext>
            </p:extLst>
          </p:nvPr>
        </p:nvGraphicFramePr>
        <p:xfrm>
          <a:off x="457200" y="2438400"/>
          <a:ext cx="8229600" cy="100901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620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b="1" dirty="0">
                          <a:effectLst/>
                        </a:rPr>
                        <a:t>APPL_LOG_DISPLAY</a:t>
                      </a: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dirty="0">
                          <a:effectLst/>
                        </a:rPr>
                        <a:t>With this function module you 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2400" dirty="0" smtClean="0">
                        <a:effectLst/>
                      </a:endParaRPr>
                    </a:p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dirty="0" smtClean="0">
                          <a:effectLst/>
                        </a:rPr>
                        <a:t>can </a:t>
                      </a:r>
                      <a:r>
                        <a:rPr lang="en-US" sz="2400" dirty="0">
                          <a:effectLst/>
                        </a:rPr>
                        <a:t>analyze logs in </a:t>
                      </a:r>
                      <a:r>
                        <a:rPr lang="en-US" sz="2400" dirty="0" smtClean="0">
                          <a:effectLst/>
                        </a:rPr>
                        <a:t>the</a:t>
                      </a:r>
                    </a:p>
                    <a:p>
                      <a:pPr algn="l" fontAlgn="t">
                        <a:lnSpc>
                          <a:spcPts val="1300"/>
                        </a:lnSpc>
                      </a:pPr>
                      <a:endParaRPr lang="en-US" sz="2400" dirty="0" smtClean="0">
                        <a:effectLst/>
                      </a:endParaRPr>
                    </a:p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database.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68332"/>
              </p:ext>
            </p:extLst>
          </p:nvPr>
        </p:nvGraphicFramePr>
        <p:xfrm>
          <a:off x="457200" y="3581399"/>
          <a:ext cx="8229600" cy="685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b="1" dirty="0">
                          <a:effectLst/>
                        </a:rPr>
                        <a:t>BAL_CNTL_CREATE</a:t>
                      </a: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dirty="0">
                          <a:effectLst/>
                        </a:rPr>
                        <a:t>Create Control for log display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17686"/>
              </p:ext>
            </p:extLst>
          </p:nvPr>
        </p:nvGraphicFramePr>
        <p:xfrm>
          <a:off x="457200" y="4419600"/>
          <a:ext cx="8229600" cy="864394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864394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b="1" dirty="0">
                          <a:effectLst/>
                        </a:rPr>
                        <a:t>BAL_DSP_MSG_LONGTEXT</a:t>
                      </a: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dirty="0">
                          <a:effectLst/>
                        </a:rPr>
                        <a:t>Display message long text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00081"/>
              </p:ext>
            </p:extLst>
          </p:nvPr>
        </p:nvGraphicFramePr>
        <p:xfrm>
          <a:off x="457200" y="5715000"/>
          <a:ext cx="8229600" cy="51371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b="1" dirty="0" smtClean="0">
                          <a:effectLst/>
                        </a:rPr>
                        <a:t>BAL_LOG_MSG_DELETE</a:t>
                      </a:r>
                      <a:r>
                        <a:rPr lang="en-US" sz="2400" dirty="0">
                          <a:effectLst/>
                        </a:rPr>
                        <a:t/>
                      </a:r>
                      <a:br>
                        <a:rPr lang="en-US" sz="2400" dirty="0">
                          <a:effectLst/>
                        </a:rPr>
                      </a:br>
                      <a:endParaRPr lang="en-US" sz="24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00"/>
                        </a:lnSpc>
                      </a:pPr>
                      <a:r>
                        <a:rPr lang="en-US" sz="2400" dirty="0">
                          <a:effectLst/>
                        </a:rPr>
                        <a:t>Delete message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78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1"/>
            <a:ext cx="8610600" cy="6400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600" b="1" u="sng" dirty="0" smtClean="0"/>
              <a:t>MODULARISATION</a:t>
            </a:r>
            <a:endParaRPr lang="en-US" sz="4600" b="1" u="sng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lang="en-US" dirty="0" smtClean="0"/>
              <a:t>. Avoid redundancy.</a:t>
            </a:r>
          </a:p>
          <a:p>
            <a:pPr marL="0" indent="0">
              <a:buNone/>
            </a:pPr>
            <a:r>
              <a:rPr lang="en-US" dirty="0" smtClean="0"/>
              <a:t>  2</a:t>
            </a:r>
            <a:r>
              <a:rPr lang="en-US" dirty="0" smtClean="0"/>
              <a:t>. Make your program easy to read and improve their </a:t>
            </a:r>
            <a:r>
              <a:rPr lang="en-US" dirty="0" smtClean="0"/>
              <a:t>structure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3</a:t>
            </a:r>
            <a:r>
              <a:rPr lang="en-US" dirty="0" smtClean="0"/>
              <a:t>. Re-use program components.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100" b="1" u="sng" dirty="0" err="1" smtClean="0"/>
              <a:t>Modularisation</a:t>
            </a:r>
            <a:r>
              <a:rPr lang="en-US" sz="4100" b="1" u="sng" dirty="0" smtClean="0"/>
              <a:t> </a:t>
            </a:r>
            <a:r>
              <a:rPr lang="en-US" sz="4100" b="1" u="sng" dirty="0" smtClean="0"/>
              <a:t>can be implemented using:</a:t>
            </a:r>
          </a:p>
          <a:p>
            <a:pPr marL="0" indent="0">
              <a:buNone/>
            </a:pPr>
            <a:r>
              <a:rPr lang="en-US" dirty="0" smtClean="0"/>
              <a:t>1. Internal </a:t>
            </a:r>
            <a:r>
              <a:rPr lang="en-US" dirty="0" smtClean="0"/>
              <a:t>subroutines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 smtClean="0"/>
              <a:t>subroutine and the call are in the same program.</a:t>
            </a:r>
          </a:p>
          <a:p>
            <a:pPr marL="0" indent="0">
              <a:buNone/>
            </a:pPr>
            <a:r>
              <a:rPr lang="en-US" dirty="0" smtClean="0"/>
              <a:t>2. External </a:t>
            </a:r>
            <a:r>
              <a:rPr lang="en-US" dirty="0" smtClean="0"/>
              <a:t>subroutines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 smtClean="0"/>
              <a:t>subroutine is  in an external </a:t>
            </a:r>
            <a:r>
              <a:rPr lang="en-US" dirty="0" smtClean="0"/>
              <a:t>program.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Function </a:t>
            </a:r>
            <a:r>
              <a:rPr lang="en-US" dirty="0" smtClean="0"/>
              <a:t>modules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 smtClean="0"/>
              <a:t>subroutines is stored in the function </a:t>
            </a:r>
            <a:r>
              <a:rPr lang="en-US" dirty="0" smtClean="0"/>
              <a:t>library.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07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639762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DIFFERENCE BETWEEN SUBROUTINES AND FUNCTION MODULES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031166"/>
              </p:ext>
            </p:extLst>
          </p:nvPr>
        </p:nvGraphicFramePr>
        <p:xfrm>
          <a:off x="76200" y="1431012"/>
          <a:ext cx="8991600" cy="5258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95800"/>
                <a:gridCol w="4495800"/>
              </a:tblGrid>
              <a:tr h="8526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SUBROUTINES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FUNCTION</a:t>
                      </a:r>
                      <a:r>
                        <a:rPr lang="en-US" sz="3200" baseline="0" dirty="0" smtClean="0"/>
                        <a:t> MODULES</a:t>
                      </a:r>
                      <a:endParaRPr lang="en-US" sz="3200" dirty="0"/>
                    </a:p>
                  </a:txBody>
                  <a:tcPr/>
                </a:tc>
              </a:tr>
              <a:tr h="730872">
                <a:tc>
                  <a:txBody>
                    <a:bodyPr/>
                    <a:lstStyle/>
                    <a:p>
                      <a:r>
                        <a:rPr lang="en-US" dirty="0" smtClean="0"/>
                        <a:t>HAVE NO EXCEPTION</a:t>
                      </a:r>
                      <a:r>
                        <a:rPr lang="en-US" baseline="0" dirty="0" smtClean="0"/>
                        <a:t> PARAMETERS.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EXCEPTION PARAMETERS TO CATCH THE EXCEPTION.</a:t>
                      </a:r>
                      <a:endParaRPr lang="en-US" dirty="0"/>
                    </a:p>
                  </a:txBody>
                  <a:tcPr/>
                </a:tc>
              </a:tr>
              <a:tr h="614068">
                <a:tc>
                  <a:txBody>
                    <a:bodyPr/>
                    <a:lstStyle/>
                    <a:p>
                      <a:r>
                        <a:rPr lang="en-US" dirty="0" smtClean="0"/>
                        <a:t>CAN BE ACCESSED LOCALLY.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ACCESSED GLOBALLY.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6015">
                <a:tc>
                  <a:txBody>
                    <a:bodyPr/>
                    <a:lstStyle/>
                    <a:p>
                      <a:r>
                        <a:rPr lang="en-US" dirty="0" smtClean="0"/>
                        <a:t>CANNOT</a:t>
                      </a:r>
                      <a:r>
                        <a:rPr lang="en-US" baseline="0" dirty="0" smtClean="0"/>
                        <a:t> BE TESTED INDEPENDENTLY.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TESTED INDEPENDENTLY.</a:t>
                      </a:r>
                      <a:endParaRPr lang="en-US" dirty="0"/>
                    </a:p>
                  </a:txBody>
                  <a:tcPr/>
                </a:tc>
              </a:tr>
              <a:tr h="606015"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EXPLICITLY</a:t>
                      </a:r>
                      <a:r>
                        <a:rPr lang="en-US" baseline="0" dirty="0" smtClean="0"/>
                        <a:t> WON’T RETURN ANY VALUE.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EXPLICITLY RETURNS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06015"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 HAVE REMOTE</a:t>
                      </a:r>
                      <a:r>
                        <a:rPr lang="en-US" baseline="0" dirty="0" smtClean="0"/>
                        <a:t> ACCESS.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MADE TO</a:t>
                      </a:r>
                      <a:r>
                        <a:rPr lang="en-US" baseline="0" dirty="0" smtClean="0"/>
                        <a:t> HAVE REMOTE ACCESS.</a:t>
                      </a:r>
                      <a:endParaRPr lang="en-US" dirty="0"/>
                    </a:p>
                  </a:txBody>
                  <a:tcPr/>
                </a:tc>
              </a:tr>
              <a:tr h="1182719">
                <a:tc>
                  <a:txBody>
                    <a:bodyPr/>
                    <a:lstStyle/>
                    <a:p>
                      <a:r>
                        <a:rPr lang="en-US" dirty="0" smtClean="0"/>
                        <a:t>CANNOT HAVE OPTIONAL PARAMETERS.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HAVE</a:t>
                      </a:r>
                      <a:r>
                        <a:rPr lang="en-US" baseline="0" dirty="0" smtClean="0"/>
                        <a:t> OPTIONAL PARAMETERS.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 GROUP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you create a function module , you must assign it to function group.</a:t>
            </a:r>
          </a:p>
          <a:p>
            <a:r>
              <a:rPr lang="en-US" dirty="0" smtClean="0"/>
              <a:t>The function group is the main program in which a function module is embedded.</a:t>
            </a:r>
          </a:p>
          <a:p>
            <a:r>
              <a:rPr lang="en-US" dirty="0" smtClean="0"/>
              <a:t>The function group is a program type F , and not executable.</a:t>
            </a:r>
          </a:p>
          <a:p>
            <a:r>
              <a:rPr lang="en-US" dirty="0" smtClean="0"/>
              <a:t>The entire function group is a container for function modules.</a:t>
            </a:r>
          </a:p>
          <a:p>
            <a:r>
              <a:rPr lang="en-US" dirty="0" smtClean="0"/>
              <a:t>When a function modules is called , the entire function group is loaded into the session of the program.</a:t>
            </a:r>
          </a:p>
          <a:p>
            <a:r>
              <a:rPr lang="en-US" dirty="0" smtClean="0"/>
              <a:t>Function group is used to define global data for function modules.</a:t>
            </a:r>
          </a:p>
        </p:txBody>
      </p:sp>
    </p:spTree>
    <p:extLst>
      <p:ext uri="{BB962C8B-B14F-4D97-AF65-F5344CB8AC3E}">
        <p14:creationId xmlns:p14="http://schemas.microsoft.com/office/powerpoint/2010/main" val="42065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MODULE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very similar to an external subroutine in 3 ways:</a:t>
            </a:r>
          </a:p>
          <a:p>
            <a:pPr marL="0" indent="0">
              <a:buNone/>
            </a:pPr>
            <a:r>
              <a:rPr lang="en-US" dirty="0" smtClean="0"/>
              <a:t>1. Both exist within an external program.</a:t>
            </a:r>
          </a:p>
          <a:p>
            <a:pPr marL="0" indent="0">
              <a:buNone/>
            </a:pPr>
            <a:r>
              <a:rPr lang="en-US" dirty="0" smtClean="0"/>
              <a:t>2. Both enable parameters to be passed and returned.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Paramters</a:t>
            </a:r>
            <a:r>
              <a:rPr lang="en-US" dirty="0" smtClean="0"/>
              <a:t> can be passed by </a:t>
            </a:r>
            <a:r>
              <a:rPr lang="en-US" dirty="0" err="1" smtClean="0"/>
              <a:t>value,by</a:t>
            </a:r>
            <a:r>
              <a:rPr lang="en-US" dirty="0" smtClean="0"/>
              <a:t> value and result , or by reference.</a:t>
            </a:r>
          </a:p>
          <a:p>
            <a:r>
              <a:rPr lang="en-US" dirty="0" smtClean="0"/>
              <a:t>It is a code that can be called from any ABAP </a:t>
            </a:r>
            <a:r>
              <a:rPr lang="en-US" dirty="0" err="1" smtClean="0"/>
              <a:t>program,therefore</a:t>
            </a:r>
            <a:r>
              <a:rPr lang="en-US" dirty="0" smtClean="0"/>
              <a:t> making it a globally accessible object.</a:t>
            </a:r>
          </a:p>
          <a:p>
            <a:r>
              <a:rPr lang="en-US" dirty="0" smtClean="0"/>
              <a:t>ABAP program pass data to function module from import parameters or internal tables.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5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Transaction code SE37 (FUNCTION BUILDER).</a:t>
            </a:r>
          </a:p>
          <a:p>
            <a:r>
              <a:rPr lang="en-US" dirty="0" smtClean="0"/>
              <a:t>FUNCTION GROUPS ACT AS CONTAINERS FOR FUNCTION MODULES THAT LOGICALLY BELONG TOGETHER.</a:t>
            </a:r>
          </a:p>
          <a:p>
            <a:r>
              <a:rPr lang="en-US" dirty="0" smtClean="0"/>
              <a:t>FUNCTION MOULES ALLOW YOU TO ENCAPSULATE AND REUSE GLOBAL FUNCTIONS IN SAP SYSTEM.</a:t>
            </a:r>
          </a:p>
          <a:p>
            <a:r>
              <a:rPr lang="en-US" dirty="0" smtClean="0"/>
              <a:t>THE SAP SYSTEM CONTAINS SEVERAL PREDEFINED FUNCTIONS MODULES THAT CAN BE CALLED FROM ANY ABAP PROGRAM.</a:t>
            </a:r>
          </a:p>
          <a:p>
            <a:r>
              <a:rPr lang="en-US" dirty="0" smtClean="0"/>
              <a:t>FUNCTION MODULES ALSO PAY AN IMPORTANT ROLE DURING UPDATING AND IN INTERACTION BETWEEN DIFFERENT SAP SYSTEMS,OR BETWEEN SAP SYSTEMS AND REMOTE SYSTEMS THROUGH REMOTE  COMMUNICATIONS.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To pass parameters to a function module , we must define a function module interface,</a:t>
            </a:r>
          </a:p>
          <a:p>
            <a:r>
              <a:rPr lang="en-US" dirty="0" smtClean="0"/>
              <a:t>Import parameters are variables or field strings that contain values passed into the function module from the calling program . These values originate outside of the function module and they are imported into it.</a:t>
            </a:r>
          </a:p>
          <a:p>
            <a:r>
              <a:rPr lang="en-US" dirty="0" smtClean="0"/>
              <a:t>Export parameters are variables or field strings that contain values  returned from the function module . These values originate within  the function module and they are exported out of it.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38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Export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4901"/>
            <a:ext cx="8229600" cy="365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6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9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1051</Words>
  <Application>Microsoft Office PowerPoint</Application>
  <PresentationFormat>On-screen Show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FUNCTION GROUPS  AND  FUNCTION MODULES</vt:lpstr>
      <vt:lpstr>PowerPoint Presentation</vt:lpstr>
      <vt:lpstr>DIFFERENCE BETWEEN SUBROUTINES AND FUNCTION MODULES </vt:lpstr>
      <vt:lpstr>FUNCTION GROUP</vt:lpstr>
      <vt:lpstr>FUNCTION MODULE </vt:lpstr>
      <vt:lpstr>PowerPoint Presentation</vt:lpstr>
      <vt:lpstr>PowerPoint Presentation</vt:lpstr>
      <vt:lpstr>Export </vt:lpstr>
      <vt:lpstr>Import </vt:lpstr>
      <vt:lpstr>PowerPoint Presentation</vt:lpstr>
      <vt:lpstr>Passing Parameters</vt:lpstr>
      <vt:lpstr>Types of function module</vt:lpstr>
      <vt:lpstr>Creating a Function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GROUPS  AND  FUNCTION MODULES</dc:title>
  <dc:creator>Uttam Kumar Sinha</dc:creator>
  <cp:lastModifiedBy>Uttam Kumar Sinha</cp:lastModifiedBy>
  <cp:revision>19</cp:revision>
  <dcterms:created xsi:type="dcterms:W3CDTF">2017-06-15T10:36:59Z</dcterms:created>
  <dcterms:modified xsi:type="dcterms:W3CDTF">2017-06-15T14:17:10Z</dcterms:modified>
</cp:coreProperties>
</file>