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69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2D1A-52EC-40DC-94A3-E97C300E3422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4CA6-5C91-4BE5-8EDA-1BFA85E0C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8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2D1A-52EC-40DC-94A3-E97C300E3422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4CA6-5C91-4BE5-8EDA-1BFA85E0C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0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2D1A-52EC-40DC-94A3-E97C300E3422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4CA6-5C91-4BE5-8EDA-1BFA85E0C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3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2D1A-52EC-40DC-94A3-E97C300E3422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4CA6-5C91-4BE5-8EDA-1BFA85E0C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27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2D1A-52EC-40DC-94A3-E97C300E3422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4CA6-5C91-4BE5-8EDA-1BFA85E0C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05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2D1A-52EC-40DC-94A3-E97C300E3422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4CA6-5C91-4BE5-8EDA-1BFA85E0C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1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2D1A-52EC-40DC-94A3-E97C300E3422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4CA6-5C91-4BE5-8EDA-1BFA85E0C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72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2D1A-52EC-40DC-94A3-E97C300E3422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4CA6-5C91-4BE5-8EDA-1BFA85E0C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2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2D1A-52EC-40DC-94A3-E97C300E3422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4CA6-5C91-4BE5-8EDA-1BFA85E0C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3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2D1A-52EC-40DC-94A3-E97C300E3422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4CA6-5C91-4BE5-8EDA-1BFA85E0C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23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2D1A-52EC-40DC-94A3-E97C300E3422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54CA6-5C91-4BE5-8EDA-1BFA85E0C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1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0"/>
                <a:lumOff val="100000"/>
              </a:schemeClr>
            </a:gs>
            <a:gs pos="35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F2D1A-52EC-40DC-94A3-E97C300E3422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E54CA6-5C91-4BE5-8EDA-1BFA85E0C2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3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478970" y="0"/>
            <a:ext cx="1095828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INDIRA GANDHI NATIONAL OPEN UNIVERSITY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Elephant" panose="020209040905050203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ASSIGNMENTS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JANUARY 2025 SESSEIONS, 1</a:t>
            </a:r>
            <a:r>
              <a:rPr kumimoji="0" lang="en-US" altLang="en-US" sz="1200" b="1" i="0" u="none" strike="noStrike" cap="none" normalizeH="0" baseline="3000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YEAR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2931" y="1569660"/>
            <a:ext cx="1630363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834569" y="3420910"/>
            <a:ext cx="1024708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PROGRAMME: MASTER OF ARTS IN DISTANCE EDUCATION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PROGRAMME CODE: MADE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COURSE: EDUCATIONAL COMMUNICATION TECHNOLOGIES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COURSE CODE: MDE-518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ENROLLMENT NUMBER: 2501461800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NAME: UTTAM TALUKDAR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STUDY CENTER: GAUHATI UNIVERSITY (0401)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REGIONAL CENTER: 	04: GUWAHATI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492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38631" y="1656285"/>
            <a:ext cx="725714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6. Novelty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Avoid using novelty (VR, expensive bespoke apps) unless there is clear pedagogical gain and sustainable access. Use tried, stable tools first; pilot novel tech (e.g., virtual museum tours) as optional enrichment for well-connected learners.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479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5429" y="2011126"/>
            <a:ext cx="775062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7. Speed (of implementation)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Implement in phases: develop Weeks 1–4 fully as a pilot, run with a single cohort/regional </a:t>
            </a:r>
            <a:r>
              <a:rPr lang="en-US" sz="200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centre</a:t>
            </a: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, and iterate (2–3 months). Scale to full 12-week course after evaluation. Provide faculty training in the pilot phase.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690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3485" y="798209"/>
            <a:ext cx="8621486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Learning outcomes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By course end the learner will be able to: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 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1. Describe the major political, economic and social transformations in India, 1757–1947.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2. Analyze primary historical sources and evaluate historians’ interpretations.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3. Construct evidence-based historical arguments in written and oral form.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4. Conduct a small local history/oral history enquiry and present findings digitally.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5. Reflect critically on history’s relevance to contemporary India.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5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4057" y="2349504"/>
            <a:ext cx="80118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Assessments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 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Weekly low-stakes quizzes / participation: 20%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Three short assignments (source analyses): 30%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Group mini-project (oral history/local study, digital presentation): 25%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Final e-portfolio / term-end exam: 25%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61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0284" y="1744093"/>
            <a:ext cx="944880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Tutor &amp; student support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Orientation week: simple video and PPT/pdf on how to use LMS, upload assignments, and participate in forums.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Tutor model: Each regional tutor handles 25–40 students, provides two asynchronous feedback cycles per assignment and conducts one monthly live session.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Helpdesk: email, </a:t>
            </a:r>
            <a:r>
              <a:rPr lang="en-US" sz="200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WhatsApp</a:t>
            </a: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, scheduled phone support for urgent tech issues.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Faculty training: short online workshops on giving feedback, moderating forums, and using digital tools.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984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53588" y="2663763"/>
            <a:ext cx="40441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b="1" dirty="0" smtClean="0">
                <a:solidFill>
                  <a:srgbClr val="222222"/>
                </a:solidFill>
                <a:latin typeface="Arial" panose="020B0604020202020204" pitchFamily="34" charset="0"/>
                <a:cs typeface="Vrinda" panose="020B0502040204020203" pitchFamily="34" charset="0"/>
              </a:rPr>
              <a:t>Thank You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14910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3144" y="1771019"/>
            <a:ext cx="1024708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Course title</a:t>
            </a:r>
            <a:r>
              <a:rPr lang="en-US" sz="2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:  Modern Indian History (1757–1947).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Level</a:t>
            </a:r>
            <a:r>
              <a:rPr lang="en-US" sz="2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: Undergraduate (second year / BA History)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Mode of Delivery:</a:t>
            </a:r>
            <a:r>
              <a:rPr lang="en-US" sz="2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 Open and distance mode.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 b="1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Duration &amp; credits:</a:t>
            </a:r>
            <a:r>
              <a:rPr lang="en-US" sz="20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 12 weeks (4 credits), flexible pacing with fixed assessment windows.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2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7314" y="1977204"/>
            <a:ext cx="6662058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n-US" sz="2000" b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Why this context?</a:t>
            </a: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 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An open University model reaches widely distributed learners (working adults, in-service teachers, school leavers) and is realistic for India’s scale — it allows printed study-material distribution and online support, which fits the ACTION(S) priority that access must be the top concern in distance education.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1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913" y="1291695"/>
            <a:ext cx="87376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Learner profile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indent="228600"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Age</a:t>
            </a: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: 18–45 years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indent="228600"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Educational background:</a:t>
            </a: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 Secondary schooling, interest in history for degree, teaching or personal growth.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indent="228600"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Language</a:t>
            </a: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: Primarily English/Hindi and regional languages — need for bilingual support (English + one regional language).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400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20915" y="1367588"/>
            <a:ext cx="93471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Bates’ ACTIONS framework</a:t>
            </a: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1</a:t>
            </a: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. </a:t>
            </a:r>
            <a:r>
              <a:rPr lang="en-US" sz="2000" b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Access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Provide a multi-format study package: printed SLM , downloadable PDF, text transcripts, audio lectures, and short video lectures.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Make all core content mobile-friendly (responsive LMS, Moodle, Google Classroom), conduct local study-</a:t>
            </a:r>
            <a:r>
              <a:rPr lang="en-US" sz="200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centre</a:t>
            </a: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 sessions for those who cannot reliably access internet.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0277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8972" y="2878301"/>
            <a:ext cx="851988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2</a:t>
            </a: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. </a:t>
            </a:r>
            <a:r>
              <a:rPr lang="en-US" sz="2000" b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Costs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Use open-source LMS (Moodle) and free tools (YouTube, Google Docs for collaboration, </a:t>
            </a:r>
            <a:r>
              <a:rPr lang="en-US" sz="200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TimelineJS</a:t>
            </a: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 / </a:t>
            </a:r>
            <a:r>
              <a:rPr lang="en-US" sz="200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StoryMap</a:t>
            </a: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 for interactive timelines). Reuse / adapt existing OER/IGNOU SLMs to reduce production costs.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Keep learner costs low: short videos, compressed files, and audio etc.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82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913" y="2343007"/>
            <a:ext cx="9811657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3. Teaching &amp; Learning (Teaching function)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Pedagogy: source-based, inquiry &amp; project-based learning, guided questions, and scaffold activities.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       </a:t>
            </a: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Core activities: primary-source analysis, historiography readings, short essays, peer critiques, a group research mini-project, reflective learning journal.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        Scaffolding: model answer exemplars, graded rubrics, and tutor feedback loops.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 </a:t>
            </a:r>
            <a:r>
              <a:rPr lang="en-US" sz="2000" dirty="0" smtClean="0">
                <a:solidFill>
                  <a:srgbClr val="222222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       </a:t>
            </a: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Synchronous sessions: optional bi-weekly tutor webinars for debates, Q&amp;A.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83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0914" y="2752221"/>
            <a:ext cx="827314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4. Interactivity &amp; User-friendliness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Structured asynchronous forums with scaffold prompts and small-group peer discussions; peer assessment with rubrics; interactive timeline and map assignments with tutor moderation; frequent low-stakes quizzes (auto-graded); clear, consistent LMS navigation and short orientation module for using technology.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0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6113" y="1074847"/>
            <a:ext cx="1042125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5. Organizational issues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indent="457200"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Roles: course coordinator, media production team, regional tutors/mentors, LMS admin, assessment team.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Support: regional and study </a:t>
            </a:r>
            <a:r>
              <a:rPr lang="en-US" sz="200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centres</a:t>
            </a: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 for SLM distribution and offline sessions; central helpdesk with ticketing, tutor office hours, FAQ and quick </a:t>
            </a:r>
            <a:r>
              <a:rPr lang="en-US" sz="200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WhatsApp</a:t>
            </a: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, email updates.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Quality assurance: pilot test one module, gather analytics and learner feedback, then scale.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Assessment logistics: assignments submitted through LMS; term-end proctored examinations at regional </a:t>
            </a:r>
            <a:r>
              <a:rPr lang="en-US" sz="200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centres</a:t>
            </a:r>
            <a:r>
              <a:rPr lang="en-US" sz="200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Vrinda" panose="020B0502040204020203" pitchFamily="34" charset="0"/>
              </a:rPr>
              <a:t> or secure online proctoring as option.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539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712</Words>
  <Application>Microsoft Office PowerPoint</Application>
  <PresentationFormat>Widescreen</PresentationFormat>
  <Paragraphs>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Elephant</vt:lpstr>
      <vt:lpstr>Times New Roman</vt:lpstr>
      <vt:lpstr>Vrinda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uttam talukdar</dc:creator>
  <cp:lastModifiedBy>uttam talukdar</cp:lastModifiedBy>
  <cp:revision>7</cp:revision>
  <dcterms:created xsi:type="dcterms:W3CDTF">2025-09-18T18:33:40Z</dcterms:created>
  <dcterms:modified xsi:type="dcterms:W3CDTF">2025-09-18T19:17:25Z</dcterms:modified>
</cp:coreProperties>
</file>