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552821-D48E-EFE4-0452-7F78279CC662}" v="11" dt="2024-11-20T16:58:06.099"/>
    <p1510:client id="{F8A3F38D-C849-6FBD-BC0E-E16712E75673}" v="60" dt="2024-11-20T03:49:13.1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74" autoAdjust="0"/>
    <p:restoredTop sz="94660"/>
  </p:normalViewPr>
  <p:slideViewPr>
    <p:cSldViewPr snapToGrid="0">
      <p:cViewPr>
        <p:scale>
          <a:sx n="80" d="100"/>
          <a:sy n="80" d="100"/>
        </p:scale>
        <p:origin x="360" y="-9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du, Uttara" userId="S::sgunaidu@liverpool.ac.uk::d31bb9ed-3cab-4c0a-a68d-034423d902c6" providerId="AD" clId="Web-{34552821-D48E-EFE4-0452-7F78279CC662}"/>
    <pc:docChg chg="modSld">
      <pc:chgData name="Naidu, Uttara" userId="S::sgunaidu@liverpool.ac.uk::d31bb9ed-3cab-4c0a-a68d-034423d902c6" providerId="AD" clId="Web-{34552821-D48E-EFE4-0452-7F78279CC662}" dt="2024-11-20T16:58:06.099" v="9" actId="1076"/>
      <pc:docMkLst>
        <pc:docMk/>
      </pc:docMkLst>
      <pc:sldChg chg="addSp delSp modSp">
        <pc:chgData name="Naidu, Uttara" userId="S::sgunaidu@liverpool.ac.uk::d31bb9ed-3cab-4c0a-a68d-034423d902c6" providerId="AD" clId="Web-{34552821-D48E-EFE4-0452-7F78279CC662}" dt="2024-11-20T16:58:06.099" v="9" actId="1076"/>
        <pc:sldMkLst>
          <pc:docMk/>
          <pc:sldMk cId="2902274550" sldId="256"/>
        </pc:sldMkLst>
        <pc:picChg chg="del">
          <ac:chgData name="Naidu, Uttara" userId="S::sgunaidu@liverpool.ac.uk::d31bb9ed-3cab-4c0a-a68d-034423d902c6" providerId="AD" clId="Web-{34552821-D48E-EFE4-0452-7F78279CC662}" dt="2024-11-20T16:56:43.128" v="0"/>
          <ac:picMkLst>
            <pc:docMk/>
            <pc:sldMk cId="2902274550" sldId="256"/>
            <ac:picMk id="18" creationId="{D2D32726-A3C4-6462-7FEE-56AE56170224}"/>
          </ac:picMkLst>
        </pc:picChg>
        <pc:picChg chg="add mod">
          <ac:chgData name="Naidu, Uttara" userId="S::sgunaidu@liverpool.ac.uk::d31bb9ed-3cab-4c0a-a68d-034423d902c6" providerId="AD" clId="Web-{34552821-D48E-EFE4-0452-7F78279CC662}" dt="2024-11-20T16:58:06.099" v="9" actId="1076"/>
          <ac:picMkLst>
            <pc:docMk/>
            <pc:sldMk cId="2902274550" sldId="256"/>
            <ac:picMk id="37" creationId="{0529B67E-9735-BC24-4811-E1191F6FD3AF}"/>
          </ac:picMkLst>
        </pc:picChg>
      </pc:sldChg>
    </pc:docChg>
  </pc:docChgLst>
  <pc:docChgLst>
    <pc:chgData name="Leung, Wai Shan" userId="S::sgwleun3@liverpool.ac.uk::93dc5c4d-1f3e-4672-8e0e-f3895c5c41d8" providerId="AD" clId="Web-{F8A3F38D-C849-6FBD-BC0E-E16712E75673}"/>
    <pc:docChg chg="modSld">
      <pc:chgData name="Leung, Wai Shan" userId="S::sgwleun3@liverpool.ac.uk::93dc5c4d-1f3e-4672-8e0e-f3895c5c41d8" providerId="AD" clId="Web-{F8A3F38D-C849-6FBD-BC0E-E16712E75673}" dt="2024-11-20T03:49:13.176" v="47" actId="20577"/>
      <pc:docMkLst>
        <pc:docMk/>
      </pc:docMkLst>
      <pc:sldChg chg="modSp">
        <pc:chgData name="Leung, Wai Shan" userId="S::sgwleun3@liverpool.ac.uk::93dc5c4d-1f3e-4672-8e0e-f3895c5c41d8" providerId="AD" clId="Web-{F8A3F38D-C849-6FBD-BC0E-E16712E75673}" dt="2024-11-20T03:49:13.176" v="47" actId="20577"/>
        <pc:sldMkLst>
          <pc:docMk/>
          <pc:sldMk cId="2902274550" sldId="256"/>
        </pc:sldMkLst>
        <pc:spChg chg="mod">
          <ac:chgData name="Leung, Wai Shan" userId="S::sgwleun3@liverpool.ac.uk::93dc5c4d-1f3e-4672-8e0e-f3895c5c41d8" providerId="AD" clId="Web-{F8A3F38D-C849-6FBD-BC0E-E16712E75673}" dt="2024-11-20T03:49:13.176" v="47" actId="20577"/>
          <ac:spMkLst>
            <pc:docMk/>
            <pc:sldMk cId="2902274550" sldId="256"/>
            <ac:spMk id="7" creationId="{5C972DD2-3C54-822D-1EB0-87A4822D03FB}"/>
          </ac:spMkLst>
        </pc:spChg>
        <pc:spChg chg="mod">
          <ac:chgData name="Leung, Wai Shan" userId="S::sgwleun3@liverpool.ac.uk::93dc5c4d-1f3e-4672-8e0e-f3895c5c41d8" providerId="AD" clId="Web-{F8A3F38D-C849-6FBD-BC0E-E16712E75673}" dt="2024-11-20T03:44:28.586" v="45" actId="20577"/>
          <ac:spMkLst>
            <pc:docMk/>
            <pc:sldMk cId="2902274550" sldId="256"/>
            <ac:spMk id="26" creationId="{7EB81674-0160-BEAA-3CCD-38B7B1BA8184}"/>
          </ac:spMkLst>
        </pc:spChg>
        <pc:graphicFrameChg chg="mod modGraphic">
          <ac:chgData name="Leung, Wai Shan" userId="S::sgwleun3@liverpool.ac.uk::93dc5c4d-1f3e-4672-8e0e-f3895c5c41d8" providerId="AD" clId="Web-{F8A3F38D-C849-6FBD-BC0E-E16712E75673}" dt="2024-11-20T03:43:26.021" v="41"/>
          <ac:graphicFrameMkLst>
            <pc:docMk/>
            <pc:sldMk cId="2902274550" sldId="256"/>
            <ac:graphicFrameMk id="21" creationId="{D89CB1FA-11F9-A776-F556-439F98FE4C1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025D1-64E4-DB41-953A-80101C1E7FDD}" type="datetimeFigureOut">
              <a:rPr lang="en-CH" smtClean="0"/>
              <a:t>11/20/2024</a:t>
            </a:fld>
            <a:endParaRPr lang="en-CH"/>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723C6-F216-584F-BDAA-A8E4519FF885}" type="slidenum">
              <a:rPr lang="en-CH" smtClean="0"/>
              <a:t>‹#›</a:t>
            </a:fld>
            <a:endParaRPr lang="en-CH"/>
          </a:p>
        </p:txBody>
      </p:sp>
    </p:spTree>
    <p:extLst>
      <p:ext uri="{BB962C8B-B14F-4D97-AF65-F5344CB8AC3E}">
        <p14:creationId xmlns:p14="http://schemas.microsoft.com/office/powerpoint/2010/main" val="709653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85E723C6-F216-584F-BDAA-A8E4519FF885}" type="slidenum">
              <a:rPr lang="en-CH" smtClean="0"/>
              <a:t>1</a:t>
            </a:fld>
            <a:endParaRPr lang="en-CH"/>
          </a:p>
        </p:txBody>
      </p:sp>
    </p:spTree>
    <p:extLst>
      <p:ext uri="{BB962C8B-B14F-4D97-AF65-F5344CB8AC3E}">
        <p14:creationId xmlns:p14="http://schemas.microsoft.com/office/powerpoint/2010/main" val="881499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1A7A87-1865-4589-A687-A9848BB7D47B}" type="datetimeFigureOut">
              <a:rPr lang="en-GB" smtClean="0"/>
              <a:t>20/11/2024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CEF4856-2E6C-4CC3-AC47-C9A3986B466F}" type="slidenum">
              <a:rPr lang="en-GB" smtClean="0"/>
              <a:t>‹#›</a:t>
            </a:fld>
            <a:endParaRPr lang="en-GB" dirty="0"/>
          </a:p>
        </p:txBody>
      </p:sp>
    </p:spTree>
    <p:extLst>
      <p:ext uri="{BB962C8B-B14F-4D97-AF65-F5344CB8AC3E}">
        <p14:creationId xmlns:p14="http://schemas.microsoft.com/office/powerpoint/2010/main" val="111760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A7A87-1865-4589-A687-A9848BB7D47B}" type="datetimeFigureOut">
              <a:rPr lang="en-GB" smtClean="0"/>
              <a:t>20/11/2024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CEF4856-2E6C-4CC3-AC47-C9A3986B466F}" type="slidenum">
              <a:rPr lang="en-GB" smtClean="0"/>
              <a:t>‹#›</a:t>
            </a:fld>
            <a:endParaRPr lang="en-GB" dirty="0"/>
          </a:p>
        </p:txBody>
      </p:sp>
    </p:spTree>
    <p:extLst>
      <p:ext uri="{BB962C8B-B14F-4D97-AF65-F5344CB8AC3E}">
        <p14:creationId xmlns:p14="http://schemas.microsoft.com/office/powerpoint/2010/main" val="423320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A7A87-1865-4589-A687-A9848BB7D47B}" type="datetimeFigureOut">
              <a:rPr lang="en-GB" smtClean="0"/>
              <a:t>20/11/2024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CEF4856-2E6C-4CC3-AC47-C9A3986B466F}" type="slidenum">
              <a:rPr lang="en-GB" smtClean="0"/>
              <a:t>‹#›</a:t>
            </a:fld>
            <a:endParaRPr lang="en-GB" dirty="0"/>
          </a:p>
        </p:txBody>
      </p:sp>
    </p:spTree>
    <p:extLst>
      <p:ext uri="{BB962C8B-B14F-4D97-AF65-F5344CB8AC3E}">
        <p14:creationId xmlns:p14="http://schemas.microsoft.com/office/powerpoint/2010/main" val="166967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A7A87-1865-4589-A687-A9848BB7D47B}" type="datetimeFigureOut">
              <a:rPr lang="en-GB" smtClean="0"/>
              <a:t>20/11/2024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CEF4856-2E6C-4CC3-AC47-C9A3986B466F}" type="slidenum">
              <a:rPr lang="en-GB" smtClean="0"/>
              <a:t>‹#›</a:t>
            </a:fld>
            <a:endParaRPr lang="en-GB" dirty="0"/>
          </a:p>
        </p:txBody>
      </p:sp>
    </p:spTree>
    <p:extLst>
      <p:ext uri="{BB962C8B-B14F-4D97-AF65-F5344CB8AC3E}">
        <p14:creationId xmlns:p14="http://schemas.microsoft.com/office/powerpoint/2010/main" val="227400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A7A87-1865-4589-A687-A9848BB7D47B}" type="datetimeFigureOut">
              <a:rPr lang="en-GB" smtClean="0"/>
              <a:t>20/11/2024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CEF4856-2E6C-4CC3-AC47-C9A3986B466F}" type="slidenum">
              <a:rPr lang="en-GB" smtClean="0"/>
              <a:t>‹#›</a:t>
            </a:fld>
            <a:endParaRPr lang="en-GB" dirty="0"/>
          </a:p>
        </p:txBody>
      </p:sp>
    </p:spTree>
    <p:extLst>
      <p:ext uri="{BB962C8B-B14F-4D97-AF65-F5344CB8AC3E}">
        <p14:creationId xmlns:p14="http://schemas.microsoft.com/office/powerpoint/2010/main" val="1245984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1A7A87-1865-4589-A687-A9848BB7D47B}" type="datetimeFigureOut">
              <a:rPr lang="en-GB" smtClean="0"/>
              <a:t>20/11/2024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CEF4856-2E6C-4CC3-AC47-C9A3986B466F}" type="slidenum">
              <a:rPr lang="en-GB" smtClean="0"/>
              <a:t>‹#›</a:t>
            </a:fld>
            <a:endParaRPr lang="en-GB" dirty="0"/>
          </a:p>
        </p:txBody>
      </p:sp>
    </p:spTree>
    <p:extLst>
      <p:ext uri="{BB962C8B-B14F-4D97-AF65-F5344CB8AC3E}">
        <p14:creationId xmlns:p14="http://schemas.microsoft.com/office/powerpoint/2010/main" val="340520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1A7A87-1865-4589-A687-A9848BB7D47B}" type="datetimeFigureOut">
              <a:rPr lang="en-GB" smtClean="0"/>
              <a:t>20/11/2024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CEF4856-2E6C-4CC3-AC47-C9A3986B466F}" type="slidenum">
              <a:rPr lang="en-GB" smtClean="0"/>
              <a:t>‹#›</a:t>
            </a:fld>
            <a:endParaRPr lang="en-GB" dirty="0"/>
          </a:p>
        </p:txBody>
      </p:sp>
    </p:spTree>
    <p:extLst>
      <p:ext uri="{BB962C8B-B14F-4D97-AF65-F5344CB8AC3E}">
        <p14:creationId xmlns:p14="http://schemas.microsoft.com/office/powerpoint/2010/main" val="1536143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1A7A87-1865-4589-A687-A9848BB7D47B}" type="datetimeFigureOut">
              <a:rPr lang="en-GB" smtClean="0"/>
              <a:t>20/11/2024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CEF4856-2E6C-4CC3-AC47-C9A3986B466F}" type="slidenum">
              <a:rPr lang="en-GB" smtClean="0"/>
              <a:t>‹#›</a:t>
            </a:fld>
            <a:endParaRPr lang="en-GB" dirty="0"/>
          </a:p>
        </p:txBody>
      </p:sp>
    </p:spTree>
    <p:extLst>
      <p:ext uri="{BB962C8B-B14F-4D97-AF65-F5344CB8AC3E}">
        <p14:creationId xmlns:p14="http://schemas.microsoft.com/office/powerpoint/2010/main" val="646486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A7A87-1865-4589-A687-A9848BB7D47B}" type="datetimeFigureOut">
              <a:rPr lang="en-GB" smtClean="0"/>
              <a:t>20/11/2024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6CEF4856-2E6C-4CC3-AC47-C9A3986B466F}" type="slidenum">
              <a:rPr lang="en-GB" smtClean="0"/>
              <a:t>‹#›</a:t>
            </a:fld>
            <a:endParaRPr lang="en-GB" dirty="0"/>
          </a:p>
        </p:txBody>
      </p:sp>
    </p:spTree>
    <p:extLst>
      <p:ext uri="{BB962C8B-B14F-4D97-AF65-F5344CB8AC3E}">
        <p14:creationId xmlns:p14="http://schemas.microsoft.com/office/powerpoint/2010/main" val="2852015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2A1A7A87-1865-4589-A687-A9848BB7D47B}" type="datetimeFigureOut">
              <a:rPr lang="en-GB" smtClean="0"/>
              <a:t>20/11/2024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CEF4856-2E6C-4CC3-AC47-C9A3986B466F}" type="slidenum">
              <a:rPr lang="en-GB" smtClean="0"/>
              <a:t>‹#›</a:t>
            </a:fld>
            <a:endParaRPr lang="en-GB" dirty="0"/>
          </a:p>
        </p:txBody>
      </p:sp>
    </p:spTree>
    <p:extLst>
      <p:ext uri="{BB962C8B-B14F-4D97-AF65-F5344CB8AC3E}">
        <p14:creationId xmlns:p14="http://schemas.microsoft.com/office/powerpoint/2010/main" val="261617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2A1A7A87-1865-4589-A687-A9848BB7D47B}" type="datetimeFigureOut">
              <a:rPr lang="en-GB" smtClean="0"/>
              <a:t>20/11/2024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CEF4856-2E6C-4CC3-AC47-C9A3986B466F}" type="slidenum">
              <a:rPr lang="en-GB" smtClean="0"/>
              <a:t>‹#›</a:t>
            </a:fld>
            <a:endParaRPr lang="en-GB" dirty="0"/>
          </a:p>
        </p:txBody>
      </p:sp>
    </p:spTree>
    <p:extLst>
      <p:ext uri="{BB962C8B-B14F-4D97-AF65-F5344CB8AC3E}">
        <p14:creationId xmlns:p14="http://schemas.microsoft.com/office/powerpoint/2010/main" val="180273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2A1A7A87-1865-4589-A687-A9848BB7D47B}" type="datetimeFigureOut">
              <a:rPr lang="en-GB" smtClean="0"/>
              <a:t>20/11/2024</a:t>
            </a:fld>
            <a:endParaRPr lang="en-GB" dirty="0"/>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6CEF4856-2E6C-4CC3-AC47-C9A3986B466F}" type="slidenum">
              <a:rPr lang="en-GB" smtClean="0"/>
              <a:t>‹#›</a:t>
            </a:fld>
            <a:endParaRPr lang="en-GB" dirty="0"/>
          </a:p>
        </p:txBody>
      </p:sp>
    </p:spTree>
    <p:extLst>
      <p:ext uri="{BB962C8B-B14F-4D97-AF65-F5344CB8AC3E}">
        <p14:creationId xmlns:p14="http://schemas.microsoft.com/office/powerpoint/2010/main" val="798521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thousandeyes.com/blog/dyn-dns-ddos-attack" TargetMode="External"/><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http://www.thousandeyes.com"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doi.org/10.1002/spy2.318" TargetMode="External"/><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hyperlink" Target="https://doi.org/10.1016/j.cose.2023.10309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02A887C-45F9-E47B-4415-1D84D10330CE}"/>
              </a:ext>
            </a:extLst>
          </p:cNvPr>
          <p:cNvSpPr/>
          <p:nvPr/>
        </p:nvSpPr>
        <p:spPr>
          <a:xfrm>
            <a:off x="0" y="-5570"/>
            <a:ext cx="21383625" cy="2931265"/>
          </a:xfrm>
          <a:prstGeom prst="rect">
            <a:avLst/>
          </a:prstGeom>
          <a:solidFill>
            <a:schemeClr val="accent2">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lumMod val="75000"/>
                </a:schemeClr>
              </a:solidFill>
              <a:latin typeface="Aptos" panose="020B0004020202020204" pitchFamily="34" charset="0"/>
            </a:endParaRPr>
          </a:p>
        </p:txBody>
      </p:sp>
      <p:sp>
        <p:nvSpPr>
          <p:cNvPr id="228" name="Rectangle 227">
            <a:extLst>
              <a:ext uri="{FF2B5EF4-FFF2-40B4-BE49-F238E27FC236}">
                <a16:creationId xmlns:a16="http://schemas.microsoft.com/office/drawing/2014/main" id="{EA480BF5-C7FF-0EFE-B749-13CE05BFC9CD}"/>
              </a:ext>
            </a:extLst>
          </p:cNvPr>
          <p:cNvSpPr/>
          <p:nvPr/>
        </p:nvSpPr>
        <p:spPr>
          <a:xfrm>
            <a:off x="3629077" y="-5416782"/>
            <a:ext cx="341760" cy="923330"/>
          </a:xfrm>
          <a:prstGeom prst="rect">
            <a:avLst/>
          </a:prstGeom>
          <a:noFill/>
        </p:spPr>
        <p:txBody>
          <a:bodyPr wrap="none" lIns="91440" tIns="45720" rIns="91440" bIns="45720">
            <a:spAutoFit/>
          </a:bodyPr>
          <a:lstStyle/>
          <a:p>
            <a:pPr algn="ctr"/>
            <a:r>
              <a:rPr lang="en-GB" sz="5400" dirty="0">
                <a:ln w="0"/>
                <a:effectLst>
                  <a:outerShdw blurRad="38100" dist="19050" dir="2700000" algn="tl" rotWithShape="0">
                    <a:schemeClr val="dk1">
                      <a:alpha val="40000"/>
                    </a:schemeClr>
                  </a:outerShdw>
                </a:effectLst>
              </a:rPr>
              <a:t> </a:t>
            </a:r>
            <a:endParaRPr lang="en-GB" sz="5400" b="0" cap="none" spc="0" dirty="0">
              <a:ln w="0"/>
              <a:solidFill>
                <a:schemeClr val="tx1"/>
              </a:solidFill>
              <a:effectLst>
                <a:outerShdw blurRad="38100" dist="19050" dir="2700000" algn="tl" rotWithShape="0">
                  <a:schemeClr val="dk1">
                    <a:alpha val="40000"/>
                  </a:schemeClr>
                </a:outerShdw>
              </a:effectLst>
            </a:endParaRPr>
          </a:p>
        </p:txBody>
      </p:sp>
      <p:sp>
        <p:nvSpPr>
          <p:cNvPr id="503" name="TextBox 502">
            <a:extLst>
              <a:ext uri="{FF2B5EF4-FFF2-40B4-BE49-F238E27FC236}">
                <a16:creationId xmlns:a16="http://schemas.microsoft.com/office/drawing/2014/main" id="{67A03456-77D3-4F07-DEE2-7B9D93544B14}"/>
              </a:ext>
            </a:extLst>
          </p:cNvPr>
          <p:cNvSpPr txBox="1"/>
          <p:nvPr/>
        </p:nvSpPr>
        <p:spPr>
          <a:xfrm>
            <a:off x="11038602" y="18507312"/>
            <a:ext cx="6225644" cy="646331"/>
          </a:xfrm>
          <a:prstGeom prst="rect">
            <a:avLst/>
          </a:prstGeom>
          <a:noFill/>
        </p:spPr>
        <p:txBody>
          <a:bodyPr wrap="square" rtlCol="0">
            <a:spAutoFit/>
          </a:bodyPr>
          <a:lstStyle/>
          <a:p>
            <a:r>
              <a:rPr lang="en-CH" dirty="0">
                <a:latin typeface="Aptos" panose="020B0004020202020204" pitchFamily="34" charset="0"/>
              </a:rPr>
              <a:t>Fig</a:t>
            </a:r>
            <a:r>
              <a:rPr lang="en-US" dirty="0" err="1">
                <a:latin typeface="Aptos" panose="020B0004020202020204" pitchFamily="34" charset="0"/>
              </a:rPr>
              <a:t>ure</a:t>
            </a:r>
            <a:r>
              <a:rPr lang="en-US" dirty="0">
                <a:latin typeface="Aptos" panose="020B0004020202020204" pitchFamily="34" charset="0"/>
              </a:rPr>
              <a:t> 4.</a:t>
            </a:r>
            <a:r>
              <a:rPr lang="en-CH" dirty="0">
                <a:latin typeface="Aptos" panose="020B0004020202020204" pitchFamily="34" charset="0"/>
              </a:rPr>
              <a:t> Ethereum IoT infrastructure/architecture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(Kumari, P </a:t>
            </a:r>
            <a:r>
              <a:rPr lang="en-GB" sz="1800" i="1" kern="100" dirty="0">
                <a:effectLst/>
                <a:latin typeface="Aptos" panose="020B0004020202020204" pitchFamily="34" charset="0"/>
                <a:ea typeface="Aptos" panose="020B0004020202020204" pitchFamily="34" charset="0"/>
                <a:cs typeface="Times New Roman" panose="02020603050405020304" pitchFamily="18" charset="0"/>
              </a:rPr>
              <a:t>et al.</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2024)</a:t>
            </a:r>
            <a:endParaRPr lang="en-CH" dirty="0">
              <a:latin typeface="Aptos" panose="020B0004020202020204" pitchFamily="34" charset="0"/>
            </a:endParaRPr>
          </a:p>
        </p:txBody>
      </p:sp>
      <p:sp>
        <p:nvSpPr>
          <p:cNvPr id="74" name="TextBox 73">
            <a:extLst>
              <a:ext uri="{FF2B5EF4-FFF2-40B4-BE49-F238E27FC236}">
                <a16:creationId xmlns:a16="http://schemas.microsoft.com/office/drawing/2014/main" id="{65929E09-E21C-1A39-D221-2FE363E9537C}"/>
              </a:ext>
            </a:extLst>
          </p:cNvPr>
          <p:cNvSpPr txBox="1"/>
          <p:nvPr/>
        </p:nvSpPr>
        <p:spPr>
          <a:xfrm>
            <a:off x="10792408" y="7611996"/>
            <a:ext cx="9657029" cy="646331"/>
          </a:xfrm>
          <a:prstGeom prst="rect">
            <a:avLst/>
          </a:prstGeom>
          <a:noFill/>
        </p:spPr>
        <p:txBody>
          <a:bodyPr wrap="square" lIns="91440" tIns="45720" rIns="91440" bIns="45720" rtlCol="0" anchor="t">
            <a:spAutoFit/>
          </a:bodyPr>
          <a:lstStyle/>
          <a:p>
            <a:r>
              <a:rPr lang="en-CH" sz="1800" kern="100" dirty="0">
                <a:effectLst/>
                <a:latin typeface="Aptos" panose="020B0004020202020204" pitchFamily="34" charset="0"/>
                <a:ea typeface="Aptos" panose="020B0004020202020204" pitchFamily="34" charset="0"/>
                <a:cs typeface="Times New Roman" panose="02020603050405020304" pitchFamily="18" charset="0"/>
              </a:rPr>
              <a:t>One of the techniques to mitigate the DdoS attacks is integrating IoT network with blockchain and machine learning algorithms.</a:t>
            </a:r>
          </a:p>
        </p:txBody>
      </p:sp>
      <p:sp>
        <p:nvSpPr>
          <p:cNvPr id="75" name="TextBox 74">
            <a:extLst>
              <a:ext uri="{FF2B5EF4-FFF2-40B4-BE49-F238E27FC236}">
                <a16:creationId xmlns:a16="http://schemas.microsoft.com/office/drawing/2014/main" id="{76B448D7-E7F6-561E-BB44-234A00C10753}"/>
              </a:ext>
            </a:extLst>
          </p:cNvPr>
          <p:cNvSpPr txBox="1"/>
          <p:nvPr/>
        </p:nvSpPr>
        <p:spPr>
          <a:xfrm>
            <a:off x="17340551" y="12664924"/>
            <a:ext cx="3487091" cy="6186309"/>
          </a:xfrm>
          <a:prstGeom prst="rect">
            <a:avLst/>
          </a:prstGeom>
          <a:noFill/>
        </p:spPr>
        <p:txBody>
          <a:bodyPr wrap="square" lIns="91440" tIns="45720" rIns="91440" bIns="45720" rtlCol="0" anchor="t">
            <a:spAutoFit/>
          </a:bodyPr>
          <a:lstStyle/>
          <a:p>
            <a:pPr algn="just"/>
            <a:r>
              <a:rPr lang="en-US" kern="100" dirty="0">
                <a:latin typeface="Aptos"/>
                <a:ea typeface="Aptos" panose="020B0004020202020204" pitchFamily="34" charset="0"/>
                <a:cs typeface="Times New Roman"/>
              </a:rPr>
              <a:t>Figure 4.</a:t>
            </a:r>
            <a:r>
              <a:rPr lang="en-CH" sz="1800" kern="100" dirty="0">
                <a:effectLst/>
                <a:latin typeface="Aptos"/>
                <a:ea typeface="Aptos" panose="020B0004020202020204" pitchFamily="34" charset="0"/>
                <a:cs typeface="Times New Roman"/>
              </a:rPr>
              <a:t> shows an Ethereum based decentralized IoT infrastructure. Ethereum is a blockchain network which offers smart contracts and leverages the consenses technique like Proof of Work (PoW). </a:t>
            </a:r>
            <a:endParaRPr lang="en-US" dirty="0">
              <a:latin typeface="Aptos"/>
              <a:cs typeface="Times New Roman"/>
            </a:endParaRPr>
          </a:p>
          <a:p>
            <a:pPr algn="just"/>
            <a:endParaRPr lang="en-CH" kern="100" dirty="0">
              <a:latin typeface="Aptos" panose="020B0004020202020204" pitchFamily="34" charset="0"/>
              <a:ea typeface="Aptos" panose="020B0004020202020204" pitchFamily="34" charset="0"/>
              <a:cs typeface="Times New Roman" panose="02020603050405020304" pitchFamily="18" charset="0"/>
            </a:endParaRPr>
          </a:p>
          <a:p>
            <a:pPr algn="just"/>
            <a:r>
              <a:rPr lang="en-CH" sz="1800" kern="100" dirty="0">
                <a:effectLst/>
                <a:latin typeface="Aptos" panose="020B0004020202020204" pitchFamily="34" charset="0"/>
                <a:ea typeface="Aptos" panose="020B0004020202020204" pitchFamily="34" charset="0"/>
                <a:cs typeface="Times New Roman" panose="02020603050405020304" pitchFamily="18" charset="0"/>
              </a:rPr>
              <a:t>The proposed architecture leverages the transparancy, privacy, decentralization and immutability features of blockchain on one hand and high accuracy of ML algorithms in dynamic environments.</a:t>
            </a:r>
          </a:p>
          <a:p>
            <a:pPr algn="just"/>
            <a:endParaRPr lang="en-CH" kern="100" dirty="0">
              <a:latin typeface="Aptos" panose="020B0004020202020204" pitchFamily="34" charset="0"/>
              <a:ea typeface="Aptos" panose="020B0004020202020204" pitchFamily="34" charset="0"/>
              <a:cs typeface="Times New Roman" panose="02020603050405020304" pitchFamily="18" charset="0"/>
            </a:endParaRPr>
          </a:p>
          <a:p>
            <a:pPr algn="just"/>
            <a:r>
              <a:rPr lang="en-CH" sz="1800" kern="100" dirty="0">
                <a:effectLst/>
                <a:latin typeface="Aptos" panose="020B0004020202020204" pitchFamily="34" charset="0"/>
                <a:ea typeface="Aptos" panose="020B0004020202020204" pitchFamily="34" charset="0"/>
                <a:cs typeface="Times New Roman" panose="02020603050405020304" pitchFamily="18" charset="0"/>
              </a:rPr>
              <a:t>This architecture overcomes the limitaions of scalability and handling DDoS attacks in diverse IoT network scenarios in existing systems like IDS that uses Fog computing</a:t>
            </a:r>
            <a:r>
              <a:rPr lang="en-HK" sz="1800" kern="100" baseline="30000" dirty="0">
                <a:effectLst/>
                <a:latin typeface="Calibri"/>
                <a:ea typeface="Aptos" panose="020B0004020202020204" pitchFamily="34" charset="0"/>
                <a:cs typeface="Calibri"/>
              </a:rPr>
              <a:t>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(Kumari, P </a:t>
            </a:r>
            <a:r>
              <a:rPr lang="en-GB" sz="1800" i="1" kern="100" dirty="0">
                <a:effectLst/>
                <a:latin typeface="Aptos" panose="020B0004020202020204" pitchFamily="34" charset="0"/>
                <a:ea typeface="Aptos" panose="020B0004020202020204" pitchFamily="34" charset="0"/>
                <a:cs typeface="Times New Roman" panose="02020603050405020304" pitchFamily="18" charset="0"/>
              </a:rPr>
              <a:t>et al.</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2024)</a:t>
            </a:r>
            <a:endParaRPr lang="en-CH" dirty="0">
              <a:latin typeface="Aptos" panose="020B0004020202020204" pitchFamily="34" charset="0"/>
            </a:endParaRPr>
          </a:p>
        </p:txBody>
      </p:sp>
      <p:graphicFrame>
        <p:nvGraphicFramePr>
          <p:cNvPr id="78" name="Table 77">
            <a:extLst>
              <a:ext uri="{FF2B5EF4-FFF2-40B4-BE49-F238E27FC236}">
                <a16:creationId xmlns:a16="http://schemas.microsoft.com/office/drawing/2014/main" id="{44770B3A-CA86-1056-07E8-2CD82E48267B}"/>
              </a:ext>
            </a:extLst>
          </p:cNvPr>
          <p:cNvGraphicFramePr>
            <a:graphicFrameLocks noGrp="1"/>
          </p:cNvGraphicFramePr>
          <p:nvPr>
            <p:extLst>
              <p:ext uri="{D42A27DB-BD31-4B8C-83A1-F6EECF244321}">
                <p14:modId xmlns:p14="http://schemas.microsoft.com/office/powerpoint/2010/main" val="802010211"/>
              </p:ext>
            </p:extLst>
          </p:nvPr>
        </p:nvGraphicFramePr>
        <p:xfrm>
          <a:off x="10779316" y="6805760"/>
          <a:ext cx="10233524" cy="692728"/>
        </p:xfrm>
        <a:graphic>
          <a:graphicData uri="http://schemas.openxmlformats.org/drawingml/2006/table">
            <a:tbl>
              <a:tblPr firstRow="1" bandRow="1">
                <a:tableStyleId>{5C22544A-7EE6-4342-B048-85BDC9FD1C3A}</a:tableStyleId>
              </a:tblPr>
              <a:tblGrid>
                <a:gridCol w="10233524">
                  <a:extLst>
                    <a:ext uri="{9D8B030D-6E8A-4147-A177-3AD203B41FA5}">
                      <a16:colId xmlns:a16="http://schemas.microsoft.com/office/drawing/2014/main" val="384668615"/>
                    </a:ext>
                  </a:extLst>
                </a:gridCol>
              </a:tblGrid>
              <a:tr h="692727">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CH" sz="4000" dirty="0">
                          <a:latin typeface="Aptos" panose="020B0004020202020204" pitchFamily="34" charset="0"/>
                        </a:rPr>
                        <a:t>Innovations and Solutions</a:t>
                      </a:r>
                    </a:p>
                  </a:txBody>
                  <a:tcPr marT="41564" marB="41564"/>
                </a:tc>
                <a:extLst>
                  <a:ext uri="{0D108BD9-81ED-4DB2-BD59-A6C34878D82A}">
                    <a16:rowId xmlns:a16="http://schemas.microsoft.com/office/drawing/2014/main" val="496645309"/>
                  </a:ext>
                </a:extLst>
              </a:tr>
            </a:tbl>
          </a:graphicData>
        </a:graphic>
      </p:graphicFrame>
      <p:pic>
        <p:nvPicPr>
          <p:cNvPr id="3" name="Picture 2" descr="Text&#10;&#10;Description automatically generated">
            <a:extLst>
              <a:ext uri="{FF2B5EF4-FFF2-40B4-BE49-F238E27FC236}">
                <a16:creationId xmlns:a16="http://schemas.microsoft.com/office/drawing/2014/main" id="{8F375B46-9B41-D7EA-5545-E20203968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7772" y="530702"/>
            <a:ext cx="7620660" cy="1950889"/>
          </a:xfrm>
          <a:prstGeom prst="rect">
            <a:avLst/>
          </a:prstGeom>
        </p:spPr>
      </p:pic>
      <p:graphicFrame>
        <p:nvGraphicFramePr>
          <p:cNvPr id="5" name="Table 4">
            <a:extLst>
              <a:ext uri="{FF2B5EF4-FFF2-40B4-BE49-F238E27FC236}">
                <a16:creationId xmlns:a16="http://schemas.microsoft.com/office/drawing/2014/main" id="{BF4E1C4D-9B4C-AB62-FA33-3EF5B5B97073}"/>
              </a:ext>
            </a:extLst>
          </p:cNvPr>
          <p:cNvGraphicFramePr>
            <a:graphicFrameLocks noGrp="1"/>
          </p:cNvGraphicFramePr>
          <p:nvPr>
            <p:extLst>
              <p:ext uri="{D42A27DB-BD31-4B8C-83A1-F6EECF244321}">
                <p14:modId xmlns:p14="http://schemas.microsoft.com/office/powerpoint/2010/main" val="3109045407"/>
              </p:ext>
            </p:extLst>
          </p:nvPr>
        </p:nvGraphicFramePr>
        <p:xfrm>
          <a:off x="10913791" y="22466981"/>
          <a:ext cx="10233524" cy="762000"/>
        </p:xfrm>
        <a:graphic>
          <a:graphicData uri="http://schemas.openxmlformats.org/drawingml/2006/table">
            <a:tbl>
              <a:tblPr firstRow="1" bandRow="1">
                <a:tableStyleId>{5C22544A-7EE6-4342-B048-85BDC9FD1C3A}</a:tableStyleId>
              </a:tblPr>
              <a:tblGrid>
                <a:gridCol w="10233524">
                  <a:extLst>
                    <a:ext uri="{9D8B030D-6E8A-4147-A177-3AD203B41FA5}">
                      <a16:colId xmlns:a16="http://schemas.microsoft.com/office/drawing/2014/main" val="384668615"/>
                    </a:ext>
                  </a:extLst>
                </a:gridCol>
              </a:tblGrid>
              <a:tr h="370840">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CH" sz="4400" dirty="0">
                          <a:latin typeface="Aptos" panose="020B0004020202020204" pitchFamily="34" charset="0"/>
                        </a:rPr>
                        <a:t>Conclusion</a:t>
                      </a:r>
                    </a:p>
                  </a:txBody>
                  <a:tcPr/>
                </a:tc>
                <a:extLst>
                  <a:ext uri="{0D108BD9-81ED-4DB2-BD59-A6C34878D82A}">
                    <a16:rowId xmlns:a16="http://schemas.microsoft.com/office/drawing/2014/main" val="496645309"/>
                  </a:ext>
                </a:extLst>
              </a:tr>
            </a:tbl>
          </a:graphicData>
        </a:graphic>
      </p:graphicFrame>
      <p:graphicFrame>
        <p:nvGraphicFramePr>
          <p:cNvPr id="6" name="Table 5">
            <a:extLst>
              <a:ext uri="{FF2B5EF4-FFF2-40B4-BE49-F238E27FC236}">
                <a16:creationId xmlns:a16="http://schemas.microsoft.com/office/drawing/2014/main" id="{CE0EB89B-F679-8FD3-1842-DE89AC7C6B10}"/>
              </a:ext>
            </a:extLst>
          </p:cNvPr>
          <p:cNvGraphicFramePr>
            <a:graphicFrameLocks noGrp="1"/>
          </p:cNvGraphicFramePr>
          <p:nvPr>
            <p:extLst>
              <p:ext uri="{D42A27DB-BD31-4B8C-83A1-F6EECF244321}">
                <p14:modId xmlns:p14="http://schemas.microsoft.com/office/powerpoint/2010/main" val="3426342270"/>
              </p:ext>
            </p:extLst>
          </p:nvPr>
        </p:nvGraphicFramePr>
        <p:xfrm>
          <a:off x="560522" y="3470306"/>
          <a:ext cx="9614769" cy="762000"/>
        </p:xfrm>
        <a:graphic>
          <a:graphicData uri="http://schemas.openxmlformats.org/drawingml/2006/table">
            <a:tbl>
              <a:tblPr firstRow="1" bandRow="1">
                <a:tableStyleId>{5C22544A-7EE6-4342-B048-85BDC9FD1C3A}</a:tableStyleId>
              </a:tblPr>
              <a:tblGrid>
                <a:gridCol w="9614769">
                  <a:extLst>
                    <a:ext uri="{9D8B030D-6E8A-4147-A177-3AD203B41FA5}">
                      <a16:colId xmlns:a16="http://schemas.microsoft.com/office/drawing/2014/main" val="384668615"/>
                    </a:ext>
                  </a:extLst>
                </a:gridCol>
              </a:tblGrid>
              <a:tr h="370840">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CH" sz="4400" dirty="0">
                          <a:latin typeface="Aptos" panose="020B0004020202020204" pitchFamily="34" charset="0"/>
                        </a:rPr>
                        <a:t>Introduction</a:t>
                      </a:r>
                    </a:p>
                  </a:txBody>
                  <a:tcPr/>
                </a:tc>
                <a:extLst>
                  <a:ext uri="{0D108BD9-81ED-4DB2-BD59-A6C34878D82A}">
                    <a16:rowId xmlns:a16="http://schemas.microsoft.com/office/drawing/2014/main" val="496645309"/>
                  </a:ext>
                </a:extLst>
              </a:tr>
            </a:tbl>
          </a:graphicData>
        </a:graphic>
      </p:graphicFrame>
      <p:graphicFrame>
        <p:nvGraphicFramePr>
          <p:cNvPr id="9" name="Table 8">
            <a:extLst>
              <a:ext uri="{FF2B5EF4-FFF2-40B4-BE49-F238E27FC236}">
                <a16:creationId xmlns:a16="http://schemas.microsoft.com/office/drawing/2014/main" id="{FE51CA07-098A-A095-8461-D57F9EF25892}"/>
              </a:ext>
            </a:extLst>
          </p:cNvPr>
          <p:cNvGraphicFramePr>
            <a:graphicFrameLocks noGrp="1"/>
          </p:cNvGraphicFramePr>
          <p:nvPr>
            <p:extLst>
              <p:ext uri="{D42A27DB-BD31-4B8C-83A1-F6EECF244321}">
                <p14:modId xmlns:p14="http://schemas.microsoft.com/office/powerpoint/2010/main" val="2043020345"/>
              </p:ext>
            </p:extLst>
          </p:nvPr>
        </p:nvGraphicFramePr>
        <p:xfrm>
          <a:off x="560522" y="8689861"/>
          <a:ext cx="9614769" cy="762000"/>
        </p:xfrm>
        <a:graphic>
          <a:graphicData uri="http://schemas.openxmlformats.org/drawingml/2006/table">
            <a:tbl>
              <a:tblPr firstRow="1" bandRow="1">
                <a:tableStyleId>{5C22544A-7EE6-4342-B048-85BDC9FD1C3A}</a:tableStyleId>
              </a:tblPr>
              <a:tblGrid>
                <a:gridCol w="9614769">
                  <a:extLst>
                    <a:ext uri="{9D8B030D-6E8A-4147-A177-3AD203B41FA5}">
                      <a16:colId xmlns:a16="http://schemas.microsoft.com/office/drawing/2014/main" val="384668615"/>
                    </a:ext>
                  </a:extLst>
                </a:gridCol>
              </a:tblGrid>
              <a:tr h="370840">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CH" sz="4400" dirty="0">
                          <a:latin typeface="Aptos" panose="020B0004020202020204" pitchFamily="34" charset="0"/>
                        </a:rPr>
                        <a:t>Challenges in IoT</a:t>
                      </a:r>
                    </a:p>
                  </a:txBody>
                  <a:tcPr/>
                </a:tc>
                <a:extLst>
                  <a:ext uri="{0D108BD9-81ED-4DB2-BD59-A6C34878D82A}">
                    <a16:rowId xmlns:a16="http://schemas.microsoft.com/office/drawing/2014/main" val="496645309"/>
                  </a:ext>
                </a:extLst>
              </a:tr>
            </a:tbl>
          </a:graphicData>
        </a:graphic>
      </p:graphicFrame>
      <p:pic>
        <p:nvPicPr>
          <p:cNvPr id="1028" name="Picture 4">
            <a:extLst>
              <a:ext uri="{FF2B5EF4-FFF2-40B4-BE49-F238E27FC236}">
                <a16:creationId xmlns:a16="http://schemas.microsoft.com/office/drawing/2014/main" id="{2246471B-DBC8-EAF4-18B4-00FCC80E29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458" y="9327865"/>
            <a:ext cx="6880695" cy="29161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AAD3AB6-936D-6385-281A-200009BB396F}"/>
              </a:ext>
            </a:extLst>
          </p:cNvPr>
          <p:cNvSpPr txBox="1"/>
          <p:nvPr/>
        </p:nvSpPr>
        <p:spPr>
          <a:xfrm>
            <a:off x="572827" y="11866703"/>
            <a:ext cx="9602463" cy="4801314"/>
          </a:xfrm>
          <a:prstGeom prst="rect">
            <a:avLst/>
          </a:prstGeom>
          <a:noFill/>
        </p:spPr>
        <p:txBody>
          <a:bodyPr wrap="square" lIns="91440" tIns="45720" rIns="91440" bIns="45720" rtlCol="0" anchor="t">
            <a:spAutoFit/>
          </a:bodyPr>
          <a:lstStyle/>
          <a:p>
            <a:pPr algn="just" fontAlgn="base"/>
            <a:r>
              <a:rPr lang="en-US" sz="1800" b="1" i="1" u="none" strike="noStrike" dirty="0">
                <a:effectLst/>
                <a:latin typeface="Aptos"/>
              </a:rPr>
              <a:t>1. Massive numbers of resource-poor IoT devices </a:t>
            </a:r>
            <a:r>
              <a:rPr lang="en-CH" sz="1800" kern="100" dirty="0">
                <a:effectLst/>
                <a:latin typeface="Aptos" panose="020B0004020202020204" pitchFamily="34" charset="0"/>
                <a:ea typeface="Aptos" panose="020B0004020202020204" pitchFamily="34" charset="0"/>
                <a:cs typeface="Times New Roman" panose="02020603050405020304" pitchFamily="18" charset="0"/>
              </a:rPr>
              <a:t>(</a:t>
            </a:r>
            <a:r>
              <a:rPr lang="fr-CH" sz="1800" kern="100" dirty="0" err="1">
                <a:effectLst/>
                <a:latin typeface="Aptos" panose="020B0004020202020204" pitchFamily="34" charset="0"/>
                <a:ea typeface="Aptos" panose="020B0004020202020204" pitchFamily="34" charset="0"/>
                <a:cs typeface="Times New Roman" panose="02020603050405020304" pitchFamily="18" charset="0"/>
              </a:rPr>
              <a:t>Lone</a:t>
            </a:r>
            <a:r>
              <a:rPr lang="fr-CH" sz="1800" kern="100" dirty="0">
                <a:effectLst/>
                <a:latin typeface="Aptos" panose="020B0004020202020204" pitchFamily="34" charset="0"/>
                <a:ea typeface="Aptos" panose="020B0004020202020204" pitchFamily="34" charset="0"/>
                <a:cs typeface="Times New Roman" panose="02020603050405020304" pitchFamily="18" charset="0"/>
              </a:rPr>
              <a:t>, A.N </a:t>
            </a:r>
            <a:r>
              <a:rPr lang="fr-CH" sz="1800" i="1" kern="100" dirty="0">
                <a:effectLst/>
                <a:latin typeface="Aptos" panose="020B0004020202020204" pitchFamily="34" charset="0"/>
                <a:ea typeface="Aptos" panose="020B0004020202020204" pitchFamily="34" charset="0"/>
                <a:cs typeface="Times New Roman" panose="02020603050405020304" pitchFamily="18" charset="0"/>
              </a:rPr>
              <a:t>et al.,</a:t>
            </a:r>
            <a:r>
              <a:rPr lang="fr-CH" sz="1800" kern="100" dirty="0">
                <a:effectLst/>
                <a:latin typeface="Aptos" panose="020B0004020202020204" pitchFamily="34" charset="0"/>
                <a:ea typeface="Aptos" panose="020B0004020202020204" pitchFamily="34" charset="0"/>
                <a:cs typeface="Times New Roman" panose="02020603050405020304" pitchFamily="18" charset="0"/>
              </a:rPr>
              <a:t> 2023)</a:t>
            </a:r>
            <a:r>
              <a:rPr lang="en-CH" kern="100" dirty="0">
                <a:latin typeface="Aptos" panose="020B0004020202020204" pitchFamily="34" charset="0"/>
                <a:ea typeface="Aptos" panose="020B0004020202020204" pitchFamily="34" charset="0"/>
                <a:cs typeface="Times New Roman" panose="02020603050405020304" pitchFamily="18" charset="0"/>
              </a:rPr>
              <a:t> </a:t>
            </a:r>
            <a:r>
              <a:rPr lang="en-CH" sz="1800" kern="100" dirty="0">
                <a:effectLst/>
                <a:latin typeface="Aptos" panose="020B0004020202020204" pitchFamily="34" charset="0"/>
                <a:ea typeface="Aptos" panose="020B0004020202020204" pitchFamily="34" charset="0"/>
                <a:cs typeface="Times New Roman" panose="02020603050405020304" pitchFamily="18" charset="0"/>
              </a:rPr>
              <a:t>(</a:t>
            </a:r>
            <a:r>
              <a:rPr lang="fr-CH" sz="1800" kern="100" dirty="0">
                <a:effectLst/>
                <a:latin typeface="Aptos" panose="020B0004020202020204" pitchFamily="34" charset="0"/>
                <a:ea typeface="Aptos" panose="020B0004020202020204" pitchFamily="34" charset="0"/>
                <a:cs typeface="Times New Roman" panose="02020603050405020304" pitchFamily="18" charset="0"/>
              </a:rPr>
              <a:t>Pratt, M.K.</a:t>
            </a:r>
            <a:r>
              <a:rPr lang="fr-CH" sz="1800" i="1" kern="100" dirty="0">
                <a:effectLst/>
                <a:latin typeface="Aptos" panose="020B0004020202020204" pitchFamily="34" charset="0"/>
                <a:ea typeface="Aptos" panose="020B0004020202020204" pitchFamily="34" charset="0"/>
                <a:cs typeface="Times New Roman" panose="02020603050405020304" pitchFamily="18" charset="0"/>
              </a:rPr>
              <a:t>,</a:t>
            </a:r>
            <a:r>
              <a:rPr lang="fr-CH" sz="1800" kern="100" dirty="0">
                <a:effectLst/>
                <a:latin typeface="Aptos" panose="020B0004020202020204" pitchFamily="34" charset="0"/>
                <a:ea typeface="Aptos" panose="020B0004020202020204" pitchFamily="34" charset="0"/>
                <a:cs typeface="Times New Roman" panose="02020603050405020304" pitchFamily="18" charset="0"/>
              </a:rPr>
              <a:t> </a:t>
            </a:r>
            <a:r>
              <a:rPr lang="fr-CH" sz="1800" kern="100">
                <a:effectLst/>
                <a:latin typeface="Aptos" panose="020B0004020202020204" pitchFamily="34" charset="0"/>
                <a:ea typeface="Aptos" panose="020B0004020202020204" pitchFamily="34" charset="0"/>
                <a:cs typeface="Times New Roman" panose="02020603050405020304" pitchFamily="18" charset="0"/>
              </a:rPr>
              <a:t>2023)</a:t>
            </a:r>
            <a:endParaRPr lang="en-US" b="0" i="0" u="none" strike="noStrike" dirty="0">
              <a:effectLst/>
              <a:latin typeface="Aptos"/>
            </a:endParaRPr>
          </a:p>
          <a:p>
            <a:pPr algn="just" fontAlgn="base">
              <a:buFont typeface="Arial" panose="020B0604020202020204" pitchFamily="34" charset="0"/>
              <a:buChar char="•"/>
            </a:pPr>
            <a:r>
              <a:rPr lang="en-US" dirty="0">
                <a:latin typeface="Aptos"/>
              </a:rPr>
              <a:t> </a:t>
            </a:r>
            <a:r>
              <a:rPr lang="en-US" sz="1800" b="0" i="0" u="none" strike="noStrike" dirty="0">
                <a:effectLst/>
                <a:latin typeface="Aptos"/>
              </a:rPr>
              <a:t>Limitations in processing, storage large-volume data and battery life of the IoT gadgets </a:t>
            </a:r>
          </a:p>
          <a:p>
            <a:pPr algn="just" fontAlgn="base">
              <a:buFont typeface="Arial" panose="020B0604020202020204" pitchFamily="34" charset="0"/>
              <a:buChar char="•"/>
            </a:pPr>
            <a:r>
              <a:rPr lang="en-US" dirty="0">
                <a:latin typeface="Aptos"/>
              </a:rPr>
              <a:t> </a:t>
            </a:r>
            <a:r>
              <a:rPr lang="en-US" sz="1800" b="0" i="0" u="none" strike="noStrike" dirty="0">
                <a:effectLst/>
                <a:latin typeface="Aptos"/>
              </a:rPr>
              <a:t>Devices lacking </a:t>
            </a:r>
            <a:r>
              <a:rPr lang="en-US" dirty="0">
                <a:latin typeface="Aptos"/>
              </a:rPr>
              <a:t>rigorous</a:t>
            </a:r>
            <a:r>
              <a:rPr lang="en-US" sz="1800" b="0" i="0" u="none" strike="noStrike" dirty="0">
                <a:effectLst/>
                <a:latin typeface="Aptos"/>
              </a:rPr>
              <a:t> security protocols and proper vulnerability tests </a:t>
            </a:r>
          </a:p>
          <a:p>
            <a:pPr algn="just" fontAlgn="base">
              <a:buFont typeface="Arial" panose="020B0604020202020204" pitchFamily="34" charset="0"/>
              <a:buChar char="•"/>
            </a:pPr>
            <a:r>
              <a:rPr lang="en-US" dirty="0">
                <a:latin typeface="Aptos"/>
              </a:rPr>
              <a:t> </a:t>
            </a:r>
            <a:r>
              <a:rPr lang="en-US" sz="1800" b="0" i="0" u="none" strike="noStrike" dirty="0">
                <a:effectLst/>
                <a:latin typeface="Aptos"/>
              </a:rPr>
              <a:t>Weak default passwords or insufficient encryption more susceptible for hackers </a:t>
            </a:r>
          </a:p>
          <a:p>
            <a:pPr algn="just" fontAlgn="base"/>
            <a:r>
              <a:rPr lang="en-US" sz="1800" b="1" i="0" u="none" strike="noStrike" dirty="0">
                <a:effectLst/>
                <a:latin typeface="Aptos"/>
              </a:rPr>
              <a:t>2. </a:t>
            </a:r>
            <a:r>
              <a:rPr lang="en-US" sz="1800" b="1" i="1" u="none" strike="noStrike" dirty="0">
                <a:effectLst/>
                <a:latin typeface="Aptos"/>
              </a:rPr>
              <a:t>Information security and privacy</a:t>
            </a:r>
            <a:r>
              <a:rPr lang="en-US" b="1" i="1" baseline="30000" dirty="0">
                <a:latin typeface="Aptos"/>
              </a:rPr>
              <a:t> </a:t>
            </a:r>
            <a:r>
              <a:rPr lang="en-CH" sz="1800" kern="100" dirty="0">
                <a:effectLst/>
                <a:latin typeface="Aptos" panose="020B0004020202020204" pitchFamily="34" charset="0"/>
                <a:ea typeface="Aptos" panose="020B0004020202020204" pitchFamily="34" charset="0"/>
                <a:cs typeface="Times New Roman" panose="02020603050405020304" pitchFamily="18" charset="0"/>
              </a:rPr>
              <a:t>(</a:t>
            </a:r>
            <a:r>
              <a:rPr lang="fr-CH" sz="1800" kern="100" dirty="0" err="1">
                <a:effectLst/>
                <a:latin typeface="Aptos" panose="020B0004020202020204" pitchFamily="34" charset="0"/>
                <a:ea typeface="Aptos" panose="020B0004020202020204" pitchFamily="34" charset="0"/>
                <a:cs typeface="Times New Roman" panose="02020603050405020304" pitchFamily="18" charset="0"/>
              </a:rPr>
              <a:t>Lone</a:t>
            </a:r>
            <a:r>
              <a:rPr lang="fr-CH" sz="1800" kern="100" dirty="0">
                <a:effectLst/>
                <a:latin typeface="Aptos" panose="020B0004020202020204" pitchFamily="34" charset="0"/>
                <a:ea typeface="Aptos" panose="020B0004020202020204" pitchFamily="34" charset="0"/>
                <a:cs typeface="Times New Roman" panose="02020603050405020304" pitchFamily="18" charset="0"/>
              </a:rPr>
              <a:t>, A.N </a:t>
            </a:r>
            <a:r>
              <a:rPr lang="fr-CH" sz="1800" i="1" kern="100" dirty="0">
                <a:effectLst/>
                <a:latin typeface="Aptos" panose="020B0004020202020204" pitchFamily="34" charset="0"/>
                <a:ea typeface="Aptos" panose="020B0004020202020204" pitchFamily="34" charset="0"/>
                <a:cs typeface="Times New Roman" panose="02020603050405020304" pitchFamily="18" charset="0"/>
              </a:rPr>
              <a:t>et al.,</a:t>
            </a:r>
            <a:r>
              <a:rPr lang="fr-CH" sz="1800" kern="100" dirty="0">
                <a:effectLst/>
                <a:latin typeface="Aptos" panose="020B0004020202020204" pitchFamily="34" charset="0"/>
                <a:ea typeface="Aptos" panose="020B0004020202020204" pitchFamily="34" charset="0"/>
                <a:cs typeface="Times New Roman" panose="02020603050405020304" pitchFamily="18" charset="0"/>
              </a:rPr>
              <a:t> 2023) </a:t>
            </a:r>
            <a:r>
              <a:rPr lang="en-US" b="1" i="1" baseline="30000" dirty="0">
                <a:latin typeface="Aptos"/>
              </a:rPr>
              <a:t>[4</a:t>
            </a:r>
            <a:r>
              <a:rPr lang="en-US" sz="1800" b="1" i="1" u="none" strike="noStrike" baseline="30000" dirty="0">
                <a:effectLst/>
                <a:latin typeface="Aptos"/>
              </a:rPr>
              <a:t>]</a:t>
            </a:r>
            <a:r>
              <a:rPr lang="en-US" sz="1800" b="0" i="0" u="none" strike="noStrike" dirty="0">
                <a:effectLst/>
                <a:latin typeface="Aptos"/>
              </a:rPr>
              <a:t> </a:t>
            </a:r>
            <a:endParaRPr lang="en-US" b="0" i="0" u="none" strike="noStrike" dirty="0">
              <a:effectLst/>
              <a:latin typeface="Aptos"/>
            </a:endParaRPr>
          </a:p>
          <a:p>
            <a:pPr algn="just" fontAlgn="base">
              <a:buFont typeface="Arial" panose="020B0604020202020204" pitchFamily="34" charset="0"/>
              <a:buChar char="•"/>
            </a:pPr>
            <a:r>
              <a:rPr lang="en-US" dirty="0">
                <a:latin typeface="Aptos"/>
              </a:rPr>
              <a:t> </a:t>
            </a:r>
            <a:r>
              <a:rPr lang="en-US" sz="1800" b="0" i="0" u="none" strike="noStrike" dirty="0">
                <a:effectLst/>
                <a:latin typeface="Aptos"/>
              </a:rPr>
              <a:t>98% of all IoT transmitting data is unencrypted, putting personal and confidential data at high risk </a:t>
            </a:r>
          </a:p>
          <a:p>
            <a:pPr algn="just" fontAlgn="base">
              <a:buFont typeface="Arial" panose="020B0604020202020204" pitchFamily="34" charset="0"/>
              <a:buChar char="•"/>
            </a:pPr>
            <a:r>
              <a:rPr lang="en-US" dirty="0">
                <a:latin typeface="Aptos"/>
              </a:rPr>
              <a:t> </a:t>
            </a:r>
            <a:r>
              <a:rPr lang="en-US" sz="1800" b="0" i="0" u="none" strike="noStrike" dirty="0">
                <a:effectLst/>
                <a:latin typeface="Aptos"/>
              </a:rPr>
              <a:t>Multiple distributed edge computing nodes easier to penetrate and less secure against assaults like DDoS </a:t>
            </a:r>
          </a:p>
          <a:p>
            <a:pPr algn="just" fontAlgn="base"/>
            <a:r>
              <a:rPr lang="en-US" sz="1800" b="1" i="1" u="none" strike="noStrike" dirty="0">
                <a:effectLst/>
                <a:latin typeface="Aptos"/>
              </a:rPr>
              <a:t>3. Offloading and interaction </a:t>
            </a:r>
            <a:r>
              <a:rPr lang="en-CH" sz="1800" kern="100" dirty="0">
                <a:effectLst/>
                <a:latin typeface="Aptos" panose="020B0004020202020204" pitchFamily="34" charset="0"/>
                <a:ea typeface="Aptos" panose="020B0004020202020204" pitchFamily="34" charset="0"/>
                <a:cs typeface="Times New Roman" panose="02020603050405020304" pitchFamily="18" charset="0"/>
              </a:rPr>
              <a:t>(</a:t>
            </a:r>
            <a:r>
              <a:rPr lang="fr-CH" sz="1800" kern="100" dirty="0" err="1">
                <a:effectLst/>
                <a:latin typeface="Aptos" panose="020B0004020202020204" pitchFamily="34" charset="0"/>
                <a:ea typeface="Aptos" panose="020B0004020202020204" pitchFamily="34" charset="0"/>
                <a:cs typeface="Times New Roman" panose="02020603050405020304" pitchFamily="18" charset="0"/>
              </a:rPr>
              <a:t>Lone</a:t>
            </a:r>
            <a:r>
              <a:rPr lang="fr-CH" sz="1800" kern="100" dirty="0">
                <a:effectLst/>
                <a:latin typeface="Aptos" panose="020B0004020202020204" pitchFamily="34" charset="0"/>
                <a:ea typeface="Aptos" panose="020B0004020202020204" pitchFamily="34" charset="0"/>
                <a:cs typeface="Times New Roman" panose="02020603050405020304" pitchFamily="18" charset="0"/>
              </a:rPr>
              <a:t>, A.N </a:t>
            </a:r>
            <a:r>
              <a:rPr lang="fr-CH" sz="1800" i="1" kern="100" dirty="0">
                <a:effectLst/>
                <a:latin typeface="Aptos" panose="020B0004020202020204" pitchFamily="34" charset="0"/>
                <a:ea typeface="Aptos" panose="020B0004020202020204" pitchFamily="34" charset="0"/>
                <a:cs typeface="Times New Roman" panose="02020603050405020304" pitchFamily="18" charset="0"/>
              </a:rPr>
              <a:t>et al.,</a:t>
            </a:r>
            <a:r>
              <a:rPr lang="fr-CH" sz="1800" kern="100" dirty="0">
                <a:effectLst/>
                <a:latin typeface="Aptos" panose="020B0004020202020204" pitchFamily="34" charset="0"/>
                <a:ea typeface="Aptos" panose="020B0004020202020204" pitchFamily="34" charset="0"/>
                <a:cs typeface="Times New Roman" panose="02020603050405020304" pitchFamily="18" charset="0"/>
              </a:rPr>
              <a:t> 2023)</a:t>
            </a:r>
            <a:endParaRPr lang="en-US" b="0" i="0" u="none" strike="noStrike" dirty="0">
              <a:effectLst/>
              <a:latin typeface="Aptos"/>
            </a:endParaRPr>
          </a:p>
          <a:p>
            <a:pPr algn="just" fontAlgn="base">
              <a:buFont typeface="Arial" panose="020B0604020202020204" pitchFamily="34" charset="0"/>
              <a:buChar char="•"/>
            </a:pPr>
            <a:r>
              <a:rPr lang="en-US" dirty="0">
                <a:latin typeface="Aptos"/>
              </a:rPr>
              <a:t> </a:t>
            </a:r>
            <a:r>
              <a:rPr lang="en-US" sz="1800" b="0" i="0" u="none" strike="noStrike" dirty="0">
                <a:effectLst/>
                <a:latin typeface="Aptos"/>
              </a:rPr>
              <a:t>Rapid processing of offload tasks in unsecured API / interfaces </a:t>
            </a:r>
          </a:p>
          <a:p>
            <a:pPr algn="just" fontAlgn="base">
              <a:buFont typeface="Arial" panose="020B0604020202020204" pitchFamily="34" charset="0"/>
              <a:buChar char="•"/>
            </a:pPr>
            <a:r>
              <a:rPr lang="en-US" dirty="0">
                <a:latin typeface="Aptos"/>
              </a:rPr>
              <a:t> </a:t>
            </a:r>
            <a:r>
              <a:rPr lang="en-US" sz="1800" b="0" i="0" u="none" strike="noStrike" dirty="0">
                <a:effectLst/>
                <a:latin typeface="Aptos"/>
              </a:rPr>
              <a:t>Wireless network used to transmit data to remote servers opens up security hole that trigger attacks </a:t>
            </a:r>
          </a:p>
          <a:p>
            <a:pPr algn="just" fontAlgn="base"/>
            <a:r>
              <a:rPr lang="en-US" sz="1800" b="1" i="1" u="none" strike="noStrike" dirty="0">
                <a:effectLst/>
                <a:latin typeface="Aptos"/>
              </a:rPr>
              <a:t>4. Other technical challenges</a:t>
            </a:r>
            <a:r>
              <a:rPr lang="en-US" b="1" i="1" baseline="30000" dirty="0">
                <a:latin typeface="Aptos"/>
              </a:rPr>
              <a:t> </a:t>
            </a:r>
            <a:r>
              <a:rPr lang="en-CH" sz="1800" kern="100" dirty="0">
                <a:effectLst/>
                <a:latin typeface="Aptos" panose="020B0004020202020204" pitchFamily="34" charset="0"/>
                <a:ea typeface="Aptos" panose="020B0004020202020204" pitchFamily="34" charset="0"/>
                <a:cs typeface="Times New Roman" panose="02020603050405020304" pitchFamily="18" charset="0"/>
              </a:rPr>
              <a:t>(</a:t>
            </a:r>
            <a:r>
              <a:rPr lang="fr-CH" sz="1800" kern="100" dirty="0" err="1">
                <a:effectLst/>
                <a:latin typeface="Aptos" panose="020B0004020202020204" pitchFamily="34" charset="0"/>
                <a:ea typeface="Aptos" panose="020B0004020202020204" pitchFamily="34" charset="0"/>
                <a:cs typeface="Times New Roman" panose="02020603050405020304" pitchFamily="18" charset="0"/>
              </a:rPr>
              <a:t>Lone</a:t>
            </a:r>
            <a:r>
              <a:rPr lang="fr-CH" sz="1800" kern="100" dirty="0">
                <a:effectLst/>
                <a:latin typeface="Aptos" panose="020B0004020202020204" pitchFamily="34" charset="0"/>
                <a:ea typeface="Aptos" panose="020B0004020202020204" pitchFamily="34" charset="0"/>
                <a:cs typeface="Times New Roman" panose="02020603050405020304" pitchFamily="18" charset="0"/>
              </a:rPr>
              <a:t>, A.N </a:t>
            </a:r>
            <a:r>
              <a:rPr lang="fr-CH" sz="1800" i="1" kern="100" dirty="0">
                <a:effectLst/>
                <a:latin typeface="Aptos" panose="020B0004020202020204" pitchFamily="34" charset="0"/>
                <a:ea typeface="Aptos" panose="020B0004020202020204" pitchFamily="34" charset="0"/>
                <a:cs typeface="Times New Roman" panose="02020603050405020304" pitchFamily="18" charset="0"/>
              </a:rPr>
              <a:t>et al.,</a:t>
            </a:r>
            <a:r>
              <a:rPr lang="fr-CH" sz="1800" kern="100" dirty="0">
                <a:effectLst/>
                <a:latin typeface="Aptos" panose="020B0004020202020204" pitchFamily="34" charset="0"/>
                <a:ea typeface="Aptos" panose="020B0004020202020204" pitchFamily="34" charset="0"/>
                <a:cs typeface="Times New Roman" panose="02020603050405020304" pitchFamily="18" charset="0"/>
              </a:rPr>
              <a:t> 2023) </a:t>
            </a:r>
            <a:r>
              <a:rPr lang="en-US" sz="1800" b="0" i="0" u="none" strike="noStrike" dirty="0">
                <a:effectLst/>
                <a:latin typeface="Aptos"/>
              </a:rPr>
              <a:t>(</a:t>
            </a:r>
            <a:r>
              <a:rPr lang="fr-CH" sz="1800" kern="100" dirty="0">
                <a:effectLst/>
                <a:latin typeface="Aptos" panose="020B0004020202020204" pitchFamily="34" charset="0"/>
                <a:ea typeface="Aptos" panose="020B0004020202020204" pitchFamily="34" charset="0"/>
                <a:cs typeface="Times New Roman" panose="02020603050405020304" pitchFamily="18" charset="0"/>
              </a:rPr>
              <a:t>Pratt, M.K.</a:t>
            </a:r>
            <a:r>
              <a:rPr lang="fr-CH" sz="1800" i="1" kern="100" dirty="0">
                <a:effectLst/>
                <a:latin typeface="Aptos" panose="020B0004020202020204" pitchFamily="34" charset="0"/>
                <a:ea typeface="Aptos" panose="020B0004020202020204" pitchFamily="34" charset="0"/>
                <a:cs typeface="Times New Roman" panose="02020603050405020304" pitchFamily="18" charset="0"/>
              </a:rPr>
              <a:t>,</a:t>
            </a:r>
            <a:r>
              <a:rPr lang="fr-CH" sz="1800" kern="100" dirty="0">
                <a:effectLst/>
                <a:latin typeface="Aptos" panose="020B0004020202020204" pitchFamily="34" charset="0"/>
                <a:ea typeface="Aptos" panose="020B0004020202020204" pitchFamily="34" charset="0"/>
                <a:cs typeface="Times New Roman" panose="02020603050405020304" pitchFamily="18" charset="0"/>
              </a:rPr>
              <a:t> 2023</a:t>
            </a:r>
            <a:r>
              <a:rPr lang="en-US" sz="1800" b="0" i="0" u="none" strike="noStrike" dirty="0">
                <a:effectLst/>
                <a:latin typeface="Aptos"/>
              </a:rPr>
              <a:t>)</a:t>
            </a:r>
            <a:endParaRPr lang="en-US" b="0" i="0" u="none" strike="noStrike" dirty="0">
              <a:effectLst/>
              <a:latin typeface="Aptos"/>
            </a:endParaRPr>
          </a:p>
          <a:p>
            <a:pPr algn="just" fontAlgn="base">
              <a:buFont typeface="Arial" panose="020B0604020202020204" pitchFamily="34" charset="0"/>
              <a:buChar char="•"/>
            </a:pPr>
            <a:r>
              <a:rPr lang="en-US" dirty="0">
                <a:latin typeface="Aptos"/>
              </a:rPr>
              <a:t> </a:t>
            </a:r>
            <a:r>
              <a:rPr lang="en-US" sz="1800" b="0" i="0" u="none" strike="noStrike" dirty="0">
                <a:effectLst/>
                <a:latin typeface="Aptos"/>
              </a:rPr>
              <a:t>Lack of standardization across the field </a:t>
            </a:r>
          </a:p>
          <a:p>
            <a:pPr algn="just" fontAlgn="base">
              <a:buFont typeface="Arial" panose="020B0604020202020204" pitchFamily="34" charset="0"/>
              <a:buChar char="•"/>
            </a:pPr>
            <a:r>
              <a:rPr lang="en-US" dirty="0">
                <a:latin typeface="Aptos"/>
              </a:rPr>
              <a:t> </a:t>
            </a:r>
            <a:r>
              <a:rPr lang="en-US" sz="1800" b="0" i="0" u="none" strike="noStrike" dirty="0">
                <a:effectLst/>
                <a:latin typeface="Aptos"/>
              </a:rPr>
              <a:t>Visibility and Control </a:t>
            </a:r>
          </a:p>
          <a:p>
            <a:pPr algn="just" fontAlgn="base">
              <a:buFont typeface="Arial" panose="020B0604020202020204" pitchFamily="34" charset="0"/>
              <a:buChar char="•"/>
            </a:pPr>
            <a:r>
              <a:rPr lang="en-US" dirty="0">
                <a:latin typeface="Aptos"/>
              </a:rPr>
              <a:t> </a:t>
            </a:r>
            <a:r>
              <a:rPr lang="en-US" sz="1800" b="0" i="0" u="none" strike="noStrike" dirty="0">
                <a:effectLst/>
                <a:latin typeface="Aptos"/>
              </a:rPr>
              <a:t>Difficult to track and update the devices </a:t>
            </a:r>
          </a:p>
        </p:txBody>
      </p:sp>
      <p:graphicFrame>
        <p:nvGraphicFramePr>
          <p:cNvPr id="11" name="Table 10">
            <a:extLst>
              <a:ext uri="{FF2B5EF4-FFF2-40B4-BE49-F238E27FC236}">
                <a16:creationId xmlns:a16="http://schemas.microsoft.com/office/drawing/2014/main" id="{6CB0EED1-63B2-22CE-C3E9-5A43E51B7BC3}"/>
              </a:ext>
            </a:extLst>
          </p:cNvPr>
          <p:cNvGraphicFramePr>
            <a:graphicFrameLocks noGrp="1"/>
          </p:cNvGraphicFramePr>
          <p:nvPr>
            <p:extLst>
              <p:ext uri="{D42A27DB-BD31-4B8C-83A1-F6EECF244321}">
                <p14:modId xmlns:p14="http://schemas.microsoft.com/office/powerpoint/2010/main" val="3392764930"/>
              </p:ext>
            </p:extLst>
          </p:nvPr>
        </p:nvGraphicFramePr>
        <p:xfrm>
          <a:off x="550879" y="17073942"/>
          <a:ext cx="9614769" cy="812508"/>
        </p:xfrm>
        <a:graphic>
          <a:graphicData uri="http://schemas.openxmlformats.org/drawingml/2006/table">
            <a:tbl>
              <a:tblPr firstRow="1" bandRow="1">
                <a:tableStyleId>{5C22544A-7EE6-4342-B048-85BDC9FD1C3A}</a:tableStyleId>
              </a:tblPr>
              <a:tblGrid>
                <a:gridCol w="9614769">
                  <a:extLst>
                    <a:ext uri="{9D8B030D-6E8A-4147-A177-3AD203B41FA5}">
                      <a16:colId xmlns:a16="http://schemas.microsoft.com/office/drawing/2014/main" val="384668615"/>
                    </a:ext>
                  </a:extLst>
                </a:gridCol>
              </a:tblGrid>
              <a:tr h="812508">
                <a:tc>
                  <a:txBody>
                    <a:bodyPr/>
                    <a:lstStyle/>
                    <a:p>
                      <a:pPr marL="0" marR="0" lvl="0" indent="0" algn="l" defTabSz="2138324" rtl="0" eaLnBrk="1" fontAlgn="auto" latinLnBrk="0" hangingPunct="1">
                        <a:lnSpc>
                          <a:spcPct val="100000"/>
                        </a:lnSpc>
                        <a:spcBef>
                          <a:spcPts val="0"/>
                        </a:spcBef>
                        <a:spcAft>
                          <a:spcPts val="0"/>
                        </a:spcAft>
                        <a:buClrTx/>
                        <a:buSzTx/>
                        <a:buFontTx/>
                        <a:buNone/>
                        <a:tabLst/>
                        <a:defRPr/>
                      </a:pPr>
                      <a:r>
                        <a:rPr lang="en-CH" sz="4400" dirty="0">
                          <a:latin typeface="Aptos" panose="020B0004020202020204" pitchFamily="34" charset="0"/>
                        </a:rPr>
                        <a:t>Problem Statement</a:t>
                      </a:r>
                    </a:p>
                  </a:txBody>
                  <a:tcPr/>
                </a:tc>
                <a:extLst>
                  <a:ext uri="{0D108BD9-81ED-4DB2-BD59-A6C34878D82A}">
                    <a16:rowId xmlns:a16="http://schemas.microsoft.com/office/drawing/2014/main" val="496645309"/>
                  </a:ext>
                </a:extLst>
              </a:tr>
            </a:tbl>
          </a:graphicData>
        </a:graphic>
      </p:graphicFrame>
      <p:sp>
        <p:nvSpPr>
          <p:cNvPr id="12" name="TextBox 11">
            <a:extLst>
              <a:ext uri="{FF2B5EF4-FFF2-40B4-BE49-F238E27FC236}">
                <a16:creationId xmlns:a16="http://schemas.microsoft.com/office/drawing/2014/main" id="{1980C956-F24D-9029-B411-38E325FA2344}"/>
              </a:ext>
            </a:extLst>
          </p:cNvPr>
          <p:cNvSpPr txBox="1"/>
          <p:nvPr/>
        </p:nvSpPr>
        <p:spPr>
          <a:xfrm>
            <a:off x="560521" y="17910757"/>
            <a:ext cx="9572509" cy="3970318"/>
          </a:xfrm>
          <a:prstGeom prst="rect">
            <a:avLst/>
          </a:prstGeom>
          <a:noFill/>
        </p:spPr>
        <p:txBody>
          <a:bodyPr wrap="square" lIns="91440" tIns="45720" rIns="91440" bIns="45720" rtlCol="0" anchor="t">
            <a:spAutoFit/>
          </a:bodyPr>
          <a:lstStyle/>
          <a:p>
            <a:pPr algn="just" fontAlgn="base"/>
            <a:r>
              <a:rPr lang="en-US" sz="1800" b="1" i="0" u="none" strike="noStrike" dirty="0">
                <a:solidFill>
                  <a:srgbClr val="000000"/>
                </a:solidFill>
                <a:effectLst/>
                <a:latin typeface="Aptos"/>
              </a:rPr>
              <a:t>Problem Statement:</a:t>
            </a:r>
            <a:r>
              <a:rPr lang="en-US" sz="1800" b="0" i="0" u="none" strike="noStrike" dirty="0">
                <a:solidFill>
                  <a:srgbClr val="000000"/>
                </a:solidFill>
                <a:effectLst/>
                <a:latin typeface="Aptos"/>
              </a:rPr>
              <a:t> IoT devices with weak security settings have become prime targets for hackers, serving as valuable resources for building botnets. The </a:t>
            </a:r>
            <a:r>
              <a:rPr lang="en-US" sz="1800" b="0" i="1" u="none" strike="noStrike" dirty="0">
                <a:solidFill>
                  <a:srgbClr val="000000"/>
                </a:solidFill>
                <a:effectLst/>
                <a:latin typeface="Aptos"/>
              </a:rPr>
              <a:t>Mirai</a:t>
            </a:r>
            <a:r>
              <a:rPr lang="en-US" sz="1800" b="0" i="0" u="none" strike="noStrike" dirty="0">
                <a:solidFill>
                  <a:srgbClr val="000000"/>
                </a:solidFill>
                <a:effectLst/>
                <a:latin typeface="Aptos"/>
              </a:rPr>
              <a:t> malware specifically exploits these vulnerabilities by injecting malicious code, enabling the creation of large-scale botnets. These botnets are used to conduct Distributed Denial-of-Service (DDoS) attacks and support DDoS-for-hire services available on the market.</a:t>
            </a:r>
            <a:r>
              <a:rPr lang="en-US" dirty="0">
                <a:solidFill>
                  <a:srgbClr val="000000"/>
                </a:solidFill>
                <a:latin typeface="Aptos"/>
              </a:rPr>
              <a:t> </a:t>
            </a:r>
            <a:r>
              <a:rPr lang="en-US" sz="1800" b="0" i="0" u="none" strike="noStrike" dirty="0">
                <a:solidFill>
                  <a:srgbClr val="000000"/>
                </a:solidFill>
                <a:effectLst/>
                <a:latin typeface="Aptos"/>
              </a:rPr>
              <a:t> The 2016 Dyn attack demonstrated the destructive potential of the </a:t>
            </a:r>
            <a:r>
              <a:rPr lang="en-US" sz="1800" b="0" i="1" u="none" strike="noStrike" dirty="0">
                <a:solidFill>
                  <a:srgbClr val="000000"/>
                </a:solidFill>
                <a:effectLst/>
                <a:latin typeface="Aptos"/>
              </a:rPr>
              <a:t>Mirai</a:t>
            </a:r>
            <a:r>
              <a:rPr lang="en-US" sz="1800" b="0" i="0" u="none" strike="noStrike" dirty="0">
                <a:solidFill>
                  <a:srgbClr val="000000"/>
                </a:solidFill>
                <a:effectLst/>
                <a:latin typeface="Aptos"/>
              </a:rPr>
              <a:t> botnet and underscored the urgent need for stronger IoT security measures.  </a:t>
            </a:r>
            <a:endParaRPr lang="en-US" b="0" i="0" u="none" strike="noStrike" dirty="0">
              <a:effectLst/>
              <a:latin typeface="Aptos"/>
            </a:endParaRPr>
          </a:p>
          <a:p>
            <a:pPr fontAlgn="base"/>
            <a:endParaRPr lang="en-US" b="1" dirty="0">
              <a:solidFill>
                <a:srgbClr val="000000"/>
              </a:solidFill>
              <a:latin typeface="Aptos"/>
            </a:endParaRPr>
          </a:p>
          <a:p>
            <a:pPr algn="l"/>
            <a:r>
              <a:rPr lang="en-US" sz="1800" b="1" i="0" u="none" strike="noStrike" dirty="0">
                <a:solidFill>
                  <a:srgbClr val="000000"/>
                </a:solidFill>
                <a:effectLst/>
                <a:latin typeface="Aptos"/>
              </a:rPr>
              <a:t>What is Mirai?</a:t>
            </a:r>
            <a:r>
              <a:rPr lang="en-US" sz="1800" b="0" i="0" u="none" strike="noStrike" dirty="0">
                <a:solidFill>
                  <a:srgbClr val="000000"/>
                </a:solidFill>
                <a:effectLst/>
                <a:latin typeface="Aptos"/>
              </a:rPr>
              <a:t>  </a:t>
            </a:r>
            <a:endParaRPr lang="en-US" b="0" i="0" u="none" strike="noStrike">
              <a:effectLst/>
              <a:latin typeface="Aptos"/>
            </a:endParaRPr>
          </a:p>
          <a:p>
            <a:pPr algn="l" rtl="0" fontAlgn="base"/>
            <a:r>
              <a:rPr lang="en-US" sz="1800" b="0" i="0" u="none" strike="noStrike" dirty="0">
                <a:solidFill>
                  <a:srgbClr val="000000"/>
                </a:solidFill>
                <a:effectLst/>
                <a:latin typeface="Aptos"/>
              </a:rPr>
              <a:t>Malware that injects to the IOT to launch DDoS Attack  </a:t>
            </a:r>
            <a:endParaRPr lang="en-US" b="0" i="0" u="none" strike="noStrike" dirty="0">
              <a:effectLst/>
              <a:latin typeface="Aptos"/>
            </a:endParaRPr>
          </a:p>
          <a:p>
            <a:pPr fontAlgn="base"/>
            <a:endParaRPr lang="en-US" b="1" dirty="0">
              <a:solidFill>
                <a:srgbClr val="000000"/>
              </a:solidFill>
              <a:latin typeface="Aptos"/>
            </a:endParaRPr>
          </a:p>
          <a:p>
            <a:pPr algn="l"/>
            <a:r>
              <a:rPr lang="en-US" sz="1800" b="1" i="0" u="none" strike="noStrike" dirty="0">
                <a:solidFill>
                  <a:srgbClr val="000000"/>
                </a:solidFill>
                <a:effectLst/>
                <a:latin typeface="Aptos"/>
              </a:rPr>
              <a:t>How does the Malware inject into the IOT?</a:t>
            </a:r>
            <a:r>
              <a:rPr lang="en-US" sz="1800" b="0" i="0" u="none" strike="noStrike" dirty="0">
                <a:solidFill>
                  <a:srgbClr val="000000"/>
                </a:solidFill>
                <a:effectLst/>
                <a:latin typeface="Aptos"/>
              </a:rPr>
              <a:t>  </a:t>
            </a:r>
            <a:endParaRPr lang="en-US" b="0" i="0" u="none" strike="noStrike">
              <a:effectLst/>
              <a:latin typeface="Aptos"/>
            </a:endParaRPr>
          </a:p>
          <a:p>
            <a:pPr algn="l" rtl="0" fontAlgn="base"/>
            <a:r>
              <a:rPr lang="en-US" sz="1800" b="0" i="0" u="none" strike="noStrike" dirty="0">
                <a:solidFill>
                  <a:srgbClr val="000000"/>
                </a:solidFill>
                <a:effectLst/>
                <a:latin typeface="Aptos" panose="020B0004020202020204" pitchFamily="34" charset="0"/>
              </a:rPr>
              <a:t>Make use of the vulnerability in IOT security setting  </a:t>
            </a:r>
            <a:endParaRPr lang="en-US" b="0" i="0" u="none" strike="noStrike" dirty="0">
              <a:effectLst/>
              <a:latin typeface="Aptos" panose="020B0004020202020204" pitchFamily="34" charset="0"/>
            </a:endParaRPr>
          </a:p>
          <a:p>
            <a:endParaRPr lang="en-CH" dirty="0"/>
          </a:p>
        </p:txBody>
      </p:sp>
      <p:pic>
        <p:nvPicPr>
          <p:cNvPr id="13" name="Picture 4">
            <a:extLst>
              <a:ext uri="{FF2B5EF4-FFF2-40B4-BE49-F238E27FC236}">
                <a16:creationId xmlns:a16="http://schemas.microsoft.com/office/drawing/2014/main" id="{2147048A-9867-7478-D760-D7C42BBBFA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775" y="21690996"/>
            <a:ext cx="9398000" cy="44450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9C95EF0-D923-1631-9AD4-94E0B74F127B}"/>
              </a:ext>
            </a:extLst>
          </p:cNvPr>
          <p:cNvSpPr txBox="1"/>
          <p:nvPr/>
        </p:nvSpPr>
        <p:spPr>
          <a:xfrm>
            <a:off x="564915" y="26461447"/>
            <a:ext cx="9309099" cy="923330"/>
          </a:xfrm>
          <a:prstGeom prst="rect">
            <a:avLst/>
          </a:prstGeom>
          <a:noFill/>
        </p:spPr>
        <p:txBody>
          <a:bodyPr wrap="square" lIns="91440" tIns="45720" rIns="91440" bIns="45720" rtlCol="0" anchor="t">
            <a:spAutoFit/>
          </a:bodyPr>
          <a:lstStyle/>
          <a:p>
            <a:r>
              <a:rPr lang="en-US" dirty="0">
                <a:solidFill>
                  <a:srgbClr val="000000"/>
                </a:solidFill>
                <a:latin typeface="Aptos"/>
              </a:rPr>
              <a:t>Figure 2.</a:t>
            </a:r>
            <a:r>
              <a:rPr lang="en-US" sz="1800" b="0" i="0" u="none" strike="noStrike" dirty="0">
                <a:solidFill>
                  <a:srgbClr val="000000"/>
                </a:solidFill>
                <a:effectLst/>
                <a:latin typeface="Aptos"/>
              </a:rPr>
              <a:t> </a:t>
            </a:r>
            <a:r>
              <a:rPr lang="en-US" dirty="0">
                <a:solidFill>
                  <a:srgbClr val="000000"/>
                </a:solidFill>
                <a:latin typeface="Aptos"/>
              </a:rPr>
              <a:t>Diagram</a:t>
            </a:r>
            <a:r>
              <a:rPr lang="en-US" sz="1800" b="0" i="0" u="none" strike="noStrike" dirty="0">
                <a:solidFill>
                  <a:srgbClr val="000000"/>
                </a:solidFill>
                <a:effectLst/>
                <a:latin typeface="Aptos"/>
              </a:rPr>
              <a:t> of Mirai Methodology, from McDermott, C., Petrovski, A. and </a:t>
            </a:r>
            <a:r>
              <a:rPr lang="en-US" sz="1800" b="0" i="0" u="none" strike="noStrike" dirty="0" err="1">
                <a:solidFill>
                  <a:srgbClr val="000000"/>
                </a:solidFill>
                <a:effectLst/>
                <a:latin typeface="Aptos"/>
              </a:rPr>
              <a:t>Majdani</a:t>
            </a:r>
            <a:r>
              <a:rPr lang="en-US" sz="1800" b="0" i="0" u="none" strike="noStrike" dirty="0">
                <a:solidFill>
                  <a:srgbClr val="000000"/>
                </a:solidFill>
                <a:effectLst/>
                <a:latin typeface="Aptos"/>
              </a:rPr>
              <a:t>, F. (2018). </a:t>
            </a:r>
            <a:r>
              <a:rPr lang="en-US" sz="1800" b="0" i="1" u="none" strike="noStrike" dirty="0">
                <a:solidFill>
                  <a:srgbClr val="000000"/>
                </a:solidFill>
                <a:effectLst/>
                <a:latin typeface="Aptos"/>
              </a:rPr>
              <a:t>Towards Situational Awareness of Botnet Activity in the Internet of Things</a:t>
            </a:r>
            <a:r>
              <a:rPr lang="en-US" dirty="0">
                <a:solidFill>
                  <a:srgbClr val="000000"/>
                </a:solidFill>
                <a:latin typeface="Aptos"/>
              </a:rPr>
              <a:t> </a:t>
            </a:r>
            <a:r>
              <a:rPr lang="en-CH" sz="1800" kern="100" dirty="0">
                <a:effectLst/>
                <a:latin typeface="Aptos" panose="020B0004020202020204" pitchFamily="34" charset="0"/>
                <a:ea typeface="Aptos" panose="020B0004020202020204" pitchFamily="34" charset="0"/>
                <a:cs typeface="Times New Roman" panose="02020603050405020304" pitchFamily="18" charset="0"/>
              </a:rPr>
              <a:t>(</a:t>
            </a:r>
            <a:r>
              <a:rPr lang="en-CA" sz="1800" kern="100" dirty="0">
                <a:effectLst/>
                <a:latin typeface="Aptos" panose="020B0004020202020204" pitchFamily="34" charset="0"/>
                <a:ea typeface="Aptos" panose="020B0004020202020204" pitchFamily="34" charset="0"/>
                <a:cs typeface="Times New Roman" panose="02020603050405020304" pitchFamily="18" charset="0"/>
              </a:rPr>
              <a:t>McDermott, C.D.</a:t>
            </a:r>
            <a:r>
              <a:rPr lang="en-CA" sz="1800" i="1" kern="100" dirty="0">
                <a:effectLst/>
                <a:latin typeface="Aptos" panose="020B0004020202020204" pitchFamily="34" charset="0"/>
                <a:ea typeface="Aptos" panose="020B0004020202020204" pitchFamily="34" charset="0"/>
                <a:cs typeface="Times New Roman" panose="02020603050405020304" pitchFamily="18" charset="0"/>
              </a:rPr>
              <a:t> </a:t>
            </a:r>
            <a:r>
              <a:rPr lang="fr-CH" sz="1800" i="1" kern="100" dirty="0">
                <a:effectLst/>
                <a:latin typeface="Aptos" panose="020B0004020202020204" pitchFamily="34" charset="0"/>
                <a:ea typeface="Aptos" panose="020B0004020202020204" pitchFamily="34" charset="0"/>
                <a:cs typeface="Times New Roman" panose="02020603050405020304" pitchFamily="18" charset="0"/>
              </a:rPr>
              <a:t>et al.,</a:t>
            </a:r>
            <a:r>
              <a:rPr lang="fr-CH" sz="1800" kern="100" dirty="0">
                <a:effectLst/>
                <a:latin typeface="Aptos" panose="020B0004020202020204" pitchFamily="34" charset="0"/>
                <a:ea typeface="Aptos" panose="020B0004020202020204" pitchFamily="34" charset="0"/>
                <a:cs typeface="Times New Roman" panose="02020603050405020304" pitchFamily="18" charset="0"/>
              </a:rPr>
              <a:t> 2018</a:t>
            </a:r>
            <a:r>
              <a:rPr lang="en-CH" sz="1800" kern="100" dirty="0">
                <a:effectLst/>
                <a:latin typeface="Aptos" panose="020B0004020202020204" pitchFamily="34" charset="0"/>
                <a:ea typeface="Aptos" panose="020B0004020202020204" pitchFamily="34" charset="0"/>
                <a:cs typeface="Times New Roman" panose="02020603050405020304" pitchFamily="18" charset="0"/>
              </a:rPr>
              <a:t>)</a:t>
            </a:r>
            <a:r>
              <a:rPr lang="en-CH" sz="1800" kern="100" baseline="30000" dirty="0">
                <a:effectLst/>
                <a:latin typeface="Aptos" panose="020B0004020202020204" pitchFamily="34" charset="0"/>
                <a:ea typeface="Aptos" panose="020B0004020202020204" pitchFamily="34" charset="0"/>
                <a:cs typeface="Times New Roman" panose="02020603050405020304" pitchFamily="18" charset="0"/>
              </a:rPr>
              <a:t> </a:t>
            </a:r>
            <a:r>
              <a:rPr lang="en-US" sz="1800" b="0" i="0" u="none" strike="noStrike" dirty="0">
                <a:solidFill>
                  <a:srgbClr val="000000"/>
                </a:solidFill>
                <a:effectLst/>
                <a:latin typeface="Aptos"/>
              </a:rPr>
              <a:t> </a:t>
            </a:r>
            <a:endParaRPr lang="en-CH" dirty="0">
              <a:latin typeface="Aptos"/>
            </a:endParaRPr>
          </a:p>
        </p:txBody>
      </p:sp>
      <p:sp>
        <p:nvSpPr>
          <p:cNvPr id="19" name="TextBox 18">
            <a:extLst>
              <a:ext uri="{FF2B5EF4-FFF2-40B4-BE49-F238E27FC236}">
                <a16:creationId xmlns:a16="http://schemas.microsoft.com/office/drawing/2014/main" id="{B2385941-1069-E48E-25C8-7E2AFA270ED6}"/>
              </a:ext>
            </a:extLst>
          </p:cNvPr>
          <p:cNvSpPr txBox="1"/>
          <p:nvPr/>
        </p:nvSpPr>
        <p:spPr>
          <a:xfrm>
            <a:off x="15753841" y="4651824"/>
            <a:ext cx="5193115" cy="1754326"/>
          </a:xfrm>
          <a:prstGeom prst="rect">
            <a:avLst/>
          </a:prstGeom>
          <a:noFill/>
        </p:spPr>
        <p:txBody>
          <a:bodyPr wrap="square" lIns="91440" tIns="45720" rIns="91440" bIns="45720" rtlCol="0" anchor="t">
            <a:spAutoFit/>
          </a:bodyPr>
          <a:lstStyle/>
          <a:p>
            <a:pPr algn="l" rtl="0" fontAlgn="base"/>
            <a:r>
              <a:rPr lang="en-US" sz="1800" b="1" i="0" u="none" strike="noStrike" dirty="0">
                <a:solidFill>
                  <a:srgbClr val="000000"/>
                </a:solidFill>
                <a:effectLst/>
                <a:latin typeface="Aptos" panose="020B0004020202020204" pitchFamily="34" charset="0"/>
              </a:rPr>
              <a:t>Why is this attack so significant?</a:t>
            </a:r>
            <a:r>
              <a:rPr lang="en-US" sz="1800" b="0" i="0" u="none" strike="noStrike" dirty="0">
                <a:solidFill>
                  <a:srgbClr val="000000"/>
                </a:solidFill>
                <a:effectLst/>
                <a:latin typeface="Aptos" panose="020B0004020202020204" pitchFamily="34" charset="0"/>
              </a:rPr>
              <a:t>  </a:t>
            </a:r>
            <a:endParaRPr lang="en-US" b="0" i="0" u="none" strike="noStrike" dirty="0">
              <a:effectLst/>
              <a:latin typeface="Aptos" panose="020B0004020202020204" pitchFamily="34" charset="0"/>
            </a:endParaRPr>
          </a:p>
          <a:p>
            <a:pPr marL="285750" indent="-285750" algn="l" rtl="0" fontAlgn="base">
              <a:buFont typeface="Wingdings"/>
              <a:buChar char="ü"/>
            </a:pPr>
            <a:r>
              <a:rPr lang="en-US" dirty="0">
                <a:solidFill>
                  <a:srgbClr val="000000"/>
                </a:solidFill>
                <a:latin typeface="Aptos"/>
              </a:rPr>
              <a:t>Showcases</a:t>
            </a:r>
            <a:r>
              <a:rPr lang="en-US" sz="1800" b="0" i="0" u="none" strike="noStrike" dirty="0">
                <a:solidFill>
                  <a:srgbClr val="000000"/>
                </a:solidFill>
                <a:effectLst/>
                <a:latin typeface="Aptos"/>
              </a:rPr>
              <a:t> of Mirai botnet  </a:t>
            </a:r>
            <a:endParaRPr lang="en-US" b="0" i="0" u="none" strike="noStrike" dirty="0">
              <a:effectLst/>
              <a:latin typeface="Aptos"/>
            </a:endParaRPr>
          </a:p>
          <a:p>
            <a:pPr marL="285750" indent="-285750" fontAlgn="base">
              <a:buFont typeface="Wingdings"/>
              <a:buChar char="ü"/>
            </a:pPr>
            <a:r>
              <a:rPr lang="en-US" dirty="0">
                <a:solidFill>
                  <a:srgbClr val="000000"/>
                </a:solidFill>
                <a:latin typeface="Aptos"/>
              </a:rPr>
              <a:t>Significant</a:t>
            </a:r>
            <a:r>
              <a:rPr lang="en-US" sz="1800" b="0" i="0" u="none" strike="noStrike" dirty="0">
                <a:solidFill>
                  <a:srgbClr val="000000"/>
                </a:solidFill>
                <a:effectLst/>
                <a:latin typeface="Aptos"/>
              </a:rPr>
              <a:t> implications for </a:t>
            </a:r>
            <a:r>
              <a:rPr lang="en-US" dirty="0">
                <a:solidFill>
                  <a:srgbClr val="000000"/>
                </a:solidFill>
                <a:latin typeface="Aptos"/>
              </a:rPr>
              <a:t> U.S. national</a:t>
            </a:r>
            <a:r>
              <a:rPr lang="en-US" sz="1800" b="0" i="0" u="none" strike="noStrike" dirty="0">
                <a:solidFill>
                  <a:srgbClr val="000000"/>
                </a:solidFill>
                <a:effectLst/>
                <a:latin typeface="Aptos"/>
              </a:rPr>
              <a:t> </a:t>
            </a:r>
            <a:endParaRPr lang="en-US" dirty="0">
              <a:solidFill>
                <a:srgbClr val="000000"/>
              </a:solidFill>
              <a:latin typeface="Aptos"/>
            </a:endParaRPr>
          </a:p>
          <a:p>
            <a:r>
              <a:rPr lang="en-US" dirty="0">
                <a:solidFill>
                  <a:srgbClr val="000000"/>
                </a:solidFill>
                <a:latin typeface="Aptos"/>
              </a:rPr>
              <a:t> &amp; economic</a:t>
            </a:r>
            <a:r>
              <a:rPr lang="en-US" sz="1800" b="0" i="0" u="none" strike="noStrike" dirty="0">
                <a:solidFill>
                  <a:srgbClr val="000000"/>
                </a:solidFill>
                <a:effectLst/>
                <a:latin typeface="Aptos"/>
              </a:rPr>
              <a:t> security. </a:t>
            </a:r>
            <a:endParaRPr lang="en-US" b="0" i="0" u="none" strike="noStrike" dirty="0">
              <a:effectLst/>
              <a:latin typeface="Aptos"/>
            </a:endParaRPr>
          </a:p>
          <a:p>
            <a:endParaRPr lang="en-US" b="1" dirty="0">
              <a:latin typeface="Aptos" panose="020B0004020202020204" pitchFamily="34" charset="0"/>
            </a:endParaRPr>
          </a:p>
          <a:p>
            <a:endParaRPr lang="en-CH" dirty="0">
              <a:latin typeface="Aptos" panose="020B0004020202020204" pitchFamily="34" charset="0"/>
            </a:endParaRPr>
          </a:p>
        </p:txBody>
      </p:sp>
      <p:graphicFrame>
        <p:nvGraphicFramePr>
          <p:cNvPr id="21" name="Table 20">
            <a:extLst>
              <a:ext uri="{FF2B5EF4-FFF2-40B4-BE49-F238E27FC236}">
                <a16:creationId xmlns:a16="http://schemas.microsoft.com/office/drawing/2014/main" id="{D89CB1FA-11F9-A776-F556-439F98FE4C16}"/>
              </a:ext>
            </a:extLst>
          </p:cNvPr>
          <p:cNvGraphicFramePr>
            <a:graphicFrameLocks noGrp="1"/>
          </p:cNvGraphicFramePr>
          <p:nvPr>
            <p:extLst>
              <p:ext uri="{D42A27DB-BD31-4B8C-83A1-F6EECF244321}">
                <p14:modId xmlns:p14="http://schemas.microsoft.com/office/powerpoint/2010/main" val="4004510270"/>
              </p:ext>
            </p:extLst>
          </p:nvPr>
        </p:nvGraphicFramePr>
        <p:xfrm>
          <a:off x="582140" y="27746388"/>
          <a:ext cx="20364816" cy="2072640"/>
        </p:xfrm>
        <a:graphic>
          <a:graphicData uri="http://schemas.openxmlformats.org/drawingml/2006/table">
            <a:tbl>
              <a:tblPr firstRow="1" bandRow="1">
                <a:tableStyleId>{5C22544A-7EE6-4342-B048-85BDC9FD1C3A}</a:tableStyleId>
              </a:tblPr>
              <a:tblGrid>
                <a:gridCol w="20364816">
                  <a:extLst>
                    <a:ext uri="{9D8B030D-6E8A-4147-A177-3AD203B41FA5}">
                      <a16:colId xmlns:a16="http://schemas.microsoft.com/office/drawing/2014/main" val="4213581829"/>
                    </a:ext>
                  </a:extLst>
                </a:gridCol>
              </a:tblGrid>
              <a:tr h="1651406">
                <a:tc>
                  <a:txBody>
                    <a:bodyPr/>
                    <a:lstStyle/>
                    <a:p>
                      <a:r>
                        <a:rPr lang="en-CH" sz="1800" dirty="0">
                          <a:solidFill>
                            <a:schemeClr val="tx1"/>
                          </a:solidFill>
                        </a:rPr>
                        <a:t>References:</a:t>
                      </a:r>
                    </a:p>
                    <a:p>
                      <a:pPr lvl="0" algn="l">
                        <a:lnSpc>
                          <a:spcPct val="100000"/>
                        </a:lnSpc>
                        <a:spcBef>
                          <a:spcPts val="0"/>
                        </a:spcBef>
                        <a:spcAft>
                          <a:spcPts val="0"/>
                        </a:spcAft>
                      </a:pPr>
                      <a:r>
                        <a:rPr lang="en-HK" sz="1400" baseline="30000" dirty="0">
                          <a:latin typeface="Aptos"/>
                          <a:cs typeface="Calibri"/>
                        </a:rPr>
                        <a:t>[</a:t>
                      </a:r>
                      <a:r>
                        <a:rPr kumimoji="0" lang="en-HK" sz="1400" b="0" i="0" u="none" strike="noStrike" kern="1200" cap="none" spc="0" normalizeH="0" baseline="30000" noProof="0" dirty="0">
                          <a:ln>
                            <a:noFill/>
                          </a:ln>
                          <a:solidFill>
                            <a:prstClr val="black"/>
                          </a:solidFill>
                          <a:effectLst/>
                          <a:uLnTx/>
                          <a:uFillTx/>
                          <a:latin typeface="Aptos"/>
                          <a:ea typeface="+mn-ea"/>
                          <a:cs typeface="Calibri"/>
                        </a:rPr>
                        <a:t>[1]</a:t>
                      </a:r>
                      <a:r>
                        <a:rPr lang="en-GB" sz="1400" b="0" i="1" kern="1200" dirty="0">
                          <a:solidFill>
                            <a:schemeClr val="tx1"/>
                          </a:solidFill>
                          <a:effectLst/>
                          <a:latin typeface="Aptos"/>
                          <a:ea typeface="+mn-ea"/>
                          <a:cs typeface="+mn-cs"/>
                        </a:rPr>
                        <a:t>Nokia Threat Intelligence Report finds malicious IoT botnet activity has sharply increased (2023)</a:t>
                      </a:r>
                      <a:r>
                        <a:rPr lang="en-GB" sz="1400" b="0" kern="1200" dirty="0">
                          <a:solidFill>
                            <a:schemeClr val="tx1"/>
                          </a:solidFill>
                          <a:effectLst/>
                          <a:latin typeface="Aptos"/>
                          <a:ea typeface="+mn-ea"/>
                          <a:cs typeface="+mn-cs"/>
                        </a:rPr>
                        <a:t>  Available at: https://www.nokia.com/about-us/news/releases/2023/06/07/nokia-threat-intelligence-report-finds-malicious-iot-botnet-activity-has-sharply-increased/ (Accessed: 12 November 2024)</a:t>
                      </a:r>
                      <a:r>
                        <a:rPr lang="en-CH" sz="1400" b="0" kern="1200" dirty="0">
                          <a:solidFill>
                            <a:schemeClr val="tx1"/>
                          </a:solidFill>
                          <a:effectLst/>
                          <a:latin typeface="Aptos"/>
                          <a:ea typeface="+mn-ea"/>
                          <a:cs typeface="+mn-cs"/>
                        </a:rPr>
                        <a:t>; </a:t>
                      </a:r>
                      <a:r>
                        <a:rPr kumimoji="0" lang="en-HK" sz="1400" b="0" i="0" u="none" strike="noStrike" kern="1200" cap="none" spc="0" normalizeH="0" baseline="30000" noProof="0" dirty="0">
                          <a:ln>
                            <a:noFill/>
                          </a:ln>
                          <a:solidFill>
                            <a:prstClr val="black"/>
                          </a:solidFill>
                          <a:effectLst/>
                          <a:uLnTx/>
                          <a:uFillTx/>
                          <a:latin typeface="Aptos"/>
                          <a:ea typeface="+mn-ea"/>
                          <a:cs typeface="Calibri"/>
                        </a:rPr>
                        <a:t>[2]</a:t>
                      </a:r>
                      <a:r>
                        <a:rPr lang="en-GB" sz="1400" b="0" kern="1200" dirty="0">
                          <a:solidFill>
                            <a:schemeClr val="tx1"/>
                          </a:solidFill>
                          <a:effectLst/>
                          <a:latin typeface="Aptos"/>
                          <a:ea typeface="+mn-ea"/>
                          <a:cs typeface="+mn-cs"/>
                        </a:rPr>
                        <a:t>Lone, A.N., Mustajab, S. and Alam, M. (2023) </a:t>
                      </a:r>
                      <a:r>
                        <a:rPr lang="en-GB" sz="1400" b="0" i="1" kern="1200" dirty="0">
                          <a:solidFill>
                            <a:schemeClr val="tx1"/>
                          </a:solidFill>
                          <a:effectLst/>
                          <a:latin typeface="Aptos"/>
                          <a:ea typeface="+mn-ea"/>
                          <a:cs typeface="+mn-cs"/>
                        </a:rPr>
                        <a:t>‘A comprehensive study on cybersecurity challenges and opportunities in the IoT world</a:t>
                      </a:r>
                      <a:r>
                        <a:rPr lang="en-GB" sz="1400" b="0" kern="1200" dirty="0">
                          <a:solidFill>
                            <a:schemeClr val="tx1"/>
                          </a:solidFill>
                          <a:effectLst/>
                          <a:latin typeface="Aptos"/>
                          <a:ea typeface="+mn-ea"/>
                          <a:cs typeface="+mn-cs"/>
                        </a:rPr>
                        <a:t>’, SECURITY AND PRIVACY, 6(6), p. e318. Available at: </a:t>
                      </a:r>
                      <a:r>
                        <a:rPr lang="en-GB" sz="1400" b="0" kern="1200" dirty="0">
                          <a:solidFill>
                            <a:srgbClr val="002060"/>
                          </a:solidFill>
                          <a:effectLst/>
                          <a:latin typeface="Aptos"/>
                          <a:ea typeface="+mn-ea"/>
                          <a:cs typeface="+mn-cs"/>
                          <a:hlinkClick r:id="rId6">
                            <a:extLst>
                              <a:ext uri="{A12FA001-AC4F-418D-AE19-62706E023703}">
                                <ahyp:hlinkClr xmlns:ahyp="http://schemas.microsoft.com/office/drawing/2018/hyperlinkcolor" val="tx"/>
                              </a:ext>
                            </a:extLst>
                          </a:hlinkClick>
                        </a:rPr>
                        <a:t>https://doi.org/10.1002/spy2.318</a:t>
                      </a:r>
                      <a:r>
                        <a:rPr lang="en-GB" sz="1400" b="0" kern="1200" dirty="0">
                          <a:solidFill>
                            <a:srgbClr val="002060"/>
                          </a:solidFill>
                          <a:effectLst/>
                          <a:latin typeface="Aptos"/>
                          <a:ea typeface="+mn-ea"/>
                          <a:cs typeface="+mn-cs"/>
                        </a:rPr>
                        <a:t>.</a:t>
                      </a:r>
                      <a:r>
                        <a:rPr lang="en-GB" sz="1400" b="0" kern="1200" dirty="0">
                          <a:solidFill>
                            <a:schemeClr val="tx1"/>
                          </a:solidFill>
                          <a:effectLst/>
                          <a:latin typeface="Aptos"/>
                          <a:ea typeface="+mn-ea"/>
                          <a:cs typeface="+mn-cs"/>
                        </a:rPr>
                        <a:t>; </a:t>
                      </a:r>
                      <a:r>
                        <a:rPr kumimoji="0" lang="en-HK" sz="1400" b="0" i="0" u="none" strike="noStrike" kern="1200" cap="none" spc="0" normalizeH="0" baseline="30000" noProof="0" dirty="0">
                          <a:ln>
                            <a:noFill/>
                          </a:ln>
                          <a:solidFill>
                            <a:prstClr val="black"/>
                          </a:solidFill>
                          <a:effectLst/>
                          <a:uLnTx/>
                          <a:uFillTx/>
                          <a:latin typeface="Aptos"/>
                          <a:ea typeface="+mn-ea"/>
                          <a:cs typeface="Calibri"/>
                        </a:rPr>
                        <a:t>[3]</a:t>
                      </a:r>
                      <a:r>
                        <a:rPr lang="en-GB" sz="1400" b="0" kern="1200" dirty="0">
                          <a:solidFill>
                            <a:schemeClr val="tx1"/>
                          </a:solidFill>
                          <a:effectLst/>
                          <a:latin typeface="Aptos"/>
                          <a:ea typeface="+mn-ea"/>
                          <a:cs typeface="+mn-cs"/>
                        </a:rPr>
                        <a:t>Pratt, M.K. (2023) </a:t>
                      </a:r>
                      <a:r>
                        <a:rPr lang="en-GB" sz="1400" b="0" i="1" kern="1200" dirty="0">
                          <a:solidFill>
                            <a:schemeClr val="tx1"/>
                          </a:solidFill>
                          <a:effectLst/>
                          <a:latin typeface="Aptos"/>
                          <a:ea typeface="+mn-ea"/>
                          <a:cs typeface="+mn-cs"/>
                        </a:rPr>
                        <a:t>Top 12 IoT security threats and risks to prioritize</a:t>
                      </a:r>
                      <a:r>
                        <a:rPr lang="en-GB" sz="1400" b="0" kern="1200" dirty="0">
                          <a:solidFill>
                            <a:schemeClr val="tx1"/>
                          </a:solidFill>
                          <a:effectLst/>
                          <a:latin typeface="Aptos"/>
                          <a:ea typeface="+mn-ea"/>
                          <a:cs typeface="+mn-cs"/>
                        </a:rPr>
                        <a:t>. Available at: https://www.techtarget.com/iotagenda/tip/5-IoT-security-threats-to-prioritize (Accessed: 12 November 2024).</a:t>
                      </a:r>
                      <a:r>
                        <a:rPr lang="en-CH" sz="1400" b="0" kern="1200" dirty="0">
                          <a:solidFill>
                            <a:schemeClr val="tx1"/>
                          </a:solidFill>
                          <a:effectLst/>
                          <a:latin typeface="Aptos"/>
                          <a:ea typeface="+mn-ea"/>
                          <a:cs typeface="+mn-cs"/>
                        </a:rPr>
                        <a:t>;</a:t>
                      </a:r>
                      <a:r>
                        <a:rPr kumimoji="0" lang="en-HK" sz="1400" b="0" i="0" u="none" strike="noStrike" kern="1200" cap="none" spc="0" normalizeH="0" baseline="30000" noProof="0" dirty="0">
                          <a:ln>
                            <a:noFill/>
                          </a:ln>
                          <a:solidFill>
                            <a:prstClr val="black"/>
                          </a:solidFill>
                          <a:effectLst/>
                          <a:uLnTx/>
                          <a:uFillTx/>
                          <a:latin typeface="Aptos"/>
                          <a:ea typeface="+mn-ea"/>
                          <a:cs typeface="Calibri"/>
                        </a:rPr>
                        <a:t> [4]</a:t>
                      </a:r>
                      <a:r>
                        <a:rPr lang="en-GB" sz="1400" b="0" i="1" kern="1200" dirty="0">
                          <a:solidFill>
                            <a:schemeClr val="tx1"/>
                          </a:solidFill>
                          <a:effectLst/>
                          <a:latin typeface="Aptos"/>
                          <a:ea typeface="+mn-ea"/>
                          <a:cs typeface="+mn-cs"/>
                        </a:rPr>
                        <a:t>Top IoT Security Challenges and Best Practices (2024)</a:t>
                      </a:r>
                      <a:r>
                        <a:rPr lang="en-GB" sz="1400" b="0" kern="1200" dirty="0">
                          <a:solidFill>
                            <a:schemeClr val="tx1"/>
                          </a:solidFill>
                          <a:effectLst/>
                          <a:latin typeface="Aptos"/>
                          <a:ea typeface="+mn-ea"/>
                          <a:cs typeface="+mn-cs"/>
                        </a:rPr>
                        <a:t>  Available at: https://www.balbix.com/insights/addressing-iot-security-challenges/ (Accessed: 11 November 2024).</a:t>
                      </a:r>
                      <a:r>
                        <a:rPr lang="en-CH" sz="1400" b="0" kern="1200" dirty="0">
                          <a:solidFill>
                            <a:schemeClr val="tx1"/>
                          </a:solidFill>
                          <a:effectLst/>
                          <a:latin typeface="Aptos"/>
                          <a:ea typeface="+mn-ea"/>
                          <a:cs typeface="+mn-cs"/>
                        </a:rPr>
                        <a:t>;</a:t>
                      </a:r>
                      <a:r>
                        <a:rPr kumimoji="0" lang="en-HK" sz="1400" b="0" i="0" u="none" strike="noStrike" kern="1200" cap="none" spc="0" normalizeH="0" baseline="30000" noProof="0" dirty="0">
                          <a:ln>
                            <a:noFill/>
                          </a:ln>
                          <a:solidFill>
                            <a:prstClr val="black"/>
                          </a:solidFill>
                          <a:effectLst/>
                          <a:uLnTx/>
                          <a:uFillTx/>
                          <a:latin typeface="Aptos"/>
                          <a:ea typeface="+mn-ea"/>
                          <a:cs typeface="Calibri"/>
                        </a:rPr>
                        <a:t> [5]</a:t>
                      </a:r>
                      <a:r>
                        <a:rPr lang="en-CA" sz="1400" b="0" kern="1200" dirty="0">
                          <a:solidFill>
                            <a:schemeClr val="tx1"/>
                          </a:solidFill>
                          <a:effectLst/>
                          <a:latin typeface="Aptos"/>
                          <a:ea typeface="+mn-ea"/>
                          <a:cs typeface="+mn-cs"/>
                        </a:rPr>
                        <a:t>McDermott, C.D., Petrovski, A.V. and </a:t>
                      </a:r>
                      <a:r>
                        <a:rPr lang="en-CA" sz="1400" b="0" kern="1200" err="1">
                          <a:solidFill>
                            <a:schemeClr val="tx1"/>
                          </a:solidFill>
                          <a:effectLst/>
                          <a:latin typeface="Aptos"/>
                          <a:ea typeface="+mn-ea"/>
                          <a:cs typeface="+mn-cs"/>
                        </a:rPr>
                        <a:t>Majdani</a:t>
                      </a:r>
                      <a:r>
                        <a:rPr lang="en-CA" sz="1400" b="0" kern="1200" dirty="0">
                          <a:solidFill>
                            <a:schemeClr val="tx1"/>
                          </a:solidFill>
                          <a:effectLst/>
                          <a:latin typeface="Aptos"/>
                          <a:ea typeface="+mn-ea"/>
                          <a:cs typeface="+mn-cs"/>
                        </a:rPr>
                        <a:t>, F. (2018). ‘Towards Situational Awareness of Botnet Activity’ in the Internet of Things. </a:t>
                      </a:r>
                      <a:r>
                        <a:rPr lang="en-CA" sz="1400" b="0" i="1" kern="1200" dirty="0">
                          <a:solidFill>
                            <a:schemeClr val="tx1"/>
                          </a:solidFill>
                          <a:effectLst/>
                          <a:latin typeface="Aptos"/>
                          <a:ea typeface="+mn-ea"/>
                          <a:cs typeface="+mn-cs"/>
                        </a:rPr>
                        <a:t>2018 International Conference On Cyber Situational Awareness, Data Analytics And Assessment (Cyber SA)</a:t>
                      </a:r>
                      <a:r>
                        <a:rPr lang="en-CA" sz="1400" b="0" kern="1200" dirty="0">
                          <a:solidFill>
                            <a:schemeClr val="tx1"/>
                          </a:solidFill>
                          <a:effectLst/>
                          <a:latin typeface="Aptos"/>
                          <a:ea typeface="+mn-ea"/>
                          <a:cs typeface="+mn-cs"/>
                        </a:rPr>
                        <a:t>. </a:t>
                      </a:r>
                      <a:r>
                        <a:rPr lang="en-CA" sz="1400" b="0" kern="1200" err="1">
                          <a:solidFill>
                            <a:schemeClr val="tx1"/>
                          </a:solidFill>
                          <a:effectLst/>
                          <a:latin typeface="Aptos"/>
                          <a:ea typeface="+mn-ea"/>
                          <a:cs typeface="+mn-cs"/>
                        </a:rPr>
                        <a:t>doi:https</a:t>
                      </a:r>
                      <a:r>
                        <a:rPr lang="en-CA" sz="1400" b="0" kern="1200" dirty="0">
                          <a:solidFill>
                            <a:schemeClr val="tx1"/>
                          </a:solidFill>
                          <a:effectLst/>
                          <a:latin typeface="Aptos"/>
                          <a:ea typeface="+mn-ea"/>
                          <a:cs typeface="+mn-cs"/>
                        </a:rPr>
                        <a:t>://doi.org/10.1109;</a:t>
                      </a:r>
                      <a:r>
                        <a:rPr kumimoji="0" lang="en-HK" sz="1400" b="0" i="0" u="none" strike="noStrike" kern="1200" cap="none" spc="0" normalizeH="0" baseline="30000" noProof="0" dirty="0">
                          <a:ln>
                            <a:noFill/>
                          </a:ln>
                          <a:solidFill>
                            <a:schemeClr val="tx1"/>
                          </a:solidFill>
                          <a:effectLst/>
                          <a:uLnTx/>
                          <a:uFillTx/>
                          <a:latin typeface="Aptos"/>
                          <a:ea typeface="+mn-ea"/>
                          <a:cs typeface="Calibri"/>
                        </a:rPr>
                        <a:t> [6]</a:t>
                      </a:r>
                      <a:r>
                        <a:rPr lang="en-US" sz="1400" b="0" i="0" kern="1200" dirty="0">
                          <a:solidFill>
                            <a:schemeClr val="tx1"/>
                          </a:solidFill>
                          <a:effectLst/>
                          <a:latin typeface="Aptos"/>
                          <a:ea typeface="+mn-ea"/>
                          <a:cs typeface="+mn-cs"/>
                        </a:rPr>
                        <a:t> </a:t>
                      </a:r>
                      <a:r>
                        <a:rPr lang="en-US" sz="1400" b="0" i="0" u="none" strike="noStrike" kern="1200" noProof="0" dirty="0">
                          <a:solidFill>
                            <a:srgbClr val="000000"/>
                          </a:solidFill>
                          <a:effectLst/>
                          <a:latin typeface="Calibri"/>
                        </a:rPr>
                        <a:t>Kephart, N. (2016). </a:t>
                      </a:r>
                      <a:r>
                        <a:rPr lang="en-US" sz="1400" b="0" i="1" u="none" strike="noStrike" kern="1200" noProof="0" dirty="0">
                          <a:solidFill>
                            <a:srgbClr val="000000"/>
                          </a:solidFill>
                          <a:effectLst/>
                          <a:latin typeface="Calibri"/>
                        </a:rPr>
                        <a:t>The DDoS Attack on Dyn’s DNS Infrastructure</a:t>
                      </a:r>
                      <a:r>
                        <a:rPr lang="en-US" sz="1400" b="0" i="0" u="none" strike="noStrike" kern="1200" noProof="0" dirty="0">
                          <a:solidFill>
                            <a:srgbClr val="000000"/>
                          </a:solidFill>
                          <a:effectLst/>
                          <a:latin typeface="Calibri"/>
                        </a:rPr>
                        <a:t>. [online] </a:t>
                      </a:r>
                      <a:r>
                        <a:rPr lang="en-US" sz="1400" b="0" i="0" u="none" strike="noStrike" kern="1200" noProof="0" dirty="0">
                          <a:solidFill>
                            <a:srgbClr val="002060"/>
                          </a:solidFill>
                          <a:effectLst/>
                          <a:latin typeface="Calibri"/>
                          <a:hlinkClick r:id="rId7">
                            <a:extLst>
                              <a:ext uri="{A12FA001-AC4F-418D-AE19-62706E023703}">
                                <ahyp:hlinkClr xmlns:ahyp="http://schemas.microsoft.com/office/drawing/2018/hyperlinkcolor" val="tx"/>
                              </a:ext>
                            </a:extLst>
                          </a:hlinkClick>
                        </a:rPr>
                        <a:t>www.thousande</a:t>
                      </a:r>
                      <a:r>
                        <a:rPr lang="en-US" sz="1400" b="0" i="0" u="sng" strike="noStrike" kern="1200" noProof="0" dirty="0">
                          <a:solidFill>
                            <a:srgbClr val="002060"/>
                          </a:solidFill>
                          <a:effectLst/>
                          <a:latin typeface="Calibri"/>
                          <a:hlinkClick r:id="rId7">
                            <a:extLst>
                              <a:ext uri="{A12FA001-AC4F-418D-AE19-62706E023703}">
                                <ahyp:hlinkClr xmlns:ahyp="http://schemas.microsoft.com/office/drawing/2018/hyperlinkcolor" val="tx"/>
                              </a:ext>
                            </a:extLst>
                          </a:hlinkClick>
                        </a:rPr>
                        <a:t>y</a:t>
                      </a:r>
                      <a:r>
                        <a:rPr lang="en-US" sz="1400" b="0" i="0" u="none" strike="noStrike" kern="1200" noProof="0" dirty="0">
                          <a:solidFill>
                            <a:srgbClr val="002060"/>
                          </a:solidFill>
                          <a:effectLst/>
                          <a:latin typeface="Calibri"/>
                          <a:hlinkClick r:id="rId7">
                            <a:extLst>
                              <a:ext uri="{A12FA001-AC4F-418D-AE19-62706E023703}">
                                <ahyp:hlinkClr xmlns:ahyp="http://schemas.microsoft.com/office/drawing/2018/hyperlinkcolor" val="tx"/>
                              </a:ext>
                            </a:extLst>
                          </a:hlinkClick>
                        </a:rPr>
                        <a:t>es.com</a:t>
                      </a:r>
                      <a:r>
                        <a:rPr lang="en-US" sz="1400" b="0" i="0" u="none" strike="noStrike" kern="1200" noProof="0" dirty="0">
                          <a:solidFill>
                            <a:srgbClr val="002060"/>
                          </a:solidFill>
                          <a:effectLst/>
                          <a:latin typeface="Calibri"/>
                        </a:rPr>
                        <a:t>.</a:t>
                      </a:r>
                      <a:r>
                        <a:rPr lang="en-US" sz="1400" b="0" i="0" u="none" strike="noStrike" kern="1200" noProof="0" dirty="0">
                          <a:solidFill>
                            <a:srgbClr val="000000"/>
                          </a:solidFill>
                          <a:effectLst/>
                          <a:latin typeface="Calibri"/>
                        </a:rPr>
                        <a:t> Available at: </a:t>
                      </a:r>
                      <a:r>
                        <a:rPr lang="en-US" sz="1400" b="0" i="0" u="none" strike="noStrike" kern="1200" noProof="0" dirty="0">
                          <a:solidFill>
                            <a:srgbClr val="002060"/>
                          </a:solidFill>
                          <a:effectLst/>
                          <a:latin typeface="Calibri"/>
                          <a:hlinkClick r:id="rId8">
                            <a:extLst>
                              <a:ext uri="{A12FA001-AC4F-418D-AE19-62706E023703}">
                                <ahyp:hlinkClr xmlns:ahyp="http://schemas.microsoft.com/office/drawing/2018/hyperlinkcolor" val="tx"/>
                              </a:ext>
                            </a:extLst>
                          </a:hlinkClick>
                        </a:rPr>
                        <a:t>https://www.thousandeyes.com/blog/dyn-dns-ddos</a:t>
                      </a:r>
                      <a:r>
                        <a:rPr lang="en-US" sz="1400" b="0" i="0" u="none" strike="noStrike" kern="1200" noProof="0" dirty="0">
                          <a:solidFill>
                            <a:srgbClr val="0563C1"/>
                          </a:solidFill>
                          <a:effectLst/>
                          <a:latin typeface="Calibri"/>
                          <a:hlinkClick r:id="rId8">
                            <a:extLst>
                              <a:ext uri="{A12FA001-AC4F-418D-AE19-62706E023703}">
                                <ahyp:hlinkClr xmlns:ahyp="http://schemas.microsoft.com/office/drawing/2018/hyperlinkcolor" val="tx"/>
                              </a:ext>
                            </a:extLst>
                          </a:hlinkClick>
                        </a:rPr>
                        <a:t>-</a:t>
                      </a:r>
                      <a:r>
                        <a:rPr lang="en-US" sz="1400" b="0" i="0" u="none" strike="noStrike" kern="1200" noProof="0" dirty="0">
                          <a:solidFill>
                            <a:srgbClr val="002060"/>
                          </a:solidFill>
                          <a:effectLst/>
                          <a:latin typeface="Calibri"/>
                          <a:hlinkClick r:id="rId8">
                            <a:extLst>
                              <a:ext uri="{A12FA001-AC4F-418D-AE19-62706E023703}">
                                <ahyp:hlinkClr xmlns:ahyp="http://schemas.microsoft.com/office/drawing/2018/hyperlinkcolor" val="tx"/>
                              </a:ext>
                            </a:extLst>
                          </a:hlinkClick>
                        </a:rPr>
                        <a:t>attack</a:t>
                      </a:r>
                      <a:r>
                        <a:rPr lang="en-US" sz="1400" b="0" i="0" u="none" strike="noStrike" kern="1200" noProof="0" dirty="0">
                          <a:solidFill>
                            <a:srgbClr val="002060"/>
                          </a:solidFill>
                          <a:effectLst/>
                          <a:latin typeface="Calibri"/>
                        </a:rPr>
                        <a:t>.;</a:t>
                      </a:r>
                      <a:r>
                        <a:rPr kumimoji="0" lang="en-HK" sz="1400" b="0" i="0" u="none" strike="noStrike" kern="1200" cap="none" spc="0" normalizeH="0" baseline="30000" noProof="0" dirty="0">
                          <a:ln>
                            <a:noFill/>
                          </a:ln>
                          <a:solidFill>
                            <a:schemeClr val="tx1"/>
                          </a:solidFill>
                          <a:effectLst/>
                          <a:uLnTx/>
                          <a:uFillTx/>
                          <a:latin typeface="Aptos"/>
                          <a:ea typeface="+mn-ea"/>
                          <a:cs typeface="Calibri"/>
                        </a:rPr>
                        <a:t>[7]</a:t>
                      </a:r>
                      <a:r>
                        <a:rPr kumimoji="0" lang="en-HK" sz="1400" b="0" i="0" u="none" strike="noStrike" kern="1200" cap="none" spc="0" normalizeH="0" baseline="0" noProof="0" dirty="0">
                          <a:ln>
                            <a:noFill/>
                          </a:ln>
                          <a:solidFill>
                            <a:schemeClr val="tx1"/>
                          </a:solidFill>
                          <a:effectLst/>
                          <a:uLnTx/>
                          <a:uFillTx/>
                          <a:latin typeface="Aptos"/>
                          <a:ea typeface="+mn-ea"/>
                          <a:cs typeface="Calibri"/>
                        </a:rPr>
                        <a:t> </a:t>
                      </a:r>
                      <a:r>
                        <a:rPr lang="en-CH" sz="1400" b="0" kern="1200" dirty="0">
                          <a:solidFill>
                            <a:schemeClr val="tx1"/>
                          </a:solidFill>
                          <a:effectLst/>
                          <a:latin typeface="Aptos"/>
                          <a:ea typeface="+mn-ea"/>
                          <a:cs typeface="+mn-cs"/>
                        </a:rPr>
                        <a:t>Banerjee, C. </a:t>
                      </a:r>
                      <a:r>
                        <a:rPr lang="en-CH" sz="1400" b="0" i="1" kern="1200" dirty="0">
                          <a:solidFill>
                            <a:schemeClr val="tx1"/>
                          </a:solidFill>
                          <a:effectLst/>
                          <a:latin typeface="Aptos"/>
                          <a:ea typeface="+mn-ea"/>
                          <a:cs typeface="+mn-cs"/>
                        </a:rPr>
                        <a:t>et al.</a:t>
                      </a:r>
                      <a:r>
                        <a:rPr lang="en-CH" sz="1400" b="0" kern="1200" dirty="0">
                          <a:solidFill>
                            <a:schemeClr val="tx1"/>
                          </a:solidFill>
                          <a:effectLst/>
                          <a:latin typeface="Aptos"/>
                          <a:ea typeface="+mn-ea"/>
                          <a:cs typeface="+mn-cs"/>
                        </a:rPr>
                        <a:t> (2024) </a:t>
                      </a:r>
                      <a:r>
                        <a:rPr lang="en-CH" sz="1400" b="0" i="1" kern="1200" dirty="0">
                          <a:solidFill>
                            <a:schemeClr val="tx1"/>
                          </a:solidFill>
                          <a:effectLst/>
                          <a:latin typeface="Aptos"/>
                          <a:ea typeface="+mn-ea"/>
                          <a:cs typeface="+mn-cs"/>
                        </a:rPr>
                        <a:t>Fog Computing for Intelligent Cloud IoT Systems.</a:t>
                      </a:r>
                      <a:r>
                        <a:rPr lang="en-CH" sz="1400" b="0" kern="1200" dirty="0">
                          <a:solidFill>
                            <a:schemeClr val="tx1"/>
                          </a:solidFill>
                          <a:effectLst/>
                          <a:latin typeface="Aptos"/>
                          <a:ea typeface="+mn-ea"/>
                          <a:cs typeface="+mn-cs"/>
                        </a:rPr>
                        <a:t>1st ed. Newark: John Wiley &amp; Sons, Incorporated.</a:t>
                      </a:r>
                      <a:r>
                        <a:rPr lang="en-US" sz="1400" b="0" kern="1200" dirty="0">
                          <a:solidFill>
                            <a:schemeClr val="tx1"/>
                          </a:solidFill>
                          <a:effectLst/>
                          <a:latin typeface="Aptos"/>
                          <a:ea typeface="+mn-ea"/>
                          <a:cs typeface="+mn-cs"/>
                        </a:rPr>
                        <a:t>; .; </a:t>
                      </a:r>
                      <a:r>
                        <a:rPr kumimoji="0" lang="en-HK" sz="1400" b="0" i="0" u="none" strike="noStrike" kern="1200" cap="none" spc="0" normalizeH="0" baseline="30000" noProof="0" dirty="0">
                          <a:ln>
                            <a:noFill/>
                          </a:ln>
                          <a:solidFill>
                            <a:schemeClr val="tx1"/>
                          </a:solidFill>
                          <a:effectLst/>
                          <a:uLnTx/>
                          <a:uFillTx/>
                          <a:latin typeface="Aptos"/>
                          <a:ea typeface="+mn-ea"/>
                          <a:cs typeface="Calibri"/>
                        </a:rPr>
                        <a:t>[8]</a:t>
                      </a:r>
                      <a:r>
                        <a:rPr kumimoji="0" lang="en-HK" sz="1400" b="0" i="0" u="none" strike="noStrike" kern="1200" cap="none" spc="0" normalizeH="0" baseline="0" noProof="0" dirty="0">
                          <a:ln>
                            <a:noFill/>
                          </a:ln>
                          <a:solidFill>
                            <a:schemeClr val="tx1"/>
                          </a:solidFill>
                          <a:effectLst/>
                          <a:uLnTx/>
                          <a:uFillTx/>
                          <a:latin typeface="Aptos"/>
                          <a:ea typeface="+mn-ea"/>
                          <a:cs typeface="Calibri"/>
                        </a:rPr>
                        <a:t> </a:t>
                      </a:r>
                      <a:r>
                        <a:rPr lang="en-CH" sz="1400" b="0" kern="1200" dirty="0">
                          <a:solidFill>
                            <a:schemeClr val="tx1"/>
                          </a:solidFill>
                          <a:effectLst/>
                          <a:latin typeface="Aptos"/>
                          <a:ea typeface="+mn-ea"/>
                          <a:cs typeface="+mn-cs"/>
                        </a:rPr>
                        <a:t>Kumari, P. and Jain, A.K. (2023) ‘A comprehensive study of DDoS attacks over IoT network and their countermeasures’, </a:t>
                      </a:r>
                      <a:r>
                        <a:rPr lang="en-CH" sz="1400" b="0" i="1" kern="1200" dirty="0">
                          <a:solidFill>
                            <a:schemeClr val="tx1"/>
                          </a:solidFill>
                          <a:effectLst/>
                          <a:latin typeface="Aptos"/>
                          <a:ea typeface="+mn-ea"/>
                          <a:cs typeface="+mn-cs"/>
                        </a:rPr>
                        <a:t>Computers &amp; security</a:t>
                      </a:r>
                      <a:r>
                        <a:rPr lang="en-CH" sz="1400" b="0" kern="1200" dirty="0">
                          <a:solidFill>
                            <a:schemeClr val="tx1"/>
                          </a:solidFill>
                          <a:effectLst/>
                          <a:latin typeface="Aptos"/>
                          <a:ea typeface="+mn-ea"/>
                          <a:cs typeface="+mn-cs"/>
                        </a:rPr>
                        <a:t>, 127, pp. 103096-. Available at: </a:t>
                      </a:r>
                      <a:r>
                        <a:rPr lang="en-CH" sz="1400" b="0" u="sng" kern="1200" dirty="0">
                          <a:solidFill>
                            <a:schemeClr val="tx1"/>
                          </a:solidFill>
                          <a:effectLst/>
                          <a:latin typeface="Aptos"/>
                          <a:ea typeface="+mn-ea"/>
                          <a:cs typeface="+mn-cs"/>
                          <a:hlinkClick r:id="rId9">
                            <a:extLst>
                              <a:ext uri="{A12FA001-AC4F-418D-AE19-62706E023703}">
                                <ahyp:hlinkClr xmlns:ahyp="http://schemas.microsoft.com/office/drawing/2018/hyperlinkcolor" val="tx"/>
                              </a:ext>
                            </a:extLst>
                          </a:hlinkClick>
                        </a:rPr>
                        <a:t>https://doi.org/10.1016/j.cose.2023.103096</a:t>
                      </a:r>
                      <a:r>
                        <a:rPr lang="en-CH" sz="1400" b="0" kern="1200" dirty="0">
                          <a:solidFill>
                            <a:schemeClr val="tx1"/>
                          </a:solidFill>
                          <a:effectLst/>
                          <a:latin typeface="Aptos"/>
                          <a:ea typeface="+mn-ea"/>
                          <a:cs typeface="+mn-cs"/>
                        </a:rPr>
                        <a:t>.</a:t>
                      </a:r>
                      <a:r>
                        <a:rPr lang="en-US" sz="1400" b="0" kern="1200" dirty="0">
                          <a:solidFill>
                            <a:schemeClr val="tx1"/>
                          </a:solidFill>
                          <a:effectLst/>
                          <a:latin typeface="Aptos"/>
                          <a:ea typeface="+mn-ea"/>
                          <a:cs typeface="+mn-cs"/>
                        </a:rPr>
                        <a:t>;</a:t>
                      </a:r>
                      <a:r>
                        <a:rPr kumimoji="0" lang="en-HK" sz="1400" b="0" i="0" u="none" strike="noStrike" kern="1200" cap="none" spc="0" normalizeH="0" baseline="30000" noProof="0" dirty="0">
                          <a:ln>
                            <a:noFill/>
                          </a:ln>
                          <a:solidFill>
                            <a:schemeClr val="tx1"/>
                          </a:solidFill>
                          <a:effectLst/>
                          <a:uLnTx/>
                          <a:uFillTx/>
                          <a:latin typeface="Aptos"/>
                          <a:ea typeface="+mn-ea"/>
                          <a:cs typeface="Calibri"/>
                        </a:rPr>
                        <a:t>[9]</a:t>
                      </a:r>
                      <a:r>
                        <a:rPr kumimoji="0" lang="en-HK" sz="1400" b="0" i="0" u="none" strike="noStrike" kern="1200" cap="none" spc="0" normalizeH="0" baseline="0" noProof="0" dirty="0">
                          <a:ln>
                            <a:noFill/>
                          </a:ln>
                          <a:solidFill>
                            <a:schemeClr val="tx1"/>
                          </a:solidFill>
                          <a:effectLst/>
                          <a:uLnTx/>
                          <a:uFillTx/>
                          <a:latin typeface="Aptos"/>
                          <a:ea typeface="+mn-ea"/>
                          <a:cs typeface="Calibri"/>
                        </a:rPr>
                        <a:t> </a:t>
                      </a:r>
                      <a:r>
                        <a:rPr lang="en-US" sz="1400" b="0" kern="1200" dirty="0">
                          <a:solidFill>
                            <a:schemeClr val="tx1"/>
                          </a:solidFill>
                          <a:effectLst/>
                          <a:latin typeface="Aptos"/>
                          <a:ea typeface="+mn-ea"/>
                          <a:cs typeface="+mn-cs"/>
                        </a:rPr>
                        <a:t>Kumari, P., Jain, A.K., Seth, A. and Raghav (2024). Leveraging blockchain and machine learning to counter DDoS attacks over IoT network. </a:t>
                      </a:r>
                      <a:r>
                        <a:rPr lang="en-US" sz="1400" b="0" i="1" kern="1200" dirty="0">
                          <a:solidFill>
                            <a:schemeClr val="tx1"/>
                          </a:solidFill>
                          <a:effectLst/>
                          <a:latin typeface="Aptos"/>
                          <a:ea typeface="+mn-ea"/>
                          <a:cs typeface="+mn-cs"/>
                        </a:rPr>
                        <a:t>Multimedia Tools and Applications</a:t>
                      </a:r>
                      <a:r>
                        <a:rPr lang="en-US" sz="1400" b="0" kern="1200" dirty="0">
                          <a:solidFill>
                            <a:schemeClr val="tx1"/>
                          </a:solidFill>
                          <a:effectLst/>
                          <a:latin typeface="Aptos"/>
                          <a:ea typeface="+mn-ea"/>
                          <a:cs typeface="+mn-cs"/>
                        </a:rPr>
                        <a:t>. </a:t>
                      </a:r>
                      <a:r>
                        <a:rPr lang="en-US" sz="1400" b="0" kern="1200" err="1">
                          <a:solidFill>
                            <a:schemeClr val="tx1"/>
                          </a:solidFill>
                          <a:effectLst/>
                          <a:latin typeface="Aptos"/>
                          <a:ea typeface="+mn-ea"/>
                          <a:cs typeface="+mn-cs"/>
                        </a:rPr>
                        <a:t>doi:https</a:t>
                      </a:r>
                      <a:r>
                        <a:rPr lang="en-US" sz="1400" b="0" kern="1200" dirty="0">
                          <a:solidFill>
                            <a:schemeClr val="tx1"/>
                          </a:solidFill>
                          <a:effectLst/>
                          <a:latin typeface="Aptos"/>
                          <a:ea typeface="+mn-ea"/>
                          <a:cs typeface="+mn-cs"/>
                        </a:rPr>
                        <a:t>://doi.org/10.1007/s11042-024-18842-4.</a:t>
                      </a:r>
                      <a:endParaRPr lang="en-GB" sz="1400" b="0" i="0" u="none" strike="noStrike" noProof="0" dirty="0">
                        <a:solidFill>
                          <a:schemeClr val="tx1"/>
                        </a:solidFill>
                        <a:latin typeface="Apto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2019920"/>
                  </a:ext>
                </a:extLst>
              </a:tr>
            </a:tbl>
          </a:graphicData>
        </a:graphic>
      </p:graphicFrame>
      <p:sp>
        <p:nvSpPr>
          <p:cNvPr id="22" name="TextBox 21">
            <a:extLst>
              <a:ext uri="{FF2B5EF4-FFF2-40B4-BE49-F238E27FC236}">
                <a16:creationId xmlns:a16="http://schemas.microsoft.com/office/drawing/2014/main" id="{80F9236C-6B74-9908-28D1-37BE9E219BF1}"/>
              </a:ext>
            </a:extLst>
          </p:cNvPr>
          <p:cNvSpPr txBox="1"/>
          <p:nvPr/>
        </p:nvSpPr>
        <p:spPr>
          <a:xfrm>
            <a:off x="914400" y="379755"/>
            <a:ext cx="8321573" cy="861774"/>
          </a:xfrm>
          <a:prstGeom prst="rect">
            <a:avLst/>
          </a:prstGeom>
          <a:noFill/>
        </p:spPr>
        <p:txBody>
          <a:bodyPr wrap="none" rtlCol="0">
            <a:spAutoFit/>
          </a:bodyPr>
          <a:lstStyle/>
          <a:p>
            <a:r>
              <a:rPr lang="en-CH" sz="5000" b="1" dirty="0">
                <a:solidFill>
                  <a:schemeClr val="accent1">
                    <a:lumMod val="75000"/>
                  </a:schemeClr>
                </a:solidFill>
                <a:latin typeface="Aptos SemiBold" panose="020B0004020202020204" pitchFamily="34" charset="0"/>
              </a:rPr>
              <a:t>Cybersecurity in IoT network</a:t>
            </a:r>
          </a:p>
        </p:txBody>
      </p:sp>
      <p:sp>
        <p:nvSpPr>
          <p:cNvPr id="24" name="TextBox 23">
            <a:extLst>
              <a:ext uri="{FF2B5EF4-FFF2-40B4-BE49-F238E27FC236}">
                <a16:creationId xmlns:a16="http://schemas.microsoft.com/office/drawing/2014/main" id="{D9830105-EF2B-21E8-7874-42D0965DF800}"/>
              </a:ext>
            </a:extLst>
          </p:cNvPr>
          <p:cNvSpPr txBox="1"/>
          <p:nvPr/>
        </p:nvSpPr>
        <p:spPr>
          <a:xfrm>
            <a:off x="862755" y="1412982"/>
            <a:ext cx="4800353" cy="369332"/>
          </a:xfrm>
          <a:prstGeom prst="rect">
            <a:avLst/>
          </a:prstGeom>
          <a:noFill/>
        </p:spPr>
        <p:txBody>
          <a:bodyPr wrap="none" lIns="91440" tIns="45720" rIns="91440" bIns="45720" rtlCol="0" anchor="t">
            <a:spAutoFit/>
          </a:bodyPr>
          <a:lstStyle/>
          <a:p>
            <a:pPr algn="ctr"/>
            <a:r>
              <a:rPr lang="en-GB" dirty="0">
                <a:solidFill>
                  <a:schemeClr val="accent1">
                    <a:lumMod val="75000"/>
                  </a:schemeClr>
                </a:solidFill>
                <a:latin typeface="Aptos"/>
              </a:rPr>
              <a:t>Wing Sze Chan,</a:t>
            </a:r>
            <a:r>
              <a:rPr lang="en-CH" dirty="0">
                <a:solidFill>
                  <a:schemeClr val="accent1">
                    <a:lumMod val="75000"/>
                  </a:schemeClr>
                </a:solidFill>
                <a:latin typeface="Aptos"/>
              </a:rPr>
              <a:t> </a:t>
            </a:r>
            <a:r>
              <a:rPr lang="en-GB" dirty="0">
                <a:solidFill>
                  <a:schemeClr val="accent1">
                    <a:lumMod val="75000"/>
                  </a:schemeClr>
                </a:solidFill>
                <a:latin typeface="Aptos"/>
              </a:rPr>
              <a:t>Wai Shan Leung, </a:t>
            </a:r>
            <a:r>
              <a:rPr lang="en-CH" dirty="0">
                <a:solidFill>
                  <a:schemeClr val="accent1">
                    <a:lumMod val="75000"/>
                  </a:schemeClr>
                </a:solidFill>
                <a:latin typeface="Aptos"/>
              </a:rPr>
              <a:t>Uttara Naidu</a:t>
            </a:r>
            <a:endParaRPr lang="en-GB" dirty="0">
              <a:solidFill>
                <a:schemeClr val="accent1">
                  <a:lumMod val="75000"/>
                </a:schemeClr>
              </a:solidFill>
              <a:latin typeface="Aptos"/>
            </a:endParaRPr>
          </a:p>
        </p:txBody>
      </p:sp>
      <p:sp>
        <p:nvSpPr>
          <p:cNvPr id="25" name="TextBox 24">
            <a:extLst>
              <a:ext uri="{FF2B5EF4-FFF2-40B4-BE49-F238E27FC236}">
                <a16:creationId xmlns:a16="http://schemas.microsoft.com/office/drawing/2014/main" id="{14995E08-5069-7477-9652-12385973679A}"/>
              </a:ext>
            </a:extLst>
          </p:cNvPr>
          <p:cNvSpPr txBox="1"/>
          <p:nvPr/>
        </p:nvSpPr>
        <p:spPr>
          <a:xfrm>
            <a:off x="1083415" y="1796268"/>
            <a:ext cx="7994531" cy="646331"/>
          </a:xfrm>
          <a:prstGeom prst="rect">
            <a:avLst/>
          </a:prstGeom>
          <a:noFill/>
        </p:spPr>
        <p:txBody>
          <a:bodyPr wrap="square" lIns="91440" tIns="45720" rIns="91440" bIns="45720" rtlCol="0" anchor="t">
            <a:spAutoFit/>
          </a:bodyPr>
          <a:lstStyle/>
          <a:p>
            <a:r>
              <a:rPr lang="en-US" dirty="0">
                <a:solidFill>
                  <a:schemeClr val="accent1">
                    <a:lumMod val="75000"/>
                  </a:schemeClr>
                </a:solidFill>
                <a:latin typeface="Aptos"/>
              </a:rPr>
              <a:t>CSCK501 Global Trends in Computer Science</a:t>
            </a:r>
          </a:p>
          <a:p>
            <a:r>
              <a:rPr lang="en-CH">
                <a:solidFill>
                  <a:schemeClr val="accent1">
                    <a:lumMod val="75000"/>
                  </a:schemeClr>
                </a:solidFill>
                <a:latin typeface="Aptos"/>
              </a:rPr>
              <a:t>Department </a:t>
            </a:r>
            <a:r>
              <a:rPr lang="en-CH" dirty="0">
                <a:solidFill>
                  <a:schemeClr val="accent1">
                    <a:lumMod val="75000"/>
                  </a:schemeClr>
                </a:solidFill>
                <a:latin typeface="Aptos"/>
              </a:rPr>
              <a:t>of Computer Science </a:t>
            </a:r>
          </a:p>
        </p:txBody>
      </p:sp>
      <p:sp>
        <p:nvSpPr>
          <p:cNvPr id="4" name="TextBox 10">
            <a:extLst>
              <a:ext uri="{FF2B5EF4-FFF2-40B4-BE49-F238E27FC236}">
                <a16:creationId xmlns:a16="http://schemas.microsoft.com/office/drawing/2014/main" id="{C773A8DB-C6AE-5D8B-7359-704EF83D57BA}"/>
              </a:ext>
            </a:extLst>
          </p:cNvPr>
          <p:cNvSpPr txBox="1"/>
          <p:nvPr/>
        </p:nvSpPr>
        <p:spPr>
          <a:xfrm>
            <a:off x="576449" y="6789878"/>
            <a:ext cx="9624991"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cs typeface="Calibri"/>
              </a:rPr>
              <a:t>Security in IoT</a:t>
            </a:r>
          </a:p>
          <a:p>
            <a:pPr algn="just"/>
            <a:r>
              <a:rPr lang="en-HK" b="1" dirty="0">
                <a:cs typeface="Calibri"/>
              </a:rPr>
              <a:t>IoT security</a:t>
            </a:r>
            <a:r>
              <a:rPr lang="en-HK" dirty="0">
                <a:cs typeface="Calibri"/>
              </a:rPr>
              <a:t> refers to the measures taken to protect IoT devices and networks from cyber threats. The advent of the wireless network development attributed to the blooming of IoT. Also, the heavily reliance on electrical devices make cyberattacks and associated risks a pressing concern. A Nokia Threat Intelligence Report (2023) revealed that IoT botnet-driven DDoS attacks dramatically rose from 200K in 2022 to 1 million in 2023. </a:t>
            </a:r>
            <a:endParaRPr lang="en-US" dirty="0">
              <a:cs typeface="Calibri"/>
            </a:endParaRPr>
          </a:p>
          <a:p>
            <a:endParaRPr lang="en-US" dirty="0">
              <a:cs typeface="Calibri"/>
            </a:endParaRPr>
          </a:p>
          <a:p>
            <a:endParaRPr lang="en-US" dirty="0">
              <a:cs typeface="Calibri"/>
            </a:endParaRPr>
          </a:p>
        </p:txBody>
      </p:sp>
      <p:sp>
        <p:nvSpPr>
          <p:cNvPr id="7" name="TextBox 7">
            <a:extLst>
              <a:ext uri="{FF2B5EF4-FFF2-40B4-BE49-F238E27FC236}">
                <a16:creationId xmlns:a16="http://schemas.microsoft.com/office/drawing/2014/main" id="{5C972DD2-3C54-822D-1EB0-87A4822D03FB}"/>
              </a:ext>
            </a:extLst>
          </p:cNvPr>
          <p:cNvSpPr txBox="1"/>
          <p:nvPr/>
        </p:nvSpPr>
        <p:spPr>
          <a:xfrm>
            <a:off x="560509" y="4247136"/>
            <a:ext cx="6952380" cy="2031325"/>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HK" sz="1800" b="1" i="0" u="none" strike="noStrike" dirty="0">
                <a:effectLst/>
                <a:latin typeface="Calibri"/>
                <a:cs typeface="Calibri"/>
              </a:rPr>
              <a:t>Internet of Things (IoT)</a:t>
            </a:r>
            <a:r>
              <a:rPr lang="en-HK" sz="1800" b="0" i="0" u="none" strike="noStrike" dirty="0">
                <a:effectLst/>
                <a:latin typeface="Calibri"/>
                <a:cs typeface="Calibri"/>
              </a:rPr>
              <a:t> refers to a network of physical devices embedded with sensors, software, and other technologies that enable them to collect, exchange, and process data over the internet or other communication networks. </a:t>
            </a:r>
            <a:r>
              <a:rPr lang="en-HK" dirty="0">
                <a:latin typeface="Calibri"/>
                <a:cs typeface="Calibri"/>
              </a:rPr>
              <a:t> The </a:t>
            </a:r>
            <a:r>
              <a:rPr lang="en-HK" sz="1800" b="0" i="0" u="none" strike="noStrike" dirty="0">
                <a:effectLst/>
                <a:latin typeface="Calibri"/>
                <a:cs typeface="Calibri"/>
              </a:rPr>
              <a:t>key feature of IoT is that these devices can communicate with each other and perform tasks autonomously, often without human </a:t>
            </a:r>
            <a:r>
              <a:rPr lang="en-HK" dirty="0">
                <a:latin typeface="Calibri"/>
                <a:cs typeface="Calibri"/>
              </a:rPr>
              <a:t>intervention.</a:t>
            </a:r>
            <a:r>
              <a:rPr lang="en-HK" dirty="0">
                <a:ea typeface="+mn-lt"/>
                <a:cs typeface="+mn-lt"/>
              </a:rPr>
              <a:t>(Nokia, 2023)</a:t>
            </a:r>
            <a:r>
              <a:rPr lang="en-HK" dirty="0">
                <a:latin typeface="Calibri"/>
                <a:cs typeface="Calibri"/>
              </a:rPr>
              <a:t> </a:t>
            </a:r>
            <a:r>
              <a:rPr lang="en-HK" baseline="30000" dirty="0">
                <a:latin typeface="Calibri"/>
                <a:cs typeface="Calibri"/>
              </a:rPr>
              <a:t>[1]</a:t>
            </a:r>
            <a:r>
              <a:rPr lang="en-HK" dirty="0">
                <a:latin typeface="Calibri"/>
                <a:cs typeface="Calibri"/>
              </a:rPr>
              <a:t> </a:t>
            </a:r>
            <a:endParaRPr lang="en-GB" dirty="0">
              <a:cs typeface="Calibri" panose="020F0502020204030204"/>
            </a:endParaRPr>
          </a:p>
          <a:p>
            <a:pPr algn="just" rtl="0" fontAlgn="base"/>
            <a:endParaRPr lang="en-HK" b="1" dirty="0">
              <a:cs typeface="Calibri"/>
            </a:endParaRPr>
          </a:p>
        </p:txBody>
      </p:sp>
      <p:pic>
        <p:nvPicPr>
          <p:cNvPr id="15" name="Picture 14" descr="A close-up of a smart home&#10;&#10;Description automatically generated">
            <a:extLst>
              <a:ext uri="{FF2B5EF4-FFF2-40B4-BE49-F238E27FC236}">
                <a16:creationId xmlns:a16="http://schemas.microsoft.com/office/drawing/2014/main" id="{03380BBE-5874-51A8-558B-98D06B586370}"/>
              </a:ext>
            </a:extLst>
          </p:cNvPr>
          <p:cNvPicPr>
            <a:picLocks noChangeAspect="1"/>
          </p:cNvPicPr>
          <p:nvPr/>
        </p:nvPicPr>
        <p:blipFill>
          <a:blip r:embed="rId10"/>
          <a:stretch>
            <a:fillRect/>
          </a:stretch>
        </p:blipFill>
        <p:spPr>
          <a:xfrm>
            <a:off x="7655166" y="4437586"/>
            <a:ext cx="2497819" cy="2361665"/>
          </a:xfrm>
          <a:prstGeom prst="rect">
            <a:avLst/>
          </a:prstGeom>
        </p:spPr>
      </p:pic>
      <p:sp>
        <p:nvSpPr>
          <p:cNvPr id="17" name="TextBox 12">
            <a:extLst>
              <a:ext uri="{FF2B5EF4-FFF2-40B4-BE49-F238E27FC236}">
                <a16:creationId xmlns:a16="http://schemas.microsoft.com/office/drawing/2014/main" id="{555B6470-968C-5970-1C3F-7E41EEB4DACA}"/>
              </a:ext>
            </a:extLst>
          </p:cNvPr>
          <p:cNvSpPr txBox="1"/>
          <p:nvPr/>
        </p:nvSpPr>
        <p:spPr>
          <a:xfrm>
            <a:off x="54677" y="6417499"/>
            <a:ext cx="750647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dirty="0">
                <a:ea typeface="+mn-lt"/>
                <a:cs typeface="+mn-lt"/>
              </a:rPr>
              <a:t>Figure 1. Various IoT devices involved in modern life</a:t>
            </a:r>
            <a:endParaRPr lang="en-US" dirty="0">
              <a:cs typeface="Calibri"/>
            </a:endParaRPr>
          </a:p>
        </p:txBody>
      </p:sp>
      <p:pic>
        <p:nvPicPr>
          <p:cNvPr id="2" name="Picture 1" descr="A row of colorful dots&#10;&#10;Description automatically generated">
            <a:extLst>
              <a:ext uri="{FF2B5EF4-FFF2-40B4-BE49-F238E27FC236}">
                <a16:creationId xmlns:a16="http://schemas.microsoft.com/office/drawing/2014/main" id="{D83D5F40-8D1C-CB80-5FB2-7AE500F01303}"/>
              </a:ext>
            </a:extLst>
          </p:cNvPr>
          <p:cNvPicPr>
            <a:picLocks noChangeAspect="1"/>
          </p:cNvPicPr>
          <p:nvPr/>
        </p:nvPicPr>
        <p:blipFill>
          <a:blip r:embed="rId11"/>
          <a:stretch>
            <a:fillRect/>
          </a:stretch>
        </p:blipFill>
        <p:spPr>
          <a:xfrm>
            <a:off x="10696936" y="4435923"/>
            <a:ext cx="5206170" cy="2355969"/>
          </a:xfrm>
          <a:prstGeom prst="rect">
            <a:avLst/>
          </a:prstGeom>
        </p:spPr>
      </p:pic>
      <p:graphicFrame>
        <p:nvGraphicFramePr>
          <p:cNvPr id="8" name="Table 7">
            <a:extLst>
              <a:ext uri="{FF2B5EF4-FFF2-40B4-BE49-F238E27FC236}">
                <a16:creationId xmlns:a16="http://schemas.microsoft.com/office/drawing/2014/main" id="{C96112C4-A15C-E54B-5C38-49E828D2B113}"/>
              </a:ext>
            </a:extLst>
          </p:cNvPr>
          <p:cNvGraphicFramePr>
            <a:graphicFrameLocks noGrp="1"/>
          </p:cNvGraphicFramePr>
          <p:nvPr>
            <p:extLst>
              <p:ext uri="{D42A27DB-BD31-4B8C-83A1-F6EECF244321}">
                <p14:modId xmlns:p14="http://schemas.microsoft.com/office/powerpoint/2010/main" val="2281990006"/>
              </p:ext>
            </p:extLst>
          </p:nvPr>
        </p:nvGraphicFramePr>
        <p:xfrm>
          <a:off x="10718796" y="3510422"/>
          <a:ext cx="10233524" cy="692728"/>
        </p:xfrm>
        <a:graphic>
          <a:graphicData uri="http://schemas.openxmlformats.org/drawingml/2006/table">
            <a:tbl>
              <a:tblPr firstRow="1" bandRow="1">
                <a:tableStyleId>{5C22544A-7EE6-4342-B048-85BDC9FD1C3A}</a:tableStyleId>
              </a:tblPr>
              <a:tblGrid>
                <a:gridCol w="10233524">
                  <a:extLst>
                    <a:ext uri="{9D8B030D-6E8A-4147-A177-3AD203B41FA5}">
                      <a16:colId xmlns:a16="http://schemas.microsoft.com/office/drawing/2014/main" val="384668615"/>
                    </a:ext>
                  </a:extLst>
                </a:gridCol>
              </a:tblGrid>
              <a:tr h="692727">
                <a:tc>
                  <a:txBody>
                    <a:bodyPr/>
                    <a:lstStyle/>
                    <a:p>
                      <a:pPr marL="0" marR="0" lvl="0" indent="0" algn="l" rtl="0" eaLnBrk="1" fontAlgn="auto" latinLnBrk="0" hangingPunct="1">
                        <a:lnSpc>
                          <a:spcPct val="100000"/>
                        </a:lnSpc>
                        <a:spcBef>
                          <a:spcPts val="0"/>
                        </a:spcBef>
                        <a:spcAft>
                          <a:spcPts val="0"/>
                        </a:spcAft>
                        <a:buClrTx/>
                        <a:buSzTx/>
                        <a:buFontTx/>
                        <a:buNone/>
                      </a:pPr>
                      <a:r>
                        <a:rPr lang="en-CH" sz="4000" dirty="0">
                          <a:latin typeface="Aptos"/>
                        </a:rPr>
                        <a:t>Case Study: Dyn DDoS Attack</a:t>
                      </a:r>
                      <a:endParaRPr lang="en-US" sz="1800" b="0" i="0" u="none" strike="noStrike" noProof="0" dirty="0">
                        <a:solidFill>
                          <a:schemeClr val="tx1"/>
                        </a:solidFill>
                        <a:latin typeface="Aptos"/>
                      </a:endParaRPr>
                    </a:p>
                  </a:txBody>
                  <a:tcPr marT="41564" marB="41564"/>
                </a:tc>
                <a:extLst>
                  <a:ext uri="{0D108BD9-81ED-4DB2-BD59-A6C34878D82A}">
                    <a16:rowId xmlns:a16="http://schemas.microsoft.com/office/drawing/2014/main" val="496645309"/>
                  </a:ext>
                </a:extLst>
              </a:tr>
            </a:tbl>
          </a:graphicData>
        </a:graphic>
      </p:graphicFrame>
      <p:sp>
        <p:nvSpPr>
          <p:cNvPr id="26" name="TextBox 25">
            <a:extLst>
              <a:ext uri="{FF2B5EF4-FFF2-40B4-BE49-F238E27FC236}">
                <a16:creationId xmlns:a16="http://schemas.microsoft.com/office/drawing/2014/main" id="{7EB81674-0160-BEAA-3CCD-38B7B1BA8184}"/>
              </a:ext>
            </a:extLst>
          </p:cNvPr>
          <p:cNvSpPr txBox="1"/>
          <p:nvPr/>
        </p:nvSpPr>
        <p:spPr>
          <a:xfrm>
            <a:off x="10896044" y="4248035"/>
            <a:ext cx="50070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ptos"/>
                <a:cs typeface="Calibri"/>
              </a:rPr>
              <a:t>Timeline for the Attack </a:t>
            </a:r>
            <a:r>
              <a:rPr lang="en-CA" sz="1800" kern="100" dirty="0">
                <a:effectLst/>
                <a:latin typeface="Aptos"/>
                <a:ea typeface="Aptos" panose="020B0004020202020204" pitchFamily="34" charset="0"/>
                <a:cs typeface="Times New Roman"/>
              </a:rPr>
              <a:t>(</a:t>
            </a:r>
            <a:r>
              <a:rPr lang="en-US" sz="1800" kern="100" dirty="0">
                <a:effectLst/>
                <a:latin typeface="Aptos"/>
                <a:ea typeface="Aptos" panose="020B0004020202020204" pitchFamily="34" charset="0"/>
                <a:cs typeface="Times New Roman"/>
              </a:rPr>
              <a:t>Kephart</a:t>
            </a:r>
            <a:r>
              <a:rPr lang="en-US" kern="100" dirty="0">
                <a:latin typeface="Aptos"/>
                <a:ea typeface="Aptos" panose="020B0004020202020204" pitchFamily="34" charset="0"/>
                <a:cs typeface="Times New Roman"/>
              </a:rPr>
              <a:t>,</a:t>
            </a:r>
            <a:r>
              <a:rPr lang="en-US" sz="1800" kern="100" dirty="0">
                <a:effectLst/>
                <a:latin typeface="Aptos"/>
                <a:ea typeface="Aptos" panose="020B0004020202020204" pitchFamily="34" charset="0"/>
                <a:cs typeface="Times New Roman"/>
              </a:rPr>
              <a:t> </a:t>
            </a:r>
            <a:r>
              <a:rPr lang="en-US" kern="100" dirty="0">
                <a:latin typeface="Aptos"/>
                <a:ea typeface="Aptos" panose="020B0004020202020204" pitchFamily="34" charset="0"/>
                <a:cs typeface="Times New Roman"/>
              </a:rPr>
              <a:t>2016</a:t>
            </a:r>
            <a:r>
              <a:rPr lang="en-CA" sz="1800" kern="100" dirty="0">
                <a:effectLst/>
                <a:latin typeface="Aptos"/>
                <a:ea typeface="Aptos" panose="020B0004020202020204" pitchFamily="34" charset="0"/>
                <a:cs typeface="Times New Roman"/>
              </a:rPr>
              <a:t>)</a:t>
            </a:r>
            <a:r>
              <a:rPr lang="en-US" b="1" dirty="0">
                <a:latin typeface="Aptos"/>
                <a:cs typeface="Calibri"/>
              </a:rPr>
              <a:t> </a:t>
            </a:r>
          </a:p>
        </p:txBody>
      </p:sp>
      <p:sp>
        <p:nvSpPr>
          <p:cNvPr id="28" name="TextBox 27">
            <a:extLst>
              <a:ext uri="{FF2B5EF4-FFF2-40B4-BE49-F238E27FC236}">
                <a16:creationId xmlns:a16="http://schemas.microsoft.com/office/drawing/2014/main" id="{E902519C-DCD3-145C-1DA3-59318EA707A4}"/>
              </a:ext>
            </a:extLst>
          </p:cNvPr>
          <p:cNvSpPr txBox="1"/>
          <p:nvPr/>
        </p:nvSpPr>
        <p:spPr>
          <a:xfrm>
            <a:off x="10841473" y="8265688"/>
            <a:ext cx="3889471" cy="3693319"/>
          </a:xfrm>
          <a:prstGeom prst="rect">
            <a:avLst/>
          </a:prstGeom>
          <a:noFill/>
        </p:spPr>
        <p:txBody>
          <a:bodyPr wrap="square" rtlCol="0">
            <a:spAutoFit/>
          </a:bodyPr>
          <a:lstStyle/>
          <a:p>
            <a:r>
              <a:rPr lang="en-CH" b="1" kern="100" dirty="0">
                <a:latin typeface="Aptos" panose="020B0004020202020204" pitchFamily="34" charset="0"/>
                <a:ea typeface="Aptos" panose="020B0004020202020204" pitchFamily="34" charset="0"/>
                <a:cs typeface="Times New Roman" panose="02020603050405020304" pitchFamily="18" charset="0"/>
              </a:rPr>
              <a:t>DDoS attacks:</a:t>
            </a:r>
          </a:p>
          <a:p>
            <a:endParaRPr lang="en-CH"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CH" sz="1800" kern="100" dirty="0">
                <a:effectLst/>
                <a:latin typeface="Aptos" panose="020B0004020202020204" pitchFamily="34" charset="0"/>
                <a:ea typeface="Aptos" panose="020B0004020202020204" pitchFamily="34" charset="0"/>
                <a:cs typeface="Times New Roman" panose="02020603050405020304" pitchFamily="18" charset="0"/>
              </a:rPr>
              <a:t>The number of IoT devices are on the rise each day and estimated to reach </a:t>
            </a:r>
            <a:r>
              <a:rPr lang="en-CH" sz="1800" i="1" kern="100" dirty="0">
                <a:effectLst/>
                <a:latin typeface="Aptos" panose="020B0004020202020204" pitchFamily="34" charset="0"/>
                <a:ea typeface="Aptos" panose="020B0004020202020204" pitchFamily="34" charset="0"/>
                <a:cs typeface="Times New Roman" panose="02020603050405020304" pitchFamily="18" charset="0"/>
              </a:rPr>
              <a:t>500 billion</a:t>
            </a:r>
            <a:r>
              <a:rPr lang="en-CH" sz="1800" kern="100" dirty="0">
                <a:effectLst/>
                <a:latin typeface="Aptos" panose="020B0004020202020204" pitchFamily="34" charset="0"/>
                <a:ea typeface="Aptos" panose="020B0004020202020204" pitchFamily="34" charset="0"/>
                <a:cs typeface="Times New Roman" panose="02020603050405020304" pitchFamily="18" charset="0"/>
              </a:rPr>
              <a:t> </a:t>
            </a:r>
            <a:r>
              <a:rPr lang="en-CH" sz="1800" i="1" kern="100" dirty="0">
                <a:effectLst/>
                <a:latin typeface="Aptos" panose="020B0004020202020204" pitchFamily="34" charset="0"/>
                <a:ea typeface="Aptos" panose="020B0004020202020204" pitchFamily="34" charset="0"/>
                <a:cs typeface="Times New Roman" panose="02020603050405020304" pitchFamily="18" charset="0"/>
              </a:rPr>
              <a:t>by </a:t>
            </a:r>
            <a:r>
              <a:rPr lang="en-CH" i="1" kern="100" dirty="0">
                <a:latin typeface="Aptos" panose="020B0004020202020204" pitchFamily="34" charset="0"/>
                <a:cs typeface="Times New Roman" panose="02020603050405020304" pitchFamily="18" charset="0"/>
              </a:rPr>
              <a:t>2025 </a:t>
            </a:r>
            <a:r>
              <a:rPr lang="en-CA" sz="1800" kern="100" dirty="0">
                <a:effectLst/>
                <a:latin typeface="Aptos" panose="020B0004020202020204" pitchFamily="34" charset="0"/>
                <a:ea typeface="Aptos" panose="020B0004020202020204" pitchFamily="34" charset="0"/>
                <a:cs typeface="Times New Roman" panose="02020603050405020304" pitchFamily="18" charset="0"/>
              </a:rPr>
              <a:t>(</a:t>
            </a:r>
            <a:r>
              <a:rPr lang="en-CH" sz="1800" kern="100" dirty="0">
                <a:effectLst/>
                <a:latin typeface="Aptos" panose="020B0004020202020204" pitchFamily="34" charset="0"/>
                <a:ea typeface="Aptos" panose="020B0004020202020204" pitchFamily="34" charset="0"/>
                <a:cs typeface="Times New Roman" panose="02020603050405020304" pitchFamily="18" charset="0"/>
              </a:rPr>
              <a:t>Banerjee, C. </a:t>
            </a:r>
            <a:r>
              <a:rPr lang="en-CH" sz="1800" i="1" kern="100" dirty="0">
                <a:effectLst/>
                <a:latin typeface="Aptos" panose="020B0004020202020204" pitchFamily="34" charset="0"/>
                <a:ea typeface="Aptos" panose="020B0004020202020204" pitchFamily="34" charset="0"/>
                <a:cs typeface="Times New Roman" panose="02020603050405020304" pitchFamily="18" charset="0"/>
              </a:rPr>
              <a:t>et al.,</a:t>
            </a:r>
            <a:r>
              <a:rPr lang="en-CH" sz="1800" kern="100" dirty="0">
                <a:effectLst/>
                <a:latin typeface="Aptos" panose="020B0004020202020204" pitchFamily="34" charset="0"/>
                <a:ea typeface="Aptos" panose="020B0004020202020204" pitchFamily="34" charset="0"/>
                <a:cs typeface="Times New Roman" panose="02020603050405020304" pitchFamily="18" charset="0"/>
              </a:rPr>
              <a:t>2024)</a:t>
            </a:r>
            <a:r>
              <a:rPr lang="en-CH" kern="100" dirty="0">
                <a:latin typeface="Aptos" panose="020B0004020202020204" pitchFamily="34" charset="0"/>
                <a:cs typeface="Times New Roman" panose="02020603050405020304" pitchFamily="18" charset="0"/>
              </a:rPr>
              <a:t>. Since the Mirai </a:t>
            </a:r>
            <a:r>
              <a:rPr lang="en-CH" sz="1800" kern="100" dirty="0">
                <a:effectLst/>
                <a:latin typeface="Aptos" panose="020B0004020202020204" pitchFamily="34" charset="0"/>
                <a:ea typeface="Aptos" panose="020B0004020202020204" pitchFamily="34" charset="0"/>
                <a:cs typeface="Times New Roman" panose="02020603050405020304" pitchFamily="18" charset="0"/>
              </a:rPr>
              <a:t>attack in 2016, the attackers have moved on to more developed techniques, which calls the need for an adaptable architecture to tackle the future DDoS attacks, and at the same time preparing the network for future attacks.</a:t>
            </a:r>
          </a:p>
        </p:txBody>
      </p:sp>
      <p:pic>
        <p:nvPicPr>
          <p:cNvPr id="30" name="Picture 29" descr="A graph of a number of people&#10;&#10;Description automatically generated with medium confidence">
            <a:extLst>
              <a:ext uri="{FF2B5EF4-FFF2-40B4-BE49-F238E27FC236}">
                <a16:creationId xmlns:a16="http://schemas.microsoft.com/office/drawing/2014/main" id="{41079B46-D7A4-7AA1-5864-58C7CB7B732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882467" y="8300064"/>
            <a:ext cx="6071770" cy="3224763"/>
          </a:xfrm>
          <a:prstGeom prst="rect">
            <a:avLst/>
          </a:prstGeom>
        </p:spPr>
      </p:pic>
      <p:sp>
        <p:nvSpPr>
          <p:cNvPr id="31" name="TextBox 30">
            <a:extLst>
              <a:ext uri="{FF2B5EF4-FFF2-40B4-BE49-F238E27FC236}">
                <a16:creationId xmlns:a16="http://schemas.microsoft.com/office/drawing/2014/main" id="{B1DA725B-90AD-FDB1-376E-BEF349D8708D}"/>
              </a:ext>
            </a:extLst>
          </p:cNvPr>
          <p:cNvSpPr txBox="1"/>
          <p:nvPr/>
        </p:nvSpPr>
        <p:spPr>
          <a:xfrm>
            <a:off x="18241159" y="9484652"/>
            <a:ext cx="1091091" cy="307777"/>
          </a:xfrm>
          <a:prstGeom prst="rect">
            <a:avLst/>
          </a:prstGeom>
          <a:noFill/>
        </p:spPr>
        <p:txBody>
          <a:bodyPr wrap="square" rtlCol="0">
            <a:spAutoFit/>
          </a:bodyPr>
          <a:lstStyle/>
          <a:p>
            <a:r>
              <a:rPr lang="en-CH" sz="1400" dirty="0"/>
              <a:t>GitHub</a:t>
            </a:r>
          </a:p>
        </p:txBody>
      </p:sp>
      <p:sp>
        <p:nvSpPr>
          <p:cNvPr id="32" name="TextBox 31">
            <a:extLst>
              <a:ext uri="{FF2B5EF4-FFF2-40B4-BE49-F238E27FC236}">
                <a16:creationId xmlns:a16="http://schemas.microsoft.com/office/drawing/2014/main" id="{84741EA4-0633-41C2-0412-21CA5929B128}"/>
              </a:ext>
            </a:extLst>
          </p:cNvPr>
          <p:cNvSpPr txBox="1"/>
          <p:nvPr/>
        </p:nvSpPr>
        <p:spPr>
          <a:xfrm>
            <a:off x="19332251" y="9128316"/>
            <a:ext cx="2007831" cy="307777"/>
          </a:xfrm>
          <a:prstGeom prst="rect">
            <a:avLst/>
          </a:prstGeom>
          <a:noFill/>
        </p:spPr>
        <p:txBody>
          <a:bodyPr wrap="square" rtlCol="0">
            <a:spAutoFit/>
          </a:bodyPr>
          <a:lstStyle/>
          <a:p>
            <a:r>
              <a:rPr lang="en-CH" sz="1400" dirty="0"/>
              <a:t>AWS, Google (2.5 TBps)</a:t>
            </a:r>
            <a:endParaRPr lang="en-CH" dirty="0"/>
          </a:p>
        </p:txBody>
      </p:sp>
      <p:sp>
        <p:nvSpPr>
          <p:cNvPr id="33" name="Rectangle 32">
            <a:extLst>
              <a:ext uri="{FF2B5EF4-FFF2-40B4-BE49-F238E27FC236}">
                <a16:creationId xmlns:a16="http://schemas.microsoft.com/office/drawing/2014/main" id="{7B483044-9E9F-3BF8-1BBF-B6FCD6046D96}"/>
              </a:ext>
            </a:extLst>
          </p:cNvPr>
          <p:cNvSpPr/>
          <p:nvPr/>
        </p:nvSpPr>
        <p:spPr>
          <a:xfrm>
            <a:off x="19361279" y="9099280"/>
            <a:ext cx="1786036" cy="3077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34" name="Rectangle 33">
            <a:extLst>
              <a:ext uri="{FF2B5EF4-FFF2-40B4-BE49-F238E27FC236}">
                <a16:creationId xmlns:a16="http://schemas.microsoft.com/office/drawing/2014/main" id="{13311526-BAB5-0C49-ED1E-AAA0BFFA5B0D}"/>
              </a:ext>
            </a:extLst>
          </p:cNvPr>
          <p:cNvSpPr/>
          <p:nvPr/>
        </p:nvSpPr>
        <p:spPr>
          <a:xfrm>
            <a:off x="18227421" y="9484652"/>
            <a:ext cx="684692" cy="3077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35" name="TextBox 34">
            <a:extLst>
              <a:ext uri="{FF2B5EF4-FFF2-40B4-BE49-F238E27FC236}">
                <a16:creationId xmlns:a16="http://schemas.microsoft.com/office/drawing/2014/main" id="{DE4CF04D-3DBB-3CDA-6E6A-8D8F5F9D028D}"/>
              </a:ext>
            </a:extLst>
          </p:cNvPr>
          <p:cNvSpPr txBox="1"/>
          <p:nvPr/>
        </p:nvSpPr>
        <p:spPr>
          <a:xfrm>
            <a:off x="15353896" y="11495992"/>
            <a:ext cx="5751864" cy="646331"/>
          </a:xfrm>
          <a:prstGeom prst="rect">
            <a:avLst/>
          </a:prstGeom>
          <a:noFill/>
        </p:spPr>
        <p:txBody>
          <a:bodyPr wrap="square" rtlCol="0">
            <a:spAutoFit/>
          </a:bodyPr>
          <a:lstStyle/>
          <a:p>
            <a:r>
              <a:rPr lang="en-CH" dirty="0">
                <a:latin typeface="Aptos" panose="020B0004020202020204" pitchFamily="34" charset="0"/>
              </a:rPr>
              <a:t>Fig</a:t>
            </a:r>
            <a:r>
              <a:rPr lang="en-US" dirty="0" err="1">
                <a:latin typeface="Aptos" panose="020B0004020202020204" pitchFamily="34" charset="0"/>
              </a:rPr>
              <a:t>ure</a:t>
            </a:r>
            <a:r>
              <a:rPr lang="en-US" dirty="0">
                <a:latin typeface="Aptos" panose="020B0004020202020204" pitchFamily="34" charset="0"/>
              </a:rPr>
              <a:t> 3.</a:t>
            </a:r>
            <a:r>
              <a:rPr lang="en-CH" dirty="0">
                <a:latin typeface="Aptos" panose="020B0004020202020204" pitchFamily="34" charset="0"/>
              </a:rPr>
              <a:t> DDoS attacks with increasing attack power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(Kumari, P </a:t>
            </a:r>
            <a:r>
              <a:rPr lang="en-GB" sz="1800" i="1" kern="100" dirty="0">
                <a:effectLst/>
                <a:latin typeface="Aptos" panose="020B0004020202020204" pitchFamily="34" charset="0"/>
                <a:ea typeface="Aptos" panose="020B0004020202020204" pitchFamily="34" charset="0"/>
                <a:cs typeface="Times New Roman" panose="02020603050405020304" pitchFamily="18" charset="0"/>
              </a:rPr>
              <a:t>et al.</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2023)</a:t>
            </a:r>
            <a:r>
              <a:rPr lang="en-HK" dirty="0">
                <a:latin typeface="Aptos" panose="020B0004020202020204" pitchFamily="34" charset="0"/>
                <a:cs typeface="Calibri"/>
              </a:rPr>
              <a:t> </a:t>
            </a:r>
            <a:endParaRPr lang="en-CH"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6" name="TextBox 35">
            <a:extLst>
              <a:ext uri="{FF2B5EF4-FFF2-40B4-BE49-F238E27FC236}">
                <a16:creationId xmlns:a16="http://schemas.microsoft.com/office/drawing/2014/main" id="{8858308F-D62F-D88A-69B2-F44F0A4A211B}"/>
              </a:ext>
            </a:extLst>
          </p:cNvPr>
          <p:cNvSpPr txBox="1"/>
          <p:nvPr/>
        </p:nvSpPr>
        <p:spPr>
          <a:xfrm>
            <a:off x="10792408" y="12079765"/>
            <a:ext cx="2595711" cy="369332"/>
          </a:xfrm>
          <a:prstGeom prst="rect">
            <a:avLst/>
          </a:prstGeom>
          <a:noFill/>
        </p:spPr>
        <p:txBody>
          <a:bodyPr wrap="none" rtlCol="0">
            <a:spAutoFit/>
          </a:bodyPr>
          <a:lstStyle/>
          <a:p>
            <a:r>
              <a:rPr lang="en-CH" b="1" dirty="0">
                <a:latin typeface="Aptos" panose="020B0004020202020204" pitchFamily="34" charset="0"/>
              </a:rPr>
              <a:t>Proposed architecture:</a:t>
            </a:r>
          </a:p>
        </p:txBody>
      </p:sp>
      <p:sp>
        <p:nvSpPr>
          <p:cNvPr id="16" name="TextBox 15">
            <a:extLst>
              <a:ext uri="{FF2B5EF4-FFF2-40B4-BE49-F238E27FC236}">
                <a16:creationId xmlns:a16="http://schemas.microsoft.com/office/drawing/2014/main" id="{48A3FFF7-C1A0-E9C8-EEA0-BD320FBC922F}"/>
              </a:ext>
            </a:extLst>
          </p:cNvPr>
          <p:cNvSpPr txBox="1"/>
          <p:nvPr/>
        </p:nvSpPr>
        <p:spPr>
          <a:xfrm>
            <a:off x="10896044" y="23671845"/>
            <a:ext cx="10040446" cy="2308324"/>
          </a:xfrm>
          <a:prstGeom prst="rect">
            <a:avLst/>
          </a:prstGeom>
          <a:noFill/>
        </p:spPr>
        <p:txBody>
          <a:bodyPr wrap="square" rtlCol="0">
            <a:spAutoFit/>
          </a:bodyPr>
          <a:lstStyle/>
          <a:p>
            <a:pPr algn="l"/>
            <a:r>
              <a:rPr lang="en-CA" b="0" i="0" dirty="0">
                <a:solidFill>
                  <a:srgbClr val="3B3A3B"/>
                </a:solidFill>
                <a:effectLst/>
                <a:latin typeface="Aptos" panose="020B0004020202020204" pitchFamily="34" charset="0"/>
              </a:rPr>
              <a:t>IOT devices bring convenience for people and are widely deployed around the globe. However, they also pose substantial risks to the cyber world.  Most IoT devices are unmanaged and lack robust security settings, making them prime targets for botnet recruitment. Preventing such IoT-based DDoS attacks is crucial for any company or service provider. </a:t>
            </a:r>
          </a:p>
          <a:p>
            <a:pPr algn="l"/>
            <a:r>
              <a:rPr lang="en-CA" b="0" i="0" dirty="0">
                <a:solidFill>
                  <a:srgbClr val="3B3A3B"/>
                </a:solidFill>
                <a:effectLst/>
                <a:latin typeface="Aptos" panose="020B0004020202020204" pitchFamily="34" charset="0"/>
              </a:rPr>
              <a:t> </a:t>
            </a:r>
          </a:p>
          <a:p>
            <a:pPr algn="l">
              <a:spcAft>
                <a:spcPts val="1500"/>
              </a:spcAft>
            </a:pPr>
            <a:r>
              <a:rPr lang="en-CA" b="0" i="0" dirty="0">
                <a:solidFill>
                  <a:srgbClr val="3B3A3B"/>
                </a:solidFill>
                <a:effectLst/>
                <a:latin typeface="Aptos" panose="020B0004020202020204" pitchFamily="34" charset="0"/>
              </a:rPr>
              <a:t>The Ethereum IoT architecture provides a promising solution to minimize the IOT Bonet attack’s impact by blocking them at the network level. It makes use of blockchain technology to enhance the integrity and transparency of the flagged IP and utilizes machine learning for DDoS detection. </a:t>
            </a:r>
          </a:p>
        </p:txBody>
      </p:sp>
      <p:sp>
        <p:nvSpPr>
          <p:cNvPr id="20" name="TextBox 19">
            <a:extLst>
              <a:ext uri="{FF2B5EF4-FFF2-40B4-BE49-F238E27FC236}">
                <a16:creationId xmlns:a16="http://schemas.microsoft.com/office/drawing/2014/main" id="{07FC8E40-BF17-EE52-7F43-7B9401F8AF95}"/>
              </a:ext>
            </a:extLst>
          </p:cNvPr>
          <p:cNvSpPr txBox="1"/>
          <p:nvPr/>
        </p:nvSpPr>
        <p:spPr>
          <a:xfrm>
            <a:off x="11038602" y="19252370"/>
            <a:ext cx="1969639" cy="369332"/>
          </a:xfrm>
          <a:prstGeom prst="rect">
            <a:avLst/>
          </a:prstGeom>
          <a:noFill/>
        </p:spPr>
        <p:txBody>
          <a:bodyPr wrap="square" rtlCol="0">
            <a:spAutoFit/>
          </a:bodyPr>
          <a:lstStyle/>
          <a:p>
            <a:r>
              <a:rPr lang="en-CH" b="1" dirty="0"/>
              <a:t>Why Blockchain?</a:t>
            </a:r>
            <a:r>
              <a:rPr lang="en-CH" dirty="0"/>
              <a:t> </a:t>
            </a:r>
          </a:p>
        </p:txBody>
      </p:sp>
      <p:sp>
        <p:nvSpPr>
          <p:cNvPr id="27" name="TextBox 26">
            <a:extLst>
              <a:ext uri="{FF2B5EF4-FFF2-40B4-BE49-F238E27FC236}">
                <a16:creationId xmlns:a16="http://schemas.microsoft.com/office/drawing/2014/main" id="{0E80C90E-4413-2DD2-055C-3732D982A97E}"/>
              </a:ext>
            </a:extLst>
          </p:cNvPr>
          <p:cNvSpPr txBox="1"/>
          <p:nvPr/>
        </p:nvSpPr>
        <p:spPr>
          <a:xfrm>
            <a:off x="11038602" y="19711309"/>
            <a:ext cx="5850084" cy="2308324"/>
          </a:xfrm>
          <a:prstGeom prst="rect">
            <a:avLst/>
          </a:prstGeom>
          <a:noFill/>
        </p:spPr>
        <p:txBody>
          <a:bodyPr wrap="square" rtlCol="0">
            <a:spAutoFit/>
          </a:bodyPr>
          <a:lstStyle/>
          <a:p>
            <a:r>
              <a:rPr lang="en-CH" b="1" i="1" dirty="0"/>
              <a:t>Pros</a:t>
            </a:r>
            <a:r>
              <a:rPr lang="en-HK" b="1" i="1" baseline="30000" dirty="0">
                <a:latin typeface="Calibri"/>
                <a:cs typeface="Calibri"/>
              </a:rPr>
              <a:t>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(Kumari, P </a:t>
            </a:r>
            <a:r>
              <a:rPr lang="en-GB" sz="1800" i="1" kern="100" dirty="0">
                <a:effectLst/>
                <a:latin typeface="Aptos" panose="020B0004020202020204" pitchFamily="34" charset="0"/>
                <a:ea typeface="Aptos" panose="020B0004020202020204" pitchFamily="34" charset="0"/>
                <a:cs typeface="Times New Roman" panose="02020603050405020304" pitchFamily="18" charset="0"/>
              </a:rPr>
              <a:t>et al.</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2024)</a:t>
            </a:r>
            <a:r>
              <a:rPr lang="en-CH" dirty="0">
                <a:latin typeface="Aptos" panose="020B0004020202020204" pitchFamily="34" charset="0"/>
              </a:rPr>
              <a:t>:</a:t>
            </a:r>
          </a:p>
          <a:p>
            <a:pPr marL="342900" indent="-342900">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Hacking of a blockchain network requires a simultaneous control of more than 50% of all nodes. </a:t>
            </a:r>
          </a:p>
          <a:p>
            <a:pPr marL="342900" indent="-342900">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Smart contracts ensure security by enforcing authentication for all transactions. </a:t>
            </a:r>
          </a:p>
          <a:p>
            <a:pPr marL="342900" indent="-342900">
              <a:buAutoNum type="arabicPeriod"/>
            </a:pPr>
            <a:r>
              <a:rPr lang="en-US" sz="1800" dirty="0">
                <a:effectLst/>
                <a:latin typeface="Aptos" panose="020B0004020202020204" pitchFamily="34" charset="0"/>
                <a:ea typeface="Aptos" panose="020B0004020202020204" pitchFamily="34" charset="0"/>
                <a:cs typeface="Times New Roman" panose="02020603050405020304" pitchFamily="18" charset="0"/>
              </a:rPr>
              <a:t>Through continuous machine learning, the proposed approach is flexible to handle continuously advancing attack patterns.</a:t>
            </a:r>
            <a:r>
              <a:rPr lang="en-CH" dirty="0">
                <a:effectLst/>
              </a:rPr>
              <a:t> </a:t>
            </a:r>
            <a:endParaRPr lang="en-CH" dirty="0"/>
          </a:p>
        </p:txBody>
      </p:sp>
      <p:sp>
        <p:nvSpPr>
          <p:cNvPr id="29" name="TextBox 28">
            <a:extLst>
              <a:ext uri="{FF2B5EF4-FFF2-40B4-BE49-F238E27FC236}">
                <a16:creationId xmlns:a16="http://schemas.microsoft.com/office/drawing/2014/main" id="{8B5F20FC-C294-B540-E134-470F6606DE77}"/>
              </a:ext>
            </a:extLst>
          </p:cNvPr>
          <p:cNvSpPr txBox="1"/>
          <p:nvPr/>
        </p:nvSpPr>
        <p:spPr>
          <a:xfrm>
            <a:off x="17067117" y="19708455"/>
            <a:ext cx="3941923" cy="2308324"/>
          </a:xfrm>
          <a:prstGeom prst="rect">
            <a:avLst/>
          </a:prstGeom>
          <a:noFill/>
        </p:spPr>
        <p:txBody>
          <a:bodyPr wrap="square" rtlCol="0">
            <a:spAutoFit/>
          </a:bodyPr>
          <a:lstStyle/>
          <a:p>
            <a:r>
              <a:rPr lang="en-CH" b="1" i="1" dirty="0"/>
              <a:t>Cons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(Kumari, P </a:t>
            </a:r>
            <a:r>
              <a:rPr lang="en-GB" sz="1800" i="1" kern="100" dirty="0">
                <a:effectLst/>
                <a:latin typeface="Aptos" panose="020B0004020202020204" pitchFamily="34" charset="0"/>
                <a:ea typeface="Aptos" panose="020B0004020202020204" pitchFamily="34" charset="0"/>
                <a:cs typeface="Times New Roman" panose="02020603050405020304" pitchFamily="18" charset="0"/>
              </a:rPr>
              <a:t>et al.</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2024)</a:t>
            </a:r>
            <a:r>
              <a:rPr lang="en-CH" dirty="0">
                <a:latin typeface="Aptos" panose="020B0004020202020204" pitchFamily="34" charset="0"/>
              </a:rPr>
              <a:t>:</a:t>
            </a:r>
            <a:endParaRPr lang="en-CH" i="1" dirty="0"/>
          </a:p>
          <a:p>
            <a:pPr marL="342900" lvl="0" indent="-342900">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Demand for high performance and inventory capacity should be balanced with the security.</a:t>
            </a:r>
          </a:p>
          <a:p>
            <a:pPr marL="342900" lvl="0" indent="-342900">
              <a:buAutoNum type="arabicPeriod"/>
            </a:pPr>
            <a:r>
              <a:rPr lang="en-US" sz="1800" dirty="0">
                <a:effectLst/>
                <a:latin typeface="Aptos" panose="020B0004020202020204" pitchFamily="34" charset="0"/>
                <a:ea typeface="Aptos" panose="020B0004020202020204" pitchFamily="34" charset="0"/>
                <a:cs typeface="Times New Roman" panose="02020603050405020304" pitchFamily="18" charset="0"/>
              </a:rPr>
              <a:t>Further investigation is necessary regarding the communication between traditional and blockchain components.</a:t>
            </a:r>
            <a:endParaRPr lang="en-CH" dirty="0"/>
          </a:p>
        </p:txBody>
      </p:sp>
      <p:pic>
        <p:nvPicPr>
          <p:cNvPr id="37" name="Picture 36" descr="A diagram of a blockchain network&#10;&#10;Description automatically generated">
            <a:extLst>
              <a:ext uri="{FF2B5EF4-FFF2-40B4-BE49-F238E27FC236}">
                <a16:creationId xmlns:a16="http://schemas.microsoft.com/office/drawing/2014/main" id="{0529B67E-9735-BC24-4811-E1191F6FD3AF}"/>
              </a:ext>
            </a:extLst>
          </p:cNvPr>
          <p:cNvPicPr>
            <a:picLocks noChangeAspect="1"/>
          </p:cNvPicPr>
          <p:nvPr/>
        </p:nvPicPr>
        <p:blipFill>
          <a:blip r:embed="rId13"/>
          <a:stretch>
            <a:fillRect/>
          </a:stretch>
        </p:blipFill>
        <p:spPr>
          <a:xfrm>
            <a:off x="10988545" y="12741369"/>
            <a:ext cx="5980365" cy="5754871"/>
          </a:xfrm>
          <a:prstGeom prst="rect">
            <a:avLst/>
          </a:prstGeom>
        </p:spPr>
      </p:pic>
    </p:spTree>
    <p:extLst>
      <p:ext uri="{BB962C8B-B14F-4D97-AF65-F5344CB8AC3E}">
        <p14:creationId xmlns:p14="http://schemas.microsoft.com/office/powerpoint/2010/main" val="29022745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96bce6d-25a1-4451-9b57-25f9598f1c99">
      <Terms xmlns="http://schemas.microsoft.com/office/infopath/2007/PartnerControls"/>
    </lcf76f155ced4ddcb4097134ff3c332f>
    <TaxCatchAll xmlns="5d66fc6f-f137-4ddc-bf9a-8eb2dee9be9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8748DF64931940A10FF0DC0448378A" ma:contentTypeVersion="12" ma:contentTypeDescription="Create a new document." ma:contentTypeScope="" ma:versionID="a99b384de25dfea32580cb7bbe6caab2">
  <xsd:schema xmlns:xsd="http://www.w3.org/2001/XMLSchema" xmlns:xs="http://www.w3.org/2001/XMLSchema" xmlns:p="http://schemas.microsoft.com/office/2006/metadata/properties" xmlns:ns2="c96bce6d-25a1-4451-9b57-25f9598f1c99" xmlns:ns3="5d66fc6f-f137-4ddc-bf9a-8eb2dee9be91" targetNamespace="http://schemas.microsoft.com/office/2006/metadata/properties" ma:root="true" ma:fieldsID="ee4041bed9fc4e3bbfe7a6b90171aa6d" ns2:_="" ns3:_="">
    <xsd:import namespace="c96bce6d-25a1-4451-9b57-25f9598f1c99"/>
    <xsd:import namespace="5d66fc6f-f137-4ddc-bf9a-8eb2dee9be9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6bce6d-25a1-4451-9b57-25f9598f1c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fd38f81-9561-40ce-98eb-cd713668d4d7"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66fc6f-f137-4ddc-bf9a-8eb2dee9be9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deb988f-8a3e-4d3b-a667-65f7f95e43df}" ma:internalName="TaxCatchAll" ma:showField="CatchAllData" ma:web="5d66fc6f-f137-4ddc-bf9a-8eb2dee9be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A3EB27-B163-48D6-9F36-39DAC33AEB6E}">
  <ds:schemaRefs>
    <ds:schemaRef ds:uri="http://schemas.microsoft.com/office/2006/metadata/properties"/>
    <ds:schemaRef ds:uri="http://schemas.microsoft.com/office/infopath/2007/PartnerControls"/>
    <ds:schemaRef ds:uri="c96bce6d-25a1-4451-9b57-25f9598f1c99"/>
    <ds:schemaRef ds:uri="5d66fc6f-f137-4ddc-bf9a-8eb2dee9be91"/>
  </ds:schemaRefs>
</ds:datastoreItem>
</file>

<file path=customXml/itemProps2.xml><?xml version="1.0" encoding="utf-8"?>
<ds:datastoreItem xmlns:ds="http://schemas.openxmlformats.org/officeDocument/2006/customXml" ds:itemID="{947F3352-CD98-4803-A4D9-644B17919D90}">
  <ds:schemaRefs>
    <ds:schemaRef ds:uri="http://schemas.microsoft.com/sharepoint/v3/contenttype/forms"/>
  </ds:schemaRefs>
</ds:datastoreItem>
</file>

<file path=customXml/itemProps3.xml><?xml version="1.0" encoding="utf-8"?>
<ds:datastoreItem xmlns:ds="http://schemas.openxmlformats.org/officeDocument/2006/customXml" ds:itemID="{51A0B1D7-F6FA-43CF-92E2-5C42A1F4DFED}"/>
</file>

<file path=docProps/app.xml><?xml version="1.0" encoding="utf-8"?>
<Properties xmlns="http://schemas.openxmlformats.org/officeDocument/2006/extended-properties" xmlns:vt="http://schemas.openxmlformats.org/officeDocument/2006/docPropsVTypes">
  <Template>Office Theme</Template>
  <TotalTime>3516</TotalTime>
  <Words>1489</Words>
  <Application>Microsoft Office PowerPoint</Application>
  <PresentationFormat>Custom</PresentationFormat>
  <Paragraphs>70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 Martina</dc:creator>
  <cp:lastModifiedBy>Uttara Naidu (Student)</cp:lastModifiedBy>
  <cp:revision>307</cp:revision>
  <dcterms:created xsi:type="dcterms:W3CDTF">2022-01-06T15:30:47Z</dcterms:created>
  <dcterms:modified xsi:type="dcterms:W3CDTF">2024-11-20T16:58:09Z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0x010100D48748DF64931940A10FF0DC0448378A</vt:lpwstr>
  </property>
  <property fmtid="{D5CDD505-2E9C-101B-9397-08002B2CF9AE}" pid="3" name="MediaServiceImageTags">
    <vt:lpwstr/>
  </property>
</Properties>
</file>