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61" r:id="rId8"/>
    <p:sldId id="271" r:id="rId9"/>
    <p:sldId id="267" r:id="rId10"/>
    <p:sldId id="268" r:id="rId11"/>
    <p:sldId id="272" r:id="rId12"/>
    <p:sldId id="269" r:id="rId13"/>
    <p:sldId id="262" r:id="rId14"/>
    <p:sldId id="273" r:id="rId15"/>
    <p:sldId id="263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E39-E073-4E55-ABB6-33880A8D9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ECC82-5D7D-4C02-97A5-6AC363E7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3B75-5E92-4C73-9B81-41E1ACF9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754CE-893C-4993-9281-E4EDD511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6FC54-2FEB-45ED-A531-5FA0351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8497-C59B-4DC6-A407-20017A28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68435-4226-47D8-8159-9E13B9A4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BC0B-A8DB-49C5-8EB4-ACC88E95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C318-08F8-46C9-B434-A7042D88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3C68-AD85-4B04-8D13-A9FA53D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04F24-E7B4-41E1-9A8C-8CCD8750B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A728-F5D4-4F0D-AEFF-593DC6D3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4AF2-3BE2-4C64-8D77-52322ED6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C198-51D9-49A7-81AD-88CA372E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7A570-A67E-450B-9575-8C8EA4A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F615-C1AF-47A8-A824-996CDB3F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A087-CE11-45A2-B147-34E63B38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90FF-891F-4539-8CFF-3C2BEAC3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A468-4503-43A4-B747-D3250FEF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3DC6-2C9F-4A62-BA46-41460E19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4C9F-1350-49CB-BF24-FA4B3124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086F9-DF94-49E6-85C1-F2D14C39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8343-EB57-4CFA-B0AC-01A8BEA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DF76-65EE-4F4F-8837-61D748DE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8024-BCBE-4F09-BBC0-0D104B97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5AA7-3F18-43F9-9E58-D0C86B7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7E1B-C257-4203-B254-90ED6999A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7D90-9B8E-478C-802F-3CB732997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6DFA-708A-491B-B186-D771090E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8B90F-9BB4-47FE-90E8-ADDAC9C8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89227-8BA6-428F-A8FA-1CEA7268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60D7-5E5F-4EAE-AA26-96962D3B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5797-BF02-41B8-AAF4-4722D04D5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B513-9017-4C3B-897A-ECE6071B8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6D65D-AEB3-4F5A-99B8-BD5987A43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DFA66-98FC-48FA-AB82-D3FB8A1AB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0AC75-DCC3-4A1E-80DB-1E3E39A1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68CAA-B4DF-4FCD-BDAD-F54B68C9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8A8EA-D0F8-4086-AEEE-D3DEB19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E270-0710-46C9-B0AF-41EDD79D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E2B95-3360-4AAC-ADA8-F6EF06BD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A8745-449D-43C7-A12B-3859112B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A944F-46C9-40C9-B6B9-4464AA72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98E08-58DF-424B-96E6-FED611F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27C10-3681-435C-8A50-4B030143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902BB-3480-4770-BD9C-5B949479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3EB-9759-4EDB-853F-651867A9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76DB-2F1B-425D-B984-5FFA8724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5605E-B0C7-42EA-B0E4-E9E5B89F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4A98-F65A-47A8-AFA6-3C0AE41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AC54-1440-48E7-ADC3-3B0C258B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4C8E-952F-4D85-8028-2F2324A4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C2BF-5BAD-43B9-81D0-EB2FDF47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F02C3-0C7F-404C-9A19-087C835F5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6E679-62F2-48E0-96B3-FC0EDA23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1D7B7-50BF-4329-B7BB-1366C69E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BB24F-F393-434A-BAF1-0B166051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E514E-9AA8-404D-BAEC-D0D7373F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A19DA-B8A7-422F-AF6A-49B13A62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2DB4-36CB-4BD0-9AB0-562132A3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CC1F-5BB2-4E33-B0DE-7B2B3E8AF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ED01-B0A0-4737-9D1F-F66983A728E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1757-A523-46EC-852C-C8518281E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7AD4-063F-4E2C-8F48-ED4DFC34A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B408-6686-442F-B0C2-937E17210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A667D17D-F690-4450-B0CC-0E626D607C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4218281"/>
            <a:ext cx="4265007" cy="1885199"/>
          </a:xfrm>
        </p:spPr>
        <p:txBody>
          <a:bodyPr anchor="ctr">
            <a:normAutofit/>
          </a:bodyPr>
          <a:lstStyle/>
          <a:p>
            <a:pPr algn="l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ECE-5831 PATTERN RECOGNITION AND NEURAL NETWORKS</a:t>
            </a: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US" alt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In-Vehicle Security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EE782A8-5EAD-4946-B8C4-26F103F793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18412" y="4218281"/>
            <a:ext cx="4649588" cy="1885199"/>
          </a:xfrm>
        </p:spPr>
        <p:txBody>
          <a:bodyPr anchor="ctr">
            <a:normAutofit/>
          </a:bodyPr>
          <a:lstStyle/>
          <a:p>
            <a:pPr algn="l"/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Professor: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</a:t>
            </a:r>
            <a:r>
              <a:rPr lang="en-US" alt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Azeem Hafeez	    Raj Kumar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   Uttej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Thandu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3">
            <a:extLst>
              <a:ext uri="{FF2B5EF4-FFF2-40B4-BE49-F238E27FC236}">
                <a16:creationId xmlns:a16="http://schemas.microsoft.com/office/drawing/2014/main" id="{0F6CF225-395B-4C81-A44E-54CDAFBA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93" y="1745534"/>
            <a:ext cx="10823796" cy="1152489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07718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75649"/>
            <a:ext cx="8074815" cy="419421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Settling Time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Settling time is the time taken for a signal to get within a certain range of the ideal value without subsequently deviating from it by a greater amount. </a:t>
            </a:r>
            <a:endParaRPr lang="en-US" altLang="en-US" sz="20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settling time for all the dominant values in the dataset and calculated their mean.</a:t>
            </a:r>
          </a:p>
          <a:p>
            <a:pPr marL="457200" lvl="1" indent="0" algn="just">
              <a:buNone/>
            </a:pPr>
            <a:endParaRPr lang="en-US" alt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92EAF47-0BBA-4869-A315-18ABA327B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1" y="3119296"/>
            <a:ext cx="5829771" cy="3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6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07718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75649"/>
            <a:ext cx="8074815" cy="419421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altLang="en-US" sz="20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Kurtosis and Skewness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Kurtosis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a measure of whether the data are heavy-tailed or light-tailed relative to a normal distribution.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That is, data sets with high kurtosis tend to have heavy tails, or outliers vice versa.</a:t>
            </a:r>
          </a:p>
          <a:p>
            <a:pPr marL="457200" lvl="1" indent="0" algn="just">
              <a:buNone/>
            </a:pPr>
            <a:endParaRPr lang="en-US" alt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757136F5-54AD-4FB9-8439-2821B45B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53" y="2969154"/>
            <a:ext cx="3162300" cy="733425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0C496A8D-6B27-4DC0-BA8C-99AC82489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88" y="3298959"/>
            <a:ext cx="6794721" cy="267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07718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75649"/>
            <a:ext cx="8074815" cy="4194216"/>
          </a:xfrm>
        </p:spPr>
        <p:txBody>
          <a:bodyPr anchor="t"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Skewness is a measure of symmetry, or more precisely, the lack of symmetry.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distribution, or data set, is symmetric if it looks the same to the left and right of the center point.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US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Kurtosis and Skewness adds towards accuracy in </a:t>
            </a: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CAN data.</a:t>
            </a: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FFC6050-096B-48D3-9E41-7DDDCAF8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48" y="2901231"/>
            <a:ext cx="2619375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E6EE5-0697-44B8-8729-40BB0D371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44" y="2721889"/>
            <a:ext cx="2600695" cy="19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3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07718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75649"/>
            <a:ext cx="8074815" cy="395133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distance = 1/(1+d)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F68375-4D72-4F1F-A751-A8C22599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79" y="2659093"/>
            <a:ext cx="4458006" cy="30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07718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75649"/>
            <a:ext cx="8074815" cy="395133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2CE0C33-ED38-41D8-B52B-296619CA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18" y="1642763"/>
            <a:ext cx="4921404" cy="37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2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6"/>
            <a:ext cx="8074815" cy="3951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Cross validation</a:t>
            </a:r>
          </a:p>
          <a:p>
            <a:pPr lvl="1"/>
            <a:r>
              <a:rPr lang="en-US" sz="2000" dirty="0"/>
              <a:t>Stratified K fold</a:t>
            </a:r>
          </a:p>
          <a:p>
            <a:pPr lvl="2"/>
            <a:r>
              <a:rPr lang="en-US" sz="1600" dirty="0"/>
              <a:t>K = 5</a:t>
            </a:r>
            <a:endParaRPr lang="en-US" sz="2400" dirty="0"/>
          </a:p>
          <a:p>
            <a:pPr lvl="1"/>
            <a:r>
              <a:rPr lang="en-US" sz="2000" dirty="0"/>
              <a:t>Training and Test scores</a:t>
            </a:r>
          </a:p>
          <a:p>
            <a:endParaRPr lang="en-US" sz="2400" dirty="0"/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1579FE-E5CE-4AFB-88F4-D37E334A4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4666"/>
              </p:ext>
            </p:extLst>
          </p:nvPr>
        </p:nvGraphicFramePr>
        <p:xfrm>
          <a:off x="1093388" y="3317706"/>
          <a:ext cx="8944464" cy="182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488">
                  <a:extLst>
                    <a:ext uri="{9D8B030D-6E8A-4147-A177-3AD203B41FA5}">
                      <a16:colId xmlns:a16="http://schemas.microsoft.com/office/drawing/2014/main" val="500024696"/>
                    </a:ext>
                  </a:extLst>
                </a:gridCol>
                <a:gridCol w="2981488">
                  <a:extLst>
                    <a:ext uri="{9D8B030D-6E8A-4147-A177-3AD203B41FA5}">
                      <a16:colId xmlns:a16="http://schemas.microsoft.com/office/drawing/2014/main" val="750499791"/>
                    </a:ext>
                  </a:extLst>
                </a:gridCol>
                <a:gridCol w="2981488">
                  <a:extLst>
                    <a:ext uri="{9D8B030D-6E8A-4147-A177-3AD203B41FA5}">
                      <a16:colId xmlns:a16="http://schemas.microsoft.com/office/drawing/2014/main" val="2387784833"/>
                    </a:ext>
                  </a:extLst>
                </a:gridCol>
              </a:tblGrid>
              <a:tr h="455361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79978"/>
                  </a:ext>
                </a:extLst>
              </a:tr>
              <a:tr h="455361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79055"/>
                  </a:ext>
                </a:extLst>
              </a:tr>
              <a:tr h="455361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76715"/>
                  </a:ext>
                </a:extLst>
              </a:tr>
              <a:tr h="455361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00671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02AF9476-BBFC-44D7-BAB6-B89B47E0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041" y="823163"/>
            <a:ext cx="2345392" cy="1863829"/>
          </a:xfrm>
          <a:prstGeom prst="rect">
            <a:avLst/>
          </a:prstGeom>
        </p:spPr>
      </p:pic>
      <p:pic>
        <p:nvPicPr>
          <p:cNvPr id="9" name="Picture 8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31FD60C3-5C9F-4D99-8EAE-820A4EEE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519" y="823163"/>
            <a:ext cx="2322789" cy="1903513"/>
          </a:xfrm>
          <a:prstGeom prst="rect">
            <a:avLst/>
          </a:prstGeom>
        </p:spPr>
      </p:pic>
      <p:pic>
        <p:nvPicPr>
          <p:cNvPr id="11" name="Picture 10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47301CD2-3501-484B-8B89-1ED393C6A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905" y="820199"/>
            <a:ext cx="2498361" cy="19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evident that the all the CANs are not transmitting the same signal, hence, we can classify the signals with the help of these features.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Naïve Bayes is clearly the more accurate than the KNN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data will most definitely increase the accuracy of the models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14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42" y="3048857"/>
            <a:ext cx="1462088" cy="76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22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56" y="2743200"/>
            <a:ext cx="6996999" cy="30266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4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D875D-EA7F-4071-AED5-59A7AB49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5"/>
            <a:ext cx="7961502" cy="991647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4C1E-DDE8-46EE-B4CE-DE9F3802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42242"/>
            <a:ext cx="8156711" cy="3734579"/>
          </a:xfrm>
        </p:spPr>
        <p:txBody>
          <a:bodyPr anchor="t">
            <a:normAutofit/>
          </a:bodyPr>
          <a:lstStyle/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</a:t>
            </a:r>
          </a:p>
          <a:p>
            <a:pPr lvl="1"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two methods</a:t>
            </a: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Image result for umdearborn cecs logo">
            <a:extLst>
              <a:ext uri="{FF2B5EF4-FFF2-40B4-BE49-F238E27FC236}">
                <a16:creationId xmlns:a16="http://schemas.microsoft.com/office/drawing/2014/main" id="{23920D60-5DB1-4267-8F82-4393382F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0163-591E-4D4A-A346-A03FEE2D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42E5-19D1-489B-A2D2-47A8C434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 a threat to Automotive Innovation.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and personal data privacy.</a:t>
            </a:r>
          </a:p>
          <a:p>
            <a:r>
              <a:rPr lang="en-US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cybersecurity measures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CEE0B2AC-8182-4943-9F88-664827B2CF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0" r="4888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2" descr="Image result for umdearborn cecs logo">
            <a:extLst>
              <a:ext uri="{FF2B5EF4-FFF2-40B4-BE49-F238E27FC236}">
                <a16:creationId xmlns:a16="http://schemas.microsoft.com/office/drawing/2014/main" id="{D0651D44-CC30-47E1-91F4-38B9F2D9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92" y="5655279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7"/>
            <a:ext cx="8074815" cy="395133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personal data privacy to the user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authentication received at the ECUs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acquired from 8 CAN transceivers.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Oscilloscope is used to record the voltage samples with sampling rate of 20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extracted from the data and used for model training and evaluation.</a:t>
            </a:r>
          </a:p>
        </p:txBody>
      </p:sp>
      <p:pic>
        <p:nvPicPr>
          <p:cNvPr id="11" name="Picture 2" descr="Image result for umdearborn cecs logo">
            <a:extLst>
              <a:ext uri="{FF2B5EF4-FFF2-40B4-BE49-F238E27FC236}">
                <a16:creationId xmlns:a16="http://schemas.microsoft.com/office/drawing/2014/main" id="{5DFBAF2B-047B-48F7-A560-9428CEFE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4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7"/>
            <a:ext cx="8074815" cy="395133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obtained from the data generated by Electronic control units(ECUs)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consists of data coming from 8 Control Area Networks(CANs)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 has about 30 samples/files with signal recorded for 599 microseconds.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extracted features from these 599-microsecond sample.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 is 8CAN*30files = 240 samples/observations.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planning to us 70% of data for training the model and 30% for testing the data.</a:t>
            </a:r>
          </a:p>
          <a:p>
            <a:pPr marL="457200" lvl="1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Image result for umdearborn cecs logo">
            <a:extLst>
              <a:ext uri="{FF2B5EF4-FFF2-40B4-BE49-F238E27FC236}">
                <a16:creationId xmlns:a16="http://schemas.microsoft.com/office/drawing/2014/main" id="{5DFBAF2B-047B-48F7-A560-9428CEFE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5A974-22CB-4567-9849-532F9A6C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669925"/>
            <a:ext cx="7346950" cy="638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C76D8A-D222-4A46-B047-D6A82610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1374775"/>
            <a:ext cx="7346950" cy="636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EBF74B-ECD8-466D-96A1-2D0101C8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2079625"/>
            <a:ext cx="7346950" cy="67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8FFE8-4E30-4A7F-9291-F97B24CC4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2817813"/>
            <a:ext cx="7346950" cy="5540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D12A32-291B-41A9-A340-0DE0538B6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3440113"/>
            <a:ext cx="7346950" cy="638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C95421-B379-405C-806E-57B99BB3B1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4144963"/>
            <a:ext cx="7346950" cy="6365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0529A-CE01-4AF2-BAB7-1E892DCA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4849813"/>
            <a:ext cx="7346950" cy="63658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16D6F7-F075-4318-A75F-36192FB9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5553075"/>
            <a:ext cx="7346950" cy="636588"/>
          </a:xfrm>
          <a:prstGeom prst="rect">
            <a:avLst/>
          </a:prstGeom>
        </p:spPr>
      </p:pic>
      <p:pic>
        <p:nvPicPr>
          <p:cNvPr id="11" name="Picture 2" descr="Image result for umdearborn cecs logo">
            <a:extLst>
              <a:ext uri="{FF2B5EF4-FFF2-40B4-BE49-F238E27FC236}">
                <a16:creationId xmlns:a16="http://schemas.microsoft.com/office/drawing/2014/main" id="{5DFBAF2B-047B-48F7-A560-9428CEFE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5726384"/>
            <a:ext cx="1173163" cy="554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contd.Introduction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05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7"/>
            <a:ext cx="8074815" cy="395133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Overshoot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Settling time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Kurtosis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3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7"/>
            <a:ext cx="8074815" cy="395133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mean of SD for each sample in CAN data and got 1 SD for 599 observations in each file (sample). 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CAN has 30 samples, so a total of 240 SDs are calculated for 8 CANs.</a:t>
            </a:r>
          </a:p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47EA2CA-4908-43B3-AE88-3A5AC98E1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84" y="3284576"/>
            <a:ext cx="5440020" cy="28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2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701F7-7D05-4126-9754-54236F2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269726" cy="76793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9A5E7-788C-4E20-AE69-2FB60D27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18527"/>
            <a:ext cx="8074815" cy="395133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Overshoot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Calibri" panose="020F0502020204030204" pitchFamily="34" charset="0"/>
              </a:rPr>
              <a:t>Overshoot is an occurrence of a signal exceeding its target value.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Calibri" panose="020F0502020204030204" pitchFamily="34" charset="0"/>
              </a:rPr>
              <a:t> Calculated a total of 240 means for the 240 files from 8 CANs.</a:t>
            </a: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Calibri" panose="020F0502020204030204" pitchFamily="34" charset="0"/>
              </a:rPr>
              <a:t>This feature helps better classification among CANs.</a:t>
            </a:r>
          </a:p>
          <a:p>
            <a:pPr algn="just"/>
            <a:endParaRPr lang="en-US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mage result for umdearborn cecs logo">
            <a:extLst>
              <a:ext uri="{FF2B5EF4-FFF2-40B4-BE49-F238E27FC236}">
                <a16:creationId xmlns:a16="http://schemas.microsoft.com/office/drawing/2014/main" id="{0FFBB5EA-9C8B-46EF-90C4-7B9C5A8E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075" y="5139148"/>
            <a:ext cx="1972628" cy="10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8D22D8B-6162-4A46-8298-DDA11E08F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60" y="2172045"/>
            <a:ext cx="2782831" cy="208934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B991FFF-7E2A-4A64-A723-4E415D7BC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38" y="3309456"/>
            <a:ext cx="5527446" cy="28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591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ECE-5831 PATTERN RECOGNITION AND NEURAL NETWORKS  Project Presentation Implementing In-Vehicle Security</vt:lpstr>
      <vt:lpstr>Contents</vt:lpstr>
      <vt:lpstr>Motivation of the Project</vt:lpstr>
      <vt:lpstr>Introduction</vt:lpstr>
      <vt:lpstr>cont. Introduction</vt:lpstr>
      <vt:lpstr>contd.Introduction</vt:lpstr>
      <vt:lpstr>Feature Set</vt:lpstr>
      <vt:lpstr>cont. Feature Set</vt:lpstr>
      <vt:lpstr>cont. Feature Set</vt:lpstr>
      <vt:lpstr>cont. Feature Set</vt:lpstr>
      <vt:lpstr>cont. Feature Set</vt:lpstr>
      <vt:lpstr>cont. Feature Set</vt:lpstr>
      <vt:lpstr>Methodologies Used</vt:lpstr>
      <vt:lpstr>Methodologies Used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ECE-5831 PATTERN RECOGNITION AND NEURAL NETWORKS  Project Presentation Implementing In-Vehicle Security</dc:title>
  <dc:creator>Uttej</dc:creator>
  <cp:lastModifiedBy>Uttej</cp:lastModifiedBy>
  <cp:revision>98</cp:revision>
  <dcterms:created xsi:type="dcterms:W3CDTF">2021-08-10T23:55:12Z</dcterms:created>
  <dcterms:modified xsi:type="dcterms:W3CDTF">2021-08-13T02:18:50Z</dcterms:modified>
</cp:coreProperties>
</file>