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Lst>
  <p:notesMasterIdLst>
    <p:notesMasterId r:id="rId30"/>
  </p:notesMasterIdLst>
  <p:handoutMasterIdLst>
    <p:handoutMasterId r:id="rId31"/>
  </p:handoutMasterIdLst>
  <p:sldIdLst>
    <p:sldId id="283" r:id="rId2"/>
    <p:sldId id="284" r:id="rId3"/>
    <p:sldId id="285" r:id="rId4"/>
    <p:sldId id="286" r:id="rId5"/>
    <p:sldId id="327" r:id="rId6"/>
    <p:sldId id="293" r:id="rId7"/>
    <p:sldId id="290" r:id="rId8"/>
    <p:sldId id="328" r:id="rId9"/>
    <p:sldId id="329" r:id="rId10"/>
    <p:sldId id="330" r:id="rId11"/>
    <p:sldId id="317" r:id="rId12"/>
    <p:sldId id="291" r:id="rId13"/>
    <p:sldId id="298" r:id="rId14"/>
    <p:sldId id="318" r:id="rId15"/>
    <p:sldId id="300" r:id="rId16"/>
    <p:sldId id="319" r:id="rId17"/>
    <p:sldId id="303" r:id="rId18"/>
    <p:sldId id="321" r:id="rId19"/>
    <p:sldId id="305" r:id="rId20"/>
    <p:sldId id="322" r:id="rId21"/>
    <p:sldId id="310" r:id="rId22"/>
    <p:sldId id="326" r:id="rId23"/>
    <p:sldId id="331" r:id="rId24"/>
    <p:sldId id="335" r:id="rId25"/>
    <p:sldId id="336" r:id="rId26"/>
    <p:sldId id="337" r:id="rId27"/>
    <p:sldId id="338" r:id="rId28"/>
    <p:sldId id="339" r:id="rId29"/>
  </p:sldIdLst>
  <p:sldSz cx="9144000" cy="6858000" type="screen4x3"/>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upesh Nagori" initials="" lastIdx="0" clrIdx="0"/>
  <p:cmAuthor id="2" name="Abhijit Singh" initials="AS" lastIdx="0" clrIdx="1">
    <p:extLst>
      <p:ext uri="{19B8F6BF-5375-455C-9EA6-DF929625EA0E}">
        <p15:presenceInfo xmlns:p15="http://schemas.microsoft.com/office/powerpoint/2012/main" userId="S-1-5-21-2460924596-1293597354-2123413825-2129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A645"/>
    <a:srgbClr val="D4EB8E"/>
    <a:srgbClr val="53565A"/>
    <a:srgbClr val="BBBBBA"/>
    <a:srgbClr val="0C8BEA"/>
    <a:srgbClr val="0DA170"/>
    <a:srgbClr val="688A92"/>
    <a:srgbClr val="FFCC00"/>
    <a:srgbClr val="BF9761"/>
    <a:srgbClr val="D6B6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655" autoAdjust="0"/>
  </p:normalViewPr>
  <p:slideViewPr>
    <p:cSldViewPr>
      <p:cViewPr varScale="1">
        <p:scale>
          <a:sx n="68" d="100"/>
          <a:sy n="68" d="100"/>
        </p:scale>
        <p:origin x="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defRPr sz="1200"/>
            </a:lvl1pPr>
          </a:lstStyle>
          <a:p>
            <a:endParaRPr lang="en-CA" dirty="0"/>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fld id="{E62AEA76-1AF8-4F85-9CA1-6BD5B0409AF0}" type="datetime1">
              <a:rPr lang="en-CA"/>
              <a:pPr/>
              <a:t>2020-07-16</a:t>
            </a:fld>
            <a:endParaRPr lang="en-CA" dirty="0"/>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defRPr sz="1200"/>
            </a:lvl1pPr>
          </a:lstStyle>
          <a:p>
            <a:endParaRPr lang="en-CA" dirty="0"/>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39792D56-8577-4C6A-B75D-3660B62F2BA0}" type="slidenum">
              <a:rPr lang="en-CA"/>
              <a:pPr/>
              <a:t>‹#›</a:t>
            </a:fld>
            <a:endParaRPr lang="en-CA" dirty="0"/>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a:lvl1pPr>
          </a:lstStyle>
          <a:p>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fld id="{2B35FEB9-FD75-4C7E-93D3-1F9D140905CC}" type="datetime1">
              <a:rPr lang="en-CA"/>
              <a:pPr/>
              <a:t>2020-07-16</a:t>
            </a:fld>
            <a:endParaRPr lang="en-CA" dirty="0"/>
          </a:p>
        </p:txBody>
      </p:sp>
      <p:sp>
        <p:nvSpPr>
          <p:cNvPr id="2150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a:lvl1pPr>
          </a:lstStyle>
          <a:p>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smtClean="0"/>
            </a:lvl1pPr>
          </a:lstStyle>
          <a:p>
            <a:pPr>
              <a:defRPr/>
            </a:pPr>
            <a:fld id="{5F55DF97-AFFE-42B5-8269-4299C3F7272F}" type="slidenum">
              <a:rPr lang="en-US"/>
              <a:pPr>
                <a:defRPr/>
              </a:pPr>
              <a:t>‹#›</a:t>
            </a:fld>
            <a:endParaRPr lang="en-US" dirty="0"/>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9350" y="692150"/>
            <a:ext cx="4559300" cy="3419475"/>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12813" y="4343400"/>
            <a:ext cx="503237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950" tIns="46476" rIns="92950" bIns="46476"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935397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a:p>
        </p:txBody>
      </p:sp>
      <p:sp>
        <p:nvSpPr>
          <p:cNvPr id="4" name="Slide Number Placeholder 3"/>
          <p:cNvSpPr>
            <a:spLocks noGrp="1"/>
          </p:cNvSpPr>
          <p:nvPr>
            <p:ph type="sldNum" sz="quarter" idx="5"/>
          </p:nvPr>
        </p:nvSpPr>
        <p:spPr/>
        <p:txBody>
          <a:bodyPr/>
          <a:lstStyle/>
          <a:p>
            <a:pPr>
              <a:defRPr/>
            </a:pPr>
            <a:fld id="{77B56112-C87D-4750-9B32-5DFBC4753CA5}" type="slidenum">
              <a:rPr lang="en-US" smtClean="0"/>
              <a:pPr>
                <a:defRPr/>
              </a:pPr>
              <a:t>7</a:t>
            </a:fld>
            <a:endParaRPr lang="en-US" dirty="0"/>
          </a:p>
        </p:txBody>
      </p:sp>
    </p:spTree>
    <p:extLst>
      <p:ext uri="{BB962C8B-B14F-4D97-AF65-F5344CB8AC3E}">
        <p14:creationId xmlns:p14="http://schemas.microsoft.com/office/powerpoint/2010/main" val="1830328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a:p>
        </p:txBody>
      </p:sp>
      <p:sp>
        <p:nvSpPr>
          <p:cNvPr id="4" name="Slide Number Placeholder 3"/>
          <p:cNvSpPr>
            <a:spLocks noGrp="1"/>
          </p:cNvSpPr>
          <p:nvPr>
            <p:ph type="sldNum" sz="quarter" idx="5"/>
          </p:nvPr>
        </p:nvSpPr>
        <p:spPr/>
        <p:txBody>
          <a:bodyPr/>
          <a:lstStyle/>
          <a:p>
            <a:pPr>
              <a:defRPr/>
            </a:pPr>
            <a:fld id="{77B56112-C87D-4750-9B32-5DFBC4753CA5}" type="slidenum">
              <a:rPr lang="en-US" smtClean="0"/>
              <a:pPr>
                <a:defRPr/>
              </a:pPr>
              <a:t>8</a:t>
            </a:fld>
            <a:endParaRPr lang="en-US" dirty="0"/>
          </a:p>
        </p:txBody>
      </p:sp>
    </p:spTree>
    <p:extLst>
      <p:ext uri="{BB962C8B-B14F-4D97-AF65-F5344CB8AC3E}">
        <p14:creationId xmlns:p14="http://schemas.microsoft.com/office/powerpoint/2010/main" val="3949160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a:p>
        </p:txBody>
      </p:sp>
      <p:sp>
        <p:nvSpPr>
          <p:cNvPr id="4" name="Slide Number Placeholder 3"/>
          <p:cNvSpPr>
            <a:spLocks noGrp="1"/>
          </p:cNvSpPr>
          <p:nvPr>
            <p:ph type="sldNum" sz="quarter" idx="5"/>
          </p:nvPr>
        </p:nvSpPr>
        <p:spPr/>
        <p:txBody>
          <a:bodyPr/>
          <a:lstStyle/>
          <a:p>
            <a:pPr>
              <a:defRPr/>
            </a:pPr>
            <a:fld id="{77B56112-C87D-4750-9B32-5DFBC4753CA5}" type="slidenum">
              <a:rPr lang="en-US" smtClean="0"/>
              <a:pPr>
                <a:defRPr/>
              </a:pPr>
              <a:t>9</a:t>
            </a:fld>
            <a:endParaRPr lang="en-US" dirty="0"/>
          </a:p>
        </p:txBody>
      </p:sp>
    </p:spTree>
    <p:extLst>
      <p:ext uri="{BB962C8B-B14F-4D97-AF65-F5344CB8AC3E}">
        <p14:creationId xmlns:p14="http://schemas.microsoft.com/office/powerpoint/2010/main" val="156512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endParaRPr lang="en-US" altLang="en-US"/>
          </a:p>
        </p:txBody>
      </p:sp>
      <p:sp>
        <p:nvSpPr>
          <p:cNvPr id="4" name="Slide Number Placeholder 3"/>
          <p:cNvSpPr>
            <a:spLocks noGrp="1"/>
          </p:cNvSpPr>
          <p:nvPr>
            <p:ph type="sldNum" sz="quarter" idx="5"/>
          </p:nvPr>
        </p:nvSpPr>
        <p:spPr/>
        <p:txBody>
          <a:bodyPr/>
          <a:lstStyle/>
          <a:p>
            <a:pPr>
              <a:defRPr/>
            </a:pPr>
            <a:fld id="{77B56112-C87D-4750-9B32-5DFBC4753CA5}" type="slidenum">
              <a:rPr lang="en-US" smtClean="0"/>
              <a:pPr>
                <a:defRPr/>
              </a:pPr>
              <a:t>10</a:t>
            </a:fld>
            <a:endParaRPr lang="en-US" dirty="0"/>
          </a:p>
        </p:txBody>
      </p:sp>
    </p:spTree>
    <p:extLst>
      <p:ext uri="{BB962C8B-B14F-4D97-AF65-F5344CB8AC3E}">
        <p14:creationId xmlns:p14="http://schemas.microsoft.com/office/powerpoint/2010/main" val="1817173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4800600" y="6421439"/>
            <a:ext cx="41148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dirty="0">
              <a:solidFill>
                <a:srgbClr val="5F5F5F"/>
              </a:solidFill>
            </a:endParaRPr>
          </a:p>
        </p:txBody>
      </p:sp>
      <p:sp>
        <p:nvSpPr>
          <p:cNvPr id="45102" name="slide_client&amp;project_name"/>
          <p:cNvSpPr>
            <a:spLocks noChangeArrowheads="1"/>
          </p:cNvSpPr>
          <p:nvPr userDrawn="1"/>
        </p:nvSpPr>
        <p:spPr bwMode="gray">
          <a:xfrm>
            <a:off x="1307592" y="2487168"/>
            <a:ext cx="6038851" cy="1365250"/>
          </a:xfrm>
          <a:prstGeom prst="rect">
            <a:avLst/>
          </a:prstGeom>
          <a:noFill/>
          <a:ln w="9525" algn="ctr">
            <a:noFill/>
            <a:miter lim="800000"/>
            <a:headEnd/>
            <a:tailEnd/>
          </a:ln>
          <a:effectLst/>
        </p:spPr>
        <p:txBody>
          <a:bodyPr lIns="0" tIns="0" rIns="0" bIns="0" anchor="b"/>
          <a:lstStyle/>
          <a:p>
            <a:pPr algn="l">
              <a:spcBef>
                <a:spcPct val="0"/>
              </a:spcBef>
            </a:pPr>
            <a:endParaRPr lang="en-US" sz="3500" dirty="0">
              <a:solidFill>
                <a:schemeClr val="accent2"/>
              </a:solidFill>
            </a:endParaRPr>
          </a:p>
        </p:txBody>
      </p:sp>
      <p:sp>
        <p:nvSpPr>
          <p:cNvPr id="45103" name="slide_projectinformation"/>
          <p:cNvSpPr>
            <a:spLocks noChangeArrowheads="1"/>
          </p:cNvSpPr>
          <p:nvPr userDrawn="1"/>
        </p:nvSpPr>
        <p:spPr bwMode="gray">
          <a:xfrm>
            <a:off x="1307592" y="4114647"/>
            <a:ext cx="6038851" cy="793750"/>
          </a:xfrm>
          <a:prstGeom prst="rect">
            <a:avLst/>
          </a:prstGeom>
          <a:noFill/>
          <a:ln w="9525" algn="ctr">
            <a:noFill/>
            <a:miter lim="800000"/>
            <a:headEnd/>
            <a:tailEnd/>
          </a:ln>
          <a:effectLst/>
        </p:spPr>
        <p:txBody>
          <a:bodyPr lIns="0" tIns="0" rIns="0" bIns="0"/>
          <a:lstStyle/>
          <a:p>
            <a:pPr algn="l" eaLnBrk="0" hangingPunct="0">
              <a:buSzPct val="110000"/>
            </a:pPr>
            <a:endParaRPr lang="en-US" sz="2000" dirty="0">
              <a:solidFill>
                <a:schemeClr val="tx1"/>
              </a:solidFill>
            </a:endParaRPr>
          </a:p>
        </p:txBody>
      </p:sp>
      <p:sp>
        <p:nvSpPr>
          <p:cNvPr id="45104" name="slide_date"/>
          <p:cNvSpPr>
            <a:spLocks noChangeArrowheads="1"/>
          </p:cNvSpPr>
          <p:nvPr userDrawn="1"/>
        </p:nvSpPr>
        <p:spPr bwMode="gray">
          <a:xfrm>
            <a:off x="1307592" y="4965193"/>
            <a:ext cx="6038851" cy="420687"/>
          </a:xfrm>
          <a:prstGeom prst="rect">
            <a:avLst/>
          </a:prstGeom>
          <a:noFill/>
          <a:ln w="9525" algn="ctr">
            <a:noFill/>
            <a:miter lim="800000"/>
            <a:headEnd/>
            <a:tailEnd/>
          </a:ln>
          <a:effectLst/>
        </p:spPr>
        <p:txBody>
          <a:bodyPr lIns="0" tIns="0" rIns="0" bIns="0"/>
          <a:lstStyle/>
          <a:p>
            <a:pPr algn="l">
              <a:lnSpc>
                <a:spcPct val="90000"/>
              </a:lnSpc>
              <a:spcBef>
                <a:spcPct val="50000"/>
              </a:spcBef>
              <a:buClr>
                <a:srgbClr val="688A92"/>
              </a:buClr>
              <a:buSzPct val="110000"/>
              <a:buFont typeface="Wingdings" pitchFamily="2" charset="2"/>
              <a:buNone/>
            </a:pPr>
            <a:endParaRPr lang="en-US" sz="2000" dirty="0">
              <a:solidFill>
                <a:schemeClr val="tx1"/>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14" name="titlemaster_clientlogo"/>
          <p:cNvSpPr txBox="1">
            <a:spLocks noChangeArrowheads="1"/>
          </p:cNvSpPr>
          <p:nvPr userDrawn="1"/>
        </p:nvSpPr>
        <p:spPr bwMode="auto">
          <a:xfrm>
            <a:off x="7302500" y="611189"/>
            <a:ext cx="1517651" cy="1279525"/>
          </a:xfrm>
          <a:prstGeom prst="rect">
            <a:avLst/>
          </a:prstGeom>
          <a:noFill/>
          <a:ln w="9525">
            <a:noFill/>
            <a:miter lim="800000"/>
            <a:headEnd/>
            <a:tailEnd/>
          </a:ln>
          <a:effectLst/>
        </p:spPr>
        <p:txBody>
          <a:bodyPr/>
          <a:lstStyle/>
          <a:p>
            <a:pPr algn="l">
              <a:spcBef>
                <a:spcPct val="50000"/>
              </a:spcBef>
            </a:pPr>
            <a:endParaRPr lang="en-US" sz="1800" dirty="0"/>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594" y="0"/>
            <a:ext cx="3200407" cy="5943612"/>
          </a:xfrm>
          <a:prstGeom prst="rect">
            <a:avLst/>
          </a:prstGeom>
        </p:spPr>
      </p:pic>
      <p:sp>
        <p:nvSpPr>
          <p:cNvPr id="45110" name="titlemaster_clientname"/>
          <p:cNvSpPr>
            <a:spLocks noGrp="1" noChangeArrowheads="1"/>
          </p:cNvSpPr>
          <p:nvPr>
            <p:ph type="ctrTitle"/>
          </p:nvPr>
        </p:nvSpPr>
        <p:spPr bwMode="gray">
          <a:xfrm>
            <a:off x="1307592" y="3390754"/>
            <a:ext cx="6038851" cy="461665"/>
          </a:xfrm>
          <a:ln>
            <a:noFill/>
          </a:ln>
        </p:spPr>
        <p:txBody>
          <a:bodyPr anchor="b"/>
          <a:lstStyle>
            <a:lvl1pPr>
              <a:defRPr sz="300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2" y="4114800"/>
            <a:ext cx="603885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669" y="998426"/>
            <a:ext cx="1715531" cy="137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8074"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6" y="379414"/>
            <a:ext cx="6056313"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lvl1pPr>
              <a:buClr>
                <a:srgbClr val="4F868E"/>
              </a:buClr>
              <a:defRPr>
                <a:solidFill>
                  <a:schemeClr val="tx1"/>
                </a:solidFill>
              </a:defRPr>
            </a:lvl1pPr>
            <a:lvl2pPr>
              <a:buClr>
                <a:srgbClr val="4F868E"/>
              </a:buClr>
              <a:defRPr>
                <a:solidFill>
                  <a:schemeClr val="tx1"/>
                </a:solidFill>
              </a:defRPr>
            </a:lvl2pPr>
            <a:lvl3pPr>
              <a:buClr>
                <a:srgbClr val="4F868E"/>
              </a:buClr>
              <a:defRPr>
                <a:solidFill>
                  <a:schemeClr val="tx1"/>
                </a:solidFill>
              </a:defRPr>
            </a:lvl3pPr>
            <a:lvl4pPr>
              <a:buClr>
                <a:srgbClr val="4F868E"/>
              </a:buClr>
              <a:defRPr>
                <a:solidFill>
                  <a:schemeClr val="tx1"/>
                </a:solidFill>
              </a:defRPr>
            </a:lvl4pPr>
            <a:lvl5pPr>
              <a:buClr>
                <a:srgbClr val="4F868E"/>
              </a:buClr>
              <a:defRPr>
                <a:solidFill>
                  <a:schemeClr val="tx1"/>
                </a:solidFill>
              </a:defRPr>
            </a:lvl5pPr>
            <a:lvl6pPr marL="2466975" indent="-285750">
              <a:buFont typeface="Arial" pitchFamily="34" charset="0"/>
              <a:buChar cha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231106"/>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6" y="1344169"/>
            <a:ext cx="405923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0265" y="1344169"/>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0"/>
            <a:ext cx="8229600" cy="307777"/>
          </a:xfrm>
        </p:spPr>
        <p:txBody>
          <a:bodyPr/>
          <a:lstStyle>
            <a:lvl1pPr>
              <a:defRPr/>
            </a:lvl1pPr>
          </a:lstStyle>
          <a:p>
            <a:r>
              <a:rPr lang="en-US"/>
              <a:t>Click to edit Master title style</a:t>
            </a:r>
            <a:endParaRPr lang="en-CA" dirty="0"/>
          </a:p>
        </p:txBody>
      </p:sp>
      <p:sp>
        <p:nvSpPr>
          <p:cNvPr id="3" name="Text Placeholder 2"/>
          <p:cNvSpPr>
            <a:spLocks noGrp="1"/>
          </p:cNvSpPr>
          <p:nvPr>
            <p:ph type="body" idx="1"/>
          </p:nvPr>
        </p:nvSpPr>
        <p:spPr>
          <a:xfrm>
            <a:off x="429769" y="134416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769"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6" y="134416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8"/>
            <a:ext cx="3008313" cy="615553"/>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59562"/>
            <a:ext cx="54864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43040" name="slidemaster_title"/>
          <p:cNvSpPr>
            <a:spLocks noGrp="1" noChangeArrowheads="1"/>
          </p:cNvSpPr>
          <p:nvPr>
            <p:ph type="title"/>
          </p:nvPr>
        </p:nvSpPr>
        <p:spPr bwMode="black">
          <a:xfrm>
            <a:off x="457200" y="694944"/>
            <a:ext cx="8229909"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4" y="1274763"/>
            <a:ext cx="8275637"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2200" dirty="0"/>
          </a:p>
        </p:txBody>
      </p:sp>
      <p:sp>
        <p:nvSpPr>
          <p:cNvPr id="43045" name="slidemaster_content"/>
          <p:cNvSpPr>
            <a:spLocks noGrp="1" noChangeArrowheads="1"/>
          </p:cNvSpPr>
          <p:nvPr>
            <p:ph type="body" idx="1"/>
          </p:nvPr>
        </p:nvSpPr>
        <p:spPr bwMode="black">
          <a:xfrm>
            <a:off x="457200" y="1353312"/>
            <a:ext cx="8225153" cy="481888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16</a:t>
            </a:r>
          </a:p>
          <a:p>
            <a:pPr lvl="1"/>
            <a:r>
              <a:rPr lang="en-CA" dirty="0"/>
              <a:t>Level two bullet text is Arial 14</a:t>
            </a:r>
          </a:p>
          <a:p>
            <a:pPr lvl="2"/>
            <a:r>
              <a:rPr lang="en-CA" dirty="0"/>
              <a:t>Level three bullet text is Arial 14</a:t>
            </a:r>
          </a:p>
          <a:p>
            <a:pPr lvl="3"/>
            <a:r>
              <a:rPr lang="en-CA" dirty="0"/>
              <a:t>Level four bullet is Arial 14</a:t>
            </a:r>
          </a:p>
          <a:p>
            <a:pPr lvl="4"/>
            <a:r>
              <a:rPr lang="en-CA" dirty="0"/>
              <a:t>Level five bullet is Arial 14</a:t>
            </a:r>
          </a:p>
          <a:p>
            <a:pPr lvl="5"/>
            <a:endParaRPr lang="en-CA" dirty="0"/>
          </a:p>
          <a:p>
            <a:pPr lvl="5"/>
            <a:endParaRPr lang="en-CA" dirty="0"/>
          </a:p>
          <a:p>
            <a:pPr lvl="5"/>
            <a:endParaRPr lang="en-CA" dirty="0"/>
          </a:p>
        </p:txBody>
      </p:sp>
      <p:sp>
        <p:nvSpPr>
          <p:cNvPr id="8" name="slidemaster_pagenumber"/>
          <p:cNvSpPr txBox="1">
            <a:spLocks noChangeArrowheads="1"/>
          </p:cNvSpPr>
          <p:nvPr/>
        </p:nvSpPr>
        <p:spPr bwMode="auto">
          <a:xfrm>
            <a:off x="4114800" y="6675120"/>
            <a:ext cx="914400" cy="138499"/>
          </a:xfrm>
          <a:prstGeom prst="rect">
            <a:avLst/>
          </a:prstGeom>
          <a:noFill/>
          <a:ln w="12700" algn="ctr">
            <a:noFill/>
            <a:miter lim="800000"/>
            <a:headEnd/>
            <a:tailEnd/>
          </a:ln>
          <a:effectLst/>
        </p:spPr>
        <p:txBody>
          <a:bodyPr tIns="0" bIns="0">
            <a:spAutoFit/>
          </a:bodyPr>
          <a:lstStyle/>
          <a:p>
            <a:pPr algn="ctr">
              <a:spcBef>
                <a:spcPct val="50000"/>
              </a:spcBef>
            </a:pPr>
            <a:r>
              <a:rPr lang="en-CA" sz="900" dirty="0">
                <a:solidFill>
                  <a:schemeClr val="bg1"/>
                </a:solidFill>
              </a:rPr>
              <a:t>− </a:t>
            </a:r>
            <a:fld id="{B1D876E0-1F81-4D7B-A35F-3042955D22B2}" type="slidenum">
              <a:rPr lang="en-CA" sz="900">
                <a:solidFill>
                  <a:schemeClr val="bg1"/>
                </a:solidFill>
              </a:rPr>
              <a:pPr algn="ctr">
                <a:spcBef>
                  <a:spcPct val="50000"/>
                </a:spcBef>
              </a:pPr>
              <a:t>‹#›</a:t>
            </a:fld>
            <a:r>
              <a:rPr lang="en-CA" sz="900" dirty="0">
                <a:solidFill>
                  <a:schemeClr val="bg1"/>
                </a:solidFill>
              </a:rPr>
              <a:t> −</a:t>
            </a:r>
          </a:p>
        </p:txBody>
      </p:sp>
      <p:sp>
        <p:nvSpPr>
          <p:cNvPr id="11" name="slidemaster_copyright"/>
          <p:cNvSpPr>
            <a:spLocks noChangeArrowheads="1"/>
          </p:cNvSpPr>
          <p:nvPr/>
        </p:nvSpPr>
        <p:spPr bwMode="auto">
          <a:xfrm>
            <a:off x="228601" y="6657976"/>
            <a:ext cx="2174875" cy="128587"/>
          </a:xfrm>
          <a:prstGeom prst="rect">
            <a:avLst/>
          </a:prstGeom>
          <a:noFill/>
          <a:ln w="9525">
            <a:noFill/>
            <a:miter lim="800000"/>
            <a:headEnd/>
            <a:tailEnd/>
          </a:ln>
          <a:effectLst/>
        </p:spPr>
        <p:txBody>
          <a:bodyPr wrap="none" lIns="0" tIns="0" rIns="0" bIns="0" anchor="b"/>
          <a:lstStyle/>
          <a:p>
            <a:r>
              <a:rPr lang="en-US" sz="600">
                <a:solidFill>
                  <a:schemeClr val="bg1"/>
                </a:solidFill>
              </a:rPr>
              <a:t>© 2017 ZS Associates     |     CONFIDENTIAL</a:t>
            </a:r>
            <a:endParaRPr lang="en-US" sz="600" dirty="0">
              <a:solidFill>
                <a:schemeClr val="bg1"/>
              </a:solidFill>
              <a:latin typeface="Arial" pitchFamily="34" charset="0"/>
            </a:endParaRPr>
          </a:p>
        </p:txBody>
      </p:sp>
      <p:sp>
        <p:nvSpPr>
          <p:cNvPr id="13" name="slidemaster_filename"/>
          <p:cNvSpPr>
            <a:spLocks noChangeArrowheads="1"/>
          </p:cNvSpPr>
          <p:nvPr/>
        </p:nvSpPr>
        <p:spPr bwMode="black">
          <a:xfrm>
            <a:off x="6738938" y="6714077"/>
            <a:ext cx="2176463" cy="73866"/>
          </a:xfrm>
          <a:prstGeom prst="rect">
            <a:avLst/>
          </a:prstGeom>
          <a:noFill/>
          <a:ln w="9525">
            <a:noFill/>
            <a:miter lim="800000"/>
            <a:headEnd/>
            <a:tailEnd/>
          </a:ln>
          <a:effectLst/>
        </p:spPr>
        <p:txBody>
          <a:bodyPr lIns="0" tIns="0" rIns="0" bIns="0" anchor="ctr" anchorCtr="0">
            <a:spAutoFit/>
          </a:bodyPr>
          <a:lstStyle/>
          <a:p>
            <a:pPr algn="r" defTabSz="938213">
              <a:lnSpc>
                <a:spcPct val="80000"/>
              </a:lnSpc>
              <a:spcBef>
                <a:spcPct val="0"/>
              </a:spcBef>
            </a:pPr>
            <a:r>
              <a:rPr lang="en-US" sz="600">
                <a:solidFill>
                  <a:schemeClr val="bg1"/>
                </a:solidFill>
              </a:rPr>
              <a:t>SD-Tutorial-Task</a:t>
            </a:r>
            <a:endParaRPr lang="en-US" sz="6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5pPr>
      <a:lvl6pPr marL="2181225" indent="0" algn="l" rtl="0" eaLnBrk="1" fontAlgn="base" hangingPunct="1">
        <a:spcBef>
          <a:spcPct val="20000"/>
        </a:spcBef>
        <a:spcAft>
          <a:spcPct val="0"/>
        </a:spcAft>
        <a:buClr>
          <a:srgbClr val="688A92"/>
        </a:buClr>
        <a:buSzPct val="110000"/>
        <a:buFont typeface="Arial" pitchFamily="34" charset="0"/>
        <a:buNone/>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ctrTitle"/>
          </p:nvPr>
        </p:nvSpPr>
        <p:spPr/>
        <p:txBody>
          <a:bodyPr/>
          <a:lstStyle/>
          <a:p>
            <a:pPr eaLnBrk="1" hangingPunct="1"/>
            <a:r>
              <a:rPr lang="en-US" altLang="en-US" dirty="0"/>
              <a:t>SD Tutorial</a:t>
            </a:r>
          </a:p>
        </p:txBody>
      </p:sp>
      <p:sp>
        <p:nvSpPr>
          <p:cNvPr id="32771" name="Subtitle 2"/>
          <p:cNvSpPr>
            <a:spLocks noGrp="1"/>
          </p:cNvSpPr>
          <p:nvPr>
            <p:ph type="subTitle" idx="1"/>
          </p:nvPr>
        </p:nvSpPr>
        <p:spPr/>
        <p:txBody>
          <a:bodyPr/>
          <a:lstStyle/>
          <a:p>
            <a:pPr eaLnBrk="1" hangingPunct="1"/>
            <a:r>
              <a:rPr lang="en-US" altLang="en-US" dirty="0"/>
              <a:t>SD NEO – July 2020</a:t>
            </a:r>
          </a:p>
        </p:txBody>
      </p:sp>
      <p:sp>
        <p:nvSpPr>
          <p:cNvPr id="32772" name="Slide Number Placeholder 3"/>
          <p:cNvSpPr>
            <a:spLocks noGrp="1"/>
          </p:cNvSpPr>
          <p:nvPr>
            <p:ph type="sldNum" sz="quarter" idx="4294967295"/>
          </p:nvPr>
        </p:nvSpPr>
        <p:spPr>
          <a:xfrm>
            <a:off x="0" y="6710363"/>
            <a:ext cx="862013" cy="1333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r>
              <a:rPr lang="en-US" altLang="en-US" sz="900">
                <a:solidFill>
                  <a:srgbClr val="9D9E9C"/>
                </a:solidFill>
              </a:rPr>
              <a:t> </a:t>
            </a:r>
            <a:fld id="{5434B79D-7377-4ED0-8CF2-F04ED6661ED9}" type="slidenum">
              <a:rPr lang="en-US" altLang="en-US" sz="900" smtClean="0">
                <a:solidFill>
                  <a:srgbClr val="9D9E9C"/>
                </a:solidFill>
              </a:rPr>
              <a:pPr eaLnBrk="1" hangingPunct="1"/>
              <a:t>1</a:t>
            </a:fld>
            <a:r>
              <a:rPr lang="en-US" altLang="en-US" sz="900">
                <a:solidFill>
                  <a:srgbClr val="9D9E9C"/>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96" name="Title 7"/>
          <p:cNvSpPr>
            <a:spLocks noGrp="1"/>
          </p:cNvSpPr>
          <p:nvPr>
            <p:ph type="title"/>
          </p:nvPr>
        </p:nvSpPr>
        <p:spPr>
          <a:xfrm>
            <a:off x="457200" y="457200"/>
            <a:ext cx="8229909" cy="307777"/>
          </a:xfrm>
        </p:spPr>
        <p:txBody>
          <a:bodyPr/>
          <a:lstStyle/>
          <a:p>
            <a:pPr eaLnBrk="1" hangingPunct="1"/>
            <a:r>
              <a:rPr lang="en-US" altLang="en-US" dirty="0"/>
              <a:t>The Drug Of the month View</a:t>
            </a:r>
          </a:p>
        </p:txBody>
      </p:sp>
      <p:sp>
        <p:nvSpPr>
          <p:cNvPr id="39997" name="Content Placeholder 9"/>
          <p:cNvSpPr>
            <a:spLocks noGrp="1"/>
          </p:cNvSpPr>
          <p:nvPr>
            <p:ph sz="half" idx="1"/>
          </p:nvPr>
        </p:nvSpPr>
        <p:spPr>
          <a:xfrm>
            <a:off x="381000" y="1447800"/>
            <a:ext cx="4114800" cy="4144963"/>
          </a:xfrm>
        </p:spPr>
        <p:txBody>
          <a:bodyPr/>
          <a:lstStyle/>
          <a:p>
            <a:pPr algn="just" eaLnBrk="1" hangingPunct="1"/>
            <a:r>
              <a:rPr lang="en-US" altLang="en-US" sz="2000" dirty="0"/>
              <a:t>Drug of the month view provide the drug ranking based on city</a:t>
            </a:r>
          </a:p>
          <a:p>
            <a:pPr algn="just" eaLnBrk="1" hangingPunct="1"/>
            <a:r>
              <a:rPr lang="en-US" altLang="en-US" sz="2000" dirty="0"/>
              <a:t>The ranking is bases on the total sales made</a:t>
            </a:r>
          </a:p>
          <a:p>
            <a:pPr algn="just" eaLnBrk="1" hangingPunct="1"/>
            <a:r>
              <a:rPr lang="en-US" altLang="en-US" sz="2000" dirty="0"/>
              <a:t>The ranking provides the latest data for the current month</a:t>
            </a:r>
          </a:p>
        </p:txBody>
      </p:sp>
      <p:pic>
        <p:nvPicPr>
          <p:cNvPr id="3" name="Picture 2">
            <a:extLst>
              <a:ext uri="{FF2B5EF4-FFF2-40B4-BE49-F238E27FC236}">
                <a16:creationId xmlns:a16="http://schemas.microsoft.com/office/drawing/2014/main" id="{B0BE64F4-4BC1-4A91-A0FB-35F9E881F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383650"/>
            <a:ext cx="3687729" cy="3188349"/>
          </a:xfrm>
          <a:prstGeom prst="rect">
            <a:avLst/>
          </a:prstGeom>
        </p:spPr>
      </p:pic>
    </p:spTree>
    <p:extLst>
      <p:ext uri="{BB962C8B-B14F-4D97-AF65-F5344CB8AC3E}">
        <p14:creationId xmlns:p14="http://schemas.microsoft.com/office/powerpoint/2010/main" val="101991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dirty="0"/>
              <a:t>Agenda</a:t>
            </a:r>
          </a:p>
        </p:txBody>
      </p:sp>
      <p:sp>
        <p:nvSpPr>
          <p:cNvPr id="34819" name="Content Placeholder 2"/>
          <p:cNvSpPr>
            <a:spLocks noGrp="1"/>
          </p:cNvSpPr>
          <p:nvPr>
            <p:ph idx="1"/>
          </p:nvPr>
        </p:nvSpPr>
        <p:spPr/>
        <p:txBody>
          <a:bodyPr/>
          <a:lstStyle/>
          <a:p>
            <a:pPr eaLnBrk="1" hangingPunct="1"/>
            <a:r>
              <a:rPr lang="en-US" altLang="en-US" sz="2000" b="1" dirty="0"/>
              <a:t>Overview of The existing implementation</a:t>
            </a:r>
            <a:br>
              <a:rPr lang="en-US" altLang="en-US" sz="2000" dirty="0"/>
            </a:br>
            <a:endParaRPr lang="en-US" altLang="en-US" sz="2000" dirty="0"/>
          </a:p>
          <a:p>
            <a:pPr eaLnBrk="1" hangingPunct="1"/>
            <a:r>
              <a:rPr lang="en-US" altLang="en-US" sz="2000" b="1" dirty="0"/>
              <a:t>Feature design to be added to complete the product</a:t>
            </a:r>
          </a:p>
          <a:p>
            <a:pPr lvl="1"/>
            <a:r>
              <a:rPr lang="en-US" altLang="en-US" sz="2000" dirty="0"/>
              <a:t>Implement sales representative list [CRUD Operation]</a:t>
            </a:r>
          </a:p>
          <a:p>
            <a:pPr lvl="1"/>
            <a:r>
              <a:rPr lang="en-US" altLang="en-US" sz="2000" dirty="0"/>
              <a:t>Implement upload of historical data to s3</a:t>
            </a:r>
          </a:p>
          <a:p>
            <a:pPr lvl="1"/>
            <a:r>
              <a:rPr lang="en-US" altLang="en-US" sz="2000" dirty="0"/>
              <a:t>Implement web end for Rep of the month/Drug of the month</a:t>
            </a:r>
          </a:p>
          <a:p>
            <a:pPr lvl="1"/>
            <a:r>
              <a:rPr lang="en-US" altLang="en-US" sz="2000" dirty="0"/>
              <a:t>Implement data transformation on spark to update the </a:t>
            </a:r>
          </a:p>
          <a:p>
            <a:pPr marL="430213" lvl="1" indent="0">
              <a:buNone/>
            </a:pPr>
            <a:r>
              <a:rPr lang="en-US" altLang="en-US" sz="2000" dirty="0"/>
              <a:t>rep-of-the-month and drug-of-the-month </a:t>
            </a:r>
          </a:p>
          <a:p>
            <a:pPr lvl="1"/>
            <a:r>
              <a:rPr lang="en-US" altLang="en-US" sz="2000" dirty="0"/>
              <a:t>Search Box and Pagination[good To have]</a:t>
            </a:r>
          </a:p>
          <a:p>
            <a:pPr eaLnBrk="1" hangingPunct="1"/>
            <a:r>
              <a:rPr lang="en-US" altLang="en-US" sz="2000" b="1" dirty="0"/>
              <a:t>Deep Dive Into the Problem</a:t>
            </a:r>
          </a:p>
        </p:txBody>
      </p:sp>
      <p:sp>
        <p:nvSpPr>
          <p:cNvPr id="34820" name="Slide Number Placeholder 3"/>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7E7D8470-4968-4934-8C9B-ED53326BB558}" type="slidenum">
              <a:rPr altLang="en-US" sz="900" smtClean="0">
                <a:solidFill>
                  <a:srgbClr val="9D9E9C"/>
                </a:solidFill>
              </a:rPr>
              <a:pPr eaLnBrk="1" hangingPunct="1"/>
              <a:t>11</a:t>
            </a:fld>
            <a:endParaRPr altLang="en-US" sz="900">
              <a:solidFill>
                <a:srgbClr val="9D9E9C"/>
              </a:solidFill>
            </a:endParaRPr>
          </a:p>
        </p:txBody>
      </p:sp>
    </p:spTree>
    <p:extLst>
      <p:ext uri="{BB962C8B-B14F-4D97-AF65-F5344CB8AC3E}">
        <p14:creationId xmlns:p14="http://schemas.microsoft.com/office/powerpoint/2010/main" val="91748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457045" y="228600"/>
            <a:ext cx="8229909" cy="307777"/>
          </a:xfrm>
          <a:prstGeom prst="rect">
            <a:avLst/>
          </a:prstGeom>
        </p:spPr>
        <p:txBody>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altLang="en-US" kern="0" dirty="0"/>
              <a:t>Existing Implementation on which all features is to be added</a:t>
            </a:r>
          </a:p>
        </p:txBody>
      </p:sp>
      <p:pic>
        <p:nvPicPr>
          <p:cNvPr id="11" name="Picture 10">
            <a:extLst>
              <a:ext uri="{FF2B5EF4-FFF2-40B4-BE49-F238E27FC236}">
                <a16:creationId xmlns:a16="http://schemas.microsoft.com/office/drawing/2014/main" id="{AB0ACDED-BFA5-4A73-9632-CDB16CC03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5214"/>
            <a:ext cx="9144000" cy="3627572"/>
          </a:xfrm>
          <a:prstGeom prst="rect">
            <a:avLst/>
          </a:prstGeom>
        </p:spPr>
      </p:pic>
    </p:spTree>
    <p:extLst>
      <p:ext uri="{BB962C8B-B14F-4D97-AF65-F5344CB8AC3E}">
        <p14:creationId xmlns:p14="http://schemas.microsoft.com/office/powerpoint/2010/main" val="3819591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dirty="0"/>
              <a:t>Feature 1: Sales Representative List </a:t>
            </a:r>
          </a:p>
        </p:txBody>
      </p:sp>
      <p:sp>
        <p:nvSpPr>
          <p:cNvPr id="47107" name="Content Placeholder 2"/>
          <p:cNvSpPr>
            <a:spLocks noGrp="1"/>
          </p:cNvSpPr>
          <p:nvPr>
            <p:ph idx="1"/>
          </p:nvPr>
        </p:nvSpPr>
        <p:spPr/>
        <p:txBody>
          <a:bodyPr/>
          <a:lstStyle/>
          <a:p>
            <a:pPr eaLnBrk="1" hangingPunct="1"/>
            <a:r>
              <a:rPr lang="en-US" altLang="en-US" sz="2000" dirty="0"/>
              <a:t>This feature provides the functionality to create/read/update/delete[CRUD operation] the sales representative list.</a:t>
            </a:r>
            <a:br>
              <a:rPr lang="en-US" altLang="en-US" sz="2000" dirty="0"/>
            </a:br>
            <a:endParaRPr lang="en-US" altLang="en-US" sz="2000" dirty="0"/>
          </a:p>
          <a:p>
            <a:pPr eaLnBrk="1" hangingPunct="1"/>
            <a:r>
              <a:rPr lang="en-US" altLang="en-US" sz="2000" dirty="0"/>
              <a:t>This feature is useful if the user wants to make changes in the sales representative list data.</a:t>
            </a:r>
          </a:p>
        </p:txBody>
      </p:sp>
      <p:sp>
        <p:nvSpPr>
          <p:cNvPr id="47108" name="Slide Number Placeholder 3"/>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5F73965C-1F82-479E-8982-5C38F9D514E0}" type="slidenum">
              <a:rPr lang="en-US" altLang="en-US" sz="900" smtClean="0">
                <a:solidFill>
                  <a:srgbClr val="9D9E9C"/>
                </a:solidFill>
              </a:rPr>
              <a:pPr eaLnBrk="1" hangingPunct="1"/>
              <a:t>13</a:t>
            </a:fld>
            <a:endParaRPr lang="en-US" altLang="en-US" sz="900">
              <a:solidFill>
                <a:srgbClr val="9D9E9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457200" y="238551"/>
            <a:ext cx="8229909" cy="447249"/>
          </a:xfrm>
          <a:prstGeom prst="rect">
            <a:avLst/>
          </a:prstGeom>
        </p:spPr>
        <p:txBody>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altLang="en-US" sz="1800" dirty="0">
                <a:solidFill>
                  <a:schemeClr val="bg2"/>
                </a:solidFill>
              </a:rPr>
              <a:t>Implement sales representative list [</a:t>
            </a:r>
            <a:r>
              <a:rPr lang="en-US" altLang="en-US" sz="1600" dirty="0">
                <a:solidFill>
                  <a:schemeClr val="bg2"/>
                </a:solidFill>
              </a:rPr>
              <a:t>CRUD Operation</a:t>
            </a:r>
            <a:r>
              <a:rPr lang="en-US" altLang="en-US" sz="1800" dirty="0">
                <a:solidFill>
                  <a:schemeClr val="bg2"/>
                </a:solidFill>
              </a:rPr>
              <a:t>]</a:t>
            </a:r>
          </a:p>
        </p:txBody>
      </p:sp>
      <p:pic>
        <p:nvPicPr>
          <p:cNvPr id="7" name="Picture 6">
            <a:extLst>
              <a:ext uri="{FF2B5EF4-FFF2-40B4-BE49-F238E27FC236}">
                <a16:creationId xmlns:a16="http://schemas.microsoft.com/office/drawing/2014/main" id="{633E151C-5E1A-4E7A-A69E-E86983066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562" y="1600200"/>
            <a:ext cx="4813547" cy="4038808"/>
          </a:xfrm>
          <a:prstGeom prst="rect">
            <a:avLst/>
          </a:prstGeom>
        </p:spPr>
      </p:pic>
      <p:sp>
        <p:nvSpPr>
          <p:cNvPr id="4" name="Speech Bubble: Rectangle 3">
            <a:extLst>
              <a:ext uri="{FF2B5EF4-FFF2-40B4-BE49-F238E27FC236}">
                <a16:creationId xmlns:a16="http://schemas.microsoft.com/office/drawing/2014/main" id="{36C55807-F964-4C72-9EF0-83726D1598B8}"/>
              </a:ext>
            </a:extLst>
          </p:cNvPr>
          <p:cNvSpPr/>
          <p:nvPr/>
        </p:nvSpPr>
        <p:spPr bwMode="auto">
          <a:xfrm>
            <a:off x="762000" y="838200"/>
            <a:ext cx="2209800" cy="2133600"/>
          </a:xfrm>
          <a:prstGeom prst="wedgeRectCallout">
            <a:avLst>
              <a:gd name="adj1" fmla="val 100745"/>
              <a:gd name="adj2" fmla="val 42992"/>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This is a sample </a:t>
            </a:r>
            <a:r>
              <a:rPr lang="en-US" dirty="0" err="1"/>
              <a:t>json</a:t>
            </a:r>
            <a:r>
              <a:rPr lang="en-US" dirty="0"/>
              <a:t> response list</a:t>
            </a:r>
          </a:p>
          <a:p>
            <a:pPr algn="l">
              <a:spcBef>
                <a:spcPts val="0"/>
              </a:spcBef>
              <a:spcAft>
                <a:spcPts val="600"/>
              </a:spcAft>
            </a:pPr>
            <a:endParaRPr lang="en-US" dirty="0"/>
          </a:p>
          <a:p>
            <a:pPr algn="l">
              <a:spcBef>
                <a:spcPts val="0"/>
              </a:spcBef>
              <a:spcAft>
                <a:spcPts val="600"/>
              </a:spcAft>
            </a:pPr>
            <a:r>
              <a:rPr lang="en-US" dirty="0"/>
              <a:t>Create a CRUD operation capability on the list</a:t>
            </a:r>
          </a:p>
          <a:p>
            <a:pPr algn="l">
              <a:spcBef>
                <a:spcPts val="0"/>
              </a:spcBef>
              <a:spcAft>
                <a:spcPts val="600"/>
              </a:spcAft>
            </a:pPr>
            <a:endParaRPr lang="en-US" dirty="0"/>
          </a:p>
        </p:txBody>
      </p:sp>
      <p:sp>
        <p:nvSpPr>
          <p:cNvPr id="10" name="Speech Bubble: Rectangle 9">
            <a:extLst>
              <a:ext uri="{FF2B5EF4-FFF2-40B4-BE49-F238E27FC236}">
                <a16:creationId xmlns:a16="http://schemas.microsoft.com/office/drawing/2014/main" id="{39465631-B9DD-4034-A84A-317BC23C0676}"/>
              </a:ext>
            </a:extLst>
          </p:cNvPr>
          <p:cNvSpPr/>
          <p:nvPr/>
        </p:nvSpPr>
        <p:spPr bwMode="auto">
          <a:xfrm>
            <a:off x="5867400" y="533400"/>
            <a:ext cx="1219200" cy="914400"/>
          </a:xfrm>
          <a:prstGeom prst="wedgeRectCallout">
            <a:avLst>
              <a:gd name="adj1" fmla="val 130900"/>
              <a:gd name="adj2" fmla="val 167734"/>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User should be able to edit the list</a:t>
            </a:r>
          </a:p>
        </p:txBody>
      </p:sp>
      <p:sp>
        <p:nvSpPr>
          <p:cNvPr id="11" name="Speech Bubble: Rectangle 10">
            <a:extLst>
              <a:ext uri="{FF2B5EF4-FFF2-40B4-BE49-F238E27FC236}">
                <a16:creationId xmlns:a16="http://schemas.microsoft.com/office/drawing/2014/main" id="{E3FEEFA6-55EE-4115-8E02-99655FFC9789}"/>
              </a:ext>
            </a:extLst>
          </p:cNvPr>
          <p:cNvSpPr/>
          <p:nvPr/>
        </p:nvSpPr>
        <p:spPr bwMode="auto">
          <a:xfrm>
            <a:off x="7086600" y="5655505"/>
            <a:ext cx="1219200" cy="914400"/>
          </a:xfrm>
          <a:prstGeom prst="wedgeRectCallout">
            <a:avLst>
              <a:gd name="adj1" fmla="val 59766"/>
              <a:gd name="adj2" fmla="val -111647"/>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User should be able to delete from the list</a:t>
            </a:r>
          </a:p>
        </p:txBody>
      </p:sp>
      <p:sp>
        <p:nvSpPr>
          <p:cNvPr id="12" name="Speech Bubble: Rectangle 11">
            <a:extLst>
              <a:ext uri="{FF2B5EF4-FFF2-40B4-BE49-F238E27FC236}">
                <a16:creationId xmlns:a16="http://schemas.microsoft.com/office/drawing/2014/main" id="{A9AC9C33-4BAE-4A17-B5AD-BD2C6A65C0EB}"/>
              </a:ext>
            </a:extLst>
          </p:cNvPr>
          <p:cNvSpPr/>
          <p:nvPr/>
        </p:nvSpPr>
        <p:spPr bwMode="auto">
          <a:xfrm>
            <a:off x="7341398" y="195998"/>
            <a:ext cx="1219200" cy="1099401"/>
          </a:xfrm>
          <a:prstGeom prst="wedgeRectCallout">
            <a:avLst>
              <a:gd name="adj1" fmla="val 18013"/>
              <a:gd name="adj2" fmla="val 106979"/>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User should be able to create a new record from a pop-up</a:t>
            </a:r>
          </a:p>
        </p:txBody>
      </p:sp>
    </p:spTree>
    <p:extLst>
      <p:ext uri="{BB962C8B-B14F-4D97-AF65-F5344CB8AC3E}">
        <p14:creationId xmlns:p14="http://schemas.microsoft.com/office/powerpoint/2010/main" val="4029182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2"/>
          <p:cNvSpPr>
            <a:spLocks noGrp="1"/>
          </p:cNvSpPr>
          <p:nvPr>
            <p:ph type="title"/>
          </p:nvPr>
        </p:nvSpPr>
        <p:spPr>
          <a:xfrm>
            <a:off x="457200" y="387168"/>
            <a:ext cx="8229909" cy="615553"/>
          </a:xfrm>
        </p:spPr>
        <p:txBody>
          <a:bodyPr/>
          <a:lstStyle/>
          <a:p>
            <a:r>
              <a:rPr lang="en-US" altLang="en-US" dirty="0"/>
              <a:t>Feature 2: Implement upload of historical data to s3</a:t>
            </a:r>
            <a:br>
              <a:rPr lang="en-US" altLang="en-US" dirty="0"/>
            </a:br>
            <a:endParaRPr lang="en-US" altLang="en-US" dirty="0"/>
          </a:p>
        </p:txBody>
      </p:sp>
      <p:sp>
        <p:nvSpPr>
          <p:cNvPr id="49155" name="Content Placeholder 3"/>
          <p:cNvSpPr>
            <a:spLocks noGrp="1"/>
          </p:cNvSpPr>
          <p:nvPr>
            <p:ph idx="1"/>
          </p:nvPr>
        </p:nvSpPr>
        <p:spPr/>
        <p:txBody>
          <a:bodyPr/>
          <a:lstStyle/>
          <a:p>
            <a:pPr eaLnBrk="1" hangingPunct="1"/>
            <a:r>
              <a:rPr lang="en-US" altLang="en-US" sz="2000" dirty="0"/>
              <a:t>This feature provides the functionality to upload the historical sales data to s3</a:t>
            </a:r>
            <a:br>
              <a:rPr lang="en-US" altLang="en-US" sz="2000" dirty="0"/>
            </a:br>
            <a:endParaRPr lang="en-US" altLang="en-US" sz="2000" dirty="0"/>
          </a:p>
          <a:p>
            <a:pPr eaLnBrk="1" hangingPunct="1"/>
            <a:r>
              <a:rPr lang="en-US" altLang="en-US" sz="2000" dirty="0"/>
              <a:t>This feature includes the following case:</a:t>
            </a:r>
          </a:p>
          <a:p>
            <a:pPr lvl="1" eaLnBrk="1" hangingPunct="1">
              <a:buFont typeface="Arial" charset="0"/>
              <a:buChar char="•"/>
            </a:pPr>
            <a:r>
              <a:rPr lang="en-US" altLang="en-US" sz="2000" dirty="0"/>
              <a:t>Assumption that the schema of historical data will be same</a:t>
            </a:r>
          </a:p>
          <a:p>
            <a:pPr lvl="1" eaLnBrk="1" hangingPunct="1">
              <a:buFont typeface="Arial" charset="0"/>
              <a:buChar char="•"/>
            </a:pPr>
            <a:r>
              <a:rPr lang="en-US" altLang="en-US" sz="2000" dirty="0"/>
              <a:t>The historical file should be uploaded successfully and a success/failure message should be displayed as per the condition.</a:t>
            </a:r>
          </a:p>
          <a:p>
            <a:pPr eaLnBrk="1" hangingPunct="1"/>
            <a:endParaRPr lang="en-US" altLang="en-US" dirty="0"/>
          </a:p>
        </p:txBody>
      </p:sp>
      <p:sp>
        <p:nvSpPr>
          <p:cNvPr id="49156" name="Slide Number Placeholder 1"/>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DFF5F874-69C9-4A65-BF41-A5A339AD7C48}" type="slidenum">
              <a:rPr lang="en-US" altLang="en-US" sz="900" smtClean="0">
                <a:solidFill>
                  <a:srgbClr val="9D9E9C"/>
                </a:solidFill>
              </a:rPr>
              <a:pPr eaLnBrk="1" hangingPunct="1"/>
              <a:t>15</a:t>
            </a:fld>
            <a:endParaRPr lang="en-US" altLang="en-US" sz="900">
              <a:solidFill>
                <a:srgbClr val="9D9E9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457200" y="238551"/>
            <a:ext cx="8229909" cy="307777"/>
          </a:xfrm>
          <a:prstGeom prst="rect">
            <a:avLst/>
          </a:prstGeom>
        </p:spPr>
        <p:txBody>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altLang="en-US" kern="0" dirty="0"/>
              <a:t>Implement the upload of the historical data</a:t>
            </a:r>
          </a:p>
        </p:txBody>
      </p:sp>
      <p:pic>
        <p:nvPicPr>
          <p:cNvPr id="6" name="Picture 5">
            <a:extLst>
              <a:ext uri="{FF2B5EF4-FFF2-40B4-BE49-F238E27FC236}">
                <a16:creationId xmlns:a16="http://schemas.microsoft.com/office/drawing/2014/main" id="{FB42F8F0-4F05-4F3A-BD3B-EA4831E53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00200"/>
            <a:ext cx="7772709" cy="4038808"/>
          </a:xfrm>
          <a:prstGeom prst="rect">
            <a:avLst/>
          </a:prstGeom>
        </p:spPr>
      </p:pic>
      <p:sp>
        <p:nvSpPr>
          <p:cNvPr id="2" name="Speech Bubble: Rectangle with Corners Rounded 1">
            <a:extLst>
              <a:ext uri="{FF2B5EF4-FFF2-40B4-BE49-F238E27FC236}">
                <a16:creationId xmlns:a16="http://schemas.microsoft.com/office/drawing/2014/main" id="{EFE5AD2E-D27A-454F-8EFC-F443705D22E8}"/>
              </a:ext>
            </a:extLst>
          </p:cNvPr>
          <p:cNvSpPr/>
          <p:nvPr/>
        </p:nvSpPr>
        <p:spPr bwMode="auto">
          <a:xfrm>
            <a:off x="5486400" y="288566"/>
            <a:ext cx="1905000" cy="1460728"/>
          </a:xfrm>
          <a:prstGeom prst="wedgeRoundRectCallou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User should be given the capability to upload the historical data to s3 location</a:t>
            </a:r>
          </a:p>
        </p:txBody>
      </p:sp>
    </p:spTree>
    <p:extLst>
      <p:ext uri="{BB962C8B-B14F-4D97-AF65-F5344CB8AC3E}">
        <p14:creationId xmlns:p14="http://schemas.microsoft.com/office/powerpoint/2010/main" val="1052281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p:cNvSpPr>
            <a:spLocks noGrp="1"/>
          </p:cNvSpPr>
          <p:nvPr>
            <p:ph type="title"/>
          </p:nvPr>
        </p:nvSpPr>
        <p:spPr>
          <a:xfrm>
            <a:off x="457200" y="79391"/>
            <a:ext cx="8229909" cy="923330"/>
          </a:xfrm>
        </p:spPr>
        <p:txBody>
          <a:bodyPr/>
          <a:lstStyle/>
          <a:p>
            <a:r>
              <a:rPr lang="en-US" altLang="en-US" dirty="0"/>
              <a:t>Feature 3: Implement Rep of the month/Drug of the month from the web application</a:t>
            </a:r>
            <a:br>
              <a:rPr lang="en-US" altLang="en-US" dirty="0"/>
            </a:br>
            <a:endParaRPr lang="en-US" altLang="en-US" dirty="0"/>
          </a:p>
        </p:txBody>
      </p:sp>
      <p:sp>
        <p:nvSpPr>
          <p:cNvPr id="52227" name="Content Placeholder 3"/>
          <p:cNvSpPr>
            <a:spLocks noGrp="1"/>
          </p:cNvSpPr>
          <p:nvPr>
            <p:ph idx="1"/>
          </p:nvPr>
        </p:nvSpPr>
        <p:spPr/>
        <p:txBody>
          <a:bodyPr/>
          <a:lstStyle/>
          <a:p>
            <a:pPr eaLnBrk="1" hangingPunct="1"/>
            <a:r>
              <a:rPr lang="en-US" altLang="en-US" sz="2000" dirty="0"/>
              <a:t>This feature provides the view to filter top sales representative performers based on the selected product and selected month.</a:t>
            </a:r>
            <a:br>
              <a:rPr lang="en-US" altLang="en-US" sz="2000" dirty="0"/>
            </a:br>
            <a:endParaRPr lang="en-US" altLang="en-US" sz="2000" dirty="0"/>
          </a:p>
          <a:p>
            <a:pPr eaLnBrk="1" hangingPunct="1"/>
            <a:r>
              <a:rPr lang="en-US" altLang="en-US" sz="2000" dirty="0"/>
              <a:t>This feature also provides another view that gives the top 3 brand performing in that particular month</a:t>
            </a:r>
            <a:endParaRPr lang="en-US" altLang="en-US" sz="2400" dirty="0"/>
          </a:p>
        </p:txBody>
      </p:sp>
      <p:sp>
        <p:nvSpPr>
          <p:cNvPr id="52228" name="Slide Number Placeholder 1"/>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1B8BFBFB-F798-4D99-8947-58BC87380DBC}" type="slidenum">
              <a:rPr lang="en-US" altLang="en-US" sz="900" smtClean="0">
                <a:solidFill>
                  <a:srgbClr val="9D9E9C"/>
                </a:solidFill>
              </a:rPr>
              <a:pPr eaLnBrk="1" hangingPunct="1"/>
              <a:t>17</a:t>
            </a:fld>
            <a:endParaRPr lang="en-US" altLang="en-US" sz="900">
              <a:solidFill>
                <a:srgbClr val="9D9E9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457200" y="238551"/>
            <a:ext cx="8229909" cy="307777"/>
          </a:xfrm>
          <a:prstGeom prst="rect">
            <a:avLst/>
          </a:prstGeom>
        </p:spPr>
        <p:txBody>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altLang="en-US" dirty="0"/>
              <a:t>Implement Rep of the month/Drug of the month</a:t>
            </a:r>
            <a:endParaRPr lang="en-US" altLang="en-US" kern="0" dirty="0"/>
          </a:p>
        </p:txBody>
      </p:sp>
      <p:pic>
        <p:nvPicPr>
          <p:cNvPr id="4" name="Picture 3">
            <a:extLst>
              <a:ext uri="{FF2B5EF4-FFF2-40B4-BE49-F238E27FC236}">
                <a16:creationId xmlns:a16="http://schemas.microsoft.com/office/drawing/2014/main" id="{01DA0AFD-A8E8-41CB-9361-E550608AE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990600"/>
            <a:ext cx="2810435" cy="2514600"/>
          </a:xfrm>
          <a:prstGeom prst="rect">
            <a:avLst/>
          </a:prstGeom>
        </p:spPr>
      </p:pic>
      <p:pic>
        <p:nvPicPr>
          <p:cNvPr id="6" name="Picture 5">
            <a:extLst>
              <a:ext uri="{FF2B5EF4-FFF2-40B4-BE49-F238E27FC236}">
                <a16:creationId xmlns:a16="http://schemas.microsoft.com/office/drawing/2014/main" id="{5508CCFF-F0FE-4114-AFB3-5F534E4EF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503" y="3657600"/>
            <a:ext cx="2821332" cy="2439277"/>
          </a:xfrm>
          <a:prstGeom prst="rect">
            <a:avLst/>
          </a:prstGeom>
        </p:spPr>
      </p:pic>
      <p:sp>
        <p:nvSpPr>
          <p:cNvPr id="2" name="Speech Bubble: Rectangle with Corners Rounded 1">
            <a:extLst>
              <a:ext uri="{FF2B5EF4-FFF2-40B4-BE49-F238E27FC236}">
                <a16:creationId xmlns:a16="http://schemas.microsoft.com/office/drawing/2014/main" id="{1E60D517-7E23-46D4-8E81-2DA447899BA5}"/>
              </a:ext>
            </a:extLst>
          </p:cNvPr>
          <p:cNvSpPr/>
          <p:nvPr/>
        </p:nvSpPr>
        <p:spPr bwMode="auto">
          <a:xfrm>
            <a:off x="914400" y="1143000"/>
            <a:ext cx="3124201" cy="1295400"/>
          </a:xfrm>
          <a:prstGeom prst="wedgeRoundRectCallout">
            <a:avLst>
              <a:gd name="adj1" fmla="val 90507"/>
              <a:gd name="adj2" fmla="val -8816"/>
              <a:gd name="adj3" fmla="val 16667"/>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Filter the top performer based on the month and the sales product</a:t>
            </a:r>
          </a:p>
        </p:txBody>
      </p:sp>
      <p:sp>
        <p:nvSpPr>
          <p:cNvPr id="8" name="Speech Bubble: Rectangle with Corners Rounded 7">
            <a:extLst>
              <a:ext uri="{FF2B5EF4-FFF2-40B4-BE49-F238E27FC236}">
                <a16:creationId xmlns:a16="http://schemas.microsoft.com/office/drawing/2014/main" id="{63AF51D7-38DF-41DE-8287-935DA5C9ED2E}"/>
              </a:ext>
            </a:extLst>
          </p:cNvPr>
          <p:cNvSpPr/>
          <p:nvPr/>
        </p:nvSpPr>
        <p:spPr bwMode="auto">
          <a:xfrm>
            <a:off x="914400" y="4038600"/>
            <a:ext cx="3276601" cy="1371600"/>
          </a:xfrm>
          <a:prstGeom prst="wedgeRoundRectCallout">
            <a:avLst>
              <a:gd name="adj1" fmla="val 90507"/>
              <a:gd name="adj2" fmla="val -8816"/>
              <a:gd name="adj3" fmla="val 16667"/>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Filter the drug of the month based on the city and for the current month</a:t>
            </a:r>
          </a:p>
        </p:txBody>
      </p:sp>
    </p:spTree>
    <p:extLst>
      <p:ext uri="{BB962C8B-B14F-4D97-AF65-F5344CB8AC3E}">
        <p14:creationId xmlns:p14="http://schemas.microsoft.com/office/powerpoint/2010/main" val="3210920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2"/>
          <p:cNvSpPr>
            <a:spLocks noGrp="1"/>
          </p:cNvSpPr>
          <p:nvPr>
            <p:ph type="title"/>
          </p:nvPr>
        </p:nvSpPr>
        <p:spPr>
          <a:xfrm>
            <a:off x="432842" y="371198"/>
            <a:ext cx="8229909" cy="1046440"/>
          </a:xfrm>
        </p:spPr>
        <p:txBody>
          <a:bodyPr/>
          <a:lstStyle/>
          <a:p>
            <a:pPr lvl="1"/>
            <a:r>
              <a:rPr lang="en-US" altLang="en-US" sz="2000" dirty="0">
                <a:solidFill>
                  <a:schemeClr val="bg2"/>
                </a:solidFill>
              </a:rPr>
              <a:t>Feature 4:Implement data transformation on spark to update the </a:t>
            </a:r>
            <a:br>
              <a:rPr lang="en-US" altLang="en-US" sz="2000" dirty="0">
                <a:solidFill>
                  <a:schemeClr val="bg2"/>
                </a:solidFill>
              </a:rPr>
            </a:br>
            <a:r>
              <a:rPr lang="en-US" altLang="en-US" sz="2000" dirty="0">
                <a:solidFill>
                  <a:schemeClr val="bg2"/>
                </a:solidFill>
              </a:rPr>
              <a:t>rep-of-the-month and drug-of-the-month </a:t>
            </a:r>
            <a:br>
              <a:rPr lang="en-US" altLang="en-US" sz="2000" dirty="0"/>
            </a:br>
            <a:endParaRPr lang="en-US" altLang="en-US" dirty="0"/>
          </a:p>
        </p:txBody>
      </p:sp>
      <p:sp>
        <p:nvSpPr>
          <p:cNvPr id="54275" name="Content Placeholder 3"/>
          <p:cNvSpPr>
            <a:spLocks noGrp="1"/>
          </p:cNvSpPr>
          <p:nvPr>
            <p:ph idx="1"/>
          </p:nvPr>
        </p:nvSpPr>
        <p:spPr>
          <a:xfrm>
            <a:off x="409185" y="1295400"/>
            <a:ext cx="8277225" cy="4144962"/>
          </a:xfrm>
        </p:spPr>
        <p:txBody>
          <a:bodyPr/>
          <a:lstStyle/>
          <a:p>
            <a:r>
              <a:rPr lang="en-US" sz="2000" dirty="0"/>
              <a:t>Script/Flow should gets executed as a part of the step should pull up Historical Sales Data from S3 bucket and Sales-Rep data from RDS or through an API and run business rules and derive insights. </a:t>
            </a:r>
          </a:p>
          <a:p>
            <a:endParaRPr lang="en-US" sz="2000" dirty="0"/>
          </a:p>
          <a:p>
            <a:r>
              <a:rPr lang="en-US" sz="2000" dirty="0"/>
              <a:t>These insights should be stored back in Postgres RDS in </a:t>
            </a:r>
            <a:r>
              <a:rPr lang="en-US" sz="2000" i="1" dirty="0"/>
              <a:t>overwrite</a:t>
            </a:r>
            <a:r>
              <a:rPr lang="en-US" sz="2000" dirty="0"/>
              <a:t> mode or should be able to call an API to do so.</a:t>
            </a:r>
            <a:endParaRPr lang="en-US" altLang="en-US" dirty="0"/>
          </a:p>
        </p:txBody>
      </p:sp>
      <p:sp>
        <p:nvSpPr>
          <p:cNvPr id="54276" name="Slide Number Placeholder 1"/>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4B8822DC-2D00-4055-9A40-98C0497B823C}" type="slidenum">
              <a:rPr lang="en-US" altLang="en-US" sz="900" smtClean="0">
                <a:solidFill>
                  <a:srgbClr val="9D9E9C"/>
                </a:solidFill>
              </a:rPr>
              <a:pPr eaLnBrk="1" hangingPunct="1"/>
              <a:t>19</a:t>
            </a:fld>
            <a:endParaRPr lang="en-US" altLang="en-US" sz="900" dirty="0">
              <a:solidFill>
                <a:srgbClr val="9D9E9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sz="2400"/>
              <a:t>During the tutorial, you will be responsible for adding several new features to an existing web application</a:t>
            </a:r>
          </a:p>
        </p:txBody>
      </p:sp>
      <p:sp>
        <p:nvSpPr>
          <p:cNvPr id="33795" name="Content Placeholder 2"/>
          <p:cNvSpPr>
            <a:spLocks noGrp="1"/>
          </p:cNvSpPr>
          <p:nvPr>
            <p:ph idx="1"/>
          </p:nvPr>
        </p:nvSpPr>
        <p:spPr/>
        <p:txBody>
          <a:bodyPr/>
          <a:lstStyle/>
          <a:p>
            <a:pPr algn="just"/>
            <a:r>
              <a:rPr lang="en-US" altLang="en-US" sz="2000" dirty="0"/>
              <a:t>The SD group has written a web application that helps to view historical sales data of drug(Sales attainment rank problem)</a:t>
            </a:r>
          </a:p>
          <a:p>
            <a:pPr marL="0" indent="0" algn="just">
              <a:buNone/>
            </a:pPr>
            <a:endParaRPr lang="en-US" altLang="en-US" sz="2000" dirty="0"/>
          </a:p>
          <a:p>
            <a:pPr algn="just"/>
            <a:r>
              <a:rPr lang="en-US" altLang="en-US" sz="2000" dirty="0"/>
              <a:t>The application is missing several important features to complete it</a:t>
            </a:r>
          </a:p>
          <a:p>
            <a:pPr marL="0" indent="0" algn="just">
              <a:buNone/>
            </a:pPr>
            <a:endParaRPr lang="en-US" altLang="en-US" sz="2000" dirty="0"/>
          </a:p>
          <a:p>
            <a:pPr algn="just"/>
            <a:r>
              <a:rPr lang="en-US" altLang="en-US" sz="2000" dirty="0"/>
              <a:t>Feature Design to be added to complete the product</a:t>
            </a:r>
          </a:p>
        </p:txBody>
      </p:sp>
      <p:sp>
        <p:nvSpPr>
          <p:cNvPr id="33796" name="Slide Number Placeholder 3"/>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B66FCF13-DFCD-4441-90AB-B83D35E82C71}" type="slidenum">
              <a:rPr lang="en-US" altLang="en-US" sz="900" smtClean="0">
                <a:solidFill>
                  <a:srgbClr val="9D9E9C"/>
                </a:solidFill>
              </a:rPr>
              <a:pPr eaLnBrk="1" hangingPunct="1"/>
              <a:t>2</a:t>
            </a:fld>
            <a:endParaRPr lang="en-US" altLang="en-US" sz="900">
              <a:solidFill>
                <a:srgbClr val="9D9E9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228600" y="144641"/>
            <a:ext cx="8229909" cy="307777"/>
          </a:xfrm>
          <a:prstGeom prst="rect">
            <a:avLst/>
          </a:prstGeom>
        </p:spPr>
        <p:txBody>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altLang="en-US" dirty="0"/>
              <a:t>Feature 4:Implement data transformation on spark to update the </a:t>
            </a:r>
            <a:br>
              <a:rPr lang="en-US" altLang="en-US" dirty="0"/>
            </a:br>
            <a:r>
              <a:rPr lang="en-US" altLang="en-US" dirty="0"/>
              <a:t>rep-of-the-month and drug-of-the-month</a:t>
            </a:r>
            <a:endParaRPr lang="en-US" altLang="en-US" kern="0" dirty="0"/>
          </a:p>
        </p:txBody>
      </p:sp>
      <p:sp>
        <p:nvSpPr>
          <p:cNvPr id="2" name="Rectangle 1">
            <a:extLst>
              <a:ext uri="{FF2B5EF4-FFF2-40B4-BE49-F238E27FC236}">
                <a16:creationId xmlns:a16="http://schemas.microsoft.com/office/drawing/2014/main" id="{788C721F-D122-452A-9528-5D2F9022EE31}"/>
              </a:ext>
            </a:extLst>
          </p:cNvPr>
          <p:cNvSpPr/>
          <p:nvPr/>
        </p:nvSpPr>
        <p:spPr>
          <a:xfrm>
            <a:off x="381000" y="1143000"/>
            <a:ext cx="7086600" cy="307777"/>
          </a:xfrm>
          <a:prstGeom prst="rect">
            <a:avLst/>
          </a:prstGeom>
        </p:spPr>
        <p:txBody>
          <a:bodyPr wrap="square">
            <a:spAutoFit/>
          </a:bodyPr>
          <a:lstStyle/>
          <a:p>
            <a:r>
              <a:rPr lang="en-US" dirty="0"/>
              <a:t> </a:t>
            </a:r>
          </a:p>
        </p:txBody>
      </p:sp>
      <p:pic>
        <p:nvPicPr>
          <p:cNvPr id="8" name="Picture 7">
            <a:extLst>
              <a:ext uri="{FF2B5EF4-FFF2-40B4-BE49-F238E27FC236}">
                <a16:creationId xmlns:a16="http://schemas.microsoft.com/office/drawing/2014/main" id="{A94C99B7-0716-4BD3-8FC3-0FEFCEEDA9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63252" y="2805883"/>
            <a:ext cx="914401" cy="943364"/>
          </a:xfrm>
          <a:prstGeom prst="rect">
            <a:avLst/>
          </a:prstGeom>
        </p:spPr>
      </p:pic>
      <p:sp>
        <p:nvSpPr>
          <p:cNvPr id="9" name="Rectangle: Rounded Corners 8">
            <a:extLst>
              <a:ext uri="{FF2B5EF4-FFF2-40B4-BE49-F238E27FC236}">
                <a16:creationId xmlns:a16="http://schemas.microsoft.com/office/drawing/2014/main" id="{E0061B66-15B1-4452-AAC6-D0377A94348C}"/>
              </a:ext>
            </a:extLst>
          </p:cNvPr>
          <p:cNvSpPr/>
          <p:nvPr/>
        </p:nvSpPr>
        <p:spPr bwMode="auto">
          <a:xfrm>
            <a:off x="504334" y="4242066"/>
            <a:ext cx="1066799" cy="533400"/>
          </a:xfrm>
          <a:prstGeom prst="roundRec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S3 Bucket</a:t>
            </a:r>
          </a:p>
        </p:txBody>
      </p:sp>
      <p:cxnSp>
        <p:nvCxnSpPr>
          <p:cNvPr id="11" name="Straight Arrow Connector 10">
            <a:extLst>
              <a:ext uri="{FF2B5EF4-FFF2-40B4-BE49-F238E27FC236}">
                <a16:creationId xmlns:a16="http://schemas.microsoft.com/office/drawing/2014/main" id="{3E11C1FF-A5A4-43E2-8B3E-CBC583E3E124}"/>
              </a:ext>
            </a:extLst>
          </p:cNvPr>
          <p:cNvCxnSpPr>
            <a:cxnSpLocks/>
          </p:cNvCxnSpPr>
          <p:nvPr/>
        </p:nvCxnSpPr>
        <p:spPr>
          <a:xfrm>
            <a:off x="1723531" y="3403076"/>
            <a:ext cx="1377888"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A06E2435-EEF2-4587-B598-B47146F6E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6493" y="2244412"/>
            <a:ext cx="1907380" cy="2143125"/>
          </a:xfrm>
          <a:prstGeom prst="rect">
            <a:avLst/>
          </a:prstGeom>
        </p:spPr>
      </p:pic>
      <p:pic>
        <p:nvPicPr>
          <p:cNvPr id="18" name="Picture 17">
            <a:extLst>
              <a:ext uri="{FF2B5EF4-FFF2-40B4-BE49-F238E27FC236}">
                <a16:creationId xmlns:a16="http://schemas.microsoft.com/office/drawing/2014/main" id="{86D46412-D2E0-46BF-8FEC-F332F1A867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254" y="2327392"/>
            <a:ext cx="1714500" cy="1714500"/>
          </a:xfrm>
          <a:prstGeom prst="rect">
            <a:avLst/>
          </a:prstGeom>
        </p:spPr>
      </p:pic>
      <p:sp>
        <p:nvSpPr>
          <p:cNvPr id="21" name="Rectangle 20">
            <a:extLst>
              <a:ext uri="{FF2B5EF4-FFF2-40B4-BE49-F238E27FC236}">
                <a16:creationId xmlns:a16="http://schemas.microsoft.com/office/drawing/2014/main" id="{9E43C7CB-9182-46DD-9D7F-13BD9CB0CBC6}"/>
              </a:ext>
            </a:extLst>
          </p:cNvPr>
          <p:cNvSpPr/>
          <p:nvPr/>
        </p:nvSpPr>
        <p:spPr bwMode="auto">
          <a:xfrm>
            <a:off x="3804906" y="4256204"/>
            <a:ext cx="1295400" cy="544396"/>
          </a:xfrm>
          <a:prstGeom prst="rec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EMR+SPARK</a:t>
            </a:r>
          </a:p>
        </p:txBody>
      </p:sp>
      <p:sp>
        <p:nvSpPr>
          <p:cNvPr id="22" name="Rectangle 21">
            <a:extLst>
              <a:ext uri="{FF2B5EF4-FFF2-40B4-BE49-F238E27FC236}">
                <a16:creationId xmlns:a16="http://schemas.microsoft.com/office/drawing/2014/main" id="{B9C7BFF9-7EF0-446D-BA48-744F6EFA3D17}"/>
              </a:ext>
            </a:extLst>
          </p:cNvPr>
          <p:cNvSpPr/>
          <p:nvPr/>
        </p:nvSpPr>
        <p:spPr bwMode="auto">
          <a:xfrm>
            <a:off x="7086600" y="4256204"/>
            <a:ext cx="1295400" cy="544396"/>
          </a:xfrm>
          <a:prstGeom prst="rec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AWS RDS</a:t>
            </a:r>
          </a:p>
        </p:txBody>
      </p:sp>
      <p:sp>
        <p:nvSpPr>
          <p:cNvPr id="25" name="Rectangle 24">
            <a:extLst>
              <a:ext uri="{FF2B5EF4-FFF2-40B4-BE49-F238E27FC236}">
                <a16:creationId xmlns:a16="http://schemas.microsoft.com/office/drawing/2014/main" id="{3F6E63AD-9730-483C-9DFC-D7E535D1B1A8}"/>
              </a:ext>
            </a:extLst>
          </p:cNvPr>
          <p:cNvSpPr/>
          <p:nvPr/>
        </p:nvSpPr>
        <p:spPr bwMode="auto">
          <a:xfrm>
            <a:off x="563252" y="5332080"/>
            <a:ext cx="3891702" cy="1103344"/>
          </a:xfrm>
          <a:prstGeom prst="rec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Step 1: The spark reads the historical data from the s3 bucket </a:t>
            </a:r>
          </a:p>
          <a:p>
            <a:pPr algn="l">
              <a:spcBef>
                <a:spcPts val="0"/>
              </a:spcBef>
              <a:spcAft>
                <a:spcPts val="600"/>
              </a:spcAft>
            </a:pPr>
            <a:r>
              <a:rPr lang="en-US" dirty="0"/>
              <a:t>Step 2:The spark script will read the sales representative list from RDS or alternatively from API endpoint</a:t>
            </a:r>
          </a:p>
        </p:txBody>
      </p:sp>
      <p:cxnSp>
        <p:nvCxnSpPr>
          <p:cNvPr id="27" name="Straight Arrow Connector 26">
            <a:extLst>
              <a:ext uri="{FF2B5EF4-FFF2-40B4-BE49-F238E27FC236}">
                <a16:creationId xmlns:a16="http://schemas.microsoft.com/office/drawing/2014/main" id="{E50C0F17-3D02-4D7C-BD70-67B6B48A5769}"/>
              </a:ext>
            </a:extLst>
          </p:cNvPr>
          <p:cNvCxnSpPr>
            <a:cxnSpLocks/>
          </p:cNvCxnSpPr>
          <p:nvPr/>
        </p:nvCxnSpPr>
        <p:spPr>
          <a:xfrm flipV="1">
            <a:off x="5620327" y="3314134"/>
            <a:ext cx="1288732" cy="113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E2A0698-353B-4CCD-8C22-004C66F03253}"/>
              </a:ext>
            </a:extLst>
          </p:cNvPr>
          <p:cNvCxnSpPr/>
          <p:nvPr/>
        </p:nvCxnSpPr>
        <p:spPr>
          <a:xfrm flipH="1">
            <a:off x="5562600" y="2971800"/>
            <a:ext cx="144780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7F8BCB3F-16EE-4018-8611-0D2C83FA74C5}"/>
              </a:ext>
            </a:extLst>
          </p:cNvPr>
          <p:cNvSpPr/>
          <p:nvPr/>
        </p:nvSpPr>
        <p:spPr bwMode="auto">
          <a:xfrm>
            <a:off x="2057399" y="2667000"/>
            <a:ext cx="339365" cy="457199"/>
          </a:xfrm>
          <a:prstGeom prst="wedgeRectCallou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1</a:t>
            </a:r>
          </a:p>
        </p:txBody>
      </p:sp>
      <p:sp>
        <p:nvSpPr>
          <p:cNvPr id="32" name="Speech Bubble: Rectangle 31">
            <a:extLst>
              <a:ext uri="{FF2B5EF4-FFF2-40B4-BE49-F238E27FC236}">
                <a16:creationId xmlns:a16="http://schemas.microsoft.com/office/drawing/2014/main" id="{01DE3D7B-D7F1-4AAA-A153-DDD91DC59554}"/>
              </a:ext>
            </a:extLst>
          </p:cNvPr>
          <p:cNvSpPr/>
          <p:nvPr/>
        </p:nvSpPr>
        <p:spPr bwMode="auto">
          <a:xfrm>
            <a:off x="5943601" y="2438400"/>
            <a:ext cx="362526" cy="377706"/>
          </a:xfrm>
          <a:prstGeom prst="wedgeRectCallou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2</a:t>
            </a:r>
          </a:p>
        </p:txBody>
      </p:sp>
      <p:sp>
        <p:nvSpPr>
          <p:cNvPr id="33" name="Speech Bubble: Rectangle 32">
            <a:extLst>
              <a:ext uri="{FF2B5EF4-FFF2-40B4-BE49-F238E27FC236}">
                <a16:creationId xmlns:a16="http://schemas.microsoft.com/office/drawing/2014/main" id="{800101ED-0332-482E-923A-8C39309EBE4A}"/>
              </a:ext>
            </a:extLst>
          </p:cNvPr>
          <p:cNvSpPr/>
          <p:nvPr/>
        </p:nvSpPr>
        <p:spPr bwMode="auto">
          <a:xfrm>
            <a:off x="5943601" y="3657601"/>
            <a:ext cx="457199" cy="302880"/>
          </a:xfrm>
          <a:prstGeom prst="wedgeRectCallout">
            <a:avLst>
              <a:gd name="adj1" fmla="val -5988"/>
              <a:gd name="adj2" fmla="val -87141"/>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3</a:t>
            </a:r>
          </a:p>
        </p:txBody>
      </p:sp>
      <p:sp>
        <p:nvSpPr>
          <p:cNvPr id="35" name="Rectangle 34">
            <a:extLst>
              <a:ext uri="{FF2B5EF4-FFF2-40B4-BE49-F238E27FC236}">
                <a16:creationId xmlns:a16="http://schemas.microsoft.com/office/drawing/2014/main" id="{61C6CAD8-2483-40D9-B520-AC1E00B36490}"/>
              </a:ext>
            </a:extLst>
          </p:cNvPr>
          <p:cNvSpPr/>
          <p:nvPr/>
        </p:nvSpPr>
        <p:spPr bwMode="auto">
          <a:xfrm>
            <a:off x="4571999" y="5332080"/>
            <a:ext cx="3891702" cy="1103344"/>
          </a:xfrm>
          <a:prstGeom prst="rec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Step 3:After the transformation the data should be either pushed to RDS or an API can be used to achieve the same.</a:t>
            </a:r>
          </a:p>
        </p:txBody>
      </p:sp>
    </p:spTree>
    <p:extLst>
      <p:ext uri="{BB962C8B-B14F-4D97-AF65-F5344CB8AC3E}">
        <p14:creationId xmlns:p14="http://schemas.microsoft.com/office/powerpoint/2010/main" val="2329959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457200" y="387168"/>
            <a:ext cx="8229909" cy="615553"/>
          </a:xfrm>
        </p:spPr>
        <p:txBody>
          <a:bodyPr/>
          <a:lstStyle/>
          <a:p>
            <a:r>
              <a:rPr lang="en-US" altLang="en-US" dirty="0"/>
              <a:t>Feature 5: Search Box and Pagination[good To have]</a:t>
            </a:r>
            <a:br>
              <a:rPr lang="en-US" altLang="en-US" dirty="0"/>
            </a:br>
            <a:endParaRPr lang="en-US" altLang="en-US" dirty="0"/>
          </a:p>
        </p:txBody>
      </p:sp>
      <p:sp>
        <p:nvSpPr>
          <p:cNvPr id="59395" name="Content Placeholder 3"/>
          <p:cNvSpPr>
            <a:spLocks noGrp="1"/>
          </p:cNvSpPr>
          <p:nvPr>
            <p:ph idx="1"/>
          </p:nvPr>
        </p:nvSpPr>
        <p:spPr/>
        <p:txBody>
          <a:bodyPr/>
          <a:lstStyle/>
          <a:p>
            <a:pPr eaLnBrk="1" hangingPunct="1"/>
            <a:r>
              <a:rPr lang="en-US" altLang="en-US" sz="2000" dirty="0"/>
              <a:t>This feature provides an option to search the list for a given record and display the same</a:t>
            </a:r>
            <a:br>
              <a:rPr lang="en-US" altLang="en-US" sz="2000" dirty="0"/>
            </a:br>
            <a:endParaRPr lang="en-US" altLang="en-US" sz="2000" dirty="0"/>
          </a:p>
          <a:p>
            <a:pPr eaLnBrk="1" hangingPunct="1"/>
            <a:r>
              <a:rPr lang="en-US" altLang="en-US" sz="2000" dirty="0"/>
              <a:t>The pagination allows you to fetch data on the basis of page selected.</a:t>
            </a:r>
          </a:p>
          <a:p>
            <a:pPr marL="0" indent="0" eaLnBrk="1" hangingPunct="1">
              <a:buNone/>
            </a:pPr>
            <a:endParaRPr lang="en-US" altLang="en-US" dirty="0"/>
          </a:p>
        </p:txBody>
      </p:sp>
      <p:sp>
        <p:nvSpPr>
          <p:cNvPr id="59396" name="Slide Number Placeholder 1"/>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5004470A-AA04-4945-951E-65AD16A2BA3B}" type="slidenum">
              <a:rPr lang="en-US" altLang="en-US" sz="900" smtClean="0">
                <a:solidFill>
                  <a:srgbClr val="9D9E9C"/>
                </a:solidFill>
              </a:rPr>
              <a:pPr eaLnBrk="1" hangingPunct="1"/>
              <a:t>21</a:t>
            </a:fld>
            <a:endParaRPr lang="en-US" altLang="en-US" sz="900" dirty="0">
              <a:solidFill>
                <a:srgbClr val="9D9E9C"/>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153663" y="239763"/>
            <a:ext cx="8228338" cy="827037"/>
          </a:xfrm>
          <a:prstGeom prst="rect">
            <a:avLst/>
          </a:prstGeom>
        </p:spPr>
        <p:txBody>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endParaRPr lang="en-US" altLang="en-US" kern="0" dirty="0"/>
          </a:p>
        </p:txBody>
      </p:sp>
      <p:pic>
        <p:nvPicPr>
          <p:cNvPr id="10" name="Picture 9">
            <a:extLst>
              <a:ext uri="{FF2B5EF4-FFF2-40B4-BE49-F238E27FC236}">
                <a16:creationId xmlns:a16="http://schemas.microsoft.com/office/drawing/2014/main" id="{EFAF9271-375A-455F-BF63-24F085BD5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76400"/>
            <a:ext cx="7391400" cy="4648200"/>
          </a:xfrm>
          <a:prstGeom prst="rect">
            <a:avLst/>
          </a:prstGeom>
        </p:spPr>
      </p:pic>
      <p:sp>
        <p:nvSpPr>
          <p:cNvPr id="2" name="Rectangle 1">
            <a:extLst>
              <a:ext uri="{FF2B5EF4-FFF2-40B4-BE49-F238E27FC236}">
                <a16:creationId xmlns:a16="http://schemas.microsoft.com/office/drawing/2014/main" id="{495A7241-EC02-4B44-8F88-EC798B5C57DF}"/>
              </a:ext>
            </a:extLst>
          </p:cNvPr>
          <p:cNvSpPr/>
          <p:nvPr/>
        </p:nvSpPr>
        <p:spPr>
          <a:xfrm>
            <a:off x="456891" y="304800"/>
            <a:ext cx="7925109" cy="400110"/>
          </a:xfrm>
          <a:prstGeom prst="rect">
            <a:avLst/>
          </a:prstGeom>
        </p:spPr>
        <p:txBody>
          <a:bodyPr wrap="square">
            <a:spAutoFit/>
          </a:bodyPr>
          <a:lstStyle/>
          <a:p>
            <a:r>
              <a:rPr lang="en-US" altLang="en-US" sz="2000" dirty="0">
                <a:solidFill>
                  <a:schemeClr val="bg2"/>
                </a:solidFill>
              </a:rPr>
              <a:t>Feature 5: Search Box and Pagination</a:t>
            </a:r>
            <a:endParaRPr lang="en-US" sz="2000" dirty="0">
              <a:solidFill>
                <a:schemeClr val="bg2"/>
              </a:solidFill>
            </a:endParaRPr>
          </a:p>
        </p:txBody>
      </p:sp>
      <p:sp>
        <p:nvSpPr>
          <p:cNvPr id="3" name="Speech Bubble: Rectangle 2">
            <a:extLst>
              <a:ext uri="{FF2B5EF4-FFF2-40B4-BE49-F238E27FC236}">
                <a16:creationId xmlns:a16="http://schemas.microsoft.com/office/drawing/2014/main" id="{1D531EF1-F17D-4A6D-90C6-3B01BEBEE389}"/>
              </a:ext>
            </a:extLst>
          </p:cNvPr>
          <p:cNvSpPr/>
          <p:nvPr/>
        </p:nvSpPr>
        <p:spPr bwMode="auto">
          <a:xfrm>
            <a:off x="2209800" y="1009710"/>
            <a:ext cx="1828800" cy="914400"/>
          </a:xfrm>
          <a:prstGeom prst="wedgeRectCallou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Ability to search any sales rep</a:t>
            </a:r>
          </a:p>
        </p:txBody>
      </p:sp>
      <p:sp>
        <p:nvSpPr>
          <p:cNvPr id="11" name="Speech Bubble: Rectangle 10">
            <a:extLst>
              <a:ext uri="{FF2B5EF4-FFF2-40B4-BE49-F238E27FC236}">
                <a16:creationId xmlns:a16="http://schemas.microsoft.com/office/drawing/2014/main" id="{3DAD285A-7ACF-4D4F-B5F3-AEBE97411A37}"/>
              </a:ext>
            </a:extLst>
          </p:cNvPr>
          <p:cNvSpPr/>
          <p:nvPr/>
        </p:nvSpPr>
        <p:spPr bwMode="auto">
          <a:xfrm>
            <a:off x="6019800" y="4953000"/>
            <a:ext cx="1828800" cy="914400"/>
          </a:xfrm>
          <a:prstGeom prst="wedgeRectCallou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Ability to filter sales representative with help of pagination  </a:t>
            </a:r>
          </a:p>
        </p:txBody>
      </p:sp>
    </p:spTree>
    <p:extLst>
      <p:ext uri="{BB962C8B-B14F-4D97-AF65-F5344CB8AC3E}">
        <p14:creationId xmlns:p14="http://schemas.microsoft.com/office/powerpoint/2010/main" val="1329490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457200" y="694944"/>
            <a:ext cx="8229909" cy="307777"/>
          </a:xfrm>
        </p:spPr>
        <p:txBody>
          <a:bodyPr/>
          <a:lstStyle/>
          <a:p>
            <a:r>
              <a:rPr lang="en-US" dirty="0"/>
              <a:t>Deep dive of problem and approach to solution </a:t>
            </a:r>
            <a:endParaRPr lang="en-US" altLang="en-US" dirty="0"/>
          </a:p>
        </p:txBody>
      </p:sp>
      <p:sp>
        <p:nvSpPr>
          <p:cNvPr id="59395" name="Content Placeholder 3"/>
          <p:cNvSpPr>
            <a:spLocks noGrp="1"/>
          </p:cNvSpPr>
          <p:nvPr>
            <p:ph idx="1"/>
          </p:nvPr>
        </p:nvSpPr>
        <p:spPr/>
        <p:txBody>
          <a:bodyPr/>
          <a:lstStyle/>
          <a:p>
            <a:pPr marL="0" indent="0">
              <a:buNone/>
            </a:pPr>
            <a:r>
              <a:rPr lang="en-US" b="1" dirty="0"/>
              <a:t>Frontend</a:t>
            </a:r>
            <a:r>
              <a:rPr lang="en-US" dirty="0"/>
              <a:t> </a:t>
            </a:r>
          </a:p>
          <a:p>
            <a:r>
              <a:rPr lang="en-US" dirty="0"/>
              <a:t>Frontend application build using Angular should list all the Sales-Rep currently registered in the system. </a:t>
            </a:r>
          </a:p>
          <a:p>
            <a:r>
              <a:rPr lang="en-US" dirty="0"/>
              <a:t>Frontend application to allow all CRUD operation for Sales-Rep. </a:t>
            </a:r>
          </a:p>
          <a:p>
            <a:r>
              <a:rPr lang="en-US" dirty="0"/>
              <a:t>Application should allow upload of Historical Sales Data from the application.  </a:t>
            </a:r>
          </a:p>
          <a:p>
            <a:r>
              <a:rPr lang="en-US" dirty="0"/>
              <a:t>Application should also show the insights derived from the data. </a:t>
            </a:r>
          </a:p>
          <a:p>
            <a:endParaRPr lang="en-US" dirty="0"/>
          </a:p>
          <a:p>
            <a:endParaRPr lang="en-US" dirty="0"/>
          </a:p>
          <a:p>
            <a:pPr marL="0" indent="0">
              <a:buNone/>
            </a:pPr>
            <a:r>
              <a:rPr lang="en-US" b="1" dirty="0"/>
              <a:t>Services</a:t>
            </a:r>
            <a:r>
              <a:rPr lang="en-US" dirty="0"/>
              <a:t> </a:t>
            </a:r>
          </a:p>
          <a:p>
            <a:r>
              <a:rPr lang="en-US" dirty="0"/>
              <a:t>REST services which support all the CRUD features related to Sales-Rep from the UI. </a:t>
            </a:r>
          </a:p>
          <a:p>
            <a:r>
              <a:rPr lang="en-US" dirty="0"/>
              <a:t>These REST services will internally interact with Postgres RDS where Sales-REP details will be persisted. </a:t>
            </a:r>
          </a:p>
          <a:p>
            <a:r>
              <a:rPr lang="en-US" dirty="0"/>
              <a:t>Separate REST API which will support functionality to upload the Historical Sales Data and upload it on S3. </a:t>
            </a:r>
          </a:p>
          <a:p>
            <a:r>
              <a:rPr lang="en-US" dirty="0"/>
              <a:t>Supported file format is CSV only. </a:t>
            </a:r>
          </a:p>
          <a:p>
            <a:r>
              <a:rPr lang="en-US" dirty="0"/>
              <a:t>Another REST API will read the insights from the Postgres RDS and return to UI. </a:t>
            </a:r>
          </a:p>
          <a:p>
            <a:pPr marL="0" indent="0">
              <a:buNone/>
            </a:pPr>
            <a:endParaRPr lang="en-US" dirty="0"/>
          </a:p>
          <a:p>
            <a:pPr marL="0" indent="0" eaLnBrk="1" hangingPunct="1">
              <a:buNone/>
            </a:pPr>
            <a:endParaRPr lang="en-US" altLang="en-US" dirty="0"/>
          </a:p>
        </p:txBody>
      </p:sp>
      <p:sp>
        <p:nvSpPr>
          <p:cNvPr id="59396" name="Slide Number Placeholder 1"/>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5004470A-AA04-4945-951E-65AD16A2BA3B}" type="slidenum">
              <a:rPr lang="en-US" altLang="en-US" sz="900" smtClean="0">
                <a:solidFill>
                  <a:srgbClr val="9D9E9C"/>
                </a:solidFill>
              </a:rPr>
              <a:pPr eaLnBrk="1" hangingPunct="1"/>
              <a:t>23</a:t>
            </a:fld>
            <a:endParaRPr lang="en-US" altLang="en-US" sz="900" dirty="0">
              <a:solidFill>
                <a:srgbClr val="9D9E9C"/>
              </a:solidFill>
            </a:endParaRPr>
          </a:p>
        </p:txBody>
      </p:sp>
    </p:spTree>
    <p:extLst>
      <p:ext uri="{BB962C8B-B14F-4D97-AF65-F5344CB8AC3E}">
        <p14:creationId xmlns:p14="http://schemas.microsoft.com/office/powerpoint/2010/main" val="137563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457200" y="694944"/>
            <a:ext cx="8229909" cy="307777"/>
          </a:xfrm>
        </p:spPr>
        <p:txBody>
          <a:bodyPr/>
          <a:lstStyle/>
          <a:p>
            <a:r>
              <a:rPr lang="en-US" dirty="0"/>
              <a:t>Deep dive of problem and approach to solution </a:t>
            </a:r>
            <a:endParaRPr lang="en-US" altLang="en-US" dirty="0"/>
          </a:p>
        </p:txBody>
      </p:sp>
      <p:sp>
        <p:nvSpPr>
          <p:cNvPr id="59395" name="Content Placeholder 3"/>
          <p:cNvSpPr>
            <a:spLocks noGrp="1"/>
          </p:cNvSpPr>
          <p:nvPr>
            <p:ph idx="1"/>
          </p:nvPr>
        </p:nvSpPr>
        <p:spPr/>
        <p:txBody>
          <a:bodyPr/>
          <a:lstStyle/>
          <a:p>
            <a:pPr marL="0" indent="0">
              <a:buNone/>
            </a:pPr>
            <a:r>
              <a:rPr lang="en-US" b="1" dirty="0"/>
              <a:t>Backend</a:t>
            </a:r>
            <a:r>
              <a:rPr lang="en-US" dirty="0"/>
              <a:t> </a:t>
            </a:r>
          </a:p>
          <a:p>
            <a:r>
              <a:rPr lang="en-US" dirty="0"/>
              <a:t>Scheduled timely job which spin up the EMR cluster and execute a step on the cluster. On completion/failure of step, </a:t>
            </a:r>
            <a:r>
              <a:rPr lang="en-US" u="sng" dirty="0"/>
              <a:t>EMR cluster should get terminated</a:t>
            </a:r>
            <a:r>
              <a:rPr lang="en-US" dirty="0"/>
              <a:t>. </a:t>
            </a:r>
          </a:p>
          <a:p>
            <a:r>
              <a:rPr lang="en-US" dirty="0"/>
              <a:t>Script which gets executed as a part of the step should pull up Historical Sales Data from S3 bucket and Sales-Rep data from RDS or through an API and run business rules and derive insights. </a:t>
            </a:r>
          </a:p>
          <a:p>
            <a:r>
              <a:rPr lang="en-US" dirty="0"/>
              <a:t>These insights should be stored back in Postgres RDS in </a:t>
            </a:r>
            <a:r>
              <a:rPr lang="en-US" i="1" dirty="0"/>
              <a:t>overwrite</a:t>
            </a:r>
            <a:r>
              <a:rPr lang="en-US" dirty="0"/>
              <a:t> mode or should be able to call an API to do so. </a:t>
            </a:r>
          </a:p>
          <a:p>
            <a:endParaRPr lang="en-US" dirty="0"/>
          </a:p>
          <a:p>
            <a:pPr marL="0" indent="0">
              <a:buNone/>
            </a:pPr>
            <a:r>
              <a:rPr lang="en-US" b="1" dirty="0"/>
              <a:t>Business Rules</a:t>
            </a:r>
            <a:r>
              <a:rPr lang="en-US" dirty="0"/>
              <a:t> </a:t>
            </a:r>
          </a:p>
          <a:p>
            <a:r>
              <a:rPr lang="en-US" dirty="0"/>
              <a:t>If country is not provided in data, assume it to be India. </a:t>
            </a:r>
          </a:p>
          <a:p>
            <a:r>
              <a:rPr lang="en-US" dirty="0"/>
              <a:t>If city is not provided in data, assume it to be Pune. </a:t>
            </a:r>
          </a:p>
          <a:p>
            <a:r>
              <a:rPr lang="en-US" dirty="0"/>
              <a:t>If closing inventory is more than opening inventory reject that record. </a:t>
            </a:r>
          </a:p>
          <a:p>
            <a:r>
              <a:rPr lang="en-US" dirty="0"/>
              <a:t>If both opening and closing inventory is not provided reject the record. </a:t>
            </a:r>
          </a:p>
          <a:p>
            <a:r>
              <a:rPr lang="en-US" dirty="0"/>
              <a:t>If either of opening or closing inventory is not provided, consider both values to be same. </a:t>
            </a:r>
          </a:p>
          <a:p>
            <a:r>
              <a:rPr lang="en-US" dirty="0"/>
              <a:t>Consider only those historical records which have matching sales rep id in our system, reject all other records. </a:t>
            </a:r>
          </a:p>
          <a:p>
            <a:pPr marL="0" indent="0">
              <a:buNone/>
            </a:pPr>
            <a:r>
              <a:rPr lang="en-US" dirty="0"/>
              <a:t> </a:t>
            </a:r>
          </a:p>
          <a:p>
            <a:pPr marL="0" indent="0">
              <a:buNone/>
            </a:pPr>
            <a:endParaRPr lang="en-US" dirty="0"/>
          </a:p>
          <a:p>
            <a:pPr marL="0" indent="0" eaLnBrk="1" hangingPunct="1">
              <a:buNone/>
            </a:pPr>
            <a:endParaRPr lang="en-US" altLang="en-US" dirty="0"/>
          </a:p>
        </p:txBody>
      </p:sp>
      <p:sp>
        <p:nvSpPr>
          <p:cNvPr id="59396" name="Slide Number Placeholder 1"/>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5004470A-AA04-4945-951E-65AD16A2BA3B}" type="slidenum">
              <a:rPr lang="en-US" altLang="en-US" sz="900" smtClean="0">
                <a:solidFill>
                  <a:srgbClr val="9D9E9C"/>
                </a:solidFill>
              </a:rPr>
              <a:pPr eaLnBrk="1" hangingPunct="1"/>
              <a:t>24</a:t>
            </a:fld>
            <a:endParaRPr lang="en-US" altLang="en-US" sz="900" dirty="0">
              <a:solidFill>
                <a:srgbClr val="9D9E9C"/>
              </a:solidFill>
            </a:endParaRPr>
          </a:p>
        </p:txBody>
      </p:sp>
    </p:spTree>
    <p:extLst>
      <p:ext uri="{BB962C8B-B14F-4D97-AF65-F5344CB8AC3E}">
        <p14:creationId xmlns:p14="http://schemas.microsoft.com/office/powerpoint/2010/main" val="3829373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457200" y="694944"/>
            <a:ext cx="8229909" cy="307777"/>
          </a:xfrm>
        </p:spPr>
        <p:txBody>
          <a:bodyPr/>
          <a:lstStyle/>
          <a:p>
            <a:r>
              <a:rPr lang="en-US" dirty="0"/>
              <a:t>Deep dive of problem and approach to solution </a:t>
            </a:r>
            <a:endParaRPr lang="en-US" altLang="en-US" dirty="0"/>
          </a:p>
        </p:txBody>
      </p:sp>
      <p:sp>
        <p:nvSpPr>
          <p:cNvPr id="59395" name="Content Placeholder 3"/>
          <p:cNvSpPr>
            <a:spLocks noGrp="1"/>
          </p:cNvSpPr>
          <p:nvPr>
            <p:ph idx="1"/>
          </p:nvPr>
        </p:nvSpPr>
        <p:spPr/>
        <p:txBody>
          <a:bodyPr/>
          <a:lstStyle/>
          <a:p>
            <a:pPr marL="0" indent="0">
              <a:buNone/>
            </a:pPr>
            <a:r>
              <a:rPr lang="en-US" b="1" dirty="0"/>
              <a:t>Insights</a:t>
            </a:r>
            <a:r>
              <a:rPr lang="en-US" dirty="0"/>
              <a:t> </a:t>
            </a:r>
          </a:p>
          <a:p>
            <a:r>
              <a:rPr lang="en-US" b="1" dirty="0"/>
              <a:t>Rep of the month</a:t>
            </a:r>
            <a:r>
              <a:rPr lang="en-US" dirty="0"/>
              <a:t> -&gt; Month over month name the top 3 sales rep against individual listed products. </a:t>
            </a:r>
          </a:p>
          <a:p>
            <a:r>
              <a:rPr lang="en-US" b="1" dirty="0"/>
              <a:t>Drug of the month </a:t>
            </a:r>
            <a:r>
              <a:rPr lang="en-US" dirty="0"/>
              <a:t>-&gt; In each city which product has the highest sales. </a:t>
            </a:r>
          </a:p>
          <a:p>
            <a:r>
              <a:rPr lang="en-US" b="1" dirty="0"/>
              <a:t>Assumptions</a:t>
            </a:r>
            <a:r>
              <a:rPr lang="en-US" dirty="0"/>
              <a:t> </a:t>
            </a:r>
          </a:p>
          <a:p>
            <a:r>
              <a:rPr lang="en-US" dirty="0"/>
              <a:t>Historical data uploaded will always be adhering to correct schema. Schema of the historical data will be as shown here</a:t>
            </a:r>
          </a:p>
          <a:p>
            <a:pPr marL="0" indent="0">
              <a:buNone/>
            </a:pPr>
            <a:endParaRPr lang="en-US" b="1" dirty="0"/>
          </a:p>
          <a:p>
            <a:pPr marL="0" indent="0">
              <a:buNone/>
            </a:pPr>
            <a:r>
              <a:rPr lang="en-US" b="1" dirty="0"/>
              <a:t>Assumptions</a:t>
            </a:r>
            <a:r>
              <a:rPr lang="en-US" dirty="0"/>
              <a:t> </a:t>
            </a:r>
          </a:p>
          <a:p>
            <a:r>
              <a:rPr lang="en-US" dirty="0"/>
              <a:t>Historical data uploaded will always be adhering to correct schema. Schema of the historical data will be as shown here </a:t>
            </a:r>
          </a:p>
          <a:p>
            <a:pPr marL="0" indent="0">
              <a:buNone/>
            </a:pPr>
            <a:endParaRPr lang="en-US" dirty="0"/>
          </a:p>
          <a:p>
            <a:pPr marL="0" indent="0">
              <a:buNone/>
            </a:pPr>
            <a:endParaRPr lang="en-US" dirty="0"/>
          </a:p>
          <a:p>
            <a:pPr marL="0" indent="0" eaLnBrk="1" hangingPunct="1">
              <a:buNone/>
            </a:pPr>
            <a:endParaRPr lang="en-US" altLang="en-US" dirty="0"/>
          </a:p>
        </p:txBody>
      </p:sp>
      <p:sp>
        <p:nvSpPr>
          <p:cNvPr id="59396" name="Slide Number Placeholder 1"/>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5004470A-AA04-4945-951E-65AD16A2BA3B}" type="slidenum">
              <a:rPr lang="en-US" altLang="en-US" sz="900" smtClean="0">
                <a:solidFill>
                  <a:srgbClr val="9D9E9C"/>
                </a:solidFill>
              </a:rPr>
              <a:pPr eaLnBrk="1" hangingPunct="1"/>
              <a:t>25</a:t>
            </a:fld>
            <a:endParaRPr lang="en-US" altLang="en-US" sz="900" dirty="0">
              <a:solidFill>
                <a:srgbClr val="9D9E9C"/>
              </a:solidFill>
            </a:endParaRPr>
          </a:p>
        </p:txBody>
      </p:sp>
    </p:spTree>
    <p:extLst>
      <p:ext uri="{BB962C8B-B14F-4D97-AF65-F5344CB8AC3E}">
        <p14:creationId xmlns:p14="http://schemas.microsoft.com/office/powerpoint/2010/main" val="1874622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457200" y="325613"/>
            <a:ext cx="8229909" cy="677108"/>
          </a:xfrm>
        </p:spPr>
        <p:txBody>
          <a:bodyPr/>
          <a:lstStyle/>
          <a:p>
            <a:pPr lvl="0" eaLnBrk="0" hangingPunct="0"/>
            <a:r>
              <a:rPr lang="en-US" altLang="en-US" b="1" dirty="0">
                <a:latin typeface="Calibri" panose="020F0502020204030204" pitchFamily="34" charset="0"/>
                <a:cs typeface="Calibri" panose="020F0502020204030204" pitchFamily="34" charset="0"/>
              </a:rPr>
              <a:t>Historical Sales Table</a:t>
            </a:r>
            <a:r>
              <a:rPr lang="en-US" altLang="en-US" dirty="0">
                <a:solidFill>
                  <a:schemeClr val="tx1"/>
                </a:solidFill>
                <a:latin typeface="Calibri" panose="020F0502020204030204" pitchFamily="34" charset="0"/>
                <a:cs typeface="Calibri" panose="020F0502020204030204" pitchFamily="34" charset="0"/>
              </a:rPr>
              <a:t> </a:t>
            </a:r>
            <a:br>
              <a:rPr lang="en-US" altLang="en-US" sz="800" dirty="0">
                <a:solidFill>
                  <a:schemeClr val="tx1"/>
                </a:solidFill>
              </a:rPr>
            </a:br>
            <a:r>
              <a:rPr lang="en-US" altLang="en-US" sz="2400" dirty="0">
                <a:solidFill>
                  <a:schemeClr val="tx1"/>
                </a:solidFill>
                <a:latin typeface="Calibri" panose="020F0502020204030204" pitchFamily="34" charset="0"/>
                <a:cs typeface="Calibri" panose="020F0502020204030204" pitchFamily="34" charset="0"/>
              </a:rPr>
              <a:t> </a:t>
            </a:r>
            <a:endParaRPr lang="en-US" altLang="en-US" sz="3600" dirty="0">
              <a:solidFill>
                <a:schemeClr val="tx1"/>
              </a:solidFill>
              <a:latin typeface="Arial" panose="020B0604020202020204" pitchFamily="34" charset="0"/>
            </a:endParaRPr>
          </a:p>
        </p:txBody>
      </p:sp>
      <p:sp>
        <p:nvSpPr>
          <p:cNvPr id="59395" name="Content Placeholder 3"/>
          <p:cNvSpPr>
            <a:spLocks noGrp="1"/>
          </p:cNvSpPr>
          <p:nvPr>
            <p:ph idx="1"/>
          </p:nvPr>
        </p:nvSpPr>
        <p:spPr/>
        <p:txBody>
          <a:bodyPr/>
          <a:lstStyle/>
          <a:p>
            <a:pPr marL="0" indent="0">
              <a:buNone/>
            </a:pPr>
            <a:endParaRPr lang="en-US" dirty="0"/>
          </a:p>
          <a:p>
            <a:pPr marL="0" indent="0">
              <a:buNone/>
            </a:pPr>
            <a:endParaRPr lang="en-US" dirty="0"/>
          </a:p>
          <a:p>
            <a:pPr marL="0" indent="0" eaLnBrk="1" hangingPunct="1">
              <a:buNone/>
            </a:pPr>
            <a:endParaRPr lang="en-US" altLang="en-US" dirty="0"/>
          </a:p>
        </p:txBody>
      </p:sp>
      <p:sp>
        <p:nvSpPr>
          <p:cNvPr id="59396" name="Slide Number Placeholder 1"/>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5004470A-AA04-4945-951E-65AD16A2BA3B}" type="slidenum">
              <a:rPr lang="en-US" altLang="en-US" sz="900" smtClean="0">
                <a:solidFill>
                  <a:srgbClr val="9D9E9C"/>
                </a:solidFill>
              </a:rPr>
              <a:pPr eaLnBrk="1" hangingPunct="1"/>
              <a:t>26</a:t>
            </a:fld>
            <a:endParaRPr lang="en-US" altLang="en-US" sz="900" dirty="0">
              <a:solidFill>
                <a:srgbClr val="9D9E9C"/>
              </a:solidFill>
            </a:endParaRPr>
          </a:p>
        </p:txBody>
      </p:sp>
      <p:graphicFrame>
        <p:nvGraphicFramePr>
          <p:cNvPr id="2" name="Table 1">
            <a:extLst>
              <a:ext uri="{FF2B5EF4-FFF2-40B4-BE49-F238E27FC236}">
                <a16:creationId xmlns:a16="http://schemas.microsoft.com/office/drawing/2014/main" id="{F09C6A43-CC8A-4F69-98BA-B2CD2D3E7A97}"/>
              </a:ext>
            </a:extLst>
          </p:cNvPr>
          <p:cNvGraphicFramePr>
            <a:graphicFrameLocks noGrp="1"/>
          </p:cNvGraphicFramePr>
          <p:nvPr>
            <p:extLst>
              <p:ext uri="{D42A27DB-BD31-4B8C-83A1-F6EECF244321}">
                <p14:modId xmlns:p14="http://schemas.microsoft.com/office/powerpoint/2010/main" val="1197478256"/>
              </p:ext>
            </p:extLst>
          </p:nvPr>
        </p:nvGraphicFramePr>
        <p:xfrm>
          <a:off x="423863" y="1170940"/>
          <a:ext cx="3943350" cy="4516120"/>
        </p:xfrm>
        <a:graphic>
          <a:graphicData uri="http://schemas.openxmlformats.org/drawingml/2006/table">
            <a:tbl>
              <a:tblPr/>
              <a:tblGrid>
                <a:gridCol w="1314450">
                  <a:extLst>
                    <a:ext uri="{9D8B030D-6E8A-4147-A177-3AD203B41FA5}">
                      <a16:colId xmlns:a16="http://schemas.microsoft.com/office/drawing/2014/main" val="3514047916"/>
                    </a:ext>
                  </a:extLst>
                </a:gridCol>
                <a:gridCol w="1314450">
                  <a:extLst>
                    <a:ext uri="{9D8B030D-6E8A-4147-A177-3AD203B41FA5}">
                      <a16:colId xmlns:a16="http://schemas.microsoft.com/office/drawing/2014/main" val="4121543663"/>
                    </a:ext>
                  </a:extLst>
                </a:gridCol>
                <a:gridCol w="1314450">
                  <a:extLst>
                    <a:ext uri="{9D8B030D-6E8A-4147-A177-3AD203B41FA5}">
                      <a16:colId xmlns:a16="http://schemas.microsoft.com/office/drawing/2014/main" val="2588804090"/>
                    </a:ext>
                  </a:extLst>
                </a:gridCol>
              </a:tblGrid>
              <a:tr h="483870">
                <a:tc>
                  <a:txBody>
                    <a:bodyPr/>
                    <a:lstStyle/>
                    <a:p>
                      <a:pPr algn="just" rtl="0" fontAlgn="base"/>
                      <a:r>
                        <a:rPr lang="en-US" sz="1200" b="1" i="0">
                          <a:effectLst/>
                          <a:latin typeface="Calibri" panose="020F0502020204030204" pitchFamily="34" charset="0"/>
                        </a:rPr>
                        <a:t>Column Name</a:t>
                      </a:r>
                      <a:r>
                        <a:rPr lang="en-US" sz="1200" b="0" i="0">
                          <a:effectLst/>
                          <a:latin typeface="Calibri" panose="020F0502020204030204" pitchFamily="34" charset="0"/>
                        </a:rPr>
                        <a:t>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1" i="0">
                          <a:effectLst/>
                          <a:latin typeface="Calibri" panose="020F0502020204030204" pitchFamily="34" charset="0"/>
                        </a:rPr>
                        <a:t>Data Type</a:t>
                      </a:r>
                      <a:r>
                        <a:rPr lang="en-US" sz="1200" b="0" i="0">
                          <a:effectLst/>
                          <a:latin typeface="Calibri" panose="020F0502020204030204" pitchFamily="34" charset="0"/>
                        </a:rPr>
                        <a:t>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1" i="0">
                          <a:effectLst/>
                          <a:latin typeface="Calibri" panose="020F0502020204030204" pitchFamily="34" charset="0"/>
                        </a:rPr>
                        <a:t>Sample Value</a:t>
                      </a:r>
                      <a:r>
                        <a:rPr lang="en-US" sz="1200" b="0" i="0">
                          <a:effectLst/>
                          <a:latin typeface="Calibri" panose="020F0502020204030204" pitchFamily="34" charset="0"/>
                        </a:rPr>
                        <a:t>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712242"/>
                  </a:ext>
                </a:extLst>
              </a:tr>
              <a:tr h="806450">
                <a:tc>
                  <a:txBody>
                    <a:bodyPr/>
                    <a:lstStyle/>
                    <a:p>
                      <a:pPr algn="just" rtl="0" fontAlgn="base"/>
                      <a:r>
                        <a:rPr lang="en-US" sz="1200" b="0" i="0">
                          <a:effectLst/>
                          <a:latin typeface="Calibri" panose="020F0502020204030204" pitchFamily="34" charset="0"/>
                        </a:rPr>
                        <a:t>Distributor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String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Mediboon Pharma Pvt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205334"/>
                  </a:ext>
                </a:extLst>
              </a:tr>
              <a:tr h="483870">
                <a:tc>
                  <a:txBody>
                    <a:bodyPr/>
                    <a:lstStyle/>
                    <a:p>
                      <a:pPr algn="just" rtl="0" fontAlgn="base"/>
                      <a:r>
                        <a:rPr lang="en-US" sz="1200" b="0" i="0">
                          <a:effectLst/>
                          <a:latin typeface="Calibri" panose="020F0502020204030204" pitchFamily="34" charset="0"/>
                        </a:rPr>
                        <a:t>Brand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String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Ranbaxy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9950796"/>
                  </a:ext>
                </a:extLst>
              </a:tr>
              <a:tr h="483870">
                <a:tc>
                  <a:txBody>
                    <a:bodyPr/>
                    <a:lstStyle/>
                    <a:p>
                      <a:pPr algn="just" rtl="0" fontAlgn="base"/>
                      <a:r>
                        <a:rPr lang="en-US" sz="1200" b="0" i="0" dirty="0">
                          <a:effectLst/>
                          <a:latin typeface="Calibri" panose="020F0502020204030204" pitchFamily="34" charset="0"/>
                        </a:rPr>
                        <a:t>Product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String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Abacavir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4635155"/>
                  </a:ext>
                </a:extLst>
              </a:tr>
              <a:tr h="806450">
                <a:tc>
                  <a:txBody>
                    <a:bodyPr/>
                    <a:lstStyle/>
                    <a:p>
                      <a:pPr algn="just" rtl="0" fontAlgn="base"/>
                      <a:r>
                        <a:rPr lang="en-US" sz="1200" b="0" i="0">
                          <a:effectLst/>
                          <a:latin typeface="Calibri" panose="020F0502020204030204" pitchFamily="34" charset="0"/>
                        </a:rPr>
                        <a:t>Opening Inventory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Integer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210 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664302"/>
                  </a:ext>
                </a:extLst>
              </a:tr>
              <a:tr h="483870">
                <a:tc>
                  <a:txBody>
                    <a:bodyPr/>
                    <a:lstStyle/>
                    <a:p>
                      <a:pPr algn="just" rtl="0" fontAlgn="base"/>
                      <a:r>
                        <a:rPr lang="en-US" sz="1200" b="0" i="0">
                          <a:effectLst/>
                          <a:latin typeface="Calibri" panose="020F0502020204030204" pitchFamily="34" charset="0"/>
                        </a:rPr>
                        <a:t>Closing Inventory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Integer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150 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8573055"/>
                  </a:ext>
                </a:extLst>
              </a:tr>
              <a:tr h="483870">
                <a:tc>
                  <a:txBody>
                    <a:bodyPr/>
                    <a:lstStyle/>
                    <a:p>
                      <a:pPr algn="just" rtl="0" fontAlgn="base"/>
                      <a:r>
                        <a:rPr lang="en-US" sz="1200" b="0" i="0">
                          <a:effectLst/>
                          <a:latin typeface="Calibri" panose="020F0502020204030204" pitchFamily="34" charset="0"/>
                        </a:rPr>
                        <a:t>Date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Timestamp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03-03-2020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7203997"/>
                  </a:ext>
                </a:extLst>
              </a:tr>
              <a:tr h="483870">
                <a:tc>
                  <a:txBody>
                    <a:bodyPr/>
                    <a:lstStyle/>
                    <a:p>
                      <a:pPr algn="just" rtl="0" fontAlgn="base"/>
                      <a:r>
                        <a:rPr lang="en-US" sz="1200" b="0" i="0">
                          <a:effectLst/>
                          <a:latin typeface="Calibri" panose="020F0502020204030204" pitchFamily="34" charset="0"/>
                        </a:rPr>
                        <a:t>SalesRep Id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Integer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1 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048630"/>
                  </a:ext>
                </a:extLst>
              </a:tr>
            </a:tbl>
          </a:graphicData>
        </a:graphic>
      </p:graphicFrame>
      <p:sp>
        <p:nvSpPr>
          <p:cNvPr id="3" name="Rectangle 1">
            <a:extLst>
              <a:ext uri="{FF2B5EF4-FFF2-40B4-BE49-F238E27FC236}">
                <a16:creationId xmlns:a16="http://schemas.microsoft.com/office/drawing/2014/main" id="{C6E4421D-FA91-43B0-99FA-BB8148899540}"/>
              </a:ext>
            </a:extLst>
          </p:cNvPr>
          <p:cNvSpPr>
            <a:spLocks noChangeArrowheads="1"/>
          </p:cNvSpPr>
          <p:nvPr/>
        </p:nvSpPr>
        <p:spPr bwMode="auto">
          <a:xfrm>
            <a:off x="7170705" y="257295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60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457200" y="387168"/>
            <a:ext cx="8229909" cy="615553"/>
          </a:xfrm>
        </p:spPr>
        <p:txBody>
          <a:bodyPr/>
          <a:lstStyle/>
          <a:p>
            <a:pPr lvl="0" eaLnBrk="0" hangingPunct="0"/>
            <a:r>
              <a:rPr lang="en-US" altLang="en-US" b="1" dirty="0">
                <a:latin typeface="Calibri" panose="020F0502020204030204" pitchFamily="34" charset="0"/>
                <a:cs typeface="Calibri" panose="020F0502020204030204" pitchFamily="34" charset="0"/>
              </a:rPr>
              <a:t>Sales Rep Details Table</a:t>
            </a:r>
            <a:r>
              <a:rPr lang="en-US" altLang="en-US" dirty="0">
                <a:latin typeface="Calibri" panose="020F0502020204030204" pitchFamily="34" charset="0"/>
                <a:cs typeface="Calibri" panose="020F0502020204030204" pitchFamily="34" charset="0"/>
              </a:rPr>
              <a:t> </a:t>
            </a:r>
            <a:br>
              <a:rPr lang="en-US" altLang="en-US" sz="800" dirty="0">
                <a:solidFill>
                  <a:schemeClr val="tx1"/>
                </a:solidFill>
              </a:rPr>
            </a:br>
            <a:r>
              <a:rPr lang="en-US" altLang="en-US" dirty="0">
                <a:solidFill>
                  <a:schemeClr val="tx1"/>
                </a:solidFill>
                <a:latin typeface="Calibri" panose="020F0502020204030204" pitchFamily="34" charset="0"/>
                <a:cs typeface="Calibri" panose="020F0502020204030204" pitchFamily="34" charset="0"/>
              </a:rPr>
              <a:t> </a:t>
            </a:r>
            <a:endParaRPr lang="en-US" altLang="en-US" sz="3600" dirty="0">
              <a:solidFill>
                <a:schemeClr val="tx1"/>
              </a:solidFill>
              <a:latin typeface="Arial" panose="020B0604020202020204" pitchFamily="34" charset="0"/>
            </a:endParaRPr>
          </a:p>
        </p:txBody>
      </p:sp>
      <p:sp>
        <p:nvSpPr>
          <p:cNvPr id="59395" name="Content Placeholder 3"/>
          <p:cNvSpPr>
            <a:spLocks noGrp="1"/>
          </p:cNvSpPr>
          <p:nvPr>
            <p:ph idx="1"/>
          </p:nvPr>
        </p:nvSpPr>
        <p:spPr/>
        <p:txBody>
          <a:bodyPr/>
          <a:lstStyle/>
          <a:p>
            <a:pPr marL="0" indent="0">
              <a:buNone/>
            </a:pPr>
            <a:endParaRPr lang="en-US" dirty="0"/>
          </a:p>
          <a:p>
            <a:pPr marL="0" indent="0">
              <a:buNone/>
            </a:pPr>
            <a:endParaRPr lang="en-US" dirty="0"/>
          </a:p>
          <a:p>
            <a:pPr marL="0" indent="0" eaLnBrk="1" hangingPunct="1">
              <a:buNone/>
            </a:pPr>
            <a:endParaRPr lang="en-US" altLang="en-US" dirty="0"/>
          </a:p>
        </p:txBody>
      </p:sp>
      <p:sp>
        <p:nvSpPr>
          <p:cNvPr id="59396" name="Slide Number Placeholder 1"/>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5004470A-AA04-4945-951E-65AD16A2BA3B}" type="slidenum">
              <a:rPr lang="en-US" altLang="en-US" sz="900" smtClean="0">
                <a:solidFill>
                  <a:srgbClr val="9D9E9C"/>
                </a:solidFill>
              </a:rPr>
              <a:pPr eaLnBrk="1" hangingPunct="1"/>
              <a:t>27</a:t>
            </a:fld>
            <a:endParaRPr lang="en-US" altLang="en-US" sz="900" dirty="0">
              <a:solidFill>
                <a:srgbClr val="9D9E9C"/>
              </a:solidFill>
            </a:endParaRPr>
          </a:p>
        </p:txBody>
      </p:sp>
      <p:sp>
        <p:nvSpPr>
          <p:cNvPr id="3" name="Rectangle 1">
            <a:extLst>
              <a:ext uri="{FF2B5EF4-FFF2-40B4-BE49-F238E27FC236}">
                <a16:creationId xmlns:a16="http://schemas.microsoft.com/office/drawing/2014/main" id="{C6E4421D-FA91-43B0-99FA-BB8148899540}"/>
              </a:ext>
            </a:extLst>
          </p:cNvPr>
          <p:cNvSpPr>
            <a:spLocks noChangeArrowheads="1"/>
          </p:cNvSpPr>
          <p:nvPr/>
        </p:nvSpPr>
        <p:spPr bwMode="auto">
          <a:xfrm>
            <a:off x="7170705" y="257295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4B0889FB-C65F-4C2E-BD07-4472A6B4507D}"/>
              </a:ext>
            </a:extLst>
          </p:cNvPr>
          <p:cNvGraphicFramePr>
            <a:graphicFrameLocks noGrp="1"/>
          </p:cNvGraphicFramePr>
          <p:nvPr>
            <p:extLst>
              <p:ext uri="{D42A27DB-BD31-4B8C-83A1-F6EECF244321}">
                <p14:modId xmlns:p14="http://schemas.microsoft.com/office/powerpoint/2010/main" val="792987091"/>
              </p:ext>
            </p:extLst>
          </p:nvPr>
        </p:nvGraphicFramePr>
        <p:xfrm>
          <a:off x="423863" y="1002720"/>
          <a:ext cx="5234598" cy="4548893"/>
        </p:xfrm>
        <a:graphic>
          <a:graphicData uri="http://schemas.openxmlformats.org/drawingml/2006/table">
            <a:tbl>
              <a:tblPr/>
              <a:tblGrid>
                <a:gridCol w="1744866">
                  <a:extLst>
                    <a:ext uri="{9D8B030D-6E8A-4147-A177-3AD203B41FA5}">
                      <a16:colId xmlns:a16="http://schemas.microsoft.com/office/drawing/2014/main" val="2595606431"/>
                    </a:ext>
                  </a:extLst>
                </a:gridCol>
                <a:gridCol w="1744866">
                  <a:extLst>
                    <a:ext uri="{9D8B030D-6E8A-4147-A177-3AD203B41FA5}">
                      <a16:colId xmlns:a16="http://schemas.microsoft.com/office/drawing/2014/main" val="872540136"/>
                    </a:ext>
                  </a:extLst>
                </a:gridCol>
                <a:gridCol w="1744866">
                  <a:extLst>
                    <a:ext uri="{9D8B030D-6E8A-4147-A177-3AD203B41FA5}">
                      <a16:colId xmlns:a16="http://schemas.microsoft.com/office/drawing/2014/main" val="3326806342"/>
                    </a:ext>
                  </a:extLst>
                </a:gridCol>
              </a:tblGrid>
              <a:tr h="593334">
                <a:tc>
                  <a:txBody>
                    <a:bodyPr/>
                    <a:lstStyle/>
                    <a:p>
                      <a:pPr algn="just" rtl="0" fontAlgn="base"/>
                      <a:r>
                        <a:rPr lang="en-US" sz="1200" b="1" i="0" dirty="0">
                          <a:effectLst/>
                          <a:latin typeface="Calibri" panose="020F0502020204030204" pitchFamily="34" charset="0"/>
                        </a:rPr>
                        <a:t>Column Name</a:t>
                      </a:r>
                      <a:r>
                        <a:rPr lang="en-US" sz="1200" b="0" i="0" dirty="0">
                          <a:effectLst/>
                          <a:latin typeface="Calibri" panose="020F0502020204030204" pitchFamily="34" charset="0"/>
                        </a:rPr>
                        <a:t>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1" i="0">
                          <a:effectLst/>
                          <a:latin typeface="Calibri" panose="020F0502020204030204" pitchFamily="34" charset="0"/>
                        </a:rPr>
                        <a:t>Data Type</a:t>
                      </a:r>
                      <a:r>
                        <a:rPr lang="en-US" sz="1200" b="0" i="0">
                          <a:effectLst/>
                          <a:latin typeface="Calibri" panose="020F0502020204030204" pitchFamily="34" charset="0"/>
                        </a:rPr>
                        <a:t>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1" i="0">
                          <a:effectLst/>
                          <a:latin typeface="Calibri" panose="020F0502020204030204" pitchFamily="34" charset="0"/>
                        </a:rPr>
                        <a:t>Sample Value</a:t>
                      </a:r>
                      <a:r>
                        <a:rPr lang="en-US" sz="1200" b="0" i="0">
                          <a:effectLst/>
                          <a:latin typeface="Calibri" panose="020F0502020204030204" pitchFamily="34" charset="0"/>
                        </a:rPr>
                        <a:t>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552532"/>
                  </a:ext>
                </a:extLst>
              </a:tr>
              <a:tr h="988889">
                <a:tc>
                  <a:txBody>
                    <a:bodyPr/>
                    <a:lstStyle/>
                    <a:p>
                      <a:pPr algn="just" rtl="0" fontAlgn="base"/>
                      <a:r>
                        <a:rPr lang="en-US" sz="1200" b="0" i="0">
                          <a:effectLst/>
                          <a:latin typeface="Calibri" panose="020F0502020204030204" pitchFamily="34" charset="0"/>
                        </a:rPr>
                        <a:t>SalesRep Id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Integer (auto generated)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1 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9447336"/>
                  </a:ext>
                </a:extLst>
              </a:tr>
              <a:tr h="593334">
                <a:tc>
                  <a:txBody>
                    <a:bodyPr/>
                    <a:lstStyle/>
                    <a:p>
                      <a:pPr algn="just" rtl="0" fontAlgn="base"/>
                      <a:r>
                        <a:rPr lang="en-US" sz="1200" b="0" i="0">
                          <a:effectLst/>
                          <a:latin typeface="Calibri" panose="020F0502020204030204" pitchFamily="34" charset="0"/>
                        </a:rPr>
                        <a:t>SalesRep Name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String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Manish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78890"/>
                  </a:ext>
                </a:extLst>
              </a:tr>
              <a:tr h="593334">
                <a:tc>
                  <a:txBody>
                    <a:bodyPr/>
                    <a:lstStyle/>
                    <a:p>
                      <a:pPr algn="just" rtl="0" fontAlgn="base"/>
                      <a:r>
                        <a:rPr lang="en-US" sz="1200" b="0" i="0">
                          <a:effectLst/>
                          <a:latin typeface="Calibri" panose="020F0502020204030204" pitchFamily="34" charset="0"/>
                        </a:rPr>
                        <a:t>Country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String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India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668849"/>
                  </a:ext>
                </a:extLst>
              </a:tr>
              <a:tr h="593334">
                <a:tc>
                  <a:txBody>
                    <a:bodyPr/>
                    <a:lstStyle/>
                    <a:p>
                      <a:pPr algn="just" rtl="0" fontAlgn="base"/>
                      <a:r>
                        <a:rPr lang="en-US" sz="1200" b="0" i="0">
                          <a:effectLst/>
                          <a:latin typeface="Calibri" panose="020F0502020204030204" pitchFamily="34" charset="0"/>
                        </a:rPr>
                        <a:t>City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String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Pune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5855473"/>
                  </a:ext>
                </a:extLst>
              </a:tr>
              <a:tr h="593334">
                <a:tc>
                  <a:txBody>
                    <a:bodyPr/>
                    <a:lstStyle/>
                    <a:p>
                      <a:pPr algn="just" rtl="0" fontAlgn="base"/>
                      <a:r>
                        <a:rPr lang="en-US" sz="1200" b="0" i="0">
                          <a:effectLst/>
                          <a:latin typeface="Calibri" panose="020F0502020204030204" pitchFamily="34" charset="0"/>
                        </a:rPr>
                        <a:t>Pincode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Integer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411014 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9804320"/>
                  </a:ext>
                </a:extLst>
              </a:tr>
              <a:tr h="593334">
                <a:tc>
                  <a:txBody>
                    <a:bodyPr/>
                    <a:lstStyle/>
                    <a:p>
                      <a:pPr algn="just" rtl="0" fontAlgn="base"/>
                      <a:r>
                        <a:rPr lang="en-US" sz="1200" b="0" i="0">
                          <a:effectLst/>
                          <a:latin typeface="Calibri" panose="020F0502020204030204" pitchFamily="34" charset="0"/>
                        </a:rPr>
                        <a:t>Gender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String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Male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6563764"/>
                  </a:ext>
                </a:extLst>
              </a:tr>
            </a:tbl>
          </a:graphicData>
        </a:graphic>
      </p:graphicFrame>
      <p:sp>
        <p:nvSpPr>
          <p:cNvPr id="5" name="Rectangle 1">
            <a:extLst>
              <a:ext uri="{FF2B5EF4-FFF2-40B4-BE49-F238E27FC236}">
                <a16:creationId xmlns:a16="http://schemas.microsoft.com/office/drawing/2014/main" id="{B3759E97-0AE9-4095-8868-A6909A015BDE}"/>
              </a:ext>
            </a:extLst>
          </p:cNvPr>
          <p:cNvSpPr>
            <a:spLocks noChangeArrowheads="1"/>
          </p:cNvSpPr>
          <p:nvPr/>
        </p:nvSpPr>
        <p:spPr bwMode="auto">
          <a:xfrm>
            <a:off x="7391367" y="86422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0469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2"/>
          <p:cNvSpPr>
            <a:spLocks noGrp="1"/>
          </p:cNvSpPr>
          <p:nvPr>
            <p:ph type="title"/>
          </p:nvPr>
        </p:nvSpPr>
        <p:spPr>
          <a:xfrm>
            <a:off x="457200" y="387168"/>
            <a:ext cx="8229909" cy="615553"/>
          </a:xfrm>
        </p:spPr>
        <p:txBody>
          <a:bodyPr/>
          <a:lstStyle/>
          <a:p>
            <a:pPr lvl="0" eaLnBrk="0" hangingPunct="0"/>
            <a:r>
              <a:rPr lang="en-US" altLang="en-US" b="1" dirty="0">
                <a:latin typeface="Calibri" panose="020F0502020204030204" pitchFamily="34" charset="0"/>
                <a:cs typeface="Calibri" panose="020F0502020204030204" pitchFamily="34" charset="0"/>
              </a:rPr>
              <a:t>Insight Tables</a:t>
            </a:r>
            <a:br>
              <a:rPr lang="en-US" altLang="en-US" sz="800" dirty="0">
                <a:solidFill>
                  <a:schemeClr val="tx1"/>
                </a:solidFill>
              </a:rPr>
            </a:br>
            <a:r>
              <a:rPr lang="en-US" altLang="en-US" dirty="0">
                <a:solidFill>
                  <a:schemeClr val="tx1"/>
                </a:solidFill>
                <a:latin typeface="Calibri" panose="020F0502020204030204" pitchFamily="34" charset="0"/>
                <a:cs typeface="Calibri" panose="020F0502020204030204" pitchFamily="34" charset="0"/>
              </a:rPr>
              <a:t> </a:t>
            </a:r>
            <a:endParaRPr lang="en-US" altLang="en-US" sz="3600" dirty="0">
              <a:solidFill>
                <a:schemeClr val="tx1"/>
              </a:solidFill>
              <a:latin typeface="Arial" panose="020B0604020202020204" pitchFamily="34" charset="0"/>
            </a:endParaRPr>
          </a:p>
        </p:txBody>
      </p:sp>
      <p:sp>
        <p:nvSpPr>
          <p:cNvPr id="59396" name="Slide Number Placeholder 1"/>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5004470A-AA04-4945-951E-65AD16A2BA3B}" type="slidenum">
              <a:rPr lang="en-US" altLang="en-US" sz="900" smtClean="0">
                <a:solidFill>
                  <a:srgbClr val="9D9E9C"/>
                </a:solidFill>
              </a:rPr>
              <a:pPr eaLnBrk="1" hangingPunct="1"/>
              <a:t>28</a:t>
            </a:fld>
            <a:endParaRPr lang="en-US" altLang="en-US" sz="900" dirty="0">
              <a:solidFill>
                <a:srgbClr val="9D9E9C"/>
              </a:solidFill>
            </a:endParaRPr>
          </a:p>
        </p:txBody>
      </p:sp>
      <p:sp>
        <p:nvSpPr>
          <p:cNvPr id="3" name="Rectangle 1">
            <a:extLst>
              <a:ext uri="{FF2B5EF4-FFF2-40B4-BE49-F238E27FC236}">
                <a16:creationId xmlns:a16="http://schemas.microsoft.com/office/drawing/2014/main" id="{C6E4421D-FA91-43B0-99FA-BB8148899540}"/>
              </a:ext>
            </a:extLst>
          </p:cNvPr>
          <p:cNvSpPr>
            <a:spLocks noChangeArrowheads="1"/>
          </p:cNvSpPr>
          <p:nvPr/>
        </p:nvSpPr>
        <p:spPr bwMode="auto">
          <a:xfrm>
            <a:off x="7170705" y="257295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3759E97-0AE9-4095-8868-A6909A015BDE}"/>
              </a:ext>
            </a:extLst>
          </p:cNvPr>
          <p:cNvSpPr>
            <a:spLocks noChangeArrowheads="1"/>
          </p:cNvSpPr>
          <p:nvPr/>
        </p:nvSpPr>
        <p:spPr bwMode="auto">
          <a:xfrm>
            <a:off x="7391367" y="86422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AC39FFDA-EA44-46F9-B1EB-FD1061CD7588}"/>
              </a:ext>
            </a:extLst>
          </p:cNvPr>
          <p:cNvGraphicFramePr>
            <a:graphicFrameLocks noGrp="1"/>
          </p:cNvGraphicFramePr>
          <p:nvPr>
            <p:extLst>
              <p:ext uri="{D42A27DB-BD31-4B8C-83A1-F6EECF244321}">
                <p14:modId xmlns:p14="http://schemas.microsoft.com/office/powerpoint/2010/main" val="3593734899"/>
              </p:ext>
            </p:extLst>
          </p:nvPr>
        </p:nvGraphicFramePr>
        <p:xfrm>
          <a:off x="372016" y="3810000"/>
          <a:ext cx="4788435" cy="1600200"/>
        </p:xfrm>
        <a:graphic>
          <a:graphicData uri="http://schemas.openxmlformats.org/drawingml/2006/table">
            <a:tbl>
              <a:tblPr/>
              <a:tblGrid>
                <a:gridCol w="1596145">
                  <a:extLst>
                    <a:ext uri="{9D8B030D-6E8A-4147-A177-3AD203B41FA5}">
                      <a16:colId xmlns:a16="http://schemas.microsoft.com/office/drawing/2014/main" val="1591129052"/>
                    </a:ext>
                  </a:extLst>
                </a:gridCol>
                <a:gridCol w="1596145">
                  <a:extLst>
                    <a:ext uri="{9D8B030D-6E8A-4147-A177-3AD203B41FA5}">
                      <a16:colId xmlns:a16="http://schemas.microsoft.com/office/drawing/2014/main" val="211952504"/>
                    </a:ext>
                  </a:extLst>
                </a:gridCol>
                <a:gridCol w="1596145">
                  <a:extLst>
                    <a:ext uri="{9D8B030D-6E8A-4147-A177-3AD203B41FA5}">
                      <a16:colId xmlns:a16="http://schemas.microsoft.com/office/drawing/2014/main" val="48186561"/>
                    </a:ext>
                  </a:extLst>
                </a:gridCol>
              </a:tblGrid>
              <a:tr h="400050">
                <a:tc>
                  <a:txBody>
                    <a:bodyPr/>
                    <a:lstStyle/>
                    <a:p>
                      <a:pPr algn="just" rtl="0" fontAlgn="base"/>
                      <a:r>
                        <a:rPr lang="en-US" sz="1200" b="1" i="0">
                          <a:effectLst/>
                          <a:latin typeface="Calibri" panose="020F0502020204030204" pitchFamily="34" charset="0"/>
                        </a:rPr>
                        <a:t>Column Name</a:t>
                      </a:r>
                      <a:r>
                        <a:rPr lang="en-US" sz="1200" b="0" i="0">
                          <a:effectLst/>
                          <a:latin typeface="Calibri" panose="020F0502020204030204" pitchFamily="34" charset="0"/>
                        </a:rPr>
                        <a:t>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1" i="0" dirty="0">
                          <a:effectLst/>
                          <a:latin typeface="Calibri" panose="020F0502020204030204" pitchFamily="34" charset="0"/>
                        </a:rPr>
                        <a:t>Data Type</a:t>
                      </a:r>
                      <a:r>
                        <a:rPr lang="en-US" sz="1200" b="0" i="0" dirty="0">
                          <a:effectLst/>
                          <a:latin typeface="Calibri" panose="020F0502020204030204" pitchFamily="34" charset="0"/>
                        </a:rPr>
                        <a:t>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1" i="0" dirty="0">
                          <a:effectLst/>
                          <a:latin typeface="Calibri" panose="020F0502020204030204" pitchFamily="34" charset="0"/>
                        </a:rPr>
                        <a:t>Sample Value</a:t>
                      </a:r>
                      <a:r>
                        <a:rPr lang="en-US" sz="1200" b="0" i="0" dirty="0">
                          <a:effectLst/>
                          <a:latin typeface="Calibri" panose="020F0502020204030204" pitchFamily="34" charset="0"/>
                        </a:rPr>
                        <a:t>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4184636"/>
                  </a:ext>
                </a:extLst>
              </a:tr>
              <a:tr h="400050">
                <a:tc>
                  <a:txBody>
                    <a:bodyPr/>
                    <a:lstStyle/>
                    <a:p>
                      <a:pPr algn="just" rtl="0" fontAlgn="base"/>
                      <a:r>
                        <a:rPr lang="en-US" sz="1200" b="0" i="0">
                          <a:effectLst/>
                          <a:latin typeface="Calibri" panose="020F0502020204030204" pitchFamily="34" charset="0"/>
                        </a:rPr>
                        <a:t>SalesRep Name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String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Manish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5972031"/>
                  </a:ext>
                </a:extLst>
              </a:tr>
              <a:tr h="400050">
                <a:tc>
                  <a:txBody>
                    <a:bodyPr/>
                    <a:lstStyle/>
                    <a:p>
                      <a:pPr algn="just" rtl="0" fontAlgn="base"/>
                      <a:r>
                        <a:rPr lang="en-US" sz="1200" b="0" i="0">
                          <a:effectLst/>
                          <a:latin typeface="Calibri" panose="020F0502020204030204" pitchFamily="34" charset="0"/>
                        </a:rPr>
                        <a:t>Product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String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Abacavir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98281"/>
                  </a:ext>
                </a:extLst>
              </a:tr>
              <a:tr h="400050">
                <a:tc>
                  <a:txBody>
                    <a:bodyPr/>
                    <a:lstStyle/>
                    <a:p>
                      <a:pPr algn="just" rtl="0" fontAlgn="base"/>
                      <a:r>
                        <a:rPr lang="en-US" sz="1200" b="0" i="0" dirty="0">
                          <a:effectLst/>
                          <a:latin typeface="Calibri" panose="020F0502020204030204" pitchFamily="34" charset="0"/>
                        </a:rPr>
                        <a:t>Month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a:effectLst/>
                          <a:latin typeface="Calibri" panose="020F0502020204030204" pitchFamily="34" charset="0"/>
                        </a:rPr>
                        <a:t>String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January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6204902"/>
                  </a:ext>
                </a:extLst>
              </a:tr>
            </a:tbl>
          </a:graphicData>
        </a:graphic>
      </p:graphicFrame>
      <p:graphicFrame>
        <p:nvGraphicFramePr>
          <p:cNvPr id="9" name="Table 8">
            <a:extLst>
              <a:ext uri="{FF2B5EF4-FFF2-40B4-BE49-F238E27FC236}">
                <a16:creationId xmlns:a16="http://schemas.microsoft.com/office/drawing/2014/main" id="{DE502F79-4345-433C-A386-EEB15C9AA5D1}"/>
              </a:ext>
            </a:extLst>
          </p:cNvPr>
          <p:cNvGraphicFramePr>
            <a:graphicFrameLocks noGrp="1"/>
          </p:cNvGraphicFramePr>
          <p:nvPr>
            <p:extLst>
              <p:ext uri="{D42A27DB-BD31-4B8C-83A1-F6EECF244321}">
                <p14:modId xmlns:p14="http://schemas.microsoft.com/office/powerpoint/2010/main" val="4139886859"/>
              </p:ext>
            </p:extLst>
          </p:nvPr>
        </p:nvGraphicFramePr>
        <p:xfrm>
          <a:off x="423864" y="1254535"/>
          <a:ext cx="3233475" cy="1403917"/>
        </p:xfrm>
        <a:graphic>
          <a:graphicData uri="http://schemas.openxmlformats.org/drawingml/2006/table">
            <a:tbl>
              <a:tblPr/>
              <a:tblGrid>
                <a:gridCol w="1077825">
                  <a:extLst>
                    <a:ext uri="{9D8B030D-6E8A-4147-A177-3AD203B41FA5}">
                      <a16:colId xmlns:a16="http://schemas.microsoft.com/office/drawing/2014/main" val="870015937"/>
                    </a:ext>
                  </a:extLst>
                </a:gridCol>
                <a:gridCol w="1077825">
                  <a:extLst>
                    <a:ext uri="{9D8B030D-6E8A-4147-A177-3AD203B41FA5}">
                      <a16:colId xmlns:a16="http://schemas.microsoft.com/office/drawing/2014/main" val="2036898149"/>
                    </a:ext>
                  </a:extLst>
                </a:gridCol>
                <a:gridCol w="1077825">
                  <a:extLst>
                    <a:ext uri="{9D8B030D-6E8A-4147-A177-3AD203B41FA5}">
                      <a16:colId xmlns:a16="http://schemas.microsoft.com/office/drawing/2014/main" val="2001873294"/>
                    </a:ext>
                  </a:extLst>
                </a:gridCol>
              </a:tblGrid>
              <a:tr h="272212">
                <a:tc>
                  <a:txBody>
                    <a:bodyPr/>
                    <a:lstStyle/>
                    <a:p>
                      <a:pPr algn="just" rtl="0" fontAlgn="base"/>
                      <a:r>
                        <a:rPr lang="en-US" sz="1200" b="1" i="0">
                          <a:effectLst/>
                          <a:latin typeface="Calibri" panose="020F0502020204030204" pitchFamily="34" charset="0"/>
                        </a:rPr>
                        <a:t>Column Name</a:t>
                      </a:r>
                      <a:r>
                        <a:rPr lang="en-US" sz="1200" b="0" i="0">
                          <a:effectLst/>
                          <a:latin typeface="Calibri" panose="020F0502020204030204" pitchFamily="34" charset="0"/>
                        </a:rPr>
                        <a:t> </a:t>
                      </a:r>
                      <a:endParaRPr lang="en-US" b="0" i="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1" i="0" dirty="0">
                          <a:effectLst/>
                          <a:latin typeface="Calibri" panose="020F0502020204030204" pitchFamily="34" charset="0"/>
                        </a:rPr>
                        <a:t>Data Type</a:t>
                      </a:r>
                      <a:r>
                        <a:rPr lang="en-US" sz="1200" b="0" i="0" dirty="0">
                          <a:effectLst/>
                          <a:latin typeface="Calibri" panose="020F0502020204030204" pitchFamily="34" charset="0"/>
                        </a:rPr>
                        <a:t>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1" i="0" dirty="0">
                          <a:effectLst/>
                          <a:latin typeface="Calibri" panose="020F0502020204030204" pitchFamily="34" charset="0"/>
                        </a:rPr>
                        <a:t>Sample Value</a:t>
                      </a:r>
                      <a:r>
                        <a:rPr lang="en-US" sz="1200" b="0" i="0" dirty="0">
                          <a:effectLst/>
                          <a:latin typeface="Calibri" panose="020F0502020204030204" pitchFamily="34" charset="0"/>
                        </a:rPr>
                        <a:t>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4488458"/>
                  </a:ext>
                </a:extLst>
              </a:tr>
              <a:tr h="672397">
                <a:tc>
                  <a:txBody>
                    <a:bodyPr/>
                    <a:lstStyle/>
                    <a:p>
                      <a:pPr algn="just" rtl="0" fontAlgn="base"/>
                      <a:r>
                        <a:rPr lang="en-US" sz="1200" b="0" i="0" dirty="0">
                          <a:effectLst/>
                          <a:latin typeface="Calibri" panose="020F0502020204030204" pitchFamily="34" charset="0"/>
                        </a:rPr>
                        <a:t>City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String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Pune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8192268"/>
                  </a:ext>
                </a:extLst>
              </a:tr>
              <a:tr h="239255">
                <a:tc>
                  <a:txBody>
                    <a:bodyPr/>
                    <a:lstStyle/>
                    <a:p>
                      <a:pPr algn="just" rtl="0" fontAlgn="base"/>
                      <a:r>
                        <a:rPr lang="en-US" sz="1200" b="0" i="0" dirty="0">
                          <a:effectLst/>
                          <a:latin typeface="Calibri" panose="020F0502020204030204" pitchFamily="34" charset="0"/>
                        </a:rPr>
                        <a:t>Product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String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base"/>
                      <a:r>
                        <a:rPr lang="en-US" sz="1200" b="0" i="0" dirty="0">
                          <a:effectLst/>
                          <a:latin typeface="Calibri" panose="020F0502020204030204" pitchFamily="34" charset="0"/>
                        </a:rPr>
                        <a:t>Abacavir </a:t>
                      </a:r>
                      <a:endParaRPr lang="en-US" b="0" i="0" dirty="0">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615105"/>
                  </a:ext>
                </a:extLst>
              </a:tr>
            </a:tbl>
          </a:graphicData>
        </a:graphic>
      </p:graphicFrame>
    </p:spTree>
    <p:extLst>
      <p:ext uri="{BB962C8B-B14F-4D97-AF65-F5344CB8AC3E}">
        <p14:creationId xmlns:p14="http://schemas.microsoft.com/office/powerpoint/2010/main" val="764326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dirty="0"/>
              <a:t>Agenda</a:t>
            </a:r>
          </a:p>
        </p:txBody>
      </p:sp>
      <p:sp>
        <p:nvSpPr>
          <p:cNvPr id="34819" name="Content Placeholder 2"/>
          <p:cNvSpPr>
            <a:spLocks noGrp="1"/>
          </p:cNvSpPr>
          <p:nvPr>
            <p:ph idx="1"/>
          </p:nvPr>
        </p:nvSpPr>
        <p:spPr/>
        <p:txBody>
          <a:bodyPr/>
          <a:lstStyle/>
          <a:p>
            <a:pPr eaLnBrk="1" hangingPunct="1"/>
            <a:r>
              <a:rPr lang="en-US" altLang="en-US" sz="2000" dirty="0"/>
              <a:t>Overview of Sales Rank Attainment Application</a:t>
            </a:r>
            <a:br>
              <a:rPr lang="en-US" altLang="en-US" sz="2000" dirty="0"/>
            </a:br>
            <a:endParaRPr lang="en-US" altLang="en-US" sz="2000" dirty="0"/>
          </a:p>
          <a:p>
            <a:r>
              <a:rPr lang="en-US" altLang="en-US" sz="2000" dirty="0"/>
              <a:t>Walkthrough Sales Rank Attainment Viewer Application</a:t>
            </a:r>
            <a:br>
              <a:rPr lang="en-US" altLang="en-US" sz="2000" dirty="0"/>
            </a:br>
            <a:endParaRPr lang="en-US" altLang="en-US" sz="2000" dirty="0"/>
          </a:p>
          <a:p>
            <a:pPr eaLnBrk="1" hangingPunct="1"/>
            <a:r>
              <a:rPr lang="en-US" altLang="en-US" sz="2000" dirty="0"/>
              <a:t>Feature design to complete the product</a:t>
            </a:r>
          </a:p>
          <a:p>
            <a:pPr marL="0" indent="0" eaLnBrk="1" hangingPunct="1">
              <a:buNone/>
            </a:pPr>
            <a:endParaRPr lang="en-US" altLang="en-US" sz="2000" dirty="0"/>
          </a:p>
          <a:p>
            <a:pPr eaLnBrk="1" hangingPunct="1"/>
            <a:r>
              <a:rPr lang="en-US" altLang="en-US" sz="2000" dirty="0"/>
              <a:t>Deep Dive into the problem statement</a:t>
            </a:r>
          </a:p>
        </p:txBody>
      </p:sp>
      <p:sp>
        <p:nvSpPr>
          <p:cNvPr id="34820" name="Slide Number Placeholder 3"/>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fld id="{7E7D8470-4968-4934-8C9B-ED53326BB558}" type="slidenum">
              <a:rPr lang="en-US" altLang="en-US" sz="900" smtClean="0">
                <a:solidFill>
                  <a:srgbClr val="9D9E9C"/>
                </a:solidFill>
              </a:rPr>
              <a:pPr eaLnBrk="1" hangingPunct="1"/>
              <a:t>3</a:t>
            </a:fld>
            <a:endParaRPr lang="en-US" altLang="en-US" sz="900">
              <a:solidFill>
                <a:srgbClr val="9D9E9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title"/>
          </p:nvPr>
        </p:nvSpPr>
        <p:spPr/>
        <p:txBody>
          <a:bodyPr/>
          <a:lstStyle/>
          <a:p>
            <a:pPr eaLnBrk="1" hangingPunct="1"/>
            <a:r>
              <a:rPr lang="en-US" altLang="en-US" dirty="0"/>
              <a:t>What is Sales Attainment Rank Problem?</a:t>
            </a:r>
          </a:p>
        </p:txBody>
      </p:sp>
      <p:sp>
        <p:nvSpPr>
          <p:cNvPr id="35843" name="Slide Number Placeholder 2"/>
          <p:cNvSpPr>
            <a:spLocks noGrp="1"/>
          </p:cNvSpPr>
          <p:nvPr>
            <p:ph type="sldNum" sz="quarter" idx="4294967295"/>
          </p:nvPr>
        </p:nvSpPr>
        <p:spPr>
          <a:xfrm>
            <a:off x="82550" y="6573838"/>
            <a:ext cx="341313" cy="136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defTabSz="938213" eaLnBrk="0" hangingPunct="0">
              <a:defRPr sz="2400">
                <a:solidFill>
                  <a:schemeClr val="tx1"/>
                </a:solidFill>
                <a:latin typeface="Times New Roman" pitchFamily="18" charset="0"/>
                <a:ea typeface="Arial" charset="0"/>
                <a:cs typeface="Arial" charset="0"/>
              </a:defRPr>
            </a:lvl1pPr>
            <a:lvl2pPr marL="742950" indent="-285750" defTabSz="938213" eaLnBrk="0" hangingPunct="0">
              <a:defRPr sz="2400">
                <a:solidFill>
                  <a:schemeClr val="tx1"/>
                </a:solidFill>
                <a:latin typeface="Times New Roman" pitchFamily="18" charset="0"/>
                <a:ea typeface="Arial" charset="0"/>
                <a:cs typeface="Arial" charset="0"/>
              </a:defRPr>
            </a:lvl2pPr>
            <a:lvl3pPr marL="1143000" indent="-228600" defTabSz="938213" eaLnBrk="0" hangingPunct="0">
              <a:defRPr sz="2400">
                <a:solidFill>
                  <a:schemeClr val="tx1"/>
                </a:solidFill>
                <a:latin typeface="Times New Roman" pitchFamily="18" charset="0"/>
                <a:ea typeface="Arial" charset="0"/>
                <a:cs typeface="Arial" charset="0"/>
              </a:defRPr>
            </a:lvl3pPr>
            <a:lvl4pPr marL="1600200" indent="-228600" defTabSz="938213" eaLnBrk="0" hangingPunct="0">
              <a:defRPr sz="2400">
                <a:solidFill>
                  <a:schemeClr val="tx1"/>
                </a:solidFill>
                <a:latin typeface="Times New Roman" pitchFamily="18" charset="0"/>
                <a:ea typeface="Arial" charset="0"/>
                <a:cs typeface="Arial" charset="0"/>
              </a:defRPr>
            </a:lvl4pPr>
            <a:lvl5pPr marL="2057400" indent="-228600" defTabSz="938213" eaLnBrk="0" hangingPunct="0">
              <a:defRPr sz="2400">
                <a:solidFill>
                  <a:schemeClr val="tx1"/>
                </a:solidFill>
                <a:latin typeface="Times New Roman" pitchFamily="18" charset="0"/>
                <a:ea typeface="Arial" charset="0"/>
                <a:cs typeface="Arial"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ea typeface="Arial" charset="0"/>
                <a:cs typeface="Arial" charset="0"/>
              </a:defRPr>
            </a:lvl9pPr>
          </a:lstStyle>
          <a:p>
            <a:pPr eaLnBrk="1" hangingPunct="1"/>
            <a:r>
              <a:rPr lang="en-US" altLang="en-US" sz="900">
                <a:solidFill>
                  <a:srgbClr val="9D9E9C"/>
                </a:solidFill>
              </a:rPr>
              <a:t> </a:t>
            </a:r>
            <a:fld id="{2DE0AAEC-9CBE-4BB1-8ACF-2BD4A54BCCF1}" type="slidenum">
              <a:rPr lang="en-US" altLang="en-US" sz="900" smtClean="0">
                <a:solidFill>
                  <a:srgbClr val="9D9E9C"/>
                </a:solidFill>
              </a:rPr>
              <a:pPr eaLnBrk="1" hangingPunct="1"/>
              <a:t>4</a:t>
            </a:fld>
            <a:r>
              <a:rPr lang="en-US" altLang="en-US" sz="900">
                <a:solidFill>
                  <a:srgbClr val="9D9E9C"/>
                </a:solidFill>
              </a:rPr>
              <a:t> </a:t>
            </a:r>
          </a:p>
        </p:txBody>
      </p:sp>
      <p:sp>
        <p:nvSpPr>
          <p:cNvPr id="580613" name="AutoShape 5"/>
          <p:cNvSpPr>
            <a:spLocks noChangeArrowheads="1"/>
          </p:cNvSpPr>
          <p:nvPr/>
        </p:nvSpPr>
        <p:spPr bwMode="auto">
          <a:xfrm>
            <a:off x="3587750" y="1371600"/>
            <a:ext cx="2349500" cy="941388"/>
          </a:xfrm>
          <a:prstGeom prst="wedgeRoundRectCallout">
            <a:avLst>
              <a:gd name="adj1" fmla="val -41671"/>
              <a:gd name="adj2" fmla="val 66667"/>
              <a:gd name="adj3" fmla="val 16667"/>
            </a:avLst>
          </a:prstGeom>
          <a:solidFill>
            <a:schemeClr val="accent1"/>
          </a:solidFill>
          <a:ln w="12700">
            <a:noFill/>
            <a:miter lim="800000"/>
            <a:headEnd/>
            <a:tailEnd/>
          </a:ln>
          <a:effectLst/>
        </p:spPr>
        <p:txBody>
          <a:bodyPr anchor="ctr"/>
          <a:lstStyle/>
          <a:p>
            <a:pPr>
              <a:defRPr/>
            </a:pPr>
            <a:r>
              <a:rPr lang="en-US" sz="1400" b="1" dirty="0">
                <a:latin typeface="+mj-lt"/>
              </a:rPr>
              <a:t>“How should I </a:t>
            </a:r>
            <a:r>
              <a:rPr lang="en-US" b="1" dirty="0">
                <a:latin typeface="+mj-lt"/>
              </a:rPr>
              <a:t>track sales of my product and performance of my sales representative</a:t>
            </a:r>
            <a:r>
              <a:rPr lang="en-US" sz="1400" b="1" dirty="0">
                <a:latin typeface="+mj-lt"/>
              </a:rPr>
              <a:t>?”</a:t>
            </a:r>
          </a:p>
        </p:txBody>
      </p:sp>
      <p:sp>
        <p:nvSpPr>
          <p:cNvPr id="580614" name="Rectangle 6"/>
          <p:cNvSpPr>
            <a:spLocks noChangeArrowheads="1"/>
          </p:cNvSpPr>
          <p:nvPr/>
        </p:nvSpPr>
        <p:spPr bwMode="auto">
          <a:xfrm>
            <a:off x="838200" y="3733800"/>
            <a:ext cx="7391400" cy="1733550"/>
          </a:xfrm>
          <a:prstGeom prst="rect">
            <a:avLst/>
          </a:prstGeom>
          <a:noFill/>
          <a:ln w="9525">
            <a:noFill/>
            <a:miter lim="800000"/>
            <a:headEnd/>
            <a:tailEnd/>
          </a:ln>
          <a:effectLst/>
        </p:spPr>
        <p:txBody>
          <a:bodyPr lIns="92075" tIns="46038" rIns="92075" bIns="46038"/>
          <a:lstStyle/>
          <a:p>
            <a:pPr marL="222250" indent="-222250" eaLnBrk="0" hangingPunct="0">
              <a:spcBef>
                <a:spcPct val="40000"/>
              </a:spcBef>
              <a:buFontTx/>
              <a:buChar char="•"/>
              <a:defRPr/>
            </a:pPr>
            <a:r>
              <a:rPr lang="en-US" sz="2000" b="1" dirty="0">
                <a:latin typeface="+mj-lt"/>
              </a:rPr>
              <a:t>Which Drug Performed the best?</a:t>
            </a:r>
          </a:p>
          <a:p>
            <a:pPr marL="222250" indent="-222250" eaLnBrk="0" hangingPunct="0">
              <a:spcBef>
                <a:spcPct val="40000"/>
              </a:spcBef>
              <a:buFontTx/>
              <a:buChar char="•"/>
              <a:defRPr/>
            </a:pPr>
            <a:r>
              <a:rPr lang="en-US" sz="2000" b="1" dirty="0">
                <a:latin typeface="+mj-lt"/>
              </a:rPr>
              <a:t>Which Sales Representative Performed the best ?</a:t>
            </a:r>
          </a:p>
          <a:p>
            <a:pPr marL="222250" indent="-222250" eaLnBrk="0" hangingPunct="0">
              <a:spcBef>
                <a:spcPct val="40000"/>
              </a:spcBef>
              <a:buFontTx/>
              <a:buChar char="•"/>
              <a:defRPr/>
            </a:pPr>
            <a:r>
              <a:rPr lang="en-US" sz="2000" b="1" dirty="0">
                <a:latin typeface="+mj-lt"/>
              </a:rPr>
              <a:t>Which Drug Performed the best in which city?</a:t>
            </a:r>
          </a:p>
          <a:p>
            <a:pPr marL="222250" indent="-222250" eaLnBrk="0" hangingPunct="0">
              <a:spcBef>
                <a:spcPct val="40000"/>
              </a:spcBef>
              <a:buFontTx/>
              <a:buChar char="•"/>
              <a:defRPr/>
            </a:pPr>
            <a:r>
              <a:rPr lang="en-US" sz="2000" b="1" dirty="0">
                <a:latin typeface="+mj-lt"/>
              </a:rPr>
              <a:t>How can I look into performance of previous months?</a:t>
            </a:r>
          </a:p>
          <a:p>
            <a:pPr marL="222250" indent="-222250" eaLnBrk="0" hangingPunct="0">
              <a:spcBef>
                <a:spcPct val="40000"/>
              </a:spcBef>
              <a:buFontTx/>
              <a:buChar char="•"/>
              <a:defRPr/>
            </a:pPr>
            <a:endParaRPr lang="en-US" sz="2000" b="1" dirty="0"/>
          </a:p>
        </p:txBody>
      </p:sp>
      <p:graphicFrame>
        <p:nvGraphicFramePr>
          <p:cNvPr id="35846" name="Object 2"/>
          <p:cNvGraphicFramePr>
            <a:graphicFrameLocks noChangeAspect="1"/>
          </p:cNvGraphicFramePr>
          <p:nvPr/>
        </p:nvGraphicFramePr>
        <p:xfrm>
          <a:off x="3278188" y="2438400"/>
          <a:ext cx="795337" cy="884238"/>
        </p:xfrm>
        <a:graphic>
          <a:graphicData uri="http://schemas.openxmlformats.org/presentationml/2006/ole">
            <mc:AlternateContent xmlns:mc="http://schemas.openxmlformats.org/markup-compatibility/2006">
              <mc:Choice xmlns:v="urn:schemas-microsoft-com:vml" Requires="v">
                <p:oleObj spid="_x0000_s1136" name="Clip" r:id="rId4" imgW="1590142" imgH="1766621" progId="">
                  <p:embed/>
                </p:oleObj>
              </mc:Choice>
              <mc:Fallback>
                <p:oleObj name="Clip" r:id="rId4" imgW="1590142" imgH="176662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88" y="2438400"/>
                        <a:ext cx="795337"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7" name="Object 3"/>
          <p:cNvGraphicFramePr>
            <a:graphicFrameLocks noChangeAspect="1"/>
          </p:cNvGraphicFramePr>
          <p:nvPr/>
        </p:nvGraphicFramePr>
        <p:xfrm>
          <a:off x="481013" y="1390650"/>
          <a:ext cx="1882775" cy="1733550"/>
        </p:xfrm>
        <a:graphic>
          <a:graphicData uri="http://schemas.openxmlformats.org/presentationml/2006/ole">
            <mc:AlternateContent xmlns:mc="http://schemas.openxmlformats.org/markup-compatibility/2006">
              <mc:Choice xmlns:v="urn:schemas-microsoft-com:vml" Requires="v">
                <p:oleObj spid="_x0000_s1137" name="Clip" r:id="rId6" imgW="3769259" imgH="3468986" progId="">
                  <p:embed/>
                </p:oleObj>
              </mc:Choice>
              <mc:Fallback>
                <p:oleObj name="Clip" r:id="rId6" imgW="3769259" imgH="346898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013" y="1390650"/>
                        <a:ext cx="1882775"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7"/>
          <p:cNvSpPr txBox="1">
            <a:spLocks/>
          </p:cNvSpPr>
          <p:nvPr/>
        </p:nvSpPr>
        <p:spPr>
          <a:xfrm>
            <a:off x="266545" y="282088"/>
            <a:ext cx="8229909" cy="307777"/>
          </a:xfrm>
          <a:prstGeom prst="rect">
            <a:avLst/>
          </a:prstGeom>
        </p:spPr>
        <p:txBody>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altLang="en-US" kern="0" dirty="0"/>
              <a:t>Problem Statement and Product Description</a:t>
            </a:r>
          </a:p>
        </p:txBody>
      </p:sp>
      <p:sp>
        <p:nvSpPr>
          <p:cNvPr id="2" name="TextBox 1">
            <a:extLst>
              <a:ext uri="{FF2B5EF4-FFF2-40B4-BE49-F238E27FC236}">
                <a16:creationId xmlns:a16="http://schemas.microsoft.com/office/drawing/2014/main" id="{EB3969AE-3DD1-4131-B7A7-DAA6D38D6B41}"/>
              </a:ext>
            </a:extLst>
          </p:cNvPr>
          <p:cNvSpPr txBox="1"/>
          <p:nvPr/>
        </p:nvSpPr>
        <p:spPr>
          <a:xfrm>
            <a:off x="304800" y="1066800"/>
            <a:ext cx="8153400" cy="954107"/>
          </a:xfrm>
          <a:prstGeom prst="rect">
            <a:avLst/>
          </a:prstGeom>
          <a:noFill/>
        </p:spPr>
        <p:txBody>
          <a:bodyPr wrap="square" rtlCol="0">
            <a:spAutoFit/>
          </a:bodyPr>
          <a:lstStyle/>
          <a:p>
            <a:pPr algn="just"/>
            <a:r>
              <a:rPr lang="en-US" dirty="0"/>
              <a:t>Problem Statement: Sales pharma company needs a web application which can help them in evaluating the historical sales data of drug. Insights on the UI get updated daily after running the business logic at (scheduled) defined time. This is a typical Sales attainment rank problem of pharma companies. </a:t>
            </a:r>
          </a:p>
        </p:txBody>
      </p:sp>
      <p:sp>
        <p:nvSpPr>
          <p:cNvPr id="3" name="TextBox 2">
            <a:extLst>
              <a:ext uri="{FF2B5EF4-FFF2-40B4-BE49-F238E27FC236}">
                <a16:creationId xmlns:a16="http://schemas.microsoft.com/office/drawing/2014/main" id="{43C7D672-DE38-4575-97C3-1D8E77895E78}"/>
              </a:ext>
            </a:extLst>
          </p:cNvPr>
          <p:cNvSpPr txBox="1"/>
          <p:nvPr/>
        </p:nvSpPr>
        <p:spPr>
          <a:xfrm>
            <a:off x="345858" y="2590800"/>
            <a:ext cx="8452285" cy="1384995"/>
          </a:xfrm>
          <a:prstGeom prst="rect">
            <a:avLst/>
          </a:prstGeom>
          <a:noFill/>
        </p:spPr>
        <p:txBody>
          <a:bodyPr wrap="square" rtlCol="0">
            <a:spAutoFit/>
          </a:bodyPr>
          <a:lstStyle/>
          <a:p>
            <a:pPr algn="just"/>
            <a:r>
              <a:rPr lang="en-US" dirty="0"/>
              <a:t>Description </a:t>
            </a:r>
            <a:r>
              <a:rPr lang="en-US" b="1" dirty="0"/>
              <a:t>– </a:t>
            </a:r>
            <a:r>
              <a:rPr lang="en-US" dirty="0"/>
              <a:t>Web application should allow end user to create new Sales Rep. Existing sales rep can also be viewed in the application. Web application needs to have the capability to upload the (historical) data and place it in S3 bucket. EMR cluster needs to get spun up at a scheduled time with step added on run time to perform the business functionality. The step will run the spark job which will run the business functionality. Result(insights) of the same will be pushed to the Postgres RDS. Final insights need to be displayed on the UI. </a:t>
            </a:r>
          </a:p>
        </p:txBody>
      </p:sp>
    </p:spTree>
    <p:extLst>
      <p:ext uri="{BB962C8B-B14F-4D97-AF65-F5344CB8AC3E}">
        <p14:creationId xmlns:p14="http://schemas.microsoft.com/office/powerpoint/2010/main" val="130290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457200" y="238551"/>
            <a:ext cx="8229909" cy="307777"/>
          </a:xfrm>
          <a:prstGeom prst="rect">
            <a:avLst/>
          </a:prstGeom>
        </p:spPr>
        <p:txBody>
          <a:bodyPr/>
          <a:lstStyle>
            <a:lvl1pPr algn="l" rtl="0" eaLnBrk="1" fontAlgn="base" hangingPunct="1">
              <a:spcBef>
                <a:spcPct val="0"/>
              </a:spcBef>
              <a:spcAft>
                <a:spcPct val="0"/>
              </a:spcAft>
              <a:defRPr sz="20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altLang="en-US" kern="0" dirty="0"/>
              <a:t>An over view of the Product depicting the features to be achieved post addition of features</a:t>
            </a:r>
          </a:p>
        </p:txBody>
      </p:sp>
      <p:sp>
        <p:nvSpPr>
          <p:cNvPr id="6" name="AutoShape 2" descr="data:image/png;base64,iVBORw0KGgoAAAANSUhEUgAABAAAAAJHCAYAAAAOkCRtAAAAAXNSR0IArs4c6QAAAARnQU1BAACxjwv8YQUAAAAJcEhZcwAADsMAAA7DAcdvqGQAAP+lSURBVHhe7N0FfBPnGwfwXzxp6u5UaHF3d5i7+/afMHd3H/PBjDFkGzDc3SlOodTd3dtI48n937sGaJGtDNigfb58jiZ3l0tyuVze57lXRKlpGVxAgD98fbxxSTI3AiW7geJtQH0mu68FbCa2wA6IJIBUBSg8AL8+QPhEIGgou+/e/FhCCCGEEEIIIYQILv0EgIBj8b4FsDY1/+VY8M+xeSIRm6SARAbI3QAx+0sIIYQQQgghhJDTCAkATqaCu4eHcxYhhBBCCCGEEELaGyEB4KJWw8uTEgCEEEIIIYQQQkh7JSQA3Fxd4eVFCQBCCCGEEEIIIaS9Ejv/EkIIIYQQQgghpB2jBAAhhBBCCCGEENIBUAKAEEIIIYQQQgjpACgBQAghhBBCCCGEdACUACCEEEIIIYQQQjoASgAQQgghhBBCCCEdACUACCGEEEIIIYSQDoASAIQQQgghhBBCSAdACQBCCCGEEEIIIaQDoAQAIYQQQgghhBDSAVACgBBCCCGEEEII6QBEqWkZnJurK7y8PJyz/l0ikQgqlUr4SwghhBBCyF/hOA4Gg8F57+/J5XLIZDLnPUII6ZisVissFsulkQBQq9WUACCEEEIIIX/L4XCgqanJee/vKRQKIQlACCEdGR/8m81magJACCGEEEIIIYR0BJQAIIQQQgghhBBCOgBKABBCCCGEEEIIIR0AJQAIIYQQQgghhJAOgBIAhBBCCCGEEEJIB0AJAEIIIYQQQgghpAOgBAAhhBBCCCGEENIBiJsMBudNQgghhBBCCCGEtFdilUrlvEkIIYQQQgghhJD2SiwWiZw3CSGEEEIIIYQQ0l5RHwCEEEIIIYQQQkgHQAkAQgghhBBCCCGkA6AEACGEEEIIIYQQ0gFQAoAQQgghhBBCCOkAKAFACCGEEEIIIYR0AJQAIIQQQgghhBBCOoDLNgHAcQ7YrBaYzWZYLFbYHRw/s/lvm7H1LSZkH1iG577/E0arwzn/wnPYrMJrPW2yWGC12uBgr51ceJqSg3ju8eextcjknHMxcbCxz/P0z9jKH5pnpSnaj2emPo/txWbnHEIIIYT8u9hvuLNceepk4ctqNr6s5lz1EsY57KhIWI83n3kYt91yLz77bTO0Jrtz6dnxjzNU5WDOtGnYllXtnNtxOOw21OfF45NXvkOKjspjpH0TpaZlcG6urvDy8nDO+neJRCKo1Wrhb1tZdJXYsnwhDuTWQSKWQixXwd3TB2GeItQEj8Lj47ugLVuzm/U4tG0R5s38FQnhd2H3109CLZc4l15YqVvmYNn2w9i3/Qga4IvhU4bCXyWFw2xASbUGsYPH4+brr0CUr9r5CHIhlB/9E1NfnI3+b/+G9yaEOOdeJNYGbJj1G/ZmJ2PPwWQYoUbvwcMR1aUrHrr3TgS7y50rtlYWvwBTX56Lwe/8jrfHBzvnEkIIIeRMHA4HmpqanPf+nkKhgFx+5t/g4zhLEzYsm4t9B1lZbX86LIowjJzQDx5yMThjPfJqOAyecBVuuXYc/F2kzkddWjiHFfErf8F22Vi8fE0sCnctwHvfLETU/37CBzdEO9c6s5qcA1j828+Yt6kBb8yZiZt6BzmXdABsv2XEb8ey33/G6kP++Gn7dAzyUDoXEtJ+8MlMPql5GSYAOGz8/in8UjYUP79+M3zVSjhsJjSWp+OHd56B+ZoZ+OT2AW1KADTjsPmT0Xiz/NaLmgDgcdYqTLvvGizLmYCFBz5BrEwMu9WEvG3f46H3l8FtyMNY+PX/4CVp+6tvj+yWIiSmKjCgf6BzThvZy7B7vwNjRoU5Z/DndCOqazVw8w2AWvbv7FdrZTLu/N+zaHTrhp9nfIPOfgrnkjNrfo1a9hr9z+k11sVvRVOvSQin3yhCCCEdyMVIABynr07CKw/+D1m2ezB/47MIEotgM+lxdMk7eO7HQwi76g3Me+dquDjXv5SYNal47Y6vccPc6RgT6MpnBKCpq4FD5Q0vtcy5lhPXhM3bSjFlUhfnDDYrYwEG37cYr8/uCAkADvlbdsB78gR4OueU75iG617JowQAabeOJwAuvyYApiSsW5CP624ajwB3F0gkYsgULvCLHIipL7+KMPW5viUR24bz5kUmkimhEH5/xJBImwM9CZsXe8VDuL0zh5p987E+49+oqn4Js+lxaN50bG60OWe0kd2E5MUzsajG4pzRTCxTITAo8F8L/nkypYp9vhK4ubrAQ/3XwT+v+TWeW4LCUHkUM386jIvYaoUQQgjpcCRyJaT8BX6RFGIW/POkSlf0v+kpjA4wo3jLTzhYfI5llH+JufAoEmscJ8u1IjE8fANOD/6Z2rQ9+D69zHmvmYiVqTsGB+qz1uPneaXs1kki8b8UEBDyH7sMEwB6aK312LorCaZTgh//iL4IDPF13ruMiNzhLdRO10Ojax3AdiicHSkbZuGDhYecM9qu9NASvD97K7hLqS8FvtxwEfIOVm0pfvjsM+yqpjZqhBBCyL9BJPWEmw8rqnAaNBkuzQSAw6iFznn7L9UexdefTEOVpmNedDLUZmLaJz8iw3Jpfo6EXGyXYRMAMxa8fTtmbCpFxJh78fRDt2Jwt2Cc6eKp3azDwU2LsTmhGFazGfq6asg7DcXDjz6Abv4nr8xumzYKr5W0bgJg1Vfj2IGjSEo9htyyClQ1cBh2zd249cqh8FaKYNGWY/2KFUjPr4BWrEawpwRp8pH45YkRwuPPTINv7p+IBWmTsDj+Y0QL79kBbcFWPH/P28j2nohf/vwI3VxP5mUcNjNyEw/jaMIxZBYUoKyyAaH9r8F991yPCFUTcjKzcHDnaqzbG4qPvxuJnT9Px8LtyZCHD8WjT03FDcO7QeowIDczAwl7NmLBaiU+mz0Jaz96ExtKg/HVz19jYIgK5WmHcDglnb3ffNRUVUIUPhD33nMXBkZ5QQw7KpN2YNnWYyivq4PKKwhqcy7Cbv0Ot3Zt3l+mmjzsjj+GjOQUlJZXoc7mhStvvRfXjO4Oia4UCfHx2LZhI1wHPoSbe5uxcO48bDychaixD+P9V+9FuJsMtUkrMeOXpdiWkAvfrkPRNUCN/ne+iNt7qRC/cSk2xxewH10DNA1VkAQOx5NP34eu/i7Q5mzF9z8twZZDxyCLHIL+Ia6IuP4Z3BZmQMqROKxYvAxD312Lu7pJkbP1R3zw/QpklmnhH9ULYx9/Fy+PC4etqRZ//vA6/lhbjCEPvoS37psIBdeEjITDSExKRHJuOWpqahE6+Ho8dNuVCPf5i6phjTm4/f7HYfHvi1+mfwk/lXP+aeyoK85D8tE9WLFoKUa8vx53OPensSYTK5auQ3ZZHWxKLwS4WlAecCM+uzUQG+dOx/y1+1FQr0C/oT3g59UHj718F4L+vrIBIYQQctm7mE0AjI1ZePX+u5FmfgALNz2FAGGuHeUJC/DMEzOg7Xw35sx5DqEtNmc3aZB6+AgSk48hq6QUldVN6Dn+dtx10wT4oQZpKWnYs3kZUurH4JWpgVj0w/dYF1+EwL5X4KlnHsO4HsF/eb3AUJ2FHTv3IqegGOXVOphtdvS74i7cPHEQ3OViWI2VWDDjGyRl52JPYgP6jOwHX4UUw+97Hdf3OF7BvZmloRALf52DjTs2IE/aHRO6BwEDbsO02wYA2X9i0N1/4vVfp6O3ORsrlizG1qNF6HPji3jj8SvgfbywbdEg+dABHEtOQhorB9fUatF9wh144Max8HM7fT9zFi2y0jNwdPcaLNsJvPf9E6g7vAHLVqxEaq0vpr72Bm4ZFoyjW1dg9Zr1OJRvwKg7X8KL942Dx/HKC5wZWYf2YH9iGorYPm7UNUEV0Be33HUrBkR6sYK7DllJSdizazUSckLwyltXY/+qP7BozXaYPAbg9Q/exNjuARDpivD7Lz9i6ZaDaDAGYNCwSPiy8vczr06CfteXuPalbPyw6WPIk3Zh+aJl2F9sxeQHXsfTtw2CmioIkMvc8SYA4BMARUUlnFar/U8mnU7HsRM5dy6aKtO5aQ9P4QYMHMiNGH8l99hr07mcOoNz6UmlRxZx1w67hVuT28Txz9BYcJh78NpB3H3f7uHMzasItn42khvw5Hec3mwT7jusem75tz9ya1PKObPNwTlsJi5p7Zfc2DHjuM+XHOWsDht3ZNHn3DMzDwrLOYedq0zcyF0zY7fw+LNr5L6+byA3YMDrXC7/ns06Lnnb79yDN47nxt/4FLcjvVJ4nS0V7VnAzVx8gNPyr409b03ufu7hG4Zxt7+ymKszG7iqgjTurUev4UaPeYf7adkCLjEtk0vctZi7Y/RwbujoO7l1uRqOs5m5mrIC7se37uUGDX6dm7dmGXd4+x/cg3ffz8UVabjarB3cWz+v5Gp1ZuH5jVXp3Gs3X8Fd/dCrXHGjlbM1FnEv3vsMt76geT/aTA3cus8f4P7MsAqv0aar5D6f9gN3qLSBs9k5zm5u5DZ98xQ3YsKN3LIjpZzF2Mjl7ZzDjR4+mrv/qc+4tfuSuYLCYi4t7lfuxqHDuHfWFgjb4dUk/slNGT+M+3h7iXMO+7wTZnNjp9zBbcmpY/ccnKnhEPf4sMHcU/Pim1dgdEUHuTuvGsA9tizHOcfBNTXUcAdWTOMmDBjAzU9vfq38Z6VJWcldNXQU9/bcPeyzbJ7NsxVs5+7/Zhun52c6rFziym+579emCseFgz2uLnk9d+W40dzjny7i9JZTP6kWGrK5266bwN3w8Itc9emHZQv8a6zm9i37jBvPXuNC5/7k7Hpu9btTufdW5nJWtj8dNguXu+UH7q4/UpuX2/Tc0ncf4yZf9TbHDm1CCCGkQ7Hb7WcsU55tYgVe5yP/nqEhk3v6ugHc+CkzuEp2395Uy+1a+Dl385TR3A2Pfswll2mbVzyOlQ8OLP6V+3NvDmcQfrStXP7BJdxV44dzz3+3g2sy6bjSlF3c7deM4a6/6UPuhxXrufTMLC5+3XTuSr4cO/Fp7nA9e9zZaNO59x+6i/t1azpndpYJCuIXc7dNGsM98m0cZ3Kuxms4MJ2VMe/n9lTrnHPObvYLA7gB76133nPKWsgNHDiZe3PGAi6lsIyrrqnmjqydzk0ZPpL75QgrT/IcRm7Pz29ws7cXcEaLnb19K1e5/3du9Igx3Ju/xQnlllM5bEauqjCL+/DpW7nhox7iFuw8yhWWV3HVFdncr09P4Ibf8RT35/yVXHJ+CVddXcHtWfw5N27kaO7nQ9XOLdi5wnWfcvc//gGXV8d/lg7Ooq/jfn/3Dm7clP9xO0osfOGUq8lL4J6/4ypu4hWPc7+s2cZl5hZyRXkHuDevGcpNeGN+c5mdZ6zl3nvmNu7qm37l+JLlceU7v2D773bu26XruKySCq6muoxb8+0L3NhxV3Ob84zOtQi5fPHnQv6ceFk29nEJ6IZXZi7HF8/egs5eDhzd+hvuuP5OfLNwO6paDN3hGhCNEVdORo9gpZBZVXsGwsPTG/qCWvxV5Wl9dSLWpqRDXJGBA3vjELf3ICr1YnB2A44e3g2D2YEmnQbFaUdQUm8ABzECeg3Hs33CnVv4O4n44qUX8fgDt+OhN2cj+Pp3sX7pDIzrFtA6A2wtxZ+/LITeWouEA3uxO24vUnJrIFGoUZ44H7nVMvgHh8HX1wtiuRjjp9yBPt27oM+Y2/DtZ3fCw5yNmcuPwiqRwzcwFP6+bhCJyhE75AYMGn8P5syfh1Hh7jiwbgkcnAOpRw8gbvduHMoogodUgsqsbCSW14P92KDRWIKMpHw0Wezs+T1xxV2PIsK9+fCpyNiE9NIG6LITsXfPbuw5kAi9DLDrynHwcDIg90BUTBQkEhmi+o7BlGG9ENEpDDEDrkOfrhbsyW3dBu1UquCemDJhJLr48SMkiKDw7ILIaDt7/3XNK5yRCC6evugUHQNX5xyBSAz3nlPwyGRvbN6yExVG59A4DjN2xRXh0VtHQC0VwdpUixVrUyFBOY6wfR8XtwcplToEs/10OOEwagwXovo9/xr9EBHdGa3GfnDY0NDYhIK0o6jRWyBi+y16/M14OKp1Fp8QQgghF4dBuwMfvvgCHr7nVrw4YxfGvjgLS35+A72C3ZxrNHOYcrB03XZIGgtweN8eVlbbh/xKAytuiJB1ZCUaLS4ICe8EFxcV5F6BuP3qK9GtSywGXv00Pn5lMsSa/fh9Y0artugncBYcWDwXB+qUGDGgG1hRTygTdOpzFa4Y1hkZqz/D7hy9c+ULRY7eI8eiZ6dg+Pn6IbbvcPh5GXEor0pYaqzJx+9bGiBxFODQ/j2I27MPmRoHgu1GbIo7CJ3t9CEHRRIlK6+GIMDbDTK5F/oP7I9OQf7wC4zBNdePgTmnEX7jJqBXZCj8/ALRZ8BAqFU25OdXCvvFWpuJz2ZuhvvgaxHuzdcwEEGm9sbVdz8Kb1sq5sxcBT0U8A0LR2dXNdTeIbh6wgR0ie6E8KihmHRlNBoLi6Fp0ziOrhg8YTxiQwPh6xeMgUO6QizWI6uiwbmckMvfZZkAEIjVGHf3S5jx82wWTN8NXxbYLpz+NqZ+sgI6Zztwj9CBePXtRxClEsNcX4INS+Yhs7gRjiot/mpEVEP+EWSa3eDvH4CAgOYpvO+V+HnWPHz87F1Qy6XoNmQEuJRFeOLhh/HhvA2oMrpj4qgI5xb+Tl+8/OVX+Pb7jzDOy4C4ZauQxk6ep6lKx9YqMTx8Tr6OoE6xeO69Gfj1+2/Q3e/kxyeR+MCzRdMBn763Y2gs0LAjGS3DZJEoFqH+Lesw6ZCVnAO1j++J5wgIiMAN732J+b9+gVERXpB6BOKmod5Y/uWzeGDqW9iQUAxH8DAMDW5+vqq0eOhUXi0eH4AeE57E3N/m4Zmbh8HZ3yHDgneZlL0G5z2RFNI2VKcSBQzGay8/iXAPBUyNZVgz+1vEFYAFx2b8/am8VUrFSYXhtz+IsJLNmLW7WJhj0VWjzMUdfQOa69GbDYUoSTfCN8D/5PsK64OXfpqF+Z8+h0DXtlUl/EckrhhzzVAUb5iORx98BN+vPgitLQDjhl/kYQwJIYQQInBxH4+3v/oKX335GnoqqrH+9xUoNjgXtuAoisdBrRI+fifLQCFdhuDLGb/i2/dfhq/LyXKIUuEFpfzk/agh1yPcl5Vn9mTgTA0aHEaN0CySE0VA1aLloUjmgiF9o1hhpQlJifl/WaY9dyJInZ0f8vibLVvpamvzUVtqh3/gyfcbEDEE7879DfPfvAeusrOEFmIxAlSurEzICn4ttqf28BH+Sls8TC5TseeVgLNYhHJeZX4KCut0kPl6ouUAjF6B0Wz/eaMqZweqtSfb84slakharKiUncsQ2+LW7/8sb4eQy9lleFg3obbW2WkJOzm4+YZg7B3PY/m8zzE82AUlW2dhU6a1ebnDgpK0g1gw8yt89sd2BA+7ATGhf38V1ahphNUsgn/nGHTt2rXVFB0aAAk7Mfj1uhIL/piOawf6IXXxp7jt1jsxb0sajOfQB53Cux+efe9FeGkO4MN3fkRFU+vOSCw6LQzsrO7hF4wup7yO2JhouCrO/vFJ2MkvIDii9Vn7jDTQ1ZrZL11Qq+03T9HwVMkgkrriqud/wE9v34dOkiJ88dSdePCV6Ugp1wsnZq2mClpOjqguXU7bRpi/59+/hL/lQEXmQSz85Vt88esqREy8FyMinYv+Id/IEezHMwjxcxegqIltP3kTPAIHQenMVjiMjTBYLVD4dz7tPXWNDoPyYvaUy47riIlPYNGvH2BIZyW2Tn8Bt9z/DNYdKYb1HI4vQgghhJwPEbwixuHJR26BIXcNvv5pFZpsrS/YmBvrYbaK4NMp6rTyQkxkGOR/MbSzi6svXN29zlpW4+w2NJlN4DgzHK2eVgxPXyULkjlw1gsb/v8dm1ELi90EddDpZb6ukUGQna3Qx2a3iKvPibnJAJuF7Q+rrdWFH5FCiXC5gt9RbHLOJIT8rcswAVCG3StS4QzxT1BHjcXTT90Mb2hRUdecoi1LWIGX3/4TQZPux5vPPIC+YZ4seBcW/SW1XyjcC/Zi8YFK5xwnzorcvEyYLM1nYXVIPzz5xlf48ZdZuLOPDDPffxE7886tanjwgGvx5E09UHF0Mb5esg8tayfJvQIQZKjDtt1HYLO3PrMZao6goPLsIwZwnAMmkxbyEd3x1+Mi+ME3zIhNC9eh5JTNGWqqkFvnrPIkVqDP5Pvw2Xc/Yvqnz8GSsgSffLoKjeyc6xMQjfr9G7E1t/V75yxNSMktxCm/lees/sg8PPfJPISMuhNvvPQkenfywfn2wyJWeeOO60ZCX70PcYcOIW6NGf0Ghp34QkjZj7KnRwH+WHQQhla7nkNpbj5qjefZBKDiEOIr/vrXyr/beLzx0Xf4ccZXGCgrwDcfv4/MGuqxlhBCCPnXiGXof9P/8PAoDxxZ/SO+35bvXNBMGRAGn+pM/Lm79XxeVUkiGvVnD9DtLKq1WVkwPTi2dVNAJ7FMDh9XNxhMWSh3lm1bEqvkCI0N/lcL8wp3b7i4pGPh8gSYWxVj7Mg6lgHNGZoAnC9XLy/IVYD2aPYZL7R5uvWCh2vLugGEkL9yGSYAgJxdi5FdffrQJULNf7duGBDtLtw/tu0P5LpGoHeYj1AN3W41wOrMlDpMeuhbXU49edstdjQGRQKrPnwJv21JQEVNIxrqqpB6aCuOpVRAJLYj8VAcKrVWoS2Wb3hX3PW/B+Gn1qOotm1tsY4H+iKpCyY/8R7u7eWGuF+m44/9hXDmF4DAvrh9hA+OLZyBj+ZvR15pDRobG1CQsR9LFxyFzONkNXSHQ4uWzdLNmizkl7vgiesGtqouBVhhbxWQKzBwzNWw5y7A6x/PQ3JeufAc5YWZ2LBlPdtpSlhrS7GGnXQdEEHm4oleo6/F1DHdYWjIhcEChA6ahFh5BWa8+ho2HU5HTYMGdVUlOLxjNcoqrc3Vp85wwj7BajvZ9s2ZObZbrMJDDNoybJ+zChqRC6JDmgN/u0kLE58B4hzCehb+x8aZVebMzdXFjI0a9lN0Etf6TTNihI26Fld4mfDHp9OQO/FahCtPpqaVrjHoOzgKxWs+wNe/bUF+RQ00DXUoSDuMbQmJkLMCwdlwziYoDvYhH7/dkt3ciLWba9DJ3znDiTt+UNgasX5DPHTs+BTLlAjpPgzPPjYFnKUBdfrjx72IbVsP/q07bHpWODjPLAshhBBCWjn+Cy5R+uL2N77AhCAbVk/7CBtTq3H8uoy402hc0VuF7V+8im9XHkBJVT0a62uRk7gdW7fmsMeevGRhtenQ8oJ9fXk6NFwUHprU/YwFcpHSE9eM7Q+ptg5xB1JhO/6COCuK8+rhFToRI/me7Z2z7Tb+IgF3SjnvLPjylskM/hHmhka0LFXbz9BWnmPb5ud6BvRE11h/JP/5Lmav3Ivi6jpo2PvNOhqHncU1UInOElqwBxvtra/gt1VAdH/0jvRHQdZqVs4++Uqt2gYkGjn0veN6CF0DsI2fdfsWOysBn1zK7zO+ZgV/kcpurG8uVzqdcs2NYeW5Nu1UQi4Pl2UCoDZ3H1578QUs2VfATqbsW+qwoOzoGkyfuxe3vPEGhgQ1v63QqN5QZK7Fa+98i4XzvsfczVngFCrUVK7CF79uZ4E2e6ylApnp7G9RITIams/KSo8oPPb4g3C1FeOH95/HY489ikcfewxvLczDwPEjoGDn8sbUOLz28RxkVOnZCcSBnKRE2CNvwlW9vYVtnImpJAmphfytBBxMrmOPE2YD8lDc9dIriPaqxC9vPYevF+xCvZE/Jbvhqmfex+BoMTb88CYen/oYHnv0UTz16Up0vukOhLQYXq5Jux2Llu2H0epgJ/I8zP7wK3hc8Ryu7tE8vKPDZkBlaRkLSvfhaGpdq85m+l/5AO7oH4TMDT/huSfYc7D3OnXq22gIm4QIYQw7Izb+/DF+WH2EBfwczI3liMtvwKAbb0cAW+zVaTge/99EGCv244OXnxZe42OPPY55qe4YOiiaHWQcqkoKYLcbUVZZyv42v3G7vgS1dSzePXwYxUZhFty8QqGUSJGwfCbmz/oaOwukiB0QxD7zBLwzbQYWzp+LeTsqIDQZO7AIX8xcjHoTB6XaG2oXTxSu+QHzfvkWqzOaM+V1RVloZH8zsvJPP6ErI3H71CvABQ7Eo6Nat68XK9xx18OPY6C7Hat+fA9PCPv+MTz39u+IGDgRbn/R/KKmOB1NOj1qq6uQUVgNg97QPGm1KM44gp8/egUJLiHwc1YLrC3Mhpb9PfEa2VS1Yx7e+HY5yrVmdng34fCBHPj3vwW9QtXsxckRHOIFozYB83+dhZ9+2swKEMKmCCGEEHIeNLnHUFrDgmLLAWQVnryoI/fojv89cQ9Utkx8/upL+HVjMvQsqBSJfXDXMy8i3F2HBdNewuOsDMWXGZ+ecRD9rr8Wbi2uwhRnr8XafTlCrc6mygT8PGMlrnz6dQwLPlu9Rgm6XvUYXry1O3bOnoFlB4uEJEBt2g6szZDi5femIszFuapVg/2797AbRYg7yspaf1Mu8A/tCdH+3/DNL3Mxa3cBRJxdGDIanAbZ+ayM6lxPV1sMnQ7QH82AlhWTpW5BeO7ZRxGDWsyZ9hqmsjIyX258+7utGDZ00FmbPNiMjUgvLIDZls/Kfs4rVpwV2Wlp7EYt0nP5khCPQ20VW89kRl12PkzsDYvcwvD6u6+gmzUD7371B0r4F2JrxJalCxB1zbN4emy4ENBbm3TI1mmha8pEfaPzORwGFLIyPkoykVzqLGzKlOjm5QVN3WbMmTkLPy9OgpWzIDcjnS0sRcbxjhU5GypKamE12FCZVQJWBCakXZA88eRT7ynkcqha9i7yLxKJRMLYrPzftjHCp88deOb+CWjK3Ylff5mDZeu2IEvvhjufeAlX9Q/D8XOPb1R/+DqqUVxZg+BBN+OBawcixNEArXtXPHL/TQiU6jH3h2+RpHNHsLsNxw7sgzS4J6ID3eEd2QdXj+0Bh1EPm4iv/n4/3nv2VgSpm6/8Gq0WqI2F2L52BZav2YB6r6F478W7EHKWQUIPL5uGaX/shcQ3CMHBXihN2IUN1a64sm+EkIRVeYegm7sexY0WNJakYeeBYwjqPgidQsMxYfxweEjNMLHgPrD7RLz80lT0C3FvzvjaLTi0ewMKakfj1iutmDd9FjYfLkSPW5/Bo9f0h4LfGZpcvPPhFyjUKREU6IWCo7ug8R+I3iHN/eNLlF4YfOW16OZhRT07yXmEdMdjb76P6/oFCPuSs1rhUEjRmHwAS1csxbaDuRj1wCt4aHyMsFwklqFTr7GY1DcIeq0BIra9cXc9h9fuHgUXmRi1iUvw3px98AsIgKMxD3F7qxDkW4ZvZiyCURUEf5dG7M+uwfD+veDqE47hYSJkF9cgYNi9uGVoKAL7jEWYuBYF+RXw6zUZd08ZCB8XGRolEbj9wXsR5SkVqvQPiXBFXnE5PPrehPvGheDgD19j7v5C+AYHw1hwGGXSEPSPDhT2dzMRXHw7ISoiBN3Z1LptmggK7whMvHoMPEUm9iMvQqe+k/Dy2y+if7BL874/laUGCz/4EL/HpcHdJxD+7gqkxe/G1q1bsIWftm3D3sMJqLb644abrkC4F7Dnu68w71Cx8BoN+YdRLg9D/ygf6OwyuOiSsXr5CqzdEgflgNvx9iNXwLO5C2CEdYmFQleBMqM3bn3kdkS0LGEQQggh7Rhfu87KyiZtJZVKIZGcLchu5jBr8edPH+GPrRlQ+wcjwFeJ1P3bEGeJxKRufnyBFd6duiKWK0JpkwNV2UexLbUMg/v3gX94F1w3eSCkNgNMLDbtPPRmvP/KA6x80tyxMMyNWL12PdwCbsTA4AzM+vF37E7TYuIjL+KGQREnyq1nIpIqETt4AgZFKbB79R+szLsNxVw4/vfoQ+gW0FwesRrKMevTd7G3Qs3KmL7QZx/Gxg0pCBvWHwGqM9dYDI3sBn1VLgzKKDx8y1gU7Z6D6WvzEBTsB13+ESRk2RBg3ogvfj8MtW8wVNZ8bK9U4Yr+UVAHdMWkKcOgtOpgcMjRddgNePn1qYgVLsOfASsv//LuV8izubL96oKUfcfg1qM3kpd9hSXxOvacnqhO2Y9yfTDcS3/C54sz4OkXCAl73NZcCcYPi4GrVwTGThoHWfk+LFzAyqKHchE54X48cEVfqPiPVp+Kb974DrVKT3irRTi8ezPkkf2wcfY0xFe6IDhQgaxjR+Ee2Rvhfp7o2jMShopCNCqj8cA9o7Bt/nSsTWxi+88T5Ul7Uc7KarKMGZi5rVoov5oqkxFnCseU7gHN74mQy5DdbhcmUWpaBufm6govr+Yrxf82PvBXq9XCX/IPWHT47v0nsTZhMBZufAqn1ConhBBCCGlXHA4HmprO1G/+mSkUCuFi039GW4iHHnkcNt+H8dMPN5+xvT8hhFxsFosFZrP58mwCQAghhBBCCCGEkHNDCYDLnNWsRV11Nay2TFTVtr06HCGEEEIIufj0mloYmpqg1+dAb6DO5Agh/y1KAFzGahMX4YVX3kWpPRjRYQZ899r72F12+jAxhBBCCCHk31e642M8//7PcPHvDE9JDt58dhqStdSbHCHkv0N9ABBCCCGEkMvGZdcHACGEXAKoDwBCCCGEEEIIIaQDoQQAIYQQQgghhBDSAVACgBBCCCGEEEII6QAoAUAIIYQQQgghhHQAlAAghBBCCCGEEEI6AEoAEEIIIYQQQgghHYC4RGd33iSEEEIIIaSjsqGxshLl5RXQGO3CcFmnjtjPcWbUsuXltXo4nPP+Dme3w+Jo69r/AMfBarWyPw401lagorKOPZ9zGblI7NBWVwnHSoPBBovJAMepBwusqOOPlRotW7ttOHacWGw2570LxQ6d8FqroDOfS9zHwWSyOG+T9kR8+sFKCCGEEEJIR+JAZep2fPvHdqSlZ+DAxt+wdFvCaYE0Z9Ni3awv8eK329HknPd3KtOO4lhZg/PehWeqzkDc3hxYHVYcWvkLXnvtJ+QbnAvJRcChvvAIvp67WThWjm5fiPnLdsJwWtLFiH0LpuOZaeugbWO81VCQhMOZFaclns6PDZVZezHt+fewIbftx6G9qQa/b03k80uknaEmAIQQQgghpGNzWJB04BhEkT0xbORoTJhyE/pEekDEFtktTaiurkadRs9Kzp4ICPNsfgzPbkJtVTWq6ppO1AjQN7L7bF59owFGbSFW/rYQRWXV0JqPr8HB0FCPquo6NOk1bN0aaI1WGDT84xphdQZcRuF+NWo1JiEgNGlr2P1a6I161LD5/JVnq6Ea636ZiWPF1dCYOQT4BkPCr8u2W11dA9OFvphM+Mv0yE9OgCmgMwYNG4lxV9yGEd19haDKYTOjtoZ9ZvWNsHPuCI32aX4Mz2FGnXCs6E4cK82fOb9+E4z6UqyeNRfZpTXQmJxX6tlzaRvq2LFSg/q65r969qE67M3bqmkwoEnXKPy1W42oYcdpVVU9TPbmg4iz6Nl9DVx7RMFbmMGOz4bmdYyW5tda16AXai/YzE3CcVVVWw8L21bKnjXYm1yImnotey/C5kg7Ibn74Sfe83dTQqVSOmf9u0QiEeRyufCXEEIIIYSQv8I5q7y3lVQqhUTCh8V/QSSGTFeKpX8uQEJOOWprVRg6ri9UDgv2LJ+DrbkNyD58COKwbmjKPYikhgBcOz4cqX/+ioVHK1CwfwcaAnogWBOP72b9gerco5i/PR9BXDnW7cmDzMcDAaGd4ecqZU9mQ9mupXjhy7koN4uRt2M+VuzPhc1Yh/m/Loa1y1BEmDLww/fTUWFxYPuiOLh16QJL7kp88N48ZBplSN+yEOtTFIj1qcSytQmwqtzgF9kZssp07EsrgFhqwdpfZ0MXNBjdQ12FRAa5QFjMIjE3YN3CuYhLLkFVmQgDrxwOdzGQvHk+ViZVoDxxH/S+XSGvTMCeEjdcNzkWeat/xy9xxahI2IsSjxj2Gadhxk8/o7QgE7+vTYK/QoONuzIh8nCHf3gMAt1lQmLq8Nqf8NHPK6BzqFGw70+sypViWIwCS7/7GrMOlsCStw/z9jTBXb8fc3aXoSkrHnvSzejW0x27Z3+PhfE1kNqqcTSxFJFjxsN0aA4++nonIkZ2w6ZPP8Batu7wEdHYM+8nxBVXYdeihbB5ByI5bhOytTJE+vkjONQPUjqILnt2u12YROsPpHI9gz3g5eXhXPTv4gN/tVrd5gTA6i1xsF7wtjGEXJpMZgvuvG7S3xdcCCHkFLm5ucjLy7skEuwWiwWTJ08WEv6EnC+Hw4GmprZWwAcUCkUbjj0OZqMR2voUzPxkPnK1RnSZcg+euMod055agrHvPQbrniU47HUthjYux+/5vfHt1DB8/OEP6Hf3W+iWPwMbNGPQtXI30ryvxJvPjwZ/KV9hSMKLTyzE5A/fxFWx/s7nYvI347YPN+HhV16Hx9Fv8UVRX8ydOgLTP/8AmqFP4crydVhe0BkffDEF2958GRVDHsW9g8346LnFmPjx2+C2/4JVSRH4+PNB+OnZr+Fz5WOYeksvpK6cg+9WV+DFT+/Fuve/gHjI/XjuwSGgb96FZTUbYTTlYdYbvyBVp0dQv6vx+hO9Mf2hH9Dt5acRVLgJq5uG4TbVDnyyPxg/vDYE333wKQKvfQ0j6v/An9m9MFSWjH1NA/Heu1dAZrVDbsrCG0/NQv+nXsbtwyJOJG1K9/yCNxek4/HXP0Hnps149aM0PDvzGZQt+gHLk8PxwZc3w0Vfgp/enoFuz3+E4YbdeOv79bj9ofuxfN4cTHzqK1zfpQTv3/s9erzzIQZpduKD747h2VmvoeCjd7HPfTDeutkNT/xwCO++/Rqi3NkzSxU4uOANTK8ZgyUvXQUxBf/tAv9bzPdtctklAJau345br57gvEdI+7Z9XzzGDO0PKSUACCHnKCsrC2FhYXBxcXHO+e8kJSWhW7dulAAgF8RFSQDYjdix7iBiJ49CqIpD5o4/8M12K957tCs+f2U+/K+8Ej18FJCG9oLo2G9CAuCr//njg49/hnuvKRgZ5QEPX29kL/kTmT5D8O6rd4O/gIuGQ3hu6tkSAFvwxBtvQHXoK3xROhjzHxuErz77AI2DpmJs8RpsLO+FD7+chG1vPY/83v/DwyM5fPz8Ulz5xbuwbPxRSAB88sUg/PhM6wTA9NVVeOWLe7Hq7WkQDb4Pzz80lBIAFxJnx7G43XDtPRwxXlKUHFmBL/7IxSuvT8KPz/4ExfjJ6BfsBgT3RGjRUiEBMP2l/vjmw89gjJiAyV29oXb3QvnOtTho6oR3358KfwXbrjYJrzz+yxkTAG8tzGDHCp8A2IpX3k3EU7OeQ8XiH7CydiC+Yc8r1WXi02d+wIC3P8FQ/W68MWMVrrntDqxnx+Pox6bhrr61+PDu79D1LAmAV68S4YnpCXjxgzcwLLy5icveea/iW0oAtCvHEwDUBwAhhBBCCOnwzHVJmPn7XlQ26KGSihAcGQo3n77o3o1DgdUPowbHQGTmYDHbAJsJMt8w9PL2gsgixYBhw+EDCYaP80N1cQqSC0qRnZWABoMYcrkDhsqjiEvTOZ+Jr21gEQJJo9EAI9/e22pEk8kMm42Dwwp0HxAGhaQUlZVlqKj3QY+YTuAsBtjZP0OTARarFQ7ODItNDCWL7s2aPGyKr2bzzXDAJqxj4xyw2ixsPWrAfaHZNPmYOWcHyht0cBFzUIUEwtWzPwYOlCLH6ImRQ3tCYRexz5l9mHYzRK6+6BkYAJHOht5DhiOAfTb9RwRBX5uJI2kFKMyNR1k9B4WMg6k2BdsTG53P1Mxqswrt//OTk2DpGY0oqYMFcuwYsBlhtjogU4SiS28VyorrUFGhgdptNAYN64KeHm4oPJKMqtIy1LIjw2SwwMXDC3KFA/ryMhw1GmGzWyHtNghDxfVYsT0F1UX5iC+pg0SmgJgdl9mH96Cx7S1uyGXgsusDID2nAD1io5z3CGnfCkrKEREaBLGYcnWEkHNTV1cHDw8PyGT8Zcj/VlVVFfz8/Kg5E7kgLk4fACK4BMdiYk8ZDuxmwZjNCzdcexW8XRWIioyGUluGvGpg2GBf6CrtiAiTwy24D6aMjIJO14jSoiJEDJmA2D5DEKEwobS0HJxnd8R2jkWnIAtqTJEYNzQMfA8AfB8AhdlV8A0NZME7C/gd3oj1k8KhdIObqw8iPIDYETehj181klNrEDTqekweGIqG/HRIQztBbAdc3VwQHu0Jz8CeGNRVCT38MHpQBDSNNQjoFAzO7IBXWAh8AjwRHRYEuYTKERcMO1YUPiG4YpAXDu04hByNDNfdeicCXcUIj+0JN30ZcssNGDgwCPXFJkR2UkHh3x1ThsfAaNKhorgIIUMnoWuPfuistrPzYyUMyq7o1T0WUSF21FvDMG5YBOTO2EhbfBS7E8vh4e4OqzIEN149Cf6qJlRW2RAWLIPaJxR+Hmp07doFNblJqDb54vbHrkaI2gsD+4az34JylBhU6NE5DCKxG/r0iWXHjxj1miYMioyBV7A3gsN7YuCQaKC+HGV6GwZ0i0VgWDi8DLVQdh+NSM///neEnL/Ltg8AagJAOpKL0QSAvxDQxq8bIeQyRk0A/l0OBwe92YJKjQ5p5TUortMI8yP9PNEj2B/+7mqoFXKI6QR83i5OHwCEXIJYoS1/5894f3Em/vfyhxjV2Z06dCT/GDUBIKQDMlisiC8oQ6PB5JxDCCHkfOlMZqxLysZrS7fif3NX46M1u/H7vkRhen/VLjw0ZxXeXL4dW1Pz0GS2OB9FCCF/w25GjSQKV4wfCU1NGez8eH2EnCdKABBykfCnaKvdLgTdfIHPZLX9p+3w7A4H1iVm4+2V2zFv7zEY2esihBByfio0eny6bg8+37gXh/JLYTCffm7VmyzYn1OMj9buxjebD6C+yehcQgghf0GqxJAxU3Dn7bfi2mHdIKXe+MgFQH0AEHIR8GF+ckmVcPXn553xmH8wGYfzy2Cx2RHk6QaFTNqmKlwXqg8A/nkXH07FT+y1aAwmZFXUocliRd/wQMioTS4h54XjjEjcuQXxqTnIym6e8isbERTMt7tl33RTBXbsSoZHYDBUsr/7LttQdOQQ9iRmQ+YZAC/1P6+2TH0AXHwNLJD/YuM+7MjIF86zx0nZObtrkC983dRsHZPQZp1ntTuQV12POva4/hHBUEibW4STc3NR+gAghJB27ngfAO2yBgDnaH5z/BVPvp3Yhbzm6mDbdThvE3I2R1iw/92WA9iUkgsJKwhG+Hgit6oOP2w/hN/2HYPeaHauefHxhdLlR9IxkwX/x6uemm02LD6Ygh+3HxbarBJC/jmRSIGYqCBsWb8KB9I5DBg+FPUHfsELz85BoY39YpjKsHnjThb0tSVgkSBArcHCpWuQWaG7oL9fx9ltFljsLbfMgimzGUZ2LmjvtUttVhNsF+hNWlh5YPnRdMRlFZ1WLZdv6//eDePwznVjoZa3TsDwSYDN7LdhQ1I2ey1UoiCEEPLvan+dAJq1KMzMhVHhDqncgqYmDuE9u8P7AnS601RXgaycYnj0649oBfWGSc6Mb1//4ZrdSCmtwk39u2F8jyioZFIU1DTil11HoDGa8MykoZjUI9r5iLM7304A+STYnuxizN6TgOzKWthYwfM4/jsX5eeFO4f0wjV9Y6kmACHnoyEPz745DR4xd+GN58eiMXUr3pk2D6FXvoA7I03INYjQb/AASGszEJ9VDaW7NwZ38ceeI1lQ+/lCVFMLnUsIxo7sBlXxLtz5/irc+9zrGB/lQPzeVOghQXBsb8R46nHwcA6sciV6D+yL+iMJMId2Qd+YoNPGaT5TJ4DGsiTMnjsftuHP47nxwcI8XXkS5i89CrhJENBzFG4afOFr2V0KnQDqivbj6++/wZCHZ+GKLs3jXJ+PnKo6vPDnJpQ3Hh/a7SRPFyUWPHYzO+dyuHfWcmjPkPSNDfTBV3dcgWBPN+eclpoQf6QQ+Q4Obp7+GOEphsPXG14XaUQYS5MO2zOLoOVkGN09EkEu/Oekw4HDRShmt/xCOmF8yJle53/jYnQCyNcoKCoqct4jHVFUVFSbalzyx19+fr7zHumIOnXqdEnUrjtXxzsBbHcJAG1xOrI1CvRiwZUcRhTklcCrcwy8LkACwGZqQlZKKpS9KQFAzi6jvAavLNnKCnWu+ODG8QjwcBXm8+3/Fx5MwW97j2FKz854fsowoXbAXznXBAD/HHyQzx/uUrEEHPtXwQqnOpNF6JyqpL65V2qeUibF7IdugEouRaiXu/Ba+CtTfNVKvvqquFU0YcOxHbvwcWo17GzZdeOvwoPd3ZGXuA0vx9XAw9Mb79w0BZHNb/UEjrNg3844lIePxm2dz73gb7MWYt6qctxy/XB4Oh9urivDiyvS8eojkxDWPEtQX5mHBdkiPDUqSnj//5wDOQnx2IZoPN7f1znvr3Aozk7GomofvDIy1DmvNW1lCV5LqMcPV/Wh3nvbq1MSAKhMx2vvfwFJyGS8PEWGp346jJfeexplK+chbMpD4Aq3IXzobYj76VGsbBiH9x8ZiPkzf4Vq4nN4o1vRiQSAZ+IX2G6dgCu8svHdQTd8/ta12PvrD9iS1wkffHsvxEdWoCjkegwOV552bJ0pAWA3aXB0+wokqabgESEBwGHnmjkIGHQHuvpZsPSjP9H1+cfRx6NtR+rx2nbH8T3c89WtT3UpJABshnos+eFxeF8387wTAPz1/hVH0/H5+r1nvIrflgSAQirBtNsmY1RsJ+ecZjZ9Az5btRnyTiNwd09PNJYn4osNtXjh2WvRm52vzx0/zBz7bP6i7bDDbkOt3ojlSxchPWwsvp0cA4nIhuqiYqwsB27qGw4/1aXTXOFiJAD47RUUFCAyMtI5h3QkaWlp6Nu3b5vOUTabDUePHkXPnj2dc0hHUlhYiIiICCF+vdy021EA3N3d4GhqQEVpDYxiFaJiYk8E/0311aisrERNvRZ8Sz1bU71wv7KyChr242y3G1BTU4v66kpU1zexH0QHGmqqhHXq9AaIZAqhcMNxOlSzeVV1WmG7hLTEV7NvYl8ufsgnV+XJHxL+2Inw9YSMFfoaDEYh2L7Q+B7+r/jqD9z7ywqUNWqF5wxhwT3fFpXvd6AlPunGz+/k4ykE/3wv1k/NX4+xn83FuqQs51rHSdFv/ES82EWJW6aMxwMs+OdF9x2L13pG4/27J50W/POMhgpsz6hAwz/qb9CIg3FZOMYKpS1r16ZnpSOtWg+b8/5x3oHReHr0WYJ/ayPy69ra7EKMmP5D2hj8s6K1owl7E3NQ2nTqKzopKSUZ6Q1nf36DvhY684U/Hsh/RyTif15FLOhSQu1+PDh3R0iwGAtWbgL8J8DXUwU3BRDQpTNiOoUj1tMFVXGpOJmmAwbe+iYLVhU4lloGk9EETuGNyVcNgdKSgITEQlT5jMWQMwT/ZyNRusPb3aXF+lUoTq+Hj5sKYqkbYqPKsDe1xrns723fsRP33PcQ7rrnAWH65rvvhcLxP2Gry8K+fUexcdNGHMmrg6MhG6tWrWJTAvTOdSqyDwnzdu7LhPCVseqxZ8dmYV5cWoUQmENbiO3b47Fj51bsSqmAgz06Yc0arEuphbuKXwEw60qxY9VO5DWw3/y/+G6eDR+AJhVXngj++XMon1RtOfGfP38+Ukpbz5c4A3GzzY4jheUn+gc4Li1xD2yB/fDiyDB2/nZDjx7D8PzgQJxDk/dWaooOYfGxKue9MxNLpPD3cMOgsFC4FO3H9MPV7BwrhZeHO7oEu8P3Egr+LyY++OML9TR1vOlcr+byic4zbYem9j/xCcXLXbtLAMAzBF1jwlFVmoWkIwko0TQJBQJdeT4K6+1wd3dHbXE2GjTVyMvJh12khMJYidz8UuQkpyIzMxvVVle4qxWoLUhDpcEOFxcd8jLzWaGGTxtYUZNWCofYhqIctu7xUgkhTm5KBQv8FUK10KYWvUHzhbz86nqYLDZhHbn0wle552sAWFjhm2+bemqh8u/wq/OjFvD9A5ytjaxKqBZ6CpUCzRVDOaEdLP8a+L/89lzUQRgd6cmKkcfxV6IczvWcc4T1m+edeFZhngLDxnVGZ+es43rEdoO/khWgnY87vh3+futtNr8WjrPi2J4DWF2gdy4/y2vgH+/cHn//+DJ+u61f3/HH8+tyEInVGNkrAuoznE2Pv7dePXrCz7nrTr5fvrYF/5lpsW79PhTprML2+bHEj2+bXL60DZUsYLfCu3dvuJ74qnMYeN3zePOWTlgyby7yqg3HZ7f4w4JG4W+z+MUfYn0OMGHkySZDnrETcUMvK5bOXAG7v5dz7j/VBGuTFFIJfwBL4eYhQaO+7T3Ujx0zGp6ezTUI+YLRVVdOOWMNgL9Vn46nnn0Zr/68BAGR3RAhL8ez6yrQp08fRJk24sulybDlrcJXvxWjR/9YHFz6FVIrtDi2/k8UigPQv2swFn7zMn6Py8aH772Ft76eAZN7BLqGuiJpyRfYaY1Af2UNdlU2B+xpGz6FLCocB355GwfK2n4l+Tj+/FCrd35+zOgunfDVHVNOTO/fMB5eahV8XF3wwU3jWy0bFHmyplClRn/843eqwoaDjejZybtFkw4peg3rj25KB/bt2I7Pdu7Hyz+sxI4aM7ITDuKeHxfj6VVHoLc6YCzLwkMzl+CW7xfho/1lSE86gCf/TMbMndsxM1UPc00xnpzNlv+yHikNp3/OcrU3XrlrKMridiG+qnXTBo6rwHfsufhtry42YOfGLbh1xjIszSnA0gVLcdOMRVheaEHGwT24f/ZaJFSfe2KFEELIxSdWy1oWNdoBowFiN38MGd4fwa5ylKWmokCnRU1DPYxNGhQXF0OkdIdJpEZ0bGfIDLWoMFjgsLugU5dQKJSu6BzoAqW4AeX1Vvj6BsPdPQaDB/YUrtwCMvj37IZAVxX7SXawQKn5aQk5ju/lPybAG4U1jVhwIAnp5TUs8G/A9vQCrE7MEgp1vUIDhKvz7YXDZkHCoe245ruVmL1lN17+bTG+PVLCgmrnCgITUhL34dPFO/HW8jV4f90xaCxmrNu2Be8s246nZy3HovxGwG5E4u5NeGbpTvwRX8EedSZm7Dh4EJ/NX4xHN6bD7GjCth2bMC2uHFZTI5as2YkvNu7ChxuSUV2ahtmJldh7LB7r8iqRlngEn7Hne2Pxeny8MQHVJg2WLl+Jq+duxvfscZuLKjF34TL8ks6e2aTFhu2b8eqqbZg6fTG2skChqvAgXpm7Ee+sWIM3l8Wj6WTH36ew4MD+nXh/6Q7MSihovlppM2HN6jV4cdVOvDjzD3x3pBzb4g5iUV49Zm49iEN5OXhvyUa8vXQzHlmwD/WtdyC5VHFmZCUnw2C2QVObi/1792Hl+m2I6H03HrkmHGV5VeBsRhRVlWDz3AVIrVKhS2fZiaY9DWU52LVzD441iNH/xv4wFNew9c0orylHY7UFmuoipBTXQ2aqYecVFlSJ5Rgw/jrEDuuJ7q7n2xxNDomCr8bPH2sW1FRYoTqHJm78FdOrrpgs3O7fry+6dokVbp8z7+745sXr0DNqINs3nWAoS4Hh0GrMmTMHS9NMCDCVY9XPf2DMw7ciJrw7Xv92FgaEGHFgz1GM7N0T4V0H4+2bQrBrdxFefvImhPgNwIBeMfAV12Nubjjuv56t02cA+iuaM3U2uxh74g4gaOgTGNvNW5h3rlrm6AI93DA0OuzENDCS7+FfIlzxHxQZ0moZXzvsOD4h2JoNfN5Ycsrvg1iuAGcsw8a0UqSVyfHOkzdigDUHi/NNuH1EH3Q2FeLTw9XIqTXi8Zuuw1sDA7FvfyI8+/TF/cFqTB43AY92d2DRzmMY1acP7ozxwPPL2fnLuf2WVK5d8OikAMzcdgxFzoscDosWP8w5DPcR/fC/QYHYuHY7IkaPwL3+7L27+OHGGyahs5sLuvtLEBMViCeuuQr9/S//q2SEENIeiX1V7awSQEMFSir5qvl8QB+LAE8Jmmr4nzgObr6x6Nq1K5tiEepuRnZGPmxuYYiK9MRp12IlIog4Oxz/sMod6bjcVAo8wApJ4T4eWJmQwYLd7XhrxTZM27AHRbWNMNnsKKhpOGOb0MuViAUyXlIxCwZcccXYkfjw2tEoSE1BbYsMmbEkG18mcnjytgn4mL86psvD7hoHhg0ZgTfG+sGh0+Jgvg6NpUVYZYrCV7dOwB2dpDi9ey2eFL2798Xr13SFf2UlC8Ll8PPmk3J81V4DdmlEeHTycDw8Mhb+YV0wOdgNw/oNxnVuNfg6XouHb5qIT28ejYC6HGwtlcDPRQ61VwimXj8BU8Lc4MuCKjE7Z+SlJSPbfRA+Y+t//cCVGOAth4dvD7x+Sz8E6IzIaWyE0XKWLGDpMayo88Yb7H3c3dUDDj5RIJZi8JgJeH14BMwmK5JKajFuTDcMUbth6pRhGBAajBeun4RJSg2yCytQQbUALg8iKfy6DMa7H3yIl5+4ErGREbjm3ufx0nNT4Mt+XTz6XYNvP30NY2OjMPr2m9EtKgLX3TkVkd7NAZKXXxA69+iPF195BfcMCoJbj/H46tO3cU3/Lpgw9T28eM8UDL9uKr5+7xF09Wp+jLrzONw/pT8LMs83kRiMoFhXGMzsfGTVI6PEE0N6BDiXtc3QIYPRuXM0Hrjvngs61FrouP/hww8/FKbH7x0LD7UIdfUtQ1YZjCYtKnXNUaqbRyhEKv67exJnd8CRXYUG4bukhKcz1u9/04e49+po7Hr3Tfyy5hhs5/lV28nKE0/8vu7E9MqSLcIQgbXsfPTy4s2tlh3ILXE+6kzU7HzkQKPl9MKH2jUE4yK9EBsVLtS6MtaUQeYfiB7BAbhuwgQ81pst81Nj9tqNqJZ5QS7U6jjJwVVDZ3JHrzB/9O/ZA7Ou74eztXaO6TUYN0sr8PHGROEc7DCakOzhhVFBfuga1Qev3zEGQUoX9OruhezyBjTa6jBMacOM+CJkNbDzs287u7hECCHtSDuL/nki6OvLUVZeidoK9mNnVcHPLxCBAcHQlx9DcUUtKiurUaU1w2a3wNhUh/pCHSys4NPQqIfdbkWj1sCnRhDg54aK6lxU19agoKAQVQ11MNvtMDVooDU0wcZK9Aa9Hg6qBUBa4Is93UP88MIVw3Fdv25wVylgYYXQmAAfPDpmAKL9vLAhOQeLD6egwXDm69uXKplMjCZji0venB1advzLRHwQrWAFTjlcFVIoVGq4qqStTjB6rRFam00YRlMsUaCLpxRVjQYcOXQQnyfI8PTEbnATO1BeV4VKuwRK9mCFvx/8mh9+Cgl8PVRCb73N4ZAMXh4KIQGg9vLE9SESvLdgNWbsyURNi1EOjVodGmx2VhAWCVfUItwUqNKY4aWSQ8Luy9mHJ2bvwZMFESL2Suv5vj+kMrZdMdw8PeCjEqOmKh3frc3D9beMwbi/6P+lOLcMBk4idLzlpvYB2yQcfMdB+3ZhTloT3hwTcVp/BXpWoP967RaI+0zBiCClcy659EngHRiC0JCTU7C/D6RCHW527PgHCPMCPNRw8/JGUHAIAv08ITFUoaieHZeNNbAo/RAawCejxVB7+yKErR/opYbSnc1nt/292ePYXxdLET54/X1sPXoEEvegVs0F2sJck4sjqbkoK0hGdjVfBVyCAX3749Ceg9i5+wD0IyZjhN+5BfE+Pj547OGHhD54/jFzIw6mFqOhsgjlWivCe46CfO9H+GrxDuzYsQNH4wsx6NZ7kLl4OtZu3YEt6zYjo0aEa28eg1nzlmL79vVYvLEOj9w+GOkZhWjSlqO4SguZhz9u7K/Bq58uxI5d67F7dzX+3LIfh/74DgmFRgx99kZEKBTnvB/5dvyx7Jx+HF+V/1B+6YnpaGG50JzKZLUJ7fxbLqvRNScx+O8/XxusdSfInrh2QjR2HclAurPfEo6VSzKT4rGronV1I5mLG0w6Azs2PBHp5wKl2YL5+9Nxyw1XYkyQgh1JfFZDApWCbd9hQo1eCYmI70fCla3vBT+p/azvWyRR4drbx6O/tRx5DWw9mRSBTXqUcXLhscFqtm12HvULiUFRcTEqS00YNa4bHIlJKJa4QM7OzYQQQi5N7e8M7ReO3j1i4O3pBpWHF2K6d0WgmwguviHo2bMrfNxVcGOFFF/XIHTp1QuBvh7wiOyG3l2D4eERgt69usKFBQO8gMgu6BIaBLXKBQGBwewx7ojp2ZsFDWrI3fzQo09vBHuxQOFcSw6k3eM7hOoZ4o8nxg/C13dege/vuQqf3joR94/oiycnDEYgCwSWHU7HiiPpMJzhSs/FMCImXBh94PjUlmEIT+UfEoZ9OxJQ5GwgX5mfiAKxO1ychT2jpZ4VboHGmiz4+YXB03kFqlqjhU9MKPo1lmFtRhWsVjvSjAqMCzAgrtyGp0Z3RmNjHSwOMcL9/FGeexgHagBNWh7WVRRjYVbbOtys1elh0Brh3rk7vrxrEmKri5CuF8NHzb6nFgPyXPwwzFaJ7XnVsBnNiGev4dquZw5aqjVNiAn2xf7D+1BgAuxWK7JzMhG/Nw9+vbshyFIFFj+ckMneY0sh3UKhK8pHidaMyuo8NORl4KO4DCzJd+DO8d1QWaHnKyYxrvDjO1CszMPazAx4RPfBYE87dHpqP9vuyVxw9aOf4M17xsHLpW1Bt9K9Ex5/5kH0je2PgOa+OM+JxMULw66+Fw9M6s6es7mtvl9Mf0wcHIuobgMxdXIfYd654DvPiozkE1rn8WMoUSBy5P346KVb4Kti+8I1DK99+B2u6x8mjGQQ2TMWnj1uwBsv34OuEWGI6d0T0SzwjR37ID54cCLCw2Nx7UuvYliIDH59bsL0aY8hgh86RKLGhKlv4vO7hiEsahBe+XEevn90Cvre+DB6s+107TsOUyZ24yv9nRP+vfYJDxCGeP2n3FVK9Ar1Py0ID+02DJ8MkOGFP1bijp+W4oHfNqHKMxb9VEVYnlaDfQn7caTaDK/ofhjAlePhn5ey9TYjl20oxluG7+evxjtbUtFgrMYv23MRHqjEtoNJqLT54OoBQfhk4XJhu79mt+gJ2qrBvMVr8M7BTHyyu8jZL4EfHrhxDLq4S9hx44kXxwfg9z9WCY99Y3sB2OkaajcvBBlLkCCJgm9AZ1wVYIRZLD/n/UkIIeTfI0pNy+DcXF3bzTCAhFzq+F6j4/PLMGv3UWF4vm/uukIYhu9MznUYwAN5JXh50Wb4e7jiu7uuRJh327/XfJOE5/7cKPRs/ea1Y3DTgG7OJa1VpR/FF8k1QidY3p7+eGJif7AyJ/QZ+3DnxnoMjZHB6FDjkYmj4MsV4ue1maiWK3DPmBGIcanEz6vTUSyRYsqwwZgcrMLGuDhsq7Ih1E2F2iYTBgwcjIH1yfgux4Do2GCENXIYN7oP3JzNkuMP7MCfhRZE+vsjwKLBwUYz+vWJgiM5H0nsNQ3v1gvi6jTsq3cgtFM3PDu0E2ozE/BFhg73jB6MGLkGs7Ykosghww3DB2CQlwVzNiUgj5PjphGDMcC9Dj+vyUCFTI672GsOrDqKz1O0kEiluHX0KETXJ+DjRA0kbp6ItjUizyscAxqKcdgkQv/+g3BP7Mn2xKlJ+zAnXYcgH39Y1G54Y0gQ1m2Px656K/oEKJBUbcP1YwdClnEQS+3heLOvFDO35sEsl0IlFcMidccTkwfCt+1Nsgk54UzDAP5XLoVhAC80/kr+60u34VhxhXPOSW0ZBnBMlwi8e8M4eKiorfy54jtivRjDAJaVlSE29h/2Y0Eua8eOHUOPHj3adI7iRzrhz2kDBgxwziEdSW5uLoKCgoT49XJzfBhASgAQ8h/gO9zKq6kXht7rHRoI2SltNY+7FBMAZ8MnAB7cbcUvU8fifPslJ4ScP0oAXFz8SB37c4rx3updQnv/lviRXj66eYIwosc7K3ZAb27RFonxc1Pjo5smYEBEUJvLP+SkfyMBULpnLqavz4NL56vw6sPD4RxBkuFQkbITMxfvgFv0QEy95waozzFJm7j2N2i6XY0xnds23Cy5+M4nAdCYsAifLEkVbjfrhec/ux1Bznttpc/cgtmpgXj8lt5n7Z/j3Giw5atf4X/vi+jr75xFzlt7SACcOeoghFxUx9uPDugUfNbg/3yYrTaklFbhSEFZmyf+Kpbe1LqQ2lZ2kx6LC5oQ7GbB/vxaZ/VRQghpv/iRXPimVY+MGSBc8W+JT+4+u2ADXvhz02nBPz8KwDOThmJAZDAF/5ew0FH34vaRMdAe2Iy0qpOfIT+ix9F9e5FTG4t7Hjz34F+ftRULt6RCY2oe+pVc/jz7347Hru2N2ElT8flnb+CGkBx8+fEKaM+hd1F7Ux1WbtqF4upThwb9a3ZzA7SGMw9H1JiVim3lBdi68yisdLCRFiRPPPnUewq5HCrVf9PhFP/jx2fb2vojmJ5TgB6xUc57hLRvBSXliAgNEjq7a4vSBi22puYJV/MPs6B+W3o+tqbltWnamVGIGp1BGJZqdJcIdAs+c/d7ZyKWytE/JhpX9o5GrJfLOXeoRQi58Orq6uDh4SG00f+vVVVVwc/P74KOEnAp4MsufDI32NMdJfWav+zYlU8YdAvxx9MTh2Bct8jThvojbcf/Tlmtbe8/RyqV/u2xx29Pp9MJnVo2c6BCL0J3WQ7iylQY2D1M6NvAWp+I+KQmVLsE4upRMc6OaNtO7hsNVfUxGIP7oIu/G/1eXmSbt2zDnLm/Y9uOndi+YxeyMrPRv3+/08pVlZWV8Pf3b9M5iq+Bwp/TgoODnXNEaChJQ6E9HP0jfRAWKcKajYfRf9hQeKra1k+IWO6CCEUN9pR7YvzAMKFT479nxIH5M1DpPQid+LaYLTlsOJCSiZEDQxF/qAADh/SF6rxHjWnf9h84hJ9nzca27c3HSkpKKvr17SOcP1qqr6+Hm5vbZVmjzW63CxMlAAi5hJ1rAsBqd+Bwfpkw6oDoHxQrZOyHz1utws0DuyPI4zx69CaE/OcoAfDv4Dt97RzgjcHRocL502yzC6N/8P8UrODo6+qCaH8f3DakB6aOGyj0/M8nA8g/968lACoaETO4O/avi0MnFjR6qTgcXbEIPgOGIDXfgIkjo6FPXoHPvl2Jffs2Ym+eBDHe9Zj++TcozknD7rQyRAe7Y9Pi2Vi6cTO2bq1Cn+HdUJu6G3kmCTKW/onv9lZgFDs2VNRz4kUhlUqwYtUaVFfXQKvVYtLE8egcHXVa3HF+CQC0SAC4oPrwbmwtsWNIjBK/fv01CrIzsDu1GFHBnti6bDaWbIjDrp3b4RoxEAEuJmxaMBOLNx+GwWRAsTkAEYb9+PCbuXCNHQp70gK8/MtRDBzdG/bKJCz4ej7WbF2FXRVuEBfvwaK1CcgpqIRXj94IcT0ZqNoMNcjOKUafoVehIWMTzKEDEO5B/Y38FQk7VlavWcu+95VobGzEkMGD0LtXz9OOFUoAXACUACDk7M41AeDhohSu3k/u1RnX9uvyj6ab+ndHDCustvU7SQi5NFEC4N/lwcpRfcMDMal7tDDKyhW9Y4RzKp9QvbF/VwyICIa7kgrgF8K/lwCoQ1BwFJR1SdilC0NfVSHW1fXEpEgztqXyCYDOENlUGDSsH7LSE1FRp8XA3p2RdiwTI+99FteNisWhn/6E9Mr/4cHrRqNLuBfc2XeyImUv6twG4s57JqJu115I+w1BmAv95l4Mnp6ewlCVJSWlCA8Pw3333HnGwO1CJADWrFiP/Qf3YMPOStz49GPo4m7Gsfh0DL3rGdwwphuO/joDDYOfxBO3jUeMZxNmx1Wgh7wSeS59MfWOKRCVHkKCJhS33DICTcf2wq3naPSM7Yy8vCL06BmOtVuOYMr9D+HqsUMQ7uWCboNi0bA7AYOnvoiRYSd7qeDVHVuKIq/J6BnmAkdNLuanKXBl33PtlaBj4YP6qqpq5OcXwJedB6Y++j8WH7fer7z2kAC48I2PCSH/Gf6qUqCHq1Al9Z9Ood7uwtUrQggh54Y/B7sq5Qjxcj9xTg32dINaIaer/pcrkQw9BnZF4fJlWBFXiXEjw3AyRHTAWJGIn/7ch7sevxPdWbHaPTgMXmo53BRSwGpEfo0Wbu6uEEGJ0OhOcJHzRW8pAsL9oBSLoWhjgp/8c1dMngi12gV333H7Re24rfd1U/HBe+/hx98+wxVdA+AVHNp8LChlgM0kHAuQSYX6mZ4B0RA31iAn/Rg4JQsyxVIEBQWe9eKLzWJGncECd5VIGM61c1QIO36cC09lLcey1WU4tu5nfPDRZ1h1pATGXbuQQ6ML/62rrpgCV1dX3HPXHUICvb2isw4hhBBCCCGn0hmgdTjgGT0C13TPR1qdA53cnFcEqxrQBB3iFuxGrynXw6+xFLnNS06SeWJgzybErTkKvncIbW0FKur1zcvIvyY8PBx333kH+vTp5ZxzcdRo9EIAf8YgXuqOsSMisX/9QtQZgcbKQnTu3ROdu3fG0S1H2XFmQuaxElSl7cCxAjMLPu0wGM0w6ItRnXIYizfnI9BUidXJDcLmjIX7kd+ogpc/e66GMqQ22oT5fFIqf38SPG55BO++/QbefYtN7O99w0uxeXUK2l5vpmPyD/AXgv9Bg9r3EI+X3TCAuw4cha7J4LxHSPvGccDVE0YIbUwJIeRclJSUCMMVtfX39WLiq2yPHDnykmiOQC5//8YwgOUHFuDnLQVQqCJx/zN3w68pCceqwjCwswa/f7oABeyYDojtj/E+BVh0sBGinj0QlZKKWncRNFqO3b8a79/Snx38DsT9+Qm25wDuQZG4ZaA35qw9Ag5dcP0tXti89CCkfmG4/8EHEPDfj9jZbvHnoL86F57PMICapBX4elUaew4RYkbdibsmREPCQu201XOx+FgVRN2vxHu3DYSIvYakjTOxIr4W3iH9cf/9V8FTpMPG+QtwsMiIAf0CUOLojUeu7wld7k7MWrgPEtde8OikxI3XTYSvtQSzpy9CicUGt5gr8dRdA5C//kssquiCV+69Cq4KCczVR/DDjxuhkytx66Mvo7svh+rM/Zi7bAeabCL0ueFx3Nz3eDMXciZ/d6y0h2EAL7sEACGEEEII6bj+jQQA6VjOJwFAOpb2kACgy4qEEEIIIYQQQkgHQAkAQgghhBBCCCGkA6AEACGEEEIIIYQQ0gFQAoAQQgghhBBCCOkAKAFACCGEEEIIIYR0AJQAIIQQQgghhBBCOgBKABBCCCGEEEIIIR2AKDUtg3NzdYWXl4dz1r9LJBIJ4yjyfwkhhBBCCPkrDodDGLe/rRQKxd+O785v78CBA3B3d3fOIR1JfX09xo8f/7fHCc9ms2Hr1q3w8fFxziEdiU6nw9ChQ4X49XJjsVhgNpspAUAIIYQQQi4fFyMBwHEc7Ha78x7piKRSqfPW3+OTAKTjkkgkl2XsSgkAQgghhBBy2bkYCQBCCGnvLtsEQG2jHlYbZWgJIYQQQi4X7mol1CqF8975oQQAIYScu8s2AVDToKMEACGEEELIZcRdrYKrCyUACCHkv3I8AUCjABBCCCGEEEIIIR0AJQAIIYQQQgghhJAOgBIAhBBCCCGEEEJIB0AJAEIIIYQQQgghpAOgBAAhhBBCCCGEENIBUAKAEEIIIYQQQgjpACgBQAghhBBCCCGEdACUACCEEEIIIYQQQjoASgAQQgghhBBCCCEdACUACCGEEEIIIYSQDoASAIQQQgghhBBCSAdACQBCCCGEEEIIIaQDoAQAIYQQQgghhBDSAVACgBBCCCGEEEII6QAoAUAIIYQQQgghhHQAlAAghBBCCCGEEEI6AEoAEEIIIYQQQgghHUA7SwDYUVVRhUMFZWyqQIOteS5ntyLxyG68dKC0eUY7YdZrcKSQvdeyetgcnDDP2FgtvP8jRXUwC3PIBecwI6+4XNjP8VU66I36E/ufnA8Haisqhf16uLAWjSYjTHYHGqpLsDKz1rkOuTTYUFrKn2dbTEWVqDU14cjBo8jXWp3r/XMcZ8CuvXuxtkjvnEPOBeewILe4+bPJqdNDr9OxX8hzYzFrsXz1Omwop/MbIYQQ0l60swSACEqVEuU5ySgxOSAXHZ8thptM6rzTfoilMrhLRdi4exf+yGwU5kmkUtQ11kOtkEEizCEXEme3YdOe3dhSLYKPqwvcGzLw8uZjqDOda9G6JTsyMwrQxHXgQjbnQEryYXx4rErYr16qesxZvhcpejO8/MNwY1dfYbXypDRUC7fIf6se8cnV8GCflY+rFIUpyZiXo4FCosLAoQMQ5S5zrvfPiUQSuCgk7KxOzpmlDr+v343tNRb2+ShRW5KB91cnos65uK3EYgnUUjF9BoQQQkg7InniyafeU8jlULHA+b8gEokgZ8/P/20Lg8kCx1mvtoqgVCrRWF4Al5BodHZXwKSpR3KNHmprA+KtHpgc6u5c9/In4RMAchk8bQ2ISyuEW1AIwj1dYDAaER3oD4dRh7TKepQ2GuDCCupymwlpNU2Q2ZuQWaWDq0qO3Koa1Brt8FIrIYYNJRU1yKnXQ86OBxdW8COt1abvxiJNAJ4ZHo0AVxV8fYPR11cBT6UaIrsZaRW1KNEa4eaihFFXh9QqI7zdpMhh+7XO5GD7mUN5hQYOq5F9Fjqo2PGqKcvH10eL4OflDi+RBdn1RtRpGlHdoEexxgCl2gU2XQMy6/Rsu2rI2+HHYtZmYvqhJrxx5QCEuvNBpQ96B3tBqlZAam5ClVkKS00u3txbBH9/N9i1ehSw/cMfp2KrHunljVC6ukJJh+y/xAKJKgBdgtxhrSvCukIOz1/VB35SG8rK69kyNRyGelTqDMit1aDezMHXRcHO81aUlLBzTKMODpmanb9E7Bxdi8QqDVvXAm8PF0jBQcPO2xnsHOVg5yyT0gcxnhJUltcgk52bIFfCTUYf9FlxDiQmJ2GbNBpvDO0Eb3b+CAsMQS+pCQo/X6jYKuWVFchi5xOR3IXtSwtKK7XgLHqkst8HNTt3KSUcqitrkac3gauphiWgM2LcRGisq2Lr6KCBDH5KEarY70ed1oBSvZWd5/jfEELOTsHKK/ILdDGG4zhYrW2vaSSVSiGR0GURQkjHZrfbhald/17bjVr8sj+DRco2HCpsgL2dXmBV+4Xj6bHBWLMvBXqr80q0w4bdqWnQsPdcW5KFP1OqsevAHry7dhcWZdaiPusIXt0UD51dhEMJR1BhsKK4KAuVJjukJi2+3ZkCQ/OWyAkWpOXrEOLtAcWJcoQIob6BcGFR+b6UZDQ5xLA2lOOTramscNKEX3cmo1Ykhos2H7MPZWLnzgN4cw37DHL1MGmLsDGzgRVMZJCIxVDYjZi9LQ5f7jjKPjc5e7p6bE4rE66+SXU1KLJKIGmnl+I0heWQeHnCRXaygKb29UaI3IoVm3ZiVYEBMlaAE/P7UiGHSqHBrn3paLKJ4DCa0MiOdyldpvwXeSE21AWoz8OXB4pw1eh+CGEfXX5KEj7bdgRlFUV4e81uvBmXBZnIga3x8YhvNCMjJRF7algMr6vAN1uS0Mj+fnUgn8X0ctSkHsKCxBKY7ZXYeCAHIokcWQVlwnmovDQfBezcpLJqMX3jEaoF8hf4Wkqp5XUYEeHnnNMsqHsX9qkBpUn7kdYkh5u9FEt3H8baDfuEc9LSfBMMDfnYmK2FprYUyzNqobSZsaOuCfxPp6E4FZvLrXBT6rBl60Fs23MIb63Zh301Tez8J6VaAoQQQshlol0nAKrrChAeHoP+ISG4uqt/uw2e+I8xMLAbxvjq8MW+Qhj4HIBYiiuGDsNIfyVEYgm0Fg4jWAHQ1zsY9w3pggHBLgj2DcKg8ACEqhyot9iQkZOHJUmZWJFdDrHFAWp5eyoTqnQOiFmwfuqh5LAWoKRajl6hARjWPQKdG8pQaHOFgj/o2GfRyZ0F9CIFRoyLxRhPH9zQuxOivBQwsf3s4e7BCtAKRIeG4n+9AuHtG4L+YT7oERGJYE6LQrMVWVoJxoV5QtlOL2A0aE2QiEWn7VeRSI1hvULAQk14uLmx/SlDmK8XQv26YFS0BGU6IxosGnTx8YOaLu78q2wsGF+0OxfBPQdiWKAL++zEiOrVCYMk7GfFsxOe6+ODsTGd0CMsCNeGuCI+twYH6uwY38MXvXv2x5c39kFNQQmionqhd4APxk/oBVFZFQqPpKIuLBp9Q30wrEvzZ59dmI+liZlYklEOuYwD+9jJWTg4Dk1GC/vbfJ9z2LHn4E48OHMJPt51GBsTa7ExJQUL05pgUrpg5IQYjPH2w429whDpIYeB/VZkFRRiQM9wdO3EfjsDXNlna0VyVjniMnOx8HA56txUCO0Vi6v9XNA3PARRPq7U5Ix0OA6HA42NjcjPL8DmLdvw48+/4KNPp+HFV17Ho489hWeefRHvvPchvv5uBpYuX4m09AzU1NTCYrE4t0AIIf+Ndp0AsBqM6DCnWRYYTRw8HEMNmVidr2GFPwdSUo7go/gyyFmB/GRg1fJW63BLJFXi3rHD8MG1Y/Fan9ZXjwjPFaN7eaK0TgNziyb/NTVVqGdBeqPBALPNAUhl8G61z1s6Pcg9K5kK10WrsWx/DprUariI2+/XNaxnJOz1jTAcr8HCWDV1SG44e1eWXSIisCGrDIYqA9Sucudc8m/JTjqKCv9oPNbdX7hv1BShrkVgfupx7u2qZv9zwtVk3vHlR6tqhL8ikQvcFIBWz5+1Tzk3QYabxw7B++zc9MGwILBvGTkLvh+YXqHe2J2cL3QEyyeARw3uh0mu7ri2fxe4SkW4ZdRYYV8+MjAIzY3/Wu9vo4F9Bmc4UQ3vO0h43KtjuiBQesZVCGn3+MA/v6AQfy5eghk/zsRnX3yN3/5YgN1xe5GcnIqSklI0aBpRUVWFzKxsHDoUjxUrV+GLr77Ft9O/x5y5v+NIQgJMJuqqmRDy32hnfQA4UFdbj4TCEjRK3RAd4IXNh7KgcJchI6sQ+yq16BoSCH9VO+kQ0GFGYVktcuoa4eblB3elHOHhrqgsNaJrqA/iMvLRv1MoREYtMnUcXM3VOFxjQa9gT1SWFyOhSYlBvhLE5xXD6OKLnh5WLEjTwkdpR261EZHBPqzYTU4SQe0Tgqa8BGyqU8BVZEaVpgalVWZEhnaGriID+5rkEGsbcEDljzsiXHAshxXClW6oyinAjnINPNQiFJboENApAPrKUqQ0iNAlwBWphRVQKkyoKqvHUb0YwyL9oZZK4OLrgupj6fCI7opOru3305ApvKEwFeHLxAZEuEpQpdUhu6IGXdmxWpBfjAyDDD38lUjMLofcXYpApQs8XBVoSE5ATeQA9PGiI/Xf40B9zlG8eqQeY2PDYbfwNWOakJKcC5m7Ckk5VfAMDYOnqRTbKjh4S+3YXazBmP6dEGKoxsocE9QyO6oLC6D080dO+jFUib1gKctBnV8kxoTKsDGtVOgfIyM3C5vzGtA3xg8Lj5QjzE2G4qJGBEaw74fz1ZBTiMQI83JBYlE+jrD9rlJIUKPXIqtIjx49uyJKWoNV6VVwVctQ01AHzmpFfH4DgiMC0FBegjStBL0DJVidoYGP1Iz12SXI0VgxobM3NidlQa5Wo7GxEg6bGMkFFZD5hSDSU0HJAPK3Lvc+AGw2G8rLK7Btx06sWbse8UcShPv861AoFHBzc4Ovjw/CQkIQEdEJ/v5+cFGpIJXJWBlXDLPZjOrqGhQUFiE3Nw+VlVVC2duVPY5v4kYI+Yc4B6yGHGiyP0F9yrNoSH8JjVnvozH7wzZNmpxpMJSvYOWZWkhVERCzGJJ9aZ0bb1+O9wEgSk3L4NxcXeHl5eFc9O/iA381K1C0NQFQ06CD1dbi8msrDtTVNKDMzI//J0ZEoA9sjQ0oNdnh4yKBUeKKzh6K5lXbA7sJhVVaaB0c/H38EKjirxBz0BtNrNCnhF7XgGKdFVKxGHb25VDJxGiyOOCm5KueW2Bl+yicBaTFOra/pEr08HNBPtt/RnbX39sbgS70g3QmDosRmbU6Yeg/vqfyqEBfofq5zWxCTp2G7Vc2z99buNKmratHodEOfxa861mB2d1hRaXFDg8PFr5omqBh2wv29RU6+dOw5RKxDQabCKE+XvBWNu//3MOH4TlgMHzbex1bhwXFVY1o5DvrYOeDYFaQ8lVaUVCqgY4tDvNn+6mhAQ1iOaJ93SER2ZB4MBXBg/rCn+of/4scqK/lz6vOcVadZHzNFxlQZbTC1dUd8tJ4rGnyx4hQb3i5uiHMQwURn7Ss1AjnLA93L6FpjFlXjywWYIrY59ol2Atydg6rqatFhckBT3auUqvd4KPgUFbVgDqbA16erIDtSuemv8NxVhRX1kPj/LkUyVToHsC+N/wQjhV1qGfzPTzd4dLUhAqrne1XNeyNTdCydUN9vFGvbYTBIYIf+27JPXzZZwDU1VahzASoXFwRILagUG9ht93Q2ZtvAkLIX3NXq+DqcmHKYPxV+CZ27LYVH6DzF5v+KZPJhITERGzctBWFLIDn78vlMoSFhqJTp3B0iYlBdHSUUJ7lEw1iiVhIUthZedVsMQvDpmZlZQs1B4qKS6DT6YSkhL+fH8aMGYlxY8awcrin89kIIefCqs9AQ8bbMFZvBudgP1Is5jlnrDwvlqigCrwBXl3fh9QlwrmgfeGbIPHJyHaWACCk/dDU16JUV4tsnRdu7BngnEv4JJeuoQElOi3SDCrc0jWAgo9LjdWIPUf24ZAjHFOHx8C1jed3Qkj7dTkmAPggnn+euD37sHbDRtTV1gmd9gaHBGPQgP4YPnwYgoMChaD/78qxfO1VjVYj1Bw4ePAQcvPyYOQv2KhUGDVyOK65+koE+PsL/QwRQtqGc1igK/wJDZnvgLOdf+9lYrkPvHt+C9eQ24WkQHtzPAHQzpoAENJ+GPRa1HHuGBntCwkFUK0YWYGsxqHAsHBfyMW0by45dgsaJJ6I4Id0ZJOcjl9COrzLsQmAXq/H8hWrsG7DJqHDPxcXF4wcOQJ33XErhg0dIly1FzoGbsM5jl+Hb9oUFRmBHt27wd3NDRWVVdBoNEKtgJLSMnSOjoabm2uby8SEdHScvQlN5Stgrt/nnHOeOAfkbt2h8B7BvoftLwFwvAkAJQAIuUSp1K4IcldR8H8aEZQuarZvWGBJwf+lSSJHoAc7fj3UFPwTQgSXWwKAr+a/bftOrFm3Qbjt4eGOa66+CjffdL1Qdf/UK/X8lbXGRg3q6+tR39AArVYHE3+lja3HP//xci7/V612QefO0QgM8EdJSRkaGhtRVVUtJANiY2KERAMhpCUW+7HvvfC3xcQnAEzVG2HRJLL7548P+hWe/aH0GctuNzetbjUJX+PLt1zTTvsAIIQQQgghl5rLqQkAn1w4eOgwFi5aipqaGvj6+uL2W2/GkMEDTwvO+deSkZmFw/FHkJOTJ6zPB/580O/l6YFOEZ3Qr08fDBzQ77TH8h0L5uTmYtHiZcIwgUqlEldeMQnXXXO10KkgIYSF3Q4L7MYSOGw6docPxE9y2LTQFkyHoWKVc875EYllUIfcCbeIx1lsekoH0yIxxDJPSFUh7Pbl2RcR9QFACCGEEEL+FZdLAoCvXcAH5bPn/i6M8c9frb/xhhswedJ4oQp/S3ygv2t3HLZv34nSsvIz1krgawp4e3thyMCBuP76a1h525uVeZ0LGf5qHJ9A4IcHLCkthaenB+68/TaMHjUSUuk/qYJcg19vfRz+7/+O67qfpSZB1nw8+Zs3vvrkKudQoG1nNdZh45yvsTqhQojFXNRd8eBrj6F/iEcbrouasGf2h5BNegeDfOqxaedBjJlyHXKWT8fBoDvx+JhA53qENHNY61Gf9iqM1ZvAOc4wdCY7CPlaAGdcdoIIZpMLSqtDsD8nHGOHb0OYyrnoDEQSJZv4787pRzQ/3zXkLnh2eZvd/ouNXKKOJwCopxFCCCGEEEIYvoB88HA8iotLIJfJMHLECIwfO/q04J8P9vfu249Vq9eisKj4rE0S+GRFbW0ddu6Ow5KlK6DRNDqXNOObJnTtEosbrr+GBf+eQjOCfQcOoqa2xrnGueLgsNnwl61lOQfs/Ig7/0DB3pVI87kes36dgzlz5uCDpwZg3rwFaLS1ped1JUb972MMDVfAVHUQhw+XCXM5h53tJ+EmIa1YNEkwVq6F3VQOh6Xu9Mla/5fBv83qiv1JAzF7xzj8urc/cvQyoTL/X+HsJrbt+tOfi012Yyl0xXNgZ7cvZ5QAIIQQQgghhCksKkJCQqJwZT68Uziuv/YqoWO+lvigng/6V61ag7o6FoCcUi35TAxGoxDYHzwUD7PF4pzbjG8uMHzYUAzo3xcymQw52TlISkoRnud88MOBZm6bg4cfuRcP3HsH3l20HzrnUxtqUvDS80/g3rtuwRvzDoGfrdn7He5760e89MLjuOfOB/D5qkS0HvCVrVNeAhdOj0Zz83v2jh2Pb159FJ5owqK3PsJPv8/Bsw88gLvuuAFLNmzBJ489grtvfQS/7S9l2zJg3Ud3YsuBeLz2yULs278eLy5NErZTV7QXH9z3AO6/60a8syoZ/zA/QdoZOwvEhWBbJIbMvSfUoXe2mlyCb4ZU3dm59unqK8PRwDlgMrjA2pZjin8et+5Qh9zW+rnY/eNDAzosNezLdeo34/JCCQBCCCGEENLh8UH/zl27UV1dDaVSgdEjR8DHx8e59CSDwYD1Gzahsqq6TcH/cUajEes3bUZtTe1pj+OTAJMmjIefn6/QtICvXcB3JHg+zPlb8fN6Dd75dg7m/ToT3XI/w6ydBeDTChr2/K9/+B3m/PAJ7Kt/wIFqNtNhg67CgZc/noHZ372MtNWrkaFv/Tq7T74Rtau/wbMvv4m33noL09em8S9eqCxttxUgR9cHX8ybh7dv7oRlm7Lw8IyZ+PWjq7Hyy/koNfPrWGH37oHP3rgLI4Zfja9u7SNst6xIgWdmz8PsGe9Af3ABqvWXd4BFLhS+2bcDIpEUKt8J8O7+RavJq9snbP44ts6ZG6D4h6Xj6r5HMTmybUME8u3+XQKugVf3aac8z2eQe/TjV3CueXlnqC67PgCaz5eX904nhBBCCOlI2lrOa4uL1QcA347/uxk/oKCgEL179cSjDz+EwMAA59JmfAm0qKgIH378GTQabfPMc/T0k4+z4HeoEPS3xLfNXbpsJdasWw8Pd3c89OD9GDZ0sHNpW1Xjlxsfhf9HCzGk+Ct8lzkaHzw/Bvy7t6bMxmPzlZh+rx0v/uGN76ZdA6W5Al/c9whiP12HsaVf4dXUYZjxxHDIdMV49LEfcN/3n2Gkd8vPjoPNYoVZW4HpX3yMhPw6uPa4CTNevwar330Bljtm4MG+LqhNWoo/jwRg6kOjISuPww3P7MQXf7yM9M/vg/zO3zFathmfzyvDy28/juyl32B/0N14alwQHLZqfPjep3jwpc8Q7nlh+owgl6+m8mWoOXInRGIJ3KNfYIH4x2zuyeORr/6vyfkMjVkf8veaZ55BRuJkzE7zhourBg9P3ojwszTf59v180kFt8gn2Dnr5PeTf57aYw+x17OEv4PQiXknagRcTi7bPgD43w/+R4QmmmiiiSaaaKKJpstjuhzwnf7x7fXlchmiO0cJV+NPw3GoKK9kBem2D0N4Kr6ZgdV6+hVuPlHBP687C/71ej2SkpLb1AzAbtFjzapFqDa1fk18LQOJQnYiXBKzIEouUUPCSv/sU3HObU34vJy3z0wEqVwOtW8nvD7tFyyY9SU885OQqGnuoPvEo9l2xH+zpZb+7llJxySWukIkdWExtw12YxkcltZ9aPBX7MWyC3kRWwSJzPu045Gz6eGwNgjff5GY7w/k8j5eqQkAIYQQQgjp0Pgh+fLy84Xq/Z6eXugcFSV00HcqPqjWNzWdV/t8TaPmrI8PCwlBaGgwrOz1FJWUoKGhdcBzJiL2mgr2pSC9ga9jb4WBBSi+3i7wCu8MTWk2dBb2XHYzDsStR2DfzpD/49J/ExZ8+hjWp1SduNYqlSrg6hsGPzUF8OTCE8t9IZF7s1scLLpUWNnE3z7BOTSfWKp2zjhPbHsimbvw9yQHLJpjsBmLhXtSVZgwUsDljBIAhBBCCCGkQ+OrxpaVlwuBuY+XF6KjIp1LTscPz3c+lRqkMulZH+/v7y8kAfjhAxtZ8F9XX+9ccnZimQpjxwZh/jdf45P3ZqPpusfR3RdQdLsBN8dW4/NpH+KTDz7HdunN+N9VPfFPBhdspsaVd9yHnCW/4tNPPsEnbPr21+0Y98DViJGf21alHl0g0xzA9yuOCB0QEnImMnVnyNz6sIBcyoL/dOiK5sJmqnAubSaR+0Ms93PeOz9imbeQdGBP2DyDsepzoC2cCVtTvtAUQeE7FmKpu3Pp5emy6wOAEEIIIYR0XBejDwCtToePP52G/PxCDBzQH889+xQUZ3gMXwPg2LEkfPf9D+w1GJxzz82tN9+E66+7Ruho8ExWrFyN5StXsdeswHNPP4E+fXo7l5wdX0XaaDSDY4GLXKWCTNxcrubsVhhNlub5SjZfwuY7rDBZROz5+TbOHMxGIyQKF0g4C8x2CZR8MM85hMfJlUrwDzmJYwGYia3XXINBJJZCqVJAzOZb2XzIlMJz8M9rtYvZe+C3ZYfBaGPryeGwGNk6KkjFYM9rgE0kh1LCwS6SQS7ln4i9HrMZMrkSzrdAOjhDxWrUpz4vXIEXy7zg2ukhuEc+CakyhB2AEhaY56Eu9VkYqzY6H3G6tvYBoAq8Hj49v25u38/ZYDMUQZP7JZrKFsJhaxISEt69Z0DlN8n5iMvLZdsHACGEEEIIIRcSPwKAXt8kXHl3d3VjweeZo0/+glVISDA8Pf7ZhTN+mL/Y2Gj2t3UHgC25uroK61ksZhhZYb0t+EDcRa2GWu1yIvjniSSyk/OPR/JimTP454mgULkIAblIwoLx41fyRWKoVKcG/zwRC7xUwsU7fnIRgv/m+bLjCQb+HnteIfhvvgMXF7Ye23dSBf9c/Dr887JtKGWQyOTO4J/H5iso+CcnqfwnwzXsXojl3kI7fH3hLNSnPA9j7Q44LLWQKIMhc+/NDtm/7+jzr4jECii8hrLn8YHdXA1D1XrUJj/Fgv9FQvAvUQbBNfwBKL1HOh9x+aIEACGEEEII6dAcdgea9E1CgO/iqmbRwNkjUA8W/I8eNUpIFpyrXj17oFN4+Bn7FzhOCNalMpjNFpj5q+qEdGB8z/xukY9DHXKn0N7fYdOy4HwNahMeQEPWh0IiQMLmiyRn6QeAE6Ne25yw4zjA7jjzd5tvRiCWusBYsw0NGW+jLnEqTDVb2fPpIFH4wjXsPrhFPC68nssdJQAIIYQQQkjHxmICCd89PvN3Y/vzVffHjxuNXr16nFMSwM/PD9decxU8PT2dc86Mf37+H79tvud+Qjo6iSIQnl3egmfs25C6RLIviQN2cyV0Bd+j5uhd0BXOBGc/vUlOVXks1h4ZgriK5u+pyeSCLccGYmeBN04dh4OzaaHN/Rq1CfdCX/wr7JZqYb7MvQc8u74Pj84v4sKOOPDfoQQAIYQQQgjp0CQs0Oar3vPBt9FobL5U+Bfc3Nxwx223IiY25rTx/E/FB/J+vr64/dabENO589/2e2UymWC32YV+C87WTwAhHY1E7ge3iEfgO+APuIbeLXTWJxLLWODeBJuhEPxY/afy9S/A+N4JeOaGVXj/lpV478Z1uGdQMoaGak7rDJOvWWAzFoGzm4TmBBJFANw6/Q++fWfDNex+oYPA9kLyxJNPvcd3csK38/kv8CdB/gRHnQASQgghhJC/wwfpVmvbx+HnA/S/qnLP48flP3Q4HvX1DfBlwfqgAQNOa6fP9xNQU1uLvNw8ZOXkgB8rfED/vkLtAUNTEwvcza1qD/BlW3d3N3Tr1hXXXXsNgoICkZaejrq6OuH1q1Sq05IH/OMTE1OQmpbGgn8lRo4YjgB/f+dSQjo2PuCXKoOg8BkFpfcwoWaAWOoGMV8tX6xgX0UOnOPkuUEsdkAutZ82ySR8t5hOwlCCHuzh/pC5dILCYyBcgm6CR8wrcA25g82LFBIC7QF/DuMnGgWAEEIIIYSc0PLa96VYOrsYowDwV/1n/PAz4o8cRefO0Xjq8ceEzv6Os9lsLChPx9btO5CeniG0z/fz88VVV0xBl9gYlJaXIysrG7W1dUJP23zCwcPDHVGREYiNiUF9QwO2bmOPzcgUthcaGoLxY8dg2NDBQm2C45oMBsz7bT527Y5DQIA/XnjuabaNsw9JSFhQY7OwSE8GCfUc2LFwDnCcFQ5LPWyGPNhM5bAbiqAvWwSLNoUttztXPDu+4z+l3wShV3++kz+pMhhSl2iI5V4sNpUJyYH25PgoAFQDgBBCCCHkMmJjAXBxnQZHCstQWq+FSi6Di1CWcq5wHkxWGw7kliC3qh5FdY1QK+TCdCm5GDUAxGx5eXkFsnNyhQxIp07hCAsLFZbxz5ecnIolS5cjJTVNCP75q2g6nQ65uXmorauHj483enbvgd69eqBH927o2aMHYjpHw84+Kz6psHnrduSwbfOJBH7iaxoUFBQKzQM6d+58ov+B8rJyxO3ZJ9QS6BQehkkTJkDxN/vfZm7AjlV/YtfBYzh27OSUlJwCr+g+8DxDK4LKgiRI3AIhO0t8U552GKUOd/i5tn6wVV+DTWsWY6/zuaShvRGgPnuQZNYXI+FoCQJC/C9Cz/4WZKxbg3krFuJgggbhfbrBQ9biSRwmJG5Zh1rPWPi78PNtyNu9Fat3xOFYjQM9I4Mg4b80djMO7lqPLTv3o8IkQ+QZX6sBRxctxabD8Ugx+6BPqPPCqbEWy1eswMHDR6B3i0Qn7+Z4ys720+pVK3DgUBocvuEI9vhv4qx2jX12IpFUqAEgVYVD7tYDCq/BkKo7w6rNhN1aIyQJzkYkUULpOwFe3T+GS8A1kLv3FLYjlroK270gJ9RLzPEaAJQAIIQQQgi5TGiMJiw6lIp5+xKxLjEL+3JKkF/TgGAvN/i58TUqnSu2EX+1X2c0o0rbxLZtxp7sYny4djd2ZhZgZ0YBanRNiPb3gZYtM1iscJHLzjpE3r/loiQA2Hvir4ylpWcIwbm7mxt6sCBeKpWgoaEBvy/4E9nZOcJzt2S2WFDGgvbklFQcOHiITYeRkpKGPXv3Yceu3Th4KB45ubnQanXOR5xkNJlQWVklJBsCAwKEbScmJSFuz14IzQsG9MfgQQP+tozMD7nnGxSOzjGdYUzcioOykXjo2iGIjY2Fj3vzEH+tNOzFN9NWo8/4CXA5S/cFGduXIUcRhR5B7s45DKfB7x++AtnA2zBpaD90CbFi7jvfwHPgeAS5n3lDhrpErFmbg/7Dep/+Os5TdeZOvLNHh1tGhCBKrcXXc45i+LgBcHF+1PWFB/He2+9APfIB9PaToCZ7K+ZubcBtt41Dw7rfsNnUDUM7u6F09ywszffHHVcMxN6li1HTaQC6eLVMutiQsGgmNlj74u6rY5D86QcojRqPLv4SbPrtJ1RFTsD1vdzx5QfzEDx2LEJUHLb8/DUsva7AuM4qfPPBGnS7dii8qYbCxSeSCFX2ZW6xMDceg8PMd+TX+jsrYOvxw/n59PoWcrfu7P4FPjgvUccTAB3j3RJCCCGEXMb4Imyt3oBlR9Kw8GASUkurhKC8js3bk1WEuXsSUKE5Pcj8O7lVdXh6wXo8u3CDMP244xCMLNDnawLw0/b0/BPLnl6wAcuPpp8WBLcXkRGd4OvjIzQxyMzKQUlJiXD7UPwR5LIgnr99Jvz+4KvW6puahKr+RSXFqK6pEWoICB362c9+FbKuvh6bN29FU5NBaNbAJxIMBqPQIWGf3r3adIGMv1rp4e0nNEnwVKugdPUSRhzgOx501Gdh+ZL5mD9/Pg4WsePDVI+1G+KQUZiP5YcL2KPtKIlfJyznpx25muaNnknVERwt6Ylh/bo1bz9yHB557EqY9drmRFLRfvy5sHk7q/bnn9bLOqx1iGMBNr98aUJ58zzOgZLkPfhTeP71KNaf3pHb2eQdjcfgIUPg5eUOr37X47EpHuAszmrf5gpsmr0MZpHbiWYsGbtWo/OYEQgMCMX1T96Ckrm/osRYj61Ld2LEuBEIConAAzd1xu9z49CyP3mH2Yi4nFrcdHUP9r5j8eD7tyJp+VroLWVIyq7Dtf2i4Bc9GJ/dZ8X8JcdgMyXiaBIwskdnBHcdiGenlGLB+gKc/SggFxQL5pXeI+AZ84pwRf9MZC7R8Ih5DTLXLuxex0vMUAKAEEIIIeQSp2FB4cqEDMzfn4yGptZjw1vsdiSXViGzotY5p+32ZBchq7IOFY16YdIaLZBJJCcmB4vsKp3L+OYGfI0Dfl57xA/P16dPL6hdXFBRWYmEY4nClfv09Eyh2v/FwCcVikvLUFlViZzcPGRkZkMsFiE8PEzoO+B88G2ip7/5DRTdhmLioAj89PYj2FGpxrDB3RDo5Y/RXQNRlb4db+4xYuLEiZg42ANrP/sYxY2nhe7NfMPhXbYRH8/aCF2TAQaDGSGDr8LQLv6wNBTiiz92oNeocWxbvZD2zXvYkF7vfCBjN2HLrG+wwxLDlo+Edf1b+HlzJgxlW/HbUhbIj5mIgeEafPDjxlbB91/x8lFj855EmEwWWO1yDJx8G/xcJQBnxeE/v8G+6BsxLsrfGd41sc9Ug+hQv+b7nv7oZM5AWUEByup6ICqweQx5d59Q2NMTUG4U7gps9kaI1GoEq5qbQ4j9QyGpzoWhIpvFmt3hqmyu/eAX2gMNGSkwFGahxKM33FR8mCVBcFgICnanovW3llxUIimUPqMh9+zvnNGa0mck5O692a2OF/zz2mcCwGpA/IE9KGhs+QulR9Lu/ajUnjyBm/Xl2LN5K+ISy1tlKY2VGTiYVgT7iYc7UJOXhl0ZzeNBNrOh9NheJBc0nKliyb/GaqrCfvYeNrFpV0I2OwGe/mpsuirE7c5kpz5yXox12Llzh7Cvt25PF/Yn5zAgaQ/b/1u24VhePTtSNDji/DwKq3Qo151yujdX49jhLJgpDdyCCVm7dwn7rOW092gaK9Q6VyGXrJrClFbnVX1ZGg5nlbUIEByozExCXFad836z6szd7HOOQ6H2ZDVeU30xdm7nP//dyGtg3x17ExL38Os5j4s98dCZ6KD4K3ZLLQ6yfbVl205UnXrSNzWy34Kd2LTzEOqMp1efthsbsS8hH22//kb+LY0GE5YfSceSw6nCVf8zMZitbNm5hxijYiPw9nVj8MSEwXhs3MC/nF67ZhTuGdb7P28CcLHw7fFHDB8uBN98E4N9Bw4iOSUFuXl5F7XWA9/EID0jC+s3bEYju+3m5o4xo0fCxUXlXOOf0R9ZirLwazChR2cEdhmJT+8MwcpVe+Dm5QGlXAk/dxXsNlc8feMkyE0VOJjUAKOkBo3GsyQ7pDF46fcv0KspGR+/dB9Gj74f369Yj+JGMwuSjRg3+gZEeTiQvCcbXFA96mo1J8rIJm0x9pUpMPXG3ggMjMCNjzyEhvhN0GkNKC+vR5FBga6j78Kvr9wAF+dj/k7XsffgjpAK/D5zNj7+8Rds3J4MIytfNVWkYm1eX7x9V68WQ7054LCLmtv8O3H8P75KNGStaoBzbE6ryh6cg4WJfHtz533GwR8PDhs4oa24cybj4Nuc89tkG2y5Pme1/6fxQkckUfhDogwVagScSqqOgljm6bzX8bTLBMCxdT9g+o+zkFLj/KrZ9Fg78yd8s3AFCuqcP46cDjv+mAsuuBtkBWuwNalC+GI25cXhnU+nY92+VNicX35D2T58Pe07/H6guHkGO4nkxK3B5zPmYmdKJbv335GwgzfMQ4fVa4sRFBV8Wg+onN2CzYt+wC9z96LROY/8Q3I3dImWIWFfFqK6hIDvNUMkUiAi2B1JBl9EBcoQP+dbxJkD0K9fHxxb8hn2FrSuSle4+zd8Pf9PFNS2SC13eDIEd4lBaU4GPKO7CvuuX99ecOjLoDNf+GCPO0sVTnLuOG0Gfv5+IfKdx7M+exve/nQGNh7OOZFA1RTswldfzsCf8WXNM5im/P2YsVmDrl09sPab35DbxFbm7CisqEZUbC92DPRAoKsc5hotHBFRzcdEv96wFu2F2dE+89YXiljqjjAfK5YsWYRtrZLWHMqzDmL+nHmokIXATX56e93Dq3/E90sOg85Olxaj1YYl8an4fX8S6vVn/3Q8VSygc2u+inkuYgK8MTgyBPH5pdiSmnti2tri9vEp2MMVg9i67TT+F/j7+WLIkEFC/1RVVdVYtnwVC2RbJzAvNIvZjI0bNyMjM1PoNJDvRLB7t25sP5/fjjbotfCOCoHcedoMCO8FfXklrC1+BiUyA2a98zAe/GAOfLr0RrCrc8FZuAf3xqOvvooPv5qF1au/gm/i91iyK5PFWCrsXf4u7n30dRSrItAlqHWfCzZrNcr37saT992JW2+9Ffc+9RUy9BwUEVPwyDW++PaVB3HLzTfhh7iy1oEyC6itFovQxMJqO6VMoPTG3Q89gUcefxBP3DoeaWu+xOGCWuxc+yNG3TYO3jYr+y3i2HNbhaQ0vztbbZuP3NlMfui4Uxaccow777RYp3kO//9pWxT+b/Vwpj1/Zy5ZIgnEElZaZ39bY5+PhO8v5SwdYHQA7bIk1e/GJ3BXl/CTXz6pK6597GXcPfTkAdCUvgM7lFdgWK9Q9B0zCaUZR2GxcVBHj8a7bz+ACOd6PJeQUXj+8SugPtEfiBgxo2/Ca/f0cd7/74glCnh5uUIidYGXp+tpvZaKJHKMm3wVPM/WywtpO7Yv/fwi4R+khK+vW3NWmZ1UPLy8EB0dBQ+5CUnJDnTtGS2M2Xvt/S+gb8jJX1KHqQb7s/viih4WHCmoOfW3pgOTwNXXB2pWePXy9RP2nb9SjF7DJ8PneE8+F4q+AivnrKdk2AXgsBhwNN2G7t1PFshcYyfi3dfuRojzPs8jcjxeeHgMFMdPQQ4LDu0pxKRbJyKiUx/cNgHYeaAAFn05kg+kIKfaAm9/X6hlYoh9fNl3KEQ4JgIUxaizjoKH0JMzORt+rGIv71BMvm4Isnftgs7SXNLnHHZkVBair8IVkZ1CIZecvh/7T7gFwV5n6C6c/GeazBYsPpyCPw+mQG86exV0d5UCU3p1Ru+wAOecc2O1OVBQ0wBfVxcEsCC/pF6DXqGBQm2DBoMJPYL9Ud6g+8vX0F7wHQb279cXfXr3ZF8cDuUVFc1Xey8ifut8nwF8kMsPPThqxHB4ep7/8NwKhQqawipYnS9fU1sCT3/2/W9RJEw+cAiTX/4Bq+fMwKguHmCn9rPSFR9EXCrbH+y2zMWLvdYQjLn6dogaG1CduhXK/s9g8Z/z8fA13cE1ND/mOD5B4DviGsydvxhLly7F4oW/4NXbpkCtdGHl9uewZvVK/PzZU0j75E0catmSxZCFedOmYRqb5i3eD2OLHEBZ6hEU1hsglivhHxiLnpFuqNeWwVrbCYdW/YppX87AnoIq7Fg+B5k1UgQEqlBYWd9c/tJrUCcPR0BEJEJck1FS03yB0KCrhTS8FwJaVEOQSL1gs+hR42wGwmlq2e9TGFRBMRBb02Fw1kzT1BbDs1MXqCJiEK7NhN7IP5MD9TV1CBrRVbhwRP4tHOzmathMpewjOLVJCwdbUz4c1lMO0g6kg15KsaMgKx/BEUGQsXsyuQf0dQ2ot1/4q43/OpsJmxZOx7MvvIy3f1wGrel4mteBvH1r8NqLr2J+fCX7TXNg14Jfsb88BT+zdZ+Zd4AC0vMl88FVV3hh0bQ3MXdfOcSu3oj1OXk1pqGsFG4jYjFx1AQcTcziyxXkFHxbSH6qSz2IMvZb3BA/H88+/xKe/XIz9JY6zP/sQ0ybuQG6ukR8zI7b59j03YpUVrjhcHjZL9iefQyzX3wFz8zaKWT9talr8cJ7X2Lf1m04WFiMGV9+hKW7N+DtnzexQk4jFvz8hbCN93/bBpONA1eZiPc/mYu4LUvxyqtvY9Xh/7N3F4BNnP0fwL/xNHV3b6HQUooUd5fBxmBsMHf/z/Wd+5j7xoSNsWFjuLsUqbdUaKm7W9I0nv89lxSKlOHW3+d9byR3ySW95C7P7/dY6RVt4XM1a6zOgnNgKBzOcVRjk16HYi6o8LGOGG3vFwhdUSGMMleMmjoaqh0/4ps/d/CFPIlEwjfJZYr2rof78Bj+mk3+m0f0FISYchBXpuLvGxtSUd8W3iEZbMaGH1/gfyve/moBWI+LjszmZqz4+EX+/FiWSimzK6FFo8WfB9KwYG8KP0p/ZxQyCWYPiMSdQ3rDXn5hCZyh4YEY3T0YNty5d+vAKHg72sPT3hazYiNhJ7+6pgK8lLy8vDDthqkICgrE5Zylig38N2nieH4cgvZr34Vw6H8TFEdWIamqmbsG5OCV+fsx4obBsHySZu731gyxsAX5Fdx2oxbxCz/FroI2KLWn/77JJUosevcdxBe3HBtN/EhmHCL6RUIqE6Gmuh4GvREVB37D7/tVaKlVHStbKhy7oa9TGX7eVcY/L/2fV7CJe622zGV454ctaNWbYCtTQCXtDo+OLbNte+DB11/H69zy4O3DYdOhXqCxYDeem8/93hu5skNjAg5lGhAdFIUZ/3uNf/zrrz6HUSFemHDbw+jpYYOIIZOxbiX3e69rxd6fF0M862EE2bli5IworNmwBW3qFvy9Ih03PTgabO4DVlZmZTWR1AYD3RR4Z3ka91p1+Pf1BQicdhPsZf4ICVBhcUIFjI35eOXHOtw8dwAktjHoGVSBjRkV0NYcxWf/yDF3ercO3RHIJcF9WGZTG1fO4L6fmmqoyhZDU7uDbbBs70BdvQ7qmo0w6epgMihh5r7/p3vc9aqLJgC4i56Ru+hZp4RhfYBMrHkQf+9aZkD+5t9Q7T4Vn3/6ISZ5VuD9Zan8+AYGfS4qdD3w1mPDUbD3IKqztmLjwVSs/bMEs955Cs4pu5FyhoFfydkQwm/S03j93rGo3TwPj730OVLKj3fCLSg4jKhAb7j6dYNb7i5sLaWetidQl+OfBb/gm+9+wE9rM/lVzrG348mZ4zHlxn6wk7rixpvn4v6HJ6AyORsjHnkJ98zoh+rE9Sg9vBtr4tKweVkhbnj3eQQUJiK+phErdzbhocceREOTBs6ufrjrplHw9JuEdx8Zi+yNf8Ge2/8XH7+DfsaD+HhFGnbsjcPR3HRUKmLw6uOjUZyUDF0nYyF1aa3lyKlwRoC34pRmjv+Nu94KzMcLQgY9dKx/pVgBD+8g3PjcO+gtK8Xhqg6jmetrsSk9FgPDqCXT2RJK7DBySE+sXH4IbdDhyJZUhI/oi2NTZFcmQR1wN156ZC7smnNR0NjxeLfg389+gKrPjZh58zDkLPwKhY10IlwurAja0Krm+/wvj8/ka907K5Y6KuS4dUAUbu7Xkx/9/UKxWLc93j12brN11ptdBRvjoFt4GKZPv4EfGPByYAnPMaNHYsSwofzt8yOES0gkogPs+XsS+zC88t692PfrJ3jz8zW4/YOlmBEhA1zGYOIIKb7+axdib3oCioylePPNd5Ea/DQ+vjeW7zLgGtgdAc4n9saXeI/HF98+g6S/53GPf5NfpBN+wNRe7vDpOxuDvMrw3jtv4vvc7vjm/fvh4yqBWO6BiJ5BEEvtcctTz8A7+Q/+eRvMD+LJWf3gEHkzxvqX4sO338T78/fhoW+fQMhZXuqjpj+OF1wK8eMvy/Hdb5sw6d0fEercIcwWShEaOwSBjpZwxzt6Gp6JMeLDdz7EZtfReOXmEO63SIjwSc9htFMp3v9gHgS9xuLWCGf+8Tnb3sWyQ9XcCSDG0Acew92NO7j3/iVybvwf7hjkyre4mnXfCzAnLMSbny3AuOdfwWgv9tlJMf3x59CyewHe/fpf3PjGo4jqmLkgF51J34S22m1oOvI2apPmoipuNJqyX4FRW2V9xIkM6kLUpz2Kqv3jUJdyL5qOvgdN/V4+GdAVdNEEgAgOLlJUNVoiXpPRAJ1CBMdrvoNOEw7tyINvkBdEQjF6x8RAxQVKrOeaWBKB4aPDuR8DR7BGZfbdJ2Bkz0CMv30o3CRSuP3H/LjkbCiRlFSH8EHT8NzLb+LesW6Y//N2bi2nJR1rlu3G5+++huff+hJHa8qwf88RnP0sxl2Awhez738ITz35OJ6bO9C6UoDgHsHYtTmdbwGQZXSFG8ToNjAS+5Ysgt7NFz7co2xDR2FidACG3zwEnlzByYVbBGIHxPqX4bP33sf2JjlCbTue33VI2l8KXy8XCCQ2GN4/CvUphegztD8cnYMxoF84pHb2OPfetF2BAVmbVuDPJT/hhedexNK91fjjix+QWH92AaJQKIKNXogm61gMphYljHIHbj1/lytQiRAW6I9G9fGzQ9dQC/noGO6zJ2dPiIDeMQgo24pt+xKxQz4YUS7WTYx3f9iVLUdcvQz+Xu7WlVYaJZLNwYjlCu3BQf1x7wuPwtu+ixYXrgA29d7q5BysSLQkQjsrmthIxZjZvwfmDOwFDwe7LhekX2qsBr5/3z64567b4eF+0jlykdnY2GDaDVMw/Yap/O3zJ0ToyOmYPcjLeh+wCxiIl157D++99wJGBB6f03/k7dy6B0fDzskfTz7/Orf9PTw0LhxDb3sOsQHOCB0yCQODO140LGzdu+HxV9j+LMtwP2u0LrHDzLv+z7L+7gnc+5iLW0ZFwM65BybdMBQSdgmR+WLuq5bX+t/tAy0tEbjy6tAb7rfu73kMsyYvzo4cgx56Ap989jU++fgDDPQ66SwQ2WL03Y9jqG97GVeC3rfcg3fYa9017nhXKLECN8x5nH8P908bZnmvHD+/HnByaC8JOGDci6/wj3nzhh7WdRw7Pzz9wv/49TfHeFhXcrvkjusTz7/GrX8F4yPo1+tSMuoa0JL/NRfI34fm/C/QVrsZ+tajMJvOXNFmNqqha8mAumo1WvI+4RMBqqKf+WTC9e76/EXnCpYaNgrnCfTQHmviKEBQ7xFwKM1Agw5oLEuEr1sPyMWWC4RZpz0pMDNDz0bvPCkFr9Oe7UQll4imASlp6Wjmvt8O0aFcYG+P0J4OSE3NhI47BmqlGq7R4XzATy4OkdgVEn01EsqszSW471nmkQIEurI7RhRu2YwUbptQ4YyI7j1g7yyHkLsApW9NxKCXv8E3X8zDl59/ht8/eRzmnN0oa77++1OeD3n0aDgXJ+BApRIiVz9M0m7Hou0VCPJjxQUlVn3wByJvfZwL8B06n1bHbITtwEfxw4cvYUDbLry2Jg8SKXu+Gc3NYgQES5CcVQAj9xkqm9rgHh2G/xj7iPDE6Dnz//AD+y5/Ng+3DvfE3c88iv6ulkKgSa89YVYV/vrZcToHiQz9w52QweaaNrYi7kAGImK7W5ukco/mPo8GnQlRHsfTL5XVbRgYdrzgSv6LHhqtGUL7UMyd5oq1i3ei74AAvvsE+xnT6gxo2PcdEiTTcNPgMEg79o9Ua6ETy+DdWotqgwI+fr7wcFVw1zHrdnLJFdU1Ynt2AfoH+eKxMQMQ4Op0wgC/7BZrjn9LbCRuG9ALrnbn0xKHnA02EOCA2P64/767ud/0bhdQM396LMng5eWJ2bNu5oL/KXBwsL+sXQ6uF1KZLaTtUftF1FAjQVQIlQyualyZoa1mE5TFP8KoreDuc79nfAx4ts35ucdxjzeb9DCoi9BS9D20jYcs669joscef+ItGXeBs7G5MkNTsAsdu8BezAte6prvsHBfHo4WFSM8Mhruci3W/fojVh3IR0aaEpHjYuBs54FgRSHmf7oAh5pDMPeWIbCXiqAu2If3vl6G7LxcZInCMKq7G9Tl+/HFN6tQVpALjdgPPcNdUbB3Db5duhcFeaWwj+yH0CsxcJK5Fsve+BT/Nrri6blj4Mp9ht7hETi67x/89c9G5Kjscf+sUUje8AcOZOdCp5MgbctWHMrJQktbAbbHZSEzWQ9nl1Js2RWP0rom9O3dG9bpTMlpCIRihATYY+W3v2DVtm3Ysn0X1IHDMCXKj/sh16K6RQZTzT58//Ni7D3agLvm3ISW+MX4dGki9Hop+sR0g0zYhj1//os9Gak4eLAQAUMGw1PelX/wG7Hugy+wIeMIkg8dxPbtO7BlyzYcKFFj6oiBsJPK4B8M7NhShCHDYyATSWCo2YMF/27DnrpWiA5nIKXhKOIO5eBImhYevjXYuDEOBcU5aC4uwpJV61Fa7YFZ94xBsL0eO1asRYtLN9wwYRD2rfsbK9ZsRrGkGx6cFoNtq5ciISsfZnsbFC1di5252ahz64P+gedSI9G1FKRugyRwOPyd5WjN3Y53v1uJnKNHkCvrjuFhLtyP6W588cMGlOcfhdkhGBFBbnD190Pdjs/x3V/x8JhwHyb38kLBho/wwS/rsW3nHgQPvxk9vO2tg5qaUXQ0Hr5B0bA51n6ddEbXegQ/fvALdsYnAr69Edu3P6RmFQbGRGHf0m+wKq0MWXkViB4YhL2LV2D7/jxoTNXYubUJAsNBHDyQgiqlP+6+Owir3/waq/btRka+HH0GBHPXLjr+l8O2zAJ+EL67h8VgREQQunm5Iq2kih8TgLGRSjB3UDTuHdaH7wJwMSg1OqxNzUHvAC9IRELEF5RjWkx37M0t5gfAG94tEJsz8jAkzB/B7pbm0VcSm5KPTdN3ttjAfqLzbOnInscGImXjAbDrUXNLC9TqC58rw9ZWgV5Rkbhx2lQMHzaEr/mn4P/q4hjUA9bhashVitXit5YvhaZ2m3XNhTEbNZDYR0DmNJA7H6+/1tHtY3cIMjKzzfZ2dnB2vjL1xOxiZ2vLpmKgix4hhBBCui49VzD7cN1eaLjg9u0ZY/lgnA1ouo4Lzr/bfgg6owk39YnA/SP6XvCAfx2xEf4f+n017hwaAxuJGN9sO4T590zH+2v3QG8y4tWpI/Dskk14buIQjOkZYn3WlcMGi21tPT7Gzn+RyWR8ZdOFUiqVOJyRiUPxCcjMyuYTASwRwRISZ4MlItj7CA4KxIAB/dGvTx94eHhASMk1Qs4LG8m/MfNlKEt+5e5deK09G9fBIeRpOEW8xd2+/mbFYTONaLXarjoGACGEEELI1SW/pgEFtY1c0M0FuFodX/t+tKoO2RW1kIhEuG1gFO7mgvSLGfyTs2dvb49BAwfggfvuwdNPPcGP2B8UGAhHBwfI5XK+i4BIZClas4otFvCz5IOdrS08PT0weNBAPPrwA3jy8Ucxcfw4vvk/Bf+EnD8WsAukLuyGdc2F4c5aiKRuF21/VytqAUAIIYQQcoWxSuR/EjPxw454vkzUP9gHMi6ArGxWQaXRYkT3IMzs3xMe9hd/eNL2FgC3DezFz5D0y54kfHvHFHyyIQ46oxEvThmGl5ZtxfOTunYLgNNhtWlH8/JQUFiMpqYmNDc3Qals5V/T0ckBTg6O8Pb2Qo8eEXBxvvLdJwi5Pl3MPvvXb0za3gKAEgCEEEIIIVeYWqfHpxvjsC4tl2+G7+fiiGB3J4R7uqJvoDdC3F2gkEq48pL1CRdRdYsKD/y2mp9KUG8wori+CQOCfZFZUQut3oABIb44kF+Gj2eNx/DurC/8lXU1JQAIIeRaQQkAQgghhJCrRE1LK77Ysh8ioRA9vN0R7e+Jbl5ukFlnKLqU2NSDP+yMx/68UhiMp075IOD+5+vigFemDoeP05UfFJUSAIQQcu4oAUAIIYQQcpVgAwDWKdV8/35bGavpv7zlIpYEaG7TwGg6tSkteye2cinsZRd31qbzRQkAQgg5d5QAIIQQQggh1xxKABBCyLmjWQAIIYQQQgghhJAuhBIAhBBCCCGEEEJIF0AJAEIIIYQQQgghpAugBAAhhBBCCCGEENIFUAKAEEIIIYQQQgjpAigBQAghhBBCCCGEdAGUACCEEEIIIYQQQroASgAQQgghhBBCCCFdACUACCGEEEIIIYSQLkCQkZlttrezg7Ozo3XV5SUQCGBra8v/ezZqmlQwGE3We4QQQggh5GonFArg4WQH4VmW987EZDKhtbXVeu+/yWQySKVS6z1CCOmadDodtFrttZcA0HPBv9lstt4jhBBCCCFXO1bKk4hFljsXiBIAhBBy7q7ZBAAhhBBCCOm6KAFACCHnjhIAhBBCCCHkmnM1JQBYq9SqqmqUV1RCqWxBi1IFtaoVUpkU9vZ2sLO3h6e7OwIC/CGRSKzPIoSQy48SAIQQQggh5JpzpRMArBDd2NSEw4czkZScwgX/FVCr1TAYDNDrDTAajfxYB2Iu4BeLRdzry+Hm6oLevXujb0w0vLw8YWNjQ2VfQi4idv6xc+98uooLhUKIRCJ+uZ5RAoAQQgghhFxzrlQCgBWei4qLkZCYzC2JaGpqRlubhg86GFbDL5fLIeNey8Ct07S1Qcs9hwUkLMBg74MF/r2iIjFoYCwiuneDvb09/1xCyPlh51dTUxPKy8uhVCqh1+vPKQnAYlB2bjo6OsLb2xsODg7XbVxKCQBCCCGEEHLNudwJABZM1NXVYW/cfhyKT0RJSSlf2ygRi+Hk7ISgwEAE+PtzAYQDbBUKyOQyfntrqxoqlQoVVVUoKiziuwrouOCElXlZi4CYmBiMHDEMoSHB133NIyGXSktLCwoKCvh/z6f2vx1L0rEkQGhoKB+bXo8oAUAIIYQQQq45lzMBYDSaUFRUhLUbNiIlJY1v6m9jI4evrw+GDBrEBQshcHdzhZOT02n7+Bu598pqJevrGlBWXo6D8Qk4evQoF6wo+aA/NDQYN0yZjD4xvfn3SQg5e+xaUFZWhuLiYv72hRKLxQgJCYGXl9d1GZtSAoAQQgghhFxzLlcCgNXiHz2ah7+XLEMu9y/Dgv1BgwZi4vhxcHFxPqeae5PJzBW+NYiLO4BtO3fxLQlYc2VXVxfMmjkDQwcP4rsIEELODjtHCwsLUVFRYV1zYVgrAH9/fwQGBl7XCQDRY48/8Rbrq8SymVcCO7jsokwJAEIIIYSQK89gNMFoNoGLVyHkimdXWxmNNfNlgfPZYrV659rEnr3GkZxc/Pzr78gvKOTXRUb2xO1zbsWYUSP5Ef5ZsHAu2HFkrQSCg4PQMyKC/xvKyyv41gBHcnK4fTogwN+PugMQcpLOmvazZGBDQwPf1eZiYOeonZ0d3xWgs+vetRyzsvFK2EItAAghhBBCrhGsINys0SKxsBw7swuhkEoxOTocvfw8IRGdW0DajhWt2wvYja1tWLAvFWqtDiIuwJ3auxui/T35bQwb3f5Ku9QtANixYAOK/b7wL6SlH+YD/UEDB2DmjBvh5+d7SuDPatUqKiuRlJTCtxho4YIRmVQGf+6x/fr1QVhYKBSnGfW/qbkZ27fvxL+r1vC1ch4e7rjn7jvQv2/fc04uHGeCpkUFoa09pKJOPiujBiqNkCt/S3E+n6ZBo+Keb+BvC4RsukMFnyj6b2bo1EruA2HvDXwCRCyRwqhtg14og43kfP9mcj1j35O2Nu47cpqkHwtmq6qq0NjYaF1zYdg56urqCk9Pz1POV3afJfBYKx2WVLwWURcAQgghhJBriNFkRkFtA37enYTUkiq0tGm5QFEAfxcHzB0Ujcm9wiEVn1vtsd5gxL68EtQp1fz9nKo6rEzK5m8zPXzcMb1Pdy5QFPD7HhDiC2/HKzty/aVOANTXN+Cff1di9559fIDRv19fzLltNny8vU4IzFmioLSsDDt27kZScio/EjkrYLP3xwcLXJCgsFWgW3g4xo0ZhV69ok4IHNjzlUoVtu3YgVWr10Kj0aJHRHfcMfc2PmlwfmXjGsyf8RA83vsbN0UqrOtOcmQhHlngii8/nopzbf+rqj2Cn3/7F1I7Sw2prr4RfpPm4Ob+IWeRBNAje8c/EEXPQpDgCBavTcPM2+cgd/kXOOB9Bx4f7WV9HCEWLFhlY2Y0NzcfS1J2xNa1LxcL+153loBj21iCIJw7p6/FljrUBYAQQggh5Bph4gq4eTX1+GVvMvbkFEGl5QJNbh0bZK5RrUF1swrR/l5ws+8k6OvEntxivLlyB+KOluBAfilyKuv4/barV7UhvqCc38Ye06Y3YGh4wBUtt7HC/qXqAsAC/viERKzfuJkvKAcFBfIBORvl/5Tgv7QMi/5egkPxCXyAwt5TeyDC/mX70mi4z6a6GgUFRfz0Yj4+Psf2w44hS054e3mjuaUFpWXl/GwDEokU3cLDzilpcVwrkpauhe2YmYjwkMBs1KNVreb+Fh3MIgnELEqvS8O6FBmGD/GFkfsbzUJuvUgAs0GLNp0JOm0b/3iIxJbHd3B02xJU+k3BI3OmYEBsLHp1c8ZfK7ag/+D+EHPBhZG1QOBeT8d9T4TcMddytzVaPYQSCUQCIZy8Q+CsEKOpaDfW76xC3yH9ocyJR5l9JKLcBNBw+zj2PkmXx0b2Z4P8sb7+DDuvOi7t6zpjNhnRWJaNbZu2Iy4lEyUNWrh7uEPBmqB0gp2XJ78OW1hijy3snGbTBV6LrQDYNYktlAAghBBCCLmKtQf/v+1Nwe4jRXwf/ZNpuAJypK87wj1drWvOTkJhOcoalXBSyPnF2dYGrnaKY4uLnc2xbY7c4m6vwPBuV3aALFYYv1QJgMbGJqxcs44P7p2dnHA7F/xH9exxSvDPmu8vXrIMKamp0OnO/F7Y4H9sJoCKikoEBQbwg/51PH5yuWVWgaN5+XzrgxZlC0JCgvkuAed+nI8nALq56rDt1y+weG8isg/twPKDhegR3RdOyjT8uiYF1XV5SNy+GsvjNBg2MgLafV9h7ue7UM8FTPu3bsTGfDOG9w2FuMNbqDy8DftSy+ATFQt3BVeGt/fEhOEDoTC3Ysmb72BlchmOph/E2kXvIz7XiPy0g9ix9h/sr3BF/z4u2Pze3Sh2iEHcplVIzixCi28MAlVHsD25EBVp8Ti4YxFWFMgwJiYM4tNXwpIuhPXtZwk0dh7Y29vzTfNZ//z2ha1jQTmr2T6VEaWpe7BudxrqWrXQ67RorqvE0QolfIKCYC899dxir8MSde7u7ie8DlvHkhDtST5fX99rOgFApxYhhBBCyFWKFTaL65swf2cSF/wXnjb4Z1iQaeAKwufqxpgIfH37FDw0sj/uHhJzxuXDmePwzIQhV8U4AJcCO9as9j8/v4AP+Pv06Y2Y6F6nNAdmQUB8fCIOHkrgbltqJv8L2zfrLrBl2w6+2f/JvL28MG7MaNjZ2aKurh774g6cU5LjdDSZ/2J1iR+eefoFPPPSm7jdeTN+3ZDGhUWA3CUQDz38BF548Wl4H16I/SWW5zgKwvDAo0/i5WcfQMPenUhrPrF2NXLK3fCvScCL98/GjdOn4dGvub9Hx44Be1wdhN3H4bFnnsGjM4eiRCvG3Cf+D688OQ0J6zajoo3fBWAfgHtmj0TPHrG4f1gwv0rqy91+/hk8/b/XYF+0FTWq0wV0pKtigTmbapONzt9xCQgI4AP00zE3FSG10hY3zJqNO2dPQ5inpeuSprYA+3Jq+dsnY6/j7Ox82tdhgwOee0Lu6kQJAEIIIYSQqxALqSqalPh2WzzfVF/fSfDPyqT+Lo4I9zi32n9GJhHzyYOfdiXg620H8Q23zNu4D9/vjMdnm+Pw6aY4fL8jHp9w60obmmErO3Wu++sFq22MT0zka+tZ7fuwIUNOOzc/a66/actWvibtXLAkwMFD8SgtLeVrLU/GEg7duoXz+83MykZZWbl1y/lpKiuEk18Y7KRccV8oQf+hU1GWlA41F6872vlDwa0XisSQCXXgY3iOfWQQFCIBv17IvQ/9SW9TbOuLx779E2sW/4w7Z06ET916PPbsD6i1PjAoxJMPLux8eiLGOwgybl8iMevKYOL+fv4hpxUc5gc2BqBAYsP9yx57hgeTLoMF3Gxh3we2sGRcx4W17GED851Om8EOoyfEwou7Njq5eWPciN6w5QfGZMnSzr9frGb/5Ndhy/XkukwAmFRV+Prjt7Ct6PhVy2goxa+vf4zk0uNZ16byg3j/2RfwzoKDULd/Ecwm1CQsxWdLdkLXfl0365G+/i+8tvywdQWgLkvBm6+9gqde/xZH6i0D51xu6oK9ePmlF/HEU8/htfn70VaXhddefRlPPv08vt1Vxj8mZ8Mn+Detjr9NLlB9Dt54/VX+eL/wygrUcKtMhnr8+f4LePKZF/HblqPQG/Lx3dMv4OlnX8SOlBIcKm+yPNfK3JSCn778F00XltS/vmjKMf+tN/B/Tz+LRfH1ltGoTUZsX/QRnnzqeXz221aoz62MZWVA5uqf8Mwzz3Gf2fP4dFsxvzZ7w9fcfp/D82/NQ1a1ll93Wtx5n7p6IX7cdWEFsOubGenb/kBSqdJ614SyuL/w1cpD3I+rdZVZi8Tlv+KtVUcsKxjucan/vIWnnn0P2wpb+M+caTy6F6+/8iJ3/ryDzfnNgLYGv7//Dn8+seX/3v0G5U1n+MwItK3Z+OKZ5/nv/FPW4/bUM58hsf7sB0w7I7MRyet/RVx+g3UFuVRYYbeiUYkP1+/F/qMlfF//02HF2UBXJzw4qh/CPF0sK88RSwC0anS4qU8EbhkQxdfwvzp1BLwdHeDhYIsXJg+FlCsUd9b64HpRVFyCmpo6/tizQDw01FI73RHbVlZaxk89dj5Yrf6R3NzT1u472Nujd3Q0H4AolS1ISU23bjkzQ1sjvvnyAxR3qDVn3ws2cKNBrTt2jTVz3yGF3BWSCxi7zGjQW6aHtHHGrLufwP9eeh6+ukocbjyvH2pCzogF+Gxh5x3re39yU38WmHfWFF/h5gn7Dv1XJK7u8OJr8MUI9j79tZIlG06XUGDN/9lrs/fB3s+13hLgukwAFKTtQlVhFdTt11ZjG+I3xaPQVAdte6m0tQhLlyVjzusf4O4eJVi/JwtG7oKmqcrEikMF0Leoj10wtVzgdyA1C9WtloKnydjKBQ4CvPTme3h5Rhg+/2gZKq5AQKcIGY7XXpiJ8JCh+N+9g2HjFoy5w4Zi6u3/h0dH+fGP6T7lBdzc242/TS6Qa3e89spd6ObXA6+9OQMe3Cqh2BV3Pvogomc9g/vGemLdR7/B5b5X8OXn82BbsA6VzR0vVHok/7sHqRUHkVPBBTfEQu6Lh958A3dM6Y20H37BgZIm7sCKMPaOhzGy1yw8dt94KM6rsCJG5I0P43+P3gBn/x6Y2d+fXxsy+EYMGHoTXn/9efT0PLVmp51OXYoDcSmoZ1Ul5DRMqM9PwYbdGdBaa37aylOxKqEQOlXbseunujob8dm5qOUKoRYmlB/ahG2YgXkfPYzmlb8hrox7vNGA8lYFXnn7I+78eQMTQx2hUYkw/rkX+fPpy89fww0BjrCz7fwzI4DMtgcefvJGCPzG433+uM3D+y/MhbftBZT4O1AXJ2D9oUK06YzHPmNy8bGAPL+2EZ9vieP76Os6qWlmhdBgD2c8NKo/hoT6c4HdhX3OTqz/P7ewBICXox1kYhE/8r+ngx1E1/mgbKxGnjX9Z9OJsUA8LCSE75t/Mq78j+YWJYwXkAxhTfxP13qABTOBAQH8AGNtbRrk5Obw//4XkYgLgKoakFbDPbZNhXKBC7w8FHDpEQttSSIqWWJA24gl/65C+IhInKbr81nSYPVXT+LXnbn8cWAMeg3knsEId7441xhCOmLjxLUH5KyFDmudw4LwjlgC4GzG+DC2NKLWLIBjUG9Ee3fekunkAJ+9HhvkkyUgGDYN4LXeIuC6TACEDZ2G4X5ufPaTJ7LB4BtmYmTY8T+3MnUb8n1HIthZAq+IISguOgydwQS5dy/cedsYdAyZZW5RmDGlH+TWBJNAKEd0rygoJCJ4R/REqK4WDf99fb5kbG1k3BfViIwN8WjrNRwTYgPQfhqYzabjmV92wnAL+5Gz3Dx+m5wdgcAOCjvrnQ6cHWy5s8kILfdFaFJq+GM64KaHMDH8eHNMfUMZElyG4a4BbjhwpJoKzydR+ETh8bnu+OuvVWhqsxaMnB1gY7nF11wc/+6e/jb7D3/b8hSea9hgTHStxG+rUqDltmTtXYYBIwfBUSTkHt4+qmv7M9h91szMBLHCH7F9w2A57a2P41+EMAZlE/K0Tugdcvy6auPXF3fMGgln633G1isGMyZE8U07eQYtDibXYviYbpBJ3TF+hAeS9udAXZeIxfN/x+vf74DSepxlLi7waS+AF+5DlvswOFy/rY8vCUNDMnLVjvC1HkfL9/34OWL5vrf/FnBr288n6/b2c6p9nSJoECZGH7+uHTuHrJ8ZuXDsWObXNuCXPYmIyy3ttNadlXGC3Zz4vvsjugfxTfnJ+WMD+RUWFfM182yQvvBOp+EzQ2+w1ASeL0tNovXOSXx9vBHg78vvv6amFrW1p++r3JFAYovZswbi95cfwC1zP0DAc2+gD3eaSoPG4YmbXPG/h2/DLXOeRcuw9/DgqECu8M+mOWv/2wRcuZatYTe5f4/9zaebCk2OqQ+/BrstP+LWW27BLdzyxOvrceuTc+DHlYn5/Rw7ZKzpdvvN469neS0BpB6DYFO/Go98uhEabvvx57GHd7hDujSWhGMD/bHvRFtbGyorK48F4u1YkuB0XXVOZETF0WJo5A4YEhsJRScJzY4Jh3Ys8VBRUcHPCsLeBxuL4GwSDlez63QWAD3y9uyDKWo0urse328BF/RLg0bA31mEwkN70Og1CAMD7SAw6pEYn4OQvlFwEAuhU5cjI1uN3n27HRuBtLUqG3tqHTEl2od7r6zPiWWDrrYAuzX+uGGAL65EuZR/r0mlaK4vgMo1EoMjPa3Bvxmq2jws+vhtVHgNhX11HD764leo9SqsWb4EO/Pb0FaWgU0r/kSyOgx9w5yuz2zQRWYytCAtNQ+RffpA3t6sqK0eWUo79PR0QlCgABv//hk7isxwUdjAy9MZfHcjTvnRw5B5hyIq0BWrt6ahf2wvKDoOrdulmVBTWwfv6DFwqtiKFRl26B/jjKPZKvTs6YLanFRsWLMS2+J2IrdGCnHRXnzy3a8wBfVH874f8fon/0LcaxicSpZh3qJ0hPXsDkcbS2FYIBAjICIQmSt/QQ33o1EuHIbhfTxgVFdg8x/LsSluP9ZtOAiTiw+MBdvx0vt/o7iuHIdLBHAxlKJEFo6ItoN4/7dNKGrQokdoICTtH2qXxRWUj2TAI6AH6o7sgCRwOHddtfyGaFpKkMV9/2Oig45991Vl6Yhr8sKkKE+Y9BocTM9AVJ8YOEtFMBlrkZ6pQr9hIzHxhnHwrY3D8h25COvVA7YSa6GUe72E5avhN24a/M5thrMuSd9Ygs0H82Av06IsPR61rr3R3U2C6oJk/PXPOuzdEY88OMNDnYkXX/0B9WY9Dm1ajJV7KiFoSsLyf3Zw33tv9PKSY/vCb7BkXwr2rf4DeTYD0TtAgYqsg9B6RMPfTouEjSuxcutu7E0shG94TzjZ0C/JhWpq0/Dz/GeV18LbyR7N3H3jsSSlBSsz+bo44OHRsXzwb3OBwb9So8Pa1Bzu8/Xirm9Cftq/aTHdsTe3mE9IsFH/N2fkYUiYP4LdO6b4rgwWHJ/LAHlnU0PIgoqt27fzo/AHBPhj/PixkHbSt7iqshpJKanHpiY7V5GRPRHdK/K0TY1lMimKior5GQG4D5ofF4CNR3BG3OPsfCL5oHz2bdPRN4ALULiLJyuvugTF4OaZt2L2rTchNsQT/Oxnbr0xdVy4JcEttsOQWXPQnftY5YGDMbW/n6U8KHPEDTePQ4DNib93YqkDeo2biFtmz8Zsbpk2ZQDcbblyvFCGXmOnI8bL8jcpPHsitk+g5XfAPhC3zh4JV+7v7T7yFoRx1yOR1B7Dpt6Fm4d3g3+vIYgNstSuCIS2GDlmIhzba91Il8aSUCxOZDX/7JxnyTP2Lwv42fnDroXsMWy7Wt15l2y9qhb7D5chYvhERHq1Vy2dysXFhZ8BgF0zWHKb7ZeN2dHUZOnSa2trC39//9O2DroW0CwAHRiNemjbTh2R9T+ZTcisbMU9U3odq6W8EgrrC5H0z1bsykg/1hSXu4RCausAJzm70gth5+YJWxsb7iI7Ck/cdSOqihsQMXIqnrhlIApSk9Be4UoujF3EBPzvjbcxx/sI5s37EIv2V1i3AKVc4TvUxw0OHgEIa07Dxmxrv2lyjEAoxrCZd8IrYTH+3pbPj1SMlnJ88+MCbM8oRlFxFXZu3wz7ATdj1tAoyORC9B83Bz4uAsilCni4RuKGu+ciwBqMHmMTiBm3DUNaHnDjhHA+WZe/dzW0UWPx5FNP4H+3R2HVXxugt3GEmCv0TLj5djx4I7d/7nEaVRb3oyHGM08/jgduGskVtE8sDHVJ5bmodYuGh+OFF9BMjfVotN4GpIiadhfGBkuQWtJiXcdRVmKVeDj6Um+msyaUO8GfjV7s6cDfNxnrsfK3X5FxJA/FFbnY8PMSlAucIBHLEdh7KB76vznwrc+H/6Dbcf/sgYhPzYdZIEH0lPvw0M3DYFBrkJNZgI7hTkX8avy2MR6FRaXIS9yKn/cWWbeQC5FdUYf8mgbM7B+J92aORf9gH74ZfjtWccWa578weRhGRwRDTjX/FwVr0t/aquYDCns7e+7c6Lxax8PTgwtKOt9+Jmz//v5+nfZbZtsdHLjX54IbFuxoNDTuCena2BR8rFsMSwSw4LWmpga5ubmoq6vja+XZucJG6O+0Wb5Zi6xDCQiIGYLePpaITaOqRG3DiecWez57LXZusoRgVVUVjhw5gvr6ej4ZwJIObPo/1iLhWtdFEwBi+AR5oKSsmg8wDAYVPzCEq7VW/+wYUZ2bBJ0pCH5uVzL8B4L9++PJHz7DEGEinvxqJfLLmvimmlKFvTUBIIDC1Q0KuZwrNFj6rQikjnBxkPG1a2aTodOmaOREAq5AbDZqoenQJFOnNXCFM3YAm7Bt7VGIHdwQNf15fPHiLBzYEMet5R5TsgVbkvRY9NPX+PS7v6C2EePw3kSoz78L4XVLYuOHe168CUUHVyK3uY01u0CL4xi898U8fPnZl/j9q9cR6CJDUM8gpKaWo65ZhTtu7IW4NduQXC5BT/fTn8dyOxbcK2BjLUc3VBZDy9eqceeHrw/8DFUQS+0hFskg46tILKrik5BQmYc6FWXJLIwoyDuCuKXz8Sn3eWxOrsfav5Yjq/nsjo+QK1R7cudRpTXrqGyqh5OHz/EuAtzn4ejqAVv58c9R2dCCIYO7XZFWVtcqgcwRvn6+CBw2Hn0dWKBhhHNgb7z34Tx89dVXWPLH6+jv5cgFOTI4ujhCKBJx33s21zsbrRvQG4zcqafF4Z1/4J899bjvtlHcbwe/6RijSYYbH3kJX3z2CeYv+A3vTw+1biEX4jBXNrGXyzCieyACuM/mtWmjMDjUn08CcLEhfJwd8OzEwcfWkYuDBRYqVSs//gGbio8d69NhAbqXpwfCQkOsa86Nm6sruoWFdpoAYFgtI2t9wIIbjaZ97jxCuiZ2znl6esLPz4+veWctgFizfJYEOHr0KN88nwXop00AcGXI0vSDyBMGQG5oRGFBIfLzc5G4PxkGqeX3rh1LJLDWBWx/bN8FBQV8twP2eqzfP6v59/Dw4N/Pte70JeVrnUGPOsOJo0QCKjR2GAzfLWYCYms3obQFKE3eDr/wPtwPqeVwsEEiTqybNaFVqeG+XNa7XHhdkRaPw23e6Bvrx20uQVIyGxP+ymhWqSGQKDD17pfwfFQN3nnnC+wuszSDYU33Grnt5OIQiZ3gKq7HogOWkeHNRj3W796NaC9L36OmfQuxYFMun1gy6nXwCg+Evb4R/yyswS2vPIsXnnvasrz8JIJrdiCjnAYDPB1xwBDcPbIXCnVcwcfeA+MUiVi20XJcGxpK0NpqhIdvOKrjDyO1rhXBgychpGoL8iVusD3LC3P44JFI2bAH9XojanLT0NR7MoJPM5Vs0Og78PhYf/z27SbQfBqMCCEjZ+K5Zy3f5Yl9XTHt9lvQ09ESiOiVjThxvHkTlM2WcTF4IhkGD/LCpgPFYDNArNrEBffDuh8ft8RoQEldMXq4H8+wlza1oLenrfUeORvmigb+cxAKvblCk5z71wmOkkasTa/ntzenpKGSv9U5g7IaWxNtMXnOcDQWlR//DHV6KNu0cAoIQvzmPWjgE6LVSEuj69mFUmq0KKxtgK+zPd/8n2Gj8N8Q0w2udgp+tP+nJwzmm+Rf74PyXW4ms4kLuDUs2oCcK+yfqZDPAvSbZ9wIheLcmgGzAGXixHHw8vI64/7lMjnfZYElJQwGSj4TwhJmPj4+CAsL42v7GXZ+sNp5FqizoJ3dP1lzRSZ2xOehIvsgNm3aig1s2bwLR+ucYas48RxkwX95eTkKCwv5wUDb98f6/IeHh/PnbaetDK4x1+UYANm7liGhVoDasjx4B3eHi0yPXStWIKNRgKLsBgQNjICDxA6BYU5Y/cufKHAYjTkTIvi+UG2lSfh5ZRK0bbXI1HtjQLAzNNUpWL7hMOSt5WgwuCHIW4kNf2/BkYJMHNx/AAcO5aDnyLHwuMx9U9vKkjB/8T7ojE3IqFYgJkyM3VszIHYQoyw7HeU1zSho0KFR1QJBTiIKVQYcbnOBTVUCd8JUoKZUjX1HCiHSt0HMBVNBJzebJqdgTdR79OqBim2rsHbXXsQdTITfsNvRP4AV1LgLhe8A9JBn4bdFq3BEaYeHZ49BZcpmHCgvQ0OVHt17BEEq1CBh2Voc0ZhQmFkM99694Xb+Q/JeFwp3/4KVu48gOUWNiEGh4IpecA0MgrtOCv9Ad3Qb2hOFq1ZgA3e+VSt9ER3tDbFcBofKNOhDRyLc3RliiQae3PnubndiRpdpLdiLn/9NBrTVyM4TokeMH5zdguCjK8TyNZuQbOiGV2f1wZ7de9GqU8MgckKASwt27chEW3MRF+hEQFmbhkMp5QiJDIf9hcyhdJ1p4a4ldn69uOMugbroAH5dkw6tsgI5Zj/0C3SEqjwBK7YdhaylDCqJF0J8nWDrGQr/sn/w8+o8DHnoQfT3kKFo13z8tHwX9scnI2bqgwhwOH5OKOtK4OoTYum7Ss5I31aA5X9sh8BOico6PXqEBVnGsmFjYfh7cwH7CmzfHYcSj77wqElCaYsSynoVGg8dRp5Rg1IooE6Ng7qlBlUOEegpLcG2LQcBdx+0VRbDrC5GXJ4SdQVqRE4egaCGHCxftwX79jdjwPQYOFJQekFSiiuxLu0oNHoDH+yrdQbszinE2tRcfvsDI/tywT/3O3KRa/5pDADu50Grxd69cfyo+wH+/ojp3avT57AyK5spQG6jQD4XfLCm+v9FIhFj0MABuHHaDdYWBp2fK0fz8pCalg42SOfQIYPg72eZ2YmQrowF36wm3tnZ+ViCjB+glrsesH9PZIa6tgBbN+5Dne7U5raKwCj0DXU5oSa8fT/s3GTXDJboY03+AwICztzF4BrCjhlbBBmZ2WZ77o9ydj5N1ddlwA4yO8AXMwFACCGEEHItYQP9/R6Xgt/2JMPIFUS9HbkAUyKClCvo+rk4YkJUKAYE+8LmPPuen0lFoxIP/b4aN/btAQNXAP4nIRMf3TIe326Ph54rLD41bhDeXLUDL04ehjE9z6/p+8XECumtrSe2NToT1neXVTadSUtLC955/yOUlJRi2NAheOThBzodBJAN/teiVMGg1yM+MQmbNm9BdXUNH0CcDivnDhk8CFMmTYSNwgb2drZnHLV8w8bNWLLsHz7geOrJx9Anprd1CyGEYdcA1jyfDdLHugOwAQBZIq59kECWANC1tqDp2BTEJxIrnOBiazm/WQzKrg+sCwD7lyUZWD9/trAuB9dLrT/Djg8/mwElAAghhBBCriw22v+H6/biUEEZ3OwU6OHjjihfDwS5OSPM04UrrF668YbqVWo8/ud6NLS28dMOqrgCooeDHRpUbXwCwNfZgX/MF3Mm84MSXmmXIgHA9vfp518hIzMLUVGR+L8nHoWzk5N1q6V2kI0EnpKaxj+GJQy8vLwxauRwfjCyxKRk5Obm8ftpr0WUyqR87X2/fn34aQVzj+YhKSkFcu79BAUHYkD//vD19TmhpQFLLvy1eCmfBHBycsQzTz2BiO7drVtPz2RQIyc9BQ0nDRfAxvboFjMIrqdp4NlSVwa5ix+kncQ2TRVF0Nh5wcvhxCcbtUpkZaajxfpaQdGD4WvfeYBk0DagrFyDAO57c/EbCBlQeTgD+9L3QWA/AGMnD4Bzx5yNWY/S7CyIAqLhY8de3ITa3CM4WtsIs7M/BvXwh4jFHyYDCo5morJOBUfvYPQ87XvVoSQxFaVaPUTePTAoxMWyWq9Cclom2rQGeHTjPmd3S3NgE3ec0jOy0KoRwL9HLwS4XNnxwq5nrEabBbXs3GH/ssH72LnKzsP/wmr62aj/bPR/do1g99n14r9aDF2r2hMA1+k0gIQQQggh147mNi3yaxswPSYCdwzujbGRIYgJ8Iafi8MlqfXviHUpYK9jywWswW5O6OnjwXdBiPB2Q6Sv5faU3uEYFMoFjFfBwIOXogsAK4fm5RegsLAIUokY4eFh8OACg3YNDY1YuXod1m/YyE/RV1VVjeKSEr7vMRscrG+fGMTG9kNUZE9E9eyJ/v37YdSI4egTE82//s5de7B58zaUlpVxAXEFvw/2r6e7BxeAHJ/ihPVp3rM3DuXcNjbY4NjRo/kuA2diNhvRpmplfyjyty7D+hofDO3hAZlcDhc37t+T//SWRHz7yRL0GDYKik7GIkxf9wfShUGI9LbMJGLRin+/+B/KFN0Q6OEMmb4AC79aCu/+w+Fme/rjq6qNx+Il6egzmDsOF7kitbHoIF5ZkopefhLIWgoxf20JBg+NPDbYr7IyHW88/SSMsXci2l2EptL9+PmvVET08sXhZdzfZ9MHffwVqElcip/3NKJXsBM2LF0JU/dYBPGDp7YzInvDn/jrsAQx3cXY8uGX0PUaixBnEfYt/xVxGg/0tG3CR59tRPcxQ+AuBeIWfYtMkTf8hY346uv96DO1Lzr0bCMXEauhZ7X3LHBXKBR8zT1rHcAC3c5a5TDsmsCC/6CgIH70f/Z8tp/rqcb/ZO1dACgBQAghhBByhdlxwffgMH9083KFk0IOGRfMXa6yERv53t/FEbHBPvx7OHkZxC09fdy54L/zkesvp0uRAGDbGxubkJWdjTaNBp5c8N0tPIz/DFit2Zq167B95y5+poB2rIaxprYWhzMy+YBd06bh9yPhXk+n06KiohIHDyVg0+atOHIkB7oO75kVwuvq6vnWA1GRkVzgYqkhZomB3Xv38QFMRER3jB414j8DEjY+kZObJ/ee3dCWl4Ji1+GYM6YHP2K5sK0a6emZKCkth97GDc4SLdITt2HT1my4xAxBqJucC6QzkJ5TxA+AppK5csG8BOUZh9Ds1vPEBEDtAfy2qA13PjUHoT7c6/lHwgdFKNB7IszHEdr6AqRk5KKsrBx1Wjk8XBTQqYqRkt6C/kOiITa34mhKOvJKS1FtsoePI4s9zGgsy0dG9lGUlTdC4e4Km7PMFKSuXwRzr2mI9TPCrec4eDbvg2NILBzYLDKGZmz54VNsy6pBr6l38wmA5GVfQN/nVkwcFIm+UTb48e0N6HdjD2z+fB5CZz+DkdFh6OlwFG+uVuGmocHHBqc16dRYung9xt5/O2KCwxAb2YaFSwowcLAjli3ehNvvvAthYRHoj7/wfXoQxveoxqJv4nHLw3chvFsofKp+w5r6PhgSas/PvkUuHXa+tk8LyLoFsCTA6bBzys3NDSEhIWfsjnO9aU8AXL8pDkIIIYSQa8iVDg5EXKFY3MnSFSpqQkOC4erqitZWNTIzs1Ff38Cvz8o+gj374viA4nRYsH44IwMrV6/Bz78uwA8//YKffv6Nb8q//8BBNDQ0nLYmkhXEc3JzsXHzZj6ZwBIN2UdyUFNTC4WNDSJ7RvDJi/Nl1Nfj17fex+EWPaSacrz16nOIr2YBkthSayoSoj5/P15ZHs9Xxkm1Wfjhnc9Rqexk5gF7V6BkO75fsR9G65/TffJ9mNLfH/qWCnzz2yIoBSJuX81Y/r83sDO/w8wgJh32L/4Gvx+s57abcXDB/7A4rgiaqjgs+HUF9AIp2krj8L8ft+BsJz60d5BiT9JRlkPgTh5bjL/zWfg5suNlRObqL7BBMQU39PS3BjtqlFfXoFuIt+U88whAT208SguLUFbeDRF+lq7Qrt7hMBw6iDINf5dnNDTD6GSDEFtLoCjy7wZF1WG0VudAbI6Ag8LSQse/2yDUJySjtegIKp37wcGOpRDECO0ehuztyeiwS3KJsZYArGUO+/d0WIKATSv4X12DrleUACCEEEIIIV2en58v/Hx9+Vr8/IJC5B49Co1Gw/f7b2o6u2ku+dYJBv1Z9T9mWNB/+HAW35Kgrr4B6YcP889lI5336hVlfdT5aU1aigyHMZg1ahj6jLwZb000YMm6JIR1C4CznROi/F3QXNWCmVOmo1uAGwSKEMgFeahVnb7WFPIovPLLSzDv+RP3zZ6MAQPux4rENDSoDdCoyhEcPh5DIkMhM7ogKKwMJeUNfGzOaJWV2JyjxqP3jEafPoNw7303In/7WjRVlSK/UQYH/+4YNethfP9/k3G2veWjxt6O/uqdeOetT/Hp4jU4nF0GPfeC2rqj+DPOHy8/OBDHJ1kywqAXQCI8Hvqwz8qo1UIvsOU+c+tKjhk6dJx90Ww2QGgWnZAEY2NlmPVamIRsykjrSo7RrIdZp4VWKDlhHAGTmvtOWG+TS499VizIZ+PMnQ7bxgb766ooAUAIIYQQQro81nR4zOiRcHNz5UcX371nHz+6f27u0bMO6M8VaxhQywX/rLvAzp27+ebz7H0MiO0HTw8P66POj6qxHq5B/pBZS/sB3QejMb8Img7BrZO3M3b9+gYeff0TFJw8iuBpuIYOx7s//oDvv/8O3333CCoXv4S/dudCaueL6sML8eSzL2FLRiUX7LaH/hZ6bSmqD6bineeewqOPPopn3/sb+a0ayMImY2ZkE159+lFu/WNYklJvfcZZUHjhxdc/wv9evB+Tejpj5XdvI6mkCfs2/YSRd01BwMUedIBcU9h51Fk3cza6/391C7qe0ZlBCCGEEEIIp1t4OKKjoiAUCnAkJwdr165HSWnZaZvwXyyq1lZs274Te/fFQaPRIsDfHwMGxF5wgCIWS6CqaIDB+tbblA1wcPY5YVDA1N07ETH3NSz49kvMGBMNfrD8TmgaCpBb3syH9rbuIYiNjcVNt8yGuqIK1RkbofSegW+//RFP3T0B3pIT37tAIIVrv7GY9/nX3GO+xTfffIl3HpkLB1snjHngTaxa/Btee3gSNrzyKhIarU9iWpLx/sMP42Fuee+r9VB1SF40lhehvlUHsa0zonoPw6BwW5TVHUXB3las/P5NPPLYc1iTVYpl376DpHIB3LxEKKu3tuTQtkEtcYNrQCC8ZemobrCMz6DTqCB27Qb3DhXHIpEzdCYVmnWWx5jbVJA5uUHmFQKJ9gg01nnm21T1cPAIgtw/GIGthVBr2ZEyo1Wpgmv/YFyZ0da6ts66LnWFLk1nQgkAQgghhBBCOGxQ7MGDB8LT0xNtbRrsP3io04HELhbWuiAlJRX1DQ386w8aGAtfnwufbtG572SIczcis14NKIvx3q9bMXByLCQdYh8zWtCs0kMkNCHjn6+x/YgWrbrTz51ubkrFx6++j8NVx8dCKMxLRffeERCxPbXq+cRJffpi/L5NhdZG9bF2AHKHcIQ7lWNFUj2f2Mjb9A6WxRWglXt/3y89AO4dwN07EAqpJ+w7tsx26Iv//fQTfuKW156aCr5bvVXRgSV4bsE+y2uospB0pAWRgb3x4E/zMX/+fPz0/WeY3tMfs594A/187dC97wRsXLcHOqMWyYuWQznxEYQ4umPwDSFYt2039Do1Vq5OxJiHxsCZfwULkdQGfWxk+GTDEe5eC7Z99Dtcxs+AgzwQXn5NWJNew71+Gd6bn4dJtw+G1CEGoR752J1TC0NTMb5ZrsOt06OODSpILg/WfYeN23G65B2brpN1v+mqBBmZ2WZ7Ozs4O1sGv7jcWAaG9c/o6pkYQgghhBDy31jAzArwZ4uN8n0ug32xWQB27NyFf1euRnNzi3XtpceaLA8ZMgi3zpoJD4/jUxCePSOy1i3CHpsxeGSsP7+mMXcb3vtmCZrbnHHT8y9jandXrsxtxtqv78dq9Qx8+kAEPvv4K1Q2ahA65UnEVC6CzcSX4FGwHVWBozGme8duCGY0laXhy8++RZnSsmbmK99iUogcAl0TfvnuMxzMqgR6TsRTYZXYLxiB2waZsXFzDW6eMxESTQG+e+UzpKq1UPS+DR89MRYKkw6bFn+Ff3blcntzwc0vvoLJ3ZzPakBMs1mFbR/Owx+HswCxHe559xeMDRIff65BiTVffQrZza9jYrCYe4IG++d/hz8SsmGInIxvn5gBG4kQ0LVg0c9fYFdKKcJHzsRTcydDzkXrh1c/h3SvF3H7QE+YTfVY8cK72NSsgmTUI/ju9v58H39zUz5eff8r1Da2YtA9b+P+YX786+vqjuK9eV+jokGESY+9iJl9fa74IJ/XO378Db3+2MJm2KiurobBYLA+4jh2rvn4+MDFxYUfaJMtbN31Ho+ypAdLaFICgBBCCCGEXDMudQKAUalUWLFqDTZu3HzaAOJS6NEjAg/efy8C/P2sa8jZULXUQiB1hq384k5Tqcpfg4NtozAuqsNUiOSqxGr7WbDf3NzMB7jsnGVJgDN13eFnwuCCfhb8s2sEG3iTTZ15Pc8M0J4AoC4AhBBCCCGEdMBGCb9h8kT0798XUi5IuJRYIBIYGIA75t4GP98Lb/rf1dg5uF/04J+pzm1EaAgF/1c7FvwXFxejtLQUjY2NfLN/Fuj+17gdLJHIgmGWTGRTdbJ9lJSUXPIuP1cDSgAQQgghhBByEtY8+J677sCkSRPAWsteCqwGsm+fGDz84P1csBnMJwPI1SF08t0IPv008uQqwYJ8FryzmTSMxg4jRJ4H1mqgpqYGLS0t/5k8uNbRVYYQQgghhJCTsO6pbq6uuGn6NNw8YzpfOy+RXJyaZhboOzk6YvSoEbjz9jkIDwvlmyITQs4eq8VnNf4XGvy3Y/th+7veUQKAEEIIIYSQTjg42GPc2DF44L57MHLEMH5+/gupqXd0cEDfPr1x152345aZN8PX14fGwiLkPLCaepYEuJjY/q73FgDX3CCAdS1qGC5SlocQQgghhFx6QoEQbo4K7t8LD3QvxyCAp8OCAtbfOCMzC/sPHEJpaRlqamv5PsNsmyVoYP9aHt9etmX/stp9NsiYr483+sT0xoAB/eHC3afAn5Dzx64FlZWV/HIxgnY2RSWbHYBNA3o9nps0CwAhhBBCCLnmXKkEQDs+EcAVomtralHOBR5HjuSgqKgYTc3NaGlphlLZyr+mo6MDX9vv5eWJHhERCAoKhJenB+zt7ancSwi57CgBQAghhBBCrjlXOgFwMtZvuL3Z8PGWAAK+bMsWoVDA1yxSWZcQciXRNICEEEIIIYRcIBbcs9H8WZKBJRvkcjm3yLjbUm6dZZ5xCv4JIVcLSgAQQgghhBBCCCFdACUACCGEEEIIIYSQLoASAIQQQgghhBBCSBdACQBCCCGEEEIIIaQLoAQAIYQQQgghhBDSBVACgBBCCCGEEEII6QIoAUAIIYQQQgghhHQBlAAghBBCCCHHGIwm6K2L2WxdSQgh5LogyMjMNtvb2cHZ2dG66vISCASwtbXl/yWEEEIIIZ0zcxG5UqtDUmEFdh4phEIqwaRe4Yjy9YBYdP71Omy/TGOrBn/EpUKt00MsFGJyNLdvPw+0l9KuhvKayWRCa2ur9d5/k8lkkEql1nuEENI16XQ6aLVaSgAQQgghhFwLTCYzCusa8fOeJKQUVaK5TQuhUIBAV0fMHRSNiVFhkIpF1kefHb3RiIP5ZahTqfn7Rypr8U9CFn+bifT1wIy+PbgCGyAVidA/2AeeDnbWrVcGJQAIIeTcUQKAEEIIIeQaYTKbkV/TgF/3JmNXdiHfPL8dK0NFeLvh9ekj0d3Lzbr27OzOKcIbK3dAZzDy99nrsC4A7di+JdaWBULu9vQ+EXhh8lD+9pVCCQBCCDl37QkAGgOAEEIIIeQqxoLygtoGLNiXwgX/RScE/wxrvl/a0MwnCM5VVbOKr9H3d3Hkl0BXJ4R6uBxbQtydj23zdXaA1mCwPpMQQsi1SPTY40+8JZNKYWMjt666vFhmmWVlL2YLAJOqCt988RlUfiMQ4mTZr9FYigVv/ghBtxh4O1iywE3lB/HZW19hV4UDYmN8IWHvwWxCTeIy/Li3Fv17BINPepv1SN+wBN+kCTAm0pN/rrosBe/N+xqrdh5BSJ9ecLOR8OsvN3VjOr589RMs3rAZ8eV69OvmhRVrVyIwJAIyMeV3Lqr6HLzx4ef4d/UG7NyjQsy4nrAx1GPRh2/il5XbUCUMQlRQE3589kP8vWUbpB7dUWMyw8/h+LllbkrF/B/3I6xfD8jPrZXm9UtTjvnvfoo/Vq9DvUt/9PJVcCexETv+mocvfl2F7EoBYqJDITnPr7OyKhNffTgPi9dsxuYSAcb3CeGbzJKLwYz07X+iTBICH0cZf/0sO/A3FiS2oX93P/CH2axF4j8LMf+oDUZFWGsmucelrXgbH/6yDxLumhzsLOP7Fzce3YsPPv0OazYcgCAsBmG2Lfj948/w+6r12LR5KzbEH0F07xg4yMWW/ZBTaFuz8c1LH2PJ9l3w6j0G3nbHv+vmpkK8/f4nWLEjE6Ex0af8bmlr8/DxnwmI6R8G7tMkV4n24P7HnYl8bT1rsn86IqEQg8P8z7kFQBgX5I/pGYwgLvCP9vdCn0DvTpdbB0ZhXM9QyCRX9hxkx0Sv11vv/TexWAyRiH50CSFdm5H7/WDLdZkAyE9Yh727M+A5cCq6u3L7Nbbh0MadiC89ipCYEfDnCptoLcIfC/fgxqdeRB/BIezKFyIi0B26ygz8ve0g1AZXDOrbDSyG1tZnY936nTgqD8f0GB+YjXpkFpbhxtl3oI9DLX5JMmFslCUxcLlJbDzROxjYluSM51+dCRepDL16RlHwfyko3DB0kC8Kc9rwfy/OhatYAIFQgd5RQSjzGIkHRjhjzYffQnLbi3jhrumo2f8XKu27I8Ld1roDPZIX/4MNhdnw7zEAfk5X5py76ogd0G/UcLiKarBjwR7Y9e0FfycbhERHQl3uidvvHwnFBXydZXYeGBoqxoY0If73zGw4SC7etaZrM6E+PxVLV22HX/Rw7roqR1t5Cv7ekgCt2AeDooMg4g51a3UGNmzeiSL7SEztxa6TJpQf2oTVLQPw2uOjcXjhQjT494a/rQD5ZQ2YPvtOTJsyCmEucmiaNfAeORqzp07GpIkDISoqREi/fpQ8OwOx1B29uzniUFoamqQB6Bfmbk3EmJCVugMJO5Ix+rE3MdTfxvKEDo7E/Yt1h4GJYyJBV6erR2WzCt9sO2QN/k+s+W/HilDBbs64qW8PeDi0/+acHTZwoEqjw/trd/OvEV9Qht25RUgtqcKe3GLszytBcnEldnHb+gZ6I9zL1frMK4cSAIQQcu7aEwDXZZQYNnQahvu5HRuxFiIbDL5hFkaGHf9zK1O3Id93JIKdJfCKGILionToDCbIfXrhztvGomP+XOYWhRlTuEKnNeEtEEnQu3csFBIRbB29MKi3h2XDVaJ9JF/uBvs/f58NHMSwfnOsKSE5PwKBHRSnGfvIhRW4hEZoGzRoUmr44z7gpgcxMfx4QUnfUIYEp2G4a4AbDhypBn0KJ1L4ROHxue7466+VaGqz1nA5O6A9TDFzAQz7/h7/TrffPr6e/af9u34mHZ/ffr/jecL2adnGrWfnzLHHnvi8rsygbEKe1gnRIcevqzZ+fXHnLSPhbL3P2HrFYMaEXsdbcBi0OJhci+FjukHGBavjR3ggaX8O1HWJWDz/d7z+/Q6orAdY5uICH7k1FC3chyz34XC4Mo2trjE2GDbnBlTF7UaT2tJc22wyoqquBN0U9nCwtRzT9nOn/TchvM8IuNofP8AnnFvksmPXJNY8/6MNe7GXC8Q79svviJV1WPP8B0b1Q7fzDM7ZtY8lAabHRGBmbCS3RoCXpg6Hl6Md3Oxt8dzEIZCKhJ2+B0IIueLYjxVffjv3hT2P+49lP13AdZkA+G8G1Fa0wN/LkiQQS2wgVunRwBV0zpZQqEdh/AEs27INHrJTa1KuDANKkjbg42//RFNrLdZ+8yFe+HoF/l3yC15/6n9YsnUHfpo/Hx99+RMqVNSH76ITOOOGhyaifOX7eG3+OqQeqYC4w2jMlWWliIr0R88BY1GcEo96HZWqTySC65DbMcu/At8tS4NlPGrGiNrcZPzz2/f4+tt5WLg2ARmbl+CFZ57BxuxaJK36HA/c/wLWF7SiJu0vvPXZnyhp1Fife6rWqiP488/f8dWXP+CX1YdQX5aOd15+HV8v/gdfL9yMkuLD+PnHL/HH6h3YEbcP2+b/iCeeeRZbclXQ1hzGW29+gW1plejaxWA9igtyEeQbAOmxTOvZMRkNaBIZ4SG1nBsSTy9Immshch+E97//DPeGluGnH5ejVmPkW4ZZdq9HwtbDGDwg5Hhil5yRwrkvBgeosDSlkr/fVrgZSscJsJdZj6CyDD/PewtffPs93v3gI5Q0d6xNZa070rBywQ/cOfcJfv03Hm30k3FZsaRMYV0TPt+8H/H5ZccG6DsZO0cC3ZzwEBf8Dw0LgOQCa7ld7GzgbqeAiNuvr5M95GIxZNzvmA93m3UxIISQqw0L4NuqclGy7gNkfDkdKe8MRMrbsWe/vDsYWd/NRvnWb6CpK7YmA65vdDXnGI16aNtU1ntnSwwX/0D08HTCr/PWoNq69soSws7dAzbc779QaAMnZzvYuPhiws334ZaBWlQYvPHgAw8gSqZGvvJ4eEUuHruICXj1jbcxx/sI5s37EIsOVFi3AKUFyQj1cYODRwDCmtOwMUtp3ULaCYRiDJt5F7wSFuPvbflc6M9pKcc3PyzAjowSFBdXY+f2TXAYcDNuGRYFuY0Q/cfNgY+LAHKpAh6ukbjh7tsR4NxZA2YVti34FvsSMlFcWoA9q1cjQ20LexsbBMROwtP3TIJNRRravEZi9pjeiImOxbgH78O0vr241xJwBWEJes94AONjvLv2xbM8F7Vu0fBwvPB+wKbGejRabwNSRE27C+OCxUgtabGu4ygrsUo8HH3PrWtzlyYQSTFkRCwy/t2HGjRj56IW9B7si2PhocwRNz3wLEa5alBS0YJadYekWWsNfv7lD2xJL+bOuSrs27EaBXX0m3G58MF/bSN+2ZOIvTnFnTb7ZwLdHLngvz9GdQ+G/Ar3yyeEkCtBU5OPiu3foT51HXQtVecewJsM0NQXofbQElTs+B7axuNl9+tVFy3DiuET5IGSsmo+wDAYVJC4usPVOs3N2RHB0dsHIyeMh5vDlR8uSWAj5/4qIexc3fgEgEAog6OjLeQObrCXiSCWCGDn4AgR6wxqMsFIbTrPi0AggdmohaZDgUynNUAqZsezCdvWHoWEO+ZR05/HFy/OwoH1cdxa7jElW7AlSY9FP32NT7/7C2obMQ7vTYS6a1cjn5bExg/3vHgTig6sRG5zG39hbnEcg3e/mIcvPvsCv3/1OgJdZAjqGYTU1HLUNatwx429ELdmG5LLJejpfvrzWCiQc99/E4QyZzz31jx8+cVn+HPBBxgZ6AZbuRz2tpbBQR2jx8K7Zi8+eOc1bEgtg1EgRZ9Idyz7dxeSi4wYEXG1tPi5UowoyDuCuKXz8elnX2Jzcj3WLFqOrObT11CeTCiWwJM7jyqt3TyUTfVw8vDpMMijAI6uHtxncvxzVDa0YMjgbqDW/+fGKSQSA+0PYOlvm1E2fjiCOxxAnbIW6xb9hNahD+K2Id7WtVYmI5T2w/BO+zn33fuI9FJYN5JLraVNi78OpCO7og6hni6nndef1fz7OtvjgRH9MLJ7EGykdHYQQroeNi5bS/5BKIsSuds61hzAuuUccc8zGbRQFsZDVZpq6RZwHbs+EwAGPeoM3JfgBCo01llvctxiJiC2dhNKW4DS5O3wC+/D/chaDoexpREn1s2a0KrUsLj5FM31VegxZcAJYwZcNrWH8d7Hn+FoI+A/vDecrKub1G0wnkN3BnL2RGInuIrrucJZOX+fXXjW796NaC9LEqgpbiEWbMrlE0tGvQ5e4YGw1zfinz9rcMsrz+KF5562LC8/iaCancgob+afR04kDhiCu0f2QqGuDbD3wDhFIpZttBzXhoYStLYa4eEbjur4w0ita0Xw4EkIqdqKfAkXzLPRsNqpjuC7j79FQYMOtr37wUVii7BubtgUlwYj9xvRejQfJSfVrmnLsxF+wyN48Zkn0VoSD60B8IoZjpHNO7C/QAdHm64+l7QIISNn4rlnLd/liX1dMf2OW9DT0RKk6JWNOHF2bhOUzZZxMXgiGQYP8sKmA8X8DBCrNnHB/bDux2qmzUYDSuqK0cPd3rqGu0Y3taC357kNbNa1qVDfyJ0tUnfMuH0MsjJKMKGnO7+FfQwNLa1QZW9EsXAIBgYJUFbY4cexqgEtCmeMtM/AojVZYC3/m5tL0NR09gOukQuTXVmLo9X1mNmvJ967eSz6BfmckARgeXxPR1s8P2kYxvSgmn9CSNdl4uI9XVMlTHqtdc2FMek10DWW8Ynw69l1OQtA9q6lSKgVorYsD97B3eEi02PXPyuQ0SRAUVYDggZGwEFih8AwJ6z++U8UOIzGnAkRYD+hbaVJ+HllErTqWmQavDEg2Bma6hQsX38YclU5GgxuCPY1Y80vP2D1jgMo1rnh1vF9IbsSqRRbKdqSM7FP447/m94XUpEWKauWIb9BjVSliYt9CqBuLoTWbER8ThNaahvhaMrF/vxmlB9uQ/eh4aAi9blhTdR79OqB8m2rsGbnXsQdSoTfsNsRG8CCFe5i4TMAPeRZ+O3PVTiitMPDs8egMnkzDpSXoaFKj+49giAVapCwbC1yNCYUZhTDvXdvuJ1rR+rrTOHun7FyVw6SU1sRMSgUNhDANTAIbjopAgLd0W1oTxSuXIH1cQdQrfRFdLQ3xHIZHCrToA8diXB3Z4glbfDkznd3uw4BulQBdV48Npd74Zk7BsJGIISLfwQqkjdi7ZY9OCr0QJTxKA7k16KpqBEh0d0hbS7Cmg07EJeaj95Db0C4tz33udsgyK0VdW59EelJ46N31FJfATu/Xtxxl0BddAC/rkmHtqUCOWY/9At0hKo8ASu2HoWspQwqiRdCfJ1g6xkK/7LlmL8qD0MeehD9PWQo2jUfPy7bhQMJSYiZ+iACHI6fE8q6Erj6hHDXOOsK0il9WwGW/74VhfmHoXPrhu6hvRDuK4e/ny8SNyxGikaGeu56FD64H2qT92FnXCm8wh2RuLsWZhxBY2sj6qocccO9o1CzdiXWxe1HSa0H+vT3438jyaW3If0oGlo1uHNIb35OfpYAKKxtQlWzku8e4OPkgKcnDMaI7kEX3Oe/nVKjw9rUHPQO8OL2KUR8QTmmxXTnBx9krzm8WyA2Z3Dna5g/grnr7ZXGBki80rMAsJG0m5qaUVpWjoOHuN+ZrduwectWrF67Hv/8sxJbtm7H/gMHkZyShpLSMv7xrIWTVCqhGQkIOVfcOc/+Z0ljH19Muja05MWhrfIId//CCbhyosInAnaB/QF+3JMTX48vmVzEmPVya58FQJCRmW22t7ODs7OjddPlxQJ/W1vbi5oAIISQi0uD5A2HEDB+JNyopS0h5BJRarR4f+0e2MmleHnqcIi5AihrPbPzSAE+33wAUi5wfHzcAIzgAvKLFfwzFY1KPPT7atw5NAY2EjE/7eD8e6bz70VvMuLVqSPw7JJN/GwAY3qGWJ915bDZKVpbT2xrdCYymYyvbLoY2GsXFhZh34ED3L/FKC8vh0rVyq9vn1GmHSvbstKtgPsc2Xvw9vaCn48PBgzoj+hevSCXX/kupIRc7VjTftYv36hV8dfDjkzaVtTGL0Vzzm7rmgsjEInhHDkBrv1u5md964idz2KFI6SOXnyF4LVIp+OOpVZLCQBCCDmTo1u/w/IkEcbdczcGeHX1/v+EkEvpUEEZPt0YBydbOZ4YMxAOCjnSSyuxJSMfDa1tuHtYDEZHBEMmvriFT0oA/DeDwYDyikocik9AQmISysrKoNcb+NYFChsb2HCLra0CDvb2UChsoTPo0NKshKpVhba2NqjVbZaCN1fe9XB3R1RUTwwbOgShoSH88wkhpzK0NqJs06d8P3/W7fYUZjNMRh3fffBiYYG/UMRdL04TmgrEMjhHTYDvuCchlFx7LUIpAUAIIYQQcpUwmsz4Iy4Fv+5Jtjb1t+f797NWAL7ODhgfFYpBIX6XZMC/9gTAjX178O9jeUIGPr5lPL7dHg+d0Yinxg/Cmyt34MXJw7pkAkCj0SAxKRkbN21BcUkpX4BmTfkDAgIQFBSI7uHhCOMCeVaeFYmEfI0/C0yMRhO0Oi3KysqRk5OL/IJCFBUXo6VFCbFIBFc3N4wcMQxjR4+Ci8uV71pByNVGWXAIBctfhrGtw8xAV5hIbo8ejy6F1NHTuubaQQkAQgghhJCrRHObBh+u24uD+WVws1MgwscNkb4eCHZzRjcvVzjbstFRLo16lRqP/bkOTWoNDFzQyroieDrYob61DXqDEX4uDqhVqvHFnEmIDfa1PuvKuVwJANacX6VSYfeevVi3YTPq6+v5Gn8/P18M6N8PgwcN5Jv1n02ffpPJjBalEkkpKThw4CByc/P4lgFyuRxDhw7G9KlT4OXlCSHf7/hC6FCWlg1paBQ87Dp5X62VyK6QoHu423mMBm5Gc3kOcsqb+ebYUhtP9IwKOsuxsIyoLciEwCsSbnKgsbkBDk5uUFeXoEnmBX9n6hJBTtSUtQ0Fy1/hb9t4doOtbw/+djvWKqC1PBOa2kLrmlOZzSLUamRQmwTc+WWEm0wLhfCkvgRWbAwAG89w2PhE8LfbmblrjqooGVo2QCB3DkQ9vRZSJx/LxmsIJQAIIYQQQq4S1S2tWLQ/jQ/2WeDvamcDe7kMwstQPmJB/4H8UiQWlUOjO7UpLQtKQ9ydMblXOD8+wZV2uRIALS0tWPbPv9izdx/fhN/OzhZDhwzBpAnjuMDfG+LTTNH4X1hSoaGxEQcPxmPDpi2oqanhEwgREd1w/733wM/X5wLLxDWYP+MheLz3N26K7GT6ziML8cgCV3z58VScayPmhoK9eOv3dNx142B+aumq5PXIdJ2AZ24cANF/vm0T6ouPQOARAZuGPfhxaR4efPJe5C7/Age878Djo72sjyPEojFzKwqXv8w3y3cfeBu8h99n3WJh0rehat8C1Mb/w907NajXG2TYWeWNrFYZ2toTALaNuMWnHg6nSQIIxFJ4DrkTHtxrdeznbzLqUbphHpqyd7BswDWfALguZwEghBBCCLmW2MmkGBzqj+7ebnxtP2v+f7nKRkIukGMzDgwI9sXgsAAMCT9pCfNHlK8HZFfJlIOXYxaAtjYNtm7bjvUbNkGj0cLZyQnTp92AGTdNg5ur6yk19VquYN3Q0IDa2jrU1tWjuakZbRoN9zgRJB0+S/Yv6/PPugx4e3mirLwCjY2N/PMaG5sQHh7GV4ydv1YkLV0L2zEzEeEhgV5Vg8ysI9zrVEIvd4WTDfcZ1qVhXaIAAb56VJSWQyt1grNCAkNTKXKr1Kgpy0dJaTVMNo5wsDmxy0nOluUQRk/D5MGRfBIkICQYKYnJiIiOQEtxOVqNahRm56Kith4KewXKsrJQWN4AqYsrFNxLq5vqIJDIkJ20BbsOlcOzV1+IS1NQahsCp8ZCFFVWQWfjYnmfpMvT1BWhKWs72HCadv4xcOw2nO97L+S+Q/zCBezqyiN87fwpzCIUttjD16UaY9yaoDDKUdAmg0pnA6NNI8JkpyYAhCIxHHuMgl1gXwilNsdfRyhGc84eaGoLuEeZ4TFoLt8V4FrTPgvAhbYzIoQQQgghF8GVrgsRcUEtmwbw5EXMLV2poobVksUnJPBT+7HbbNC+O+6Ygwnjx54yYB9rjXA4IwML//wLn3/xNd57/yO8/e4HeOe9j/DxJ5/jx59/wa7de9HaqrY+w4IlEHpH98ID992DXlE9+aRGalo6Nm/eyo8RcDEY9fVY8M4HSK5pgbExH2++9gISqi3bcvN3oKBWCWVZMt586XdUceta05fhkdfmIa9WjYbiBLz17UqoWDv/DmwcRNj+43vYXmxpKSJz8sdTD9wBZ4EW2+bPw2tvbUATF2AkLXkajz76JXJUGtSmLccbb6xBE7SI+/1NHCrV8F0i2N/M/mX2LfgbeSojtHnr8O53f0J19vkdch0T8UG4DcwmI3TNVTC0NVu3WAiEEi4Qd7DeO5WHfSN8JCbu2mZAXyclhPxlzAgnyanBv4UAYrnjKdc7o64VRjX32tx3ViiWXfmL9QWiBAAhhBBCCCEcFpSyaf7W833+G2Bvb4cpUyZhYGzsKcE/Gxxw0+Yt+P2Pv7B9xy7k5RegqaWFX89G/y8vr8ChQwlYsnQ5Fi9Zirq6en7/7VjLhLDQUMyaOQNBgQF8q4bde/fxswywWQculDp5KdLtRmL22NEYMO4WvDGmDYtX7YOeewv+wYMxccQwjJp0A6JUGxHPKjY5Ib5jMX70EIwfPwHCI2lIbbSsb9d9/P2YFRuEpW/fj/GjhmLGC78io7QOljna29BtxjQMHzAAkydNg3ffKIwbPBiTJo5GRX46attzIFIHRPcIgJubN3r7O/Grut94GyaPHIBBNz8Mf00mGlq1/HrStYltXSBRsO+IGZqaPLRV5fJB+DFcIC6S20EoPU13F4ERDmLLY/VGCTJb7Lm9mBDtWYX+chO//mSs379IxlrgdAjwzSa0lmVA21zB32VN//kkwDWMEgCEEEIIIYRwWI3/wfgElJaV8V1URwznguQRw0+Zs58F62xsgFVr1qOktLTTgJ21EKhvaMDuPfuwdNk/aGo6sQaTzRrQLTwcM26cDicnJzQ3tyBu/wHU1NZaH3H+lA31cAkKgIzv/SBAYI+haMwrhMYI2Ei5wMraK0JgDd8ZWZArjjX67xBnHSN2wPRn38T8n37C119/iceGizDvpe9QpON2ynF3tTSLljn7IcTeDZaeEv9dW+rh5mB5FBfQXdt1q+Rikrn4w8a7O98fX1NXiLqkf6FrYe1VjpPYcd9ZOxfrvVM1qdywrNQfmxsVXPgvQLVKgXrj6b9lYoUTv3Ss4W+rLUBt/HLoGiu49yGCfXAsRDI769ZrEyUACCGEEEII4RQUFiE5JZXvJ8tq5adNncIP/tcRC+oLi4q44H8d33+/Y61+Z9h4AAcPxePAwUP8eAEdsZYAgwYNQP9+ffjpBY/m5SMtLZ1/nbNhUDfgozdfRk6LxrKCi13EYiG/39aKBhisb69N1QQHJ29Iz7t7vRHVpXlo0RohkMjRIzoW48dPhb+TCcXNZ/deCTkXrDberd8MSLnvLRuJvyXvAKr3/QFtfQl339oNxS0Icvcg/vbpONnWY5JHPYLlegjNAlS3umBlpTPUpzltbXx6QuLgwd9mMwy01eRzr7cQquIk7jw3Qu4aAOfI8fxggdcySgAQQgghhJAuj9Xi79y1GzU1tfzg2Kz2/3Tz87eq1Vi3fhP/uLMJ/tuxJMD6TZtRe5rnsUEKx40dA3d3d36U7r1xB/jWAGdDJJHCwaTEwSIN0FSDZHMgfD3kcOozCaKjm5HdoAaUJfjot82Indwf5x+6mHFk6w+Y9088rF33oVbWQB4Sht7ONGgfuTRYjbtr3xshtnWCUatCfepalKz7AM25+6BX1fEtANgUgZ0G5QIzXBXNuMm/BCMcdHwLE5XGEbWGE1sBsAEF7fx6QWzjAH1LDT8DQcmad9CUvR0mvRZSB0+49rsZtv5R1mdcuygBQAghhBBCurzKqmoUFhXzzfvDwkIR0zv6lNH+WdxeV1eHjMws65pzU829Rl5+PgwGS5P5jnx9fRDbvx9/myUXsrKP8Lf/i0Bih3vuvQ0JP7yA+55ZiJs+fQcxzoDULQYvvzABv7/xOO77vy8R+9RCzO3jBIHcFQG+jpYgQCCBJxfAO8kAkb0nAtxtLU3wRVIEBvvC7oTJE8QYcc87GFezAw/efx/uu+8+vP5VEh584nY4S8Rw8Q3kAi3L8RLbOMPdzc6yL6kdQkO8IeOOpZNPKBzlQsh9xyJIloAXv98OoYsn3O2tCQTu/Xj7+EEqohCFWLApAN36zuAXNiYAC8aVhYkoXvU2yrd9w88SIOQew2YHOBORSI9ot1q4c18ts1mAk9usiBXOfGKOBf5lW75A6fqP+b7/7PUkDu5w6z8Trn1v4t7PtV37zwgyMrPN9nZ2cHZ2tK66vNgoi2y6k640uiwhhBBCCDk/rGl8a2ur9d5/k8lkfH/+/8L66f++8E9otTrccMNk3Dpr5inTB7IA4cDBePzw089oa2uzrj0307h9z54167RTcLPxB3797Q8olUqMGD4Ujzz0wClJCEK6IoNGieYju/guAGw8gHZsQD42JZ+hrQlm45kHzzQYpVhZEoRKUwvuCK6CS4dTiyUQWJcDQ1sL3/yfx8WnCu+e8BxyJxzCh1gHCLx2sTFOWAsjuqIQQgghhJAujTX/zy8ogFqt5uf8DwsJOSX4Z1gCoLVVddb980+nqaml0+f7+frCz8+Hfz+lpWX8GAOEEEDMBfnOURMRdMuHcIu9BVJHbz5oNxl1fFeAE4N/AcobvPHV0RAcaFGg1WSpaFbr5VAazQh1azgh+GdMeg23n3p+bAE29SAbyNJz8B0ImvEmnHqMuuaD/44oAUAIIYQQQro0NjBfRUUlF5ib+X7/ISHB1i2nYoPrXUjDVTbQX2fP9/Rw55MArNafzRjApiIkhFiwfvoKj1D4jn0cQTPfg9eIB+ASNRG2/tH8jAGsJQAELLwVoEUrgdogxc5yPywp88Xqcl+sqXSDp3MVxjl0GIhTIILYxokf4M/Wvzdcek2G9+iHEXzLh/Aa+QDkbsF8N4TryTXXBcBgNPHZV0IIIYQQco3gynmSi9Sv+1J0AWhRKvH+Bx/zswD079cPzzz1+Gmfw8qgKanp+Oqb787pPXQ0e9ZMTJ8+FXLufZ3OypVr8M/KVXyi4KknH+fHIiCEnIQ7F81mEz8woK6pAgZVA7TNVWhIWw91eSZMeiGS69yRppbCyIWOznIV+ro2IkhmOFYDzloQOHQbDsewIZDYu/FjDLB5/tk0fwIhi00vINN3FWrvAnDNJQAaVW18EoAQQgghhFwbhFw5z8Xe5qzLe2dyKRIAjU1NeO2Nt1FXV8/P+//A/fdAIjl9rV91TQ0++GgeyssrrWvOHtvnSy88i15RkaftYsBs3bYdfy1eBr1ehycffxSDBg6wbiGEnInZZIS6IgvlW75Ca3nG8b78p8GCf8fwYfAZ+zjfeoAlKa9312wCgK/7pwYAhBBCCCHXDq6Yd7GK15ciAVBfX4/nXngFGq5wPHnSRMydMxsS8emntmMF6I2btuDvJcs67cvfmdj+ffHQA/dx5e5TpxdsF7f/AH7/YxGflHjy8UcwcsRw6xZCyH8zc8F/Fso2fconAbiT1Lr+OIFQDIewwfCb8hJkTt7Wtde/a3YQQPbjwXIFtNBCCy200EILLbRcI4ulGHfVYhVR7TXyfFfTM1Q2sYTCqJHD0Sfm1GkCz8TTwwM3TJ0CR8czV7qxZs1m7n9s30Lh6VsJkONqyrNR26S13iNEAIVPD3gOvYcfyO90WL9+z2F3c8G/l3VN13LNJQAIIYQQQgi5mIRc8G9nZ8cH/5bp/TrPALDHsMfOvmUWInpEdNpVoB0L5D09PXDb7FkIDQnhkw1n0qbRwmgw8q0W5PLTjxPQka61DJ89Oxdz587FzOlTMfnG2fztu+65DwnV1gd1ZGrD/vULUK+x3j+NpH9+wKq0Cuu9dibU5Mbh5Sdu5fc/97aZ+GN/ObSGzo+VsioO33+1DBqjdcVFZNTX4c9nnsRjT76IR+99GZvym/m+3u1Mmlr89PTdWH7E0gzcqG/Cuvdfx51z52DGKz+gWmlZb2gpx5fvPou5c+bghc8XoVF76t+jVRXip3vv5/7u2zBr3ga06iyPUZcm4eGHufW33YJ3V6RDa61sbs6Px/89ei/m3no/vtuYjc4bopNLQSAQws6/FxRe3a1rTmQbEM0nAa7+1OSlQQkAQgghhBDSpYmEItjaKvjgns3BrzecOp+40WhEZWUVkpJTsHPXHjTUN+D222ZjzOiR8Pby4mcH6EgoFMDJ0RH9+vbBnXfMhaenJ/bs3YeDB+P5KQc1mlMjcPb6zU0t/KwErKWBXC63bumc1NYPz33+N/7+eyFenjEM/W5/n7v9Nxb+/htiPa0P6qjpANatOXKmRg5csKyD/uQxt9ry8PtnqzDn9d/4/f+98HuIN3yITalVne7LbDZAp7004W/OrtXIGHgH3n/7SXz03q04+P2HKFMezzTk7lqEfxIzjwXl+dsX4Yj/JPz+15/4aqQI73wZBzV02Pf3PEgGPoJFi/7ADR5l+Hz38TnmGbNRi/XfLYLtEx9wf/cCvOYYhx/+5YJ6oxJ/LFqOO1/9En//MR/+aV9hYTqbtaEWS79Zgnte/waLFnwIbP0JW4vOkG0hl4RI4QSJvTufDDhZ+0B/XRUlAAghhBBCSJfGgnfWL58F4GzufRbcd6TX65Gals4FfH/hm+9+wG+//4GFi/5Gfn4Bxo0ZzY8ZMHnSBAweNBB9+8RgQGw/jB09GrNvuRmzZt7E1zMuXf4Pfl+4CN/+8BN+mv8rduzcjebmFssLWKnValRVV/Ovp1DIYWd3AXOPm40oPrAY999zK+bcOgsfrj0MTUMhnn/tZxzIOoRHF+zjAv0WbPz6/zBnzhzuMTfj5X8Ow9DZsAZ1+UhTOkEmtoYPUk/c+vonmNTbAzAZcGTzx7jjDm4/3LG4952VaNJ32BFrWVGdjLfuuIvbfhvu/GE7lG16mPVKbP/1fdx52xzcOuspbMitPmNioiNlXS3cnJwsd5yi8Op7r8PP3tJlQle5G0v/VWNYtzBrHa8ZeUf3I2pAT4gEYgRMmIjw9AXIr61G5s4GDOkTDqFIiuEjByLr9x2o6fAmjPo25MkMGNfdhbtng8g7boYgcR2UrYVoq7FDpJc9IHPGnbOHIHHpAWjqDqPC0AMh7nYQKjwwZ5ov1q1PoVYAlxlracNP33dKAkDAfdbc+nPovnO9oQQAIYQQQgjp0mQyKYICA/hEABt8r6i4mMWsPJYUSEs7zAXwK5CUlILWVjUXoBtQWVWFZf/8y69nc/bH9uuLGTdOw+xZN2PmjJswZswo2NgosHXrDiz88y+kpR8+NggXm27w31VrsGXrNj7Yb1dTU8u3MmBcXVzh7ubG3z4f2tLd+OqvQrzy9UIs/v1HuBx4Fb+mSzHvvQcxuOdA/HDvMBTuX4993vdg8eLFWPzHx5Bv/wp5dZ3UVvsPwe19lHjj6Vfw1dff4Jtv1qFeLINMIoKyMhlLU93w/e9/cfv6FeObFmJd8vFZEozaZvz+81/o8/IX3PZFeMk7Dl8t2ITGI2uwscQXPy5ajN9/eAxtFXU4te3F6YXF9MPB1QuwZPkmJBTVQmJjywX33AZdE377djuCH78VvgqRNQGgQnOdEO52Cv4eH/wZNFBWVaAWPeBoZ3mUUCTm3ms5mtT8XZ7J2Ay5yRZysXU8BqEYrSruO1BXDp08BBJrww+RWIpWdTV01RUol3lyx6V9vQjqI1XoMPM8ueTM0LXUQttYzs8McCIzNPXFMLQ2Wu93PZQAIIQQQgghXRrrpx8aGsI32W9oaERW9hEuWLcMLFdf34A16zegiAvaWTKgI5VKxXcJYK0BPpz3Gd7/cB6+/e4nfPzpF3j3/Y/ww08/Y8eu3ajmAvuTNTU1YfuOXTicmcXvl80oUFhUhNKyUkilEgSHBPFjDZyvxsz9EAcNRoCDDLBxw72zpyF5826oO0TYAf2n4IkRfji0+ivcddcr2FdvgK7T6bYdMemZd/DLN29huL8S69f/iAfuvAebjzTA1qMXHrlrMuqyN+HJm+/D3zlcgKzVHavNb2vJRnm9B3q7mFBX1wTXPlMgVeXA4Nkd5kNL8NbiBLQKXDFxSATOPKLCca4RY/H7vFcwMkyGPz9+Fo889R2q2kwozdgKXcREzOnhan0k6RLMJhg1KuiVtdDUFqM+eSVUhQlsg2V7B805e9GUuQ3ahjLoVXUwalu5c7Cz7/31hxIAhBBCCCGkywsOCoSbmysfiOfk5KK4pJTv938oIZFv6m86Kfhvx4J3VovPBg9sbmlBWUU5Ghoa+Ob8rMb/TFMFNjQ2YMuWrWjlHsuWtPQMbj8aPvCPiY62Pur8mLj/SR1sjhX2RRIpxJCf0PI5d99yfPrzn0jXBOOzBT9iSqilJrwzQrEUDk5O6DvjVWzatA5vT3NFYnwmGosO4Msvv8DWhEY8+NXPeHaSjfUZ7YxQludh/ZqVWLlyJdZtSUFg9BA4uPTFaz9+gF6GVCz46k08994yVHYc0L+tECt++gk/ccs/65Og6XgoBULY2zvCp89ofP3DLxjjmo5DudlY88NvqKlIwm+//oGEsjrs37gcBQ1myG1NaO3Q2kLEHQipvQNszdXQdqieFwrsIe8wa6RAKIdeqIOxw+cok4ohtHWEWN9wwixzUpEtRHYOcDS0co+3ruSI3e1A8zlcOgZVPerTNqBs0ycoXP4y8hY9gaq9C2Boa7Y+4kR6ZQ3Ktn7JP65wxWso2/wFmrJ2dPr46w0lAAghhBBCSJfHpueLiekNW1tbVFZV8zX7LS1KZGdn84H8pWAymVFWVoEq7vVyco/iSE4u3xohKDAQ4WGh1kedH0cvfzSWFULNRuk3G5GesBlukcGQdSj9F5dV4oY59+LBW6fDSZWO9Bxzp4mO8h3v4v++3QF1h6H2XQN6w11hi6bCI/AeMBcP3Hc7orwaEb/FCDP3t7UTSz0hiwzBzXPuwYMPPoi5N0WiOSsfRoMOEo8o3Hnvg3jmfy+j5+FVyKm3PomR+WLcrFmYxS3jh/c84b3v+fVDrEgps9wxceG1RAlbuSvu/mgRnnngdsy6eToiPZ3Qe9gE+Dnaw98zGJlZJWCTLOrzM5HoMBHBAf7w716NtPxqPpFTcjQViknD4NehGYJYbA+7ej1SG1q5eyao0xPQEjAYdq5h0MvzUd2s4Y/v4fht8B4zAAr/HnBvjkdtk557uAZJCVnoP74//ns4R3I+9FzwXxX3B8q3fMEnAVSladA1V3IfyZlHXTBz3z3WAkBVlIiGlNV88qD20BIY1E3WR1y/RI89/sRbMqkUNjZX5mvJBmhg05z815QohBBCCCGEtNe4ny3Wr799jv8zYWVRNhBgXl4e3xe/qbGJu++Ivfv287X5lwobT8Dd3Q37uNcpLS2Dg4MDbrrxBgQHB51j+diEitT9yJH2xJhIV4jdw2DKWIf1adnIiz+E3c0BuHfOjXCXmZC8cwVyzeHo46vBwrWHUF2QgQPJxWiqzYPfwAmwqcpAs1tPRHo7WPcNOHgHozFxG/akHEZ2xmGkpqaiXiDFwOEj4eVgxPo1m1BSXIh9CUlQttVD49Qb/YINSEtvwaBRwxBsLsT8v7i/sTgLu/bGI2ra7QjUZ+GrX1YgOzcHqdy6Er8puGVS6PFgWSCCXKGAglvkMskJk7Yp7PRY/Ms6lFccRc7hOKidx2PK6Fg42Fser5ABh7dugu2w2xDjKYKjnxd2/L0SeSU5+HdrDm564l5EudvD388RK1auQWFONnZk6vHQXdPgpRChPPVf5JsC4O1kwy1a/PrdWlRVpWPx5nrc9cQc+NrbwU1YhW9WJaA6Yw9Wl/bFs3cPh6PEFc6ySvy+5RAKk+ORoB6Mh+b2xsltIsiFY832m7K2ozpuIYx87f3pk1f/zQyTTg1dQylsPLtB7hrALgjWbdcP1qKJLYKMzGyzvZ0df4G7EtiFjWVaKQFACCGEEPLfWBGXNUdm07Sx0pOEC25FwotTjmKVv0qN9lgtsJ1MCrHo6mowyprUt7ay2tizw6bTY5VNZ8NgMGDLtu1YvGQ5X+vPBuGrrqnhkw6XkpurK1rY9IN6PYYNHYK77pjDJyPOlU6thEZgAwcby8h0Jn0bGpuV3PdFBDtufwqJ5bNUN9dAZbaFm72UH8DQwH2XJLZOkBmVENg4QWRog1FsAxvJiYkTk1GH5sYmtA/wb+fszu2T++5xgZiypQltWgOblxBOUgM0XMhrJzND3WaErZ0CArMBzfVN0HKfn1BmD1dHG+77y21XNUOlZi0sTnyP/82MtsZGZGTtgcCxDyIjAmH9s6247wn3twnsnKAQs/PDDE1LM/f91sEss4W7A4s/2GoTVNx6tVYPqY0dHO2598qtbq6JQ2phOEYO9LDsq74BreycUzjC3U7GrWOrDWjgjgc7fjYOLrCXW94Aq31u5I8rYOvkDFspdQC4FFjQXrHzJ9Qc+Iu7d+HnKOvi4jXyQXgOuQsC0QlfputC+yCklAAghBBCCLlG6LiI4nB5NfbmFCO+sJwL0MQY2zMEEyLDuGDOOsL5OWLJBI3eMlJ2QW0DvtxyEFouEBZyZbMbenfH1N7h3BYBn2SQtw95fgVdygQAw5rj/71kKeITkviEwOXCysIB/n64fe5tiOkdzXcFIFdO+fbvURzxIIb4nu2whORyM2qUKN/6NeqS/rWuuTBs2kDPwbfDe/QjlikErzOUACCEEEIIuYaw4P9QQRm+3X4IxXVNMJjMfE2lg40M0/pE4P7hfWHfcfSys8BqQ3/alYCaFktAXdWsQmZ5DX+bcbG1QUygF/c6AkhEQsyKjUSfAG/r1ivjUicAWG3/0bx8fs7+o0fzLnntfztHRwfcdustGD1yBN9tgVxZ+tYWQOEA1sCBXJ1Meg2q9/2OmoN/890BLpRQLIPXyAfgHnsLBEJqAXDJUAKAEEIIIeTMtHoD4vJK8eveJORU1p8SlPo5O+D16SPRP9jXuubsrEjMwkcb9vKD0f0XVlZjrQ0+nDWObx1wpVzqBADDXiMxKRm/LViIuvqOo9JdGuz9TZ82FTdyi40N9RYnhFx813kCwAyjwcj33TjeJe4068wmvs8Om0akY/82s8kIo1lwmnXscSe+T5ZtYvn3K/lD2I4N6nDyIDcmo4Gls/i/2cRth1DU4ZiQc8IVtgzcMWRFJFYTIhKLuP9avlcs5yjkji37yrTft3wW7LvB/XMM93ijmdtGzfqOM1iJpNYAAP/0SURBVMPEHTNL49Pj2DVBfBaDNpEri10bzYLj1xV2n/VKZtMrtTOzQWfYdbbDyWDmrk1sYGpRh2syu54auWsyO8cs64+fXxbcd4I/70jnuOsUd8xODuU6HucLZfnMhdz+6JO4XPTcOcRq/r/bkYCjVacG/wxrmv/C5KG4qW8P65qzsz2rALtyTp3f/nTYdTnU3Rl3DY25op//5UgAMKywnJyahkV/LUF1tWWU+EuBlYOnTpmESRPHg5XJL26ZmBBCLNoTANflLAA1mTvxxnvzoO82Fd1duf2adMhP34HP3pkP26hB8HdmA3fokb13GZb9ux+J2WVwCQiAq0IKfVMZNi3+Dn8mqTAsphtXYGXTS5Rg2Tdf49tcO0zv42N5EcZsRMr6n7GxPhB9/W2tK68MTX0uPvzsN/hEx8KVHwHFDGV1LhbOexdV3iMQKirFD1/8CV1EJALbBy4h50ZZht8X/Ypff12F4koFuvcPhNSoxI6F3+LL1YkQOfjCrmkvvv9uEzJyM1FVXokikQvCXY9/N5Q5K/HmpzvQc3BfOEgpCWChwv4/l+DbRX8jNbcQGWlpSEpORkJmPrr1iIQNP3APuSrpG7Dil2/Q7NqLu67KoW8sxtpF32BZNjC0VxBYvlTbXIi/P/8cv5S6Y2q0J/80Q0slli/8EbsOZSG/VoDAEB/IhWaUZ+3DstVbkJCUA5FvGDxN9Vix/F/sPZTET8e1Yfs2dI8eBAc5JYY6o9eU4t8vv8GnS3ahvCwfKdxx278jDeKe4fBlQ2JfIF1dPhb+/AManHoi2N2WkjGXgYELdg/kl+H7HfE4Wt3QaRBqK5NidI9ghHq4WNecnRAuoI8N9kFtixpSsQj2clmnyy2xkfxrXOkAlR2DSzELwMnYc7w8PeHn58vP69/U3MxXtlwsrI+/j483bpw+DePHjoYdtYglhFxC7bMAXJcJAKFcDFVKOqS9x1kSAKzWSOKE1voDcAgbYUkAVCTi610iPPrErYj2bMXexFJ0Dw/kL/ZihQG1JSb06WtJAAgEYoh1lUhWcwXY3scTAIaGZGzZnQ+zVzT6Bl7ZBEDFocU4kFGPMtseGBLCWnMIIBRxBeqkfRBFjEF3DzlKsnNh17MXJQDOl8wRUT19ucC+BbffdyOcuMBUIJQhNNAdSp9hmBElwKJPN2HAM89g5qgBcBepUcd974Kd2wdlasWu+ZmokR2G1L8/wtyu7Hfm6iGDf1QPNFSUY8ycezB5+EAM6N8PvSNCoeAKtBer1tLCjNztuyEJCeJelVwYA7IOcgF8ZSLcwtl1Vc73lxPKNKirkaFvtCUBIBBKINYUIVXvj8lRLAFgQMamrVBG34y7pg6GOOdfHNSGooerFMVFtRgzbTqGDOgNH3spdEYRuvXpiyEDYzEg1g3NKWJEjehO/THPQCR2RIi3EHsrvfDCU7diWGxfDBjQCx62cogvwu8s+4xr8lMh9I3hAkdKAFxqLNBlA/7N27APBbVNnQb/rDY+2t8LswdE8oH6uWpQteGTjftwpLIWebUNfGuDOpWaH2Qwk3v96hYVn4ToF+iDYPdzH5n+YrtcCQCGBekeHu4IDAzkyoNAc3ML2trarFvPn52dLaJ79eKb/Q8dMghyOXcNvYhlYUIIOVl7AuC6rIJk03A4SjuM3CgQwsHVDU7Hchxm5B+Ohyg4DI5cEKdwDEBJZTFaDdwBkdrC08MJHcd9FEps4eZid0IgYmytxf4MGWJ6ul35g9hWiHWHuuHeW2ORv/cA6qwD1kpsbOEgs/zgCaR2cLTt0PytpQxx+w9wy1EuLGW1OnlIzy5DcVoK4pIOQ6m9eBnu64uI9aI4Bd9dhDvGkT5qrF+1GTnVariG98GYYFfrI7jwv6IElUP7Yc7QPjiQWsoVYKwbyCk06TuRZ1DAUJdr+Z5yx0tv0iA3JQkpmcXQa+uRzH9/D+BwYSPfRLy2IBvlzfXIZuuzK/gm0PqGYsQlpKKqrAzVShUOb/4Nn63OwMHMEpgMOhzNSuX3kZhbDiN7Qls9EpNzUFmWjwMH41FU03pKU2pioa4thc43EH6K41dAocwOnm5O6Dhsjog7L9ycjweKZr0W6WVKhARy11ShBEGhgahIy0WbMheJhw7ivfd+Rrz185DbKmBjHQhLmbANdQNjoaDy8TnRl+3EnnwdZKxLhk6JpMR47jufiuo2LnjStyIlKQuV9dVIOHgAGUWNaCk/zG1PRoVSwz9fVZFpOQe5pVxphlDuABfb9k/YjMbibOzntiUdrcRZdCEn54AN+HcgvxTvrN6N0vrmToN/9vszJNwfT08YBE8HO+vac8N2zWYCuGNIDO4f3o+f+u/DW8Yj3NMVQW7OeHfGWDgr5J2+h+sdSwKEBAfh1ltm4Z677sDwYUPg4uLMdy0425H6WXAvkUj4wL9XVCQ/2B/bV2z/fvx6Qgi5XK547HplGNHaooervaUGlvWNlOrMaD3bHzazEfklFejRrzuuTLuJjkwoPJQF/5kD0b1PLKLqExB3pMG6rRMtJfhoWxkCAvzhWLcF8xduxEeffoGPPv4BmQYbtGbtwubs4yMAk7OlwNBHnsVgQRLef/M1fDJ/I1o75FEKi/PRP9wH/j0HQ524DYe5wjTpQJmPr95+Hc889xJe/uUQv0ps64q24jzUcwUskUAMNx13QD1skb78RyQonRHg1IRVf/yNokP/4rUPPsWb/1sOjasNNixahjSuwLx2QxYcnWVYtvAf5KpFsJVx+5Q4wM/DCdWJG7C/SA8/L2fErfoFv+8txL+LfsKnn32O5XElsDcVYNW6fWAvSU6mQmZqLcL93M+5hYaZCzK0YjPsrYVmoYM9JLpWiJwicd9TT+LlR6cgb99GFDRbAlALFfasFWNk3+MJNXJmmvz1+B93Lr346Woo2Qrud+tg4kFIHT3hJW/BVwt2I27rn5j3+af48c+9cLJtxG/vvYXF6TrYmyuxbOcRmFtrMX/+fgj8/CEq3oxf12agY52rqiYfSUUt8PP3RNmmxdiWf/Y1suTMWJ//+MIyfjq+Eu5aZuykfCLkTsDBof54aFR/hHm48i0BLgSb5q99rA4Jd46yW2yX4rMMcq93dnZ2GBDbH/ffezeeffpJTJ40AUFBgXB0dISNXM4H8u1j/LCAn7U8YEkC1rTf09MDQwYNxGOPPIT/e+IxjB87hl9Htf6EkMuti17RBZDIhGjT6vh7BoMObQY1JGfZmNHAFYoKsouQl5WKrKJqVOUfxtGKlitSU2jSq5GQXwlRVTYOJVfAyU+FnJQs6Dp9M2aUc++3MXUXliz9BxuP6uFi64D7p/ZCcOQYjO4XgUCuMGeyzgdMzoUeTW0KTHvwTXz/1ASoS3bik8UplgKzvhGZ8QdQkX8EaXnlcNCVYOeh8g6DmxHYh+KpN9/FF599jOenB/CrRLauGDysJ0pKWQHYiAonH/Rxd0O/Wx/FYIc6rN+TCbVWBduom3HH0G648bGb0CckEKFiLgAyCiFr2o9dGS0YOHM2hnnYwNXJARKpI3zcDdjDFayjevdCYEgEbhsVivS4XIyfOhauHj0xbdpohESEwk6roZYapzChKXEfcrhjnJGciIKqNhzNPII67dkdKL5QbBJAaz2wxtoaNInar75C2Hn4YkCoL/Kq1PwaxtRQheTYWIRTJdlZk4dOxfvcuTTv2elgdcImYx3SN67H2lUr8e/OZDi3VcOnzyR4u4ThxntnIbxXd/T08sfNI/vBx8MBR0urAYU7Hn5kOMwF2YjPbYG6te2E37mawzuxacdOLF22Brk6IcprKHF8MbDBiffnleKXPUkoa+TKFp1chFhQPjQ8AA9yn1mElxsfvJNLj13D2KB9Ed274465t+Hdt9/Ac888iTm3zca0G6Zg1KgRGDggFsOHDcXkSeNxy8wZeOThB/jHPfnEo3wCwdnZ6by7JBBCyIXqogkAEcJ69kRNYQW03D1tWxmcnYLgJD67i7FIZoeofjHw9vSAi70CCkdXOHVsXn8ZtSlLIbcNQfcAbz6THHvj3dDVZEOtOXMA7xp7E1547ml+uXvmUNhQcv+sCIUOMGkbUa87XtPV0qiGgy073q3YuyIFKu6WXY9JeP6RuWgoKuK7WLQcXoeGbnPRLcADnr4huOOWoSg6uA8t1u4a5ER+I26Cv6oEidVccO8TBPs9f2NnRjPs3J24ra3Y8c13yBWF4d4HbkJoZ2VesS3G3/0kJocJsXrB5/hyZ7F1AyOESa9DDWtWy91T2DpCIBFbL4jcDqkcfQYCyEL7YHiIJ3/NcVCI4eTijLMdl08gkSHcwQaVTZYvf0lRFrzDQ9FxTEyTwgXBLsf7MddXqzG+z5Wdd/xaJfYfhiEhlnFI5F7hePjx/7Ne+29HcHt/ik6+7/rmMvywPAnO3fth7uQYLvCxbmhnlmPQDXPxvPW35N4h5zb9HDm9GmUr/jqQDpFAiHE9Q2Anl57yEbFgn83N/+joWER4u58w6wa5vNg4Wj179MCUyRMx97bZePShB/nz4f+4YP/uO+/ATTdOw6CBA7hyJvv9IoSQK++6/MVo4AqUaY3NKM3PRnMbV8g0G1B2NAnpOW3Izy6CymSGJGwYZjoexO7dydiz8zCihvaHhCvAGlQ1SD2UhqK6chwua+H3Z1BXIyW1CG2VRSgobwYkdvALDERQYAC8XO3h4OYDd0f5ZY4ZzFBVF2PdHz+i0dsfgf4B3PsJhK+TA+zVOfh+9UHk5peipEmDjCM50DRWoLimBCkHc2Ef3Be26b/gt03J/By3yQdTkFHWCFVTNeqba1BUXIUK7tjVHK+AI1YiiQIx3VyxcOlO/tglJCTgn8RsxHrZW7Y3JWLpit1I4LaxsRT6DI4GSpPx5W916B7iCN8A9r3xg417N3g1xmH15ng0dvlWszqUHc5EZW09jqSn8sc18XA2Vm/ZDUepmDuorrh5bgS2bd0KJzmbG1kIs74FBYV5OHwwGVmtLThakIWCmhaU5Zajln2PVU0oyYrHXxvS0KARYWLfSMgVEjh6+ECkqcS+QzUYM2Mkdm/fhEMJh7DtYBVunjEY9WVV0GqaUFlVidKsYtTUVyCv9sIHe7q+CGDj7MkPiMWuOW4OErh7e8JOLOBH909JOIzi6hJkVvANz6FXVSI5rQxtFQUorlLCLJCg7+ieSNqzHYn7t2FPaW9MiPWHsizD8tknJqFc3YIA5+ODZFa21iD0PPs2dzUmQzNys4uhOZqB1IIyGM0yyOVCCEXu6BUsxfyVu/njfGhrPHJrytGmVaK8sJj7vhehprUZRytrUVVUBG1DGY7WtKKtqIr73StEQkohWmtLUVGSh/ziemSm58MuZiAKN67Bjvgkbp8HkZhl+c0kFyatlLsOGQyYOygar9wwArcOiIKj4ngZQyIS8nP9vzJ1BN9Hn2r+CSGEnAtBRma2mc056uzMRo6//NqbUl3MPlCq+jJUN+u4wEEKb29vcOV+1HMF+qY21uRfAd9gT8i51zPquIJPWS1g6w4/T3s+G2LUNKOksgEmsxliRy8Euipg0jajtLweBu7n187JEx4uimM/xJqWeqgEDnCzv9xtU83QNNehop4rUMscEORtKQRom6tQVs9F7gIhbBQKaFtVMElt4e8kRmlNM/c8GXwCfSFR16C4ltVVA46unmhrquVH3Hb3ckBTVT3fbN3NNwSONFT6qUw6VJZWQm1ktf4COHj4wd2Off5GqFQmiExcAFmnhECqgB8XGOlbqlHZqIZU7ggf9jkJTGiuqECdhn0fpfAK8MOxMbW6JAPqi8vRxB/P41hLGz9vd0t/VIMK1bU6uHm5WKaWaypHWYOWTZ4MRWsr9HIJ9Br2rbWFu4cY9dx3XcAGW5JK0dzKMlk23HnvBbmpDWXF1ZBy33l3eylqqyuh5K4LNo5u8OYCzvqaSjSr9bB1coKwpRlKkwk2rn7wcbwyLXyuBS11ZRDae8NOJoKxrRHFlU3c1ckMiZM3AlxsYNA0oayigTs7hHBw8YSbkw1//WytK0ZViwCuvr5w4p7bVl+CimbWKkAIT78g7rPjd89TKxshs3XmrnHWFaRTJqMalcVVYCMoyGy5aw7fL9y6TadGaUU1DCYzpNzn44xmVDdx1yYbeygMGjTp9ZBy54KNug7N3Olk4+IFSWs9WrRG2CqkaFUb4OQgRVMLS4qxc8oDuppq1LZa7vtw55jNRfwt76o+2xSH0oYWvHvzWNjLpWjTG7AwLhV/H0yHWqvngn8fvDhlGD8438U62hWNSjz0+2rcOTQGNhIxvtl2CPPvmY731+6B3mTEq1NH4Nklm/DcxCEY0zPE+qwrx8Rdm1u5a//ZYv3w2YxThBDSlel0Omi12uszAUAIIYQQcq2pbFbiAy7odrdXcEH+cMi4YLylTYPtWQVYsC+Fn7P/8bEDEebhcsED/nVECQBCCLn+tScAqD6FEEIIIeQqcLi0Gvk1jUgpqcLS+Az8k5CBzzcfwJ/709Ddyw0Pj+qPUPeLG/wTQgjpWigBQAghhBByhbF5/7Mq6tDQ2obKJhWWx2didUoOWjU6zOjbA4+OHsAnAS5Fn38+n8D9J7eqHglFFdAZjThUUIZmjRZNai1SSyr5rgiUeCCEkGsfdQEghBBCCLnC6lRqvL92N0obmhHs5owBIX7oG+gNZ1sb2MmkkJ7lTEXno4UL9F9atgXppdUwmswwmIyQi8XQGoz8NIQ2Ugm/fH37FER4u1mfdeVQFwBCCDl3NAYAIYQQQshVorG1Dbtzi9GDC7BZX3+xSHTRBvn7LyzIr2hS8i0ANPpT56dlrQ78XBzRzdOVe1//z95dAEZxrW0AfteT3bi7hyQEkuDutJSWunv71/3W3b3QlpbSFqhgpRRpcXdLiBCIu7vb7mb9PzO7gQDBJYR8T+9cds7Mzm5mR8755kj3Vx6lAAAhhJw7CgAQQgghhJCjuEDAqVxJ+TQKABBCyLmjTgAJIYQQQshRXCH/VBMhhJCrAwUACCGEEEIIIYSQXoACAIQQQgghhBBCSC9AAQBCCCGEEEIIIaQXoAAAIYQQQgghhBDSC1AAgBBCCCGEEEII6QUoAEAIIYQQQgghhPQCFAAghBBCCCGEEEJ6AQoAEEIIIYQQQgghvYAgLT3TZGtjA0dHe0vS5SUQCKBQKPh/z0azsh0Gg9EyRwghhBBCrnQCoQAOCquzzu+djtFohFKptMydmVAo5CdCCOnNuGsnN/W4AIDJZLK8IoQQQgghPcXFKPxzzjUAQAgh5JgeFwAghBBCCCG9FwUACCHk/FF9KEIIIYQQQgghpBegAAAhhBBCCCGEENILUACAEEIIIYQQQgjpBSgAQAghhBBCCCGE9AIUACCEEEIIIYQQQnoBCgAQQgghhBBCCCG9AAUACCGEEEIIIYSQXoACAIQQQgghhBBCSC9AAQBCCCGEEEIIIaQXEKSlZ5psbWzg6GhvSbq8BAIBFAoF/y8hhBBCCCGnYzQaoVQqLXNnJhKJIBTSMy9CSO/GXTsNBgMFAAghhBBCSM9xrgEAmUwGqVRqmSOEkN5Jq9VCo9FQEwBCCCGEEHKMgRWw9ZbJZLIkEkIIuSpcpTUATObqDUIxhEc3y9L0RghFIvZZHUns5mYwsi8hhFh0LBZiYunsngdR5zSjAQaw9Y5tkKXp2U2SeyWASMy2y6deZuzOrGd/K++Ev+Mofh0T+47C7vmOV4vO+/rob84dVwb2/9zuF4Hb/R3z3LHGrdfpkGG4Y5P9Fl39Tr1Wp33I9pnIcoIaDXoYWaKAHdfnu7/485bbCGP+fdgv1ilNJBIfux50gVuXXTX495GucfuI/XBH96N5n7Hzo1N1W36fn+L6KWS/wdHkjmsyY04/dmyYdeO1tsc4ts9OPr7ZNYwt4/dj53thB+4ax86NLu8j5IrB/bZqrQ7JxZXYmVUIuVSCKf1CEO7pekHXqo7zrEXVjr/iUqDS6Pjz+Lr+5m1zJ96Vcu5RDQBCCDl3HTUARM8+9/xHMnZRtLa2siy6vLiCP3dRvpgBgJr0nfjg02+g63MDwpzZdo1a5KfuxLcfz4Gi33D4OsrYWjpk7l2GZf/uR2JmGZz8/OEsl0DXVIbNS3/CwsQ2jI7pwzKsbM22Uiyf9QNmZdvgpgFe5g8xKHFg7WKs352E5MNl8OwXATuxedHlpFEWYvnMH/HtH1tRb2WL/oHex2WyYTIge+8/ePeLRAy6aQDsLMnkPLSW4c9Fv+P331ehuNIaYYMDIDW0YsfCn/D96kSI7bxh07QPP8/egNScNFRVVKJI6IxQZ7llA2wT2f/hwxk70HfEQNhJKZPN09Zjw1/LsGTpQuwvd8eQAZ6QsIJg8o7FmPnDWtQL7dAn2Avic75EGFAcuwG/L1yAP1cfgNatL/p52aA0dhne+34Z8qtr4RkQDgdrLlBzMr2mGv99NwNrW4MwJtTBkkqOo2vAv7/NQpNzf3ZdtYKusRhrF8/CskxgVP8AiNhvpmkuxJLvvsNvpa64Icqdf5u+pRIrFvyKnQczkF8rgH+QF6yEJpRl7MOy1ZsRn5QFoXcIPIz1WLl8JfYcTETSoWSs374NYVHDYWfV9W9G2E/SXooVM2dh+h9/w6bfZAQ7SSxLAGVxEl5+8wPsLdAhghXq7GXH37RKD63H27+lYvT4vuieHAE5E6PJhJL6Zvy47SCWHkxFalk1sqrqkFZeAxuZFP4u9scF384GF3RLKq7gt5Vf04DN6flYuP8wv80UPq0RMomIX1bS0AxbaxkfdOhOJrYfdDqdZe7MxGIxH/QihJDejHtAzk1XZQBAyDKHbcmpkEZPNgcAIIBYYg9lfSzsQsaaAwCVifhxlwjPPH83otyV2JtYirBQf/4GIZLrUVtixICB5gCAQMBuHNpKHFKxDGy0OQDQmJuPtrDhuGnsKAwZ3D2Ff45Y6oggVx32pdnh6Remwv6k6L8AprYq7E5sxdhpFAC4IDJ79O/rjaryFtz/f7fAgZVIBUIZgv1d0eo1Grf2E2DxjI0Y+vLLuH38ULiKVKiTOCDQsSMAoMSuuemolrFj03cwQlwUlvReTiRHn+j+cHIBqv5dg1ybEEQFOcM7yB8trV6485YBkJzX5UEIB98wDOrrj/RDsQgdcRMrDAlhEhhg4zIAd986Ac6nKPzz2GfWZKei3DYSoykA0AU9MuJYAZ5dS11CueuqFTsfxBDK2lFXI8PAKHMAQCCUQNxehMM6X0ztxwUA9EjbtA2tUbfioRtGQJz9L+I0wYhwlqK4uBYTb7wZI4fGwNtWCq1BhD4DBmLksKEYOsQVLcli9Bsbdp7HQ+8gEtsjyNMeDcpyFFRJMJT9DnzwzGTAwcM7oTxchjFPv4EY95MLcCZNM/amt2DCWAoAXIm4Qm9RXRP+2HcI29IL0KLW8LWZuAJ8Q5saVc1tiPb1gLPNsaDz2TiQX4J3VmzDzsxC7MkuRlpZDR9o6FDbqsT+3BJ+2a6sIrTr9Bge7HtR823nigIAhBBy7joCAFflI0hrO2fYd45OC4Swc3aFw9EcjQn5KfEQBYbAnuWM5PZ+KKkshlLPdohUAXc3B3TOGgklCrg42XSqpmpATWMR9v71O36ctwbFLVrLgisA+26luanYfyAWCSyDoDMCCltbcDU6W6qLEHcgDrm1an7VyrwsVKsakMHW3Z9TA2VDGeLZ68SULLQbWOGn4Aj2Hy7CFfTXXQFEEHaRh+CrzEptEOmlxPrVm5FdrYJz6ABMDHS2rMGK/xUlqBw1CPeNGoDYw6VcbVvSiUjqjYdeuxmFsSuRWm4+RlmuzXKR0iIvmR2n7PgsatSgLpcdmwcSUNSgRllmHJ9e0KBFW0U69iemoEmt59/FsXINwoOT+2P78lWoa21A7K5Y9B8WwQqRRtTmZeIAd/wfyoWaaxagrkdSUgbS0lOQmN0Eaxtrvsqrvq0G8QcPms8pA/1wHFVtKbTe/vCRH7uNCGU2cHdxQOd4qIidFy6OiqNVh006DVLKWhDkz66pQgkCgv1RcSQH6tYcJMTF4bNP5yE+pwLcbrZSyGHNjgFOa8I21A0bAnn3lTl6ECH6XH8nJAWJ7Lxo51OM6lq0NOvhqrBmBSHzb1aSYT6nklKzoWHXfGsbe3bKdfyeWhQcNp9b+fV0F+huXIG8qL4JC/YnYyu7Dmn5phzHdNQMyKtusKScPe599nIruNop+MnDwQa+zvZHJ28nu6PLXGzlfOCBEEJIz3Us59arGKBs0cHZ1vwElmsnKdWaoDzbEplAhLDhU/HiSy/ijiHW+HnRfpx9S7RLqy19M9YlNMDL2wPZu//Gz7tK+XSdNgmbNxXDRZuJRSv2oCL+L3zwxXS8//Yq6B3F+GfOX8gz2MGYtwrr83X8EyOlrg1yiRUr8pKzI8eop1/FCCTh8w/fw/S5G6HslEcrLM7H4FAv+PYdDlXiNqS2UkHyRBL/kXhglDd+n7EK1ZY0riByaPHfqLH1hZ8vsP23v6C18UBOwiq0tBtgJ5di1T9JUFqJILXVoaVBDitJ50ubCIHj7sYI0Q7M+v5PiEfcD0926rdUJWHj/mJ4+Xigbv8afDNvF5YsnoPpP/2KjGYZfNxYAZV/vxHlh3fiSAvLCLs5gfoD4LQh/XAtQn1cT+jj4sxMRiM0YhNsLdWUhXa2kGiVEDlE4rGXXsBbz1yPvH0bUNBsLriatWHPWjHGDTwWUCOnJ7HyxYQYW8zdlMXPN6auh3XfqZB3RGeKtmPRxiq4+/oiddtiZNd1vovpkLJ8JcoVPuycE2LXr7+jRmVZRC477k5R0dSKebuTsDUtH7oTCv8duA77tEf7qTl7Nw+IwOwHpuGlySPwzIShp52m3zUFr143kp33dB0khJCeqpcGAASQyIRQa8xPNfR6LdR6FSRHn1GdHa5pgPeAoRhVeQQFrZbEbtWCHf9tR+iQwQj0D8QN4wcjZ3cimtgSiXQw7nx4HAL7hsBZrYb9wPtw65Bw3PP6bYgK8keoSQ+D1A7Db38IDmkHUN/eDn2zHv4hHhQAOGs6NKnluPGJD/HzS9dCVbIT0/9OZqncokakx8eiIj8LR/IqYKcrwc6D5axoSY4nQNj4m3GnXw5++XMX2rkO4ZrKsPBIIXatXoGlyw6iwVEBkY0jhoRFIr+2FTJbVwR4lOBwagu0ZeyYHRUMq6NPMS2EVhh9+x2QukVhQqANf6bn7NkC+/5R8PcLxM13jUNrVgKGjZ0EZ4dgDBkQBi8XBX+BrM1ah3VptnhgAktzdTjnAu/Vx4imxH3IZgXJtEOJKKxWIzc9C3WaswtocdWGRUYBNJaAq6G2Bk2ijquvEDZu3hga7I28qmMlTmNDFQ4NGYLQ7m123LOw+1P/EUMhjt2FlOpCrNvli+hQ2bG7XMAkPDzNB4X7NiC9Wgwd1/Nth9Ya/HMkF3vWLGfnXCwaXGyhZvcE0j1qWtrwy454bM8ogOYUhX/ud/VysEWQq6M54RwoZBI+sDl3dwJmbjnAT99s2ItZ2+IwY+M+fpq1LRbTWVpVcyvsu6nJKCGEkIujlwYARAjp2xc1hRXgKrJp1GVwdAiAg/h8iromGF3D4dXNzbmFHk4wV1Y2oLKyji9YyqxtIJRKz+1HVoRjcIgG+xJ2o9AYAb6/RHKUUGgHo6YR9dpjbQ9bGlWwU3CZMiX2/puMNvbKJuI6vPr0fWgoKuJrh7SkrkNDn/vQx9cN7l5BeOCOUSiK24+WYzXVyVE2GPPU8whq2o+d9S3mJH0IHn71f3idmx6/G+62UviEhSDuSA5aVA24486pKN+2BvGNruhzlnXEhUY9Kmsa+JEGIFfAVShhvy+35Pj32zhHwVqXjA0Z3C9LuP0jCx6A0UHucHdzg621GPZOjjjbfvkEEhn62Fmjssl88JcUZcAzNBid+8Q0yp0Q6HTs4lNfrcLkAZ6WOXK2ZO6RuCWmCH9+uxLymwaic/2J5uR/sDSuFQNu+T9c27+LQqOeXadesZxzTz0Afycq9F1u3KWpukXJCuP7+Pb5HSNkdMXb0Q6PjR2IME8XS8q5MbILYatagxui+uDWQX35Jmrck343Oxs42VjztQO4zgVPVfuAEEJIz3FVBgAaWIbySGMzSvMz0cy1BTbpUZabhJRsNfIzi9DGbnSSkNG43T4Ou3cfwp6dqeg3ajAkLAPLtfU9fPAIiurKkVpmLnzoVdVIPlwEdWURCsqb2Y3SgJLsQ0hMOoS4XXthO3U4nLtjTzak4s1nX8SqjHaMnzoItuy/yXdPQ9bBDdgfl4BdB3Nx461j2PeugEZbh7LCCuTllKOhqQKFRVkorWtBUXoZahqq0djejJL8fL7TrX4jR2LPumpEDXM7oShERBI5Yvo4Y+E/O/nfPyEhESsSMzHEw9a8vDER/6zczS87kJSKASOiuK61MfOPOoQF2cPb3x8BAT6wdu0Dj8Z9WL05Ho1n34/RVaulLB3ZuflISSkF95xRIHfGDTfeBneuVOngiycnNmD+9//iIHfOsf3apjLAwcMPzikp2F0lg3PIUIRLMtHKCpZcx3Mn0jWz8zmrBM11pUjLrOJrZfSZfBua9uzEjvhEbN4eB8ebbmK/XxU07U2orGqETtuCCvavVqfDpLHDse2X37A1JQ9KfW+vtyGAtaM7Avhj2R8udhK4ebrDRizge/dPTkhFcXUJ0ivM1aJ0bZU4dKQM6ooClt4Kk0CCgRP6ImnPdiQe2IY9pdG4dogvWsvS+PMmMTEJ5aoW+Dkei6pWKmsQwgoi5MyM+mbkZKbgUOwRlLaYMPS2R+DqYoeJfvaoKsxBebsWhw8lo02nRn1+KXIzkpGVw+4NaaXseC+BOi8Lh6uEuH+CCn9OX8HOt0PsvDuMxlaKVl5O5jb9TfzTeK4DvlM++WfXO66d/hPjB2FcWACkF9jRHd8HAJu4GgEBzg6wlohhxSY/9hk0PCQhhFwdBGnpmSZbGxs4Otpbki4vrjqoQqHg/71Y2urKUN2s5brIh6enJ+QSoL6qEk0qrsq/HN5B7rBin2fQtqK8tBYmG1f4utvy0RADVxCubOCj4SIHD3YDlMOoaUZpWT30LONrwzK+ro5WqK8oQgsrqUgVdvByd+my0HHp6VBbVI4WiQ0CPJ3NbZNNRjTWVqKhVQOZjQM8XR3RXFuKxjYD5LYOQHsLVDoDFDYyKNu4+g82cHEVor62BSIrtm88PSBWlmFJJnDvUB8KAHTFqEVlaQVUXEGQHUd2bj5wteHqJhvQ1maEyMgKkLWtEMis4cP2p7alGlUNKkit7eHF/U4CI5oqKlCv5o5HKdz9fVjhid9yr6WqL+GfCAuEtvANdLV0wmlAY6OWXZus2WsNKvPLwVUKt1K4wNPDjp2vBjSVV0Dv4AUXhQitDdUQKJxhc8LQZhyDqgFFVU38IzWJzBHePo4QsZnWmmrUtLKtst8m0MMBDTWVaFbqoHB0ZRlhASqLq6ERiuDs5ICmhgYYhFbsvez6QRnho1rY9VZo68n2uwgGdSOKKxv5p4cSR0/4OVlD396EsnK279gvZufsDhcHc10lZV0xqpoFcPbxhgN7b8cxwJ1T7j6BsOk0ZLeqtREyBfvNaLefkdGgQkVRFTQCIRzcveEsF6OttYVd/+3QXFOGhjYdIJLBy8MWteV17C4ihVxugkolg4OdFk0tWsjkLuxaJUNNQTmU7LeUWjvD28v+6nxicAXiO/yra8Kflt7+T+zwrzNu2L/Hxw7C+PDACxqar6KxFU/OX40HR8Xwhf5Z2w5i7iM34fO1e6AzGvDODWPxytJNeHXKSEzsG2R5V/cxGo1QKs++9yWZTMaPOEUIIb2ZVquFRqO5OgMA5Pzo1S3IyS9Ea5se3mHh8On0BI4QQgghl16zqh2zth9EQmE5X6gvrG2E7oTq/1yWycPeFk9PGIxJEUGwvsBx+SkAQAghV7+OAAAF9MlRAqEI1tZyuPv4w8OBCv+EEELI5ZZZVYfsyjrcNqgvPr1tEgYGeEHaqY8irvDPtc1/ZcoITO4bfMGFf0IIIb0LBQDIUSKZAoHBoQjwceGHASSEEELI5ZVSWg0bKynGhwcg2M0J7980HoMDvCARCfnmM9yT/5euHc63+efa5xNCCCHnggIAhBBCCCFXgDaNFoW1DfyQflzP/nyB384GtwyMgLONHD5O9nhh8jBMCAvke+UnhBBCzhXdPQghhBBCrgAZFTXIq2lEaWMLsirrUNrQgg0pOVh1KBO2VlI82dHb/3kNW0wIIYRQAIAQQgghpNtxow+ll9eisrEVaWXV+GT1Lry7ciuWJaTznQE+NpYr/Ade0mr/rWoNqprb+JEIGpRq6I1GvgPCZnU7DOz7EUII6floFABCCCGEkG7WwgrfX67fg/25pXC2sUaYhwsivV0R5OqEME8XOCusL1leqa5NhWcXrkNru4Yv8HPfxcvBBrWtKn4YQn9ne1S1tOG7e6ZiaJC35V3d51KMAmAy6lFelIv6Vm6I3hMIhLCykkFu6wQXF2dYS3p2nlVdV4R9e3Zi2844FJY3I+qmB/HknVPhpjjNc0G2f+pqypEVvwNz55fhnX/eQbikF9VEMWhQUVaCw3vW4M/lYsxc8xK6/0wg5Nx0jAIgeva55z+SsYuitbWVZdHlxd3MuIsyBQAIIYQQ0ls1sUJ3TlU9pvYPxX3Do3BtvxBW2PZhhW8HvgbApcwnSUUiuNop+KYFPo526OPhDE8HW4S4OfGBCO71Nez7jA71g0zc/R0Pmkwm6HQ6y9yZidl3FrG/8bSMBtRVlSH34Cp8+cEMrNpRDp+YICgERmjUSlTlJGDRn3OwZmscTK59EOLlAGEPzLrq6nPw6Vs/we/uF/HUvTciytOIRb8uhsOwm9HX7TQjSpiMaGmsQ9LGP7EuQYLbHr8GLqJeVJHYqEN9TQU2/TsfycVeuPP/RsPOsoiQnsJgMPAT1QAghBBCCLkCcFXvBdx/3ZAl4ir4GwxGGM2zx+G+joiVdoVXSF7tUtQA6KBuzMKbDz+AdO3DWLLpBbhb0k2sAKyuSseMdz/Aphwd7n3vWzw1JQzSHpV9NSFr8xw892E1/oj7EP58kgkGtj+FQtFJx52xNRXL9ilwz9QgSwqQ+t8HePRzFRbHfn3V1wDQtdTgyJEyxIwZCD7sZdBiyXcvYPaaICzb+ybVACA9TkcNAOoDgBBCCCHkCsAVsLurjM19rFgkhLSLiRuC8Eop/F9y3N/J/6nH/70CgRByz/54a/rXmBCkxKKv38aaI/V84KTHYIX90pI8tOot8xz293K1I076eXUtWDdrNnapjg8J9ZKjgO0rNeL+/hK7MzSWBDN6YEmuBhQAIIQQQggh5CxInYJx89TJsFKWYdOKTVBaCtP69laUVZRDozeirb4CObmFqKmtQk5WFrLYVNGkNq+oaeTnuamgqAb6zhEEkxHKploU5LLlOXkor2kC29zZMRnQ1lCJ/Nxstu1c9t5G9t5jG9cqG5Cbk4WS6kYY0YwCy3doPr58y9Mr67Bv2Y/4aX0SlFWF/HrFjSevqFc3oyQvG9kFpWjRnPhFTewzG1FSkMven43CsiqodWf4Y4x6tNRVoKyyAdxX5/6enOws9t5aSyeUJrQ317D9k42cwnIodSeHXwwaJSpLCpDNvnNuYSmaVcc3FTEZdGisrUBto5LtbgMaq0uQnZ2NstoWLj7CM7Q3YPfSH/H+wkRU1JXy37+itu2kYI+2tQ6FbJ/mFFVAddwPSciVjfoAIIQQQgghPcYl6QPAQt9ej22r/kWtIQa3PzAUNpb0o7iaAKI2rN22F1Wwwo2TRyFv1yL8/MtvmLvxIEaESjHj7ffww58rUGUVBNvKzXj/ra9Q4T0GE/u6Q8C2n3BgL6Z/+Qm2JBgw6YbhUFi+WkXiCnz+xw5IFHK0ladgwQ/zsP3gQezasR1pzTIMCvPjm2KcxKDFwdW/Y0VSPazFetTkJ2PRb7/iYJMjBvcLhEwIaFpr+KBEXnoS0gsFiBriA31LCxy8g2F7QusIXVsVCksqkXT4EAQe/RFia4DBzhPe9jLUZO3Eqr06TL0tCDuXr8T2TasxZ95iZNTYY/jwMFhZHi22lSZh9aZE6AUGVGQfxLyZPyO+VooRA/rwtUpOpKli3/n3PzFv7q/Yn2+FPuI0LNmwB5v+/hm/Ld8LacgIeKnT8OvCFdizcRl+nv8vytUuGDowBFLL5pQ1mfhpznK0CGTsb6hB/IYlWLQ6EQ4Rg+DvKEVbWQr+mvsLfpm3EGWSYDiUrcOMXxdiyfzfsXZnFnxGTESAvRgGVQOqywuxPTYD9m5B8HaRQWLlDFdHGdLjNiI+yxGTxkmxauV67Fi1BLMX/It6QQCGRvlCTMUZcgXr6AOAagAQQgghhBBylmzsnSEWS6Cqa0S91oToyQ/glr4NqK0px5rdJrw0/UvcPqIfho0ciesfvg8DOhcKbXwwddpUDPVwtSSYGRvi8dnbv8Nv5A24Zeq1uP62R/Hc3X0Qv7MQg+97EY9PHQqJqKvSpQlViQvxw4ZK3HP3jZg8YSKm3fUoHr9lGPb98SG+/Sce3INyubM/xk6YjH5BLuw9Xhh5zTW4hk1eCvNWOpM5BWHY8IGwtQIcI4bz6w3xtbUs5dTjcFo9pj34LN776ju8MS0YyXsXIbPSXMvB0JaN377+ExHX3IaxYyfgpnufwcdPjcT+RbPw076qLptNyNyjcd8dU1Db2Iqasnw0BUzDSy+9hh/+XIRpnkX44bclSC6X4NmX38IXs+bh/WsdsH3rPyiqU5k3oGvE0umfwhA+EbdOmYhJ19yAx57/H9zVCfj89Q+QXquBwrsfHrx3ItTldcg6sAUVfrdg+o+/Y8mi7+HTloBZ61L4PjAkdt4YMTQGEvYbewUNYNuaiH6hLkcLTQZDJfKbFHjkiefx2Y8/4OlIA3bu/A8NHdVBCLnCUQCAEEIIIYSQs8T1B2BmLsoKxVLYybk0e0y4bST8fPrjje9m4dZ+DnyNgZOK7UIhbE94Cl6dug2H9FJ4eTiZRxdg73OPGYcguzxsSm+FjVxmXvFEmjL8NfMfOIdGwU1hWUcoRr8J0zDGQYrdm/9FZVdDG14QRwwbMxQOVmKIJTboE+EIrV6L+rZ2tsyIwj2rsTajEX/99Ck+/OADfPDhR/iJFa6FxhZs35WMLr8N+3tlNrZwE4nh5BmMSB87VgBn25e5o9/gaBgPtyF43BDYyLjPtEXM4HBolSo0qsxNE2oO/IKFaUYM7+eLjl0rc/TBE7eNQVNFMjYeyGS/lhASezu4s8/yH3INJkV6wUomgZ1TCHwCnKCuqEYXLSJOIhJ7YNDASMil3PdzRfQAK1b4V0GtowAA6RkoAEAIIYQQQshZamupg54VeGXO9nBiBcijrKzgwAqo58PBNRQKTTtqqpuPPiHnAg1CkQT28lM3X9CUZmJThRZSKTeiliWREci9MWGEDK255ShQcgXzi4nrFNLykuE/9+i8DoWHq6CwHY0X33kH71imj776FVv27cPa96biFKEMbrgG+AhZ0YT93Z1JpOZmyp0/UyqVc21B+JEzABUSN2VCJRSdMEylEL4xg+BpVOFITpFlXXP68U1CBPwoCGePGxHD8pLhvjIhPQkdsoQQQgghhJwVI4ozM6BWGREZEAMH+dkNL3gm1mHX4PU7I7Fv+TKkVam5MfhwaMsqqP2n4dlxAZa1TmbQa1jB1gCtTnW0EzszCRycWClVKoakq34DLhX2JbjhJLWGLCj1VrCyOmGSnr6gfX7f1AhNq5Grm88+9/in8AKFLdzYv9YSLlBzGfcDIVcwCgAQQgghhBByFvRtVdiweQvUVs6YfOt1UJzxgb8QYlb2bFd1rvje8eS6E5EDRtz1fxgRLcPij5/BA4+9gr3tAzD9m1cRZH/qQrPczReB1gJkF2SjTdu58GuEXgc4hPoiRHEZO/oWiOEZaIfWlgxs2psGXaeRCIzaemxaG4+LXR+BFe8ROtQJgoZGpBXVHd/HgEEPDdu30eFB9KSeEAs6FQghhBBCCDkDTX0hFn39PjZkyXD3q1/j5hiuQ71O9KywaTxxqDt3+PQXICXpCBq5gQtMWuQfPoDKFg0MhmaufGrWlo+5381G3+uewDe/zMfiP+fhg2fvhp/jGQrvTn3x7H1D0X54P1YerrYkMu2V2HvQiPGTpsFJfqyZgq6dK34bWMHcPH9KXL1+NhmaWtjaQF1BUaf28dyTdsvLDgajZWQGMSImX4dohQrLZ32Kr39ZjsNZechPicPvP/+B1qBgnPIv0raj9KT9dzZE6Hvjkxjl3YzVyzejRtsRAjChKvUgqnz7Y/zgIHOhh6sowC87malZhaNjS7C/XcTer9aqYTQYUFdTeXSfmUzsbz3xa+r00J7Xdyfk8utxwwAa2MllNJojpzTRRBNNNNFEE000XfkTN3Sf8CJVRb8kwwCyQl1TQw3y4tZi1brDUIkd0HdwCGQ6Ndqa6pCbuBU/zJyJg9UuePHTL3DfGG74OfPf01qdgdWL1iE5uwlin74I93Bi+WqJpcK5FGJtDbb+txL/rtuEfVs3QtB3KsQ58UhhhcqKGi1CBvSHQ1MKvpmzDBtXLcPCBQswf/58/LNuJ7bt3IMakzOC/d1hJe7quZ0IbmHDIKtLwup/dkLmFwRbkQ4Ja/9CmscteOWB0ZCLBdBr2lBddBjLFvyJwsYSKAKGwsdaCrmdVZdPA8UCIxL370dq/H5UlWSh0WsUfMV12LJsHpIKq+AaNgqhHjYwtpZg+6oNOJBaDTuffggL9oKDsx8GR9giadceHDy4FxvWr8eWPYfgMvhWPDIpossmCSa9Ctlx27F06wG0S60wNCoKdrZiNFSXYNPyP5BWVgfv/qMQwj5T01SEbSsWYO+ROigCoxDh6wq5gxeiIryQsGExduWbEO7vjNaKFPy8NBP3vfU2hvnIYdS0In//RszbEQ+1tTOGRARALhWgrCgV61evQnWlHuFDB8PHWQ6htQjNOzdjY2o6amtL0S72g52oHptWLEZ+TR2Cotn+cLVBe10W/9sfzmuHa9QgBLqx315Cz1fJlaljGEBBWnqmydbGBo6O9pZFlxdX8FcouI5Lzu6moGzX8gEAQgghhBDSM/D5PSvugY8l4QIYjUYolUrL3JnJZDL+YdPpmPTtSNizBXlVbZaUzkSwc7KHd0AkwkO8Yd25IG4yImX3UqRVWOYZN5/hGD82CB2tA4zaNiTv3YncBj1CB43BIH8FjuxNhMkvAv0CXGDenB6757yHVFEkFAKuWoARrQ11UOk1qMjJgv+Nr+B/tw5GlyMBcnRtyE05jNT8EmiEcgT3HYiB4b5s2+Y3tFRmYdveQ2g/rol8EKbdNxx2lrnjmdBafBhbE/LgGj4So8PssXvnDlTUdewfCUKHjodz/Q7E5R97pm4XfS2mRbrw+6WhNAvxyWlo0IgRED4IAyP9YXWKOIyhrRCb1sSi2TIvELhj/JR+SNy9G63qji9ti+HXTYImfRWSSy1JjGvf8ZgU4wUh952r85F06AgqGzWQuwZgyNBB8LI3dzvYVpWGrTtSYB6sEJAq7DBqYB/sO3AIOoPl6b2dH6ZNGQE7iQjtNZnYujcdcv+BGBOhwIbNu6E6ugMViJk8GbqM1Ujv9Nv7jpiGMYFd71FCuptWq4VGo+l5AQBCCCGEENJ7XYoAQLcy6ZG17geswE14e1ooX5Dlk40GvvZEa2UmNh0uxx03TAU9XCaEnK+OAABdRgghhBBCCOkm2qYS/LZ0AxqL8tGk0vMPxbhJKBJDqGtFSmwCgkKHWmoKEELIhaEaAIQQQgghpMe42moAmPRKbJv7IWb8dwQQWsHT3x0SkYhNQmhEbrj3mRcxvo8zBQAIIReEmgAQQgghhJAe56prAmDRUJSCg4dSUVavhEBqC4+AUAwfFAUXmyv/uxNCrnwUACCEEEIIIT3O1RoAIISQS4n6ACCEEEIIIYQQQnoRCgAQQgghhBBCCCG9AAUACCGEEEIIIYSQXoACAIQQQgghhBBCSC9AAQBCCCGEEEIIIaQXoAAAIYQQQkgPYzSZYDAa+cnEXl9MKq0ObRotlGwyGC/utgkhhHSvq3MYQL0aR46kwCl0KHztOrarREZsJlz7R8PVRsKnaJXVOJyYDaNLHwyJ9ICITwXaa3KR0WSN6FAfiPi3m1BfnIMcrQtGhDrz65iZ0FxRgNS8Svj2HwZ/R/N2LxddczniUgqg73RzdgoeiGgfG/NMeyMOHmlE/2FBkJtTyIVg+/NAUgY0egNEIk8MHh0Ka6MamQkJqG4XwDWgPyL9hUjZfRgNbPXQyEGQWInhbiMzv5+jrUNaRjNCo4Iho/Cbmb4NKQkpqNfq4RUxDGFubH+xzGxJViLya9Swc/ZHdKQ/xOd5idAq63HkcDra9GzG0R/j+vtBSMOOXjT1ZZkw2IfAzdZ8/VNVZSNHaY+oIA+2n7kUI2rzslAg8MSwYEd+HU59XhxSygUIGTgQvpb3aprKkZiWD61BisDoAQiwNSA9MQU17Vp+OazsMSSmH2xkHVdrciKDrgFHDqSh2TJvpkDfYVFwt7o496i64gxoHYLgZW9lSSGXk85gQHZVPfblFONAXimspWJcExmCSRGBcFRYW9Y6N1whX6vnLpJAcX0zftgah3adnuWBBLgxJgzX9AsGdzoLhULIxN1//tEwgIQQcu6u6mEAk9fMwvTvZyO52lIwZgWMNXNm4+s/lyKvVm1OQxt2LZ4HpZ0f9Fn/YVtqFSvOA8r8PXjvs2/x764jrGBtXlNVvg/TP5uBeXsLzQkW1Qfm4/NF2+DiEwgn+eW/IYqsHeDlrEJKcjkCgkLhrM3HL999gQPFlr9RIkdgoAvolneRsP3p66XH/q2H4eFj3q8CgQSejhLE1cvh5SRC4sKZ2Npgi7DQUBxc8jl2FzSZ32tRsmc+vv7jL5bB6jgOCYQyeAf6oy0vFt999h/405blNJ08HFEY1wgnL6cLulCJZQr4W9XjnzXJcHJ1urjBxt6uNQu//LCIXVdV/Gxb9la88+m3WHUgCwbL5be5cBe++fI7zI8tNScwqqI4zFxXCV9fMf77bhEKubebDCgqr4SnTzA7fwLhLBdDU9sMtbsHfz5xU0vudqgNFDk7HaFIAVerZizbUw0fy35zF+pRrdVY1rgwrelr8f6MP5FR0crfM8nlxRX+k4oq8OW6PViw/zD7HWpxqKgSc3YmYElcKv/E/lxxT/t/3hGPz9k2uembjfsQX1CGlNIqJJdU4ued8fhi3W5+2dfr9yK1rNryTkIIIT3RVZmTGnDbc7g/3I+PVvPENrjpqTfwwIhjhXRV5k5skVyH0QMCMHDCNSjNSIJWb4IieCw++uBRBFjW48i9x+CVZ6dCcbQkbULFofX4eqsIL770FMKDvGHbDY9zhVIF3N0coJDbwdPLE1HX3ICh6jZk5VWAj12IZHBzs4OYvTQ0FGPzxlice9aAHMX2p4dHMDy85XD3sOf3KwRiOLo4I5Rlsp2s1Dh0yIj+A8LgxX6Pmx5+Bf29FPxbOUZNHQ6k98fkCDUSi+oo89xBKIGzuzsCh43ATZ6ZmLNwN9oNgI2jM+xCQhHoZGt5knx+hGIruDmz30tiDXe2LSr+XxxGnQqJaVqER5ifGnJswq7BR28/CB/LPMc+cCJeeWIcZPwJwxi1iN9TgMl3TUFI0CDcNdGA7bGFfI2sjMQslLcCrl7usJWKIHR2wUA/P/588rKtQLNmDOzl9AuejkAog7OrA8RW5vuCh7MEbtGDEGVnqRl2gWwjb8Sj47wsc+Ry0uoNiMsvwy+ssM/VAODmuar/XFOABqUaW9PzWXqdZe2ztzktDwsPHMbGlFx+OlJSZVliVteqYul5/LI1yVl8oIH7TEIIIT1TL32UYkBBZh68ArzAVYiUSh3QWt+ARgMrdZwFk16L2H05iA5vxLfvvYnvtx5fM6B7GFEcuxfJBj3CQnz5H7a9LBlf/LEP5Xn78dHnX2HxiiV4Z+khFCdswDuvvYmXX5uOg1Ust00uDokzpl5jh7++eg+L4qogsXdBhMuxTHdTWSnkY8IwZexEJCTncHEkchw7jHnyOfjVbcCKZK4RRWfN+Ocr7ph9E2szG3F46Xfs9UdYm1aN7X+8xaf/m9qCsj1z8MqnM5FTY34i3SVNMxb/Op2952OsTShh5dE2LP99Ptat/xsvf/4XShvrsOC7N/HztkLkZsdixUcf8dtfmdoKddkhfPjBh1i6p8gcZOvFmqoy4RAQDPtzjM4YdVoUqjTwsjMHZO18/KEpLIRBao9hE4ejesNszP5rF9rZDpZIJHyVY07xnnVwHBNDNZrOkb44FvFl7eaZ5mJ88emH7Hiegfgadu1vrcA3X8zFvpSD+PgddsyvzULhzp/wymtfYm+R+Rzkzyn+fvEmdhWfeNTrkbXhD7z2+pv4Yun+45qjkYtLbzDiUHEF5u5OREZ5bZdt/mtblSipP77xx9lQyKSYGBGEyZHBZ5wmsSnI9VhTHkIIIT1PLw0AmGA0mCA52o6Nzev0OLviP2DQ16GspRZOAffg+w+fQ/vWGazAV9Nt5bnylD347psvMXNHMz7+cRZG+UthMmhxYM9W5JU3wz5kFJ69Phx9h9+Hz++KRlGzBq+99zKmRsuwdleRZSvkwongd8MrePfBMShZ8wWefXMmUiuPFUQLCtPRL8ATLj7hcMreiW1lVB/jREK5M6bdNA0Zc/7EwY4qxrom/PP5LJhG3Il77hqDlAXz4DHtJUyJksPXSY5Jd74AhckDwYG28Bk0Affc/gT6uJ2q1ws9Dm1cBL3XUNx102jErV+L+KQd2BmfgCPSEfj+3fthlb8dkuHP4Bb7FOQ3eeHmt19DTGQQBvhIYe3qhqjR/4d7xgb01ounmaoSmWV28PdUnEeNCna9FZgg7ninwQCdyQCBWAEv3xDc/voniBQXIbWqzbyco6vD5uRBGN7n4rRh7w20pXsx69vvMXNpLDvq2V43qvHf2o0YOPY63H5NAOZ+uxK7Du5EWlYyEjN0eOOte1C5ahYSbe/AO0+NxrZ9mTCpG7CvMBT/++gNXB8uxKYticfVIqvL2o9d9Y64486b4Z65Fn/EH9/kiVwcXCd/CUXl+Gl7PDIr6k759F3K8jRW0o6qNmfvWlaof//GcRjo54k+7s6nnZ6ZMARPjBtE/agQQkgP1kvzsCLYOUpR1djCzxkMemithLA7hxuajVMAxkS5ALY+uG9CEGoqarvtiaB31Fi8/PJLGOdch6Xx5qp7ApEUw0eMguKEzrIEQiECHa0x8/eDUHi4QUL56YuoFcnJdQgbdSveevcDPDDWHr/M285SmZY0rF2+Cz9++THe+vwnFNSWYv+eLOj495HOXEJH4uUHnLFw/nI0qVnRRdmAWFMI+vm7wt2tP+5//iE4WQkQ1icER7Lr0dimxcRB7diwMRNF2S3w63O6Li9VKM8rQ3BgADz9QvDEI7egX/+xiA4MwrBIT34NuU8Y8v/9Hj+sS4eLtzskMmsM9ZJj3o4clOc3IWqIO79e76VH5qaV+Hvln3j7zXewfH81Fv04F0kNZxdCFQpFsNYJ0cQKNRxjSwv0VnYsnZ9l1ygR+vj7oUF5rKipbaiFZGIMXC3z5MykvmPwwqsv45VX74UvmzcZW6BpVsPHyws+YUPw3jNTMGzgaLjY+2Ls9aNhbccFdAIxvq8H//665jbAygmjg/KxeN4W2Lr7nBTsaakqhZ1XADsvvTHp0WdwQ/j5dUBHTo170p/O8hffb45FVmXdKXv75wrkfTxcEOVj/v3OVWu7BksOpmBFYjpWJmXg9z1JWH8kh28asGB/MtYeycYfew+hqLbR8g5CCCE91dUZAGAZy3bTyVUVNUf7QBIgIHoMbEvT0chKYI0VSfByCYe1pUaASas9oWBmgl7HtbUzz4kkrvCwFyK5ogUwaFFY0gDv4GOjCFxuXM+9ArENrrvpOjRv+Q3bsyqPdsAFtZZ/+iORcb01G1BXW4ytezLw/FPXw8eBpXWdlyCnIBI7Q6KrRlK5pZolO84ys4vg58ztSAPyN2/FEXZcCBUu6BfZDwo7KYRGLdK2x2Pw6z9g5vQvMOObr/Hn18/AkLUb5S0UAjiZCK5jHsKdfhrsYoVDSKzg2VqDFokj/AP84elqyy5cAngEhOPIkVTUqhoxZMrNsE1dj1StF9zNQ3eY6ZuRnZaFNq0RVi6hsJOJ2W8ihwpW8Pf3h4+zHdeNw3Gkcg8898l3eHS4HP+u+hdKrQARw0ZAHrsSOyr08LHp7ZXQxYi47Xn8NIMdy19/gTtGueOBF5/EICfzFZCr4n+sVwCOCTptp+CARIZBIQ7IyOeunyrEHkxF2OCwY1X72TnVqDehn9ux/jMqa1QYFmpnmSNnRaXhfwexoj8G9LVhtz0pBOwnMircEMDOIy87dv0/w01LW1+A2TsVeOx/d8NX0Wlldo/lOqOTymzQpjTA09+PbdMdclN33QWvTtw+TiiqwCerd/EF71MV/sVCIYYFe+N/1w5neZPz6+uB27TBYMSDI6Px+NhBfLOAr+68BiFuTghwccRnt06Cg9yqF7T916DkyBEkJiWjtFGDFnYPOrFli8nQimy2/FBW1QnXulMzsnxlm+5M93s9yjPTUNFk7iRYzz5bedXvb0JIdxA9+9zzH8mkUlhbd89wPlyP3NzQLBezZ+4j637Fon25yC8pQ2jf/nCx0mDj/LlYfSAfGakq9J0UDQdbN/hbFeC3mYuQ0OSPu+8YyQoHIqgKD+Cr2cuRmZ+HLHEwxvZxhroiDj/8tBplhbnQSX0QEeoOf3cZVs7+A+t2xEE+8n7cMtgXksscTuG/688rkZGTjcwmF4xiN+3oIA0WffkbdiWVoLQ6FenJadDK/DEgTIK1S7ZCHDEMkuIdWLp+L7IrVShL3Y9m12hEe1+cDqKudgKhGAHeCvz7y3xs2LkDW3fuQav3MEzt5wuRUIPqRhF0NQcw789l2JtTh/vvuRltSf/g278TYTBZISY6FDKhGvv+XoN9aYdwMKEEfiOGw13Wu6tT5mycgV9WHMDB+HZETQiHQiCEV0gAWktNGDggCDFRRiz9+BesP7APORUKRMf4Qa6Qon7tSpQGTsLgED+0Fe+HLHwoAp071QAwtWDVt5/i7zxnPPbktfCWy+Hu7Y7VS+Zh3eZdOFQrQqAxA0s2HUR5iQpRw6JgylyNb/7ciOQiJSKHjEdMiAeE1g7oY12MXEkkBgc6nEe196tX4eFtkPqPga+jFZR5O/HlL/8hKy8HBVZ9MCrYES3Fe/HjnI0oLciH0D4Affyd4ezjhaqdP+C3f+LhNP4hTI32ROGmGZjO9vv23fvgP/JGRHjZWTp/NKEoNx7e/v1hLaE9fyZaZTbmfbMQ2cXZqNKIMCAihL83CYRWcJe346e5C7Bzx06kab2hqN6DrQfT0KIyoGXPXmzNzkWZwgPNu5bjUEY2uzdEQpGzE2t3xKKutRVpR3IgN5biv62H2Gs1Rj4wBS0bV2Dhui3YsaMYAaOi4G597lXQycn4wn9hOT8cXyEr/J+q4C1kJ8mwYF88NX4wwj1d2H3o/DIire1arD2cjRh/T36Yv/iCctwyMJzdx0pgZOfg+LAAvrPAkSG+CLwC+gDggiG6MxaojxGLxRCJzhSgMqJo/3/4OcmIUZGeKNk1D9uLrBAd4Xf8MLRGLXYun4vfDwJTJ4aj00C/p1SStAc5Bnv4OZ6uhlor1s74BuVuMejrKcXWhTsgZHkGF9HV+ayOEHL5Gdi9hZsEaemZJlsbGzg62lsWXV5cwV+hUFz0obn4eyXbZOetdtw/j/soy3on4tY9cT1+1RPWPWm9btDVd+34m45bdqp0cl64fcjpcj922tecrvb3ad/fC/H7g+2LU+4Otpxf5Tz2l2XTx+n8m3T5+7DpWJIB1QmbUR98Pfo6WZLIKZ20P9k8vz9P3McnrHfGY4CcnVPs7w6nOvbP9Lrzv5zOyzkd8+TCcB3+xRWU4Y+9SciqqING33XzGq6wzz35f3LcYER4ufI1Ac5XRWMrnpy/Gg+OioG1RIxZ2w5i7iM34fO1e6AzGvDODWPxytJNeHXKSEzsG2R5V/cxGo1QKpWWuTOTyWT8w6bTMrZjy+8zsVs8HM/dMgweNkIUlZXDNyAIprYaZBdWQmrnihAfV2xZ+BUWFkRh7mc3w0bbiMyMEmit3dEvzIMfIaiq4AgqWwCFvRecRaWY9/VvcL7+HkwdPQI+9sfaXtYWpaCsyQQrhRd8nNqQX9oGJx9f6PJ2YeavCbj2pTsRIJNArzXCycsf7uIWZFYZEBHuB6sLGR6HENIrabVaaDSaq7cPAC4jcuKlkU87KdHy7wm6Wq+rzE1XaZfb6f6m45adKp2cF24fnnI/npDe1XqnfX8vxO8Py+suXcD+6uptnbfV1XY7kjLXT8e773+PQ1aDEEaF/7Ny0v5k813u4xPSuPkuViPn6hT7u0PnZefyuvO/Jy7vPE8uDNeb/+LYI3xgZUJEIGxk0pPOCxEr/EX7ueOZCUPR9wIL/8RCKENMTBhKdvyJjz76BF98vwuOgUEQ69uxackCJNXpkLBpFfaWdQ48tGL7j7OwLrsROWt+wdKkGrSk/IsfFq5BQ8ZmzJi7EMWFpSiuMzfFlHZqotaauRHfzVuKqqy9mPHz7yhtrcXab37EhuQs1JVVo1ktgszKGsbyeHwzaw6OVChh0OhQWV3JB/gIIeR80R2DEEJOI+L61/DZJ69ian/3buvngxDSexxhhT+1Vof7hkfh3RvH4fYhfWFnfayiOVfYH+DvibdvGHtB1f7JCUwmyMKvwa+z3sJgVwVqspdi+q8b0dh4GHt3VEEuM0KorcPGuBLLGwBlcSZWZhdCbiWHjaIRWTt3YfmC3RDZjMLI+17HnC9ewcAoD8gggZtfANxsLE1kTK3YvnwPtOLRGH3Pc/jtuzfRN8ADtnx8wA4+wU7sfiNn/4Yg+pobMc1BgOS0POhE7Rg2aDis6ek/IeQC0F2DEEJORyBg/6PMFiHk8sgor+E73BsW5AO5VILHxg7C7UMi+ZoAXG//0X4eeH3qaAS6ONBwfBeTUYODa/agUhqCJ997G2+9chuUpSXQ6rhOpZX8E/mYyXfi0TE+5vU7aVRpEDD+GfzfnTF8h6atynxoNKe7d5jTVe3ZUKrOdI9xweTHr0XV9mWYs08LO+oPlRBygSgAQAghhBByBahuaUNRXROcbeR8Z3wcrr27t4Mt7OQyDAv2wSvXjUSQqyMFJi8FQRlW/r0LKRk5KM8rhn90X9g5RWPgECn2HymFydCGwvJGtDSoYFLXQWvnh3GBnqjPzoTaCDRVqDDq5j5QlWdiV3wS4g8loEmjgL2tDlW5cTiQ3Wb5HBsMmxIONBZg+76DSEqOQ1FhBZq5UVDqW2CS2cJKqkTO4QMoqdPCyWcowvzcMHZ0BGj0ZkLIhboqRwEghBBCCOlpYvNKsTElF/VKVsBk8wU1DXzv/FvS8xDo4oQnxg1CuIcr3wfAxdQxCgBXu0AiEvKjANwYE4a9OcX8CARj+vhf/aMACERwCYzAmP7OaG5ohcglBBNHDoKNlRQhEQPQ180KBrEDYvq6wN7BH8MH+MLB2R9Dh0fD25Orsm+CX2QUvIIHYGCYH6wkYji4h8DD0xeRUf6wcwhFdBi3npmtTz8MCg+AjbUUNs7B8LSVwCN6IEJ93OEbHIGoKC84OYYi0FMBsVQMO9cQ9PV1gpiq/xNCztNVPwoAIYQQQkhPwQ399/OOBPwdl8rmTHwtAHu5FdxtFejn646xrBDOPfm/FG3+K5ta8cT8NXwBX2swYmdmAV6cPAzL4tOhYd/rwRFR/Hd7/8ZxGB8RaHlX97kkowBciQxKrPnpOxxxmog7J4Sgj487Vd0lhJy3jlEAKABACCGEENLN6ttU/LB7RXWN8HdxxNAgLwzw84KTwhr2chlkYksHcpdAi1qD15dtRnp5DQxGE3QGIz8cIDcEIVfYVsikkEpE+PG+6/khB7tbrwkAwIiG4kKUtmgREBoGeysq/hNCzh8FAAghhBBCrhANSjV2ZBbyw/oFuzlBKhJetrwRV82/vLEFmZV10Oj0ltRjuM4G/ZztEe7pyjcR6G69JwBACCEXDwUACCGEEELIUVzb+q7GmOdyaFdSPo0CAIQQcu4oAEAIIYQQQnqcSxEA4LbZ3NxsmSO9kYODA5VHyFWNAgCEEEIIIaTHuRQBAG576enp8PT0tKSQ3qSwsBDDhw+nmiLkqkYBAEIIIYQQ0uNcqgBAeXk5+vTpY0khvUlycjIiIyMpAECuah0BAOpOlBBCCCGEEEII6QUoAEAIIYQQQgghhPQCFAAghBBCCCGEEEJ6gR7XB4DeYLS8IoQQQgghPYVYdHGeO1EfAORioz4ASG/QYzsBVGl0/IWfEEIIIYT0DFw+Ty6Tsn8tCReAAgDkYqMAAOkNaBQAQgghhBDS41AAgFxsFAAgvQGNAkAIIYQQQshp6NrLsX7hYsxftBQHsmpRlZKKFpZuqDyCbbFF0JtXOyeFCZtxsLAeJss8IYRcThQAIIQQQggh5DgmNGbuwFufzIHVoCm445apEOSuw5ezk9DGlorcIjBqoA/E7LVezzVPPbvifNneufj2j/XIKG+2pBBCyOVFAQBCCCGEEEI6MWqV2LjuAIbd/yImRbrCxtYeI268Bw8OtUO7lq0gksJaxor/JiP27lyNuhYu8cx8xjyJVx4cB2vLPLm0Dh9JwZK//8Fflmnj5i3Ulxjp9SgAQAghhBBCSCcaVS7SimQY5G9nSeFYY+BDN8BPqEPBtl/w68ZErP/6CyxcshGffvIBZs/9Bk8/9QJ+WpcNA0rx60uvYP7+Mst7SXeQiMVYs24D/lu1BqtWr4VapaZ+x0ivRwEAQgghhBBCOjHBCINJgBOLikKJDCZlDQ5mlEGtkWPKG09hUFgI3vrgEzz3f8/ipnAXeAR7QARXjLjtDtw1wsfyTtIdIiP7IiI8jH/t6emBcWPHUACA9HoUACCEEEIIIaQTkcgJDsJWVGuO7+bPqGuHwNYbE/q7W1I6Edvg2uujkbhuCxozdqLebwjklNPudtOuv479niLcctM0ODs7WVIJ6b3oskQIIYQQQkgnMoUPxk9ywYpFq1HYoOPTdM3l2LVvF8q5XgAZvUoDI6xhJWcz7eWobgHEYVMw3DYXyxIkGBAoMa94Ar1aBfMWyeUQEhKMG6ddzz/9J4RQAIAQQgghhJDjCSUYNu1x/G+wDt98/A5efvUNfLpoDyIGTYS7MhU/b8xD1p5NOFJvhJdcha8XpkOq4N5ojaEjx8JrQF848hs6XtmeXzHr3zjs/Wc2lh+hkQAuBzs7O9x95+18LQBCCCBIS8802drYwNHR3pJ0eXHtcBQKBbXHIYQQQgghZ8T14q5UKi1zZyaTySCVSi1zXeO2V15ejj59+lhSzl95TjIEHn3hZSezpJArXXJyMiIjI894nBDSk2m1Wmg0GqoBQAghhBDS0xiMJmj1BugMBhhNZzcG/dngttSm0aKlXYNWNulpyLSzlrt/Od549Q2sr3KAhy0V/gkhVyaqAUAIIYQQ0kNwBf6MilrszSlGXH4ZrCViTI4MxuS+wXC2Ob/R5blggkZv7uyuqK4JM7fEQqMzQCgU4MaYPriufyi/TMjyalbs87rblV4DgPQ8VAOA9AYdNQAoAEAIIYQQ0gPo9AYkFJVj1raDKKxt4p/Oc7kne2sr3DwwHI+OGQAb2bkVYJQaLebtTkJ1i7lnu8rmNqSWVvOvOc42cgwK8ORfS8Ui3DaoL6J9Pfj57kIBAHKxUQCA9AYdAQDRs889/5GMHezW7ObRHbiCP3eyXdQAgF6NI8mHoLPxhr2sY7tKZMSlAg6uUEjNnYBoldVIij2EUpUVPF1tjraHaK/JRWq5Gm5OdhDybzehoTgHh2sF8HXmuno1oaYoC0lHMlFYXIyiklK0W7nAxabr3l4vFa432tiEIyioVMLFwxlS85flGQ1KpMfHIZNlFBQuvlCc7qvplEhMzILM3R1y6h/l1NobcSD+EPILilBSpoWrnzPERjUy42ORnl+CNoE9XB20SN19EJnsuBDbuEBtMsFG2ulpibYOaamVsHdzgvgiHvI9Wzvy4xKQkl+IIu58skw1rRq4ujhDRA2Vrmj1ZVn8sa+QmS8eqqpspFfr4eZow67rXIoRtXmZSGsSw8fx2NPJ+rw4xKeWQ+Tszq7T5vdqmioQn5iM/MJKwNEVDhItMhKTkJ5XYD4uqpvg4urKCiF0UJyKQdeAw/sSkFtWDrnrCdd+TQsOsv2ZV1IHe7YfrU/Yj8b2FiRlVsPF3R50K7jycE/oY/PLMHd3IrKr6mGwVM3nquy36/Soa1Ohn7cbvBxs+fSzte5INn7emYC86gbk1zSipuX4grVaq+PTuSmXraNi8xMjgrr1wY2J3Vt1urPvR18sFp+xAzhue62trXB2drakkN6kqqoKbm5u1FEguaoZDAZ+uipzUclrZmH697ORXG1pE6dvw5o5s/H1H38jr1ZtTkMbdi2eB6WdH/SZ/2JbahV/E1Xm78F7n32LlbuOQG9p9qYq34dvPpuBeXsL+XmT3oCWZjUCQkPRJzQEovx/Uaq6/BFDkbUDPJ1VWPXjH4iv1lhSzdSZm/H1j+ugdPZkBVBL4imkbF2Eb3/8B8UqSwLpmkQOX08d9m09DHcfF3C7VSCQwNNRgth6a3g5iZC0cCa21Nuy4yIUB5d8jt35Teb3WpTsmc+Ow79QXN9xHBK2Y+Hs643clEOQePjx+65PSBDaagvQqjFY1iFXpLYs/PLDQnZdNV882rK34p1Pv8WqA1kwWC6/zYW78M2X32H+gVJzAqMqisPMdZXw8RHjv+8WoZB7u8mAovIKdm4FsWMgEM7WYmhqm6Fy8zAfE+xa25y7HWoDFf5PRyhSwMWqGfMXLMC2zDpLKseEquxY/PbrHOTrnCCXnLwfD66ahW8XHwDdCq48eoMRScUVrPCfhMyKOr4AfKK6VhVKG869V3lbKxnfhODafiFnnK7pF4xQNyogE0JIT3ZV5qQG3PYc7g/346vF8cQ2uOmpN/DAiGNRPVXmTmyRXIfRAwIwcMI1KM1IgpblWBXBY/HRB48iwLIeR+49Bq88OxWKjoK0SASfsL7w8/KEl4sAaeWTMSjw8reJE0oVcPfzxshoN6xcvgdtHWUlQwM2baxD+IhQhLLvyPLRpxU1aiq8nfmxa8jpiGTw8AiBh7ec/WsPfrcKxHB0cUZoaB84WamRdMiI/gPD4MX2+00Pv4L+Xsf2q1FThwPp/TE5Qo3EIpaBs6QTEezd3WAjl8PF3YPfd552Vhg09jo4X+wqKaoarP1zHY4Py5DzYdSpkJiqRXiEud0wxybsGnz09oPwscxz7AMn4pUnxkHWcR0yahG/pwCT75qCkOBBuGuiHttjC/kaWRmJWahsFcDNyx22UhGEzi4Y6OfHHxNetpVo1oyBvZyqzpyOQCiDi6s/pkwbjKydu9CmtUSyjQakVxYhht03goP8Ieuias3ASXfCy4k6LrvScE/6DxaWYfa2eGRXdl3458jEIlhLz70m4jWs8P/ODWMR5eOOQBfH005PjhuEx8YO5PsCIIQQ0jP10kcpBhRm5sErwAvcrVIqdUBrfQMa9Wf3tJGr9mZlZW4y0VycA+nEaDjxc91BjD6TJiEidzt25zTyKQ3ZB6EaMhl+HbVt2yvx+6cf4+XX3sRrP2wHV7mvKWkJvpv5Nz78+D38GVdlXg86HP7ne7zy2kdYk3as/R85SxJnTL3GDn99/R4WsX0qsXdBhIuNZSHb52WlkI8Jw5SxE5GQnGOut0m61JQWi1I10Jj4F3/cvvzdFlaQqcdf33yO6XM3oq0xBV9x6Wz6aXUGuCJo0qo/sCv/CP58/S28/Mduvlfs1oz1eO2T7xC7fQfii0vx04xPsGTHBnw4ZxN0qmb8PfdbfhufLd7JBwBRk4LPv16IfdtW4q232XmQWA7q/7prTVWZcAgIhn2npkdnw6jTolClgZedObhj5xMATWEhDFJ7DJs4HFUbZuOnv3ahne14iUQCodB8myresw6OY2L4mjfkzNxjpiFAn4kD5ebq3PrGI6hXB8FBfqyAuGme+Rz67KeFaDq+EhnTiv+ms3OJLV+R0mJJI5cbV9hPr6jBzM2xfLX/UxX+uQJ5Hw8XvhB/PtraNVh6MBX/HcrAquRMzN93CJtSc7E49gibDmNjag4W7E9GUS2FTwkhpKe7OvsAYAXZvD37YOw3AWHOx7ZbcHgbpAFj4esoQVXaQZTaRWOYvw2MWiXiErMQOTgadmIhtKpypGWqED2wDzqaSCpZZndPrT2uj/IyJ3BMBmQcykdgv1C4yrsnW6rV1qGp1QsDwhqwPakFg6J8kZZeg0EDg1CUkQ7vyGgYy7NQ7TsB94/xQNKavyH2jcSOdf8hR+2It996BSM9jdiyMxU+fdxQlG2Dh955FAPdjhVcyTFGfQuOHM5D5IABsOpoxK+uR0arDfq6W8O+zwj0dVAhdt0iLN2SDb9+UXC3NWe40w9th3/EMHg6WCPp3xXQ9h2NYHtqa8Yz6pF2YB12HEhFwsGD2McK3n3HjYF/YH8EWRvgNngwIlydEeTqjX7XDkT1rq2wn/woxgRpELvjIIKcNVj073Zk5NjhkXfvReHqDRD1j8C+9Wm45ZG7UZiaBe+oIRjtpkJCaRg+fvM6FKybj9bwO/DS/dehKekfrCxwgKZgN7bFpsN98PV4ZLIjdu8uwoAB4UevA8RCVYlDuQJERnigmF1XJf5j2HXVfA9pbylBRpEJMVEBEFlOkbayFOxv8sB1/dzZZVOD5CPpCI6KhqNUBF19DhIKBRgyOByODk6IGDkObVl70OIcAm9by3VVV4dlK4y45tYIUF2lM9M1VqPSygNR8ibM21qPa0b5IG/tJthNmIyWvbugGDEVAcqDSGgZiAduiEFOwg7YsmuTm7AN25NrMW6YDzb98AtU7DwYN8AVCX/9C5+ho+BoTSfC5cT19p9YVIEv1u1BSV3zKYf6E4uEGBbkgxevGQ5/F4fzyk+1qrVYk5yFB0ZGYyjb1pHSKnx/71RkVtbBzlqGD24cj725xRgR7ItAV0fLu7rPpeoDoKysjH/N9QVAU++aqqur4ePjQ30AkKvaVd0HwJmJYOcoRVWj+amGwaCH1koIu3O8aZqMRmikGnjbcB0Ddi+36KmQFSchvTYHTU1WcOz0lMc1IBCt2xdiQwngJ5FA4hSIe8YFw9UxBHL2d5tVYvEPv0MyMhJulhRyrlqRnFyHsNG34q13P8ADY+3xy7ztLJVpScPa5bvw45cf463Pf0JBbSn278nC2WdfegGFL+5/5jm88drLePP+YZZEAYIjArFzSwratA1INzjBFWKEjxqAhBV/oc3GDdzzLpvQSbhhgD8m3D0GHlIJnNlxLhDbYpB3Cb794hvsV9ujj03n87sWCftK4OvpDIFEjnFD+6EuuQBDxg6Dg1MwRgwNh8zWjgqbXdIjc/NK/L3yT7z95jtYsb8ai2bNRVLD2dWgEgpFsNYJ0WTpwMzY0gK9lR1L52chYMv7+PuhQak1JzDahlpIJsaw356cPSECYgbAt3grth1IwnbxCPTv3HTbaxica1djX6UJHq4n7Nn2FiTofdHf3w1urpG4739PwMOGCv+XE1f4jy8sx/ebY1HMCv+GUz35Fwr4wv9TEwYj1N35gqvmi9iJKLbU6pGIhHxTSm6TXJDhamdtbY3Q0FB+ZCqaet/Uv39/vtYZIb3B1XlFZxnLdtOJFXdZIf9oFUcBAqJHw7Y0HY2sBNZYkQQvl3BYi81RP5NWe0LBzAS9zoAT778GTRnUah8orC7shntB2JcysO8msXbG8BhbLJm5BsJ+YZByX4mla00GpO/YBPXQh/HI6CAYT1ld1xOPvfE08hcuwP6jHSWSE4nEzpDoqpFUYakSy46zzOwi+DlxB4cB+Zu34ghbJlS4oF9kPyjspBAatUjbHo/Br/+AmdO/wIxvvsafXz8DQ9ZulLdQCKAr1jET4VSShAMVrRC5+OBa5VYs2VEBfx+ufXIrVn0xH+F3PoNhgY6nDqKw38Zh5LOY/ekriG7ZhnfX5LGbO/dE2YSWFgl8AsQ4nFXIMtZGKFs0cIkMQveH8noCMSJufR4/zWDH8tdf4PZR7njghScxyMl8/TTqtXyTjGO4J3WdggMSGQaFOCAjn51DBhViD6YibDC7ZlkWc79bo96Efm7Hwi+VNSoMC7WzzJEz00OjNUFoF4L7bnTEmr+2I2aYP9/kjbtSaXR6NOybjYOiqbh5FLv3sWvXUWoNdCIp3JUNaBTZwy/AH94edhB1Xf4klwDX4R83vv9vu5NQUt90ymr/YlZYHxniiyfHD0KEpysrvHdjXuQqwDU3cnBwoKkXT905sgUhl9NV2QTgyLpfsWhfLvJLyhDatz9crDTYOH8uVh3IR0aqCn0nRcPB1g3+VgX4beYiJDT54+47RsJOJoKq8AC+mr0cmfl5yBIHY2wfZ6gr4vDj7NUoLciDTuqDiBBXPnLSmLwKdb6TEOTYPdWFVEXsu85aigMHs+A4cBgGB9sitcEb90x0weZvfsTmtCykpKbDMzAIu9f9g71Z+RCUV+NwSTrijhSguLgeASMGojFxDTayTLjK5IIhNjn4c+UuFMEbI0LpeduJBEIxArwV+PeX+diwcwe27tyDVu9hmNrfl2W+NKhuFEFXcwDz/lyGfTl1uPfum9GW9A++/TuRFTStEBMdCplQjX1L12Bf6iEcTCiB34jhcD86XGVv1ISNX/+Ijex4PZKYiF07d2Lb9p2ILWrB1LFDYSu1gk+gCdu2FGHU6BjIRGLoqndj4epdOFDXClNKGlKaC3EgPgvZqTq4edVi46b9KCrLQ2NhEVas24yqWlfc/MAEBNtrsePf9WhxCsUNk4dgz7qlWLNhG4oEgXjspoHsPFmOhPR8wF6O4hXrsCs7Cw2uAzDI79yG1epNCrmmVZYmAMq8nfjy5/+QlZeDAqs+GBXsiJbivfhxzkaUFbDrj30A+vg7w9nHC1U7f8Bv/yTAafxDmBrticLNMzD9j43Yvnsf/EdOQ4TXsWFYi3Lj4e3fH9YSypydiVaZjXnf/IGd8Ycg9O6PwTGDITK0YXhMP8Su/AWrk0uQWVCNqKF+2PfPauw6mA+VvhJ7drZCoI9H3P5k1LT748EHfLD645+xPnYf0gqkiBkUyK5dtP8vh6qWNn6cf6PRhCg/D1Q1t0F3Qh9FXGE/hi17YfJwhHu48E/uL0RruxZrD2cjmm2Te/IfX1COG2PCsDenmG96MKaPP8tT5PEBh6u1CQAhhFztOpoACNLSM022NjZwdLS3LLq8uII/V/XmYkfd+Ig522bnrZqj6Czt+ER+vc46ou3HfSeWxr/7In/PC9Xl32Rx3DLu+7MXApZkssx3fh+3bsff1vk1ObUujxMLfhm3vzvNn7ie+f1d/3a9Ucf+7HCmY/DoPrb823l/dt7fJ+1n8+xRndflHJ1n63Fn/Zm+BzmeeX9zP8lxO5nbk8d+Awtu1eNX6+K95NydYn9z+H3MFvCLOq3X8Vscdz7wy+n3uNw2pebh74MpeHBkNEaF+OG3vYfwX1ImmlXt/HLuyf+AAE+8ef1o+Ds7XJQe+SsaW/Hk/NV4cFQMrCViPgAx95Gb8PnaPdAZDfwoAa8s3YRXp4zExL5Blnd1H6PRCKXS3MHl2ZDJZPzDJkII6c20Wi00Gs3V2wcAl2E58ZbIp52caHlxjHm9E9K7SrsCdPk3WRy3jHvN/8v/76T3df7brsS/80pk3odd7yt+meU1p6v1zO+3zBDL/jg2nQm/nvnFsXnL2zq/v3M6r/Nr5sTPOjrP/jlxGTkz8/4+aSdz/zvJyat18V5y7k6xvzn8Pra87rzesX87vZFffooNkUuG6/XfUW6FoYE+/LB+j40ZiDuHRMLGSsoX9mP8PfDG1NEIuEiFf0IIIb3L1d+rCyGEEEJID8BV9y+qa4STQs6P68/VwNAbjfCwt+F74x8R4otXpoxEwHn29k8IIYRQAIAQQggh5AqQWlaNgppGHC6twvLEdPyXlIGZW2Kx+MARvpf/p8YPRojbhff2TwghpPeiAAAhhBBCSDfTGgzIqKhFfZsaFY0t+DsuFSsTM9CkbMe0mDA8O3Eowj25Dv8ufuGfjyew/8urbkBScSX/XRKLytHSrkGzSoOUsiq06/QUeCCEkKvAVdsJICGEEEJIT1HXpsIXa/egqL4JgS4OGBrkjQH+XnCSW8PWWsY3CbhUWtQavLFsC9LKq2EwmqAzGGElEUOr1/OjEchlEjYvwY/3X88HIbobdQJICCHnrqMTQAoAEEIIIYR0swalGruyitDXyxVBro6QiETcQ/nLghvqjxsJIKuqDhqd3pJ6DPfk38/ZHmEeLhCLur/yKAUACCHk3FEAgBBCCCGEHNUxFGdXrqR8GgUACCHk3F31wwASQgghhJCzxxXyTzURQgi5OlANAEIIIYQQ0mNcSTUAuO9SXl6B4tJSNDc1o6m5GW2tbfxn2tvb8ZOnpyeCgwKpFgIhpFtREwBCCCGEENLjdGcAgGsmwWWga+vqkJ6egaRDR1BRWQm1Wg29Xg+DwcBPXL8JIrEYYrEIMqkMjs5OiO7fDzHRUfDy8oQNy/sKhVQRlxBy+VAAgBBCCCGE9DjdFQDgMs6FhcWIT0xEYlISmpta0M7SuAI/RyqRwMramhX4pdCzNLVKDY1WwwcNBKywz6VbW1shMrIvhg8dgr4R4bCzs+PfSwghlxoFAAghhBBCSI9zuQMA3CgJdbV12HcgFnEH41FSWgqD3sBv08HBHv5+fvD18eGr+yvkclhZWUGn1/Pfsa2tDZXV1SgqLEZ1TQ2fAecCAi7OThg4cADGjh6N4OBAiESXbphHQq5uJujVpWgt/g3qyjXsdSE7x04ezaRrAgiEUkhsIqDwuhMK73sgsnLn069GFAAghBBCCCE9zuUMAHCfVVJSiv9Wr0Xy4SNQqVSsgC+Dp6cHxo0Zgz59QuDs5MQK//YQi8WWdx3DvZ8LAjQ0NKKsvAJ79u1Hbm4uS1Py6wcGBuCWm6YhJjqafUeJ5V2EkLOla8tBU/ZHUFWtg8moBvs/y5JzIBBBIFZA4XkHHMLeh9jaz7Lg6kIBAEIIIYQQ0uNcrgAAV7W/oLAQCxctQXZOLp/m6OiIEcOH4sZp18PRweGc2vFzT/61Wh1279mDLVt3oLy8nG8q4OTkiHvvvovfLvddCSFnx2TUobXoFzRlfQCjvtWSev6EUhc495sJhfddfFDgatMRAKDeRwghhBBCCOmEK6zn5OZh7rw/kJWdw8+Hh4fhyccfxX333MU/9T/XTvy4h10ymRSTJk7AC889jTFjRvOBifr6BixcvAR79x3gM+iEkLPDPfHXK/NZ4b/NknJhTPpW6JS57Hw39+txtRI9+9zzH3V0StIduIshd/GjGgCEEEIIIeRMuMK4TqezzJ0ZV9X+XNrYc9uvqKjAin9XITMrm3/vkMGDcNcdt/Ed90kkx1fVb2/X8NX79+0/gC1bt2Pn7j1ISEhCUXExv1wul0PCvkNHXpcLHHD9BQQE+POjBHDrcTUaKiur+CED3d3c2DqULybkKL5av+mkyWRQQlWzEdrmw2z+wgkEIkgdBsLaeRz/+qTP5E/LnntudoxSQk0ACCGEEEJIj3GpmwA0NjZi1Zp12L5jFx9oiI7qj3vvuRN+vr7HBRK4QEFVVTV27dmLQ4eSUVdfD7W63TwMICvkc59pb2eH8LA+GD9+DCLCw096f1NTEzZt2YoNGzZDo9Uiqn8/3HfvXQgMCDiHvLEJ1em78PfGeGg6HlzaB+KRh26Fu/zS9CugbizEoRItRkSFgWIV5NIxwaBtgEFdbH7Kz5XDOzEaWtFaNAfq6vWWlFPTqOyRVuqJoKAsOJ7itBAIJJB73Q5bv/9jMyesxM5HocQeYrk/hGJu9I6ed+D32D4A6pqV0BvOo3MHQgghhBDSLbgn2i72Cn58/At1KQMA3Lb3x8Zh/oJFaG1tg7eXFx5/7BFWeGcF3ROq/HOF/yVLl+FQ8mG0t7dbUk/G1UDw9/XBPffcxRfwT6yNwDUBWLR4CQ4mJMJkMuKG66fi9ltvgVxubVnjTIzI2vAj3syLwl//N5RPaczehI++LcBbf7yKUKuzr/1wZiaoGuqxeuadSAp4D18/OgkiCgCQS8SorUd96v+grtkAk7Gr5jEmvh8AnKLXf5NJCFW7Arn5EdiY7QutWIlHr90Ev9OcWgKBmF2wuML/yQe2QGQNG5/74RjxBf+6p6FOAAkhhBBCSI9zKQMALa2t+HXOb0hMOgQblj9+9OEHMWrk8JMK/1zP/lyhfc++A2fVHIHL5wYG+OPppx7v8ul+WVk5Zs6ajeLiEnh5euCZp59AeFiYZemZmAMAbxUPw6pnRljS9Mhe8SH+aL4enzwcjbQ9G1Ce24hGVz9Mi5Bgb2sYbhrqC2F7PRb/fQBj7rkR/qw8U5S0Dv/tyYWTUygrPAFj77oBQfJj37WlMhnffLgc9r7NaPG6DR/9HwUAyKWjrt2G2oS7YdQ3WVLOTUNVKDZl+yO93AUadjzLbZrx+LUbTxsAOBPu6b/XhBSIrX0tKT0HdQJICCGEEEJIJ0lJyXznf1wBvX+/SAweNOCkwj83xv/hI6nYvXffWfdFwFX3Lywqxrbtu9DWRfDCx8cbkyaM5/sLqKmtw/4DcdCzzzl/YgQMHwVpdixUGhU2LPgbLQOuw+1TxkNYGY/daVXm2tSaJmxcuweVrHSkSfsLX/5Tizse+j+EypIwd86/qDihYoONWyTe/O4D3DUxCt3TexjpTUy6Jlb4b+EevfNt820DnmTTU0cnG79HILGNsKx9MgfXQtw+ahduCjx1DZ3jcJ9jHwMb/8eP/xw2L1aEciuYv08P7ySQAgCEEEIIIaTXUypViIuPR0tLC5ydnTB29ChYWZ1czOWWr9+4iRXQz60QwAUB9h+IRXl5BV+L4USDBw9EUFAAX/BPTU1HRWWVZcn5ETp5wdkyJrp1SB9MCveCjcK665bLhhas/OM/jHnwPvg622Pw5LsQ5iW3LDxGKJLC1sbqojTlIORMTOCOXzaxgrmV83g4hn/Gpk+PTg59PuTTuYJ5V4QiPWRiPeysVZaU0+Oq/1u7Xw/HsI+P+xzHsA8htYviVrCseUJnBD0MBQAIIYQQQkivV1pWhqrKar6gHhoSjNDQ4JOq6nPLuN76uel8cE0XcnPzuny67+jggJjoKIjEYjQ1NyEtNc2y5PwYG8rRIORGHwAUEgnEotNk+w1qVFZpoZCbm0pIZQpI2ERI9xKzydIbv0AEodSRTc5HJ5GVO0Qyd37Ni0IghFjqwbbpctznCKVObFHnTgF7dgCMAgCEEEIIIaRX4wr2BQWFaGho4DvfCw4Kgq2trWXp8bh1LqR6flV1NfSGk2sPcJ0FBgQEwM3VBWq1GhmZWXyb3fOjR/6+PRBGTUZXAwHo6pXgvoFBp4OR+y4ia3h5SqFUmj9P294Gnebs+1kg5FIQim3YpACMen4kAIOm1rLETCCQQihx6PRk/kIJIJA6sn+PLyIbtY1sYp/NrhMCkQ0fKOjJKABACCGEEEJ6Na4tf2FRET8Un5OjE4KDg056+s/hAgXcuP/cv+eLa2pg6qIJAMfb0xM+3l4wGIyorKpCXV29ZcmZGVmBvbm5mZ+K4ldgxho3PHRnJP8MtTM7rwA0Fm1FRU0zjuzfgoYaVtAX2eH2/7sdexb9hZL6ZiRuW4GcClu4dU8f4YTwuCf8Qpkre2WCtjkF2qZD7GWnc4edoyKJAx8ouCi4WgYSu+MCCiaTAe2NsdApC/l5iSKQlf973ggAnVEAgBBCCCGE9GparQ7VNbV8wd7ewZ4f879LrGDAjSrQVXDgbMmtrdn7u86Cc30PeHl48kMFtrS2oYkV5s9MAOfgwbhBmomFCxfy09pMa3z9+4sIkopYmUaOAcPHQi4xf6Yw/D68e2d/rP1nIYoEw/HGC7fBy0oAaeS9ePc+T6xeshDFmhgED/SH4hR/pq13NEZG+ffwitDkSidRhELqMISdLxLo2rLRUvgL9Koiy1IzkRVXZd/DMndhRDI3iKRu7FXHkW2CriUFrQWzoFcXse8hhpXrZAglPTsyRgEAQgghhJAeRm80ol2nh4ZNBuPF65CKe7DdotagSdWOZnU79Iaun1RfbYxGA98+nyvY29nYsEJ+18MGcsUCFxdnvrr++fLwdGfv73psfv7z7e0gkUj46v/t7WfTe7kArmGj8dSzL+CFFyzTwzfD1dpc918gtMHw8ddCIT1WXO87/h5+vdtuGopJ902Bn5USG95+Eb+VBuLRRx/FkLB2+ESGweMUgQ4H/2GYMCQEQooAkEuIC17ZB/0PYnkgP99etwMN6W9C15bLLlbmZjQS20hIbCL51xdK5jgMYmtv84xJD11rBhoz34emIY6/OIptI2Djcx87p85uWNErFQUACCGEEEJ6CK3egEPFlZi9PR6P/bEKzy5aj2XxaahrO7terrtiMBqh0uj4Kb28Bq/8vQkvLF6PFxdvxH+HMqHUaPllXMDhamUwGKBsMwcAbGxs+H+7wqV7enjA28vTknJubG1t0Cc09LQBBIVCYQkAaM4yAHAxKHD9+y8hPHc95syZgy3ZJrzy8Fga4590O5nDANgFv8QK5j4wGdVQ16xHXdJ9aC35A3plHt8HgNQhBgLRqavla3Uyy6tTE4gUkDkOh0BsC11bFloKfkJNwt1or9vOyv46SGxCYR/8MiTcaAA9nOjZ557/SCaVwtq6e0bz5C6kUvb5p7rQEkIIIYQQc+E/vrAM32+Oxb6cYtS2qlDT0ob0ihp+WaS3G2SneLJ8Km3tWj6YsCElB7uzi7AlPQ8ppdXmbbcqkVFRi+yqen7Z/rwSOCqs4Wnfded4lwtXTf9sx9/ncIVtrkr96ahUKmzYuJkPBPSNiED//pEQCrt+TsZtj2sGcPhICr/+2RKw7Y0bOxojRwzrcnjBDlWVVUhJTeX7Chg8aCAC/P0tSy4xiROiRo7ESDYNiekHuZSeE5IrgEAIiSKEFfRtoW/LhUFbD4OmCpqGfdA2JUOnyodJ18Q/rTcZjw+YGY0iaFQu2JEcimqdAEb2n6d7BTzlupOCW9xoAtzTf039HrQW/wZlxT8wtJfzT/4lthGwD3kNCu+72Nc5czDhSsVdr7iJAgCEEEIIIVc4rqr/gfxSzN2diNzqhqPV/rn/557M17PCIhcA8HI4t8L52iPZ+HVXAvJrGlFQ24ialuN7flezbReydG4Zt45aq8PEvl13kHe5XIoAANex346du/lq94FBAYjq35+9p+sCMLctrq1+c3MLyisqzyoIwAUTQoKDcNcdt8HNze20+4/rjJALLnAjDYwYPuzU/REQ0ksIRFaQ2ITzgQCjvhlGbR2MrNCvVxVA25QIvTIXJn0rW/P4JkuVZRHYUeAKqV0jfJ0b4O3QirZmF5S1axHgpDq+KrxJB11rJjQNe/ntmow6fghAa7cpcAh9E3K36yHgRiTowSgAQAghhBDSA+gMRv7J/5xdicipqucLwCfiagD093FDuCfXY/bZq2xq5Qu0Ie5ObHI+7RTK1gn1cEaMn8dVFwDgCv4HYg+itbUV3t7eGDQw5pTv4T6fK9AHBPjzHQfW19efdlhAbjt+vj546P77EMjew733dPsvOycHKalp/HqjRo6A13k2NyDkasI9eZfYhMDKdQLfCZ/JoGIl2nYY2b8mAxe4PDkQZ2tfi77eFSdNIScW/jkmPduOGgK2hOsMUOYwCLaBT8I+6GVI7aMhEPXcJ/8dKABACCGEEHKF4zr7i8svxc874vkn/10V/jkKmRQTIgIR7OZkSTk7Qa6OGBLohbpWFWSsoGxnJTvldOeQSExkn9HdebZLEQDgCvDxCYmoq2+AkxPbJ4MH8u3wO+PWKa+oQFp6Bv+EXqPRYOL4cRBLxHzgQKVSw9hpeD+uAO/o4MAHE+65+05+vf37Y1FZVc237+9o698Z97cdOnSYfUYmy5tbY/SokXBzO7egDiFXLYEQQrEdrJxGwtplAqS2ffkOAkUyFz4oIBCIYDKq2Il0tp2XCvi+A8TWfpDY9OEL/XKPG2Hj9wjsg/8Ha9dJbLvcsIBXR3OYjgCAgF1gTLY2NnB07J7hDLibCHcBvKg3E1Utfv5lDsLveAcT/S0/mKkCCz5ZgujHnkaMj3msyJaqBPz0zTLoo+7CG48MQUcIpCF5JRbmuuDZ28dByt8v9MjYvAL/tPXDx7f349dBewXmfT0Hac0iXP/cS5gSfPn3n7JgLz6dsw5qXcdB7ofHP34S/W17foTqilSfjQ9mLkRzmxZSq+F4/cvb4aKvw+Kvv0ZSvRBRUx7HI9dKMffVn5DFVr/1kZehcFFgiFenY6MlBb8vKMQdz9wM+/PvQPjq0l6OOV/OQUarGiMeeAf3DHRk120DdiyZjjVJ9fDrfy2eefgayE+fd+uCHumrf8Nvu/P5CmG+1z+P1yb7I3PDj/h1Wymkdq545JmXEOl+qvNFj7T1yxBrOx5PjPWypJETpe/6C9qQmzHAcl2tOrgUK6qC8PSNQyHmL786HP5vCdaJhuO9m8L4dThp/32MeXtFuOV/L2OCn7lKXVPePnz7+2q0aGzN11UfDRbM+BWH6rlqfYxTAN54/nF4O9A17lQ0ykz8/P4fKOLKiEdvqx546N2nMcj54lRdTNm8AMrQGzEi6NwKmuTccYXBI2XV+HTNLhTXNZ+y8C9keajBrBD/wc3jz6t9PlcL4OkFa6HjMoZsWw1KNd+UgOsHwMT+c7GRo7pFic9vm8QHGbobV8jmeuw/W1x7fe5h0+lwTQB+mTMPB2LjEBgYgGefeoJ/wt+BK/zv2bcfmzdvQ2lZGQxs3tbWFmPHjMbYsaP5+eKSUr5JgFqlZIV9CdxdXeEX4AdnJyekpqVj85ZtKC+v4Pexk6MjRowYhmnXX8fy4I6WT2HZhJZW/LlgIfbuO8B3NPjKyy/C38/PsvTUTnVsnH/++riLyHE6f9bZbJ9b/by/xpmwjRfm7IfQfiD8PeSWxE5O/HA2b/72rOB3XHLH33R8+nHO9F6W2PmtHekXtYxDTsJ10MfVBjAZNDDq6tGY8Q5U1RvYgjN3WsqN528f8goUfo9CKGLlUZEVm+TsN7s6M+lcTScucHlV1gDIPrASO3amwnP4NIQ5s+2yg2Lvqk3YX5KHkAFj4evIMo+qEiyavx03vPgmYkz7sLtQjDA/V2grkvH72n1QmVwwYmAfPgPbXpOCFf9uRZ48DDfFsIKAUYddy5bAMO4JvHbPQOz9/mcYB4yD16k7n7wkpI7+GD7ADrW1bnj1zacRKSvGd9/vQtiEwXCmjlsuPrkLRg33RkGmCi++eR+cxexCL5Qjul8ASlzG4Ylxjlj35Q/AnW/gzYdvRvnO31Fp1xcRbh2Zbj2Sly7FqtxMBPQdCm/77jnnrjhiOwwePwbOqMTm3/fBcWh/eNtZIygqEspSV9z/+DjIz+twFsItfDAG+QtxuNoaD00bA3srAexdvVCvdsHjz9wLP9vjn7x0pmkrwMo//kWDzzCMDXWwpJJjTGgsOozFy7bCJ3oMu65aQV0Sj9/XHYBW6oPhUQF8BzttFYfx79ptKLbrhxui3Pn3VcZvwvK6QXj/+Qk49PsCtAbGwIedJvll9bjpzgdx0/XjEeJkhfYmNTzGTcDd067H1CkjIS7OReCAwbA652BQ7yGWuiI61Bpby3zxxSfP4OYp12J0pD9E9grYSy48Q6Mq2Is5/x2EV+QwBLqyzJIlnVx8XJX+hKJyfLluL8rqm2E8WkA5nlgkxIhgX7xwzXD4OTucV36qVa3FmuQs3D8yGkODfJBSWoXv7p2KzMo62FnL8MFN4/lOB7nPCXQ9VljtLlzB6mLXAOCe1ldVVyM7O4cPMPj6+sDf34/fn9z8gQNxWLVmLUpYIZ97gsZ9h3aWkS4pLUNhYRH0LM3DzZV/D1dg9/Hxho2NLcrKyrF9xy5WoN+P6uoa/n18AEOl4oMBXGY8PCyM/46cktJS7Nm7H41NTXwgYvKkCSfVEjiRTl2Nv374HP+s24rlv83GnNX7kZa4D7v27IV79AS4nZg/1dZgzcLf4BwxHPJTXBbi//4RB3Q+iPS0s6RwdMjYtRyz//gDW7buxvZNy5HR4Ig+wT6wlnR93LVU7savv+xHzPAoS1D44tG0FGHmW19g4/79iN2agCo7f/T1dwbLnvG0LcX4+umHUNLnDkS5iqBpLcHfX/yApZs34K8thxDYdyA87CRQlx/B9B9+xvr1G7A5Ph99YgbAQdb5y5rQUBSPn9+dhbX7N2LBtmIMGRzN5ykqDm/FOz/8iX2b/sOGHAmGDAyGNTvUSg+uxxe//olt67YgtswKgwb6o2cPHHfl4p76C4RWEIoVEEldIHMeA726DHpVIfvpTn2d4EYPsA14Evahb0Bs5cm/n2tmILhKnvZ3paMGwFX5F4aNux0T/dyOZUxEcoy57T5M7nPsz61iJ2y21wQEO0ng2XcMiguOsJutEVbeA/D4w1PgZlmPY+UWg7tvGQarjosku3gr1c1Qao2sFC6Fg8EXjt3bIS4jQtCQAXAX5SMlr8mSRi42gcAG8i5+a2eWuYbQAGWdhh0b5ovNyDuew7V9nPnXHF1jGeJtx+DhIY6IzWKZAEs6MZP7ROH5exyxcOEqtLRbarU42eNC42ouoaMx2b4Yv61OgZbNZ+z9B8PGj4TjKTp36iCz8ceIoX1wdcaAL5y+tQk5KnvEhB7bj9Z+Q/H4/ZPR+bmwjdcg3H1DDCQdeW99O2KTajHh2nBYydxw3QQ3JOzPhro2EUvnLMCHc3aj47mezNkZ3laWp/1F+5DhOAZ2lIM6J/rGZORrHOF7kYL88qAxuHGgi2WOXCrck3iuzf/MLbEoYYV/wykK/0KhAMNZofzJ8YMR4ubM1wS4ECJWCBZbBnaXsGsk94rbpJilX+24AEBwcBAcHOzR1NSMjMwsfmQATmVlFTZt3oqKikq+AN+ZWq1GVnY2Vq9Zh59+mYvvZ/6EX+f+jh9n/YyZP/6EJUuXITEpCY2NJ+fN2tra+MBC0qFD/Ha5jHl+fiHfzICrtcB1Gsg1AzgTibU7HnrtS3z55ed4fMowxNz0Env9JT775GNEdlVRpy0NcXEVlplz0JqGfxfm45E3pvPb//LrmehbtQrrDhZ1S54mbesqGKY8iheevRcvvfs4VNt+RGnTsae+qWtnY31mxdHvlrV+IVpibsHnX36NWQ+E4NsvNqIZamxa8C28r3kKX339DR4fpMLnGzMs7zAz6dqx5o+N6Pv6W+zvno7pE1WYtzgBGkMjFq/ajGdfeQ9ffvMtbhXOx8/7uf1ajOVzt+Dx/32Er6Z/gKjKBfjvSJt5Y+QSE7DCvBec+n4GueftrEDfdaaBe/Jv4/d/fOd+Qkn3BzUvt6v/it4lPWrKm+Hn6crf3CQSa4jadGjo1G7rtERSjLn2GpT+9S2Wb02AwxO3I+j0wdnLwISm4lJUGa3g5WyNqsx4LPr5e3zz7RdYuSsL5Rm78f4772PTplX4/OP38PmKdLS1lGPJJ8/jnbn/4eefZ+PDz75ESUUGfv7oXTz+8o/IY7nwqtg5eO2rP1HSeLnGoe3BBI6Y9sQkFC77BO//vgnp+dXHDcdUVVaKiH6+6Dd8MgqSE9CopRDA8URwHfMgbvUqwewVqeyW3MGI+vwj+GcOO55nfIYF6w8hZd1C/O+FF7E+vQYHl3+JRx95GatzlahOWoB32PFa1HDseOWqc42790E4Zy7G5s1rkWKahmAPKXTqKmyYNw/TZ3yLN9/7ETvTy1FwcBUef+p9/PDbH5i98gg0/BZMqE/dhLc+nYGfl2+H6miTm95Mh9KibPh7+UJ6juUNo0GPRqEebub2VZB6eEDcVAOh63B89vMMPOiTh19+WYa6dnNVZPPTTB0StyVj2NAQeuJ8lgytZTiUkIj43XEo0XDHrAm1hcmY9dNP+OqzH/BXbD5qcvbjmSffwsK1GzFr+vt4d/py7Fr3Gz77+GssTSjigzW7WMb4oxnf46PXn8H82Prj+lfWtzchbvVCzPh2Br6c/Q9KmuncuBj0BiNi80rx255DKGWF/xMLnB24QvmoEF88MW4Qwj1dWOGdzo4L5e/nCzdXN36f5+Tm8VX6uar/iYeSUVhcfFz7/s649bmqtVyzhMamRr4AX1dfz/cLwI3jb2C/6alwT/p37d7LBwO4iWsqwDVHsLW1QVT/fpZr4PnhhkQ7uPwHvPja//Dai0/h9V9Xo7q2DNN/XI7D+Sn45L8ktLeU4bdvXsdrr72G1156FC/O3gzVqfInqibkNTUgv6yO/c1sXmSNyf9j1+3xQTBpldj598d4+fVX2baexyMv/YzCZi7sbmEyoCp1A9564mW2/GU8MX0BcqtaYVCWYfn3H+H1V17Di0++hnl7slgu/eyYjFo0t5nv1JB54/nPf0KIExe2N6EhfRmWJQbglpgwS2FHj+KKdEREBfGBMpvooRhaswIF5eUoSrbG4DBvtq+FCGfpDct3o7xTf3IGvRK1zkIMceOeAIngPGYC7PJ2oLUpH6IWL3g7WLNkGcZMug5F62KhYnnpOsVguDvKIBDbYML4vtizKYF/CEEuBwHE8gDY+T8BqV20Je14MschsPF9kO/lvzfqpQGA4xkMOmjU5xaZs7NzgNuEm9CWsh2HC+ssqd2jKH4j3n37Xbw7azMmPPIsBlmX4rvZCxBfWIuaqjqs37IF7WIFuKYerhHj8fL/3YqK7DxoJFawYZlwmUsgK/Q8g5F+UtSYfPDki4/Bw8YN1nJAbh2E2x99EH6OVF39bNj2vR7vf/Ah7nBOxRdffoG/4iotS4DSgkMI8XSFnZs/QpqSsSHD0q6ZHCUQijHmjofgGvcX/t5RYO7PtbUcs2b/jj25taitbcLurethP+pu3D22H+RyMYZd9xC8ncWwYQesu3s0bmHHa4DTCcerPBC33T0ChzINuPm6MHDxury9q6GOnIxXX3sFH9wfgRUL1kEplkMktcW17Ds8d3s0uGfPmrZMHEgV4uVXXsazd06CXEKXTVTkotqxP9wdLjzyaWxswLHnYlJE3fIYJgeIcbi00/nRWoXVGIuBnatmkdMSSBRwdnWFq7356aFR34B///gd+UXlqG0oxro5S1FsVEAsksK773A8+/ID8KzJguewB/H0fSMRdygPJoEIYdc8iufunQSxXovMtPzjMuYV8avx59bDqKqpR3HSFpZxL7IsIReCG3t/cWwKy6AJMDkyGDZW0pMCX1xhP8bfA09PGIoIdl/hntyTC2dvZ4eBA2P4vqm46vpJScl8IT4rK/ucmhycCy54wAUMqqqq+d7/uYmrjcCNFhASEmxZ6/y0Z63BoiQF3v/8W8z47gdcp5mPuXtb8eqLdyImOAof3DoIhfu3o33gk5gxYwZb50t45f+Dgk5B9OO4j8Jrj/fBLy8+jvvvv59N36JAZy4pN1ckIKEmAl98xbYz43vc4bYVe9Iqjz5916uasODfnbjzk0/Z8m/x6QQ9lsz/F/WZW7GvLQIfT5+B7354D5NC3M66cNJv9BSUrvsW73w4C6uSO9VCUNfix18KccObt8Dx6G1KDWWzCPayY0+EuWCbuqEezUJ/dK4kZTA1QNlpFxiNSsgMVnxzmw6qdh0MzXXQyTzRuXVJu64Z+sZ61Ersj9V8Y3RlTbg0RxDpmhAS+/6Q2PZlr08OokkdBvNBgq6W9Qa99I4hhpe/K0rKqvmnGVxkT+zsCuezvYEaddi+IQlDR/XHoy+8Bq/EOdhWeLbxyosvYOhUfP7FF5g95xvcNzyAXaQ00HjegE+nf4EZ07/DH1+8iIBAH1ZAsoa3o5zdWER8lFNibQMnVoCS2ztDyi5qIrH5Kil28sR1rtn4d91h7KwPwHA3qgTdQSCQwGTQQtPpKYBOq4dEzN12mrB9fR5kju6IvuV1fPfardi/bh9fuNGVbsWmg2os+OU7fPXjArRKhUjdlwQVPTA7iVTuh0dfvxF5+/9DXjO7Axt0aLKfiI9nfIHpX8/AHzPfh7+jDAERATh8pBx1zW24/6ZI7FuzA8llYvR163TH7cTazhFiKwUUlsO5oaLAcjMWQOHjAx9dJaRW9hCLrWAlO3bMV8QdRFx5PppUZx7nuXcwIC87DbuX/IKvvpmBjUl1WLVgKdKazm7/CNl1xo2dR1Xt5vXbmhtg5+p5rG2oQAAHF1dYd6q119bYjGEjw6j95DkQWjnCnxUggsddiwG23Dmhh4Nvf3z02Rf49rvv8Pf8dzHE05Fdu6zg6OrIrv9idtxbw0lhbnKh0xtgZOde9t6F+GdHDR66axxOfMCsN0hw4xOvs/PyS/z6x+/49MYgyxJyIY6UVkGj1+P+EVF4e9pY3DW0H+zlVkezqVzV/MGB3nj7hrHo4+FMT/4vIu5p+6gRwxHg7wuDQY8DcXF8b/95+fl8Qf1SaWxoREZmJtas2cB3AmhnZ4cJ48edsePCM2kqyoKdTwQcZOwawM718ZNuRkFsIpSdsqxBo67DUEUV/vr5I7zwwieIrTadsr8JLkjb7/qnsHLrOnz90g1wcyvD+w/ein8SKmDnNRQ3jPHErrVz8dIjL+CfI9zwbMcyOe3KTNSViNCQdQh79+5HZqMD28c1EAaPgnfuMjz/zd+ITUyFUcryqZb3nImVZzQWLViM9/5vHHLW/4SnnvgI+U1apMetQMDU6zHa+UIbEZKejBstQCh1Yyf2iflCczMBrtO/3urqDADodajTn1jRRonGTg/qXWKuwaDaLShpAUqTt8M3JAZSSw7U0NKI4+sDmKBsZReyjusYuzAqVQXILNawa6EtAl2EF9zu7kI0K9XHX6ydfDHStB9b4kphZP9VVnKdzJxLSdMaw//vFrSs+w/2gc5cfpxYiMQOcBLXYUlcOT9vYhmEDXv2IsrdfJNu3LsI87fk8U+uuarO7iF+sNU1YeXiKtzx7ut4+43XzNM7L8CveicyytkBSE4i9h+Nh8f2Rb5WBdi6YqJVIlZsyeX3a0NDKZRKA9y8+6AqPhUp9UoEjbgOgZVbkC9xgeIsD9iQ4WORvGEf6nUG1OaloClqCgK7GMwjcNLDeG6iD36fvQX1lrTeTYSQCXfhTcuxPHWQC255+B70czDfYHWtTTC3mu1gZIV8jbm6KEckw4hh7tgcW8JyhOVYvakRI0eHHe1rgTunSutKEeF2rOOp0sZWxHj03hv1+TBVNvC/g1DoBV9fa/avA+wkjdiQZj6Kmw+noIp/dWr6lipsTrTBjQ+MQ3NxBXcrNNPq0dqugb2vPxK37kUjn8mvQWoqXc8uhozyWjjKrfnO+KwlYjw6ZgAfBFBYSfm8Roy/J16fOgr+zg7dmve4Wtnb22PkiOGQyazY/aYRy1b8y/cJcCnp9Hqs37AJ+YWFfKAhOqo/QkND+IDEheBOWVPn5gdsc9Yyx+OeTCdvWoKdZXrEXPMwvvnhc4w784ADPN9h9+H777/HR/83GnkpmajJ3IBlWzPg1Wc8PvjpB3bcnjxai0hiDUdHJzg5OcHNKxwPPvggHO1D8dJPv+KNW6LQXhqLt1/6FjmdB3hoTsQHDz+Mh9n0/vTVaOsi1qzwj8Ib732NW8KakZyXjNXTl2LNoq/x6GPP49+0Yiz5/j3Elxph46RHo9rSZIARi0SQu7jB0ZgHlpU+SiRwhW2n2IFQaIt2kQq6TvtSYS2F2NEd0vZS6Dt9J2uJI8Rsmx7aBra+JZGRsvx0t7cW7mVMJu4H4KJdJwa0TPyyjjEdeqOrMgCQses/FEudkbJxPvJq2RltUGLH0mXI1TuxfzejVM9OYKkHpt03BZtmf4OtzSNw89gQ/umGuiQB81amoq0+HXN2FfDbU1cfwtr9pfAs343/duZCL5LipjvvQ8Pehfj8yx9QPeINTAw4Mbp06alLE/Hrn3ugbi/A3H+TcbS2ksQJt736GFQ7/8aXX36P/Wl1yNjELppGA/7cnYPDSfHwEGTir5krcVDjBk3OXuQdXIWDxWpsXrgT1WwTYpto3HBnGEJcOvf+SgRiGW5/9Cl4pq9mv/03+GLGDxBH3oFAJ+5OIUH4Ay9hsnMuZrBlfye24n93D0ZB/DbkmSoQu2q35cbVjvjlW9FkrcDmxcuR1dp7L0AdCnbOxeq1WzB79lZLIVuAsHE34dF+vuxObIub3nwW9kn/4Su2X9fuqIdEIYKI3Xhv6aOCwToMMnY+D5w8HBHeNkefknWmzNuNecsTYWpMxpw/Y/lO5tzDr8UDw2X4bca3mJvhik/uicLOuAx4uuqQFJ8JZUshjhS2wZi1DiUmD3jaZuHXWctQrqJKfJ05e/eBg6UbaVXhAfyxNgstZfH4bW8xn9bKXq8/VA/Xou3YEFcEA/uFXKKvxX1WW/H592sQ9fwLGOgiQeGOX/hz6qtvZ8FpyH1wsj52e5IK9XCwoSc5Z0Oryseyf2Lh4VKCNf/uRHvHkz6hDJNuvAMN+7n71jdY3myHxiPxcPIUIWnDRmybtx3VcgP+i0tG4s5YeLYcwYo8I8b2M2LxV7ORKfKBTV0i9m1ejm0lJnZPiUN74CDcHKTHr9/MYNvcBftwCtJcqKrmVhTVNcJJYcU/6efuDnqWZ3G1lfO98Y8M9cUrU0byhX8q+18aYrEI0dFRGDRwAF8Ar63l2rtf+vt0Q2MT399AgL8fRo8aATtbrr35hXEKiYKyNAW1KnYh0LVh/fpV8B8edlzfLY2tTYiMjERkqD/aszZgf6oBOpZf7ErV3q/w6HuLUKM+VoXAABl8vbygrq2FrW8M+kWEQaE5gg2rtNBpjq0nlftD7mOCyDmA/zw3USrWLd8JVVMZ8muNCA2PxKRb78ZgVR7qO0eR7Qfj4/nzMZ9Nn7x+M2w6Zbf3zPsQMzdnmItxuhZUNlfDyyUcb6/fjZV/L8L832fhtn7+uPd/n2Korz0CfQci4WA6DKzwVxe7F8mB9yPY0xOhwwXYd5gb/UGP5INx8HlgAjw7lZC4wIV3iwAbcmvYnBal6zdCHTkFtnZBEDhVILOihX2+EuvXbUPEbSMhd2d/n+4Q8qqUMGqbsH5zLq6ZOohqsV1OJiM7JFKgbTrERcEsicdo6vdBr8xnr3pnHlyQlp5psrWxgaPj5R/HnsNdXLm2Vhca5SQXWwV2bWvB6EnhR4dTIYQQQsilsyUtDzO3xEEmFePWgeGQSyRIK6/hh+ULdHXCY2MHIMyDa/N/cW/MFY2teHL+ajw4KoavdTBr20HMfeQmfL52D18YfOeGsXhl6Sa8OmUkJvbt/qYe/DB6ys6PiU+P61H/XKrTc9vPyy/Aor/+5tv/X44AAMfR0RH33HU7xowZDekZhv7rmh4Jf07HasUd+OyuUL6TvLSNf+CH1bEwtSsQecf9+L8po+AgasbPr92GOLeX8PmtCrz/7V8Qsb/RdeCNcM5ciPBnfoV7yj8oDrsddw70sWyb0bciec9mLFq+Fs1ac+B38mOvYOqAMMjVhfjk8+9Q3qiBzjcKN1plIcvzIbxwrQ4LF5fh6VfuhbpoN776aDHqZGwfew7G+688DH9xPeb9Mhtx2bUQaCSIvuclPHtjxFkVltWNeZj3zkzENVayAoUJ1zz+De4bHwKuxQNP14jfXn4e8mfn476+En64xCWffoe9VdVodOyPb95+HsEuMmjrsvH1zJ9QUN4K+9BRePN/j8FTLkT6mneRG/wqbol0RFtNOn7433cosNaj0Xsq5r55F1wUQjRk78T/pi+FRNcGl3HP4/2HR/JBiprU7Xj/56XQtgkQfsNTeOmeQaDetC4tk0ENbcsRts8zYWjLh7p+D7RNiew8OFbro4NApICV00hYOY+GSB4EiU0YpHaR/HCCVzOus1Ju6FEKAJATtGHDrz8hsS4MT7x7CzzpdyGEEEIuOW7c/593JmBpXCo/72wjh6NCBnc7W0T5umN0qB8CXBwuSYd/lU2teGL+GgwP8oHWYMDu7CI8O3EoViRm8N/rvuH9MGdXEj64cRzGRwRa3tV9LnUAgMN9RkLiIfy5YBHq6i59Z89WVlaYdsNU3DTtBsjlF1DjiRXkTeBGULHMs7mj8QuW2JHcEdTg8t/HAhzcUvaaW4/bTqf1OzsuINLFNjnmLZm/B5fekc8/bp0u0jpv72xw7y0rTILAti+8XeUnvZffdudtsvmOT+tc9ujqeynrYnGoOBRjBpmHPj22jvnv6nA0/YTvfqp0cnGZTDpoGmLRUvAztM1JMBpaYdKr+IAAO5PNK3VFIOT7ARCI5Hx/AVwwwCbgacjsY9iyY31BXU0oAEAIIYQQcoWoa1Ph87W7+XH/A10dMSzIGwP8vfj+AGytpJB2Glb2Ymtp1+DNZVuQUloNg9EEvdEAK7EYGoMBJjZvLZXw04/3X88POdjdLkcAgMP1/J906DAWLV6C6hqu+velwY31zxX+r79uCj/8H7ky5P73PZTjXkKM01XZYvqqoWmMQ2PGW+zfg3ytl/MlEMpg5TIRTn2/gsQukksxL7iKUACAEEIIIeQK0ahUY3d2MSJYATvIzZHvoOxy5Yy4J5UVTa3IrqqDpnPPZRZCoQC+Tnbo4+5y3FBo3eVyBQA4XLv89IxMLFu+EgUFhXyHfRcLN9yfq4sLrp86BRPGj+UDAZQfvoJwT/Dp97iicdX7m/NmoDn7Y/Zzdd13xbngmgY49/sONn6PcjOW1KsHBQAIIYQQQshRnatBn+hKyqddzgAAx2AwoLCwCDt37UZS8mHU1V34mDAKhRwR4WEYP3YsBgyI5r8jIeTcGHVNaMx4G63F89jcqa9fZ4urBWAX/DIcwj5kr8//mnGl6ggAUJ0WQgghhBDCF/JPNfVmIpEIwSHBuPuuO/DAffdixPCh/Fj9EonknPaNWCzmn/JHhIXhjttvxUMP3o+hQwdT4Z+Q88bOPwHXYebFukax653w6h+wkWoAEEIIIYSQHuNy1wDojPvspuZmvkbAkZRUZGRkobGxERqtlq8pwE3cOly+lgsccBNX8Ldhed3g4CAMiIlGWJ9QuLq68AEEQsgFMBmgU+ZfvCH9BCJ+RACx3J+bMaddRagJACGEEEII6XG6MwDQmdFoQnu7mh8qMDevAA2NDWhqakJzSyvfqz+Xt3Z0cIC3tzf69+sHF2cnPr9LeV5CSHegAAAhhBBCCOlxrpQAACGE9CTUBwAhhBBCCCGEENKLUACAEEIIIYQQQgjpBSgAQAghhBBCCCGE9AIUACCEEEIIIYQQQnqBHtcJoN5ghMl0EYZ5IIQQQgghlwWXzxOLLs5zJ+oEkBBCzl2PHQVApdHxw64QQgghhJCegcvmyWVS/t8LRQEAQgg5dzQMICGEEEII6XEoAEAIIeeOhgEkhBBCCCGEEEJ6EQoAEEIIIYQQQgghvQAFAAghhBBCCCGEkF6AAgCEEEIIIYQQQkgvQAEAQgghhBBCCCGkF6AAACGEEEIIIYQQ0gtQAIAQQgghhBBCCOkFKABACCGEEEKOMnWayJkZDAZ+fO329nao1GoolSqoVCqo2Tw35rZer4fJRHuTEHJlEKSlZ5psbWzg6GhvSbq8BAIBFAoF/y8hhBBCCDk9vdGI8sZW5NfUQyoSoY+ny/+3dxeATV1rHMD/jadN3V2pU4q7DhgMxsbGjLm7uzJ/c/fBkMGGuzu0QNEKtKXuLmmbNEljfffcplCgQIEWBv1+72UkN9ok9+Z83znnO3C15dpSlusvRZPBiIP5pdAbTRBwbbNIL1e42dlYrv1vMHN/f2Njo+XS+UmlUkgkEsulzsGC+oqKShQXlyA7N5f/t76hASqVCo3qRv757OxsobC1hYe7G0JCQuDn6wMvL0/IZTJq9xJCLjuWqGRJSUoAEEIIIYRcJRq0TVh2OA27juejsKYeYpEAsX6euG9IL0R6u11wEoD1S6t1TajXNPGXDxeU4qsNe2BubuYfa0xkEB4d2Zc7bwWRUMAnGoSCK9tmu1IJANaLbzAYkZOTg7g9e1BQUISy8nK+x/9cPfzs3RJzr8HN1RVenh4YOKAfesf2ovYvIZ2IHRcuZaSNQCC45vdHSgAQQgghhFwlWLO2Vq3BqqTj+GffUSgbtS1XcCQiIYb28MPL1w+Bp4OtZWvHZFfU4uM1u9Cg1fGX1U0G1HDP00rKPba7vYIPYoVcA/n2AdGY1i/yirbbrkQCgDWcCwqLsP/AIRxJTEJpaSk/CkAsFsPW1hYKri2rsLHmz8utrWEwGKBqUEHdqOZOjVCp1NBqtfz75uLsjMiIcAwZPAhhYT2g4NrhhJCLw4J+NvKmpKQE9fX1fIB7Idg+KZPJuFjYEZ6entd0XEoJAEIIIYSQq0SdRodlh9IwPyEFDdz50zkp5Hhr0giMjgi0bOmYv+KO4Pedh7lzHes5GxTsg2/unHhFRwFc7gQAC9wPH0nEmrUbUFhUxAf+UqkEvj4+CAwMQER4OEJDQ6CwUUDAvS+sTcs6IpubzVxjmyUOCpGWdhxZOTkoLCzigxV2GxZwjBk9EmPHjIaTk6Pl2QghF4LtT7m5uXzwf6kjANg+GRQUBGtra8vWawslAAghhBBCrgIs+F9+OA0L9x9Fjfpkz39bMrEIr04cipv7RFi2dExmRQ0yyqtRyz2uyXzuxrOjjQzeDnboH+jNtdssG6+Ay5kAYM+zddtOrNu4EcpaJYRCIXx8vDF0yCAMHNAfHu7ufOBwPi29lGokpaQgLn4P0tMz+IY4e21DBg/EzTfdCE8PD2oPE3IB2LGguLgYBQUF/PlLJRKJEBwcDHduv74W90VKABBCCCGE/MfpDEb8vS8ZC/YmQ6XTW7aeyd1OgbduHI5hPfwtWzquStWIj1bvQnXr0H+WB2DNstZ8gOX8C+MHY0CQd8u2K+hyJQDUajUWLl6Knbvi+Ar/bJjw8GFDceOkCXyAwJIBF6Ourg579+3H6jXrUF1Twz9OWGgonnz8EXh4XJuBByFdgY3GycvL46fkdAaWzPP19YWfn1+HEntXm9YEAC0DSAghhBDyH9TYpMfig8fw776Ucwb/dnIpxkcHo5evh2XLhTEYzcitrIWjtQwuttYorKnjq//XaXWobdQgzMMFJcoGvlhgd6HRaLFt+07sjovng39nZyfcMnUK7rjtVn6e8OnBv457b0rLypCRmYXU1HSkH8/gh/6zXv/ThyU7ODjgujGj8MD99yAkOJhPaGRkZmLR4qWorKqy3IoQ0ortQ+2d2L7TGT3/bbFlPdt7rtbTtUD41NPPvC+VSCCXyyybLi+W5WRZ2U7Ndmqq8csP30DlPQyBDq2PW4a5H/wOhMTAw64lC9xQfghfv/ctdpY5YmCsN0T8VqA2cRl+j6tCn/AACPkUiQlpm5bgp2RgdKQbfxvoSjHzk68wd/URuPbtBS/rSysuc7HMTSos/vML/Ll4G5ocnJCfpuV+TGSIm/U1ksXhCHM/zxyWvK34fmUVevf2OfH3w6DEv98thFXP3nCTWrYRoCYD7/3vW6xcuxHbd6oQOzYScmM1/v7fDPy1chtKEYBewWr8/vInmL9pC+Se0agymeFt22bfajiKWX8kILhvOGSUfmuhK8HvH32Fv9esR71rf0R7ytFsNmH7gi/w/ZzVSCsBYmOCIb7I90tVnorvP/sSi9duwcZ8YFzvIH6OJukcqTsXoEQUBE/LcbX8wCLMOaRBn1BvtLzNBiStmI+ZWXKMCHPhb8McW/EBPvkzHrLIvgi0b7lvXXY8PvnyR6xanwBBSCxCbBow9/OvMXvlWmzk9qmNB7MRExMDO9mJoxU5TVNjOn584wss3REPj5jR8Gi7elt9Pj7+7Gss23YMQbExcJGLLVe00Nfm46v5BxHTNxh06L/yVFxA+c/+o5i3J+mcwb9cKsYdA6Jwz+BecOAC+IvBHn9NUgZujA1HqLszEgvL8NbkEUgqKIdcIsYTo/tj5/E8DAnxRaDrlZ+rzhrhrMheR7FhvRfSW88e+/CRI1i5ei3q6uq54N8Z026dilEjR/BL+7Vts7LXwoL+rdt3YtPmLdi6dTt2xcUhIeEgjh5LRVFxMYwGI/8YrGBgK/aa3N3d4O3thfKKclRVVaOquobbLkZAgB9Y27zjzMjdPQ/Pv/Ex/lm0BEuWcKedGeg3bCAcL/l4aUTigvfx/Ee/YPHixbDudwtCHakBQy4f1mPN5vmzETkajeaMU0NDA5+k6yxsP2W9/6z2x+nPxY4N7FhysaN/rjSW3GCna3IPzji4HnkZhVC3/l6aNIhbvgNpugpoDZYskaYQi//di9vf+RT39MjG2t3pMDWzWCQR87Yfg6ZOfWLkm67yKLbtPYJSVcuXq9mkx7bVmxD98Gv48q0bsfWLP5FSb+Svu9wKds9Brf/N+PrzdxHUmIG9FfWoSN2PTcn5aNCZLLc6i8ZKzF0Vh+pazYm/lSnNOID9qfnQsjeEnOQchnfevBfBHty/M6aCpYIEIhfc9+SjiLzlBTw81gPrPv0dtve+ge+/+RLitMUoVrbtLeF+RFdsxf7CvcgsrbdsI5B54/H338Pd4yNx4IdZOFDawL2xQlx3z+MYHj4VTz00DtaXcJy19YjCa49MhEnSA28+MB4iIQX/naMZdfmJWLU5CVp9y7FGW3AA83ekQdNw8piiLk3GziMpKFO17gvNKDuwAWubpuDz/z2Gyn//xL5SHZrNRhQ3yvHmB59z+897uD7YHjqVAGNeeo3fn77/ZgYm+8uhsKbQ9FykNhF4/JlbIUYD9iRm8L9rLZqRnnYYyvxijJn+KMKc5JbtJx1P2IC0/FoulCBXEvvIahu1/Jz/xQeO8cH52X6N7bn94Y7+rCp/FBxtzvxMLxSLa1tj2xNHSrbNcrY7YAE967lfv3EzKiur+Gmq48ddh6GDB/GV/ttigcmOnbsxb/4CrFvP7T/px1FTWwu2LGB9Qz3y8vP56+f/uxArVq5CrVJpuWcLFmhEhIdh2i03w8fbiw9idu3ejcTEJL6RfiH0aiUaRrzcEvxzp1mvDscPT83Avqr2a0Z0VFnyJswujMRfXPC/5OfXsemrB5FU1nnBFiHnwvaxjIwMHD16FGlpaWec2HXK0/ar0xm09SjOz0N2Th6KKmphOEd8w/b/mpoapKent/t87HVkZWVd8P75X3NNJgDCRt6KMX5t1sIVWmP4LdMxNvTkn1uetAUZXmMQ7CSGZ9RwFOQmQ280c7FIbzxy/wQ+uGslc4vFHTcPRGsS1WSsRWGdAeHOMkhceuCGXsXYGZ+LK/FV0KoboOd2jmYrMWJG34JXpkTAPWoAhvl2oHqljRvuv6G35cJJXqF9EeZqZ7lE2rKyUsC6nRWWnO25RoHAiMbqJjTqWnolhkx7GuNDnfnzjEFZjAO2w3F/f0fsO1551gZdd2XtE4Nn7nTAvHkr0aCzhCDO9rj0Ji3pCkZ1HTI0dojtcfK4KvcfgEfuHgsny2VG4dUPd0yKhbg1iWPUYd/hKoweHw6Z1A0TRrvh4J4MaKsOYeHvczHj911ondkrdXaGj8wS8OfHI81xOCwDDcg5WWPkXZNRFrcT9dqW5HSzyYjSmgKEyW1hr2h/rwrrfx1c6A2+4poMRqxKPI4lB9O4xujJgPx0cokIt/SNxF2DesLNtmWZPnLpWA/fwUOHkZubx/fS9+vbB9ePH3tGVXAWALDbLV6yjAsIcs46IoENT66oqORHMS1bvvKM2gWsJzE6KhqTJ93Ajy6oqanFnr0JfBByKewCR+Ltxzzw75wdaNTXYtGsH6HUtvy25q99CV+sOMa3W9XFB/HCY3fgjsdew6LZz+KjRclo26XlHDwUHzw7FQr2RXTvj2kDvFFcXWe5lpCuxfYX1sN/sUPvNTX5WLd6LdZs3IoNm7Zi7Zp1WHcgG6aLzHSz/ZntmxcyAum/qJuO4TGisqQefp6u/A+mWCyHUG1AbQfnkFhBCE19NQpqWY+WGSZjM99jciV+fIOuuw3CffPx2FuzEJdWDLmNpfHWbEJZ+j589913eP/r31GlNUGrLMX2f37FF199gU9/W8dta7lpqyru9p9/+w1+nbvxRKPRoCzAstk/4LOvvsXHH72Pfbk1SN+5EE+8/ws2r1uM919/GjPjqqjHiLFyxORHr0Pe4g/w7qxNSM2t4NdPblVeXIyIKF9EDxqL3MSDUOopBXAqIVyH34upXoX4eelRnPx6cgfbnGQs+v1b7rv7MeauO4KUtfPwwrPPYV1qJfYv+R8eeOBFrMpqRMXhuXjrs7+QX3v23glNRSbmzv4Tn3/2HWauPoDa0lR89Oa7+PGfRfjiz3UoLEzF7z99jlkrd2Hn3jhs/PF7PME91/rjajRVJOPttz/HhsMl3fw7b0BRXgb8vfwgucADn5kLRJUCI9wkLfuGxMMDorpKCFwH4eNfvsK9Ptn49dclqNaZuMCnZTkt9nyHtiZi4IAQCnI6yNq5Hwb51mNxUjl/WVuwGQ2KsbCTWd5BdRlmfv42f2yf8fFnKGpo2+Q3Q5l/DEv/YPvcJ5i54gh0V2aQW7eUzwVX29Jy0S/AC0+O7g8/Z4dTltxj5xRSCd/rf9fAnnBRWJ81SUAuXElpKQ4cPMIXF/P28uLn/J/e82/mgpHiklI++GdF/DoSnGh1OsTF7cH+A4fOCB5EXFth9KgRiInpyScdWP2AY6ksAXQp7QQr2EfEwLXyGPQGI2qrKmC0rPLQVFeEMiX3K6uvxvw/F+CxT2Zjzsf3YO/KZJTUWgpBWkgUDnBUWBKxjbnYkVgMN0fqJCKXR+uQddYWYLUzAgMDTzn5+/vDzu4s30eDEofiD8NK4QJfXy/uuCmEUa9FUWIc4grbLyLa+jwBAQGnPA+7rFAo+Nt0ds2BK6GbJgBOZTIZ0KRVWy6dn1DighuGhWDmNx/g1dffwR9xSnh4u12RN1NmF4pH33kXr9/liWWf/Q8fztpnCZysIPeMwNNPPYFQOxNqtFoc3LQIiw7ko6qqBnl7lmBZYgV/yxYNOBB/AHc9/BwevW0Y1AKWF9Yi/q+/YO7zMF5/5UU8PHUwlm3ZD5nCFiKZNSKGTMFz0wYj41g21zwnjG3kDXj3vfdxq3MKPv30UyxIKLNcAxTlHkaIlyvs3PwRUpeI9ekqyzWklZVAhOHT7oNrwgL8u90yqkZVgh9/noW47Gruu1uHXVvWwX7oHbhjRDSsrUUYOOE++DiLoJBbw929F25+8D4EOJ1tHmwjts35CQkpOaiqKUXcytU4qpJALpHAq99EvPboJMhLE9HkMxZ3jopAdFQ/XP/U45jSrxfXALSCVCJFn1sex8S+3t374FmahQrHnnB3OHUO+cUwK2txsi9JgpibH8bYACGSitrsH6pyrMII9Gk7NIuck5VQjCEj+iNlWTyqUI9d8+vRa6gvTqQkxdaY9ODLuN6H+zjL61HZ2CYj3FiFP/+YjR2ZVdw+p8TercuRW31axph0mcSCMn5Jv6l9IzC1XyQ/F9+bC7hag3yZRIw7BkXjkZF94cwF/6TzsIb9tu07UFlRAQn3Po8YMZQv/nc6Njd43fqNKC1rSbB1lIa735p1G/he/tOxkQATxo+Dk5MjPxVg5+54qNUdX+mgPVYKZ7QzaPEEVeK/3G/gSAS4WEPuFoWHJ59jBQljPZZ+8SVyIh9DL0/63pHLiwXmLND38fE55eTt7X3WBEBDaSV8hk7A5BvGY9JE7t8hYZZkqhEllQ0tNzpNawKgvedho4BaOiWuft20DSuCl78rCosr+F48k7ERImdXOHd0uQfuww8cfDt+/PozzHj8ZrgE3Y6xsQ6WKy+vsvhNqJI5IzzmBnz22SMwpixCGovrrQT8F1jEfdGFwpa5CzqhJ5585z18+fnn+PPvOXhiiDu/nafOxtE8PWTcD5DIWgFvqZTbP5pQqGzkg3v2dbdz8YdQVQeBiyskNo7wtJdCKLr0AOBqYmUl5mtANLXJ/hn0RohFLKteh23rsiF1dEfsza/im1emYs/aeD64MRRtwcb9Wsz95Rt89v1cqCRWOBp3GBoaOnEGibUfHnz1RmTvWYHseh23gxpQZz8G73/5Cffd/Qp/ffcu/B2lCIgIQFJyCarr1bh7ShTiV29HYrEIkW7tFwwQWMm4A7+JC3zs8cI7n+KrL7/A3L8+xsgAN9jKrWFv6eGw7zkGriU78MlHM7D5WBnMVhL0jnTBouW7kZhnxPCI7t7wMSE74xh2/fMrPuM+jw2Hq7Fy7kIcq+vYJCgBd8xw4/ajckuNEnV9LexcPbljFX+RP746cMcYeZuR6GplPQZyP9w0OP1CWMExKAr9bfZi8ZwtKBgzHEFtDteGRiU2/vM76gc+iNsHe1q2WpiNqLcdhhmt+9zPHyPSgybjXA4GkxlZlTVwtbVGpJcbhNz+0NvfEw8M6w0nGzlsZVLc2i+CL/jHRgGQzsXm/Ofk5KFJr0dQUBB69+rVbrGvmuoaJKcctVy6MCUlJcjJzeVHGJzO19cHvWN78efLyyv4lQEuhak8F1USe5yteWvSaqAXiNhhlyOEtd1ZbmhQYvO8H7HD/VbMeXQ4pO3/zBLS6VjAzU5sNAxL0LHzrEBf64mNmGlbXLMtO/8wBLnY8MdRK4EQrsGB8OC/7FZcm+/sBVNbiwCefrq0ETn/LddmAsBoQLXx9Iq5jVBWW85yXGLHoW/VZhQ2AEWJ2+AbEguJpQVqalDi1PEAzWhU6bgvnuWihT57Kz5bloQHHh2Nk7WtL6/GukQsWrUHrAYXm+PZLIyG25nJau67LkCAuxiLFu23zK8tQlZWy7km7sBulEfB37oQCfnV0NRWokB1HBuX7EG/IUHYt3Y+WOePsjQXoTExsO3GFdSFIgc4iarxT0IJf5m95+t3xyHGvaUhpoz7G3O3ZPM912yos3uIH2wNdVg2vxzT3n4Vb77+SsvprefgV7EDaSXtZyC7O5H/MNw/IhI5eg1g64oxskNYujmLf19ra4vQ2GiCm3coyg8cRUpNIwIHT0Bg2WbkiF1gwx/cLdQZ+O3r35CnNMAmpg+cxDYIDnHG5n0pfHG0xpxcFJ02EaypLBMRU5/F6y88iYa8BH7os2fscAyv24q9eXo4yLp7o1uIkNG34/XXWr7LE/u64Ob770S0Q0uL0KCqw6kDSM1ckN/E/XBaLgqlGDzQHZv2FfKrqazapMSQYWEnViFh+1RRdTEi3E5m9IuUKsSeUs6enJsaNSwhI3XDLXePwrHkPIyPdOWvYR+DsqERqrR1yBcNw+BAAUq44/4J5UqorB0w3OYY/l17nJ8L3NBQhPorVOi2u8nhgv/cSu43mWtwsCUA2VDzrPJqpJdWQcwFoncMjML9Q3vDrrU2BulUeXn5lkr8IoQEB/Fr8p+OBQFlZeXQcsHzxWBBTF5+QbsJALlMhrCwUNgobKBWq5CSfPQSgo4mHFizBtZDxsKGO8DWanVoMrJfUQMqy9m/gCIkEh56VhSNXWpE2p52ps8Z67D0f+9hcdMwfP7w6FOmoxDS1VgCju2PbD9gI2/YOvZtsYQAu75DPfPcvsd/1RW+6B9kz286XevjnY49Lzux19Hh5/sPuyaXAUzb/g8SyptRUZgFr6BwOMn02L54MZJrzMhNreWChQjYi20REGyL5b/PRbZiFKZPiICYewnawoP4dckBaNUVOGb0wsAgR2grjuDf1UmQcI2gGqMrQnwV2LLgG6w47IanXr0TPuzIeoVYGZ0R6FmP2XOWID7JgHveugvyzH3YmlWPGnUTfJuOYdexcmQmN2HY9NGwPbwNS7buRNweM4Ze54L5y/fCpGuA0CcSw/sGY/fKpUgsqEGAczTG33cTIqIGwE+XggUrtqBQ44U7b4rBkeVLUFNbhSy9PQqOH4OmugxClwD4u177RYjYEPXInuEo2LgUq7bvRtzeA/AaNh0D/FmwYoLZox/CJSn4c+4KpNVZ44m7xqL08HrE5ReittyA8KhASAQ6HFi4CmkaA7KP5sMttjdcpNf6O3duuTt+w5LtaTh8uBERQ0JgzX2TXAIC4aQTwz/ADWHDwpG1aBHWxO9FeYMXesV6QSyXQlF0BLqgUQhzc+J+JNRwDYyAm6JNgC6Roz59D9YXueOlewfDWiCAk28YCg+sxeqNu5ABN/Q0ZSIusxy1ebUIjo2ARJmNFWu2Ij4xBzFDb0SYly2shHIEOjei0rk3oqkn9BT1VYVQ+MTAlXvfNXl78PvyI9DWFeN4M/cDG+AAVfF+LNqUDrGyEGqxJ4J8HKHwCIZX4UL8tjwDgx97HP3dZcjb/it+WbgDexIOIXbyY/C3P7lPNFTmw8UrGJayAeQc9JocLJy1ETlZydC7hCM8pCdCPKXw9/XhgoH5ONQoRlVREUKH9EXZgV3YHl8IN+638MCOKi7YTENNQzWqyu1x48OjUMYd61fH70F+hRt69/dB9xrvdfmxOG/X8XxsTcvljnNq5FUpEZ9VgM2puSiqrcfYqGB+3j9bp7+ztS4DyEYdmLgXcqSgDNdHh2BPdiGMJjMGhfhiC/c6ruVlANk8493c950t3efo4MAv+RcYcOaQePbcmVlZOJKYzN/nYrDEQq9eMZCc1nPJ2sLNXJCSk5PLFw4UikXo16c3ZLLztdGbUZ21HxvSVQiS61BcXIzUhHXYmBGD558aDhtIUJ6wHseaZGgsTMeaXUdg9h2BCSNHQ1++EMcqgQrumLHx4DYIBt6DyeEnP+PMHbPx0T4xXpgQzB0bSrnH5l6XwgG2py0jSkhXYPtbbW0tv7+z5Bkbhn/6UHyWGKirq+OvP7tmNBSkY39+PWKHDke4R/sxCztOuLu7n1L0kz1udXU1X/yP7fOsFgC7zfmOKf9F7PWzk9Wx1PRmW+4PcXRsPxPS1dgHyJZY6cwEACGEdC4dEjckwOe6UXClUbeEkC6g0Rvw1YY9WJucCTkX+Pk42fHBdoibM/r4eyDYzQnWfIeJ5Q6dqKJBjUf+WsUvJcimIeRXKzEwyAepJZXQGU0YGOiNvTlF+GzaOIwIO8c88cuENchPr6Z/LlKplO9sOhe2xvd3P/yMxKRkhPYIwbPPPAUP9zMLj7Dn3rFrN2bPngddU9ulfjuOFfx78P57TwkyWjU16TF33t/Ysm0HXF1c8OILz6JHSLDl2rNjhZ5ziqpOLv0pseX+jgDILaNbm1RVyM4vhZHbHuIiQqXRCQHuCph19cjKyUeTQIqaDR8gqd9PeGnEyRWM6suykV/Z9r0WwzMwCG52V6bjkHQvLAGQnZ2N8vJyft+zteW+16GhJwryMfX13Hc4K+ucx4RmowbxmzZA6d4f18f6Qipq/0DKYtLw8PBTHp8tM8heAztGsKkAfn5+/OlqjF3ZKAa2tOK1OQWAEEI6SeamH/Dhx7PQFDuQgn9CSJdR6/TQGgwYFxXEF/h7fdIwvDtlJB4YFosYXw/YSLsm+Gfs5TKMjgjkkxBa7uRup+BXI2DP6WwjR05VLfr4eyLEvb05htcG1iumUrUUH2VBgJNj+7Wd+I4raxsIhBffhLaztYMVF0i0R8q9505OThCLRHyCgfVudoTc0QvRMb3Qq5flFBF0IvhnpLauiOrJbQ8Lgo2zHwK54N+qaCuef+M9FCn10FfkYWXxYFzf52Twz9h7hpx8TP4UScE/uWzY/saK8LUG5Gq1mg/2WVDeOgKHJdLYPnt2ZlTkpUJtH8V9v1uCf5NRxwXDZ44YYAUFWcKQYdN0WK9/Xl4evx+y18Kud3Nz489fzWgEACGEEELIFaY3mlCt1vCF/hRS8WVvF2kNRtRrdDC1M4yWvRZWdNBW1rlTNi9WV4wAqKurx7vvf4TKykoMHzoEjz/28FmLi7FCfh9+8lm71fzPh71/L7/4HPr17Qu2/F97Nm7egn8XLuECHCOee+YpDOjfz3JN56spSkd+JatnIIJnSBi87Cm4J/89rYE42+/ZPsT2Z1dXV7i4uPDJgbKyMuTn559ICrTVVJGOPYViDIwNgo1YADTrkZu8D9KAYfC21C9i2FSh4OBg/jFZMrCqqoof+s8SAWwkAgv+2XKAjo5XfhrUxaIRAIQQQggh/xESLhj0crC9YkE2m3bgYa/glxw8/cRel51c+p8I/ruKyWw6EVywInxcqN5yRTscHZ34oPxi3o8ePYK5IML/rME/Yy235oMR1ljX6S5umkFHOftGoG/fvtypFwX/5D+LBd0s+La3t+f3OxbElpaW8qMBMjIy+IC9vf3RoKrE5p1HkHZoB2bPnIWffv0TP/02FztSmyCzPnUfZMP7WS0B9nhsyH9FRQVfe4A9Lnt+f39/foW1awElAAghhBBCSPfWzP3fMvqBFfc6V2zPCmdfP24sFxD4XlASgM1fnnj9eLg4nzrM/nRCIVt2jC19ZtlASDfHgnM2NSYkJAQeHh78qJ7WkUCsl56dzuj9N6pwaMd2FNY08j34bU8iWy+0rRnNsGCf9fqz0QZsvj+7nVwuh7e3Nz8ygCUBLibp919ECQBCCCGEENKtsaDbxsaab/RrtTr+37NhQQCr5H/brbfy1cBZcHIu7PYKhQ3GXTcGfXrH8r3756LT6fhhx2yYM6sJQAhpSQKw4f5BQUF8QM72PTaNvO3+dzJAN6M8IxWlJjncuX3V87STR4gH2i6m2jawZwlA9rgs0cCeh/X8X2vT1akGACGEEEIIuWp0RQ2ABpUKn3z6BfLy8zFo0EA88+Rj7d6HJQbY0Pzqmlp+Gb+S0lIsXLQEuXn5/Otqj6OTI6ZMvgHDhgyBmnvdjo4OsDltKbO21qxdj8VLl0EkEuOF555Gr5ielmsIIa1YkoxNBWAF+tgUAPYvO7He+7Pti+1hCTlWSJAtt8l6/NlIHfYvO25cjUv9nUtrDQDhU08/876UO8Cx4UxXAjv4sQMsJQAIIYQQQsj5sCCcDdftKNbAP19Dng0fPpKYhPKKCr63PrZXDB+kt2LPWVFZyQfnf82Zh81btiEjK4sPzocMGggHe3u+ar9QIIBUJuUDCicu8O/frw/umHYLP+9/w6YtmD//H2zZug1ZOdlwdHDg5xS37cFkf9eefQnIyMiCHReIDB8+BM7nmTJgNjWhKCcDxeVV/BDm1lN1TQ2k9q6QtvOnaxqqYSW2huAsze/Gmgqom7n4QHLqnc0GLfJzM1FqeS6BrSusxWdvw5sMKlRWqmGtYAkPy8ZOY0JtXh52xa9CTpkU7j7c39p2MEazEVWFedBJHS2v0Yz64kLkFpWgUgu42LMOSHY7E8qK81BYXAaNSQi7dl+rAZWZ2cgvr0CNSQ5XW0v/sVGL7OwclHHbDVJ72MlaRnc0c+9Tbg7bXgPIbWEjPfeoD3Lh2H7DYki2r7Hh+ax4H6vQz/ZVliA81yieVuz+rSMKWFFB9jjs8VgB0PON7LkaseMcO1ECgBBCCCGEXDW6IgHA2qH5BYV8MMeW4AsOCoSnh4flWqCwsAiLFi9FfPxe1NXX88P02SoAWVk5/Ovp0SMEw4YMwsCBA9C/bx8MGTwIw4YOgY+PFwqLirFuw0bsP3CQD0xYL2VZWQVyuOCVDWn29fE50Q5mSYY47jnKuYDS28sTY8eM4QISOX/d2TSbWQIgE1X1KiSv+RvLsrigxlkAjUYLJy9/2Jy+mIHqKP74bgFCBo2A9Vni0qRVs5AIf0R52lm2MFqs/+MTJNdLIeWC78aqZCxbsBM+sf3hdFpBtVbqygT8/fcR9B4cgzarEnaK+uIjeG/mdjjJtNAVZ2LpPiUG9A89kQRQV6big2efgLbPPYhxFaKh9BBmzdoFaychEpYuQZFDb0R5yVGTvBq/bsiCo8yAdSs2QRrRD76Ktm+MGdk7lmDujio429djzfdzIe01Er72AhxcOx9r8/Vw1Obh+1kJiBrJvRfc+31w6Z+IqzRBUleImX+nos+4GCgo1OlSbB9iQTvrwWfONxKA9fCzwoKt03i6QyzamgC49lIbhBBCCCGEXACWJAjign7W+1+rrEVmVhY/xJhhQfuGjZuRmJgMLRf4t/YssoZ0YVER1qxbj3/+XYTlK1dh1+44JCcfxb6E/Vi7nm1fjMVLl+Po0VR++G0r9tgFBYVYt34jiopL+G3scYuLi1FcUsK/Hh9vbzg4nH+KrkBkg56DRmP06JGIDfKGe2h/7vxojBo5Ao6oQ05WBl/ZvFzFPb9Jh7zso0jPKkVORQN372aoK/L569mpuP7kazxDzWHEJThh0pSb+ccfPekRTO0rQUpmKauhCL2qDJmZLY+TW9bAhc2nMetQkt1StT27qnUKB/f81aXI5J8/HyrDmcu4nU367m3oMWYS+veNwoCb78YQ+REoVS2fGUyN2LPgDxyrNvCvjUnbsBiOQ8dhzHXX47mnxmLTt/+gwtiA9Qv+Qcy4KRg7/gY8NtEe3y06AMuj8Mx6LTZtP45x99/A/d1T8MYLfbBuwTZojBXYsj8Nd08ah9GT78ZbwxPx+7oMmE1p2LY+H1Oun4BxN92K6UG78e/OyhOvg3Qttu+wwn1sDv/ZEn/8/uXjw48YuBZ7+s+HEgCEEEIIIaTbCwwI4Ifbs6X30tMz+N54FpQfPZaKQ0eO8EP828Pm1OYXFCBh/0F+asCa9Rv4tfx37Y7H8YxMfn5ya9KgLdY7yZIAbEpA69zc1LQMKJV1fEHCqOjIS5qDbDYo8e/nn2JTynEUpMbjnRkfILlCj9LyWmiaNCiubURd4SG8P28t9zoKUJC2EV9+8isq1WcJwqU20Jbuwz+bEmHm/xwr9LzlWUwd7A+jugKz/voTR3PyuMdKxK+vfYh9BSr+bjyzHkdW/Ymflx/mrs/C8t8+wprDJWiqOoQ5v81FZk4BUuNW4sN5O6Gz3OV8rG2EOHSsoOWClR2mPPEu/B1Zz70JWZt+xhrjGNwcHWAJdnQorixBaLAXf1ngHYxemjgU5OejpCAQkX4ta7u7+0VCv3sfitt81CZjA/ROUvRQsNHSVhAHR0NRehjqykyIjaFwsGG1IqwQHD0CVXsPQZN/HOWO/eFoy70WKzEieobh6NbDHf67yKVjQ/hZz37raIDTseUE2b5+rc3x7yhKABBCCCGEkG7Py9MDAf7+fPDAAno2D58N109OOYqGhjbB7DmwQJ/17ne0CBkL/NPSj6OqqppPOKSmpvL3ZUsFRkdGWG51cTRJS7AfA3D/zVMwfuqDeKV/CeZvSMOAAZHwcHTHyAhPVOUWY/jYWzFicB+E9BwOO30SylXtJzqgiMWb3z+KosXf4K5bJmDo0GewJTMPqiYTNHU5ULgNx6QxwxAR1Be9QjKRWVh9otdbr67EmsRyPPbEVIwfPxlP3jMMietWoq7oONIbnBA1aCSmPvQsPrlvFDo6KbnnmDvgX7wCb7/9JX5avQMFxTUwck9oUOZj1iY7PP/0cMhORDoGGHQCyEQnAz4z+6y4z1dnZQ9xmxH/zdBC32YIQHOzHsJmEdjSjK0MRjOamzQwCRXcdstGjtHcBLNOA41Qekp9BVOD7swREaRLsUJ+7NQeVoC+vSKf3QUlAAghhBBCSLfHegOvGzMKrq7O/Pz5Xbt3o7y8HFnZ2e324HeW6uoalJaVYeuW7dy/5XxgMmjgAH7d80vRUF0BR39/SIVcJGolQI+YUag+ngVdmw5+1+AA5Gz4Da9/+Cl2HUhH3Vli/xZW8Igcj+8XzMcfP3yOt96aiIM/Po0FcTmQOYTAqnYnPnj/PSxYuxdlDVy42+Yt0+vyUXkkB39++QlmzJiBL2buQCkXQIt7TMD1btl45ZXX8f4HH2JTJpuW0DFWtr746PMf8f6r9yLGth5/fPoekktVSNgyC0PuvgEhpxUwJN0LG9rPknntze1n+1h37f1nKAFACCGEEEIIJ8DfD717xfLBQ05uPhYtWY6SkrIuTQCwYmWsFsDehP0w6PUIDAxAv759LnluslAghK6qAa3xvl6rhq2dB9rGxUnbN8J+1AP47KP/4f7bx8LrHPUGDeoKlNVq+Lje3rcXJk2ahHvvuhl1BUWoPLYehcL+eOvdT/HKc3chyuW06oJWIjhEDMQLXKD/xhtv4M233sGMp+6HvcIVN774Pyz45X+4b0IE/nnlXRypt9yHqT+Id++9F/dyp3e+WIm2sxMaa6ugajJC4uCBEaNvwsgwCXLL0pC0KhcLf3gL9z34NJYdLcCCr9/CgSLAyd0KZXWWkRwGPQxiOzj6+MJddAw19S0PbNTrILINhLMNf5EnFDqgCWqoDZZhAdxt5HYOkLj5Q9yUiSZ9y3dDr1PB1tEHUm8/+GqLoOO3N6NJq4N9L99T1p0nXY+NpGmt43G6Cxmlcy2yOpaa3myrUMDR8fxFRroCy8qwYRgdrbxY36iDqRt/YIQQQgghVxvWznOwkXVKpW3WcGeF+TqKVfvu6HBfFuinH8/AX7PnoaCwECKREIbWwK8LsaJkrKggK0I47ZapGDd2zEUMUTbi4OwvscpmGj6+vQf05fvx9nurcf/n7yBaosT/3nwE7nfPw4M9UvD2m5vw0vefI/Gft1AQ/gQeGeKNzDWf4ulfjuPj33+B1Z45KAi7Fbf18bE8NqA6Ph8vfJODVz99DeEuLZmChMWvo9j3aQwwbsSsowF454lxUGcuxTOP/Ykhr36Hu/tVYc7fxXj06esx/4ev4TD2JdzR3xXZWz/AqsKheGyUBGvSbTFtYm9Y1R7Dqw/NwyP/fIFoBf/w53Ro4aeYoxmBZ/trIJS5Y9WP32L827+hp7tlEoFBiZkvPgPrp+ZgeqQYebv/wvcHXfDlCxOQtfhHzKoeiU+fjUXK329gg/gmvHVrf6yf+TUyYx7AK0O9Wx6D02zWY+MPXyAu6BZ8OsUPOz96C6l9XsQTE90x7+s3IL/uXdwZbsIXb70P/6e+wh2hJsx741243D8D13tr8b/XfsSIDz7CCPfuO+T8cmP7sVKpRG5ubrvHCjs7O37pP/Zvd9Jaa+SqSwCwD7TrcrCEEEIIIaSzsVZeZwT/TFcmABhWBHB3XDyWLl+B2lqlZWvXY69x5IhhuHXqzXBxOffa/+0zIWXZn9gqn4CXbgjgLjejMmUNZvywCA0aR9z02pu4JcYbIisTFv/vDqw0TMePj4Xi44+/QWVdE4InPYeYwtmwn/oh3DLXozRoAiZGnVwKka2XX5l7EF9/+SOKLR3pt73zKyaH2ULYVIMfvv4fDqSXoznqerwQWIS94uvxwHAzVq4uw10P3QShOh1fv/QlUrj3Vx5zB755eTJsm7VYOedLLN2ZxT2+I6a+MQO3xrjy35fzMRvrsOa9j/F3RiYgkOGBj+fghlDrk3PvjfVY/MkHkN39BaaEiLhAvhHbv/sGcw8fhz5iAv54ZTrsZEI0a2vx50+fYVdSCYJHTMPrD90MG7EVkpc9j2N+b+Pu/m4wGcqx4Jn3sEmthmDEU5j96FCIuCcyVqfhpRnfokapRv8HP8GzY4PAZlxoy1LxziffoLxWhOuffgv3DPWnYdddiMWHLLBtaGg4sdQmK77JtrU3eoeNrpHJZHyRQFYngK39z5IBbB/srOPUf9FVmwAghBBCCCHdV1cnABiVSo3Va9dh/YZNfIO5q7GApGd0FO6/7274+fpatpKOqKspgpXUA/YKsWVL51AXbMSB+sEYE3NlYiTSMWzkTHV1NUpLS/nAnx0f2Km9wP90bL9jMSj7V8HFw15eXnztjUudfvNf1ZoAoGQUIYQQQgghbdjaKnDDxOvRu3csX0isK7Fgw9fXB3fdeTu/9j+5MA7Ovp0e/DNlyQXwDe5eQ8SvRvX19SgsLOR7/w0GA58Q6Ejwz7BEAbs9ux+bMsCWw1Sr1ZZrr12UACCEEEIIIeQ0Dvb2ePiBe3H9+LH83PyuwJILsbExePKxRxAY4H/N9jxejXpMeRw9bGiE8n8ZC+BZAoD1/HcGVpCTTR3oaALhakVHGUIIIYQQQk7DhgY7Ojrilpun4NapN8HTw73Tlg5jgT6bgjtq5HDcf+89CA4O6tbLkhFyMVgCgPXed2bAfra6AdcSSgAQQgghhBByFqw42HVjRuPhhx7A8GFD4erqckk99Xa2tugVE41777mLr/jv7eVJtbAIuQhsv2GJs87cf9iKHNf6/khFAAkhhBBCyFWD9fp1dRHA9rBeQTX3vEePHsPevQkoLi1FTXUNmvT6Ez2GbXsOW5q2Le1bFqQ4OtjD3cMDfXr1wqBB/eHs7Ey9/oRcIjaHnx0TOgvbJ6/1IoCUACCEEEIIIVeNK5UAaMWCfDZXuLikBAUFRcjKzkZxcQkaVCq+gFhjo4Z/PlZIkLWxXVxc0CMkGEFBgfD384WDgwPN9SeEXHaUACCEEEIIIVedK50AaIslA9gcZIPRCLOpZfkxc7OZb9eyIF/ITkIh//wU9BNCriRaBpAQQgghhJzByAWxBi6YNXKnNiPaSTtYoM+Cextra77H397eDo4ODvwKAmyuP+vkkslkFPwTQv4zaAQAIYQQQshVggXk6iY9DueXYsfxXFhzweeEniGI8naD6BKCzNa563UaHebtSUaj3sA9nhUmxoRyj+1qmcne0m670v5LIwAIIeRqQVMACCGEEEKuImZzM/JqlJi56wgSC0q5YL0JQi5I93d2wPTBMRgfFQyJ6MKKyrGe/gO5xahWa/jL6WVVWHIglT/PRHu7YWrfSK6dBkiEQvQN8ISbncJy7ZVBCQBCCLlwlAAghBBCCLlKmJubkVulxKy4w9iRls8F7ibLNS1tqXBPF7w3ZSRCPVwsWztmV0Y+3luxHQZjy+OZuOdhQ/9bCbjHFgtbRhaw57mpdzhemTiU336lUAKAEEIuHNUAIIQQQgi5CrDgP48L/mfHHTkj+GfY8P2i2npkV9ZatnRcWb0KrrY28HK040++TvYIdHU8cfJ3cThxnaeDLbRGo+WehBBCrkY0AoAQQggh5D+KTc0vUtbj5637sTuzAHpLT/3p5BIxXps4FFN6h1u2dIxWb0S9Vof00mrusc8d3Id4OMPN1ga2sivbm04jAAgh5MLRFABCCCGEkP841kP/3eZ92Hk8/5Sh+W2xJlSImzPenTKSLwZ4ocrr1Xjhnw18IoC1xnRGE2wkYmgNLCHQDJmYO683YMZNozAiLIC/z5VECQBCCLlwNAWAEEIIIeQ/itXkZ4H5Z+visTuj4KzBP+PjaI9HRvZBqIezZcuFYcUF1bom3Bgbhlv7RfHbXrthGDzsFXBR2OCl64dAJBSc8zUQQgi5OgifevqZ96USCeRymWXT5cV6/llWtjNHAFRnxOHdDz5FU49JCHPmHtdsQMHx3fjq3V8gjxoEX0cpdysDMvcuw9y/N2NfegU8Av3hKBfD2FCO7Yt/wqz99RgWGwqRADA2lmL5L9/j2zRrTOntxd23GfVlWVjw2XuIawxC/zBXPpPSVJWFuTN/wfZdKVBbe8Hfwx6CLhzYoCtJxE9//oH5/25C6vE07NywFOuzzegZFgCFpP3cTvHeediSJkWPEBdcWJ1ggvoC/DrzV8ycuRwZeWJEDAyC1FSHDX98ja+X7YNZ4QMHbQJ+/GopDhw9gqqaOuRbOSDE2dryAIA6ezVmfLENkYP7wPYsn1H304Bdf8zGd3PnI+FoOg4fOIh9CQnYn5qLiMhoyERduBORS2Oow8q/fkCtYzR3XJXBUF+CTf/8iAXHzBjaMwBC7qPTqwqx+Nuv8Vu+MybFuPN3M6orsWL2d1izMxmFKjkCAtwhFTSjJHU35i1chbi9xyDwDYUnarBo3gJs3r2X+07sx+qt2xAeOwh2Mjp6nY1Bm49/Pv8GX/6zBVlZqdjPvW+7NidC0jMMPtbst+/SGJSF+HfmT6i0i0Cgq82JpeFI52Jz/gu435Cftu3HnqxCvlJ/e1jbic3Rf3RkX4wMC4RUJLJcc2FUOj3WJGVgUIgv7OVSHMwrwd2DY7AvuwhW3E/VpJhQbEnNwRDuelYX4EpjNQ8MBoPl0vmJuPdFKKTjBiGkezOZTPzpmkwAQNiMhsSjkPYa25IA4FlDVb0f9j1GtCQAyg7j++1mPPXcPYj1UGHXoWKEhfhxDdZmmMRNqC4G+vRpSQAw5sYSJGrdMKkXSwCwxxRApMlGoTAMA/gEgApbvlwIr/uexx3jeyMtbjVs/aK6tKEqsvNEdKgc1bUuePTJezFiSA9kzp6HEpee6Onv0G7DzM63FyIp+L84MgfE9vRDeakK9z96Cxy4wNRKIEOPIA+ofEZgWi8h5n+5Dv1fegV3jh0CZ3MdqsWOCHJsTQBosPO3JJSJue+mX38EO9tYtnd3Uvj3ikZdeSnG3/sIbhw9FEMGD0JseCCspZJOrzSdvXM3xAH+3LOSS2NE+v5UZBQfhCt/XJXxxxyjlQbV1TL0iWlJALDjpVmdixSjHyZGswSAEWkbN6M2+hY8fPNQWKUuxX5jCMKdxSgsrMb4m2/F8CF94GMngd4oQFjf/hg5dAj3nfBCY7IA0SPCIe7cr8Q1RSh2QA8fEeLLvfHmy3dj1OCB3HvXE642Mog6ZV9qRmlmEoQ+vRFECYAu0Vrwb+buI9h1nBX8O3uvewAX/D82qh8X/AfwNQAuVmsCoJefB1/x/0BuCT8aIC6zgH89w0P9selYNiUACCHkKtaaALgmuyCtHV3hyAUOJ1gJ4eDqAacTHbHNyE3ZD6uAHnDgWpI2Dv4oLM2Hxsi9IVJbeHk6o+1MMYHEFu6udqf05stsHeHhKLdc4t7QqhJsUHsg2ItrBAut4SUT4WiVynLt5dAMnVoNHfevXCblG2VNDeVIPHIIBw4eQl6Nnr9VU3UusrkAlg0tJBdDyDUiLGfbELN1lyU2CHdTY8O67cip0sI1vB+uCzo5HLOxtAAlQ/ph+tBe2JdUxBd2Iu3TpexAjkkBU20e//09kFoKg7kJuUdTcCyzGMYmJY6y7dwpvbAOrHlcU5iFclUtsg4dxoGscv47bqgrxsGkVFSVlaFa3Yj0bXPw1YpUHMoogdmoR15mKv8YyTllXCOXPbESyUdzUMF9VocPJ6GoWkP7ylloqouh8/SDn83JnxGBzA5eHk5oG4YIpXZwd7E9ESg2G5qQVNSA4EBbCAQSBPXwQ0liJrT16di7ezfe/2gWjuSWw8S98TIbG1iLWx5NfWgrKgYMgDVFnBfEULIdcTkGyATc56RXIyU5ifvOH0O1jgueDBocS8lEhbIKSYcP4XhRPVTl6dz1KahQN/H3b6zIwEHLvlauboZQ7gAX29ZPuBn1xVk4eOgQUvIqW/YhcskatE1YkJCCtJIqBHHBtri1J6IN1mni5WiLh0f0wSgu+Le+hOCfEEJI93JNJgDOzwR1gwEudgr+klAogkTfDPUlRGQGvRZmJwVa+3TlNhJo1JdnqZz8Axvwzltv44uFKZj86mu4obcHrEwGxK3eihKRAuKGTPw4Pw615Wn47MtvsHJfIR8wkc5mg2FPvogBhn348P338O2sTWhsU6w5vzAX/Xp4wzdqCBoPbUOqilrLp1Dl4udPPsCrb7yNd2bt5zcJZAooM1JRojdBYCWEraoROjsJji77DXuqZHCVlmPp7H9QcHAl3v3oc7z3zlI0yIEVcxfhaE0D1q0/CrG8GQvnLEa6WgARDNz+LoezvTUqDm/EriwVd16GHcv+xNw9+Vi54Hf87/OvsDguByJNGpatiQf31OQMaqQlVaKHr9sFT3NqNpvRJGqGHQtIOQI7O4i5wFToGIPHX3kJbz12HdJ2rENevY6/voUau9cAo/pc2Prm3VlT7gbM4Palt75Zgwa2odmMA4cTYJbYwg7V+G5OHPZtnY9PP/8cv/69C1JhGf746AMsTFRz3/18LNyRjmZNFWb+vhs6ZxfoM1dj5tpUbg86qbEyF4dyquHsbIectf9ge27He2TJ2aWXVSGrvAa39ovEJ7eORd8Ab0hYktmC7XPu9jZ4ZcJQXBcZBJn44ob9E0II6Z66aQLACmKJgK9oyxiNemgNGogvYTCjQCiClc5wonGkUtaj+TKNUw0YMBEz3n4Gbqoy1IgdYM06AoRijJgyDj7GOiQfSUWNkvv7PCLxxMSwljuRLmBAg94ONz3+Pn56ehSU2Vvw1aKklu+EoQ5pB/ehsjAbafkVcNDnY/uBUkrEtGUbhKffnoEvP/sEz9/gzW8SKdwwbEQ0SsvVaG42odLZB/083ND7ticw3LUBG+LS0KhTwTryZtw1pAdufHwK+oYGoYewGRqTFYTVe7E3swlDbrsDw9zlcHN2gFjqCD+PZsRt3oeesbEIDo3GXSODkBSXgbETRsPZNRyTbxyDkKgeUOi0NFLjDM2oP7IXWRIRMlKSUFCpQ+7xLNQ2dfCNsuI+F7MV9JY31lRVCSV3vGo5Wgpg6+mPgSFeXACk4bcw5tpyHOo7AKFUxLvDpEET8QG3L33y3CQ+MW02VSFx3WqsWbkCK7Yfgk19Mdxjx8PDKRhT7p+GiNhIRLp54eaR/eHn5YjMogpA7opHnxgFcXE2DmY2QK06dURMxdFtWLdlOxYtXo3jGiPyy7j7kEuWwr33CpkEI8MD+CH+rLL/gCAffiQAm8XB1uJ/cfxgDOvhf9Fz/gkhhHRf3TQBIERwZAQq80rABjnqdSVwdPSHQ5sM+4WSuHigj6oY5ZZVaco1dejp1jLC4HIQW3ti2oQwLPljCYp0XBPd2ITN6zegQeKBKbfeCDu55W+7PDmJa5ZAYAtzkxK1luQR06DUwM6adRM3Im55ItTcOdvISXjtqbtRnZPLbeVuc2wtqgJvg7+rHeydvHH71MHIS9iDhsszSOSq4ztyKnzURThS2Qgb7wDY7PwXO9PqYe3C5p42YtcvvyDV6IeHHr8FIWf7TotsMP7+pzDGV4+ls77BT7sKLVcwVjDpm1BZ28AHNNYKe1hxDemWKdLcf1r+T85C5BeN/l72sLezg1wi4N4/G4g7+GsiEEvRw06G0rqWL39RQTo8Q4LRtiZms7UjApxOVmmoqdRgXB9PyyVyIcR+wzAksGW6mrVXGJ5+/iW8+for3Ok+BLXOp2jvy87tGKyo42+L98MmsBfundTHsn+00SzH0JvuxRv8472CR4b5WK4gF0ut0/Pz/70d7eDFBfqMu60CU3qH8dX4/Zzs8dy4QfxSfMKurDJMCCHkmnVNJgDqCjNwtK4BJfmZaNBxgVmzEaW5STiWqUN+ZhEam5sh6TEctyj2IX5PCuJ3JCNySD+IuRjZ2FiNo4eOoqC2DOmlLXP4TdoqpBwthLaiEAVlLGBohrqqBIeOZkFZVojKRi4YFLnilocCsHvzdiTFr0KdeBD3Q32y+ntXMHGvNe14IfKK8pCaWwPXPjfiiSHl+PnLX3AwOQe15UqU1VXiWMpxaJWlKCyuO6X3hlw4odgaMSEOmLtkN5KSU5CYmIhlB1PRz7OloWZVk4CFy+KQyF23PykVsYNiIChOxg9/1SAy3BUBwcEICQmAvXcUPJXxWLv1MOpO5hK6KT1K04+jokaJrLRj/PuadDwb67bsgi3bKYXOuOXOEGzatAUOchbIWMGgrUNhSRGOH0hEqkaF3PwMFFSrUJpThpr6KtQ21qM44wj+3ZQGLWwwuV8ErCRC2Lt5QaArx54DVRh983Ds3LYJhxMPY3tCGW6eOhh1ZZXQNzWgorICJRnFqK4tR16NtuVlEgsr2Lh4cd9j9l0OhpuDBB4+XtxnZQWjqgIpR1JRVFWMjHKWCuOCyMZyJB0tgba8AEWVajRbidF3VCQOxu1A0oEd2JkfhfEDfKEuS2/57JOSUMJ9fv6OJ4tklqmrEGLXso+RczMbG5DD/c7pstJwNJ/VtpBBLhdCIHRFpJ8If6yO59/nQ1sPIKu6DDq9GmUFxSjNKEK1pgG5FTWoLCpCE/ebkVuthjq3EsU1Jdx+kgdNdSnKi/OQX1SL46l5sO01ANnr12D3kWTuMQ/iYCo/2YBcgtTSSuRU1vIrAKSVVCK/ug5rko5j+aE02MokeGx0P74gn4QK2hFCCLlIVsdS05ttFQo4OtpbNl1erJCNjY0N/29naagsQKmyiQvKJfDx8YVCAlSVFKOmkfX3W8M/1Bty7vmMXEO/ML8czbbuCPSy57MhJo0SOcVVfDEjkaM3QtxsYNIpkV9QBQPX8LVz8oSnqw0XUFehuJIVHxPC1c8fzvKWYXhVRZmo0UjhG+IPmy7+fTZpuddaZHmtNm4I8nHgNqpRlF2KJoEc9nZC1NWpIZHKYDDoYW3nDtHxOZhfPQYv3hpFKwFcLHMTivOKoDayAfxWcPD0h4cdG5tsREODGSKzEsUV9bCSct81X2/o60pRXN0IqbUjfH1cIbIyobawGJVa9n2UwDs4ALbdehSnAZU5hag1njrZXiS3hb+PB8Ssl8vIBfflTXD3duEry+tqC5Bfxb1/tgooVGrorSXQa1ihSwU8PEWoKqvjAn4xbKVS1HHXN8OG2++9IDdrkJ9TBqmrJzzspSgvLUZ9I7dvOLrD10WByrJiKNV62Do7QahUos5sho2bv2XpUNKeusp8COx8+RVPTI01yCmp4Y9JEmcfBLlYw6itRX5hNbd3CODg6gV3J2u+w1ldmYNipRXc/P3hxN23sSoXRbVG/rfAM6AH+F3KorG+GlJblxOrspCzM5saud+AErC0FStW6+vpalmNgbuOC/bzCstgMDVDxn0+zlCipIY7NtnYw8ag4Uc2SZ3cYK2uhJLbnWy4z0uiqoJSZ4KC+yFVq41wdpCgto5NBWD7lAeaykpRodJyl63hx/22Wnfib3l3Y+J2nLl7kjBr9xFuHzLD28EOUomQ+94L4MWdHxcVjEHBPl1S8K9UqcJjc1bhpj4R/OtYcvAYPr99HH7aegB6kwnPjxuEGSt24LWJQzEmMshyryvHzB2bGxstQy47QMr9FrAVpwgh1yazQYe64zvRkLUH+vpyoLmjBZy43yyBCHJnf9hHjIJtYH9YCa/doqp6vR5NTU3XZgKAnKlJWYjMEhXqCw/BHH4bRgR17egEQgghhHRcvbYJ/1u7Gwk5RXBWWCPc0xVR3q4IcnVCD3cnOHHbuqqlVK3W4Om/16JOo4PRZIZK1wQPewVq1FrojSb4OtmhUqXBt3dNQP/AlhotVxIlAAghrYyaelTum4+axFUwahu42P9Ch9ZaQcAF/SKFE1z63wbXfrdCKLs2Rx1SAqCb0SuLkFWqgpWDNyK9r8xnTQghhJD2VTQ04u+9SVyw74xobze4cAG/rVwKwWVoH7Ggf29OEQ7llUBnOLM4DXsNbEnCG2JC+QKFVxolAAghTLPZBOWxTSjZ8gMMqirL1otlBYmjF/xueB12IUNYkGrZfu2gBAAhhBBCyH9IM1sdg2sPXakWkZELrNtb+YS9HlZ08L/SVqMEACGEMeu1KNv5Oyr2zucutXPwukACkRQeox6D+5B7YCW49ubnUgKAEEIIIYRcdf5LCQD2WoqKipFfUAhlnRJ1dfVQNagg457T3sEeDg4O8PbyREiPEEgpCUFIpzLpVHzvf/Xh5ZYtl4bN/3cfPB2eo5+8JmsBUAKAEEIIIYRcda5kAoCN0tBqtaioqMTRY6k4kpiEsvIKrlGtg8lkgtFo4l8fmzYhEAoh4k5iiZhPBMT07InevXrC19cHdnZ2EAiosikh59VshkmvgdnI5vaf2stv0qlRvusP1KZssGy5NCzod+l7C9yHPcCdP20EANunRRIIxXLu/NW571ICgBBCCCGEXHWuVAJAp9MhIysL+/cfRGJSMlRsFRquQc1eD8Oew9raGjKZFEajEZpGDbTcfVjSgLVzxWIx91okCA8Lw8AB/RHbqyefGCCEtK/ZpEfNkdVoyEngh/uzpdhPYTZCV1sIQ8Olzv+34PZTib0HpI6+/Pm22D4skCrgEDUWjhFjYCW4+tZTowQAIYQQQgi56lzuBAB7vrKycuzYtRuHjySitLSMD+plMhmcnZ0QHBiIAH9/2NnbQc5tk/IJABO0Wg3U3Oss4W6fm52DEu4x2OgBE/d4jvb2iI6OwqhRwxERFsYnBwghp9KUpCJv6VtoqivlRwJccVYCSJ38EPrgHxArnC0brx6UACCEEEIIIVedy5kAYMP6MzOzsGL1GqSlHedHASi4dnNggD9GDB+K4KAg2HPBvEJhA6HwzB5B9lq1Wh0aVCo+iRC/dy9S09KhrFXybV9fH29MumEiBg0awCcPCCEnsbX985a8jmZuPxTbOEFs62K5pkVzs4mv/s+WAuwU3D4ptnaEiHuetuVY2cgDfV05TLoGPgkQ/fwqSBy8LNdePSgBQAghhBBCrjqXKwFgMBiQcvQYFi5eivz8Aj7A9/bywrBhgzFm9CjY2dpeUPuVjRpgUwMOHjyMrdt3ICs7h08osHoAN02ZhDGjRvGJhIuha6hCUXktzK0jpMU28Pf3gkzYyXOVzQaUFBdBrTVA5uABP3f7K7ZqBbn2KVO3IG/JG3xFfseeE+DS52bLNS3MBi1qjqyEMm2bZcupmpsFqNLYYWelMwqbRNxxQIuhrpXoZatDezX+2bx/p5gb+FPbVQCaue99edwcqPIOsAdF9AtrruoEgPCpp595n1UllcuvTNaRHTjZQZkSAIQQQggh5HxYIM2C844SiUTt9s6fC0sysOB/1uy5KCkp5Qv29e3TG/fdcxcGDRzAtZvlF9x2Zbdnr8PHxxvRUZH85YLCQqjVamRkZkEilSAwIIB/vRfGjOxtM/HiinxEOIlQX1+PorTdWLqmAr1GhkNuuVVnqEpdj19XpkAh0mDrosWode+PcHep5VpCOpeuKhd1aVv5+fZ2IUPh0nsKF3h7njiJ7dygq8yFujDJco9TVakdUWA0w0uu444ZUlQ0yZCjtoHCph5e4jOXDRQIxXCMHs+dxkHq6H3yuWxd0ZC7n38u7ggEt0HTIZTZttzpKsJGNLHTVTcCoKZBAwP3wgkhhBBCyNVBYCWAi701Xx3/UnX1CACWYMjLy8OceQuQfjyDn58/csQw3HTjZLi5uZ5RvV+tbuQD+UOHjyA7KwcNjWrIxFL4+HqhT5/efNE/B3t7Lvg/835xcfFYvGw5X1DQyckR9959FwYPGniBSQAzjq//AW8UDMTKJwfzW5rNGmz75ikcjHoHr08IQEN1BbSNBhgkcnjYClBjVMDDUQ4rkx5FJbVw9vaAtRDQ1JWjtFrNvV8K/nHYdps2uZOd814GBr6BUWEuqNnzC15IiMSsl0fj0kssEnKmuoxdyFv8Bvd9NsKl363wuf5Ffq3+Vs1mEyr3zUfJlh/ZpZaNrUxyHNMaEKUw8qNUdI3O+KHIFUZu/471ycENtsaW27UhEMvge8NrcOp1I6za7OdmvQb5y2dwr2cHd8mKpgBcqgtNABBCCCGEkO6rqxMAFZWV+HfREiTsZ8N9gaFDBuP2226Fm6vLKe1VlijIysrGlm3bkXI0lQviVfwQf7adYUsAyuQyvld/zKiRGDiw/xnF/hobNdgdH4/FS5bxCYHg4EDcO/0uREZGXEDb+MwEAKPLXoJ3Z1Xh7Xen4a9XnoJV3+noEx2EcNV6fFY4Dl891B/C+hzc/eBvePavLzFIl4APfolHeL8IaNLjMGd9PT5Z8QuGObXzOkwabPj6RaT0egevXu+Lq3NRNPJfpy5IRO7i12FsrIEioB8fnMvdgi3Xtqg+vAJF67/gVww4l9p6d/xZ5gBXRS1u8qqGs6CdEQASOQJu/gAOEWNYkGrZCmgrMlGw6iNoStMgVrgg/LH5ENu5Wq69erQmAGh/JYQQQgghhMOq9yclp+DIkSQ0m5vRo0cIPz+/veA/OzsH8/9dhPg9+1BTU8M3rllygl3HTgajke/ZP5aahoWLl2DnrjjuNqdOXbCxscbwoUMwasRwPlGRl5ePOO7xWDLhUgm9QuBlVHOvBdA4+eGWWyZh5MBYSNtr/TfrsHXOT/CY+Ahu5/7e26bfAh+7s02zKMUfjzyJOcXBmBCuOL3flZBOI3Xy4U7efDDOgu/69B38coBtsaH45xqObzKJkVPniqWV9tzjmBBqp4adVfvfWoFQAqHc7pTgnxX+q0nZAF11PrddAGvvKAik1pZrr06UACCEEEIIIYRTU1uDfQn7+eJ8zk5OuP3WqfD18Tkj+GcB/5Jly5GRkXneegQsKVBRWYXVa9YiLT2dXwawLbaqwOTJN/DJBi7CQFJyMrKycvjnuRTNjXVoHSfhrLCGteQc0woMdUhOaYCbW0tRP4WDB2xsz7bMmRcemz0X898djn9f/Ry5yjOHUhPSGUQKZzhGXscF+Hb8MPya5LV8wb+2SQCpsy9k3Ols9EYJynQSaM0Cbt8TIa7UG1uU1mjvWytzC+Z7+FuZmtSoTuKeM2Uj//wiuT0cwkdBKOnMyhqXHyUACCGEEEJIt8cCbhb8t1b879evD8LCQk8J/hnW079nbwISk1L4glodwR67vKISmzZv5Yv0nY4lG8ZdNxq2traoq6tH3J69aGo695Dmc2uGKjMVjd4DIW9n9oNZb+J77vkkAztZCSGTcgGSqSU5YTZz13OnU5lRX1MBraHlNmJndzgZi6HW/gfWZyfXJCsrAZx6TYJd0ABYiSRoUpagfNcfqDqwCPq6UjSbDJA5+fKBO/sOt0cubcRQ91I86FcONyEboSNCptIZ1ad9vdlzKXx68ksNssdlPf6Ve+ejat8/MKir+OkB9j2Gwj50OHfjqzuEpgQAIYQQQgjp9lhgfiQxiZ+X7+XpgaGDB7VbO6COu93W7TtbgucLwG6fmJSMgoKiE4F2Wz2joxAVGcEnFTKzsrjbFVquuXDq4v346s9cjL+t3xkF+uT2DqhO249GA1B8/DCUNWoumnfC1DsHYt/6XdBwgVFu4lbklRpgd0pHpxH7l3yKv3Ych7nZjIK4TcgJGgRfZyoBSLqOyNoR7kPvg61/X341AD4JsHsWCtd9htqjG6FXV0Pm7HfOXnkrq2buu1yHmzyVUFhx32SzmPuen5rYE1nbQ+rkB4OqCjWJq1HEPX7FnrnQ15fxUwPsggfDjXsdIhtHyz2uXpQAIIQQQggh3V5efiGqqmr48z1CeyAgwJ8/3xYL4ouKitvtxe8IViQwM6v9aQNsKkB0dBSfdFA1qPhkQUeJ5XaQ7foW06dP50+PfLYZd/9vBkZ62/C9lbZc0C+0jGSQxj6Cu8Ly8fh90zFziwnXRQVBygVWXuNexjSfg3j4Hm77GiNc/YKgOGWFPwmum/4qlLt+xT13341X9zrgiw8fhwutAki6mLVnBLyvfx72oSMgEMth0mvQkL0XhWs/Rfa8p1F3fDd3q/Mn5OzlDXAVN3P7ggmy04sAWglRk7IeWdzjFW34Eqq8QzAb9RBKbeAQeR28xj4DuVuQ5cZXN1oFgBBCCCGEXDW6YhUA9pjLV6zCMu5kY22NO++YhrHXjbFcexK73a7dcZg1ey50uibL1gszZvRIPHDfPbDmnud0GZlZmPXXXOTl5yOmZzReeuE5vlBg19Mh8d/FyO85GVOjnVCTsQPvr1Lhy1enQEZNdPJf0NwMvaoKymObUZuyDrrKHMs0Fe4Lyr6jp43IUWvtcEQtRqiDEh7ilhE3eqMMywr80WRdiumeqlNHx7TGopbHsRKKYO0RDqfYyXwdgpae/6t7Z6BVAAghhBBCCOGwhnF+QSHfQ+/s7ISQEFaQr31siP5pscYF4e9vOX86by9P+Pp68+erqqr40+UhReRIP+ye8QTuvPNOvPbrFjxz3zgK/sl/BxegS+zc4DbgNvjfNANeY56Gwq8PP3RfIJJwAbuYu0lraCtAbq0D9la7Yn6eP/ao5GgwSJBW44ZqYT0mualPCf7Z1AIrgYh7HCk/5cA2aAC8x78EvynvwqX3FC74d2K3arnxNYBGABBCCCGEkKtGV4wAUKnV+OyLr5CZmY1eMTF4+cVnIZefOaeYTQFISDiAX37/E1rtqcuRddTkSRNxx23TuMeXWbacxB5/8ZJlWLlqDd8+fv65p/naAISQU7FpAEZ1DfT15dBV5UBfV4GmulI0FibBwG1Xqh2wqdIZBXoRTM2AQqxDkF0D+jrWw1NsqQBoJeDn/dt4RfDJBbG9B2RuQZDYe0KscIZAfOY+ejWjEQCEEEIIIYRwzCYT1OpGvkPKzlYBofDsS+a5e7hDJru4ie/s8QP8/SASt//47Hq2EoBYIkET11jXcY11QsiZhBJrLnj3hW1AP7j0mwavMU/C78a34TbkXj54d1TU49aAPDzbIwsvhGbh0cBCTHStPRH8s9ECrHig99hn4Dv5TXiOfoJ7nFv4YoNSR+9rLvhvixIAhBBCCCGkW2PD8hvVjRAIBHwxvrMNTGUBupurC6IiIixbLoyXlydCQoIhEra/ZBnD5vyLxSLo9U3QaXWWrYSQdnH7JBu+z5YJFMnt4Np/Gr9qAFvOTyw0w1po4k9y7rywdb/m7iPlgn8W9NuHDuML/bH7s8c5685/DaEpAIQQQsgV0tikx/rkTGxOzUG9tvN6+pwV1rgxNhRjIoIgO0tPYys25LhY2YB/Eo4iqbAcJnPnrOntYa/A1D4RGBrqB8k5gh2mWVMJ3eEfoc9cimb9xVVXP52VzAnSiHsgjX2cO3/uZZvYfOyqhkYsOZiK/bnF0BmMLVdcInu5FOOjQ3BDTChspGLL1vax11CobsKPxyqws1QFXTvLxF0Md7kY94a64PYgJ1iLro1+n66YAlBTU4OXXn2DX3ufDdG/8/ZpEIna33fYPpNfUICPP/0c9fUNlq3nJxaLcf99d+O60aP482eTkLAff835G7VKJZ59+gmMHDHccg1pj8lk4HZ4EYQCiiVIC7NBh8qEf1EeNxtm/ZnHCpYo8B7/Apx6TWoJ+ruJ1ikAlAAghBBCrgAWZH69cS+ifdwwOiIQdhc5pLg9tY1abEjJQgkX2D8/fjCkorMH4ClFFVzgewy3D4hGhJcrRILOCRKrVI1YeeQ4/3c+MbofxGdJAjRrqqBadSuMxfHsUsvGzmIlgDhwAhST/4GV9OztnNI6Ff7YeQjXc8F6b3/P8yZNOkqla8L29Dwc5d7jlycMgVxy9qAvVanFF8lleCjUFYPcFZCe6Kq6NNU6I/7NrkF6nRZfD/aDXHj1JwG6IgGgVNbh7XffR01tLa4bMxoP3n/POYN0toxfXPxe/Lt4Ceq4+7KkwLmw18AC+TtuuxX29naWre3bsXMX/l7wL7/KwHPPPIlBAwdYrmmfSV+H3etWo0hl2WAhEIowYsp0+NlaNrRRUXAUdt49IT/LV70s/TAanEIR5n7qnQ2N1di2eT0qLc/V94a7EeVy9uOLXl2ElDQVYvtFcscWy8ZOo8fxjZuwPmU/IO+H2x+9CT5tqxaadUjZvhWi3jcg0pk9uRF5cTuxJ68UZu5vnz46lntN3O1NTTgQvwXHC2rhHtYX1/WPaue1apC0dC1SNDqIwkdj+gDfls26aqxctxUNjXoED5uCoUEO/GZTYxXWb9wKZaMQPcdMQG+fc3/mpPPpagpQtP4LqHISLFtOcoi4Dj4TXuTn+ncnVAOAEEIIuYLWp2QixN0JN8aGdWrwzzjZyHHnwGg4KeTYl11o2dq+Hem5XIDeHz193Dst+GdcbW3w4PDefAP7aHGlZeuZdEd+7Jrgn2k2w5C7AU1H/7JsaN+qI8cxmfscBof4dlrwz9hynyv7fIPdnLDpWLZla/vmZ1XjhWgPjPSy7bTgn3GRifBUlBt8bSRYk19n2UpOJxQKYaOw4QN5jVZ71oCeJR9Y8b+aWiUiI8Jx523T4Ovrw9+/PayDy8HBARPGj8WkiRPQqNFArVbzqw2c7TkaG7UwGIyQSiSQyc4/D1kgUqD38Otx/fVj4VGfhRRDKHf+eowfNxbu7a0gWLcHf3y3EI3nGOhSlBSPlJLTRuM0N+Cfz96AxqMv//jXD/XGwjdeRFLJ2acp6FS5iN+ZCGMX7N5VGXH4NEmNQQN7YWhADT545y9U6y1XcpSFh/HN1x/jSEXLnO/qrO2YH1+F0eNGwXbfIvy8rYw76jSjOH4O1meKcd3oYUjfsBwbCtT87U8yIXHRLKzWBHJ/9wDU/fwuVh1Vce+HEZsWzEGlayyuHxyGWe9/i0N1bOSOGdv++g06n94Y088Pv7/9F3K74g0g58SCe6kDW1HjzOOpzDWQr/bfXVECgBBCCLkC9mQV8T3Ogi4aASfkgvnJvcKQXFRh2dK+0no1P1y/K7CEwnVRwciprLVsOZM+cxn3365sHDdDn7PGcr59h/JLEe3tZrnUudjnO6lXKPZlF1m2tO9QlQaRjmdWne8MQu41PBjuit1lp3URkxNYAG9na8sH5XVKJb8qQFtse0VFJdZt2IjvfvgJP/z4MxYvXQ5PD3fcM/1OTLh+HIKDguDm6gpnJye4uDjD18cbQwcPwr1334WBAwcgYf9+/PTLb/j62x+w4N+FyMrO4UcStMUus6X/WC+dVCZtd6WA07EhzA4u7nB3d4OjwhoyW2fuvDvc3NzQrMzCquULsXDhQhws5D7/JiXWb4pHRn4eVh3O5+5tQsnhjfz17LQr9xxTGioO4lBhNIb0ieIf3z34Ojz68DhoGhr4PVhduB9LFrc8zpr9+dwjn8ZQiz0rlvHXr0gua9nWbEbxsb1Ywj//JhSr20Tw55F96AAGDBrEvd/2cO5zEx69zhpmveVZm8qxadYSaGB7IvxL27EKISOHwsvTD1Ofnob8WbNQpFNi86JtGMIF/96+QXjolmDMmx2Htus7mJs02JVZhVsmR3N/dzge/nAaEpeuhUpfgsSMKtzYOwTuPQbis3t0+HtxEoy6ZBxMNGNEdCh8IvvjuXGFWLA+H50zqYd0FFsaUCjjPn/B6ck5K4jkLUsHdleUACCEEEKuAI1ez/cQdyU7ufS889mNJjOfLOgqtlIJmoxnfw3NTZ0z5/+cms49T1urN3Rqz//p2OfQyD3HuWi5z6Eze/5P5yQVQW08IyQjFhKJGJ6ennyPvbKuDiUlpZZrWlRWVmHpipVYvGQ5jiQmIzMrG3v27sPcv/9BdXU1hg8bgicffxRPPP4IHnrgPi4wfgjPPPUkbr7pRn7FgNVr1mLZilXIzMzC0WOp2LBxC+bOW4DU1PRTRgLU1ipRVl7OjzSwt7WDkyNbf/zimHRl+OHtr2EV3Acjennhx3cew45ya/SL7QFXBxcMCnFHZfp2vLmzASNGjMCIWDlWfPoJiurOsr+6+MK+aD0+nbUJGq0OTU0G+Ay+EUMi3KBX5uPLeVsQPnAo91hhSP5qBtanKy135Jh02DLzW2xu9OeuH4DGVW/jjy0Z0JRsxdzF+9B78AjEeFRhxi/ruaC9YxycrLEpPhl6bt8ymqQYMPEuuClYsGfAoYXfYnfgzbguyM2SAGjk3tc6BPtaLju6I6ApFSV5eSipjkKwpw1/KzvubzSmHkZJmwyAyVQHKxsbeHP7MSNw84WoMhOaskwuuIyErWUehZtfNJRpR6HJz0CxQy/YWrPjqhDe/j7I3XkUVM7x8jIbm2BqUnP71+mpl2Zuu4q7/tzH5GsZJQAIIYQQQki3xub7BwcHwtramg/Cs7KzucCvJXDQ6XRYt34D9u3bzw//bw3Y2coBObm5fBJg1l/zuKB+E9LTj6OishJ5XGC5Oz4e8/9ZiD9m/oWE/Qf5+bet2BQA9hzLVqzkRxa0Ki4pQQl3YiMSvLy94OR08cOUVYcWo9h3Esb1DIVXxAh8dqcnVqyMh72zA+QSOdzt5TA0yfH01HGQG6txJL0RelEllNqz9MKLQvHq318gXHkIM56fjqFD78NvqzehuF4Pg7ERw4dNQbCjAMf350PoXYPqqroTY3t0qiLEl4jx5C294OUVhFsffRDV+zdCVa9GSVk9ivXWiBx1D2a9djPam7XQnojR92CaeyFm/fwHPv19FrbsOgYd95FpylKxMjMG790dc7LqO8wwm6z40TCt2PD/Zu5zMFmJWbmQE7jwEG1robIA0or9r01+zsy+A2Yjmrn7WjIMPHOziftiGGHkHrDt7ZsNphPvBekq7DPh3meTAWa9Fqrcg2gsTuE2nzn2oiH3ADSlaXySoJn7vJrZ59aNUAKAEEIIIYR0e0EBAXB2duKD/LS04/xQfIb12O9N2M8nAtrDhuuzYH7bjp1YunwlFvy7CIuWLMO69RuRlJxy1pUCWC9/Tk4u1m/YyCcT2OOkpXPPW10DG2trREdFnLW2QEdo1A1wCvKBxNLad/ePgaqkFPo28ZBY1oS/ZjyKB2b8AdvAcLi3dISflb13LJ56+2188u1MrFjxBewOfIuFO4/zdQgSVn6Aex57DdlCLwS7n/q6jfoKlMbtxtP33YXbbrsN9z7zNdIajJAGTsDDExzw9cv3Y9q0W/FrfOlpgTIXjnNBOkuYtCZkTpA54/5Hn8MTTz+Ex24ejqRlX+BAXg12rP0FI+8aCxfu/WWBOntvWbzO4vEzgvDWKP20K9oG7yci/Da3adly5iOe3H6adjaRTsQ+Z10j6rPiUbZrJvKWvYOitZ9CV9F+7RVN8VEUrJiBAu47W7F3HlQ5B2DSs7EnZ3xDrkmUACCEEEIIIR1m6QC/5rA1+gP8/fjl/3Lz8nE8M5NPBiSnHEVDQ8fqJ7DRAS0BZ8feJL3BgPTjmfyoATbN4OixY/x9nZ2dER0dZbnVxZFIZKjPr4DB8lIaaoph7+oLaZvZLil7EzD21Z+xavZPGBnpBOM5xt+riw5iT3oFP5ddYuMEX19fjL7xTjZvAZXHNkPa+1ks/ncBHpvSE1an1Zu0EsjgMnQyZi9YjCVLlmDRvzPx9t2ToZBZo++tL2HN6pX49dMnkfzx29hfY7kTo07Hnx9+iA+50x8LdkPTpqO2ND0RhUotBBI5PLzC0TPIDjUNRdCWeCFu8c/48NOvsDO3HJsX/oa0SiHcPGUoqKhtCfEa61Er8YV7QAC8bZJRXN2yDKtWVQORT/QpxROFIkcY9GpUN7WMjGhuqIHQ2RsyzxAIDWnQ6FpeFP/++oVCHhACf1UGGnXsmcxQVtfCc0gYzl/NgVwMs1GPuuM7kD3/WeQvf48L6P9GQ1Yc9A0V3L50Zu8/02w2oamuFHXp21C+exbylr6J3EWvoiFnPz+C4FpHCQBCCCGkg1hzLr9aibjMAhjbjhElpJtgyzt+s3kvyutPr5R+9WPTAMaMHgVXF2d+mcFdu+NRVl7Bz9vvaEB/Maqqq1FaWo6t23agpKSMX7Jw0MD+cHF2ttzi4tj3uxny9JVIZGv21WXhzd/jMGLyIJwofcb9SQKreuSVs+SGAQfnfYntOTqomlqC4dNJhUrMfv99HCo6+dkfT41HeN9I7r3w7Em4AAAXPklEQVQToLJSCbO5GeUJf+GveDVU1eoT/anW9mGItS/CzF0ttRWOLXsD6zJV0KQuxke/bYXObAU7GztoRCFwbbtiniIST1gSAE/eNwrWbQYW1GRuxYt/7uA+G+5C/WHsP9aEngE9MY17jez2H773OsYEe2Li3U8jiovowwdPxJoV26A36rDnz4WwuuUJBChcMHJqJFat3wK9To1/lyVjymNj0PYlCCUyDHCS44NlR7lLSqx69y/4TJoKO6kfAnxVWHi4nIv+8/DmrxWYevdAiG16I8KvGBtTy2GoycFXiyWYPiUMFz+Wg5yLuiAJZTt+h6bkWMucfzasnwvwz6+ZH/5vNuhg0qmgzjvAPc5v0FZk8dddy4RPPf3M+2yZkY5UGe0KrNgKO9Cxfwkh5FpSX5qEBZ/8ikVbNmLr1g3YlteEXuGBqE1eitnxOgyM8uKOfZYbX4TG4v3YllCHwCA3rhFn2XgxVIV47+OX4RE9Dq42VijaORcffDIf23cuRlKlM/pE+YFr253UWIqFv3+I3xZtw9692yFy7Qk/VzkqDq/EBzNmYtuu5YjPEaNPrxDIztPiaTbpsPzXdzFn+U7YhQ6Fjz3rmtIjN34pvv9kNjbEb8eeuDIED4iArVmNlV+/hF/W7Ma62RshjO2HYCdrZO35G9/+PgebNm7CvvRqBEX1hL20839TWMC/J6sQH63eya/tHuzqBD/ns68tfz7rkjNxQ0xoB1cBMKOiNA9fzl6NfGt3xLqfrGx9LgaTGQdySzCsh59ly5k2H8vhVyM4H71OiS3bEvDHgVSsz65DuK8XHCTnfxVqnR551UrE+HpYtpxKd+gbNOs71rtqZe0FccD1EDn5wqwu4efadoRA4QVpr8csl8607FAabu0Xabl0fiZtFb5YuRsB/gGwk3SsWb8+JYv/vM/mr4xqPBTmarl0Hro6zN2Qix+yKrGtQItBwQ443/oBJq49u6agDjcHXPycco3egB+37sfyw+nIrqxBkJsjnBXWl70Nx4Lx06vnnwvr0e/oUHpbhS0fkOfl5aO+vg51dXXIyMzie/W7ChvezpYGPJqaxicegoODcOPkG+DoeOGflbauBganIPT0tYVQ6owBfZ2x8M8/sG5HLqa+/iUm9rAB5IGwUm7FvINWuOu2iUheMwcr12yGpvcTmN6jDmL/vnBGI3dsD4Jvm5UphLbBGDMqBKtnfo8V67dyv2tbEXbXtxgfags79x6oy9qGBYtXIcHcB2/f2gMNMl+E+VhD3ShBj8geiOkfheyFf+CfDRuR4zwdL08fCBtX7hhYugN/zFmMHfvLccf7z6K3U8eKo7qH94FvymbMXLsFCYlFmPrej+jl2vbHygxlRQWcogbC304AW48QBFQewS8LluG49yjMmN6f+20TwDl4AJoyt2HuorWw7zse9w4N52sHpG96D9uqIxHtawf/vr2g2LgAf6zdjuqxz+LFsf7c916IqOieiFs6C6u27MOQx17D5B4sdSBEaEwUdi7+E6u3pWHC809iiFfXrLTS3bHef+XRDVCmb+MODJeYlOeOKyZtA2RuwbD2DOc+32uvn5wdx9jJ6lhqerOtQsEdZC6+EXMp2I+GjY3NZf/xIISQrrZ57icQDn4c14W6cJdMOLjkZ2R73YShkgQszw3G87f34459Lbe9ctRY98KPmCvIwQdv/IgQYTGe/3IzXn/3CfjLdFj122dwvuElDAs82RAt2fwO3iy4HjMfGg6BugAfzEnAc/ePwG8/L8ZtTz2BcHsz4v76EGW9nsFt/b3PGagaNCX45be5uPfJ1+EktzTQ647jwfuX4/WFbyBcLkDK6l+wx/oGTLLej/lZwXjl/n5A/R58+9YmPPTVI1j8/Ke44YufEWjfjOR5T2Ke8zv4erJ/y2N1EhMX/G84moXfdhxEeX0jhvbwxZuTRlzS8nlPzluDn+6ZDGGHsjfNUDeoEL97E8r8h+GBnp4dSgC0Bmyv3zDMsuVMLy/chK/vvN5y6exqclOh8QiDj8yETavWYY3zAPw8wsdy7dmV1amwLT0X9wzuZdlyqrpffVqC+Q6QT/wFxvRfIYiZA3H1g1DvTbFcc24i976wu++Q5dKZpv+2FP88Mc1y6XyasGfHEawqr8JzN06Ej0Js2X5uz8xfx33ekyyXzjRsdTrip0RYLp2LGRmpxRAGeCPEpuN9inpzMx7bnYc5o4IsWy4c2w+SCssxY+UOVNSr0cPDGW9PHoGoLlpC8WzY3HkWKHeUVCrlO5s6giUX0o9nYOZfc1BUVAwBFyB2ZfDfiiUo2N/FihDePu0WjBt7Hb8yATm/Jp0aVkJrSE7JVF869fEl2GueiPGRFLz/V7Ge+5ItP6D68HLLlktjJRTDffDd8Bz9BH/+WsMKkbJaIzQFgBBCuojUYIVjB/dg76FkaAwC9L/tOdw11J8P3KoObcdnr76CV56cjm/WZKHJbERG3FK899YzeOn5l/HBT6tQWlOOjz/4CVlqI2CswG/P347t2Y0wa2vw6fvfIuHgQvz463YoK/bgg2fexszX38IrzzyMJ7/dDpXRhOKkf/HyA0/jlVdfwLsvPY5vtxa3vLA20natRN7EmzE5oOVyY10pmvwD4ccCC6ENIkMjUFPessZzCxOqyuoR7B8C1vEpktvBPbccGbXVaLC3RYAt94MpkCO8X3805bTMFW1h5gLIJHzz3rN45ZVX8Mx97yAhLw8bP/8Ou3Yn4NMPVuPESvEO4Zi96i0++Gf4Ik7cv5UlSoT09OaHr0rshyI8pgL1Gg88/cdvCHTgXgz3xpp13D+dPHJPz72Xa5Iy8cX6eNSqtZgY0wMfTb2uy9bOb58VFHZ28Gk7/vUycw6Kgq+1CFYCCQIdZbDpwmXzzsaQNBeG/KNAaS73WXd9UHamZlQVFEEc2RPel//Pb8F9Hw/Wa/DulkS8t7sENaxr/zJhy0X2DfDCD3dP5IP+7IoavLZkCw7klVwzU2JYh1RwUCAmThgPR0eHyxL8M+x52BSEIYMHYdDAART8XwCpTNHpwT9TUy5EVBAF//9pVoKW9fw7qTeF7f9Woq5dnve/gBIAhBDSRQbd+QRGWh3gAvrncP+99+CF9z5HlWVtYbVNGF788it89d3b0C36AeUVx7B0djruf+NbfP3Nxxhs3oUVx4HRniXYmFQHbeYe5AWMgTajCKq6TIjtXOAnPdmjpTPZ46b3P8JX376PkPiZOJZ1HB9+UYiHfvoOX37+OYYGyNsE4xb1B7FhfSNuH3lyWHJTkxZeirYjwgxQqtsuCSVEZP9BSFz+Pdg0UHVNAZLyklBR1wgnsaLNcHYTVFotF7xbLhq1WDFvK3o8+CG++uorfDijP/Ys2IURLz+L0cOH4p0ZN6G91a6b6w5g+aYCjOvlCZVKB2vFyahL3WSAts0a93WFh/HrsSA8OcrbsuXSqZv0+CsuEV9v3MP/LXcO7InXJw7l13XvtowaHKyzxlOxl7fXlzGqdbCZFgfrAVHQ57etFHZ5GI11yK+3QmwHhyh3CZEY9wwJx/wbYzBBpMbje8otV1w+ga5O+PjW6zAmMgjVDY14d/k2bDyafc0kAdiIgWFDBvP1ANj0gcslLCwUN02ZxK9EQK48/1G3wJsq9/2nCdlylsMeQPjjCzrlFPbIXLj2nwYr4ZXK8F4elAAghJAuIlU4IXb6J0jYswtLFn6J0MIMzNmaxvemB0Z4gw8hpNZQNOtgrihAKnrA1U7M/fDI0a9fEA4UKtFnSCwSDh1HVmo++gwbjEpNBmrzcuAb2v+USs7uPs6wEQsBsQR20EFdVY6akB4IULD1jcXw9g46WfiJMauw/NNPUB8WhMxD+5Bf3ICkA9lo4n70Gg1tC0AJIBXrkBG/B/Hx8TiSUgpB5N344YGe+PqdF/D1zIPw8w6DjVQMndnQUoyJJ4CEazi3pgPMBj1qbKWIcWtZY8rWczAcPGphMJ49YKjL34eXXpiD4IdeQZgrG8IrgtFw8vZioQAiAfsZM3PvyT788MEc3PXcIwi27ZwfbvanZFXUYENKJj+U3sPeBhN69oCNrBsH/5ya0goExkbD3zJC47JSJaNx6XCoMnNhO/kDy8bLxYTKIynIgAgJOUUoVulwOK8M9R0rQ9DphEIJhvR2QkxeDVrKql0+bL92UVgjyssNYpEADdomZJRVwXj6Mm1XMblcjgnjx2L48KGQybo2CmTD/8NCQ3Hv3XfBzbWDdSAIIfwIALGtK6w9wvh5+5d6knuEQmTDEnCdM6Lgv4oSAIQQ0iUKMee9r1Chbh0+6oVbXpmGhurqlsjydHZO8DNVQ8vXtTKhMDcPwU72kPeIRfSOX/FrcRjGR/pB3tSATds2wiXM97QD+Kk/VlIbBZBdA75WMxeVN2rqcWqcIsWgRz7HHQO9+EJTcpkItvbWcLBzQ0VRGRotr7Giugxu7g6wcXTgb2enkEKbuhKzcyPw5Xff4Y2nRqMqwAn9PVyhaVBDZekBrCnOgdTHhS+kxAi4Bq5UxQXqloDfqC+GqkzKNXzb/xky1ybgh+/XYto7n+D+fi09za4eNigubC0WV4TaDGvYW0uhLDiId37ZhZu4247o0XmNZ/bSIz1d8eoNQ+FoI0NRbQN+3JqAqoaOzz2+5lSkYk2VBP18Xa5o88ic9gPMF1AErnNYQR4YhVhnORytZZCJhLCTSyC6km8Et59auShwuUNGg8mE+XuTMSc+ETq9ETfGhuGh4X0gvQLTQrqSvb097rnrDtw8ZTLs7drWhe88LRX/B+CxRx+Evx93XOeTmoQQ0nXoKEMIIV3CDxHRWvy+YC327UtAQkIC9hyuxPgRUWh3qppLXwzpW4R1a9cjfusmLExyx6T+7lycHobh43Rcg9sAG5kNAhrSsC6jDyL8WnrSz0bgGYuXx2fgjz/XYe/eLVi/Yy/aDuSHQAKvHmGIioriT+4u1ggO84KdZwgelSbhpznbkLBlJrYeFSMmwBe+ltuFBDnDNiAcjgdnYs22BGxathL9Bo2Bo5MH7nBV4qdZW5CwfQEWbNVgWN/gk0GixBpjY23xx8xl/Hux9JsfYdt7NGTtTHM1a4vw5UMfQtj3OgiqMvjbpxY3IKjPKJQtn4uV+/Zh2ecfo2H8k3CX1mHB95+g1+De0FRk4iB322MFynZzLBeDBTRDe/jj/ZvHwMvBFgk5xXjx3w1IL63iC6JdPmbUVFViT2EDCiuqUdV0+XtalcUZuG9HJULsmnEkvwhbdieg6rLG4F4Q+V/PrwIgcXsMhvTvLdsvFwEcXV0Q7e3G93y7yMV8EbwLqMPXKUxGPZILa7EjvwbrkusxbqAvLudscZWuiQv+UzCbC/5Zj/9jo/vh9RuGw9FGfkWTQl2BzQdmSQBWD+CO26chKCiAnx7QGdjUAlfu+8RGGUy/63Yu+Pfr8EoFhBByKWgZQEII6SI+EYO5YMkKBjZETSyGb8xQxPo5QGbvgSA/D9jZsEH5cvj2jIGbuzsi+g2FncAAK5kDRk26HmHOUr5B7dZjOPrHcEG3whruoeHoP7w/ApzkkNi4ISDIB47O7ggIDoSDg4I7lkrh3asPfLw9EBw7BD5iExfFKuAhd4HINxzRXu0nDjx9I+Hm7AqxUIKAQYPgLtIDNt4YeeNkuCtOyxVLXNCzf080G41wDRmAkb0DIBII4RUTC1+ZEc1yNwy76Rb4s8J8JwjgFt4LgzyF0JrZbW/EmGFBkApl8AsIhqOD/YmlDJvNArj07odgVzn/vrGT3N4ZLq7uGDLYG2adFZxCxmPSiBBImg1w9OoNdyfFydvaOsHJtuW96wzscXyd7BDp5Yr86jqkccH/4YJShLg7wcvh4nsFL2wZQEDfpIetdyD3vbCFo60N5K3DK86hM5cBZNM1wt1dIBEJue+JEC5evvC15X6/LdefTectA8gFmDa2gFkPc+1K6POyLdvPr7OXAWRtFj93N7hyn0PHVnHovGUAm5vNqNeZYBYI4OvN7YtO4g591ztrGcBfth3A3/uSIZeI8MSY/ritfzSk3HficurKZQDbw9qpvr4+CAkJ4Y4xQjRqNNBoGvnXcTHYaKresTH8yILhw4fB6SKW+yOEkAtFywASQsi1rC4Tb749D73vuAkBEgPi92zDzY+8iiB7qmh0sVhbP6O8Ct9u2geNwYi3Jw9HuOfFD76+sGUAL05nLgN4sTpzGcCL1bnLAF6czlsG8OJ0xjKATUYjlh9Ox6ojx3Hv0BiMiwzhE0KXW1cuA3g+bBmtjMxM7D9wCPl5BSgtK4NWp4OZa1SzdABLCrQmBljblp3YsP7WHn/W0x/bKwa9e/fqsmkFhBDSHloGkBBCrmUOoXj/w4cQZM01PsUyTL33RQRS8H9JWJ46zMMFn90+Hv+bNhah3HlCuhMpF8Te1i8K306fiAnRPa5I8H+lsURCz+ho3HfPdLzw/DN49ZUXccvNU9CLC+rZKAE7u5Zl41jhQA8Pd0SEh2LM6JF49ukn8drLL+LxRx/CyBHDKPgnhFwxlAAghJBrlNQ5CP369UO/vn0Q6KbotCHx3RnrzWMF4Hwc7To8dJ+Qa4lIKICnvQLCbl6sjiUCXFycuQA/DNNunYo3X38FX33+Kf787Rcs/vdvzJv9J77/9iu8/947ePThBzFwQD94enrwqwvQqFdCyJVECQBCCCGEEEIuUutQ/9bh/idObbYTQsh/BSUACCGEEEIIIYSQboASAIQQQsgVYCuTok6rtVzqGspGLawl514kTiwS8Mu5dZU6rQ4y8dlfg5XcyXKu61jJzl1l3UYmgVbfdWsaKjVa/vM+Fxvuc9B14edQqTXATtz95uwTQgg5FSUACCGEkCtgVHgAVidmwGjumqBPbzTxFdv7BnhatrTP19EOhbX1lkudq8lgxMaULIR5OFu2nEkacTcXoXdhc4R7bEnYuSv8Dw72weGCMn6lh87GPt/lh9IxItTfsqV9g90VOFKlsVzqXHpTM35Nq8RYnyuz4hMhhJD/DkoAEEIIIVfA2MhgKBt1+GdfCt9T35kqGxrxx65DfMG2/oE+lq3tGxcVgp+27se+nKJOHQlQomzA91sS4KSwRoTX2ZdLlMY+DnHgRO5cF8yT5oJ/afidkETeY9nQvhtjw7HpaDY2p2bzSyd2Ftbzv4D7fOu1OlwXee7l9+7t4Yzvj5VjVb4S2k78HMo0BnySWMonNyb4UgKAEEK6O6tjqenNtgoFHB2vzI8CK4xiY2NDBVIIIYR0O6yHfGtaLhd45qBeo7NsvXTOXNB9Y2wohvXw55MA58I6vatVjVi4/xiSC8s7bUSCh70CU/tGoF+AN4SCc//GNzfVoyllFvQ5q7nzDZatl0Ygc4Qk7DZIou6FldjGsvXs2Pu/4kg6EnKKoeM+l85gby3F+KgQjI0KhrQDS+axYfq/pFViZ6kKTZ2UBHCTi3FfqDNu9Ofej/N8DlcLM/cdbWxstFw6P6lUylftJ4SQ7kyv16OpqYkSAIQQQggh5OpBCQBCCLlwrQkAmgJACCGEEEIIIYR0A5QAIIQQQgghhBBCugFKABBCCCGEEEIIId0AJQAIIYQQQgghhJBugBIAhBBCCCGEEEJIN0AJAEIIIYQQQgghpBugBAAhhBBCCCGEENINUAKAEEIIIYQQQgjpBigBQAghhBBCCCGEdAOUACCEEEIIIYQQQroBSgAQQgghhBBCCCHdACUACCGEEEIIIYSQboASAIQQQgghhBBCSDdACQBCCCGEEEIIIaQboAQAIYQQQgghhBDSDVACgBBCCCGEEEII6QYoAUAIIYQQQgghhHQDlAAghBBCCCGEEEK6AatjqenNtgoFHB3tLZsuLysrK9jY2PD/EkIIIYQQci5msxmNjY2WS+cnkUggFostlwghpHsyGAzQ6/WUACCEEEIIIVePC00AEEIIOYmmABBCCCGEEEIIIdc84P/ALGVoS0ICKQAAAABJRU5ErkJggg==">
            <a:extLst>
              <a:ext uri="{FF2B5EF4-FFF2-40B4-BE49-F238E27FC236}">
                <a16:creationId xmlns:a16="http://schemas.microsoft.com/office/drawing/2014/main" id="{7511BBC7-B05F-4310-BE61-7CA0DB6EF2C3}"/>
              </a:ext>
            </a:extLst>
          </p:cNvPr>
          <p:cNvSpPr>
            <a:spLocks noChangeAspect="1" noChangeArrowheads="1"/>
          </p:cNvSpPr>
          <p:nvPr/>
        </p:nvSpPr>
        <p:spPr bwMode="auto">
          <a:xfrm>
            <a:off x="685800" y="3276600"/>
            <a:ext cx="4038600" cy="403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2285953A-98DC-4A04-B933-65B9D4A28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71599"/>
            <a:ext cx="8153400" cy="4611943"/>
          </a:xfrm>
          <a:prstGeom prst="rect">
            <a:avLst/>
          </a:prstGeom>
        </p:spPr>
      </p:pic>
    </p:spTree>
    <p:extLst>
      <p:ext uri="{BB962C8B-B14F-4D97-AF65-F5344CB8AC3E}">
        <p14:creationId xmlns:p14="http://schemas.microsoft.com/office/powerpoint/2010/main" val="276124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96" name="Title 7"/>
          <p:cNvSpPr>
            <a:spLocks noGrp="1"/>
          </p:cNvSpPr>
          <p:nvPr>
            <p:ph type="title"/>
          </p:nvPr>
        </p:nvSpPr>
        <p:spPr>
          <a:xfrm>
            <a:off x="457200" y="457200"/>
            <a:ext cx="8229909" cy="307777"/>
          </a:xfrm>
        </p:spPr>
        <p:txBody>
          <a:bodyPr/>
          <a:lstStyle/>
          <a:p>
            <a:pPr eaLnBrk="1" hangingPunct="1"/>
            <a:r>
              <a:rPr lang="en-US" altLang="en-US" dirty="0"/>
              <a:t>The Sales Representative List</a:t>
            </a:r>
          </a:p>
        </p:txBody>
      </p:sp>
      <p:sp>
        <p:nvSpPr>
          <p:cNvPr id="39997" name="Content Placeholder 9"/>
          <p:cNvSpPr>
            <a:spLocks noGrp="1"/>
          </p:cNvSpPr>
          <p:nvPr>
            <p:ph sz="half" idx="1"/>
          </p:nvPr>
        </p:nvSpPr>
        <p:spPr>
          <a:xfrm>
            <a:off x="381000" y="1447800"/>
            <a:ext cx="3352800" cy="4144963"/>
          </a:xfrm>
        </p:spPr>
        <p:txBody>
          <a:bodyPr/>
          <a:lstStyle/>
          <a:p>
            <a:pPr algn="just" eaLnBrk="1" hangingPunct="1"/>
            <a:r>
              <a:rPr lang="en-US" altLang="en-US" sz="2000" dirty="0"/>
              <a:t>Displays the details about the sales representative list data</a:t>
            </a:r>
          </a:p>
          <a:p>
            <a:pPr algn="just" eaLnBrk="1" hangingPunct="1"/>
            <a:r>
              <a:rPr lang="en-US" altLang="en-US" sz="2000" dirty="0"/>
              <a:t>Gives the option of create new to add new record</a:t>
            </a:r>
          </a:p>
          <a:p>
            <a:pPr algn="just" eaLnBrk="1" hangingPunct="1"/>
            <a:r>
              <a:rPr lang="en-US" altLang="en-US" sz="2000" dirty="0"/>
              <a:t>Delete the record from the list</a:t>
            </a:r>
          </a:p>
          <a:p>
            <a:pPr algn="just" eaLnBrk="1" hangingPunct="1"/>
            <a:r>
              <a:rPr lang="en-US" altLang="en-US" sz="2000" dirty="0"/>
              <a:t>Edit the name country of a record</a:t>
            </a:r>
          </a:p>
        </p:txBody>
      </p:sp>
      <p:pic>
        <p:nvPicPr>
          <p:cNvPr id="4" name="Picture 3">
            <a:extLst>
              <a:ext uri="{FF2B5EF4-FFF2-40B4-BE49-F238E27FC236}">
                <a16:creationId xmlns:a16="http://schemas.microsoft.com/office/drawing/2014/main" id="{4BA5942D-A857-4C26-89B3-7CE0B2D32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562" y="1553955"/>
            <a:ext cx="4813547" cy="40388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96" name="Title 7"/>
          <p:cNvSpPr>
            <a:spLocks noGrp="1"/>
          </p:cNvSpPr>
          <p:nvPr>
            <p:ph type="title"/>
          </p:nvPr>
        </p:nvSpPr>
        <p:spPr>
          <a:xfrm>
            <a:off x="457200" y="457200"/>
            <a:ext cx="8229909" cy="307777"/>
          </a:xfrm>
        </p:spPr>
        <p:txBody>
          <a:bodyPr/>
          <a:lstStyle/>
          <a:p>
            <a:pPr eaLnBrk="1" hangingPunct="1"/>
            <a:r>
              <a:rPr lang="en-US" altLang="en-US" dirty="0"/>
              <a:t>The Upload of historical data</a:t>
            </a:r>
          </a:p>
        </p:txBody>
      </p:sp>
      <p:sp>
        <p:nvSpPr>
          <p:cNvPr id="39997" name="Content Placeholder 9"/>
          <p:cNvSpPr>
            <a:spLocks noGrp="1"/>
          </p:cNvSpPr>
          <p:nvPr>
            <p:ph sz="half" idx="1"/>
          </p:nvPr>
        </p:nvSpPr>
        <p:spPr>
          <a:xfrm>
            <a:off x="381000" y="1447800"/>
            <a:ext cx="2971800" cy="4144963"/>
          </a:xfrm>
        </p:spPr>
        <p:txBody>
          <a:bodyPr/>
          <a:lstStyle/>
          <a:p>
            <a:pPr algn="just" eaLnBrk="1" hangingPunct="1"/>
            <a:r>
              <a:rPr lang="en-US" altLang="en-US" sz="2000" dirty="0"/>
              <a:t>Displays an option to support the upload of the historical data to S3 location</a:t>
            </a:r>
          </a:p>
          <a:p>
            <a:pPr algn="just" eaLnBrk="1" hangingPunct="1"/>
            <a:r>
              <a:rPr lang="en-US" altLang="en-US" sz="2000" dirty="0"/>
              <a:t>The historical data will be used to give insight</a:t>
            </a:r>
          </a:p>
          <a:p>
            <a:pPr algn="just" eaLnBrk="1" hangingPunct="1"/>
            <a:r>
              <a:rPr lang="en-US" altLang="en-US" sz="2000" dirty="0"/>
              <a:t>The historical data is processed with help of Spark/</a:t>
            </a:r>
            <a:r>
              <a:rPr lang="en-US" altLang="en-US" sz="2000" dirty="0" err="1"/>
              <a:t>PySpark</a:t>
            </a:r>
            <a:r>
              <a:rPr lang="en-US" altLang="en-US" sz="2000" dirty="0"/>
              <a:t> to give insights </a:t>
            </a:r>
          </a:p>
        </p:txBody>
      </p:sp>
      <p:pic>
        <p:nvPicPr>
          <p:cNvPr id="4" name="Picture 3">
            <a:extLst>
              <a:ext uri="{FF2B5EF4-FFF2-40B4-BE49-F238E27FC236}">
                <a16:creationId xmlns:a16="http://schemas.microsoft.com/office/drawing/2014/main" id="{4BA5942D-A857-4C26-89B3-7CE0B2D32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562" y="1553955"/>
            <a:ext cx="4813547" cy="4038808"/>
          </a:xfrm>
          <a:prstGeom prst="rect">
            <a:avLst/>
          </a:prstGeom>
        </p:spPr>
      </p:pic>
      <p:sp>
        <p:nvSpPr>
          <p:cNvPr id="2" name="Speech Bubble: Rectangle with Corners Rounded 1">
            <a:extLst>
              <a:ext uri="{FF2B5EF4-FFF2-40B4-BE49-F238E27FC236}">
                <a16:creationId xmlns:a16="http://schemas.microsoft.com/office/drawing/2014/main" id="{346D223B-7B9E-4202-9E82-8E841013A93A}"/>
              </a:ext>
            </a:extLst>
          </p:cNvPr>
          <p:cNvSpPr/>
          <p:nvPr/>
        </p:nvSpPr>
        <p:spPr bwMode="auto">
          <a:xfrm>
            <a:off x="5410200" y="580689"/>
            <a:ext cx="2362200" cy="1140023"/>
          </a:xfrm>
          <a:prstGeom prst="wedgeRoundRectCallout">
            <a:avLst/>
          </a:prstGeom>
          <a:solidFill>
            <a:schemeClr val="accent1"/>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r>
              <a:rPr lang="en-US" dirty="0"/>
              <a:t>Support upload of historical data to S3</a:t>
            </a:r>
          </a:p>
        </p:txBody>
      </p:sp>
    </p:spTree>
    <p:extLst>
      <p:ext uri="{BB962C8B-B14F-4D97-AF65-F5344CB8AC3E}">
        <p14:creationId xmlns:p14="http://schemas.microsoft.com/office/powerpoint/2010/main" val="67979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96" name="Title 7"/>
          <p:cNvSpPr>
            <a:spLocks noGrp="1"/>
          </p:cNvSpPr>
          <p:nvPr>
            <p:ph type="title"/>
          </p:nvPr>
        </p:nvSpPr>
        <p:spPr>
          <a:xfrm>
            <a:off x="457200" y="457200"/>
            <a:ext cx="8229909" cy="307777"/>
          </a:xfrm>
        </p:spPr>
        <p:txBody>
          <a:bodyPr/>
          <a:lstStyle/>
          <a:p>
            <a:pPr eaLnBrk="1" hangingPunct="1"/>
            <a:r>
              <a:rPr lang="en-US" altLang="en-US" dirty="0"/>
              <a:t>The Rep of the Month View</a:t>
            </a:r>
          </a:p>
        </p:txBody>
      </p:sp>
      <p:sp>
        <p:nvSpPr>
          <p:cNvPr id="39997" name="Content Placeholder 9"/>
          <p:cNvSpPr>
            <a:spLocks noGrp="1"/>
          </p:cNvSpPr>
          <p:nvPr>
            <p:ph sz="half" idx="1"/>
          </p:nvPr>
        </p:nvSpPr>
        <p:spPr>
          <a:xfrm>
            <a:off x="381000" y="1447800"/>
            <a:ext cx="3429000" cy="4144963"/>
          </a:xfrm>
        </p:spPr>
        <p:txBody>
          <a:bodyPr/>
          <a:lstStyle/>
          <a:p>
            <a:pPr algn="just" eaLnBrk="1" hangingPunct="1"/>
            <a:r>
              <a:rPr lang="en-US" altLang="en-US" sz="2000" dirty="0"/>
              <a:t>Rep of the month gives the detail about the rep ranking based on product and month</a:t>
            </a:r>
          </a:p>
          <a:p>
            <a:pPr algn="just" eaLnBrk="1" hangingPunct="1"/>
            <a:r>
              <a:rPr lang="en-US" altLang="en-US" sz="2000" dirty="0"/>
              <a:t>We can filter the result by using combination of month and product dropdowns</a:t>
            </a:r>
          </a:p>
        </p:txBody>
      </p:sp>
      <p:pic>
        <p:nvPicPr>
          <p:cNvPr id="3" name="Picture 2">
            <a:extLst>
              <a:ext uri="{FF2B5EF4-FFF2-40B4-BE49-F238E27FC236}">
                <a16:creationId xmlns:a16="http://schemas.microsoft.com/office/drawing/2014/main" id="{DC053B5E-9885-4494-8E68-459982153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1447800"/>
            <a:ext cx="3832412" cy="3429000"/>
          </a:xfrm>
          <a:prstGeom prst="rect">
            <a:avLst/>
          </a:prstGeom>
        </p:spPr>
      </p:pic>
    </p:spTree>
    <p:extLst>
      <p:ext uri="{BB962C8B-B14F-4D97-AF65-F5344CB8AC3E}">
        <p14:creationId xmlns:p14="http://schemas.microsoft.com/office/powerpoint/2010/main" val="3693514482"/>
      </p:ext>
    </p:extLst>
  </p:cSld>
  <p:clrMapOvr>
    <a:masterClrMapping/>
  </p:clrMapOvr>
</p:sld>
</file>

<file path=ppt/theme/theme1.xml><?xml version="1.0" encoding="utf-8"?>
<a:theme xmlns:a="http://schemas.openxmlformats.org/drawingml/2006/main" name="ZS Report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spcBef>
            <a:spcPts val="0"/>
          </a:spcBef>
          <a:spcAft>
            <a:spcPts val="600"/>
          </a:spcAft>
          <a:defRPr dirty="0" err="1" smtClean="0"/>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eing ZS Slide Library v1.pptx" id="{93EC7B4D-F5CB-46A4-ADEA-4C0E2FC1EB9B}" vid="{C4729545-5A40-4562-8927-6CB788C5927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Being ZS Slide Library v1</Template>
  <TotalTime>1798</TotalTime>
  <Words>825</Words>
  <Application>Microsoft Office PowerPoint</Application>
  <PresentationFormat>On-screen Show (4:3)</PresentationFormat>
  <Paragraphs>225</Paragraphs>
  <Slides>28</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4" baseType="lpstr">
      <vt:lpstr>Arial</vt:lpstr>
      <vt:lpstr>Calibri</vt:lpstr>
      <vt:lpstr>Times New Roman</vt:lpstr>
      <vt:lpstr>Wingdings</vt:lpstr>
      <vt:lpstr>ZS Report 1.0</vt:lpstr>
      <vt:lpstr>Clip</vt:lpstr>
      <vt:lpstr>SD Tutorial</vt:lpstr>
      <vt:lpstr>During the tutorial, you will be responsible for adding several new features to an existing web application</vt:lpstr>
      <vt:lpstr>Agenda</vt:lpstr>
      <vt:lpstr>What is Sales Attainment Rank Problem?</vt:lpstr>
      <vt:lpstr>PowerPoint Presentation</vt:lpstr>
      <vt:lpstr>PowerPoint Presentation</vt:lpstr>
      <vt:lpstr>The Sales Representative List</vt:lpstr>
      <vt:lpstr>The Upload of historical data</vt:lpstr>
      <vt:lpstr>The Rep of the Month View</vt:lpstr>
      <vt:lpstr>The Drug Of the month View</vt:lpstr>
      <vt:lpstr>Agenda</vt:lpstr>
      <vt:lpstr>PowerPoint Presentation</vt:lpstr>
      <vt:lpstr>Feature 1: Sales Representative List </vt:lpstr>
      <vt:lpstr>PowerPoint Presentation</vt:lpstr>
      <vt:lpstr>Feature 2: Implement upload of historical data to s3 </vt:lpstr>
      <vt:lpstr>PowerPoint Presentation</vt:lpstr>
      <vt:lpstr>Feature 3: Implement Rep of the month/Drug of the month from the web application </vt:lpstr>
      <vt:lpstr>PowerPoint Presentation</vt:lpstr>
      <vt:lpstr>Feature 4:Implement data transformation on spark to update the  rep-of-the-month and drug-of-the-month  </vt:lpstr>
      <vt:lpstr>PowerPoint Presentation</vt:lpstr>
      <vt:lpstr>Feature 5: Search Box and Pagination[good To have] </vt:lpstr>
      <vt:lpstr>PowerPoint Presentation</vt:lpstr>
      <vt:lpstr>Deep dive of problem and approach to solution </vt:lpstr>
      <vt:lpstr>Deep dive of problem and approach to solution </vt:lpstr>
      <vt:lpstr>Deep dive of problem and approach to solution </vt:lpstr>
      <vt:lpstr>Historical Sales Table   </vt:lpstr>
      <vt:lpstr>Sales Rep Details Table   </vt:lpstr>
      <vt:lpstr>Insight Tables  </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MVC Tutorial</dc:title>
  <dc:creator>Rupesh Nagori</dc:creator>
  <cp:lastModifiedBy>Abhijit Singh</cp:lastModifiedBy>
  <cp:revision>71</cp:revision>
  <dcterms:created xsi:type="dcterms:W3CDTF">2017-07-14T06:58:09Z</dcterms:created>
  <dcterms:modified xsi:type="dcterms:W3CDTF">2020-07-17T14:30:59Z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true</vt:bool>
  </property>
  <property fmtid="{D5CDD505-2E9C-101B-9397-08002B2CF9AE}" pid="3" name="UsePageNumber">
    <vt:bool>true</vt:bool>
  </property>
  <property fmtid="{D5CDD505-2E9C-101B-9397-08002B2CF9AE}" pid="4" name="Offisync_UpdateToken">
    <vt:lpwstr>8</vt:lpwstr>
  </property>
  <property fmtid="{D5CDD505-2E9C-101B-9397-08002B2CF9AE}" pid="5" name="Jive_LatestUserAccountName">
    <vt:lpwstr>rnagori</vt:lpwstr>
  </property>
  <property fmtid="{D5CDD505-2E9C-101B-9397-08002B2CF9AE}" pid="6" name="Offisync_ProviderInitializationData">
    <vt:lpwstr>https://zspace.zs.com</vt:lpwstr>
  </property>
  <property fmtid="{D5CDD505-2E9C-101B-9397-08002B2CF9AE}" pid="7" name="Offisync_UniqueId">
    <vt:lpwstr>5932</vt:lpwstr>
  </property>
  <property fmtid="{D5CDD505-2E9C-101B-9397-08002B2CF9AE}" pid="8" name="Jive_VersionGuid">
    <vt:lpwstr>f71fa527-4b5e-43e3-b5f0-f7d700530e65</vt:lpwstr>
  </property>
  <property fmtid="{D5CDD505-2E9C-101B-9397-08002B2CF9AE}" pid="9" name="Offisync_ServerID">
    <vt:lpwstr>cefac78d-19c3-429e-bb7c-36f369dc9f6f</vt:lpwstr>
  </property>
</Properties>
</file>