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2.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60" r:id="rId7"/>
    <p:sldId id="261" r:id="rId8"/>
    <p:sldId id="262" r:id="rId9"/>
    <p:sldId id="263" r:id="rId10"/>
    <p:sldId id="280" r:id="rId11"/>
    <p:sldId id="264" r:id="rId12"/>
    <p:sldId id="278" r:id="rId13"/>
    <p:sldId id="279" r:id="rId14"/>
    <p:sldId id="267" r:id="rId15"/>
    <p:sldId id="268" r:id="rId16"/>
    <p:sldId id="269" r:id="rId17"/>
    <p:sldId id="270" r:id="rId18"/>
    <p:sldId id="272" r:id="rId19"/>
    <p:sldId id="273" r:id="rId20"/>
    <p:sldId id="274" r:id="rId21"/>
    <p:sldId id="276" r:id="rId22"/>
    <p:sldId id="277" r:id="rId23"/>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64" d="100"/>
          <a:sy n="64" d="100"/>
        </p:scale>
        <p:origin x="119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a:p>
        </p:txBody>
      </p:sp>
    </p:spTree>
    <p:extLst>
      <p:ext uri="{BB962C8B-B14F-4D97-AF65-F5344CB8AC3E}">
        <p14:creationId xmlns:p14="http://schemas.microsoft.com/office/powerpoint/2010/main" val="4099640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eu-de.dataplatform.cloud.ibm.com/dashboards/f8bfaa95-d222-4859-a161-551363e6c8fa/view/7e19c720228a3bdf15f7d4e40799285279617658babb855781857b4908332797a96f1390c8261d5a8b135735a7ef1050c8"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image" Target="../media/image10.png"/><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notesSlide" Target="../notesSlides/notesSlide2.xml"/><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4" Type="http://schemas.openxmlformats.org/officeDocument/2006/relationships/customXml" Target="../ink/ink31.xml"/><Relationship Id="rId9" Type="http://schemas.openxmlformats.org/officeDocument/2006/relationships/customXml" Target="../ink/ink33.xml"/><Relationship Id="rId14" Type="http://schemas.openxmlformats.org/officeDocument/2006/relationships/customXml" Target="../ink/ink3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2345719"/>
            <a:ext cx="5811253" cy="1325563"/>
          </a:xfrm>
        </p:spPr>
        <p:txBody>
          <a:bodyPr anchor="ctr">
            <a:normAutofit/>
          </a:bodyPr>
          <a:lstStyle/>
          <a:p>
            <a:pPr>
              <a:spcBef>
                <a:spcPts val="1000"/>
              </a:spcBef>
            </a:pPr>
            <a:r>
              <a:rPr lang="en-US" sz="2400" b="1" dirty="0">
                <a:solidFill>
                  <a:schemeClr val="accent6">
                    <a:lumMod val="75000"/>
                  </a:schemeClr>
                </a:solidFill>
                <a:latin typeface="IBM Plex Mono Text" panose="020B0509050203000203" pitchFamily="49" charset="0"/>
                <a:ea typeface="+mn-ea"/>
                <a:cs typeface="+mn-cs"/>
              </a:rPr>
              <a:t>TECHNOLOGY TREND ANALYSIS REPORT:</a:t>
            </a:r>
            <a:br>
              <a:rPr lang="en-US" sz="2400" b="1" dirty="0">
                <a:solidFill>
                  <a:schemeClr val="accent6">
                    <a:lumMod val="75000"/>
                  </a:schemeClr>
                </a:solidFill>
                <a:latin typeface="IBM Plex Mono Text" panose="020B0509050203000203" pitchFamily="49" charset="0"/>
                <a:ea typeface="+mn-ea"/>
                <a:cs typeface="+mn-cs"/>
              </a:rPr>
            </a:br>
            <a:r>
              <a:rPr lang="en-US" sz="2000" b="1" dirty="0">
                <a:solidFill>
                  <a:schemeClr val="accent6">
                    <a:lumMod val="75000"/>
                  </a:schemeClr>
                </a:solidFill>
                <a:latin typeface="Arial" panose="020B0604020202020204" pitchFamily="34" charset="0"/>
                <a:ea typeface="Microsoft Himalaya" panose="01010100010101010101" pitchFamily="2" charset="0"/>
                <a:cs typeface="Arial" panose="020B0604020202020204" pitchFamily="34" charset="0"/>
              </a:rPr>
              <a:t>STACK OVERFLOW DEVELOPER SURVEY 2019</a:t>
            </a:r>
            <a:endParaRPr lang="en-US" sz="2200" b="1" dirty="0">
              <a:solidFill>
                <a:schemeClr val="accent6">
                  <a:lumMod val="75000"/>
                </a:schemeClr>
              </a:solidFill>
              <a:latin typeface="Arial" panose="020B0604020202020204" pitchFamily="34" charset="0"/>
              <a:ea typeface="Microsoft Himalaya" panose="01010100010101010101" pitchFamily="2" charset="0"/>
              <a:cs typeface="Arial" panose="020B0604020202020204" pitchFamily="34" charset="0"/>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sz="2000" b="1" dirty="0">
                <a:solidFill>
                  <a:schemeClr val="tx1">
                    <a:lumMod val="95000"/>
                    <a:lumOff val="5000"/>
                  </a:schemeClr>
                </a:solidFill>
              </a:rPr>
              <a:t>UTKARSH RAJ</a:t>
            </a:r>
          </a:p>
          <a:p>
            <a:pPr marL="0" indent="0">
              <a:buNone/>
            </a:pPr>
            <a:r>
              <a:rPr lang="en-US" sz="2000" b="1" dirty="0">
                <a:solidFill>
                  <a:schemeClr val="tx1">
                    <a:lumMod val="95000"/>
                    <a:lumOff val="5000"/>
                  </a:schemeClr>
                </a:solidFill>
              </a:rPr>
              <a:t>17/10/2022</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256841"/>
            <a:ext cx="10515600" cy="1325563"/>
          </a:xfrm>
        </p:spPr>
        <p:txBody>
          <a:bodyPr>
            <a:normAutofit/>
          </a:bodyPr>
          <a:lstStyle/>
          <a:p>
            <a:r>
              <a:rPr lang="en-US" sz="3600" dirty="0"/>
              <a:t>DATABASE TRENDS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r>
              <a:rPr lang="en-US" sz="2000" dirty="0">
                <a:solidFill>
                  <a:schemeClr val="accent2">
                    <a:lumMod val="75000"/>
                  </a:schemeClr>
                </a:solidFill>
              </a:rPr>
              <a:t>• SQL database programs were the most popular in 2019, with MySQL in the lead. </a:t>
            </a:r>
          </a:p>
          <a:p>
            <a:pPr marL="0" indent="0">
              <a:buNone/>
            </a:pPr>
            <a:r>
              <a:rPr lang="en-US" sz="2000" dirty="0">
                <a:solidFill>
                  <a:schemeClr val="accent2">
                    <a:lumMod val="75000"/>
                  </a:schemeClr>
                </a:solidFill>
              </a:rPr>
              <a:t>• MongoDB was popular in 2019 and ascending in popularity.</a:t>
            </a:r>
          </a:p>
          <a:p>
            <a:pPr marL="0" indent="0">
              <a:buNone/>
            </a:pPr>
            <a:r>
              <a:rPr lang="en-US" sz="2000" dirty="0">
                <a:solidFill>
                  <a:schemeClr val="accent2">
                    <a:lumMod val="75000"/>
                  </a:schemeClr>
                </a:solidFill>
              </a:rPr>
              <a:t>• The popularity of PostgreSQL is growing over other SQL database programs</a:t>
            </a:r>
            <a:r>
              <a:rPr lang="en-US" sz="1800" dirty="0">
                <a:solidFill>
                  <a:srgbClr val="C55A11"/>
                </a:solidFill>
                <a:latin typeface="Arial" panose="020B0604020202020204" pitchFamily="34" charset="0"/>
              </a:rPr>
              <a:t> </a:t>
            </a:r>
            <a:r>
              <a:rPr lang="en-US" sz="2000" dirty="0">
                <a:solidFill>
                  <a:schemeClr val="accent2">
                    <a:lumMod val="75000"/>
                  </a:schemeClr>
                </a:solidFill>
              </a:rPr>
              <a:t>and it was the overall most desired database for the next year.</a:t>
            </a:r>
          </a:p>
          <a:p>
            <a:pPr marL="0" indent="0">
              <a:buNone/>
            </a:pPr>
            <a:r>
              <a:rPr lang="en-US" sz="2000" dirty="0">
                <a:solidFill>
                  <a:schemeClr val="accent2">
                    <a:lumMod val="75000"/>
                  </a:schemeClr>
                </a:solidFill>
              </a:rPr>
              <a:t>• Increasing interest in Elasticsearch making it in top 5 most desired </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lnSpc>
                <a:spcPct val="100000"/>
              </a:lnSpc>
              <a:buNone/>
            </a:pPr>
            <a:r>
              <a:rPr lang="en-US" sz="2000" dirty="0">
                <a:solidFill>
                  <a:schemeClr val="accent2">
                    <a:lumMod val="75000"/>
                  </a:schemeClr>
                </a:solidFill>
              </a:rPr>
              <a:t>• The preference for open-source database programs appears to be increasing among developers.</a:t>
            </a:r>
          </a:p>
          <a:p>
            <a:pPr marL="0" indent="0">
              <a:lnSpc>
                <a:spcPct val="100000"/>
              </a:lnSpc>
              <a:buNone/>
            </a:pPr>
            <a:r>
              <a:rPr lang="en-US" sz="2000" dirty="0">
                <a:solidFill>
                  <a:schemeClr val="accent2">
                    <a:lumMod val="75000"/>
                  </a:schemeClr>
                </a:solidFill>
              </a:rPr>
              <a:t>• In addition to SQL database programs, current and aspiring data analysts should develop skills in NoSQL.</a:t>
            </a:r>
          </a:p>
          <a:p>
            <a:pPr marL="0" indent="0">
              <a:lnSpc>
                <a:spcPct val="100000"/>
              </a:lnSpc>
              <a:buNone/>
            </a:pPr>
            <a:r>
              <a:rPr lang="en-US" sz="2000" dirty="0">
                <a:solidFill>
                  <a:schemeClr val="accent2">
                    <a:lumMod val="75000"/>
                  </a:schemeClr>
                </a:solidFill>
              </a:rPr>
              <a:t>• NoSQL database programs are gaining popularity, which likely reflects a growing need to handle nonrelational and unstructured data.</a:t>
            </a:r>
          </a:p>
          <a:p>
            <a:pPr marL="0" indent="0">
              <a:lnSpc>
                <a:spcPct val="100000"/>
              </a:lnSpc>
              <a:buNone/>
            </a:pPr>
            <a:endParaRPr lang="en-US" sz="2000" dirty="0">
              <a:solidFill>
                <a:schemeClr val="accent2">
                  <a:lumMod val="75000"/>
                </a:schemeClr>
              </a:solidFill>
            </a:endParaRP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449184" y="1566073"/>
            <a:ext cx="7221964" cy="2569239"/>
          </a:xfrm>
        </p:spPr>
        <p:txBody>
          <a:bodyPr>
            <a:normAutofit fontScale="70000" lnSpcReduction="20000"/>
          </a:bodyPr>
          <a:lstStyle/>
          <a:p>
            <a:pPr marL="0" indent="0">
              <a:buNone/>
            </a:pPr>
            <a:r>
              <a:rPr lang="en-US" sz="2600" dirty="0"/>
              <a:t>The following link contains the full, interactive Cognos dashboard summarizing </a:t>
            </a:r>
          </a:p>
          <a:p>
            <a:pPr marL="514350" indent="-514350">
              <a:buAutoNum type="alphaLcParenBoth"/>
            </a:pPr>
            <a:r>
              <a:rPr lang="en-US" sz="2600" dirty="0"/>
              <a:t>Current technology use, </a:t>
            </a:r>
          </a:p>
          <a:p>
            <a:pPr marL="514350" indent="-514350">
              <a:buAutoNum type="alphaLcParenBoth"/>
            </a:pPr>
            <a:r>
              <a:rPr lang="en-US" sz="2600" dirty="0"/>
              <a:t>Future technology trend, and</a:t>
            </a:r>
          </a:p>
          <a:p>
            <a:pPr marL="514350" indent="-514350">
              <a:buAutoNum type="alphaLcParenBoth"/>
            </a:pPr>
            <a:r>
              <a:rPr lang="en-US" sz="2600" dirty="0"/>
              <a:t>Demographics of the survey respondents:</a:t>
            </a:r>
            <a:endParaRPr lang="en-US" sz="3500" dirty="0">
              <a:hlinkClick r:id="rId2"/>
            </a:endParaRPr>
          </a:p>
          <a:p>
            <a:pPr marL="0" indent="0">
              <a:buNone/>
            </a:pPr>
            <a:endParaRPr lang="en-US" sz="3500" dirty="0">
              <a:hlinkClick r:id="rId2"/>
            </a:endParaRPr>
          </a:p>
          <a:p>
            <a:pPr marL="0" indent="0">
              <a:buNone/>
            </a:pPr>
            <a:endParaRPr lang="en-US" sz="2200" dirty="0">
              <a:hlinkClick r:id="rId2"/>
            </a:endParaRPr>
          </a:p>
          <a:p>
            <a:pPr marL="0" indent="0">
              <a:buNone/>
            </a:pPr>
            <a:r>
              <a:rPr lang="en-US" sz="2300" dirty="0">
                <a:hlinkClick r:id="rId2"/>
              </a:rPr>
              <a:t>Dashboard link</a:t>
            </a:r>
            <a:endParaRPr lang="en-US" sz="23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45957" y="365125"/>
            <a:ext cx="11081085" cy="1325563"/>
          </a:xfrm>
        </p:spPr>
        <p:txBody>
          <a:bodyPr anchor="ctr">
            <a:normAutofit/>
          </a:bodyPr>
          <a:lstStyle/>
          <a:p>
            <a:pPr>
              <a:tabLst>
                <a:tab pos="10310813" algn="l"/>
              </a:tabLst>
            </a:pPr>
            <a:r>
              <a:rPr lang="en-US" sz="3600" dirty="0"/>
              <a:t>DASHBOARD TAB 1:Current usage</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6AB5E6C8-8A03-4B09-6127-7CABACE35771}"/>
              </a:ext>
            </a:extLst>
          </p:cNvPr>
          <p:cNvPicPr>
            <a:picLocks noChangeAspect="1"/>
          </p:cNvPicPr>
          <p:nvPr/>
        </p:nvPicPr>
        <p:blipFill>
          <a:blip r:embed="rId2"/>
          <a:stretch>
            <a:fillRect/>
          </a:stretch>
        </p:blipFill>
        <p:spPr>
          <a:xfrm>
            <a:off x="838200" y="1455822"/>
            <a:ext cx="10515600" cy="493294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DASHBOARD TAB 2:Future usage</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r>
              <a:rPr lang="en-US" dirty="0"/>
              <a:t>Screenshot of dashboard tab 2 goes here</a:t>
            </a:r>
          </a:p>
        </p:txBody>
      </p:sp>
      <p:pic>
        <p:nvPicPr>
          <p:cNvPr id="4" name="Picture 3">
            <a:extLst>
              <a:ext uri="{FF2B5EF4-FFF2-40B4-BE49-F238E27FC236}">
                <a16:creationId xmlns:a16="http://schemas.microsoft.com/office/drawing/2014/main" id="{921A2D4B-E13B-223D-2A0A-2E9AC4FFFB2D}"/>
              </a:ext>
            </a:extLst>
          </p:cNvPr>
          <p:cNvPicPr>
            <a:picLocks noChangeAspect="1"/>
          </p:cNvPicPr>
          <p:nvPr/>
        </p:nvPicPr>
        <p:blipFill>
          <a:blip r:embed="rId2"/>
          <a:stretch>
            <a:fillRect/>
          </a:stretch>
        </p:blipFill>
        <p:spPr>
          <a:xfrm>
            <a:off x="661736" y="1431757"/>
            <a:ext cx="10692063" cy="4884821"/>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DASHBOARD TAB 3: Demographics</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D34BFCB-DEBC-2B9F-1911-AE1A27700438}"/>
              </a:ext>
            </a:extLst>
          </p:cNvPr>
          <p:cNvPicPr>
            <a:picLocks noChangeAspect="1"/>
          </p:cNvPicPr>
          <p:nvPr/>
        </p:nvPicPr>
        <p:blipFill>
          <a:blip r:embed="rId2"/>
          <a:stretch>
            <a:fillRect/>
          </a:stretch>
        </p:blipFill>
        <p:spPr>
          <a:xfrm>
            <a:off x="838200" y="1359568"/>
            <a:ext cx="10615863" cy="5029200"/>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5991726" y="1443789"/>
            <a:ext cx="5362074" cy="4733174"/>
          </a:xfrm>
        </p:spPr>
        <p:txBody>
          <a:bodyPr>
            <a:normAutofit/>
          </a:bodyPr>
          <a:lstStyle/>
          <a:p>
            <a:pPr marL="0" indent="0">
              <a:lnSpc>
                <a:spcPct val="100000"/>
              </a:lnSpc>
              <a:buNone/>
            </a:pPr>
            <a:r>
              <a:rPr lang="en-US" sz="2000" dirty="0">
                <a:solidFill>
                  <a:schemeClr val="accent2">
                    <a:lumMod val="75000"/>
                  </a:schemeClr>
                </a:solidFill>
              </a:rPr>
              <a:t>Taken together, the findings yield insights into the following questions: </a:t>
            </a:r>
          </a:p>
          <a:p>
            <a:pPr marL="0" indent="0">
              <a:lnSpc>
                <a:spcPct val="100000"/>
              </a:lnSpc>
              <a:buNone/>
            </a:pPr>
            <a:r>
              <a:rPr lang="en-US" sz="2000" dirty="0">
                <a:solidFill>
                  <a:schemeClr val="accent2">
                    <a:lumMod val="75000"/>
                  </a:schemeClr>
                </a:solidFill>
              </a:rPr>
              <a:t>• What kinds of developer technologies are in top demand? </a:t>
            </a:r>
          </a:p>
          <a:p>
            <a:pPr marL="0" indent="0">
              <a:lnSpc>
                <a:spcPct val="100000"/>
              </a:lnSpc>
              <a:buNone/>
            </a:pPr>
            <a:r>
              <a:rPr lang="en-US" sz="2000" dirty="0">
                <a:solidFill>
                  <a:schemeClr val="accent2">
                    <a:lumMod val="75000"/>
                  </a:schemeClr>
                </a:solidFill>
              </a:rPr>
              <a:t>• Which technologies should prospective developers and data professionals be learning? </a:t>
            </a:r>
          </a:p>
          <a:p>
            <a:pPr marL="0" indent="0">
              <a:lnSpc>
                <a:spcPct val="100000"/>
              </a:lnSpc>
              <a:buNone/>
            </a:pPr>
            <a:r>
              <a:rPr lang="en-US" sz="2000" dirty="0">
                <a:solidFill>
                  <a:schemeClr val="accent2">
                    <a:lumMod val="75000"/>
                  </a:schemeClr>
                </a:solidFill>
              </a:rPr>
              <a:t>• Which technologies should educators place more emphasis on teaching in upcoming years? </a:t>
            </a:r>
          </a:p>
          <a:p>
            <a:pPr marL="0" indent="0">
              <a:lnSpc>
                <a:spcPct val="100000"/>
              </a:lnSpc>
              <a:buNone/>
            </a:pPr>
            <a:r>
              <a:rPr lang="en-US" sz="2000" dirty="0">
                <a:solidFill>
                  <a:schemeClr val="accent2">
                    <a:lumMod val="75000"/>
                  </a:schemeClr>
                </a:solidFill>
              </a:rPr>
              <a:t>• What does the distribution of annual compensation for developers look like? </a:t>
            </a:r>
          </a:p>
          <a:p>
            <a:pPr marL="0" indent="0">
              <a:lnSpc>
                <a:spcPct val="100000"/>
              </a:lnSpc>
              <a:buNone/>
            </a:pPr>
            <a:r>
              <a:rPr lang="en-US" sz="2000" dirty="0">
                <a:solidFill>
                  <a:schemeClr val="accent2">
                    <a:lumMod val="75000"/>
                  </a:schemeClr>
                </a:solidFill>
              </a:rPr>
              <a:t>• What is the developer demographic like? Is there a gender representation gap?</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03947"/>
            <a:ext cx="5282184" cy="4800600"/>
          </a:xfrm>
        </p:spPr>
        <p:txBody>
          <a:bodyPr>
            <a:normAutofit fontScale="70000" lnSpcReduction="20000"/>
          </a:bodyPr>
          <a:lstStyle/>
          <a:p>
            <a:pPr marL="0" indent="0">
              <a:buNone/>
            </a:pPr>
            <a:r>
              <a:rPr lang="en-US" sz="3400" dirty="0"/>
              <a:t>Findings</a:t>
            </a:r>
          </a:p>
          <a:p>
            <a:pPr marL="0" indent="0">
              <a:buNone/>
            </a:pPr>
            <a:r>
              <a:rPr lang="en-US" sz="2900" dirty="0">
                <a:solidFill>
                  <a:schemeClr val="accent2">
                    <a:lumMod val="75000"/>
                  </a:schemeClr>
                </a:solidFill>
              </a:rPr>
              <a:t>• </a:t>
            </a:r>
            <a:r>
              <a:rPr lang="en-US" sz="2900" dirty="0" err="1">
                <a:solidFill>
                  <a:schemeClr val="accent2">
                    <a:lumMod val="75000"/>
                  </a:schemeClr>
                </a:solidFill>
              </a:rPr>
              <a:t>Javascript</a:t>
            </a:r>
            <a:r>
              <a:rPr lang="en-US" sz="2900" dirty="0">
                <a:solidFill>
                  <a:schemeClr val="accent2">
                    <a:lumMod val="75000"/>
                  </a:schemeClr>
                </a:solidFill>
              </a:rPr>
              <a:t>/HTML is most used and there is high interest in following year as well.  There’s also growing interest in Typescript. </a:t>
            </a:r>
          </a:p>
          <a:p>
            <a:pPr marL="0" indent="0">
              <a:buNone/>
            </a:pPr>
            <a:r>
              <a:rPr lang="en-US" sz="2900" dirty="0">
                <a:solidFill>
                  <a:schemeClr val="accent2">
                    <a:lumMod val="75000"/>
                  </a:schemeClr>
                </a:solidFill>
              </a:rPr>
              <a:t>• Increasing interest in Python. </a:t>
            </a:r>
          </a:p>
          <a:p>
            <a:pPr marL="0" indent="0">
              <a:buNone/>
            </a:pPr>
            <a:r>
              <a:rPr lang="en-US" sz="2900" dirty="0">
                <a:solidFill>
                  <a:schemeClr val="accent2">
                    <a:lumMod val="75000"/>
                  </a:schemeClr>
                </a:solidFill>
              </a:rPr>
              <a:t>• High usage and interest in SQL .MySQL had the highest usage in 2019</a:t>
            </a:r>
          </a:p>
          <a:p>
            <a:pPr marL="0" indent="0">
              <a:buNone/>
            </a:pPr>
            <a:r>
              <a:rPr lang="en-US" sz="2900" dirty="0">
                <a:solidFill>
                  <a:schemeClr val="accent2">
                    <a:lumMod val="75000"/>
                  </a:schemeClr>
                </a:solidFill>
              </a:rPr>
              <a:t>• PostgreSQL is gaining interest and was the overall most desired database program for the next year</a:t>
            </a:r>
          </a:p>
          <a:p>
            <a:pPr marL="0" indent="0">
              <a:buNone/>
            </a:pPr>
            <a:r>
              <a:rPr lang="en-US" sz="2900" dirty="0">
                <a:solidFill>
                  <a:schemeClr val="accent2">
                    <a:lumMod val="75000"/>
                  </a:schemeClr>
                </a:solidFill>
              </a:rPr>
              <a:t>• NoSQL database programs gaining interest, of which MongoDB was the most used in 2019 and desired for the next year.</a:t>
            </a:r>
          </a:p>
          <a:p>
            <a:pPr marL="0" indent="0">
              <a:buNone/>
            </a:pPr>
            <a:r>
              <a:rPr lang="en-US" sz="2900" dirty="0">
                <a:solidFill>
                  <a:schemeClr val="accent2">
                    <a:lumMod val="75000"/>
                  </a:schemeClr>
                </a:solidFill>
              </a:rPr>
              <a:t> • A severe gender representation gap (in favor of men), despite median compensation being slightly higher for women.</a:t>
            </a:r>
          </a:p>
          <a:p>
            <a:pPr marL="0" indent="0">
              <a:buNone/>
            </a:pPr>
            <a:r>
              <a:rPr lang="en-US" sz="2900" dirty="0">
                <a:solidFill>
                  <a:schemeClr val="accent2">
                    <a:lumMod val="75000"/>
                  </a:schemeClr>
                </a:solidFill>
              </a:rPr>
              <a:t> • Technology divide between countries.</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96586" y="1503947"/>
            <a:ext cx="5462014" cy="4988928"/>
          </a:xfrm>
        </p:spPr>
        <p:txBody>
          <a:bodyPr>
            <a:normAutofit fontScale="70000" lnSpcReduction="20000"/>
          </a:bodyPr>
          <a:lstStyle/>
          <a:p>
            <a:pPr marL="0" indent="0">
              <a:buNone/>
            </a:pPr>
            <a:r>
              <a:rPr lang="en-US" sz="3400" dirty="0"/>
              <a:t>Implications</a:t>
            </a:r>
          </a:p>
          <a:p>
            <a:pPr marL="0" indent="0">
              <a:buNone/>
            </a:pPr>
            <a:r>
              <a:rPr lang="en-US" sz="2900" dirty="0">
                <a:solidFill>
                  <a:schemeClr val="accent2">
                    <a:lumMod val="75000"/>
                  </a:schemeClr>
                </a:solidFill>
              </a:rPr>
              <a:t>• Web development is still in high demand. Current and prospective developers may consider picking up Typescript in addition to </a:t>
            </a:r>
            <a:r>
              <a:rPr lang="en-US" sz="2900" dirty="0" err="1">
                <a:solidFill>
                  <a:schemeClr val="accent2">
                    <a:lumMod val="75000"/>
                  </a:schemeClr>
                </a:solidFill>
              </a:rPr>
              <a:t>Javascript</a:t>
            </a:r>
            <a:r>
              <a:rPr lang="en-US" sz="2900" dirty="0">
                <a:solidFill>
                  <a:schemeClr val="accent2">
                    <a:lumMod val="75000"/>
                  </a:schemeClr>
                </a:solidFill>
              </a:rPr>
              <a:t> and HTML/CSS. </a:t>
            </a:r>
          </a:p>
          <a:p>
            <a:pPr marL="0" indent="0">
              <a:buNone/>
            </a:pPr>
            <a:r>
              <a:rPr lang="en-US" sz="2900" dirty="0">
                <a:solidFill>
                  <a:schemeClr val="accent2">
                    <a:lumMod val="75000"/>
                  </a:schemeClr>
                </a:solidFill>
              </a:rPr>
              <a:t>• With the growing need to handle big data and perform AI and ML work, data professionals should continue to enhance SQL competence but also enhance competence with NoSQL database programs and Python. </a:t>
            </a:r>
          </a:p>
          <a:p>
            <a:pPr marL="0" indent="0">
              <a:buNone/>
            </a:pPr>
            <a:r>
              <a:rPr lang="en-US" sz="2900" dirty="0">
                <a:solidFill>
                  <a:schemeClr val="accent2">
                    <a:lumMod val="75000"/>
                  </a:schemeClr>
                </a:solidFill>
              </a:rPr>
              <a:t>• Businesses need to adapt to changing technology preferences, especially in terms of talent acquisition and development. </a:t>
            </a:r>
          </a:p>
          <a:p>
            <a:pPr marL="0" indent="0">
              <a:buNone/>
            </a:pPr>
            <a:r>
              <a:rPr lang="en-US" sz="2900" dirty="0">
                <a:solidFill>
                  <a:schemeClr val="accent2">
                    <a:lumMod val="75000"/>
                  </a:schemeClr>
                </a:solidFill>
              </a:rPr>
              <a:t>• Policy makers, educators, and organizations should work to minimize the gender representation gap in addition to the technology divide between countries.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92500" lnSpcReduction="10000"/>
          </a:bodyPr>
          <a:lstStyle/>
          <a:p>
            <a:pPr marL="0" indent="0">
              <a:buNone/>
            </a:pPr>
            <a:r>
              <a:rPr lang="en-US" dirty="0"/>
              <a:t>A subset of data collected as part of the 2019 Stack Overflow Developer Survey was examined. </a:t>
            </a:r>
          </a:p>
          <a:p>
            <a:r>
              <a:rPr lang="en-US" sz="2600" dirty="0"/>
              <a:t>The findings yielded numerous insights into the technologies most used and desired by developers in addition to the developer demographic. </a:t>
            </a:r>
          </a:p>
          <a:p>
            <a:r>
              <a:rPr lang="en-US" sz="2600" dirty="0"/>
              <a:t>These insights should be particularly relevant for</a:t>
            </a:r>
          </a:p>
          <a:p>
            <a:pPr marL="806450" indent="-84138"/>
            <a:r>
              <a:rPr lang="en-US" sz="2600" dirty="0"/>
              <a:t> Current and prospective developers aiming to remain competitive, </a:t>
            </a:r>
          </a:p>
          <a:p>
            <a:pPr marL="806450" indent="-84138"/>
            <a:r>
              <a:rPr lang="en-US" sz="2600" dirty="0"/>
              <a:t> Businesses aiming to upskill their talent,</a:t>
            </a:r>
          </a:p>
          <a:p>
            <a:pPr marL="806450" indent="-84138"/>
            <a:r>
              <a:rPr lang="en-US" sz="2600" dirty="0"/>
              <a:t> Educators in the field, and policy makers aiming to address gender and economic issues.</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10242047" cy="1325563"/>
          </a:xfrm>
        </p:spPr>
        <p:txBody>
          <a:bodyPr anchor="ctr">
            <a:normAutofit/>
          </a:bodyPr>
          <a:lstStyle/>
          <a:p>
            <a:r>
              <a:rPr lang="en-US" dirty="0"/>
              <a:t> APPENDIX A: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914400" y="2191385"/>
            <a:ext cx="10489276" cy="2862753"/>
          </a:xfrm>
        </p:spPr>
        <p:txBody>
          <a:bodyPr>
            <a:normAutofit/>
          </a:bodyPr>
          <a:lstStyle/>
          <a:p>
            <a:pPr marL="0" indent="0">
              <a:buNone/>
            </a:pPr>
            <a:r>
              <a:rPr lang="en-US" sz="2200" dirty="0"/>
              <a:t>In Module 1 you have collected the job posting data using Job API in a file named “</a:t>
            </a:r>
            <a:r>
              <a:rPr lang="en-IN" sz="2400" dirty="0"/>
              <a:t>job-postings.xlsx</a:t>
            </a:r>
            <a:r>
              <a:rPr lang="en-US" sz="2200" dirty="0"/>
              <a:t>”. Present that data using a bar chart here. Order the bar chart in the descending order of the number of job </a:t>
            </a:r>
            <a:r>
              <a:rPr lang="en-US" sz="2200"/>
              <a:t>postings.</a:t>
            </a:r>
            <a:endParaRPr lang="en-US" sz="2200" dirty="0"/>
          </a:p>
        </p:txBody>
      </p:sp>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78305" y="219138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sz="3600"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solidFill>
                  <a:schemeClr val="accent2">
                    <a:lumMod val="75000"/>
                  </a:schemeClr>
                </a:solidFill>
              </a:rPr>
              <a:t>Executive Summary</a:t>
            </a:r>
          </a:p>
          <a:p>
            <a:r>
              <a:rPr lang="en-US" sz="2200" dirty="0">
                <a:solidFill>
                  <a:schemeClr val="accent2">
                    <a:lumMod val="75000"/>
                  </a:schemeClr>
                </a:solidFill>
              </a:rPr>
              <a:t>Introduction</a:t>
            </a:r>
          </a:p>
          <a:p>
            <a:r>
              <a:rPr lang="en-US" sz="2200" dirty="0">
                <a:solidFill>
                  <a:schemeClr val="accent2">
                    <a:lumMod val="75000"/>
                  </a:schemeClr>
                </a:solidFill>
              </a:rPr>
              <a:t>Methodology</a:t>
            </a:r>
          </a:p>
          <a:p>
            <a:r>
              <a:rPr lang="en-US" sz="2200" dirty="0">
                <a:solidFill>
                  <a:schemeClr val="accent2">
                    <a:lumMod val="75000"/>
                  </a:schemeClr>
                </a:solidFill>
              </a:rPr>
              <a:t>Results</a:t>
            </a:r>
          </a:p>
          <a:p>
            <a:pPr lvl="1"/>
            <a:r>
              <a:rPr lang="en-US" sz="1800" dirty="0">
                <a:solidFill>
                  <a:schemeClr val="accent2">
                    <a:lumMod val="75000"/>
                  </a:schemeClr>
                </a:solidFill>
              </a:rPr>
              <a:t>Visualization – Charts</a:t>
            </a:r>
          </a:p>
          <a:p>
            <a:pPr lvl="1"/>
            <a:r>
              <a:rPr lang="en-US" sz="1800" dirty="0">
                <a:solidFill>
                  <a:schemeClr val="accent2">
                    <a:lumMod val="75000"/>
                  </a:schemeClr>
                </a:solidFill>
              </a:rPr>
              <a:t>Dashboard</a:t>
            </a:r>
          </a:p>
          <a:p>
            <a:r>
              <a:rPr lang="en-US" sz="2200" dirty="0">
                <a:solidFill>
                  <a:schemeClr val="accent2">
                    <a:lumMod val="75000"/>
                  </a:schemeClr>
                </a:solidFill>
              </a:rPr>
              <a:t>Discussion</a:t>
            </a:r>
          </a:p>
          <a:p>
            <a:pPr lvl="1"/>
            <a:r>
              <a:rPr lang="en-US" sz="1800" dirty="0">
                <a:solidFill>
                  <a:schemeClr val="accent2">
                    <a:lumMod val="75000"/>
                  </a:schemeClr>
                </a:solidFill>
              </a:rPr>
              <a:t>Findings &amp; Implications</a:t>
            </a:r>
          </a:p>
          <a:p>
            <a:r>
              <a:rPr lang="en-US" sz="2200" dirty="0">
                <a:solidFill>
                  <a:schemeClr val="accent2">
                    <a:lumMod val="75000"/>
                  </a:schemeClr>
                </a:solidFill>
              </a:rPr>
              <a:t>Conclusion</a:t>
            </a:r>
          </a:p>
          <a:p>
            <a:r>
              <a:rPr lang="en-US" sz="2200" dirty="0">
                <a:solidFill>
                  <a:schemeClr val="accent2">
                    <a:lumMod val="75000"/>
                  </a:schemeClr>
                </a:solidFill>
              </a:rPr>
              <a:t>Appendix</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287315"/>
            <a:ext cx="8565109" cy="1325563"/>
          </a:xfrm>
        </p:spPr>
        <p:txBody>
          <a:bodyPr anchor="ctr">
            <a:normAutofit/>
          </a:bodyPr>
          <a:lstStyle/>
          <a:p>
            <a:r>
              <a:rPr lang="en-US" sz="3600"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005043" y="1493938"/>
            <a:ext cx="7543490" cy="4812227"/>
          </a:xfrm>
        </p:spPr>
        <p:txBody>
          <a:bodyPr>
            <a:normAutofit/>
          </a:bodyPr>
          <a:lstStyle/>
          <a:p>
            <a:pPr marL="0" indent="0">
              <a:buNone/>
            </a:pPr>
            <a:r>
              <a:rPr lang="en-US" sz="2000" dirty="0">
                <a:solidFill>
                  <a:schemeClr val="accent2">
                    <a:lumMod val="75000"/>
                  </a:schemeClr>
                </a:solidFill>
              </a:rPr>
              <a:t>The following slides summarize key findings from an analysis of data collected as part of the 2019 Stack Overflow Developer Survey.  </a:t>
            </a:r>
            <a:endParaRPr lang="en-US" dirty="0">
              <a:solidFill>
                <a:schemeClr val="accent2">
                  <a:lumMod val="75000"/>
                </a:schemeClr>
              </a:solidFill>
            </a:endParaRPr>
          </a:p>
          <a:p>
            <a:pPr marL="0" indent="0">
              <a:buNone/>
            </a:pPr>
            <a:endParaRPr lang="en-US" sz="2200" dirty="0">
              <a:solidFill>
                <a:schemeClr val="accent6">
                  <a:lumMod val="75000"/>
                </a:schemeClr>
              </a:solidFill>
            </a:endParaRPr>
          </a:p>
          <a:p>
            <a:pPr marL="0" indent="0">
              <a:buNone/>
            </a:pPr>
            <a:r>
              <a:rPr lang="en-US" sz="2200" b="1" dirty="0">
                <a:solidFill>
                  <a:schemeClr val="accent6">
                    <a:lumMod val="50000"/>
                  </a:schemeClr>
                </a:solidFill>
              </a:rPr>
              <a:t>This report gives insights regarding:</a:t>
            </a:r>
            <a:endParaRPr lang="en-US" sz="2000" b="1" dirty="0">
              <a:solidFill>
                <a:schemeClr val="accent6">
                  <a:lumMod val="50000"/>
                </a:schemeClr>
              </a:solidFill>
            </a:endParaRPr>
          </a:p>
          <a:p>
            <a:pPr marL="342900" indent="-342900">
              <a:buFont typeface="+mj-lt"/>
              <a:buAutoNum type="arabicPeriod"/>
            </a:pPr>
            <a:r>
              <a:rPr lang="en-US" sz="1800" b="1" dirty="0">
                <a:solidFill>
                  <a:schemeClr val="accent2">
                    <a:lumMod val="75000"/>
                  </a:schemeClr>
                </a:solidFill>
              </a:rPr>
              <a:t>Most popular Developer technologies (</a:t>
            </a:r>
            <a:r>
              <a:rPr lang="en-US" sz="1800" b="1" dirty="0" err="1">
                <a:solidFill>
                  <a:schemeClr val="accent2">
                    <a:lumMod val="75000"/>
                  </a:schemeClr>
                </a:solidFill>
              </a:rPr>
              <a:t>Webframe</a:t>
            </a:r>
            <a:r>
              <a:rPr lang="en-US" sz="1800" b="1" dirty="0">
                <a:solidFill>
                  <a:schemeClr val="accent2">
                    <a:lumMod val="75000"/>
                  </a:schemeClr>
                </a:solidFill>
              </a:rPr>
              <a:t>, Platforms, Languages and Databases)  trending</a:t>
            </a:r>
          </a:p>
          <a:p>
            <a:pPr marL="342900" indent="-342900">
              <a:lnSpc>
                <a:spcPct val="150000"/>
              </a:lnSpc>
              <a:buFont typeface="+mj-lt"/>
              <a:buAutoNum type="arabicPeriod"/>
            </a:pPr>
            <a:r>
              <a:rPr lang="en-US" sz="1800" b="1" dirty="0">
                <a:solidFill>
                  <a:schemeClr val="accent2">
                    <a:lumMod val="75000"/>
                  </a:schemeClr>
                </a:solidFill>
              </a:rPr>
              <a:t>Which Developer technologies will become most popular in the future.</a:t>
            </a:r>
          </a:p>
          <a:p>
            <a:pPr marL="342900" indent="-342900">
              <a:lnSpc>
                <a:spcPct val="150000"/>
              </a:lnSpc>
              <a:buFont typeface="+mj-lt"/>
              <a:buAutoNum type="arabicPeriod"/>
            </a:pPr>
            <a:r>
              <a:rPr lang="en-US" sz="1800" b="1" dirty="0">
                <a:solidFill>
                  <a:schemeClr val="accent2">
                    <a:lumMod val="75000"/>
                  </a:schemeClr>
                </a:solidFill>
              </a:rPr>
              <a:t>Demographical analysis of Developers based on </a:t>
            </a:r>
            <a:r>
              <a:rPr lang="en-US" sz="1800" b="1" dirty="0" err="1">
                <a:solidFill>
                  <a:schemeClr val="accent2">
                    <a:lumMod val="75000"/>
                  </a:schemeClr>
                </a:solidFill>
              </a:rPr>
              <a:t>Age,Country</a:t>
            </a:r>
            <a:r>
              <a:rPr lang="en-US" sz="1800" b="1" dirty="0">
                <a:solidFill>
                  <a:schemeClr val="accent2">
                    <a:lumMod val="75000"/>
                  </a:schemeClr>
                </a:solidFill>
              </a:rPr>
              <a:t> ,Gender and Education level</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912210"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sz="3600"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048707" y="1636797"/>
            <a:ext cx="7373271" cy="4486275"/>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65113" indent="-265113" algn="just">
              <a:buNone/>
            </a:pPr>
            <a:r>
              <a:rPr lang="en-US" sz="2000" dirty="0">
                <a:solidFill>
                  <a:schemeClr val="accent2">
                    <a:lumMod val="75000"/>
                  </a:schemeClr>
                </a:solidFill>
              </a:rPr>
              <a:t>• </a:t>
            </a:r>
            <a:r>
              <a:rPr lang="en-US" sz="2200" dirty="0">
                <a:solidFill>
                  <a:schemeClr val="accent2">
                    <a:lumMod val="75000"/>
                  </a:schemeClr>
                </a:solidFill>
              </a:rPr>
              <a:t>The online programming knowledge sharing platform, Stack  Overflow, has been conducting the Annual Developer Survey to empower Developer Technologies development</a:t>
            </a:r>
          </a:p>
          <a:p>
            <a:pPr marL="0" indent="0">
              <a:buNone/>
            </a:pPr>
            <a:r>
              <a:rPr lang="en-US" sz="2200" dirty="0">
                <a:solidFill>
                  <a:schemeClr val="accent2">
                    <a:lumMod val="75000"/>
                  </a:schemeClr>
                </a:solidFill>
              </a:rPr>
              <a:t>•  Purpose of this Analysis </a:t>
            </a:r>
          </a:p>
          <a:p>
            <a:pPr marL="722313" indent="-722313">
              <a:buNone/>
            </a:pPr>
            <a:r>
              <a:rPr lang="en-US" sz="2200" dirty="0">
                <a:solidFill>
                  <a:schemeClr val="accent2">
                    <a:lumMod val="75000"/>
                  </a:schemeClr>
                </a:solidFill>
              </a:rPr>
              <a:t>	 • Identify the top programming languages, database, 	         	 platform and web frame skills in demand </a:t>
            </a:r>
          </a:p>
          <a:p>
            <a:pPr marL="722313" indent="-722313">
              <a:buNone/>
            </a:pPr>
            <a:r>
              <a:rPr lang="en-US" sz="2200" dirty="0">
                <a:solidFill>
                  <a:schemeClr val="accent2">
                    <a:lumMod val="75000"/>
                  </a:schemeClr>
                </a:solidFill>
              </a:rPr>
              <a:t>              • Identify skill requirements for future </a:t>
            </a:r>
          </a:p>
          <a:p>
            <a:pPr marL="0" indent="0">
              <a:buNone/>
            </a:pPr>
            <a:r>
              <a:rPr lang="en-US" sz="2200" dirty="0">
                <a:solidFill>
                  <a:schemeClr val="accent2">
                    <a:lumMod val="75000"/>
                  </a:schemeClr>
                </a:solidFill>
              </a:rPr>
              <a:t>              • Identify human resource gap in the industry </a:t>
            </a:r>
          </a:p>
          <a:p>
            <a:pPr marL="0" indent="0">
              <a:buNone/>
            </a:pPr>
            <a:r>
              <a:rPr lang="en-US" sz="2200" dirty="0">
                <a:solidFill>
                  <a:schemeClr val="accent2">
                    <a:lumMod val="75000"/>
                  </a:schemeClr>
                </a:solidFill>
              </a:rPr>
              <a:t>•   Size of subset : </a:t>
            </a:r>
            <a:r>
              <a:rPr lang="en-US" sz="2200" b="1" dirty="0">
                <a:solidFill>
                  <a:schemeClr val="accent2">
                    <a:lumMod val="75000"/>
                  </a:schemeClr>
                </a:solidFill>
              </a:rPr>
              <a:t>N= 11,398</a:t>
            </a:r>
          </a:p>
          <a:p>
            <a:pPr marL="0" indent="0">
              <a:buNone/>
            </a:pPr>
            <a:r>
              <a:rPr lang="en-US" sz="2200" dirty="0">
                <a:solidFill>
                  <a:schemeClr val="accent2">
                    <a:lumMod val="75000"/>
                  </a:schemeClr>
                </a:solidFill>
              </a:rPr>
              <a:t>•   Audience for this Presentation </a:t>
            </a:r>
          </a:p>
          <a:p>
            <a:pPr marL="84138" indent="0">
              <a:buNone/>
            </a:pPr>
            <a:r>
              <a:rPr lang="en-US" sz="2200" dirty="0">
                <a:solidFill>
                  <a:schemeClr val="accent2">
                    <a:lumMod val="75000"/>
                  </a:schemeClr>
                </a:solidFill>
              </a:rPr>
              <a:t>              • Programmers</a:t>
            </a:r>
          </a:p>
          <a:p>
            <a:pPr marL="0" indent="0">
              <a:buNone/>
            </a:pPr>
            <a:r>
              <a:rPr lang="en-US" sz="2200" dirty="0">
                <a:solidFill>
                  <a:schemeClr val="accent2">
                    <a:lumMod val="75000"/>
                  </a:schemeClr>
                </a:solidFill>
              </a:rPr>
              <a:t>	• IT industry leaders </a:t>
            </a:r>
          </a:p>
          <a:p>
            <a:pPr marL="0" indent="0">
              <a:buNone/>
            </a:pPr>
            <a:r>
              <a:rPr lang="en-US" sz="2200" dirty="0">
                <a:solidFill>
                  <a:schemeClr val="accent2">
                    <a:lumMod val="75000"/>
                  </a:schemeClr>
                </a:solidFill>
              </a:rPr>
              <a:t>	• 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sz="3600"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576138"/>
            <a:ext cx="7068725" cy="4905220"/>
          </a:xfrm>
        </p:spPr>
        <p:txBody>
          <a:bodyPr>
            <a:normAutofit fontScale="92500" lnSpcReduction="20000"/>
          </a:bodyPr>
          <a:lstStyle/>
          <a:p>
            <a:pPr marL="0" indent="0">
              <a:lnSpc>
                <a:spcPct val="80000"/>
              </a:lnSpc>
              <a:buNone/>
            </a:pPr>
            <a:r>
              <a:rPr lang="en-IN" sz="2000" dirty="0">
                <a:solidFill>
                  <a:schemeClr val="accent6">
                    <a:lumMod val="75000"/>
                  </a:schemeClr>
                </a:solidFill>
              </a:rPr>
              <a:t>•  </a:t>
            </a:r>
            <a:r>
              <a:rPr lang="en-IN" sz="2000" b="1" dirty="0">
                <a:solidFill>
                  <a:schemeClr val="accent6">
                    <a:lumMod val="75000"/>
                  </a:schemeClr>
                </a:solidFill>
              </a:rPr>
              <a:t>Data Collection (Sources) </a:t>
            </a:r>
          </a:p>
          <a:p>
            <a:pPr marL="0" indent="0">
              <a:lnSpc>
                <a:spcPct val="80000"/>
              </a:lnSpc>
              <a:buNone/>
            </a:pPr>
            <a:r>
              <a:rPr lang="en-IN" sz="2000" dirty="0">
                <a:solidFill>
                  <a:schemeClr val="accent6">
                    <a:lumMod val="75000"/>
                  </a:schemeClr>
                </a:solidFill>
              </a:rPr>
              <a:t>	</a:t>
            </a:r>
            <a:r>
              <a:rPr lang="en-IN" sz="2000" dirty="0">
                <a:solidFill>
                  <a:schemeClr val="accent2">
                    <a:lumMod val="75000"/>
                  </a:schemeClr>
                </a:solidFill>
              </a:rPr>
              <a:t>• Stack overflow developer 2019 survey</a:t>
            </a:r>
          </a:p>
          <a:p>
            <a:pPr marL="0" indent="0">
              <a:lnSpc>
                <a:spcPct val="80000"/>
              </a:lnSpc>
              <a:buNone/>
            </a:pPr>
            <a:r>
              <a:rPr lang="en-IN" sz="2000" dirty="0">
                <a:solidFill>
                  <a:schemeClr val="accent2">
                    <a:lumMod val="75000"/>
                  </a:schemeClr>
                </a:solidFill>
              </a:rPr>
              <a:t>                 • GitHub job postings </a:t>
            </a:r>
          </a:p>
          <a:p>
            <a:pPr marL="0" indent="0">
              <a:lnSpc>
                <a:spcPct val="80000"/>
              </a:lnSpc>
              <a:buNone/>
            </a:pPr>
            <a:r>
              <a:rPr lang="en-IN" sz="2000" dirty="0">
                <a:solidFill>
                  <a:schemeClr val="accent2">
                    <a:lumMod val="75000"/>
                  </a:schemeClr>
                </a:solidFill>
              </a:rPr>
              <a:t>	• Programming languages annual salary </a:t>
            </a:r>
          </a:p>
          <a:p>
            <a:pPr marL="0" indent="0">
              <a:lnSpc>
                <a:spcPct val="80000"/>
              </a:lnSpc>
              <a:buNone/>
            </a:pPr>
            <a:r>
              <a:rPr lang="en-IN" sz="2000" b="1" dirty="0">
                <a:solidFill>
                  <a:schemeClr val="accent6">
                    <a:lumMod val="75000"/>
                  </a:schemeClr>
                </a:solidFill>
              </a:rPr>
              <a:t>• </a:t>
            </a:r>
            <a:r>
              <a:rPr lang="en-US" sz="2000" b="1" dirty="0">
                <a:solidFill>
                  <a:schemeClr val="accent6">
                    <a:lumMod val="75000"/>
                  </a:schemeClr>
                </a:solidFill>
              </a:rPr>
              <a:t>Data Wrangling: </a:t>
            </a:r>
          </a:p>
          <a:p>
            <a:pPr marL="84138" indent="-84138">
              <a:lnSpc>
                <a:spcPct val="80000"/>
              </a:lnSpc>
              <a:buNone/>
            </a:pPr>
            <a:r>
              <a:rPr lang="en-US" sz="2000" dirty="0">
                <a:solidFill>
                  <a:schemeClr val="accent6">
                    <a:lumMod val="75000"/>
                  </a:schemeClr>
                </a:solidFill>
              </a:rPr>
              <a:t>           </a:t>
            </a:r>
            <a:r>
              <a:rPr lang="en-US" sz="2000" dirty="0">
                <a:solidFill>
                  <a:schemeClr val="accent2">
                    <a:lumMod val="75000"/>
                  </a:schemeClr>
                </a:solidFill>
              </a:rPr>
              <a:t>A portion of the dataset (provided by IBM) was loaded and         cleaned using SQL and Python’s pandas library. </a:t>
            </a:r>
          </a:p>
          <a:p>
            <a:pPr marL="0" indent="0">
              <a:lnSpc>
                <a:spcPct val="80000"/>
              </a:lnSpc>
              <a:buNone/>
            </a:pPr>
            <a:r>
              <a:rPr lang="en-IN" sz="2000" b="1" dirty="0">
                <a:solidFill>
                  <a:schemeClr val="accent6">
                    <a:lumMod val="75000"/>
                  </a:schemeClr>
                </a:solidFill>
              </a:rPr>
              <a:t>• </a:t>
            </a:r>
            <a:r>
              <a:rPr lang="en-US" sz="2000" b="1" dirty="0">
                <a:solidFill>
                  <a:schemeClr val="accent6">
                    <a:lumMod val="75000"/>
                  </a:schemeClr>
                </a:solidFill>
              </a:rPr>
              <a:t>Data Cleaning procedure: </a:t>
            </a:r>
          </a:p>
          <a:p>
            <a:pPr marL="0" indent="0">
              <a:lnSpc>
                <a:spcPct val="80000"/>
              </a:lnSpc>
              <a:buNone/>
            </a:pPr>
            <a:r>
              <a:rPr lang="en-US" sz="2000" dirty="0">
                <a:solidFill>
                  <a:schemeClr val="accent2">
                    <a:lumMod val="75000"/>
                  </a:schemeClr>
                </a:solidFill>
              </a:rPr>
              <a:t>           Duplicates removal, data imputation, data normalization</a:t>
            </a:r>
            <a:r>
              <a:rPr lang="en-US" sz="2000" dirty="0">
                <a:solidFill>
                  <a:schemeClr val="accent6">
                    <a:lumMod val="75000"/>
                  </a:schemeClr>
                </a:solidFill>
              </a:rPr>
              <a:t> </a:t>
            </a:r>
          </a:p>
          <a:p>
            <a:pPr marL="0" indent="0">
              <a:lnSpc>
                <a:spcPct val="80000"/>
              </a:lnSpc>
              <a:buNone/>
            </a:pPr>
            <a:r>
              <a:rPr lang="en-IN" sz="2000" b="1" dirty="0">
                <a:solidFill>
                  <a:schemeClr val="accent6">
                    <a:lumMod val="75000"/>
                  </a:schemeClr>
                </a:solidFill>
              </a:rPr>
              <a:t>• Data Exploration &amp; Data Visualization </a:t>
            </a:r>
          </a:p>
          <a:p>
            <a:pPr marL="180975" indent="-180975">
              <a:lnSpc>
                <a:spcPct val="80000"/>
              </a:lnSpc>
              <a:buNone/>
            </a:pPr>
            <a:r>
              <a:rPr lang="en-US" sz="2000" dirty="0">
                <a:solidFill>
                  <a:schemeClr val="accent6">
                    <a:lumMod val="75000"/>
                  </a:schemeClr>
                </a:solidFill>
              </a:rPr>
              <a:t>           </a:t>
            </a:r>
            <a:r>
              <a:rPr lang="en-US" sz="2000" dirty="0">
                <a:solidFill>
                  <a:schemeClr val="accent2">
                    <a:lumMod val="75000"/>
                  </a:schemeClr>
                </a:solidFill>
              </a:rPr>
              <a:t>EDA and data visualization were conducted using various Python libraries and Cognos. Specifically, the following measures were examined: </a:t>
            </a:r>
          </a:p>
          <a:p>
            <a:pPr marL="0" indent="0">
              <a:lnSpc>
                <a:spcPct val="80000"/>
              </a:lnSpc>
              <a:buNone/>
            </a:pPr>
            <a:r>
              <a:rPr lang="en-US" sz="2000" dirty="0">
                <a:solidFill>
                  <a:schemeClr val="accent2">
                    <a:lumMod val="75000"/>
                  </a:schemeClr>
                </a:solidFill>
              </a:rPr>
              <a:t>	• Technologies trending </a:t>
            </a:r>
          </a:p>
          <a:p>
            <a:pPr marL="0" indent="0">
              <a:lnSpc>
                <a:spcPct val="80000"/>
              </a:lnSpc>
              <a:buNone/>
            </a:pPr>
            <a:r>
              <a:rPr lang="en-US" sz="2000" dirty="0">
                <a:solidFill>
                  <a:schemeClr val="accent2">
                    <a:lumMod val="75000"/>
                  </a:schemeClr>
                </a:solidFill>
              </a:rPr>
              <a:t>	• Technologies most desired for the next yea</a:t>
            </a:r>
          </a:p>
          <a:p>
            <a:pPr marL="0" indent="0">
              <a:lnSpc>
                <a:spcPct val="80000"/>
              </a:lnSpc>
              <a:buNone/>
            </a:pPr>
            <a:r>
              <a:rPr lang="en-US" sz="2000" dirty="0">
                <a:solidFill>
                  <a:schemeClr val="accent2">
                    <a:lumMod val="75000"/>
                  </a:schemeClr>
                </a:solidFill>
              </a:rPr>
              <a:t>                 • Demographics (i.e., gender, country, age, and education)</a:t>
            </a:r>
          </a:p>
          <a:p>
            <a:pPr marL="0" indent="0">
              <a:lnSpc>
                <a:spcPct val="80000"/>
              </a:lnSpc>
              <a:buNone/>
            </a:pPr>
            <a:r>
              <a:rPr lang="en-US" sz="2000" dirty="0">
                <a:solidFill>
                  <a:schemeClr val="accent6">
                    <a:lumMod val="75000"/>
                  </a:schemeClr>
                </a:solidFill>
              </a:rPr>
              <a:t> </a:t>
            </a:r>
            <a:r>
              <a:rPr lang="en-IN" sz="2000" b="1" dirty="0">
                <a:solidFill>
                  <a:schemeClr val="accent6">
                    <a:lumMod val="75000"/>
                  </a:schemeClr>
                </a:solidFill>
              </a:rPr>
              <a:t>• Presentation</a:t>
            </a:r>
            <a:endParaRPr lang="en-US" sz="2000" b="1" dirty="0">
              <a:solidFill>
                <a:schemeClr val="accent6">
                  <a:lumMod val="75000"/>
                </a:schemeClr>
              </a:solidFill>
            </a:endParaRPr>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sz="3600"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05968" y="1275348"/>
            <a:ext cx="5490032" cy="4901616"/>
          </a:xfrm>
        </p:spPr>
        <p:txBody>
          <a:bodyPr>
            <a:normAutofit/>
          </a:bodyPr>
          <a:lstStyle/>
          <a:p>
            <a:pPr marL="0" indent="0">
              <a:buNone/>
            </a:pPr>
            <a:endParaRPr lang="en-US" sz="1800" dirty="0"/>
          </a:p>
          <a:p>
            <a:pPr marL="0" indent="0">
              <a:lnSpc>
                <a:spcPct val="60000"/>
              </a:lnSpc>
              <a:buNone/>
            </a:pPr>
            <a:r>
              <a:rPr lang="en-US" sz="2000" dirty="0">
                <a:solidFill>
                  <a:schemeClr val="accent2">
                    <a:lumMod val="75000"/>
                  </a:schemeClr>
                </a:solidFill>
              </a:rPr>
              <a:t>Descriptive statistics regarding demographics and total annual compensation were computed. </a:t>
            </a:r>
          </a:p>
          <a:p>
            <a:pPr marL="0" indent="0">
              <a:lnSpc>
                <a:spcPct val="60000"/>
              </a:lnSpc>
              <a:buNone/>
            </a:pPr>
            <a:r>
              <a:rPr lang="en-US" sz="2000" dirty="0">
                <a:solidFill>
                  <a:schemeClr val="accent2">
                    <a:lumMod val="75000"/>
                  </a:schemeClr>
                </a:solidFill>
              </a:rPr>
              <a:t>• Sample size after compensation outlier removal: </a:t>
            </a:r>
            <a:r>
              <a:rPr lang="en-US" sz="2000" b="1" dirty="0">
                <a:solidFill>
                  <a:schemeClr val="tx1"/>
                </a:solidFill>
              </a:rPr>
              <a:t>N =    10,519</a:t>
            </a:r>
          </a:p>
          <a:p>
            <a:pPr marL="180975" indent="-180975">
              <a:lnSpc>
                <a:spcPct val="100000"/>
              </a:lnSpc>
              <a:buNone/>
            </a:pPr>
            <a:r>
              <a:rPr lang="en-US" sz="2000" dirty="0">
                <a:solidFill>
                  <a:srgbClr val="7030A0"/>
                </a:solidFill>
              </a:rPr>
              <a:t> (before removal: N = 11,398,   Number of outliers = 879). </a:t>
            </a:r>
          </a:p>
          <a:p>
            <a:pPr marL="180975" indent="-180975">
              <a:lnSpc>
                <a:spcPct val="60000"/>
              </a:lnSpc>
              <a:buNone/>
              <a:tabLst>
                <a:tab pos="265113" algn="l"/>
              </a:tabLst>
            </a:pPr>
            <a:r>
              <a:rPr lang="en-US" sz="2000" dirty="0">
                <a:solidFill>
                  <a:schemeClr val="accent2">
                    <a:lumMod val="75000"/>
                  </a:schemeClr>
                </a:solidFill>
              </a:rPr>
              <a:t>•  The respondents median age = </a:t>
            </a:r>
            <a:r>
              <a:rPr lang="en-US" sz="2000" b="1" dirty="0">
                <a:solidFill>
                  <a:schemeClr val="tx1"/>
                </a:solidFill>
              </a:rPr>
              <a:t>29</a:t>
            </a:r>
            <a:r>
              <a:rPr lang="en-US" sz="2000" dirty="0">
                <a:solidFill>
                  <a:schemeClr val="accent2">
                    <a:lumMod val="75000"/>
                  </a:schemeClr>
                </a:solidFill>
              </a:rPr>
              <a:t>, </a:t>
            </a:r>
          </a:p>
          <a:p>
            <a:pPr marL="625475" indent="-541338">
              <a:lnSpc>
                <a:spcPct val="60000"/>
              </a:lnSpc>
              <a:buNone/>
            </a:pPr>
            <a:r>
              <a:rPr lang="en-US" sz="2000" dirty="0">
                <a:solidFill>
                  <a:schemeClr val="accent2">
                    <a:lumMod val="75000"/>
                  </a:schemeClr>
                </a:solidFill>
              </a:rPr>
              <a:t>   Male percentage = </a:t>
            </a:r>
            <a:r>
              <a:rPr lang="en-US" sz="2000" b="1" dirty="0">
                <a:solidFill>
                  <a:schemeClr val="tx1"/>
                </a:solidFill>
              </a:rPr>
              <a:t>93.5 %</a:t>
            </a:r>
          </a:p>
          <a:p>
            <a:pPr marL="180975" indent="-180975">
              <a:lnSpc>
                <a:spcPct val="60000"/>
              </a:lnSpc>
              <a:buNone/>
            </a:pPr>
            <a:r>
              <a:rPr lang="en-US" sz="2000" dirty="0">
                <a:solidFill>
                  <a:schemeClr val="accent2">
                    <a:lumMod val="75000"/>
                  </a:schemeClr>
                </a:solidFill>
              </a:rPr>
              <a:t>    Female percentage = </a:t>
            </a:r>
            <a:r>
              <a:rPr lang="en-US" sz="2000" b="1" dirty="0">
                <a:solidFill>
                  <a:schemeClr val="tx1"/>
                </a:solidFill>
              </a:rPr>
              <a:t>6.5 %</a:t>
            </a:r>
          </a:p>
          <a:p>
            <a:pPr marL="0" indent="0">
              <a:lnSpc>
                <a:spcPct val="60000"/>
              </a:lnSpc>
              <a:buNone/>
            </a:pPr>
            <a:r>
              <a:rPr lang="en-US" sz="2000" dirty="0">
                <a:solidFill>
                  <a:schemeClr val="accent2">
                    <a:lumMod val="75000"/>
                  </a:schemeClr>
                </a:solidFill>
              </a:rPr>
              <a:t>• Median compensation</a:t>
            </a:r>
            <a:r>
              <a:rPr lang="en-US" sz="2000" b="1" dirty="0">
                <a:solidFill>
                  <a:schemeClr val="tx1"/>
                </a:solidFill>
              </a:rPr>
              <a:t>: $52,704 USD per year.</a:t>
            </a:r>
          </a:p>
          <a:p>
            <a:pPr marL="180975" indent="-180975">
              <a:lnSpc>
                <a:spcPct val="110000"/>
              </a:lnSpc>
              <a:buNone/>
            </a:pPr>
            <a:r>
              <a:rPr lang="en-US" sz="2000" dirty="0">
                <a:solidFill>
                  <a:schemeClr val="accent2">
                    <a:lumMod val="75000"/>
                  </a:schemeClr>
                </a:solidFill>
              </a:rPr>
              <a:t> • Compensation and Age were positively correlated: </a:t>
            </a:r>
            <a:r>
              <a:rPr lang="en-US" sz="2000" dirty="0">
                <a:solidFill>
                  <a:schemeClr val="tx1"/>
                </a:solidFill>
              </a:rPr>
              <a:t>r = </a:t>
            </a:r>
            <a:r>
              <a:rPr lang="en-US" sz="2000" b="1" dirty="0">
                <a:solidFill>
                  <a:schemeClr val="tx1"/>
                </a:solidFill>
              </a:rPr>
              <a:t>0.40</a:t>
            </a:r>
            <a:r>
              <a:rPr lang="en-US" sz="2000" dirty="0">
                <a:solidFill>
                  <a:schemeClr val="accent2">
                    <a:lumMod val="75000"/>
                  </a:schemeClr>
                </a:solidFill>
              </a:rPr>
              <a:t>. </a:t>
            </a:r>
          </a:p>
          <a:p>
            <a:pPr marL="180975" indent="-180975">
              <a:lnSpc>
                <a:spcPct val="110000"/>
              </a:lnSpc>
              <a:buNone/>
            </a:pPr>
            <a:r>
              <a:rPr lang="en-US" sz="2000" dirty="0">
                <a:solidFill>
                  <a:schemeClr val="accent2">
                    <a:lumMod val="75000"/>
                  </a:schemeClr>
                </a:solidFill>
              </a:rPr>
              <a:t>• Median compensation was higher for women: </a:t>
            </a:r>
            <a:r>
              <a:rPr lang="en-US" sz="2000" b="1" dirty="0">
                <a:solidFill>
                  <a:schemeClr val="tx1"/>
                </a:solidFill>
              </a:rPr>
              <a:t>$54,956 </a:t>
            </a:r>
            <a:r>
              <a:rPr lang="en-US" sz="2000" dirty="0">
                <a:solidFill>
                  <a:schemeClr val="accent2">
                    <a:lumMod val="75000"/>
                  </a:schemeClr>
                </a:solidFill>
              </a:rPr>
              <a:t>than men: </a:t>
            </a:r>
            <a:r>
              <a:rPr lang="en-US" sz="2000" b="1" dirty="0">
                <a:solidFill>
                  <a:schemeClr val="tx1"/>
                </a:solidFill>
              </a:rPr>
              <a:t>$52,339</a:t>
            </a:r>
          </a:p>
          <a:p>
            <a:pPr marL="0" indent="0">
              <a:buNone/>
            </a:pPr>
            <a:endParaRPr lang="en-US" sz="1800" dirty="0"/>
          </a:p>
        </p:txBody>
      </p:sp>
      <p:pic>
        <p:nvPicPr>
          <p:cNvPr id="1026" name="Picture 2">
            <a:extLst>
              <a:ext uri="{FF2B5EF4-FFF2-40B4-BE49-F238E27FC236}">
                <a16:creationId xmlns:a16="http://schemas.microsoft.com/office/drawing/2014/main" id="{08A341E0-A2E2-208F-95D4-FFD1C75DB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970172"/>
            <a:ext cx="5490032" cy="420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D4DF01B-DFF8-7F58-7533-49051F8A9443}"/>
              </a:ext>
            </a:extLst>
          </p:cNvPr>
          <p:cNvPicPr>
            <a:picLocks noChangeAspect="1"/>
          </p:cNvPicPr>
          <p:nvPr/>
        </p:nvPicPr>
        <p:blipFill>
          <a:blip r:embed="rId2"/>
          <a:stretch>
            <a:fillRect/>
          </a:stretch>
        </p:blipFill>
        <p:spPr>
          <a:xfrm>
            <a:off x="6019801" y="2211428"/>
            <a:ext cx="5514974" cy="4093119"/>
          </a:xfrm>
          <a:prstGeom prst="rect">
            <a:avLst/>
          </a:prstGeom>
        </p:spPr>
      </p:pic>
      <p:sp>
        <p:nvSpPr>
          <p:cNvPr id="2" name="Title 1">
            <a:extLst>
              <a:ext uri="{FF2B5EF4-FFF2-40B4-BE49-F238E27FC236}">
                <a16:creationId xmlns:a16="http://schemas.microsoft.com/office/drawing/2014/main" id="{F593FA87-FD47-0291-148B-C59B44A0DF68}"/>
              </a:ext>
            </a:extLst>
          </p:cNvPr>
          <p:cNvSpPr>
            <a:spLocks noGrp="1"/>
          </p:cNvSpPr>
          <p:nvPr>
            <p:ph type="title"/>
          </p:nvPr>
        </p:nvSpPr>
        <p:spPr>
          <a:xfrm>
            <a:off x="839787" y="365125"/>
            <a:ext cx="10674433" cy="1325563"/>
          </a:xfrm>
        </p:spPr>
        <p:txBody>
          <a:bodyPr vert="horz" lIns="91440" tIns="45720" rIns="91440" bIns="45720" rtlCol="0" anchor="ctr">
            <a:normAutofit/>
          </a:bodyPr>
          <a:lstStyle/>
          <a:p>
            <a:r>
              <a:rPr lang="en-US" dirty="0"/>
              <a:t>PROGRAMMING LANGUAGE TRENDS(Top5):</a:t>
            </a:r>
            <a:endParaRPr lang="en-IN" dirty="0"/>
          </a:p>
        </p:txBody>
      </p:sp>
      <p:sp>
        <p:nvSpPr>
          <p:cNvPr id="3" name="Text Placeholder 2">
            <a:extLst>
              <a:ext uri="{FF2B5EF4-FFF2-40B4-BE49-F238E27FC236}">
                <a16:creationId xmlns:a16="http://schemas.microsoft.com/office/drawing/2014/main" id="{2968AB5E-0E5B-2528-192F-95AEF6DD5D64}"/>
              </a:ext>
            </a:extLst>
          </p:cNvPr>
          <p:cNvSpPr>
            <a:spLocks noGrp="1"/>
          </p:cNvSpPr>
          <p:nvPr>
            <p:ph type="body" idx="1"/>
          </p:nvPr>
        </p:nvSpPr>
        <p:spPr/>
        <p:txBody>
          <a:bodyPr>
            <a:normAutofit/>
          </a:bodyPr>
          <a:lstStyle/>
          <a:p>
            <a:r>
              <a:rPr lang="en-IN" b="1" i="0" dirty="0">
                <a:solidFill>
                  <a:srgbClr val="000000"/>
                </a:solidFill>
                <a:effectLst/>
                <a:latin typeface="Helvetica Neue for IBM"/>
              </a:rPr>
              <a:t>Current Year</a:t>
            </a:r>
            <a:endParaRPr lang="en-IN" dirty="0"/>
          </a:p>
          <a:p>
            <a:endParaRPr lang="en-IN" dirty="0"/>
          </a:p>
        </p:txBody>
      </p:sp>
      <p:sp>
        <p:nvSpPr>
          <p:cNvPr id="5" name="Text Placeholder 4">
            <a:extLst>
              <a:ext uri="{FF2B5EF4-FFF2-40B4-BE49-F238E27FC236}">
                <a16:creationId xmlns:a16="http://schemas.microsoft.com/office/drawing/2014/main" id="{C2BCC182-3DE7-7B77-79BC-5AC2617A9DBE}"/>
              </a:ext>
            </a:extLst>
          </p:cNvPr>
          <p:cNvSpPr>
            <a:spLocks noGrp="1"/>
          </p:cNvSpPr>
          <p:nvPr>
            <p:ph type="body" sz="quarter" idx="3"/>
          </p:nvPr>
        </p:nvSpPr>
        <p:spPr>
          <a:xfrm>
            <a:off x="6172200" y="2045367"/>
            <a:ext cx="5183188" cy="459707"/>
          </a:xfrm>
        </p:spPr>
        <p:txBody>
          <a:bodyPr>
            <a:normAutofit/>
          </a:bodyPr>
          <a:lstStyle/>
          <a:p>
            <a:r>
              <a:rPr lang="en-IN" b="1" i="0" dirty="0">
                <a:solidFill>
                  <a:srgbClr val="000000"/>
                </a:solidFill>
                <a:effectLst/>
                <a:latin typeface="Helvetica Neue for IBM"/>
              </a:rPr>
              <a:t>Next Year</a:t>
            </a:r>
            <a:endParaRPr lang="en-IN" dirty="0"/>
          </a:p>
          <a:p>
            <a:endParaRPr lang="en-IN" dirty="0"/>
          </a:p>
        </p:txBody>
      </p:sp>
      <p:cxnSp>
        <p:nvCxnSpPr>
          <p:cNvPr id="20" name="Straight Connector 19">
            <a:extLst>
              <a:ext uri="{FF2B5EF4-FFF2-40B4-BE49-F238E27FC236}">
                <a16:creationId xmlns:a16="http://schemas.microsoft.com/office/drawing/2014/main" id="{039A8638-555A-0105-A4D0-CAC6C32C59DE}"/>
              </a:ext>
            </a:extLst>
          </p:cNvPr>
          <p:cNvCxnSpPr/>
          <p:nvPr/>
        </p:nvCxnSpPr>
        <p:spPr>
          <a:xfrm>
            <a:off x="839788" y="1371807"/>
            <a:ext cx="1067443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8E760B46-0C12-C8E2-3445-8BD9E4A7B9D9}"/>
              </a:ext>
            </a:extLst>
          </p:cNvPr>
          <p:cNvSpPr>
            <a:spLocks noGrp="1"/>
          </p:cNvSpPr>
          <p:nvPr>
            <p:ph sz="half" idx="2"/>
          </p:nvPr>
        </p:nvSpPr>
        <p:spPr/>
        <p:txBody>
          <a:bodyPr/>
          <a:lstStyle/>
          <a:p>
            <a:endParaRPr lang="en-IN"/>
          </a:p>
        </p:txBody>
      </p:sp>
      <p:pic>
        <p:nvPicPr>
          <p:cNvPr id="8" name="Picture 7">
            <a:extLst>
              <a:ext uri="{FF2B5EF4-FFF2-40B4-BE49-F238E27FC236}">
                <a16:creationId xmlns:a16="http://schemas.microsoft.com/office/drawing/2014/main" id="{ADE43BDB-45FA-A261-E94E-CACDADA24701}"/>
              </a:ext>
            </a:extLst>
          </p:cNvPr>
          <p:cNvPicPr>
            <a:picLocks noChangeAspect="1"/>
          </p:cNvPicPr>
          <p:nvPr/>
        </p:nvPicPr>
        <p:blipFill>
          <a:blip r:embed="rId3"/>
          <a:stretch>
            <a:fillRect/>
          </a:stretch>
        </p:blipFill>
        <p:spPr>
          <a:xfrm>
            <a:off x="657225" y="2378490"/>
            <a:ext cx="5340350" cy="3926057"/>
          </a:xfrm>
          <a:prstGeom prst="rect">
            <a:avLst/>
          </a:prstGeom>
        </p:spPr>
      </p:pic>
    </p:spTree>
    <p:extLst>
      <p:ext uri="{BB962C8B-B14F-4D97-AF65-F5344CB8AC3E}">
        <p14:creationId xmlns:p14="http://schemas.microsoft.com/office/powerpoint/2010/main" val="150801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737616" y="203450"/>
            <a:ext cx="10515600" cy="1325563"/>
          </a:xfrm>
        </p:spPr>
        <p:txBody>
          <a:bodyPr>
            <a:normAutofit/>
          </a:bodyPr>
          <a:lstStyle/>
          <a:p>
            <a:r>
              <a:rPr lang="en-US" sz="36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r>
              <a:rPr lang="en-US" sz="2000" dirty="0">
                <a:solidFill>
                  <a:schemeClr val="accent2">
                    <a:lumMod val="75000"/>
                  </a:schemeClr>
                </a:solidFill>
              </a:rPr>
              <a:t>• </a:t>
            </a:r>
            <a:r>
              <a:rPr lang="en-US" sz="2000" dirty="0" err="1">
                <a:solidFill>
                  <a:schemeClr val="accent2">
                    <a:lumMod val="75000"/>
                  </a:schemeClr>
                </a:solidFill>
              </a:rPr>
              <a:t>Javascript</a:t>
            </a:r>
            <a:r>
              <a:rPr lang="en-US" sz="2000" dirty="0">
                <a:solidFill>
                  <a:schemeClr val="accent2">
                    <a:lumMod val="75000"/>
                  </a:schemeClr>
                </a:solidFill>
              </a:rPr>
              <a:t> &amp; HTML/CSS were the most popular in 2019 and also most desired in following year</a:t>
            </a:r>
          </a:p>
          <a:p>
            <a:pPr marL="0" indent="0">
              <a:buNone/>
            </a:pPr>
            <a:r>
              <a:rPr lang="en-US" sz="2000" dirty="0">
                <a:solidFill>
                  <a:schemeClr val="accent2">
                    <a:lumMod val="75000"/>
                  </a:schemeClr>
                </a:solidFill>
              </a:rPr>
              <a:t>• SQL was popular in 2019 and will likely remain so. </a:t>
            </a:r>
          </a:p>
          <a:p>
            <a:pPr marL="0" indent="0">
              <a:buNone/>
            </a:pPr>
            <a:r>
              <a:rPr lang="en-US" sz="2000" dirty="0">
                <a:solidFill>
                  <a:schemeClr val="accent2">
                    <a:lumMod val="75000"/>
                  </a:schemeClr>
                </a:solidFill>
              </a:rPr>
              <a:t>• There is significantly increasing interest in python and typescript.</a:t>
            </a:r>
          </a:p>
          <a:p>
            <a:pPr marL="0" indent="0">
              <a:buNone/>
            </a:pPr>
            <a:r>
              <a:rPr lang="en-US" sz="2000" dirty="0">
                <a:solidFill>
                  <a:schemeClr val="accent2">
                    <a:lumMod val="75000"/>
                  </a:schemeClr>
                </a:solidFill>
              </a:rPr>
              <a:t>• Interest in PowerShell/Bash is decreasing</a:t>
            </a:r>
            <a:r>
              <a:rPr lang="en-US" sz="2000" dirty="0"/>
              <a: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r>
              <a:rPr lang="en-US" sz="2100" dirty="0">
                <a:solidFill>
                  <a:schemeClr val="accent2">
                    <a:lumMod val="75000"/>
                  </a:schemeClr>
                </a:solidFill>
              </a:rPr>
              <a:t>• With </a:t>
            </a:r>
            <a:r>
              <a:rPr lang="en-US" sz="2000" dirty="0" err="1">
                <a:solidFill>
                  <a:schemeClr val="accent2">
                    <a:lumMod val="75000"/>
                  </a:schemeClr>
                </a:solidFill>
              </a:rPr>
              <a:t>Javascript</a:t>
            </a:r>
            <a:r>
              <a:rPr lang="en-US" sz="2000" dirty="0">
                <a:solidFill>
                  <a:schemeClr val="accent2">
                    <a:lumMod val="75000"/>
                  </a:schemeClr>
                </a:solidFill>
              </a:rPr>
              <a:t> and HTML/CSS keep being dominant languages Web development is still in high demand. However, TypeScript is ascending higher &amp; may catch up in the future. </a:t>
            </a:r>
          </a:p>
          <a:p>
            <a:pPr marL="0" indent="0">
              <a:buNone/>
            </a:pPr>
            <a:r>
              <a:rPr lang="en-US" sz="2000" dirty="0">
                <a:solidFill>
                  <a:schemeClr val="accent2">
                    <a:lumMod val="75000"/>
                  </a:schemeClr>
                </a:solidFill>
              </a:rPr>
              <a:t>• SQL remains the preferred language for big data storage and querying.</a:t>
            </a:r>
          </a:p>
          <a:p>
            <a:pPr marL="0" indent="0">
              <a:buNone/>
            </a:pPr>
            <a:r>
              <a:rPr lang="en-US" sz="2000" dirty="0">
                <a:solidFill>
                  <a:schemeClr val="accent2">
                    <a:lumMod val="75000"/>
                  </a:schemeClr>
                </a:solidFill>
              </a:rPr>
              <a:t>• Python’s rising popularity likely reflects the growth of AI and ML work.</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normAutofit/>
          </a:bodyPr>
          <a:lstStyle/>
          <a:p>
            <a:r>
              <a:rPr lang="en-US" sz="3600"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a:extLst>
              <a:ext uri="{FF2B5EF4-FFF2-40B4-BE49-F238E27FC236}">
                <a16:creationId xmlns:a16="http://schemas.microsoft.com/office/drawing/2014/main" id="{DE9BAF72-3E81-FC88-975B-C781300FEDB0}"/>
              </a:ext>
            </a:extLst>
          </p:cNvPr>
          <p:cNvPicPr>
            <a:picLocks noChangeAspect="1"/>
          </p:cNvPicPr>
          <p:nvPr/>
        </p:nvPicPr>
        <p:blipFill>
          <a:blip r:embed="rId2"/>
          <a:stretch>
            <a:fillRect/>
          </a:stretch>
        </p:blipFill>
        <p:spPr>
          <a:xfrm>
            <a:off x="601579" y="2327563"/>
            <a:ext cx="5570621" cy="3255089"/>
          </a:xfrm>
          <a:prstGeom prst="rect">
            <a:avLst/>
          </a:prstGeom>
        </p:spPr>
      </p:pic>
      <p:pic>
        <p:nvPicPr>
          <p:cNvPr id="9" name="Picture 8">
            <a:extLst>
              <a:ext uri="{FF2B5EF4-FFF2-40B4-BE49-F238E27FC236}">
                <a16:creationId xmlns:a16="http://schemas.microsoft.com/office/drawing/2014/main" id="{57579CFD-04E0-B0B5-2AF7-BF3428773588}"/>
              </a:ext>
            </a:extLst>
          </p:cNvPr>
          <p:cNvPicPr>
            <a:picLocks noChangeAspect="1"/>
          </p:cNvPicPr>
          <p:nvPr/>
        </p:nvPicPr>
        <p:blipFill>
          <a:blip r:embed="rId3"/>
          <a:stretch>
            <a:fillRect/>
          </a:stretch>
        </p:blipFill>
        <p:spPr>
          <a:xfrm>
            <a:off x="6147817" y="2641724"/>
            <a:ext cx="5205984" cy="3120025"/>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2361</TotalTime>
  <Words>1230</Words>
  <Application>Microsoft Office PowerPoint</Application>
  <PresentationFormat>Widescreen</PresentationFormat>
  <Paragraphs>134</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Helv</vt:lpstr>
      <vt:lpstr>Helvetica Neue for IBM</vt:lpstr>
      <vt:lpstr>IBM Plex Mono SemiBold</vt:lpstr>
      <vt:lpstr>IBM Plex Mono Text</vt:lpstr>
      <vt:lpstr>SLIDE_TEMPLATE_skill_network</vt:lpstr>
      <vt:lpstr>TECHNOLOGY TREND ANALYSIS REPORT: STACK OVERFLOW DEVELOPER SURVEY 2019</vt:lpstr>
      <vt:lpstr>OUTLINE</vt:lpstr>
      <vt:lpstr>EXECUTIVE SUMMARY</vt:lpstr>
      <vt:lpstr>INTRODUCTION</vt:lpstr>
      <vt:lpstr>METHODOLOGY</vt:lpstr>
      <vt:lpstr>RESULTS:</vt:lpstr>
      <vt:lpstr>PROGRAMMING LANGUAGE TRENDS(Top5):</vt:lpstr>
      <vt:lpstr>PROGRAMMING LANGUAGE TRENDS - FINDINGS &amp; IMPLICATIONS</vt:lpstr>
      <vt:lpstr>DATABASE TRENDS</vt:lpstr>
      <vt:lpstr>DATABASE TRENDS -FINDINGS &amp; IMPLICATIONS</vt:lpstr>
      <vt:lpstr>DASHBOARD</vt:lpstr>
      <vt:lpstr>DASHBOARD TAB 1:Current usage</vt:lpstr>
      <vt:lpstr>DASHBOARD TAB 2:Future usage</vt:lpstr>
      <vt:lpstr>DASHBOARD TAB 3: Demographics</vt:lpstr>
      <vt:lpstr>DISCUSSION</vt:lpstr>
      <vt:lpstr>OVERALL FINDINGS &amp; IMPLICATIONS</vt:lpstr>
      <vt:lpstr>CONCLUSION</vt:lpstr>
      <vt:lpstr> APPENDIX A: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Utkarsh Raj</cp:lastModifiedBy>
  <cp:revision>23</cp:revision>
  <dcterms:created xsi:type="dcterms:W3CDTF">2020-10-28T18:29:43Z</dcterms:created>
  <dcterms:modified xsi:type="dcterms:W3CDTF">2022-10-20T11:21:43Z</dcterms:modified>
</cp:coreProperties>
</file>