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8" r:id="rId3"/>
    <p:sldId id="258" r:id="rId4"/>
    <p:sldId id="259" r:id="rId5"/>
    <p:sldId id="271" r:id="rId6"/>
    <p:sldId id="260" r:id="rId7"/>
    <p:sldId id="261" r:id="rId8"/>
    <p:sldId id="262" r:id="rId9"/>
    <p:sldId id="263" r:id="rId10"/>
    <p:sldId id="264" r:id="rId11"/>
    <p:sldId id="265" r:id="rId12"/>
    <p:sldId id="266" r:id="rId13"/>
    <p:sldId id="270" r:id="rId14"/>
    <p:sldId id="267"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3" d="100"/>
          <a:sy n="83" d="100"/>
        </p:scale>
        <p:origin x="566"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10/13/2024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8"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8AE62F-12D7-5B28-A699-3FCFC17AF0C8}"/>
              </a:ext>
            </a:extLst>
          </p:cNvPr>
          <p:cNvSpPr>
            <a:spLocks noGrp="1"/>
          </p:cNvSpPr>
          <p:nvPr>
            <p:ph type="ctrTitle"/>
          </p:nvPr>
        </p:nvSpPr>
        <p:spPr/>
        <p:txBody>
          <a:bodyPr>
            <a:normAutofit/>
          </a:bodyPr>
          <a:lstStyle/>
          <a:p>
            <a:r>
              <a:rPr lang="en-US" sz="2800" dirty="0">
                <a:solidFill>
                  <a:srgbClr val="FFC000"/>
                </a:solidFill>
                <a:latin typeface="Bahnschrift SemiBold SemiConden" panose="020B0502040204020203" pitchFamily="34" charset="0"/>
              </a:rPr>
              <a:t>Agricultural Dynamics:   </a:t>
            </a:r>
            <a:br>
              <a:rPr lang="en-US" sz="2800" dirty="0">
                <a:solidFill>
                  <a:srgbClr val="FFC000"/>
                </a:solidFill>
                <a:latin typeface="Bahnschrift SemiBold SemiConden" panose="020B0502040204020203" pitchFamily="34" charset="0"/>
              </a:rPr>
            </a:br>
            <a:r>
              <a:rPr lang="en-US" sz="2800" dirty="0">
                <a:solidFill>
                  <a:srgbClr val="FFC000"/>
                </a:solidFill>
                <a:latin typeface="Bahnschrift SemiBold SemiConden" panose="020B0502040204020203" pitchFamily="34" charset="0"/>
              </a:rPr>
              <a:t>Unraveling Crop Production Across States</a:t>
            </a:r>
            <a:endParaRPr lang="en-IN" sz="2800" dirty="0">
              <a:solidFill>
                <a:srgbClr val="FFC000"/>
              </a:solidFill>
              <a:latin typeface="Bahnschrift SemiBold SemiConden" panose="020B0502040204020203" pitchFamily="34" charset="0"/>
            </a:endParaRPr>
          </a:p>
        </p:txBody>
      </p:sp>
      <p:sp>
        <p:nvSpPr>
          <p:cNvPr id="3" name="Subtitle 2">
            <a:extLst>
              <a:ext uri="{FF2B5EF4-FFF2-40B4-BE49-F238E27FC236}">
                <a16:creationId xmlns:a16="http://schemas.microsoft.com/office/drawing/2014/main" id="{44980735-67B1-7AAD-5673-6469A3BE3AC9}"/>
              </a:ext>
            </a:extLst>
          </p:cNvPr>
          <p:cNvSpPr>
            <a:spLocks noGrp="1"/>
          </p:cNvSpPr>
          <p:nvPr>
            <p:ph type="subTitle" idx="1"/>
          </p:nvPr>
        </p:nvSpPr>
        <p:spPr/>
        <p:txBody>
          <a:bodyPr/>
          <a:lstStyle/>
          <a:p>
            <a:r>
              <a:rPr lang="en-US" dirty="0"/>
              <a:t>Key Crops, Seasonal Changes, and Yield </a:t>
            </a:r>
            <a:r>
              <a:rPr lang="en-US"/>
              <a:t>Comparisons </a:t>
            </a:r>
            <a:endParaRPr lang="en-IN" dirty="0"/>
          </a:p>
        </p:txBody>
      </p:sp>
      <p:sp>
        <p:nvSpPr>
          <p:cNvPr id="4" name="TextBox 3">
            <a:extLst>
              <a:ext uri="{FF2B5EF4-FFF2-40B4-BE49-F238E27FC236}">
                <a16:creationId xmlns:a16="http://schemas.microsoft.com/office/drawing/2014/main" id="{4B682BD9-020C-D334-D644-D86DD04B97B8}"/>
              </a:ext>
            </a:extLst>
          </p:cNvPr>
          <p:cNvSpPr txBox="1"/>
          <p:nvPr/>
        </p:nvSpPr>
        <p:spPr>
          <a:xfrm>
            <a:off x="7001165" y="5088465"/>
            <a:ext cx="4322618" cy="461665"/>
          </a:xfrm>
          <a:prstGeom prst="rect">
            <a:avLst/>
          </a:prstGeom>
          <a:noFill/>
        </p:spPr>
        <p:txBody>
          <a:bodyPr wrap="square" rtlCol="0">
            <a:spAutoFit/>
          </a:bodyPr>
          <a:lstStyle/>
          <a:p>
            <a:r>
              <a:rPr lang="en-IN" sz="2400" dirty="0"/>
              <a:t>Presented By:-            </a:t>
            </a:r>
            <a:r>
              <a:rPr lang="en-IN" sz="2400" dirty="0">
                <a:solidFill>
                  <a:srgbClr val="FFC000"/>
                </a:solidFill>
              </a:rPr>
              <a:t>Utkarsh Raj</a:t>
            </a:r>
            <a:endParaRPr lang="en-IN" dirty="0">
              <a:solidFill>
                <a:srgbClr val="FFC000"/>
              </a:solidFill>
            </a:endParaRPr>
          </a:p>
        </p:txBody>
      </p:sp>
    </p:spTree>
    <p:extLst>
      <p:ext uri="{BB962C8B-B14F-4D97-AF65-F5344CB8AC3E}">
        <p14:creationId xmlns:p14="http://schemas.microsoft.com/office/powerpoint/2010/main" val="27259752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2FAE3-DCB3-EEE3-EE6E-C2E156C0D369}"/>
              </a:ext>
            </a:extLst>
          </p:cNvPr>
          <p:cNvSpPr>
            <a:spLocks noGrp="1"/>
          </p:cNvSpPr>
          <p:nvPr>
            <p:ph type="title"/>
          </p:nvPr>
        </p:nvSpPr>
        <p:spPr>
          <a:xfrm>
            <a:off x="685800" y="10998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Evolution of Key crop Production over years</a:t>
            </a:r>
          </a:p>
        </p:txBody>
      </p:sp>
      <p:pic>
        <p:nvPicPr>
          <p:cNvPr id="5" name="Content Placeholder 4">
            <a:extLst>
              <a:ext uri="{FF2B5EF4-FFF2-40B4-BE49-F238E27FC236}">
                <a16:creationId xmlns:a16="http://schemas.microsoft.com/office/drawing/2014/main" id="{059F330F-D756-C4C0-8995-64924354CEF8}"/>
              </a:ext>
            </a:extLst>
          </p:cNvPr>
          <p:cNvPicPr>
            <a:picLocks noGrp="1" noChangeAspect="1"/>
          </p:cNvPicPr>
          <p:nvPr>
            <p:ph idx="1"/>
          </p:nvPr>
        </p:nvPicPr>
        <p:blipFill>
          <a:blip r:embed="rId2"/>
          <a:stretch>
            <a:fillRect/>
          </a:stretch>
        </p:blipFill>
        <p:spPr>
          <a:xfrm>
            <a:off x="5976595" y="1341356"/>
            <a:ext cx="6215406" cy="2476500"/>
          </a:xfrm>
        </p:spPr>
      </p:pic>
      <p:pic>
        <p:nvPicPr>
          <p:cNvPr id="7" name="Picture 6">
            <a:extLst>
              <a:ext uri="{FF2B5EF4-FFF2-40B4-BE49-F238E27FC236}">
                <a16:creationId xmlns:a16="http://schemas.microsoft.com/office/drawing/2014/main" id="{B52344FB-AB11-3447-39A2-FFE872444452}"/>
              </a:ext>
            </a:extLst>
          </p:cNvPr>
          <p:cNvPicPr>
            <a:picLocks noChangeAspect="1"/>
          </p:cNvPicPr>
          <p:nvPr/>
        </p:nvPicPr>
        <p:blipFill>
          <a:blip r:embed="rId3"/>
          <a:stretch>
            <a:fillRect/>
          </a:stretch>
        </p:blipFill>
        <p:spPr>
          <a:xfrm>
            <a:off x="5976594" y="3817856"/>
            <a:ext cx="6215406" cy="3040144"/>
          </a:xfrm>
          <a:prstGeom prst="rect">
            <a:avLst/>
          </a:prstGeom>
        </p:spPr>
      </p:pic>
      <p:sp>
        <p:nvSpPr>
          <p:cNvPr id="9" name="TextBox 8">
            <a:extLst>
              <a:ext uri="{FF2B5EF4-FFF2-40B4-BE49-F238E27FC236}">
                <a16:creationId xmlns:a16="http://schemas.microsoft.com/office/drawing/2014/main" id="{72B89199-ACCA-7C09-249E-EA43D39860AF}"/>
              </a:ext>
            </a:extLst>
          </p:cNvPr>
          <p:cNvSpPr txBox="1"/>
          <p:nvPr/>
        </p:nvSpPr>
        <p:spPr>
          <a:xfrm>
            <a:off x="184727" y="1341356"/>
            <a:ext cx="5574723" cy="5242461"/>
          </a:xfrm>
          <a:prstGeom prst="rect">
            <a:avLst/>
          </a:prstGeom>
          <a:noFill/>
        </p:spPr>
        <p:txBody>
          <a:bodyPr wrap="square" rtlCol="0">
            <a:spAutoFit/>
          </a:bodyPr>
          <a:lstStyle/>
          <a:p>
            <a:pPr marL="285750" indent="-285750">
              <a:spcBef>
                <a:spcPts val="400"/>
              </a:spcBef>
              <a:spcAft>
                <a:spcPts val="800"/>
              </a:spcAft>
              <a:buFont typeface="Arial" panose="020B0604020202020204" pitchFamily="34" charset="0"/>
              <a:buChar char="•"/>
            </a:pPr>
            <a:r>
              <a:rPr lang="en-IN" dirty="0"/>
              <a:t>Coconut has seen exponential growth in productivity over the years suggesting effective government policies, technological awareness among farmers and credited to climate and soil suitability and high yield and year-round cultivation.</a:t>
            </a:r>
          </a:p>
          <a:p>
            <a:pPr marL="285750" indent="-285750">
              <a:spcBef>
                <a:spcPts val="400"/>
              </a:spcBef>
              <a:spcAft>
                <a:spcPts val="800"/>
              </a:spcAft>
              <a:buFont typeface="Arial" panose="020B0604020202020204" pitchFamily="34" charset="0"/>
              <a:buChar char="•"/>
            </a:pPr>
            <a:r>
              <a:rPr lang="en-IN" dirty="0"/>
              <a:t>Other crops which has seen significant growth in production are Cotton(lint), Banana, Maize and Jute.</a:t>
            </a:r>
          </a:p>
          <a:p>
            <a:pPr marL="285750" indent="-285750">
              <a:spcBef>
                <a:spcPts val="400"/>
              </a:spcBef>
              <a:spcAft>
                <a:spcPts val="800"/>
              </a:spcAft>
              <a:buFont typeface="Arial" panose="020B0604020202020204" pitchFamily="34" charset="0"/>
              <a:buChar char="•"/>
            </a:pPr>
            <a:r>
              <a:rPr lang="en-IN" dirty="0"/>
              <a:t>West Bengal( Jute), Karnataka( Maize), </a:t>
            </a:r>
            <a:r>
              <a:rPr lang="en-IN" dirty="0" err="1"/>
              <a:t>Tamilnadu</a:t>
            </a:r>
            <a:r>
              <a:rPr lang="en-IN" dirty="0"/>
              <a:t>( Banana) and Gujarat (Cotton) should encourage these crops since they are more suitable to these respective crops.</a:t>
            </a:r>
          </a:p>
          <a:p>
            <a:pPr marL="285750" indent="-285750">
              <a:spcBef>
                <a:spcPts val="400"/>
              </a:spcBef>
              <a:spcAft>
                <a:spcPts val="800"/>
              </a:spcAft>
              <a:buFont typeface="Arial" panose="020B0604020202020204" pitchFamily="34" charset="0"/>
              <a:buChar char="•"/>
            </a:pPr>
            <a:endParaRPr lang="en-IN" dirty="0"/>
          </a:p>
          <a:p>
            <a:pPr marL="285750" indent="-285750">
              <a:spcBef>
                <a:spcPts val="400"/>
              </a:spcBef>
              <a:spcAft>
                <a:spcPts val="800"/>
              </a:spcAft>
              <a:buFont typeface="Arial" panose="020B0604020202020204" pitchFamily="34" charset="0"/>
              <a:buChar char="•"/>
            </a:pPr>
            <a:r>
              <a:rPr lang="en-IN" dirty="0"/>
              <a:t>Govt should identify low productive but potential crops and their most suitable regions and formulate encouraging policies.</a:t>
            </a:r>
          </a:p>
          <a:p>
            <a:pPr marL="285750" indent="-285750">
              <a:buFont typeface="Arial" panose="020B0604020202020204" pitchFamily="34" charset="0"/>
              <a:buChar char="•"/>
            </a:pPr>
            <a:endParaRPr lang="en-IN" dirty="0"/>
          </a:p>
        </p:txBody>
      </p:sp>
    </p:spTree>
    <p:extLst>
      <p:ext uri="{BB962C8B-B14F-4D97-AF65-F5344CB8AC3E}">
        <p14:creationId xmlns:p14="http://schemas.microsoft.com/office/powerpoint/2010/main" val="2019312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3FEDB5-8554-FBC5-7E80-60103D8337BB}"/>
              </a:ext>
            </a:extLst>
          </p:cNvPr>
          <p:cNvSpPr>
            <a:spLocks noGrp="1"/>
          </p:cNvSpPr>
          <p:nvPr>
            <p:ph type="title"/>
          </p:nvPr>
        </p:nvSpPr>
        <p:spPr>
          <a:xfrm>
            <a:off x="593438" y="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Production Variance</a:t>
            </a:r>
          </a:p>
        </p:txBody>
      </p:sp>
      <p:sp>
        <p:nvSpPr>
          <p:cNvPr id="7" name="Content Placeholder 6">
            <a:extLst>
              <a:ext uri="{FF2B5EF4-FFF2-40B4-BE49-F238E27FC236}">
                <a16:creationId xmlns:a16="http://schemas.microsoft.com/office/drawing/2014/main" id="{0F39A271-8202-AB7E-06FC-5DB7DAA55A59}"/>
              </a:ext>
            </a:extLst>
          </p:cNvPr>
          <p:cNvSpPr>
            <a:spLocks noGrp="1"/>
          </p:cNvSpPr>
          <p:nvPr>
            <p:ph idx="1"/>
          </p:nvPr>
        </p:nvSpPr>
        <p:spPr/>
        <p:txBody>
          <a:bodyPr/>
          <a:lstStyle/>
          <a:p>
            <a:r>
              <a:rPr lang="en-IN" dirty="0"/>
              <a:t>Kerala has highest variance in its production.</a:t>
            </a:r>
          </a:p>
          <a:p>
            <a:r>
              <a:rPr lang="en-IN" dirty="0"/>
              <a:t>Coconut has highest variance in it’s production.</a:t>
            </a:r>
          </a:p>
        </p:txBody>
      </p:sp>
    </p:spTree>
    <p:extLst>
      <p:ext uri="{BB962C8B-B14F-4D97-AF65-F5344CB8AC3E}">
        <p14:creationId xmlns:p14="http://schemas.microsoft.com/office/powerpoint/2010/main" val="34503776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B5EAE-3D5C-B357-83D1-B3066EAB4B5D}"/>
              </a:ext>
            </a:extLst>
          </p:cNvPr>
          <p:cNvSpPr>
            <a:spLocks noGrp="1"/>
          </p:cNvSpPr>
          <p:nvPr>
            <p:ph type="title"/>
          </p:nvPr>
        </p:nvSpPr>
        <p:spPr>
          <a:xfrm>
            <a:off x="685800" y="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Year-on-Year Growth </a:t>
            </a:r>
            <a:r>
              <a:rPr lang="en-IN" dirty="0"/>
              <a:t>| </a:t>
            </a:r>
            <a:r>
              <a:rPr lang="en-IN" sz="4000" b="1" dirty="0">
                <a:solidFill>
                  <a:srgbClr val="FFC000"/>
                </a:solidFill>
              </a:rPr>
              <a:t>State</a:t>
            </a:r>
          </a:p>
        </p:txBody>
      </p:sp>
      <p:pic>
        <p:nvPicPr>
          <p:cNvPr id="5" name="Content Placeholder 4">
            <a:extLst>
              <a:ext uri="{FF2B5EF4-FFF2-40B4-BE49-F238E27FC236}">
                <a16:creationId xmlns:a16="http://schemas.microsoft.com/office/drawing/2014/main" id="{E98E653D-C79F-7892-13D2-30EA3FED1366}"/>
              </a:ext>
            </a:extLst>
          </p:cNvPr>
          <p:cNvPicPr>
            <a:picLocks noGrp="1" noChangeAspect="1"/>
          </p:cNvPicPr>
          <p:nvPr>
            <p:ph idx="1"/>
          </p:nvPr>
        </p:nvPicPr>
        <p:blipFill>
          <a:blip r:embed="rId2"/>
          <a:stretch>
            <a:fillRect/>
          </a:stretch>
        </p:blipFill>
        <p:spPr>
          <a:xfrm>
            <a:off x="7409873" y="1197649"/>
            <a:ext cx="4600575" cy="5309538"/>
          </a:xfrm>
        </p:spPr>
      </p:pic>
      <p:sp>
        <p:nvSpPr>
          <p:cNvPr id="6" name="TextBox 5">
            <a:extLst>
              <a:ext uri="{FF2B5EF4-FFF2-40B4-BE49-F238E27FC236}">
                <a16:creationId xmlns:a16="http://schemas.microsoft.com/office/drawing/2014/main" id="{721BE2F6-B9D9-5285-8947-46A4F11C3E38}"/>
              </a:ext>
            </a:extLst>
          </p:cNvPr>
          <p:cNvSpPr txBox="1"/>
          <p:nvPr/>
        </p:nvSpPr>
        <p:spPr>
          <a:xfrm>
            <a:off x="350982" y="1274618"/>
            <a:ext cx="6724073" cy="4462760"/>
          </a:xfrm>
          <a:prstGeom prst="rect">
            <a:avLst/>
          </a:prstGeom>
          <a:noFill/>
        </p:spPr>
        <p:txBody>
          <a:bodyPr wrap="square" rtlCol="0">
            <a:spAutoFit/>
          </a:bodyPr>
          <a:lstStyle/>
          <a:p>
            <a:pPr marL="285750" indent="-285750">
              <a:spcBef>
                <a:spcPts val="400"/>
              </a:spcBef>
              <a:spcAft>
                <a:spcPts val="800"/>
              </a:spcAft>
              <a:buFont typeface="Arial" panose="020B0604020202020204" pitchFamily="34" charset="0"/>
              <a:buChar char="•"/>
            </a:pPr>
            <a:r>
              <a:rPr lang="en-US" dirty="0"/>
              <a:t>The chart shows decreasing spikes in production data, likely due to new state formations or other factors affecting data availability in previous years.</a:t>
            </a:r>
          </a:p>
          <a:p>
            <a:pPr marL="285750" indent="-285750">
              <a:spcBef>
                <a:spcPts val="400"/>
              </a:spcBef>
              <a:spcAft>
                <a:spcPts val="800"/>
              </a:spcAft>
              <a:buFont typeface="Arial" panose="020B0604020202020204" pitchFamily="34" charset="0"/>
              <a:buChar char="•"/>
            </a:pPr>
            <a:r>
              <a:rPr lang="en-US" dirty="0"/>
              <a:t>Aside from these spikes, the year-on-year (YoY) growth percentage appears stable across all states, indicating sustainable productivity.</a:t>
            </a:r>
          </a:p>
          <a:p>
            <a:pPr marL="285750" indent="-285750">
              <a:spcBef>
                <a:spcPts val="400"/>
              </a:spcBef>
              <a:spcAft>
                <a:spcPts val="800"/>
              </a:spcAft>
              <a:buFont typeface="Arial" panose="020B0604020202020204" pitchFamily="34" charset="0"/>
              <a:buChar char="•"/>
            </a:pPr>
            <a:r>
              <a:rPr lang="en-US" dirty="0"/>
              <a:t>Tamil Nadu exhibits the highest average YoY growth percentage among the states.</a:t>
            </a:r>
          </a:p>
          <a:p>
            <a:pPr marL="285750" indent="-285750">
              <a:spcBef>
                <a:spcPts val="400"/>
              </a:spcBef>
              <a:spcAft>
                <a:spcPts val="800"/>
              </a:spcAft>
              <a:buFont typeface="Arial" panose="020B0604020202020204" pitchFamily="34" charset="0"/>
              <a:buChar char="•"/>
            </a:pPr>
            <a:r>
              <a:rPr lang="en-US" dirty="0"/>
              <a:t>Goa and Assam show almost negligible average growth, highlighting potential areas of concern.</a:t>
            </a:r>
          </a:p>
          <a:p>
            <a:pPr marL="285750" indent="-285750">
              <a:spcBef>
                <a:spcPts val="400"/>
              </a:spcBef>
              <a:spcAft>
                <a:spcPts val="800"/>
              </a:spcAft>
              <a:buFont typeface="Arial" panose="020B0604020202020204" pitchFamily="34" charset="0"/>
              <a:buChar char="•"/>
            </a:pPr>
            <a:r>
              <a:rPr lang="en-US" dirty="0"/>
              <a:t>There is a need for the government to address the challenges faced by states with slow growth.</a:t>
            </a:r>
          </a:p>
          <a:p>
            <a:pPr marL="285750" indent="-285750">
              <a:spcBef>
                <a:spcPts val="400"/>
              </a:spcBef>
              <a:spcAft>
                <a:spcPts val="800"/>
              </a:spcAft>
              <a:buFont typeface="Arial" panose="020B0604020202020204" pitchFamily="34" charset="0"/>
              <a:buChar char="•"/>
            </a:pPr>
            <a:r>
              <a:rPr lang="en-US" dirty="0"/>
              <a:t>Supporting initiatives in underperforming states could help enhance overall agricultural productivity.</a:t>
            </a:r>
            <a:endParaRPr lang="en-IN" dirty="0"/>
          </a:p>
        </p:txBody>
      </p:sp>
    </p:spTree>
    <p:extLst>
      <p:ext uri="{BB962C8B-B14F-4D97-AF65-F5344CB8AC3E}">
        <p14:creationId xmlns:p14="http://schemas.microsoft.com/office/powerpoint/2010/main" val="1923954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DE3BAC-207C-006B-23FE-81DEADC84E61}"/>
              </a:ext>
            </a:extLst>
          </p:cNvPr>
          <p:cNvSpPr>
            <a:spLocks noGrp="1"/>
          </p:cNvSpPr>
          <p:nvPr>
            <p:ph type="title"/>
          </p:nvPr>
        </p:nvSpPr>
        <p:spPr>
          <a:xfrm>
            <a:off x="685801" y="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Year-on-year growth </a:t>
            </a:r>
            <a:r>
              <a:rPr lang="en-IN" dirty="0"/>
              <a:t>| </a:t>
            </a:r>
            <a:r>
              <a:rPr lang="en-IN" sz="4000" b="1" dirty="0">
                <a:solidFill>
                  <a:srgbClr val="FFC000"/>
                </a:solidFill>
              </a:rPr>
              <a:t>crop</a:t>
            </a:r>
          </a:p>
        </p:txBody>
      </p:sp>
      <p:pic>
        <p:nvPicPr>
          <p:cNvPr id="5" name="Content Placeholder 4">
            <a:extLst>
              <a:ext uri="{FF2B5EF4-FFF2-40B4-BE49-F238E27FC236}">
                <a16:creationId xmlns:a16="http://schemas.microsoft.com/office/drawing/2014/main" id="{6F390A7C-9D5E-0D50-13A6-9D0CF1859725}"/>
              </a:ext>
            </a:extLst>
          </p:cNvPr>
          <p:cNvPicPr>
            <a:picLocks noGrp="1" noChangeAspect="1"/>
          </p:cNvPicPr>
          <p:nvPr>
            <p:ph idx="1"/>
          </p:nvPr>
        </p:nvPicPr>
        <p:blipFill>
          <a:blip r:embed="rId2"/>
          <a:stretch>
            <a:fillRect/>
          </a:stretch>
        </p:blipFill>
        <p:spPr>
          <a:xfrm>
            <a:off x="7206633" y="1163782"/>
            <a:ext cx="4829833" cy="5033818"/>
          </a:xfrm>
        </p:spPr>
      </p:pic>
      <p:sp>
        <p:nvSpPr>
          <p:cNvPr id="7" name="TextBox 6">
            <a:extLst>
              <a:ext uri="{FF2B5EF4-FFF2-40B4-BE49-F238E27FC236}">
                <a16:creationId xmlns:a16="http://schemas.microsoft.com/office/drawing/2014/main" id="{FDEAEE54-0327-268C-816E-6A9B5006A4FF}"/>
              </a:ext>
            </a:extLst>
          </p:cNvPr>
          <p:cNvSpPr txBox="1"/>
          <p:nvPr/>
        </p:nvSpPr>
        <p:spPr>
          <a:xfrm>
            <a:off x="378691" y="1062182"/>
            <a:ext cx="6696364" cy="5570756"/>
          </a:xfrm>
          <a:prstGeom prst="rect">
            <a:avLst/>
          </a:prstGeom>
          <a:noFill/>
        </p:spPr>
        <p:txBody>
          <a:bodyPr wrap="square" rtlCol="0">
            <a:spAutoFit/>
          </a:bodyPr>
          <a:lstStyle/>
          <a:p>
            <a:pPr marL="285750" indent="-285750">
              <a:spcBef>
                <a:spcPts val="400"/>
              </a:spcBef>
              <a:spcAft>
                <a:spcPts val="800"/>
              </a:spcAft>
              <a:buFont typeface="Arial" panose="020B0604020202020204" pitchFamily="34" charset="0"/>
              <a:buChar char="•"/>
            </a:pPr>
            <a:r>
              <a:rPr lang="en-US" dirty="0"/>
              <a:t>The initial decreasing spike in production data indicates unavailability of production figures from the previous year.</a:t>
            </a:r>
          </a:p>
          <a:p>
            <a:pPr marL="285750" indent="-285750">
              <a:spcBef>
                <a:spcPts val="400"/>
              </a:spcBef>
              <a:spcAft>
                <a:spcPts val="800"/>
              </a:spcAft>
              <a:buFont typeface="Arial" panose="020B0604020202020204" pitchFamily="34" charset="0"/>
              <a:buChar char="•"/>
            </a:pPr>
            <a:r>
              <a:rPr lang="en-US" dirty="0"/>
              <a:t>A notable spike in oilseed production in 2003 can be attributed to rising demand for edible oil due to the growing fast food culture, along with policy reforms that increased cultivation area and initiatives like the National Oilseeds Mission.</a:t>
            </a:r>
          </a:p>
          <a:p>
            <a:pPr marL="285750" indent="-285750">
              <a:spcBef>
                <a:spcPts val="400"/>
              </a:spcBef>
              <a:spcAft>
                <a:spcPts val="800"/>
              </a:spcAft>
              <a:buFont typeface="Arial" panose="020B0604020202020204" pitchFamily="34" charset="0"/>
              <a:buChar char="•"/>
            </a:pPr>
            <a:r>
              <a:rPr lang="en-US" dirty="0"/>
              <a:t>Oilseeds, along with pulses, black-gram, and Cotton(lint), exhibit the highest average growth percentages, each surpassing 1000%, indicating they are safe investments with the potential for good returns.</a:t>
            </a:r>
          </a:p>
          <a:p>
            <a:pPr marL="285750" indent="-285750">
              <a:spcBef>
                <a:spcPts val="400"/>
              </a:spcBef>
              <a:spcAft>
                <a:spcPts val="800"/>
              </a:spcAft>
              <a:buFont typeface="Arial" panose="020B0604020202020204" pitchFamily="34" charset="0"/>
              <a:buChar char="•"/>
            </a:pPr>
            <a:r>
              <a:rPr lang="en-US" dirty="0"/>
              <a:t>The most underperforming crops include sunflower, safflower, and drumsticks, which highlight the need for government intervention.</a:t>
            </a:r>
          </a:p>
          <a:p>
            <a:pPr marL="285750" indent="-285750">
              <a:spcBef>
                <a:spcPts val="400"/>
              </a:spcBef>
              <a:spcAft>
                <a:spcPts val="800"/>
              </a:spcAft>
              <a:buFont typeface="Arial" panose="020B0604020202020204" pitchFamily="34" charset="0"/>
              <a:buChar char="•"/>
            </a:pPr>
            <a:r>
              <a:rPr lang="en-US" dirty="0"/>
              <a:t>Addressing the challenges faced by underperforming crops could enhance overall agricultural productivity and economic stability.</a:t>
            </a:r>
          </a:p>
          <a:p>
            <a:pPr marL="285750" indent="-285750">
              <a:spcBef>
                <a:spcPts val="400"/>
              </a:spcBef>
              <a:spcAft>
                <a:spcPts val="800"/>
              </a:spcAft>
              <a:buFont typeface="Arial" panose="020B0604020202020204" pitchFamily="34" charset="0"/>
              <a:buChar char="•"/>
            </a:pPr>
            <a:r>
              <a:rPr lang="en-US" dirty="0"/>
              <a:t>The strong performance of oilseeds and pulses suggests a shift in investment strategies towards these high-growth crops to maximize returns.</a:t>
            </a:r>
            <a:endParaRPr lang="en-IN" dirty="0"/>
          </a:p>
        </p:txBody>
      </p:sp>
    </p:spTree>
    <p:extLst>
      <p:ext uri="{BB962C8B-B14F-4D97-AF65-F5344CB8AC3E}">
        <p14:creationId xmlns:p14="http://schemas.microsoft.com/office/powerpoint/2010/main" val="260161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5DBF3-5DE2-B540-C159-A6BDFCD02B3A}"/>
              </a:ext>
            </a:extLst>
          </p:cNvPr>
          <p:cNvSpPr>
            <a:spLocks noGrp="1"/>
          </p:cNvSpPr>
          <p:nvPr>
            <p:ph type="title"/>
          </p:nvPr>
        </p:nvSpPr>
        <p:spPr>
          <a:xfrm>
            <a:off x="685800" y="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Take-away points</a:t>
            </a:r>
          </a:p>
        </p:txBody>
      </p:sp>
      <p:sp>
        <p:nvSpPr>
          <p:cNvPr id="3" name="Content Placeholder 2">
            <a:extLst>
              <a:ext uri="{FF2B5EF4-FFF2-40B4-BE49-F238E27FC236}">
                <a16:creationId xmlns:a16="http://schemas.microsoft.com/office/drawing/2014/main" id="{1186AA2F-7785-B318-A849-59B87ACD7429}"/>
              </a:ext>
            </a:extLst>
          </p:cNvPr>
          <p:cNvSpPr>
            <a:spLocks noGrp="1"/>
          </p:cNvSpPr>
          <p:nvPr>
            <p:ph idx="1"/>
          </p:nvPr>
        </p:nvSpPr>
        <p:spPr>
          <a:xfrm>
            <a:off x="685799" y="2086649"/>
            <a:ext cx="10131425" cy="3649133"/>
          </a:xfrm>
        </p:spPr>
        <p:txBody>
          <a:bodyPr>
            <a:noAutofit/>
          </a:bodyPr>
          <a:lstStyle/>
          <a:p>
            <a:pPr>
              <a:spcBef>
                <a:spcPts val="400"/>
              </a:spcBef>
              <a:spcAft>
                <a:spcPts val="800"/>
              </a:spcAft>
              <a:buFont typeface="Arial" panose="020B0604020202020204" pitchFamily="34" charset="0"/>
              <a:buChar char="•"/>
            </a:pPr>
            <a:r>
              <a:rPr lang="en-US" b="1" dirty="0"/>
              <a:t>Focus on Coconut Production: </a:t>
            </a:r>
            <a:r>
              <a:rPr lang="en-US" sz="1400" dirty="0"/>
              <a:t>Considering its large volume and perennial manner of cultivation, it would be more fruitful to invest in coconut farmers’ activities as the production would reaffirm agricultural activities and net income in areas where it is appropriate.</a:t>
            </a:r>
          </a:p>
          <a:p>
            <a:pPr>
              <a:spcBef>
                <a:spcPts val="400"/>
              </a:spcBef>
              <a:spcAft>
                <a:spcPts val="800"/>
              </a:spcAft>
              <a:buFont typeface="Arial" panose="020B0604020202020204" pitchFamily="34" charset="0"/>
              <a:buChar char="•"/>
            </a:pPr>
            <a:r>
              <a:rPr lang="en-US" b="1" dirty="0"/>
              <a:t>Innovate for Other Crops: </a:t>
            </a:r>
            <a:r>
              <a:rPr lang="en-US" sz="1400" dirty="0"/>
              <a:t>Investigate crops that are not doing well, especially those with narrower yield ranges and seek to improve their yields through innovative farming practices or technologies most appropriate for them so that better returns can be realized.</a:t>
            </a:r>
          </a:p>
          <a:p>
            <a:pPr>
              <a:spcBef>
                <a:spcPts val="400"/>
              </a:spcBef>
              <a:spcAft>
                <a:spcPts val="800"/>
              </a:spcAft>
              <a:buFont typeface="Arial" panose="020B0604020202020204" pitchFamily="34" charset="0"/>
              <a:buChar char="•"/>
            </a:pPr>
            <a:r>
              <a:rPr lang="en-US" b="1" dirty="0"/>
              <a:t>Leverage Southern States' Success: </a:t>
            </a:r>
            <a:r>
              <a:rPr lang="en-US" sz="1400" dirty="0"/>
              <a:t>Look at the farming practices that are related to Kerala and the Andaman Nicobar Islands which are successful and replicate the same in regions such as Andhra Pradesh and Tamil Nadu for enhancing agricultural productivity.</a:t>
            </a:r>
          </a:p>
          <a:p>
            <a:pPr>
              <a:spcBef>
                <a:spcPts val="400"/>
              </a:spcBef>
              <a:spcAft>
                <a:spcPts val="800"/>
              </a:spcAft>
              <a:buFont typeface="Arial" panose="020B0604020202020204" pitchFamily="34" charset="0"/>
              <a:buChar char="•"/>
            </a:pPr>
            <a:r>
              <a:rPr lang="en-US" b="1" dirty="0"/>
              <a:t>Enhance Sugarcane Productivity: </a:t>
            </a:r>
            <a:r>
              <a:rPr lang="en-US" sz="1400" dirty="0"/>
              <a:t>Put in place and enforce national policies designed to promote cane farming and that would also assist in the production of biofuel and bioenergy in order to lessen reliance on fossil fuels.</a:t>
            </a:r>
          </a:p>
          <a:p>
            <a:pPr>
              <a:spcBef>
                <a:spcPts val="400"/>
              </a:spcBef>
              <a:spcAft>
                <a:spcPts val="800"/>
              </a:spcAft>
              <a:buFont typeface="Arial" panose="020B0604020202020204" pitchFamily="34" charset="0"/>
              <a:buChar char="•"/>
            </a:pPr>
            <a:r>
              <a:rPr lang="en-US" b="1" dirty="0"/>
              <a:t>Expand Wheat and Rice Cultivation: </a:t>
            </a:r>
            <a:r>
              <a:rPr lang="en-US" sz="1400" dirty="0"/>
              <a:t>Expansion in wheat farming is essential in the northwest region while rice needs to be increasingly harvested in the northeast region where there is plenty of rain in order to achieve and guarantee food security and answer to the country’s food demand effectively.</a:t>
            </a:r>
          </a:p>
          <a:p>
            <a:pPr>
              <a:spcBef>
                <a:spcPts val="400"/>
              </a:spcBef>
              <a:spcAft>
                <a:spcPts val="800"/>
              </a:spcAft>
              <a:buFont typeface="Arial" panose="020B0604020202020204" pitchFamily="34" charset="0"/>
              <a:buChar char="•"/>
            </a:pPr>
            <a:r>
              <a:rPr lang="en-US" b="1" dirty="0"/>
              <a:t>Identify Potential Crops: </a:t>
            </a:r>
            <a:r>
              <a:rPr lang="en-US" sz="1400" dirty="0"/>
              <a:t>Go around making interviews so as to look for apparently low-yield crops but which are in reality amazing crops with concerns of special types of interventions saluting the appropriate structures necessary for their farming.</a:t>
            </a:r>
          </a:p>
          <a:p>
            <a:pPr>
              <a:spcBef>
                <a:spcPts val="400"/>
              </a:spcBef>
              <a:spcAft>
                <a:spcPts val="800"/>
              </a:spcAft>
              <a:buFont typeface="Arial" panose="020B0604020202020204" pitchFamily="34" charset="0"/>
              <a:buChar char="•"/>
            </a:pPr>
            <a:r>
              <a:rPr lang="en-US" b="1" dirty="0"/>
              <a:t>Support Kharif and Rabi Crops: </a:t>
            </a:r>
            <a:r>
              <a:rPr lang="en-US" sz="1400" dirty="0"/>
              <a:t>Support and put in place outlines that seek to boost the Volume and the levels of production during the Kharif period as well as the Volume and dimensions of output during the Rabi period respectively.</a:t>
            </a:r>
            <a:endParaRPr lang="en-IN" sz="1400" dirty="0"/>
          </a:p>
        </p:txBody>
      </p:sp>
    </p:spTree>
    <p:extLst>
      <p:ext uri="{BB962C8B-B14F-4D97-AF65-F5344CB8AC3E}">
        <p14:creationId xmlns:p14="http://schemas.microsoft.com/office/powerpoint/2010/main" val="376567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1D9BC-7AD0-5334-A8A4-81A2CAE50F8F}"/>
              </a:ext>
            </a:extLst>
          </p:cNvPr>
          <p:cNvSpPr>
            <a:spLocks noGrp="1"/>
          </p:cNvSpPr>
          <p:nvPr>
            <p:ph type="title"/>
          </p:nvPr>
        </p:nvSpPr>
        <p:spPr>
          <a:xfrm>
            <a:off x="7677730" y="3814618"/>
            <a:ext cx="4772890" cy="1456267"/>
          </a:xfrm>
        </p:spPr>
        <p:txBody>
          <a:bodyPr>
            <a:normAutofit/>
          </a:bodyPr>
          <a:lstStyle/>
          <a:p>
            <a:r>
              <a:rPr lang="en-IN" sz="4800" b="1" cap="none" dirty="0">
                <a:ln w="13462">
                  <a:solidFill>
                    <a:schemeClr val="bg1"/>
                  </a:solidFill>
                  <a:prstDash val="solid"/>
                </a:ln>
                <a:solidFill>
                  <a:schemeClr val="tx1">
                    <a:lumMod val="85000"/>
                    <a:lumOff val="15000"/>
                  </a:schemeClr>
                </a:solidFill>
                <a:effectLst>
                  <a:outerShdw dist="38100" dir="2700000" algn="bl" rotWithShape="0">
                    <a:schemeClr val="accent5"/>
                  </a:outerShdw>
                </a:effectLst>
              </a:rPr>
              <a:t>Thank you</a:t>
            </a:r>
          </a:p>
        </p:txBody>
      </p:sp>
    </p:spTree>
    <p:extLst>
      <p:ext uri="{BB962C8B-B14F-4D97-AF65-F5344CB8AC3E}">
        <p14:creationId xmlns:p14="http://schemas.microsoft.com/office/powerpoint/2010/main" val="31170631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46B9C-5305-6A76-121A-5FF7A7CE1CAA}"/>
              </a:ext>
            </a:extLst>
          </p:cNvPr>
          <p:cNvSpPr>
            <a:spLocks noGrp="1"/>
          </p:cNvSpPr>
          <p:nvPr>
            <p:ph type="title"/>
          </p:nvPr>
        </p:nvSpPr>
        <p:spPr>
          <a:xfrm>
            <a:off x="685800" y="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Why do we need data analysis in Agriculture</a:t>
            </a:r>
          </a:p>
        </p:txBody>
      </p:sp>
      <p:sp>
        <p:nvSpPr>
          <p:cNvPr id="3" name="Content Placeholder 2">
            <a:extLst>
              <a:ext uri="{FF2B5EF4-FFF2-40B4-BE49-F238E27FC236}">
                <a16:creationId xmlns:a16="http://schemas.microsoft.com/office/drawing/2014/main" id="{E9A190B7-13CF-5BAF-E20A-DE6846A528E0}"/>
              </a:ext>
            </a:extLst>
          </p:cNvPr>
          <p:cNvSpPr>
            <a:spLocks noGrp="1"/>
          </p:cNvSpPr>
          <p:nvPr>
            <p:ph idx="1"/>
          </p:nvPr>
        </p:nvSpPr>
        <p:spPr>
          <a:xfrm>
            <a:off x="685801" y="1219199"/>
            <a:ext cx="10131425" cy="5209309"/>
          </a:xfrm>
        </p:spPr>
        <p:txBody>
          <a:bodyPr>
            <a:normAutofit fontScale="92500" lnSpcReduction="10000"/>
          </a:bodyPr>
          <a:lstStyle/>
          <a:p>
            <a:pPr>
              <a:spcAft>
                <a:spcPts val="600"/>
              </a:spcAft>
            </a:pPr>
            <a:r>
              <a:rPr lang="en-US" b="1" dirty="0">
                <a:solidFill>
                  <a:schemeClr val="accent6">
                    <a:lumMod val="60000"/>
                    <a:lumOff val="40000"/>
                  </a:schemeClr>
                </a:solidFill>
              </a:rPr>
              <a:t>Technological Advancement</a:t>
            </a:r>
            <a:r>
              <a:rPr lang="en-US" dirty="0">
                <a:solidFill>
                  <a:schemeClr val="accent6">
                    <a:lumMod val="60000"/>
                    <a:lumOff val="40000"/>
                  </a:schemeClr>
                </a:solidFill>
              </a:rPr>
              <a:t>: </a:t>
            </a:r>
            <a:r>
              <a:rPr lang="en-US" dirty="0"/>
              <a:t>Encourages the adoption of modern agricultural technologies and practices based on data insights, leading to increased efficiency and higher yields.</a:t>
            </a:r>
          </a:p>
          <a:p>
            <a:pPr>
              <a:spcAft>
                <a:spcPts val="600"/>
              </a:spcAft>
            </a:pPr>
            <a:endParaRPr lang="en-US" dirty="0"/>
          </a:p>
          <a:p>
            <a:pPr>
              <a:spcAft>
                <a:spcPts val="600"/>
              </a:spcAft>
            </a:pPr>
            <a:r>
              <a:rPr lang="en-US" b="1" dirty="0">
                <a:solidFill>
                  <a:schemeClr val="accent6">
                    <a:lumMod val="60000"/>
                    <a:lumOff val="40000"/>
                  </a:schemeClr>
                </a:solidFill>
              </a:rPr>
              <a:t>Targeted Support</a:t>
            </a:r>
            <a:r>
              <a:rPr lang="en-US" dirty="0">
                <a:solidFill>
                  <a:schemeClr val="accent6">
                    <a:lumMod val="60000"/>
                    <a:lumOff val="40000"/>
                  </a:schemeClr>
                </a:solidFill>
              </a:rPr>
              <a:t>: </a:t>
            </a:r>
            <a:r>
              <a:rPr lang="en-US" dirty="0"/>
              <a:t>Enables governments and organizations to identify underperforming states or crops and implement targeted interventions, support programs, or training to enhance productivity.</a:t>
            </a:r>
          </a:p>
          <a:p>
            <a:pPr marL="0" indent="0">
              <a:spcAft>
                <a:spcPts val="600"/>
              </a:spcAft>
              <a:buNone/>
            </a:pPr>
            <a:endParaRPr lang="en-US" dirty="0"/>
          </a:p>
          <a:p>
            <a:pPr>
              <a:spcAft>
                <a:spcPts val="600"/>
              </a:spcAft>
            </a:pPr>
            <a:r>
              <a:rPr lang="en-US" b="1" dirty="0">
                <a:solidFill>
                  <a:schemeClr val="accent6">
                    <a:lumMod val="60000"/>
                    <a:lumOff val="40000"/>
                  </a:schemeClr>
                </a:solidFill>
              </a:rPr>
              <a:t>Resource Optimization</a:t>
            </a:r>
            <a:r>
              <a:rPr lang="en-US" dirty="0">
                <a:solidFill>
                  <a:schemeClr val="accent6">
                    <a:lumMod val="60000"/>
                    <a:lumOff val="40000"/>
                  </a:schemeClr>
                </a:solidFill>
              </a:rPr>
              <a:t>: </a:t>
            </a:r>
            <a:r>
              <a:rPr lang="en-US" dirty="0"/>
              <a:t>Helps optimize the use of resources such as water, fertilizers, and pesticides by identifying the most productive crops and practices for specific regions.</a:t>
            </a:r>
          </a:p>
          <a:p>
            <a:pPr>
              <a:spcAft>
                <a:spcPts val="600"/>
              </a:spcAft>
            </a:pPr>
            <a:endParaRPr lang="en-US" dirty="0"/>
          </a:p>
          <a:p>
            <a:pPr>
              <a:spcAft>
                <a:spcPts val="600"/>
              </a:spcAft>
            </a:pPr>
            <a:r>
              <a:rPr lang="en-US" b="1" dirty="0">
                <a:solidFill>
                  <a:schemeClr val="accent6">
                    <a:lumMod val="60000"/>
                    <a:lumOff val="40000"/>
                  </a:schemeClr>
                </a:solidFill>
              </a:rPr>
              <a:t>Identifying Trends</a:t>
            </a:r>
            <a:r>
              <a:rPr lang="en-US" dirty="0">
                <a:solidFill>
                  <a:schemeClr val="accent6">
                    <a:lumMod val="60000"/>
                    <a:lumOff val="40000"/>
                  </a:schemeClr>
                </a:solidFill>
              </a:rPr>
              <a:t>: </a:t>
            </a:r>
            <a:r>
              <a:rPr lang="en-US" dirty="0"/>
              <a:t>Analyzes historical data to identify trends in crop production and yields, allowing stakeholders to anticipate future challenges and opportunities in agriculture.</a:t>
            </a:r>
          </a:p>
          <a:p>
            <a:pPr>
              <a:spcAft>
                <a:spcPts val="600"/>
              </a:spcAft>
            </a:pPr>
            <a:endParaRPr lang="en-US" dirty="0"/>
          </a:p>
          <a:p>
            <a:pPr>
              <a:spcAft>
                <a:spcPts val="600"/>
              </a:spcAft>
            </a:pPr>
            <a:r>
              <a:rPr lang="en-US" b="1" dirty="0">
                <a:solidFill>
                  <a:schemeClr val="accent6">
                    <a:lumMod val="60000"/>
                    <a:lumOff val="40000"/>
                  </a:schemeClr>
                </a:solidFill>
              </a:rPr>
              <a:t>Increased Food Security : </a:t>
            </a:r>
            <a:r>
              <a:rPr lang="en-US" dirty="0"/>
              <a:t>Ensuring food security through adequate nutrition not only improves physical and mental health by reducing malnutrition and related diseases but also supports economic stability by fostering growth in agricultural markets and sustaining rural livelihoods.</a:t>
            </a:r>
          </a:p>
          <a:p>
            <a:pPr>
              <a:spcAft>
                <a:spcPts val="600"/>
              </a:spcAft>
            </a:pPr>
            <a:endParaRPr lang="en-US" dirty="0"/>
          </a:p>
          <a:p>
            <a:pPr>
              <a:spcAft>
                <a:spcPts val="600"/>
              </a:spcAft>
            </a:pPr>
            <a:r>
              <a:rPr lang="en-IN" b="1" dirty="0">
                <a:solidFill>
                  <a:schemeClr val="accent6">
                    <a:lumMod val="60000"/>
                    <a:lumOff val="40000"/>
                  </a:schemeClr>
                </a:solidFill>
              </a:rPr>
              <a:t>Developing dependent industry: </a:t>
            </a:r>
            <a:r>
              <a:rPr lang="en-US" dirty="0"/>
              <a:t>Numerous industries rely heavily on agricultural products; therefore, ensuring sustainable productivity in agriculture is crucial for their development and growth.</a:t>
            </a:r>
            <a:endParaRPr lang="en-IN" dirty="0"/>
          </a:p>
        </p:txBody>
      </p:sp>
    </p:spTree>
    <p:extLst>
      <p:ext uri="{BB962C8B-B14F-4D97-AF65-F5344CB8AC3E}">
        <p14:creationId xmlns:p14="http://schemas.microsoft.com/office/powerpoint/2010/main" val="798185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1C86F-714E-8BC9-0B96-74EECA387F1C}"/>
              </a:ext>
            </a:extLst>
          </p:cNvPr>
          <p:cNvSpPr>
            <a:spLocks noGrp="1"/>
          </p:cNvSpPr>
          <p:nvPr>
            <p:ph type="title"/>
          </p:nvPr>
        </p:nvSpPr>
        <p:spPr>
          <a:xfrm>
            <a:off x="685801" y="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Executive summary </a:t>
            </a:r>
          </a:p>
        </p:txBody>
      </p:sp>
      <p:sp>
        <p:nvSpPr>
          <p:cNvPr id="3" name="Content Placeholder 2">
            <a:extLst>
              <a:ext uri="{FF2B5EF4-FFF2-40B4-BE49-F238E27FC236}">
                <a16:creationId xmlns:a16="http://schemas.microsoft.com/office/drawing/2014/main" id="{22100DBF-13F2-9A7E-0963-DD282AE9D66A}"/>
              </a:ext>
            </a:extLst>
          </p:cNvPr>
          <p:cNvSpPr>
            <a:spLocks noGrp="1"/>
          </p:cNvSpPr>
          <p:nvPr>
            <p:ph idx="1"/>
          </p:nvPr>
        </p:nvSpPr>
        <p:spPr>
          <a:xfrm>
            <a:off x="685801" y="4171758"/>
            <a:ext cx="10131425" cy="1619442"/>
          </a:xfrm>
        </p:spPr>
        <p:txBody>
          <a:bodyPr/>
          <a:lstStyle/>
          <a:p>
            <a:pPr marL="0" indent="0">
              <a:buNone/>
            </a:pPr>
            <a:r>
              <a:rPr lang="en-US" dirty="0"/>
              <a:t>Together, these insights will facilitate data-driven decision-making and support the development of strategies to enhance agricultural productivity, sustainability, and food security across the regions analyzed.</a:t>
            </a:r>
            <a:endParaRPr lang="en-IN" dirty="0"/>
          </a:p>
        </p:txBody>
      </p:sp>
      <p:sp>
        <p:nvSpPr>
          <p:cNvPr id="4" name="TextBox 3">
            <a:extLst>
              <a:ext uri="{FF2B5EF4-FFF2-40B4-BE49-F238E27FC236}">
                <a16:creationId xmlns:a16="http://schemas.microsoft.com/office/drawing/2014/main" id="{287BA1D5-7F11-3BC9-98EE-B04B0AE130E7}"/>
              </a:ext>
            </a:extLst>
          </p:cNvPr>
          <p:cNvSpPr txBox="1"/>
          <p:nvPr/>
        </p:nvSpPr>
        <p:spPr>
          <a:xfrm>
            <a:off x="685801" y="1456267"/>
            <a:ext cx="9954490" cy="646331"/>
          </a:xfrm>
          <a:prstGeom prst="rect">
            <a:avLst/>
          </a:prstGeom>
          <a:noFill/>
        </p:spPr>
        <p:txBody>
          <a:bodyPr wrap="square" rtlCol="0">
            <a:spAutoFit/>
          </a:bodyPr>
          <a:lstStyle/>
          <a:p>
            <a:r>
              <a:rPr lang="en-IN" dirty="0"/>
              <a:t>This comprehensive report will enhance our understanding  of agricultural dynamics and its impact on  economics.</a:t>
            </a:r>
          </a:p>
        </p:txBody>
      </p:sp>
      <p:sp>
        <p:nvSpPr>
          <p:cNvPr id="5" name="TextBox 4">
            <a:extLst>
              <a:ext uri="{FF2B5EF4-FFF2-40B4-BE49-F238E27FC236}">
                <a16:creationId xmlns:a16="http://schemas.microsoft.com/office/drawing/2014/main" id="{CA0B7DDB-9B58-7BF4-9E66-06B10FEBE3EC}"/>
              </a:ext>
            </a:extLst>
          </p:cNvPr>
          <p:cNvSpPr txBox="1"/>
          <p:nvPr/>
        </p:nvSpPr>
        <p:spPr>
          <a:xfrm>
            <a:off x="685801" y="2187479"/>
            <a:ext cx="9954490" cy="2154436"/>
          </a:xfrm>
          <a:prstGeom prst="rect">
            <a:avLst/>
          </a:prstGeom>
          <a:noFill/>
        </p:spPr>
        <p:txBody>
          <a:bodyPr wrap="square" rtlCol="0">
            <a:spAutoFit/>
          </a:bodyPr>
          <a:lstStyle/>
          <a:p>
            <a:r>
              <a:rPr lang="en-IN" dirty="0"/>
              <a:t>In this report we will be focusing on three key areas:</a:t>
            </a:r>
          </a:p>
          <a:p>
            <a:endParaRPr lang="en-IN" dirty="0"/>
          </a:p>
          <a:p>
            <a:pPr marL="285750" indent="-285750">
              <a:buFont typeface="Arial" panose="020B0604020202020204" pitchFamily="34" charset="0"/>
              <a:buChar char="•"/>
            </a:pPr>
            <a:r>
              <a:rPr lang="en-IN" sz="1600" dirty="0"/>
              <a:t>By measuring </a:t>
            </a:r>
            <a:r>
              <a:rPr lang="en-IN" sz="1600" dirty="0">
                <a:solidFill>
                  <a:schemeClr val="accent6">
                    <a:lumMod val="60000"/>
                    <a:lumOff val="40000"/>
                  </a:schemeClr>
                </a:solidFill>
              </a:rPr>
              <a:t>state-wise productivity and yield</a:t>
            </a:r>
            <a:r>
              <a:rPr lang="en-IN" sz="1600" dirty="0"/>
              <a:t>, </a:t>
            </a:r>
            <a:r>
              <a:rPr lang="en-US" sz="1600" dirty="0"/>
              <a:t>we provide valuable insights into regional performance, allowing for targeted interventions to enhance agricultural output. </a:t>
            </a:r>
            <a:endParaRPr lang="en-IN" sz="1600" dirty="0"/>
          </a:p>
          <a:p>
            <a:pPr marL="285750" indent="-285750">
              <a:buFont typeface="Arial" panose="020B0604020202020204" pitchFamily="34" charset="0"/>
              <a:buChar char="•"/>
            </a:pPr>
            <a:r>
              <a:rPr lang="en-IN" sz="1600" dirty="0"/>
              <a:t>Analysing </a:t>
            </a:r>
            <a:r>
              <a:rPr lang="en-IN" sz="1600" dirty="0">
                <a:solidFill>
                  <a:schemeClr val="accent6">
                    <a:lumMod val="60000"/>
                    <a:lumOff val="40000"/>
                  </a:schemeClr>
                </a:solidFill>
              </a:rPr>
              <a:t>growth of crop Production over multiple years </a:t>
            </a:r>
            <a:r>
              <a:rPr lang="en-US" sz="1600" dirty="0"/>
              <a:t>reveals patterns and trends that inform stakeholders about the effectiveness of current farming practices and policies.</a:t>
            </a:r>
            <a:endParaRPr lang="en-IN" sz="1600" dirty="0"/>
          </a:p>
          <a:p>
            <a:pPr marL="285750" indent="-285750">
              <a:buFont typeface="Arial" panose="020B0604020202020204" pitchFamily="34" charset="0"/>
              <a:buChar char="•"/>
            </a:pPr>
            <a:r>
              <a:rPr lang="en-US" sz="1600" dirty="0"/>
              <a:t>Additionally, identifying </a:t>
            </a:r>
            <a:r>
              <a:rPr lang="en-US" sz="1600" dirty="0">
                <a:solidFill>
                  <a:schemeClr val="accent6">
                    <a:lumMod val="60000"/>
                    <a:lumOff val="40000"/>
                  </a:schemeClr>
                </a:solidFill>
              </a:rPr>
              <a:t>seasonal production trends </a:t>
            </a:r>
            <a:r>
              <a:rPr lang="en-US" sz="1600" dirty="0"/>
              <a:t>enables farmers and policymakers to optimize planting and harvesting schedules, improving efficiency and minimizing losses.</a:t>
            </a:r>
            <a:endParaRPr lang="en-IN" dirty="0"/>
          </a:p>
        </p:txBody>
      </p:sp>
    </p:spTree>
    <p:extLst>
      <p:ext uri="{BB962C8B-B14F-4D97-AF65-F5344CB8AC3E}">
        <p14:creationId xmlns:p14="http://schemas.microsoft.com/office/powerpoint/2010/main" val="34260472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5C1B7-0B24-A753-D813-40DAA98B9021}"/>
              </a:ext>
            </a:extLst>
          </p:cNvPr>
          <p:cNvSpPr>
            <a:spLocks noGrp="1"/>
          </p:cNvSpPr>
          <p:nvPr>
            <p:ph type="title"/>
          </p:nvPr>
        </p:nvSpPr>
        <p:spPr>
          <a:xfrm>
            <a:off x="685801" y="0"/>
            <a:ext cx="10131425" cy="1456267"/>
          </a:xfrm>
        </p:spPr>
        <p:txBody>
          <a:bodyPr>
            <a:normAutofit/>
          </a:bodyPr>
          <a:lstStyle/>
          <a:p>
            <a:r>
              <a:rPr lang="en-US"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S.M.A.R.T Framework for Effective Probing</a:t>
            </a:r>
            <a:br>
              <a:rPr lang="en-US" dirty="0"/>
            </a:br>
            <a:r>
              <a:rPr lang="en-US" sz="2000" dirty="0"/>
              <a:t>(</a:t>
            </a:r>
            <a:r>
              <a:rPr lang="en-US" sz="2000" dirty="0">
                <a:solidFill>
                  <a:srgbClr val="FFC000"/>
                </a:solidFill>
              </a:rPr>
              <a:t>S</a:t>
            </a:r>
            <a:r>
              <a:rPr lang="en-US" sz="2000" cap="none" dirty="0"/>
              <a:t>pecific</a:t>
            </a:r>
            <a:r>
              <a:rPr lang="en-US" sz="2000" dirty="0"/>
              <a:t> </a:t>
            </a:r>
            <a:r>
              <a:rPr lang="en-US" sz="2000" dirty="0">
                <a:solidFill>
                  <a:srgbClr val="FFC000"/>
                </a:solidFill>
              </a:rPr>
              <a:t>M</a:t>
            </a:r>
            <a:r>
              <a:rPr lang="en-US" sz="2000" cap="none" dirty="0"/>
              <a:t>easurable</a:t>
            </a:r>
            <a:r>
              <a:rPr lang="en-US" sz="2000" dirty="0"/>
              <a:t> </a:t>
            </a:r>
            <a:r>
              <a:rPr lang="en-US" sz="2000" dirty="0">
                <a:solidFill>
                  <a:srgbClr val="FFC000"/>
                </a:solidFill>
              </a:rPr>
              <a:t>a</a:t>
            </a:r>
            <a:r>
              <a:rPr lang="en-US" sz="2000" cap="none" dirty="0"/>
              <a:t>chievable</a:t>
            </a:r>
            <a:r>
              <a:rPr lang="en-US" sz="2000" dirty="0"/>
              <a:t> </a:t>
            </a:r>
            <a:r>
              <a:rPr lang="en-US" sz="2000" dirty="0">
                <a:solidFill>
                  <a:srgbClr val="FFC000"/>
                </a:solidFill>
              </a:rPr>
              <a:t>r</a:t>
            </a:r>
            <a:r>
              <a:rPr lang="en-US" sz="2000" cap="none" dirty="0"/>
              <a:t>elevant</a:t>
            </a:r>
            <a:r>
              <a:rPr lang="en-US" sz="2000" dirty="0"/>
              <a:t> </a:t>
            </a:r>
            <a:r>
              <a:rPr lang="en-US" sz="2000" dirty="0">
                <a:solidFill>
                  <a:srgbClr val="FFC000"/>
                </a:solidFill>
              </a:rPr>
              <a:t>t</a:t>
            </a:r>
            <a:r>
              <a:rPr lang="en-US" sz="2000" cap="none" dirty="0"/>
              <a:t>ime bound</a:t>
            </a:r>
            <a:r>
              <a:rPr lang="en-US" sz="2000" dirty="0"/>
              <a:t>)</a:t>
            </a:r>
            <a:endParaRPr lang="en-IN" dirty="0"/>
          </a:p>
        </p:txBody>
      </p:sp>
      <p:sp>
        <p:nvSpPr>
          <p:cNvPr id="3" name="Content Placeholder 2">
            <a:extLst>
              <a:ext uri="{FF2B5EF4-FFF2-40B4-BE49-F238E27FC236}">
                <a16:creationId xmlns:a16="http://schemas.microsoft.com/office/drawing/2014/main" id="{53F4E869-192D-2BD1-06E2-DF61A6B21F5A}"/>
              </a:ext>
            </a:extLst>
          </p:cNvPr>
          <p:cNvSpPr>
            <a:spLocks noGrp="1"/>
          </p:cNvSpPr>
          <p:nvPr>
            <p:ph idx="1"/>
          </p:nvPr>
        </p:nvSpPr>
        <p:spPr/>
        <p:txBody>
          <a:bodyPr anchor="t"/>
          <a:lstStyle/>
          <a:p>
            <a:pPr marL="0" indent="0">
              <a:buNone/>
            </a:pPr>
            <a:r>
              <a:rPr lang="en-IN" sz="2400" b="1" dirty="0">
                <a:solidFill>
                  <a:schemeClr val="accent3">
                    <a:lumMod val="60000"/>
                    <a:lumOff val="40000"/>
                  </a:schemeClr>
                </a:solidFill>
              </a:rPr>
              <a:t>Methodology :</a:t>
            </a:r>
          </a:p>
          <a:p>
            <a:r>
              <a:rPr lang="en-IN" dirty="0"/>
              <a:t>Comparing yield for crop and state to measure efficiency</a:t>
            </a:r>
          </a:p>
          <a:p>
            <a:r>
              <a:rPr lang="en-IN" dirty="0"/>
              <a:t>Calculating YoY growth percentage for each crop and state</a:t>
            </a:r>
          </a:p>
          <a:p>
            <a:r>
              <a:rPr lang="en-IN" dirty="0"/>
              <a:t>Identifying states with largest change in cultivated area over the years</a:t>
            </a:r>
          </a:p>
          <a:p>
            <a:r>
              <a:rPr lang="en-IN" dirty="0"/>
              <a:t>Finding out how crop production varies seasonally </a:t>
            </a:r>
            <a:r>
              <a:rPr lang="en-IN" dirty="0" err="1"/>
              <a:t>accros</a:t>
            </a:r>
            <a:r>
              <a:rPr lang="en-IN" dirty="0"/>
              <a:t> years</a:t>
            </a:r>
          </a:p>
          <a:p>
            <a:r>
              <a:rPr lang="en-IN" dirty="0"/>
              <a:t>Variance in production</a:t>
            </a:r>
          </a:p>
          <a:p>
            <a:r>
              <a:rPr lang="en-IN" dirty="0"/>
              <a:t>Identifying regional top crops by production</a:t>
            </a:r>
          </a:p>
          <a:p>
            <a:r>
              <a:rPr lang="en-IN" dirty="0"/>
              <a:t>Finding out Production has evolved over the years for key crops</a:t>
            </a:r>
          </a:p>
          <a:p>
            <a:pPr marL="0" indent="0">
              <a:buNone/>
            </a:pPr>
            <a:endParaRPr lang="en-IN" dirty="0"/>
          </a:p>
        </p:txBody>
      </p:sp>
    </p:spTree>
    <p:extLst>
      <p:ext uri="{BB962C8B-B14F-4D97-AF65-F5344CB8AC3E}">
        <p14:creationId xmlns:p14="http://schemas.microsoft.com/office/powerpoint/2010/main" val="1779551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7F44C9-125D-D642-329B-DC88EA80135C}"/>
              </a:ext>
            </a:extLst>
          </p:cNvPr>
          <p:cNvSpPr>
            <a:spLocks noGrp="1"/>
          </p:cNvSpPr>
          <p:nvPr>
            <p:ph type="title"/>
          </p:nvPr>
        </p:nvSpPr>
        <p:spPr>
          <a:xfrm>
            <a:off x="685800" y="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Dataset description </a:t>
            </a:r>
          </a:p>
        </p:txBody>
      </p:sp>
      <p:sp>
        <p:nvSpPr>
          <p:cNvPr id="3" name="Content Placeholder 2">
            <a:extLst>
              <a:ext uri="{FF2B5EF4-FFF2-40B4-BE49-F238E27FC236}">
                <a16:creationId xmlns:a16="http://schemas.microsoft.com/office/drawing/2014/main" id="{DD775B84-F166-9F58-0DD8-BD05448F6C8F}"/>
              </a:ext>
            </a:extLst>
          </p:cNvPr>
          <p:cNvSpPr>
            <a:spLocks noGrp="1"/>
          </p:cNvSpPr>
          <p:nvPr>
            <p:ph idx="1"/>
          </p:nvPr>
        </p:nvSpPr>
        <p:spPr>
          <a:xfrm>
            <a:off x="685800" y="1456267"/>
            <a:ext cx="10131425" cy="3605260"/>
          </a:xfrm>
        </p:spPr>
        <p:txBody>
          <a:bodyPr>
            <a:normAutofit fontScale="92500" lnSpcReduction="20000"/>
          </a:bodyPr>
          <a:lstStyle/>
          <a:p>
            <a:pPr marL="0" indent="0">
              <a:buNone/>
            </a:pPr>
            <a:r>
              <a:rPr lang="en-IN" dirty="0">
                <a:solidFill>
                  <a:schemeClr val="accent6">
                    <a:lumMod val="60000"/>
                    <a:lumOff val="40000"/>
                  </a:schemeClr>
                </a:solidFill>
              </a:rPr>
              <a:t>Dataset name :- </a:t>
            </a:r>
            <a:r>
              <a:rPr lang="en-IN" dirty="0"/>
              <a:t>‘</a:t>
            </a:r>
            <a:r>
              <a:rPr lang="en-IN" dirty="0" err="1"/>
              <a:t>Crop_prod_study</a:t>
            </a:r>
            <a:r>
              <a:rPr lang="en-IN" dirty="0"/>
              <a:t>’</a:t>
            </a:r>
          </a:p>
          <a:p>
            <a:pPr marL="0" indent="0">
              <a:buNone/>
            </a:pPr>
            <a:r>
              <a:rPr lang="en-IN" dirty="0">
                <a:solidFill>
                  <a:schemeClr val="accent6">
                    <a:lumMod val="60000"/>
                    <a:lumOff val="40000"/>
                  </a:schemeClr>
                </a:solidFill>
              </a:rPr>
              <a:t>Number of columns : </a:t>
            </a:r>
            <a:r>
              <a:rPr lang="en-IN" dirty="0"/>
              <a:t>7</a:t>
            </a:r>
          </a:p>
          <a:p>
            <a:pPr marL="342900" indent="-74613" rtl="0" fontAlgn="base">
              <a:spcBef>
                <a:spcPts val="0"/>
              </a:spcBef>
              <a:spcAft>
                <a:spcPts val="800"/>
              </a:spcAft>
              <a:buFont typeface="+mj-lt"/>
              <a:buAutoNum type="arabicPeriod"/>
            </a:pPr>
            <a:r>
              <a:rPr lang="en-US" dirty="0" err="1">
                <a:solidFill>
                  <a:srgbClr val="FFC000"/>
                </a:solidFill>
              </a:rPr>
              <a:t>State_Name</a:t>
            </a:r>
            <a:r>
              <a:rPr lang="en-US" dirty="0">
                <a:solidFill>
                  <a:srgbClr val="FFC000"/>
                </a:solidFill>
              </a:rPr>
              <a:t>: </a:t>
            </a:r>
            <a:r>
              <a:rPr lang="en-US" dirty="0"/>
              <a:t>Name of the state where the crop was grown.</a:t>
            </a:r>
          </a:p>
          <a:p>
            <a:pPr marL="342900" indent="-74613" rtl="0" fontAlgn="base">
              <a:spcBef>
                <a:spcPts val="1000"/>
              </a:spcBef>
              <a:spcAft>
                <a:spcPts val="800"/>
              </a:spcAft>
              <a:buFont typeface="+mj-lt"/>
              <a:buAutoNum type="arabicPeriod"/>
            </a:pPr>
            <a:r>
              <a:rPr lang="en-US" dirty="0" err="1">
                <a:solidFill>
                  <a:srgbClr val="FFC000"/>
                </a:solidFill>
              </a:rPr>
              <a:t>District_Name</a:t>
            </a:r>
            <a:r>
              <a:rPr lang="en-US" dirty="0">
                <a:solidFill>
                  <a:srgbClr val="FFC000"/>
                </a:solidFill>
              </a:rPr>
              <a:t>: </a:t>
            </a:r>
            <a:r>
              <a:rPr lang="en-US" dirty="0"/>
              <a:t>District within the state.</a:t>
            </a:r>
          </a:p>
          <a:p>
            <a:pPr marL="342900" indent="-74613" rtl="0" fontAlgn="base">
              <a:spcBef>
                <a:spcPts val="1000"/>
              </a:spcBef>
              <a:spcAft>
                <a:spcPts val="800"/>
              </a:spcAft>
              <a:buFont typeface="+mj-lt"/>
              <a:buAutoNum type="arabicPeriod"/>
            </a:pPr>
            <a:r>
              <a:rPr lang="en-US" dirty="0" err="1">
                <a:solidFill>
                  <a:srgbClr val="FFC000"/>
                </a:solidFill>
              </a:rPr>
              <a:t>Crop_Year</a:t>
            </a:r>
            <a:r>
              <a:rPr lang="en-US" dirty="0">
                <a:solidFill>
                  <a:srgbClr val="FFC000"/>
                </a:solidFill>
              </a:rPr>
              <a:t>: </a:t>
            </a:r>
            <a:r>
              <a:rPr lang="en-US" dirty="0"/>
              <a:t>Year of crop production.</a:t>
            </a:r>
          </a:p>
          <a:p>
            <a:pPr marL="342900" indent="-74613" rtl="0" fontAlgn="base">
              <a:spcBef>
                <a:spcPts val="1000"/>
              </a:spcBef>
              <a:spcAft>
                <a:spcPts val="800"/>
              </a:spcAft>
              <a:buFont typeface="+mj-lt"/>
              <a:buAutoNum type="arabicPeriod"/>
            </a:pPr>
            <a:r>
              <a:rPr lang="en-US" dirty="0">
                <a:solidFill>
                  <a:srgbClr val="FFC000"/>
                </a:solidFill>
              </a:rPr>
              <a:t>Season: </a:t>
            </a:r>
            <a:r>
              <a:rPr lang="en-US" dirty="0"/>
              <a:t>Season in which the crop was grown (e.g., Kharif, Whole Year).</a:t>
            </a:r>
          </a:p>
          <a:p>
            <a:pPr marL="342900" indent="-74613" rtl="0" fontAlgn="base">
              <a:spcBef>
                <a:spcPts val="1000"/>
              </a:spcBef>
              <a:spcAft>
                <a:spcPts val="800"/>
              </a:spcAft>
              <a:buFont typeface="+mj-lt"/>
              <a:buAutoNum type="arabicPeriod"/>
            </a:pPr>
            <a:r>
              <a:rPr lang="en-US" dirty="0">
                <a:solidFill>
                  <a:srgbClr val="FFC000"/>
                </a:solidFill>
              </a:rPr>
              <a:t>Crop: </a:t>
            </a:r>
            <a:r>
              <a:rPr lang="en-US" dirty="0"/>
              <a:t>Type of crop produced.</a:t>
            </a:r>
          </a:p>
          <a:p>
            <a:pPr marL="342900" indent="-74613" rtl="0" fontAlgn="base">
              <a:spcBef>
                <a:spcPts val="1000"/>
              </a:spcBef>
              <a:spcAft>
                <a:spcPts val="800"/>
              </a:spcAft>
              <a:buFont typeface="+mj-lt"/>
              <a:buAutoNum type="arabicPeriod"/>
            </a:pPr>
            <a:r>
              <a:rPr lang="en-US" dirty="0">
                <a:solidFill>
                  <a:srgbClr val="FFC000"/>
                </a:solidFill>
              </a:rPr>
              <a:t>Area: </a:t>
            </a:r>
            <a:r>
              <a:rPr lang="en-US" dirty="0"/>
              <a:t>The area (presumably in hectares) used for cultivation.</a:t>
            </a:r>
          </a:p>
          <a:p>
            <a:pPr marL="342900" indent="-74613">
              <a:spcAft>
                <a:spcPts val="800"/>
              </a:spcAft>
              <a:buFont typeface="+mj-lt"/>
              <a:buAutoNum type="arabicPeriod" startAt="7"/>
            </a:pPr>
            <a:r>
              <a:rPr lang="en-US" dirty="0">
                <a:solidFill>
                  <a:srgbClr val="FFC000"/>
                </a:solidFill>
              </a:rPr>
              <a:t>Production: </a:t>
            </a:r>
            <a:r>
              <a:rPr lang="en-US" dirty="0"/>
              <a:t>The crop production output (presumably in metric tons).</a:t>
            </a:r>
            <a:endParaRPr lang="en-IN" dirty="0"/>
          </a:p>
        </p:txBody>
      </p:sp>
      <p:sp>
        <p:nvSpPr>
          <p:cNvPr id="4" name="TextBox 3">
            <a:extLst>
              <a:ext uri="{FF2B5EF4-FFF2-40B4-BE49-F238E27FC236}">
                <a16:creationId xmlns:a16="http://schemas.microsoft.com/office/drawing/2014/main" id="{4BD61ACB-32D5-2BA8-FD72-4C78764E03BE}"/>
              </a:ext>
            </a:extLst>
          </p:cNvPr>
          <p:cNvSpPr txBox="1"/>
          <p:nvPr/>
        </p:nvSpPr>
        <p:spPr>
          <a:xfrm>
            <a:off x="895928" y="5440095"/>
            <a:ext cx="8737600" cy="369332"/>
          </a:xfrm>
          <a:prstGeom prst="rect">
            <a:avLst/>
          </a:prstGeom>
          <a:noFill/>
        </p:spPr>
        <p:txBody>
          <a:bodyPr wrap="square" rtlCol="0">
            <a:spAutoFit/>
          </a:bodyPr>
          <a:lstStyle/>
          <a:p>
            <a:r>
              <a:rPr lang="en-IN" dirty="0">
                <a:solidFill>
                  <a:schemeClr val="accent6">
                    <a:lumMod val="60000"/>
                    <a:lumOff val="40000"/>
                  </a:schemeClr>
                </a:solidFill>
              </a:rPr>
              <a:t>Rows/Records : </a:t>
            </a:r>
            <a:r>
              <a:rPr lang="en-IN" dirty="0"/>
              <a:t>246091</a:t>
            </a:r>
          </a:p>
        </p:txBody>
      </p:sp>
    </p:spTree>
    <p:extLst>
      <p:ext uri="{BB962C8B-B14F-4D97-AF65-F5344CB8AC3E}">
        <p14:creationId xmlns:p14="http://schemas.microsoft.com/office/powerpoint/2010/main" val="3994393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F42AA-BAB1-4CC1-3498-F0DB1DAEBAEF}"/>
              </a:ext>
            </a:extLst>
          </p:cNvPr>
          <p:cNvSpPr>
            <a:spLocks noGrp="1"/>
          </p:cNvSpPr>
          <p:nvPr>
            <p:ph type="title"/>
          </p:nvPr>
        </p:nvSpPr>
        <p:spPr>
          <a:xfrm>
            <a:off x="685800" y="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Yield comparison for crops</a:t>
            </a:r>
          </a:p>
        </p:txBody>
      </p:sp>
      <p:pic>
        <p:nvPicPr>
          <p:cNvPr id="7" name="Content Placeholder 6">
            <a:extLst>
              <a:ext uri="{FF2B5EF4-FFF2-40B4-BE49-F238E27FC236}">
                <a16:creationId xmlns:a16="http://schemas.microsoft.com/office/drawing/2014/main" id="{1B9DD26E-F089-B1FE-14E1-A68F49F96EE1}"/>
              </a:ext>
            </a:extLst>
          </p:cNvPr>
          <p:cNvPicPr>
            <a:picLocks noGrp="1" noChangeAspect="1"/>
          </p:cNvPicPr>
          <p:nvPr>
            <p:ph idx="1"/>
          </p:nvPr>
        </p:nvPicPr>
        <p:blipFill>
          <a:blip r:embed="rId2"/>
          <a:stretch>
            <a:fillRect/>
          </a:stretch>
        </p:blipFill>
        <p:spPr>
          <a:xfrm>
            <a:off x="685801" y="1938338"/>
            <a:ext cx="4860058" cy="4247317"/>
          </a:xfrm>
        </p:spPr>
      </p:pic>
      <p:sp>
        <p:nvSpPr>
          <p:cNvPr id="11" name="Content Placeholder 3">
            <a:extLst>
              <a:ext uri="{FF2B5EF4-FFF2-40B4-BE49-F238E27FC236}">
                <a16:creationId xmlns:a16="http://schemas.microsoft.com/office/drawing/2014/main" id="{9B664850-9C14-EE35-B9A1-12C8F53E0EFD}"/>
              </a:ext>
            </a:extLst>
          </p:cNvPr>
          <p:cNvSpPr txBox="1">
            <a:spLocks/>
          </p:cNvSpPr>
          <p:nvPr/>
        </p:nvSpPr>
        <p:spPr>
          <a:xfrm>
            <a:off x="5751513" y="1938338"/>
            <a:ext cx="5179290" cy="3953933"/>
          </a:xfrm>
          <a:prstGeom prst="rect">
            <a:avLst/>
          </a:prstGeom>
        </p:spPr>
        <p:txBody>
          <a:bodyPr vert="horz" lIns="91440" tIns="45720" rIns="91440" bIns="45720" rtlCol="0" anchor="ctr">
            <a:normAutofit fontScale="92500" lnSpcReduction="10000"/>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n-IN" dirty="0"/>
              <a:t>Coconut dominates over all other crops with 1000+ times higher yield.</a:t>
            </a:r>
          </a:p>
          <a:p>
            <a:pPr>
              <a:buFont typeface="Arial" panose="020B0604020202020204" pitchFamily="34" charset="0"/>
              <a:buChar char="•"/>
            </a:pPr>
            <a:r>
              <a:rPr lang="en-IN" dirty="0"/>
              <a:t>C</a:t>
            </a:r>
            <a:r>
              <a:rPr lang="en-US" dirty="0" err="1"/>
              <a:t>oconut</a:t>
            </a:r>
            <a:r>
              <a:rPr lang="en-US" dirty="0"/>
              <a:t>  farming is a key driver of agricultural output, and investments or focus on this crop could significantly boost production or revenue in regions where it is grown.</a:t>
            </a:r>
            <a:endParaRPr lang="en-IN" dirty="0"/>
          </a:p>
          <a:p>
            <a:pPr>
              <a:buFont typeface="Arial" panose="020B0604020202020204" pitchFamily="34" charset="0"/>
              <a:buChar char="•"/>
            </a:pPr>
            <a:endParaRPr lang="en-IN" dirty="0"/>
          </a:p>
          <a:p>
            <a:pPr>
              <a:buFont typeface="Arial" panose="020B0604020202020204" pitchFamily="34" charset="0"/>
              <a:buChar char="•"/>
            </a:pPr>
            <a:r>
              <a:rPr lang="en-US" dirty="0"/>
              <a:t>The yield range for the crops, excluding Coconut and Sugarcane, is very narrow, hovering between </a:t>
            </a:r>
            <a:r>
              <a:rPr lang="en-US" b="1" dirty="0"/>
              <a:t>0.01K</a:t>
            </a:r>
            <a:r>
              <a:rPr lang="en-US" dirty="0"/>
              <a:t> and </a:t>
            </a:r>
            <a:r>
              <a:rPr lang="en-US" b="1" dirty="0"/>
              <a:t>0.07K </a:t>
            </a:r>
            <a:r>
              <a:rPr lang="en-IN" dirty="0"/>
              <a:t>, </a:t>
            </a:r>
            <a:r>
              <a:rPr lang="en-US" dirty="0"/>
              <a:t>Other minimally contributing crops could be deprioritized in favor of more productive crops, or efforts might be made to improve their yield through better practices or innovations.</a:t>
            </a:r>
          </a:p>
          <a:p>
            <a:pPr>
              <a:buFont typeface="Arial" panose="020B0604020202020204" pitchFamily="34" charset="0"/>
              <a:buChar char="•"/>
            </a:pPr>
            <a:endParaRPr lang="en-US" dirty="0"/>
          </a:p>
          <a:p>
            <a:pPr marL="0" indent="0">
              <a:buFont typeface="Arial"/>
              <a:buNone/>
            </a:pPr>
            <a:endParaRPr lang="en-IN" dirty="0"/>
          </a:p>
        </p:txBody>
      </p:sp>
    </p:spTree>
    <p:extLst>
      <p:ext uri="{BB962C8B-B14F-4D97-AF65-F5344CB8AC3E}">
        <p14:creationId xmlns:p14="http://schemas.microsoft.com/office/powerpoint/2010/main" val="2138842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5DEC71-AD19-A588-6AEC-6A617214D09D}"/>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9D7C7111-3CAB-BC45-7EC0-130F63E9B4B7}"/>
              </a:ext>
            </a:extLst>
          </p:cNvPr>
          <p:cNvSpPr txBox="1">
            <a:spLocks/>
          </p:cNvSpPr>
          <p:nvPr/>
        </p:nvSpPr>
        <p:spPr>
          <a:xfrm>
            <a:off x="838201" y="762000"/>
            <a:ext cx="10131425" cy="145626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endParaRPr lang="en-IN" dirty="0"/>
          </a:p>
        </p:txBody>
      </p:sp>
      <p:sp>
        <p:nvSpPr>
          <p:cNvPr id="10" name="Title 1">
            <a:extLst>
              <a:ext uri="{FF2B5EF4-FFF2-40B4-BE49-F238E27FC236}">
                <a16:creationId xmlns:a16="http://schemas.microsoft.com/office/drawing/2014/main" id="{3DF316BC-0958-CDFB-FCBA-AD6195FB56A4}"/>
              </a:ext>
            </a:extLst>
          </p:cNvPr>
          <p:cNvSpPr>
            <a:spLocks noGrp="1"/>
          </p:cNvSpPr>
          <p:nvPr>
            <p:ph type="title"/>
          </p:nvPr>
        </p:nvSpPr>
        <p:spPr>
          <a:xfrm>
            <a:off x="527771" y="34131"/>
            <a:ext cx="10131425" cy="1455738"/>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Yield comparison for states </a:t>
            </a:r>
          </a:p>
        </p:txBody>
      </p:sp>
      <p:sp>
        <p:nvSpPr>
          <p:cNvPr id="11" name="Content Placeholder 3">
            <a:extLst>
              <a:ext uri="{FF2B5EF4-FFF2-40B4-BE49-F238E27FC236}">
                <a16:creationId xmlns:a16="http://schemas.microsoft.com/office/drawing/2014/main" id="{52C4497C-7AB8-2BBA-1540-EB44BDA47527}"/>
              </a:ext>
            </a:extLst>
          </p:cNvPr>
          <p:cNvSpPr txBox="1">
            <a:spLocks/>
          </p:cNvSpPr>
          <p:nvPr/>
        </p:nvSpPr>
        <p:spPr>
          <a:xfrm>
            <a:off x="6313056" y="2151302"/>
            <a:ext cx="5179290" cy="3649133"/>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a:buFont typeface="Arial" panose="020B0604020202020204" pitchFamily="34" charset="0"/>
              <a:buChar char="•"/>
            </a:pPr>
            <a:r>
              <a:rPr lang="en-US" dirty="0"/>
              <a:t>Southern states generally have higher yields than northern states, likely due to factors like climate, soil quality, or better farming techniques. Improving technology transfer, soil management, and climate-adapted crop selection could boost yields in the north.</a:t>
            </a:r>
          </a:p>
          <a:p>
            <a:pPr>
              <a:buFont typeface="Arial" panose="020B0604020202020204" pitchFamily="34" charset="0"/>
              <a:buChar char="•"/>
            </a:pPr>
            <a:r>
              <a:rPr lang="en-US" dirty="0"/>
              <a:t>Understanding what drives exceptional high productivity of Kerela and Andaman Nicobar Islands could provide insights that can be applied to other southern regions or Northern regions as well.</a:t>
            </a:r>
            <a:endParaRPr lang="en-IN" dirty="0"/>
          </a:p>
        </p:txBody>
      </p:sp>
      <p:pic>
        <p:nvPicPr>
          <p:cNvPr id="14" name="Content Placeholder 13">
            <a:extLst>
              <a:ext uri="{FF2B5EF4-FFF2-40B4-BE49-F238E27FC236}">
                <a16:creationId xmlns:a16="http://schemas.microsoft.com/office/drawing/2014/main" id="{3B707C3E-1F23-68B0-A230-E9004B9B3864}"/>
              </a:ext>
            </a:extLst>
          </p:cNvPr>
          <p:cNvPicPr>
            <a:picLocks noGrp="1" noChangeAspect="1"/>
          </p:cNvPicPr>
          <p:nvPr>
            <p:ph idx="1"/>
          </p:nvPr>
        </p:nvPicPr>
        <p:blipFill>
          <a:blip r:embed="rId2"/>
          <a:stretch>
            <a:fillRect/>
          </a:stretch>
        </p:blipFill>
        <p:spPr>
          <a:xfrm>
            <a:off x="527771" y="2294995"/>
            <a:ext cx="5632884" cy="3801005"/>
          </a:xfrm>
          <a:prstGeom prst="rect">
            <a:avLst/>
          </a:prstGeom>
        </p:spPr>
      </p:pic>
    </p:spTree>
    <p:extLst>
      <p:ext uri="{BB962C8B-B14F-4D97-AF65-F5344CB8AC3E}">
        <p14:creationId xmlns:p14="http://schemas.microsoft.com/office/powerpoint/2010/main" val="21036328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C7467-4C21-2939-6354-AE5B9478CBCD}"/>
              </a:ext>
            </a:extLst>
          </p:cNvPr>
          <p:cNvSpPr>
            <a:spLocks noGrp="1"/>
          </p:cNvSpPr>
          <p:nvPr>
            <p:ph type="title"/>
          </p:nvPr>
        </p:nvSpPr>
        <p:spPr>
          <a:xfrm>
            <a:off x="325582" y="0"/>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Productivity of states and top regional crops</a:t>
            </a:r>
          </a:p>
        </p:txBody>
      </p:sp>
      <p:pic>
        <p:nvPicPr>
          <p:cNvPr id="7" name="Picture 6">
            <a:extLst>
              <a:ext uri="{FF2B5EF4-FFF2-40B4-BE49-F238E27FC236}">
                <a16:creationId xmlns:a16="http://schemas.microsoft.com/office/drawing/2014/main" id="{7BBA122F-D897-25E2-B422-95781BF817D3}"/>
              </a:ext>
            </a:extLst>
          </p:cNvPr>
          <p:cNvPicPr>
            <a:picLocks noChangeAspect="1"/>
          </p:cNvPicPr>
          <p:nvPr/>
        </p:nvPicPr>
        <p:blipFill>
          <a:blip r:embed="rId2"/>
          <a:stretch>
            <a:fillRect/>
          </a:stretch>
        </p:blipFill>
        <p:spPr>
          <a:xfrm>
            <a:off x="6400801" y="1080654"/>
            <a:ext cx="5465618" cy="4112023"/>
          </a:xfrm>
          <a:prstGeom prst="rect">
            <a:avLst/>
          </a:prstGeom>
        </p:spPr>
      </p:pic>
      <p:pic>
        <p:nvPicPr>
          <p:cNvPr id="5" name="Content Placeholder 4">
            <a:extLst>
              <a:ext uri="{FF2B5EF4-FFF2-40B4-BE49-F238E27FC236}">
                <a16:creationId xmlns:a16="http://schemas.microsoft.com/office/drawing/2014/main" id="{F823619F-E53B-2418-E6BF-EC2096DABC93}"/>
              </a:ext>
            </a:extLst>
          </p:cNvPr>
          <p:cNvPicPr>
            <a:picLocks noGrp="1" noChangeAspect="1"/>
          </p:cNvPicPr>
          <p:nvPr>
            <p:ph idx="1"/>
          </p:nvPr>
        </p:nvPicPr>
        <p:blipFill>
          <a:blip r:embed="rId3"/>
          <a:stretch>
            <a:fillRect/>
          </a:stretch>
        </p:blipFill>
        <p:spPr>
          <a:xfrm>
            <a:off x="6400800" y="4706288"/>
            <a:ext cx="5465617" cy="2027021"/>
          </a:xfrm>
        </p:spPr>
      </p:pic>
      <p:sp>
        <p:nvSpPr>
          <p:cNvPr id="8" name="TextBox 7">
            <a:extLst>
              <a:ext uri="{FF2B5EF4-FFF2-40B4-BE49-F238E27FC236}">
                <a16:creationId xmlns:a16="http://schemas.microsoft.com/office/drawing/2014/main" id="{D094DB7D-EEB1-916D-8F4B-2A37035E2D14}"/>
              </a:ext>
            </a:extLst>
          </p:cNvPr>
          <p:cNvSpPr txBox="1"/>
          <p:nvPr/>
        </p:nvSpPr>
        <p:spPr>
          <a:xfrm>
            <a:off x="196274" y="1007666"/>
            <a:ext cx="5735782" cy="4724370"/>
          </a:xfrm>
          <a:prstGeom prst="rect">
            <a:avLst/>
          </a:prstGeom>
          <a:noFill/>
        </p:spPr>
        <p:txBody>
          <a:bodyPr wrap="square" rtlCol="0">
            <a:spAutoFit/>
          </a:bodyPr>
          <a:lstStyle/>
          <a:p>
            <a:pPr>
              <a:spcBef>
                <a:spcPts val="400"/>
              </a:spcBef>
              <a:spcAft>
                <a:spcPts val="500"/>
              </a:spcAft>
            </a:pPr>
            <a:endParaRPr lang="en-US" sz="1600" dirty="0"/>
          </a:p>
          <a:p>
            <a:pPr marL="92075" indent="-92075">
              <a:spcBef>
                <a:spcPts val="400"/>
              </a:spcBef>
              <a:spcAft>
                <a:spcPts val="500"/>
              </a:spcAft>
              <a:buFont typeface="Arial" panose="020B0604020202020204" pitchFamily="34" charset="0"/>
              <a:buChar char="•"/>
            </a:pPr>
            <a:r>
              <a:rPr lang="en-US" sz="1600" dirty="0"/>
              <a:t>Kerala has the highest crop production, followed by Andhra Pradesh and Tamil Nadu, despite its smaller size.</a:t>
            </a:r>
          </a:p>
          <a:p>
            <a:pPr marL="92075" indent="-92075">
              <a:spcBef>
                <a:spcPts val="400"/>
              </a:spcBef>
              <a:spcAft>
                <a:spcPts val="500"/>
              </a:spcAft>
              <a:buFont typeface="Arial" panose="020B0604020202020204" pitchFamily="34" charset="0"/>
              <a:buChar char="•"/>
            </a:pPr>
            <a:r>
              <a:rPr lang="en-US" sz="1600" dirty="0"/>
              <a:t>Kerala's farming techniques, if adopted in Andhra Pradesh and Tamil Nadu, could significantly boost their agricultural output.</a:t>
            </a:r>
          </a:p>
          <a:p>
            <a:pPr marL="92075" indent="-92075">
              <a:spcBef>
                <a:spcPts val="400"/>
              </a:spcBef>
              <a:spcAft>
                <a:spcPts val="500"/>
              </a:spcAft>
              <a:buFont typeface="Arial" panose="020B0604020202020204" pitchFamily="34" charset="0"/>
              <a:buChar char="•"/>
            </a:pPr>
            <a:r>
              <a:rPr lang="en-US" sz="1600" dirty="0"/>
              <a:t>Sugarcane is widely produced in the northern, western, and southwestern regions, especially in Karnataka.</a:t>
            </a:r>
          </a:p>
          <a:p>
            <a:pPr marL="92075" indent="-92075">
              <a:spcBef>
                <a:spcPts val="400"/>
              </a:spcBef>
              <a:spcAft>
                <a:spcPts val="500"/>
              </a:spcAft>
              <a:buFont typeface="Arial" panose="020B0604020202020204" pitchFamily="34" charset="0"/>
              <a:buChar char="•"/>
            </a:pPr>
            <a:r>
              <a:rPr lang="en-US" sz="1600" dirty="0"/>
              <a:t>Supporting sugarcane productivity through government policies can enhance biodiesel infrastructure, reducing India's crude oil dependency and promoting energy security.</a:t>
            </a:r>
          </a:p>
          <a:p>
            <a:pPr marL="92075" indent="-92075">
              <a:spcBef>
                <a:spcPts val="400"/>
              </a:spcBef>
              <a:spcAft>
                <a:spcPts val="500"/>
              </a:spcAft>
              <a:buFont typeface="Arial" panose="020B0604020202020204" pitchFamily="34" charset="0"/>
              <a:buChar char="•"/>
            </a:pPr>
            <a:r>
              <a:rPr lang="en-US" sz="1600" dirty="0"/>
              <a:t>Encouraging coconut production, due to its high yield, can significantly boost overall agricultural output.</a:t>
            </a:r>
          </a:p>
          <a:p>
            <a:pPr marL="92075" indent="-92075">
              <a:spcBef>
                <a:spcPts val="400"/>
              </a:spcBef>
              <a:spcAft>
                <a:spcPts val="500"/>
              </a:spcAft>
              <a:buFont typeface="Arial" panose="020B0604020202020204" pitchFamily="34" charset="0"/>
              <a:buChar char="•"/>
            </a:pPr>
            <a:r>
              <a:rPr lang="en-US" sz="1600" dirty="0"/>
              <a:t>Promoting wheat production in the northwest enhances food security, while increasing rice cultivation in the rain-rich northeast can help meet national demand without straining drought-prone areas.</a:t>
            </a:r>
          </a:p>
        </p:txBody>
      </p:sp>
    </p:spTree>
    <p:extLst>
      <p:ext uri="{BB962C8B-B14F-4D97-AF65-F5344CB8AC3E}">
        <p14:creationId xmlns:p14="http://schemas.microsoft.com/office/powerpoint/2010/main" val="263268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73EF-6B09-00B6-0866-1EC5989EAFA9}"/>
              </a:ext>
            </a:extLst>
          </p:cNvPr>
          <p:cNvSpPr>
            <a:spLocks noGrp="1"/>
          </p:cNvSpPr>
          <p:nvPr>
            <p:ph type="title"/>
          </p:nvPr>
        </p:nvSpPr>
        <p:spPr>
          <a:xfrm>
            <a:off x="556492" y="64655"/>
            <a:ext cx="10131425" cy="1456267"/>
          </a:xfrm>
        </p:spPr>
        <p:txBody>
          <a:bodyPr/>
          <a:lstStyle/>
          <a:p>
            <a:r>
              <a:rPr lang="en-IN" b="1" cap="none" dirty="0">
                <a:ln w="12700" cmpd="sng">
                  <a:solidFill>
                    <a:schemeClr val="accent4"/>
                  </a:solidFill>
                  <a:prstDash val="solid"/>
                </a:ln>
                <a:gradFill>
                  <a:gsLst>
                    <a:gs pos="0">
                      <a:schemeClr val="accent4"/>
                    </a:gs>
                    <a:gs pos="4000">
                      <a:schemeClr val="accent4">
                        <a:lumMod val="60000"/>
                        <a:lumOff val="40000"/>
                      </a:schemeClr>
                    </a:gs>
                    <a:gs pos="87000">
                      <a:schemeClr val="accent4">
                        <a:lumMod val="20000"/>
                        <a:lumOff val="80000"/>
                      </a:schemeClr>
                    </a:gs>
                  </a:gsLst>
                  <a:lin ang="5400000"/>
                </a:gradFill>
              </a:rPr>
              <a:t>Seasonal Trends in crop production </a:t>
            </a:r>
          </a:p>
        </p:txBody>
      </p:sp>
      <p:pic>
        <p:nvPicPr>
          <p:cNvPr id="5" name="Content Placeholder 4">
            <a:extLst>
              <a:ext uri="{FF2B5EF4-FFF2-40B4-BE49-F238E27FC236}">
                <a16:creationId xmlns:a16="http://schemas.microsoft.com/office/drawing/2014/main" id="{CC79820D-9185-BD9E-3143-A7ED1E944BCC}"/>
              </a:ext>
            </a:extLst>
          </p:cNvPr>
          <p:cNvPicPr>
            <a:picLocks noGrp="1" noChangeAspect="1"/>
          </p:cNvPicPr>
          <p:nvPr>
            <p:ph idx="1"/>
          </p:nvPr>
        </p:nvPicPr>
        <p:blipFill>
          <a:blip r:embed="rId2"/>
          <a:stretch>
            <a:fillRect/>
          </a:stretch>
        </p:blipFill>
        <p:spPr>
          <a:xfrm>
            <a:off x="6096001" y="1387980"/>
            <a:ext cx="6096000" cy="2533650"/>
          </a:xfrm>
        </p:spPr>
      </p:pic>
      <p:pic>
        <p:nvPicPr>
          <p:cNvPr id="7" name="Picture 6">
            <a:extLst>
              <a:ext uri="{FF2B5EF4-FFF2-40B4-BE49-F238E27FC236}">
                <a16:creationId xmlns:a16="http://schemas.microsoft.com/office/drawing/2014/main" id="{19949EA4-41AB-4E1A-C127-178088DA2763}"/>
              </a:ext>
            </a:extLst>
          </p:cNvPr>
          <p:cNvPicPr>
            <a:picLocks noChangeAspect="1"/>
          </p:cNvPicPr>
          <p:nvPr/>
        </p:nvPicPr>
        <p:blipFill>
          <a:blip r:embed="rId3"/>
          <a:stretch>
            <a:fillRect/>
          </a:stretch>
        </p:blipFill>
        <p:spPr>
          <a:xfrm>
            <a:off x="6096000" y="3921631"/>
            <a:ext cx="6096000" cy="2912630"/>
          </a:xfrm>
          <a:prstGeom prst="rect">
            <a:avLst/>
          </a:prstGeom>
        </p:spPr>
      </p:pic>
      <p:sp>
        <p:nvSpPr>
          <p:cNvPr id="8" name="TextBox 7">
            <a:extLst>
              <a:ext uri="{FF2B5EF4-FFF2-40B4-BE49-F238E27FC236}">
                <a16:creationId xmlns:a16="http://schemas.microsoft.com/office/drawing/2014/main" id="{FD1A038A-B841-98D9-E479-4C50AED09B48}"/>
              </a:ext>
            </a:extLst>
          </p:cNvPr>
          <p:cNvSpPr txBox="1"/>
          <p:nvPr/>
        </p:nvSpPr>
        <p:spPr>
          <a:xfrm>
            <a:off x="387927" y="1265382"/>
            <a:ext cx="5403273" cy="3852337"/>
          </a:xfrm>
          <a:prstGeom prst="rect">
            <a:avLst/>
          </a:prstGeom>
          <a:noFill/>
        </p:spPr>
        <p:txBody>
          <a:bodyPr wrap="square" rtlCol="0">
            <a:spAutoFit/>
          </a:bodyPr>
          <a:lstStyle/>
          <a:p>
            <a:endParaRPr lang="en-IN" dirty="0"/>
          </a:p>
          <a:p>
            <a:pPr marL="285750" indent="-285750">
              <a:spcBef>
                <a:spcPts val="400"/>
              </a:spcBef>
              <a:spcAft>
                <a:spcPts val="600"/>
              </a:spcAft>
              <a:buFont typeface="Arial" panose="020B0604020202020204" pitchFamily="34" charset="0"/>
              <a:buChar char="•"/>
            </a:pPr>
            <a:r>
              <a:rPr lang="en-US" dirty="0"/>
              <a:t>Kharif crops show the highest production levels, benefiting from climate, soil suitability, and increased technological advancements.</a:t>
            </a:r>
          </a:p>
          <a:p>
            <a:pPr marL="285750" indent="-285750">
              <a:spcBef>
                <a:spcPts val="400"/>
              </a:spcBef>
              <a:spcAft>
                <a:spcPts val="600"/>
              </a:spcAft>
              <a:buFont typeface="Arial" panose="020B0604020202020204" pitchFamily="34" charset="0"/>
              <a:buChar char="•"/>
            </a:pPr>
            <a:r>
              <a:rPr lang="en-US" dirty="0"/>
              <a:t>Rabi crops are the second most promising category, needing effective strategies to unlock their full potential.</a:t>
            </a:r>
          </a:p>
          <a:p>
            <a:pPr marL="285750" indent="-285750">
              <a:spcBef>
                <a:spcPts val="400"/>
              </a:spcBef>
              <a:spcAft>
                <a:spcPts val="600"/>
              </a:spcAft>
              <a:buFont typeface="Arial" panose="020B0604020202020204" pitchFamily="34" charset="0"/>
              <a:buChar char="•"/>
            </a:pPr>
            <a:r>
              <a:rPr lang="en-US" dirty="0"/>
              <a:t>Summer and autumn crops contribute negligibly to overall production.</a:t>
            </a:r>
          </a:p>
          <a:p>
            <a:pPr marL="285750" indent="-285750">
              <a:spcBef>
                <a:spcPts val="400"/>
              </a:spcBef>
              <a:spcAft>
                <a:spcPts val="600"/>
              </a:spcAft>
              <a:buFont typeface="Arial" panose="020B0604020202020204" pitchFamily="34" charset="0"/>
              <a:buChar char="•"/>
            </a:pPr>
            <a:r>
              <a:rPr lang="en-US" dirty="0"/>
              <a:t>Coconut stands out with high yield and year-round cultivation, making it a safe and profitable investment for boosting national production.</a:t>
            </a:r>
            <a:endParaRPr lang="en-IN" dirty="0"/>
          </a:p>
        </p:txBody>
      </p:sp>
    </p:spTree>
    <p:extLst>
      <p:ext uri="{BB962C8B-B14F-4D97-AF65-F5344CB8AC3E}">
        <p14:creationId xmlns:p14="http://schemas.microsoft.com/office/powerpoint/2010/main" val="184679472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301</TotalTime>
  <Words>1596</Words>
  <Application>Microsoft Office PowerPoint</Application>
  <PresentationFormat>Widescreen</PresentationFormat>
  <Paragraphs>97</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Bahnschrift SemiBold SemiConden</vt:lpstr>
      <vt:lpstr>Calibri</vt:lpstr>
      <vt:lpstr>Calibri Light</vt:lpstr>
      <vt:lpstr>Celestial</vt:lpstr>
      <vt:lpstr>Agricultural Dynamics:    Unraveling Crop Production Across States</vt:lpstr>
      <vt:lpstr>Why do we need data analysis in Agriculture</vt:lpstr>
      <vt:lpstr>Executive summary </vt:lpstr>
      <vt:lpstr>S.M.A.R.T Framework for Effective Probing (Specific Measurable achievable relevant time bound)</vt:lpstr>
      <vt:lpstr>Dataset description </vt:lpstr>
      <vt:lpstr>Yield comparison for crops</vt:lpstr>
      <vt:lpstr>Yield comparison for states </vt:lpstr>
      <vt:lpstr>Productivity of states and top regional crops</vt:lpstr>
      <vt:lpstr>Seasonal Trends in crop production </vt:lpstr>
      <vt:lpstr>Evolution of Key crop Production over years</vt:lpstr>
      <vt:lpstr>Production Variance</vt:lpstr>
      <vt:lpstr>Year-on-Year Growth | State</vt:lpstr>
      <vt:lpstr>Year-on-year growth | crop</vt:lpstr>
      <vt:lpstr>Take-away points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Utkarsh Raj</dc:creator>
  <cp:lastModifiedBy>Utkarsh Raj</cp:lastModifiedBy>
  <cp:revision>5</cp:revision>
  <dcterms:created xsi:type="dcterms:W3CDTF">2024-10-13T01:30:37Z</dcterms:created>
  <dcterms:modified xsi:type="dcterms:W3CDTF">2024-10-13T07:35:02Z</dcterms:modified>
</cp:coreProperties>
</file>