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4630400" cy="8229600"/>
  <p:notesSz cx="8229600" cy="14630400"/>
  <p:embeddedFontLst>
    <p:embeddedFont>
      <p:font typeface="Arial Black" panose="020B0A04020102020204" pitchFamily="34" charset="0"/>
      <p:bold r:id="rId17"/>
    </p:embeddedFont>
    <p:embeddedFont>
      <p:font typeface="Arial Rounded MT Bold" panose="020F0704030504030204" pitchFamily="34" charset="0"/>
      <p:regular r:id="rId18"/>
    </p:embeddedFont>
    <p:embeddedFont>
      <p:font typeface="Castellar" panose="020A0402060406010301" pitchFamily="18" charset="0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388" autoAdjust="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27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585EE-6073-410F-C6BD-CA74F5544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1E1E7-7F91-8E5D-9B4B-8A7661D9B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CB1C68-4231-76E9-E1A6-EF5CFE9CB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C80DC-4185-A531-90B9-79A49BEC4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08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09723-4647-E0B5-EA62-655FBE21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041CB4-718A-26FD-83FD-6C32187D0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5274D6-B96D-F708-45B2-A49EFF76F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BDB07-CAE6-A4C6-321E-0045CA176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87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5CCE7-69B8-263C-4159-6201CAF2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0A8A5-19D2-E7C9-0DB1-71EAE198F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FA42EC-ECB4-41EB-BBEE-27860E862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47CDB-C3B5-0651-2C66-FFA722E0A9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D026C-B226-7EB4-94B0-B2DC5AAA7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47DFA2-46B0-35BB-7938-10F216082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F8E12-B9D3-7DAF-61F5-168D3E931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9918E-1682-A9A6-A424-65A059166D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C8103-D798-B428-35F3-827C9495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8280B-9478-A554-8830-923A7CD98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E4B397-8361-FAA0-2715-D2073E7D4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30B21-1EBC-8B23-4F2B-3982C916E4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3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F218F-E33D-B889-5D8D-89DF1E132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FA6EC0-4A47-5FEB-55C0-8091119FC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B0AFD8-494B-7803-DB5F-92E86F723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88C1B-E994-5BFC-A371-0E2D340ED6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048E3-DC56-7DE4-ED3E-3F713B38C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44BD83-5C13-F832-903D-6206C71B15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F48C-B1C8-269C-F4EE-B1BCBDC8F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25E20-175B-4A7A-BB4B-D69EA8877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42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BF413-971A-E5D3-BFFB-CD84EB3E8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1FA2DD-BFAD-A4D4-866D-BBCC05DAB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3AD76-26C0-4611-46B9-4B837799E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341A8-2644-BD66-D348-7B0F81D09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67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50D9A-8168-57E5-6C47-8E4E6F736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6A46F9-FA52-96DE-CA0B-034F50D88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976C7-32E2-F4E0-AB2F-2888E2AE3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FCF58-B89F-5C7F-A4A9-23419BA3A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82748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Patient Encounter Cost and Risk Analysis in Healthcare Systems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89" y="465926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outlines a comprehensive data analytics project aimed at drawing actionable insights into patient demographics, procedure trends, and key factors driving uncovered costs.</a:t>
            </a:r>
            <a:endParaRPr lang="en-US" sz="17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ECD3F-B3FF-F943-50E6-08FF78520F85}"/>
              </a:ext>
            </a:extLst>
          </p:cNvPr>
          <p:cNvSpPr txBox="1"/>
          <p:nvPr/>
        </p:nvSpPr>
        <p:spPr>
          <a:xfrm>
            <a:off x="6239435" y="5852160"/>
            <a:ext cx="226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By- Utkarsh Raj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CAF91-7C5F-086F-9FA4-F30602812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A24E075-33AD-B6BD-355C-0B37825D3211}"/>
              </a:ext>
            </a:extLst>
          </p:cNvPr>
          <p:cNvSpPr/>
          <p:nvPr/>
        </p:nvSpPr>
        <p:spPr>
          <a:xfrm>
            <a:off x="532567" y="418386"/>
            <a:ext cx="11506676" cy="475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Uncovered Costs by Payer and Reason Code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E285EEA-385D-202D-A1FA-1C302621F9D9}"/>
              </a:ext>
            </a:extLst>
          </p:cNvPr>
          <p:cNvSpPr/>
          <p:nvPr/>
        </p:nvSpPr>
        <p:spPr>
          <a:xfrm>
            <a:off x="821712" y="1812131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52104ED-F351-D8A7-F695-5EBDA4923F19}"/>
              </a:ext>
            </a:extLst>
          </p:cNvPr>
          <p:cNvSpPr/>
          <p:nvPr/>
        </p:nvSpPr>
        <p:spPr>
          <a:xfrm>
            <a:off x="821712" y="2802017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5E3A395A-0C4E-4821-9BE3-0185D46D1C4C}"/>
              </a:ext>
            </a:extLst>
          </p:cNvPr>
          <p:cNvSpPr/>
          <p:nvPr/>
        </p:nvSpPr>
        <p:spPr>
          <a:xfrm>
            <a:off x="540186" y="1526072"/>
            <a:ext cx="1902143" cy="237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Observations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4519AE16-1B73-A979-CFA5-34AC5E76EED3}"/>
              </a:ext>
            </a:extLst>
          </p:cNvPr>
          <p:cNvSpPr/>
          <p:nvPr/>
        </p:nvSpPr>
        <p:spPr>
          <a:xfrm>
            <a:off x="532567" y="1829872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Approximately </a:t>
            </a:r>
            <a:r>
              <a:rPr lang="en-US" sz="1300" dirty="0">
                <a:solidFill>
                  <a:srgbClr val="333F70"/>
                </a:solidFill>
                <a:highlight>
                  <a:srgbClr val="00FFFF"/>
                </a:highlight>
                <a:latin typeface="Open Sans" pitchFamily="34" charset="0"/>
                <a:ea typeface="Open Sans" pitchFamily="34" charset="-122"/>
                <a:cs typeface="Open Sans" pitchFamily="34" charset="-120"/>
              </a:rPr>
              <a:t>$50 million in total claimed costs remains uninsured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indicating a significant financial risks for patients.</a:t>
            </a:r>
          </a:p>
          <a:p>
            <a:pPr algn="l">
              <a:lnSpc>
                <a:spcPts val="1900"/>
              </a:lnSpc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Medicare demonstrates the strongest market presence, covering approximately </a:t>
            </a:r>
            <a:r>
              <a:rPr lang="en-US" sz="1300" dirty="0">
                <a:solidFill>
                  <a:srgbClr val="333F70"/>
                </a:solidFill>
                <a:highlight>
                  <a:srgbClr val="FFFF00"/>
                </a:highlight>
                <a:latin typeface="Open Sans" pitchFamily="34" charset="0"/>
                <a:ea typeface="Open Sans" pitchFamily="34" charset="-122"/>
                <a:cs typeface="Open Sans" pitchFamily="34" charset="-120"/>
              </a:rPr>
              <a:t>78% of the total claimed cost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which amounts to </a:t>
            </a:r>
            <a:r>
              <a:rPr lang="en-US" sz="1300" dirty="0">
                <a:solidFill>
                  <a:srgbClr val="333F70"/>
                </a:solidFill>
                <a:highlight>
                  <a:srgbClr val="FFFF00"/>
                </a:highlight>
                <a:latin typeface="Open Sans" pitchFamily="34" charset="0"/>
                <a:ea typeface="Open Sans" pitchFamily="34" charset="-122"/>
                <a:cs typeface="Open Sans" pitchFamily="34" charset="-120"/>
              </a:rPr>
              <a:t>$24 million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algn="l">
              <a:lnSpc>
                <a:spcPts val="1900"/>
              </a:lnSpc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Medicaid emerges as the most effective in mitigating financial risk, achieving approximately </a:t>
            </a:r>
            <a:r>
              <a:rPr lang="en-US" sz="1300" dirty="0">
                <a:solidFill>
                  <a:srgbClr val="333F70"/>
                </a:solidFill>
                <a:highlight>
                  <a:srgbClr val="FFFF00"/>
                </a:highlight>
                <a:latin typeface="Open Sans" pitchFamily="34" charset="0"/>
                <a:ea typeface="Open Sans" pitchFamily="34" charset="-122"/>
                <a:cs typeface="Open Sans" pitchFamily="34" charset="-120"/>
              </a:rPr>
              <a:t>94% coverage 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 claimed costs, despite its relatively lower market share.</a:t>
            </a:r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7A72DE75-0837-7CDE-E6F5-66418C0BB1F9}"/>
              </a:ext>
            </a:extLst>
          </p:cNvPr>
          <p:cNvSpPr/>
          <p:nvPr/>
        </p:nvSpPr>
        <p:spPr>
          <a:xfrm>
            <a:off x="540186" y="915946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900"/>
              </a:lnSpc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Assessing financial risks by comparing payer coverage to uncovered costs across various diagnosis or reason codes.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94723-1582-8170-683A-45571C19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3" y="2699909"/>
            <a:ext cx="13793412" cy="53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5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E0523-B1E8-DD90-FC74-D2F78E7E6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8FF1886-A6AD-0AE4-F30D-D5E1450A43D4}"/>
              </a:ext>
            </a:extLst>
          </p:cNvPr>
          <p:cNvSpPr/>
          <p:nvPr/>
        </p:nvSpPr>
        <p:spPr>
          <a:xfrm>
            <a:off x="532567" y="418386"/>
            <a:ext cx="11506676" cy="475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Procedure Cost Trends and Diagnosis Correlation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5F13020-4246-BBF7-3F58-80585A0FE9D5}"/>
              </a:ext>
            </a:extLst>
          </p:cNvPr>
          <p:cNvSpPr/>
          <p:nvPr/>
        </p:nvSpPr>
        <p:spPr>
          <a:xfrm>
            <a:off x="821712" y="1812131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4ADE17B9-5912-6E81-0B9E-4DF1237A3F1E}"/>
              </a:ext>
            </a:extLst>
          </p:cNvPr>
          <p:cNvSpPr/>
          <p:nvPr/>
        </p:nvSpPr>
        <p:spPr>
          <a:xfrm>
            <a:off x="821712" y="2802017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544CBE92-834A-A236-1EE0-5B8A30DA0FD3}"/>
              </a:ext>
            </a:extLst>
          </p:cNvPr>
          <p:cNvSpPr/>
          <p:nvPr/>
        </p:nvSpPr>
        <p:spPr>
          <a:xfrm>
            <a:off x="540186" y="1526072"/>
            <a:ext cx="1902143" cy="237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Observations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1699A45F-5D8F-E761-A858-45C9181F0D8D}"/>
              </a:ext>
            </a:extLst>
          </p:cNvPr>
          <p:cNvSpPr/>
          <p:nvPr/>
        </p:nvSpPr>
        <p:spPr>
          <a:xfrm>
            <a:off x="532567" y="1829872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Overall, procedure costs remained relatively stable over time, with a noticeable deviation around the first quarter of 2014.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Overall procedure costs nearly doubled around 1</a:t>
            </a:r>
            <a:r>
              <a:rPr lang="en-US" sz="1300" baseline="300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quarter of 2012 but remains relatively stable thereafter.</a:t>
            </a:r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A2C2C500-910A-8D1E-38BC-59651CBA89D7}"/>
              </a:ext>
            </a:extLst>
          </p:cNvPr>
          <p:cNvSpPr/>
          <p:nvPr/>
        </p:nvSpPr>
        <p:spPr>
          <a:xfrm>
            <a:off x="540186" y="915946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900"/>
              </a:lnSpc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procedure cost trends over time and examine their correlation with specific diagnosis codes or medical conditions.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F5260-7681-02A7-EE5E-ED25EB044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8" y="2743798"/>
            <a:ext cx="13389552" cy="51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9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FA047-DF19-5966-6505-A0528693B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4C28100-4D01-D0D0-E5C8-1EE46CE2C808}"/>
              </a:ext>
            </a:extLst>
          </p:cNvPr>
          <p:cNvSpPr/>
          <p:nvPr/>
        </p:nvSpPr>
        <p:spPr>
          <a:xfrm>
            <a:off x="532567" y="418386"/>
            <a:ext cx="11506676" cy="475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Geographical Analysis of Encounters by Organization and Cost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002043E-F1A1-6576-9F35-A58C880F1E26}"/>
              </a:ext>
            </a:extLst>
          </p:cNvPr>
          <p:cNvSpPr/>
          <p:nvPr/>
        </p:nvSpPr>
        <p:spPr>
          <a:xfrm>
            <a:off x="821712" y="1812131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9AF08F69-9531-7146-9EF9-2084006C4949}"/>
              </a:ext>
            </a:extLst>
          </p:cNvPr>
          <p:cNvSpPr/>
          <p:nvPr/>
        </p:nvSpPr>
        <p:spPr>
          <a:xfrm>
            <a:off x="821712" y="2802017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45F8B1E9-1431-9614-919B-DB195ED4CE5B}"/>
              </a:ext>
            </a:extLst>
          </p:cNvPr>
          <p:cNvSpPr/>
          <p:nvPr/>
        </p:nvSpPr>
        <p:spPr>
          <a:xfrm>
            <a:off x="9760583" y="1437397"/>
            <a:ext cx="1902143" cy="237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Observations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65EC6BC6-71C6-0161-0F8F-769074D925A4}"/>
              </a:ext>
            </a:extLst>
          </p:cNvPr>
          <p:cNvSpPr/>
          <p:nvPr/>
        </p:nvSpPr>
        <p:spPr>
          <a:xfrm>
            <a:off x="9760583" y="1881977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Boston city in Suffolk county has highest patient traffic.(~541)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Average encounter cost in Boston = </a:t>
            </a:r>
            <a:r>
              <a:rPr lang="en-US" sz="1300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$4113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Encounter cost ~ </a:t>
            </a:r>
            <a:r>
              <a:rPr lang="en-US" sz="1300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$ 65 million</a:t>
            </a:r>
          </a:p>
          <a:p>
            <a:pPr marL="0" indent="0" algn="l">
              <a:lnSpc>
                <a:spcPts val="1900"/>
              </a:lnSpc>
              <a:buNone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7AC2614C-0812-A500-A8C3-82EC33CC17EB}"/>
              </a:ext>
            </a:extLst>
          </p:cNvPr>
          <p:cNvSpPr/>
          <p:nvPr/>
        </p:nvSpPr>
        <p:spPr>
          <a:xfrm>
            <a:off x="540186" y="915946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900"/>
              </a:lnSpc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Map healthcare encounters geographically to identify regions or organizations with high patient traffic and high average encounter costs.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72F92-C177-3A40-F9B6-CF42910A3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8" y="1407188"/>
            <a:ext cx="9509873" cy="68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36C86-F1DB-EAAB-3B8D-A8D865E35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8D582E0-575A-2FF7-EFE9-1FE937C0A474}"/>
              </a:ext>
            </a:extLst>
          </p:cNvPr>
          <p:cNvSpPr/>
          <p:nvPr/>
        </p:nvSpPr>
        <p:spPr>
          <a:xfrm>
            <a:off x="532567" y="418386"/>
            <a:ext cx="11506676" cy="475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Key Insights for Managing Healthcare Costs and Mitigating Financial Risks </a:t>
            </a:r>
          </a:p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Due to Payer Coverage Gaps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EE71C84-88C9-B237-69C9-65A1B9D191E8}"/>
              </a:ext>
            </a:extLst>
          </p:cNvPr>
          <p:cNvSpPr/>
          <p:nvPr/>
        </p:nvSpPr>
        <p:spPr>
          <a:xfrm>
            <a:off x="638832" y="603879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C2530DD1-738A-E110-7335-DCA2D3B413AC}"/>
              </a:ext>
            </a:extLst>
          </p:cNvPr>
          <p:cNvSpPr/>
          <p:nvPr/>
        </p:nvSpPr>
        <p:spPr>
          <a:xfrm>
            <a:off x="638832" y="1593765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BA412C-942D-460C-8636-97E1CEAF8839}"/>
              </a:ext>
            </a:extLst>
          </p:cNvPr>
          <p:cNvGrpSpPr/>
          <p:nvPr/>
        </p:nvGrpSpPr>
        <p:grpSpPr>
          <a:xfrm>
            <a:off x="305933" y="1455070"/>
            <a:ext cx="6600475" cy="1971023"/>
            <a:chOff x="915710" y="4646413"/>
            <a:chExt cx="4226838" cy="3309559"/>
          </a:xfrm>
        </p:grpSpPr>
        <p:sp>
          <p:nvSpPr>
            <p:cNvPr id="7" name="Shape 2">
              <a:extLst>
                <a:ext uri="{FF2B5EF4-FFF2-40B4-BE49-F238E27FC236}">
                  <a16:creationId xmlns:a16="http://schemas.microsoft.com/office/drawing/2014/main" id="{D897FB94-0AD1-6032-02B5-481DAA3C2931}"/>
                </a:ext>
              </a:extLst>
            </p:cNvPr>
            <p:cNvSpPr/>
            <p:nvPr/>
          </p:nvSpPr>
          <p:spPr>
            <a:xfrm>
              <a:off x="946190" y="4646413"/>
              <a:ext cx="4196358" cy="3309559"/>
            </a:xfrm>
            <a:prstGeom prst="roundRect">
              <a:avLst>
                <a:gd name="adj" fmla="val 6988"/>
              </a:avLst>
            </a:prstGeom>
            <a:solidFill>
              <a:srgbClr val="FFFFFF"/>
            </a:solidFill>
            <a:ln w="3048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8" name="Shape 3">
              <a:extLst>
                <a:ext uri="{FF2B5EF4-FFF2-40B4-BE49-F238E27FC236}">
                  <a16:creationId xmlns:a16="http://schemas.microsoft.com/office/drawing/2014/main" id="{D417FF6B-E542-34BC-92D2-FED8B4DD2F83}"/>
                </a:ext>
              </a:extLst>
            </p:cNvPr>
            <p:cNvSpPr/>
            <p:nvPr/>
          </p:nvSpPr>
          <p:spPr>
            <a:xfrm>
              <a:off x="915710" y="5280262"/>
              <a:ext cx="121920" cy="2093714"/>
            </a:xfrm>
            <a:prstGeom prst="roundRect">
              <a:avLst>
                <a:gd name="adj" fmla="val 78139"/>
              </a:avLst>
            </a:prstGeom>
            <a:solidFill>
              <a:srgbClr val="26A688"/>
            </a:solidFill>
            <a:ln/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17EDD3D-E00B-ED6A-71B8-14D8169A27BF}"/>
              </a:ext>
            </a:extLst>
          </p:cNvPr>
          <p:cNvSpPr txBox="1"/>
          <p:nvPr/>
        </p:nvSpPr>
        <p:spPr>
          <a:xfrm>
            <a:off x="458334" y="1551736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Normal Pregnancy carries unexpectedly high financial risk</a:t>
            </a:r>
            <a:endParaRPr lang="en-IN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2DA77-1A57-1CC6-E715-941057C7B8CD}"/>
              </a:ext>
            </a:extLst>
          </p:cNvPr>
          <p:cNvSpPr txBox="1"/>
          <p:nvPr/>
        </p:nvSpPr>
        <p:spPr>
          <a:xfrm>
            <a:off x="638832" y="1966174"/>
            <a:ext cx="5884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Diagnosis code 72892002 (Normal Pregnancy) incurs the highest uncovered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Coverage gaps in pregnancy-related care highlight the financial burden on patients despite the common nature of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Women around age 42 are most impacted, needing better insurance coverage.</a:t>
            </a:r>
            <a:endParaRPr lang="en-IN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D1D0B5-78FA-FB96-015C-0D7EC866DF37}"/>
              </a:ext>
            </a:extLst>
          </p:cNvPr>
          <p:cNvGrpSpPr/>
          <p:nvPr/>
        </p:nvGrpSpPr>
        <p:grpSpPr>
          <a:xfrm>
            <a:off x="349687" y="3818031"/>
            <a:ext cx="6600475" cy="1971023"/>
            <a:chOff x="915710" y="4646413"/>
            <a:chExt cx="4226838" cy="3309559"/>
          </a:xfrm>
        </p:grpSpPr>
        <p:sp>
          <p:nvSpPr>
            <p:cNvPr id="14" name="Shape 2">
              <a:extLst>
                <a:ext uri="{FF2B5EF4-FFF2-40B4-BE49-F238E27FC236}">
                  <a16:creationId xmlns:a16="http://schemas.microsoft.com/office/drawing/2014/main" id="{B6435B1E-B5AC-B58A-459D-FEE69BEBD141}"/>
                </a:ext>
              </a:extLst>
            </p:cNvPr>
            <p:cNvSpPr/>
            <p:nvPr/>
          </p:nvSpPr>
          <p:spPr>
            <a:xfrm>
              <a:off x="946190" y="4646413"/>
              <a:ext cx="4196358" cy="3309559"/>
            </a:xfrm>
            <a:prstGeom prst="roundRect">
              <a:avLst>
                <a:gd name="adj" fmla="val 6988"/>
              </a:avLst>
            </a:prstGeom>
            <a:solidFill>
              <a:srgbClr val="FFFFFF"/>
            </a:solidFill>
            <a:ln w="3048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7" name="Shape 3">
              <a:extLst>
                <a:ext uri="{FF2B5EF4-FFF2-40B4-BE49-F238E27FC236}">
                  <a16:creationId xmlns:a16="http://schemas.microsoft.com/office/drawing/2014/main" id="{0F770F9E-A966-6ADC-4847-FFF1D95F777D}"/>
                </a:ext>
              </a:extLst>
            </p:cNvPr>
            <p:cNvSpPr/>
            <p:nvPr/>
          </p:nvSpPr>
          <p:spPr>
            <a:xfrm>
              <a:off x="915710" y="5280262"/>
              <a:ext cx="121920" cy="2093714"/>
            </a:xfrm>
            <a:prstGeom prst="roundRect">
              <a:avLst>
                <a:gd name="adj" fmla="val 78139"/>
              </a:avLst>
            </a:prstGeom>
            <a:solidFill>
              <a:srgbClr val="26A688"/>
            </a:solidFill>
            <a:ln/>
          </p:spPr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C7A82E6-14B4-42FB-54F7-DC4C7DB7B892}"/>
              </a:ext>
            </a:extLst>
          </p:cNvPr>
          <p:cNvSpPr txBox="1"/>
          <p:nvPr/>
        </p:nvSpPr>
        <p:spPr>
          <a:xfrm>
            <a:off x="587669" y="4404059"/>
            <a:ext cx="5884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High-utilization patients like Gail Glover (381 encounters, $9.4M) drive disproportionate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Repeated high-cost encounters significantly impact overall healthcare 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Targeted care management can help control costs and reduce financial risk.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C7AB6-5272-A640-AAB5-90E505B1CC30}"/>
              </a:ext>
            </a:extLst>
          </p:cNvPr>
          <p:cNvSpPr txBox="1"/>
          <p:nvPr/>
        </p:nvSpPr>
        <p:spPr>
          <a:xfrm>
            <a:off x="496319" y="3812945"/>
            <a:ext cx="6410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Substantial financial burden from frequent High-Cost patient encounters</a:t>
            </a:r>
            <a:endParaRPr lang="en-IN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22A250-0FCE-A3FE-B8C3-A2AC2AFA3F1D}"/>
              </a:ext>
            </a:extLst>
          </p:cNvPr>
          <p:cNvGrpSpPr/>
          <p:nvPr/>
        </p:nvGrpSpPr>
        <p:grpSpPr>
          <a:xfrm>
            <a:off x="7358234" y="1455070"/>
            <a:ext cx="6852618" cy="1971023"/>
            <a:chOff x="915710" y="4646413"/>
            <a:chExt cx="4226838" cy="3309559"/>
          </a:xfrm>
        </p:grpSpPr>
        <p:sp>
          <p:nvSpPr>
            <p:cNvPr id="21" name="Shape 2">
              <a:extLst>
                <a:ext uri="{FF2B5EF4-FFF2-40B4-BE49-F238E27FC236}">
                  <a16:creationId xmlns:a16="http://schemas.microsoft.com/office/drawing/2014/main" id="{B7B403BB-1138-B79C-63B0-6506A3EFC975}"/>
                </a:ext>
              </a:extLst>
            </p:cNvPr>
            <p:cNvSpPr/>
            <p:nvPr/>
          </p:nvSpPr>
          <p:spPr>
            <a:xfrm>
              <a:off x="946190" y="4646413"/>
              <a:ext cx="4196358" cy="3309559"/>
            </a:xfrm>
            <a:prstGeom prst="roundRect">
              <a:avLst>
                <a:gd name="adj" fmla="val 6988"/>
              </a:avLst>
            </a:prstGeom>
            <a:solidFill>
              <a:srgbClr val="FFFFFF"/>
            </a:solidFill>
            <a:ln w="3048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2" name="Shape 3">
              <a:extLst>
                <a:ext uri="{FF2B5EF4-FFF2-40B4-BE49-F238E27FC236}">
                  <a16:creationId xmlns:a16="http://schemas.microsoft.com/office/drawing/2014/main" id="{04F560B3-E4E6-817E-8EF6-C09481059459}"/>
                </a:ext>
              </a:extLst>
            </p:cNvPr>
            <p:cNvSpPr/>
            <p:nvPr/>
          </p:nvSpPr>
          <p:spPr>
            <a:xfrm>
              <a:off x="915710" y="5280262"/>
              <a:ext cx="121920" cy="2093714"/>
            </a:xfrm>
            <a:prstGeom prst="roundRect">
              <a:avLst>
                <a:gd name="adj" fmla="val 78139"/>
              </a:avLst>
            </a:prstGeom>
            <a:solidFill>
              <a:srgbClr val="26A688"/>
            </a:solidFill>
            <a:ln/>
          </p:spPr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CE8627C-1D0D-9F9E-4460-2A59C1EEAFDD}"/>
              </a:ext>
            </a:extLst>
          </p:cNvPr>
          <p:cNvSpPr txBox="1"/>
          <p:nvPr/>
        </p:nvSpPr>
        <p:spPr>
          <a:xfrm>
            <a:off x="7495623" y="1551736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Significant Payer Coverage gaps among major private insurers</a:t>
            </a:r>
            <a:endParaRPr lang="en-IN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BE80A-6C5A-BB43-0299-DBE2B3C7E06F}"/>
              </a:ext>
            </a:extLst>
          </p:cNvPr>
          <p:cNvSpPr txBox="1"/>
          <p:nvPr/>
        </p:nvSpPr>
        <p:spPr>
          <a:xfrm>
            <a:off x="7555893" y="1902581"/>
            <a:ext cx="6355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Public payers like Medicaid (94.71%) and Medicare (78%) cover a high proportion of claim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Private insurers offer partial or negligible coverage for high-cost encounters. Leading  to significant financial risk for both patients and healthcare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Highlights the need for negotiation and policy reform to improve private payer coverage.</a:t>
            </a:r>
            <a:endParaRPr lang="en-IN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00BA1-46FC-5583-D6B9-42CFF3D495DF}"/>
              </a:ext>
            </a:extLst>
          </p:cNvPr>
          <p:cNvGrpSpPr/>
          <p:nvPr/>
        </p:nvGrpSpPr>
        <p:grpSpPr>
          <a:xfrm>
            <a:off x="7355657" y="3818031"/>
            <a:ext cx="6852618" cy="1971023"/>
            <a:chOff x="915710" y="4646413"/>
            <a:chExt cx="4226838" cy="3309559"/>
          </a:xfrm>
        </p:grpSpPr>
        <p:sp>
          <p:nvSpPr>
            <p:cNvPr id="26" name="Shape 2">
              <a:extLst>
                <a:ext uri="{FF2B5EF4-FFF2-40B4-BE49-F238E27FC236}">
                  <a16:creationId xmlns:a16="http://schemas.microsoft.com/office/drawing/2014/main" id="{B66CB9EA-8BBF-92A2-AC57-8A72546DF0A0}"/>
                </a:ext>
              </a:extLst>
            </p:cNvPr>
            <p:cNvSpPr/>
            <p:nvPr/>
          </p:nvSpPr>
          <p:spPr>
            <a:xfrm>
              <a:off x="946190" y="4646413"/>
              <a:ext cx="4196358" cy="3309559"/>
            </a:xfrm>
            <a:prstGeom prst="roundRect">
              <a:avLst>
                <a:gd name="adj" fmla="val 6988"/>
              </a:avLst>
            </a:prstGeom>
            <a:solidFill>
              <a:srgbClr val="FFFFFF"/>
            </a:solidFill>
            <a:ln w="3048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7" name="Shape 3">
              <a:extLst>
                <a:ext uri="{FF2B5EF4-FFF2-40B4-BE49-F238E27FC236}">
                  <a16:creationId xmlns:a16="http://schemas.microsoft.com/office/drawing/2014/main" id="{10E3F11E-87BB-9A8A-FC7E-CC014101505D}"/>
                </a:ext>
              </a:extLst>
            </p:cNvPr>
            <p:cNvSpPr/>
            <p:nvPr/>
          </p:nvSpPr>
          <p:spPr>
            <a:xfrm>
              <a:off x="915710" y="5280262"/>
              <a:ext cx="121920" cy="2093714"/>
            </a:xfrm>
            <a:prstGeom prst="roundRect">
              <a:avLst>
                <a:gd name="adj" fmla="val 78139"/>
              </a:avLst>
            </a:prstGeom>
            <a:solidFill>
              <a:srgbClr val="26A688"/>
            </a:solidFill>
            <a:ln/>
          </p:spPr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ADCF37-3A11-FC16-1A94-D329177BF663}"/>
              </a:ext>
            </a:extLst>
          </p:cNvPr>
          <p:cNvSpPr txBox="1"/>
          <p:nvPr/>
        </p:nvSpPr>
        <p:spPr>
          <a:xfrm>
            <a:off x="7493046" y="3914697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Certain Demographics and Diagnoses Amplify Risk Exposure</a:t>
            </a:r>
            <a:endParaRPr lang="en-IN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2B2A5A-7CAA-B5D6-9FC2-11B87754F737}"/>
              </a:ext>
            </a:extLst>
          </p:cNvPr>
          <p:cNvSpPr txBox="1"/>
          <p:nvPr/>
        </p:nvSpPr>
        <p:spPr>
          <a:xfrm>
            <a:off x="7553316" y="4265542"/>
            <a:ext cx="6355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High-cost encounters cluster among specific age/gender groups and diagnoses: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Normal pregnancy mainly impacts females aged 18–60.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Primary small cell lung cancer mostly affects males over 60.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Malignant breast neoplasm impacts females over 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Tailored insurance products or targeted interventions for these high-risk populations could improve coverage equity and reduce uncovered costs.</a:t>
            </a:r>
            <a:endParaRPr lang="en-IN" sz="1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C2DF5B-AA8B-9D4C-4FA4-AC7B9F36B453}"/>
              </a:ext>
            </a:extLst>
          </p:cNvPr>
          <p:cNvGrpSpPr/>
          <p:nvPr/>
        </p:nvGrpSpPr>
        <p:grpSpPr>
          <a:xfrm>
            <a:off x="3646062" y="5995777"/>
            <a:ext cx="6852618" cy="1971023"/>
            <a:chOff x="915710" y="4646413"/>
            <a:chExt cx="4226838" cy="3309559"/>
          </a:xfrm>
        </p:grpSpPr>
        <p:sp>
          <p:nvSpPr>
            <p:cNvPr id="31" name="Shape 2">
              <a:extLst>
                <a:ext uri="{FF2B5EF4-FFF2-40B4-BE49-F238E27FC236}">
                  <a16:creationId xmlns:a16="http://schemas.microsoft.com/office/drawing/2014/main" id="{8E1DE2EF-B4BC-64B4-9F67-DABB32F6FF8B}"/>
                </a:ext>
              </a:extLst>
            </p:cNvPr>
            <p:cNvSpPr/>
            <p:nvPr/>
          </p:nvSpPr>
          <p:spPr>
            <a:xfrm>
              <a:off x="946190" y="4646413"/>
              <a:ext cx="4196358" cy="3309559"/>
            </a:xfrm>
            <a:prstGeom prst="roundRect">
              <a:avLst>
                <a:gd name="adj" fmla="val 6988"/>
              </a:avLst>
            </a:prstGeom>
            <a:solidFill>
              <a:srgbClr val="FFFFFF"/>
            </a:solidFill>
            <a:ln w="3048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2" name="Shape 3">
              <a:extLst>
                <a:ext uri="{FF2B5EF4-FFF2-40B4-BE49-F238E27FC236}">
                  <a16:creationId xmlns:a16="http://schemas.microsoft.com/office/drawing/2014/main" id="{20F9568B-EEDE-9737-9DF0-FAF83DDE7E35}"/>
                </a:ext>
              </a:extLst>
            </p:cNvPr>
            <p:cNvSpPr/>
            <p:nvPr/>
          </p:nvSpPr>
          <p:spPr>
            <a:xfrm>
              <a:off x="915710" y="5280262"/>
              <a:ext cx="121920" cy="2093714"/>
            </a:xfrm>
            <a:prstGeom prst="roundRect">
              <a:avLst>
                <a:gd name="adj" fmla="val 78139"/>
              </a:avLst>
            </a:prstGeom>
            <a:solidFill>
              <a:srgbClr val="26A688"/>
            </a:solidFill>
            <a:ln/>
          </p:spPr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E838672-5A47-E724-4D9B-07D5D8420EAD}"/>
              </a:ext>
            </a:extLst>
          </p:cNvPr>
          <p:cNvSpPr txBox="1"/>
          <p:nvPr/>
        </p:nvSpPr>
        <p:spPr>
          <a:xfrm>
            <a:off x="3901785" y="6158374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Geographic Hotspots for High Encounter Volumes and Costs</a:t>
            </a:r>
            <a:endParaRPr lang="en-IN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BF0620-C483-BBD9-6C41-0809C5EF0B28}"/>
              </a:ext>
            </a:extLst>
          </p:cNvPr>
          <p:cNvSpPr txBox="1"/>
          <p:nvPr/>
        </p:nvSpPr>
        <p:spPr>
          <a:xfrm>
            <a:off x="3962055" y="6509219"/>
            <a:ext cx="6355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Boston (Suffolk County) has the highest patient traffic and high average encounter costs ($4,113 per encounter; total ~$65 million)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Region-specific interventions are essential in areas with high healthcare demand and cost burden to enable better resource allocation and reduce financial risks by addressing significant payer coverage gaps.</a:t>
            </a:r>
          </a:p>
        </p:txBody>
      </p:sp>
    </p:spTree>
    <p:extLst>
      <p:ext uri="{BB962C8B-B14F-4D97-AF65-F5344CB8AC3E}">
        <p14:creationId xmlns:p14="http://schemas.microsoft.com/office/powerpoint/2010/main" val="182978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F530E-E777-470D-5128-AB0C9AD7B756}"/>
              </a:ext>
            </a:extLst>
          </p:cNvPr>
          <p:cNvSpPr/>
          <p:nvPr/>
        </p:nvSpPr>
        <p:spPr>
          <a:xfrm>
            <a:off x="4317725" y="3448740"/>
            <a:ext cx="6834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8803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4187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 Black" panose="020B0A04020102020204" pitchFamily="34" charset="0"/>
                <a:ea typeface="Unbounded Bold" pitchFamily="34" charset="-122"/>
                <a:cs typeface="Arial" panose="020B0604020202020204" pitchFamily="34" charset="0"/>
              </a:rPr>
              <a:t>Project Overview</a:t>
            </a: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: Uncovering Financial Risks Insights in healthcare Organizations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51305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Conducting comprehensive analysis of Patient Encounters, Costs, and Coverage Gaps for Financial Risk Mitigation in Healthcare.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494013"/>
            <a:ext cx="4196358" cy="3309559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BCDBD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3310" y="5127862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6" name="Text 4"/>
          <p:cNvSpPr/>
          <p:nvPr/>
        </p:nvSpPr>
        <p:spPr>
          <a:xfrm>
            <a:off x="1142524" y="47513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astellar" panose="020A0402060406010301" pitchFamily="18" charset="0"/>
                <a:ea typeface="Unbounded Bold" pitchFamily="34" charset="-122"/>
                <a:cs typeface="Unbounded Bold" pitchFamily="34" charset="-120"/>
              </a:rPr>
              <a:t>Key Challenge</a:t>
            </a:r>
            <a:endParaRPr lang="en-US" sz="2200" dirty="0">
              <a:latin typeface="Castellar" panose="020A0402060406010301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142524" y="5241727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Managing rising healthcare costs and financial risks from frequent high-cost encounters and payer coverage gaps.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5216962" y="4494014"/>
            <a:ext cx="4196358" cy="3309558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BCDBD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65733" y="5101935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10" name="Text 8"/>
          <p:cNvSpPr/>
          <p:nvPr/>
        </p:nvSpPr>
        <p:spPr>
          <a:xfrm>
            <a:off x="5565696" y="47513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astellar" panose="020A0402060406010301" pitchFamily="18" charset="0"/>
                <a:ea typeface="Unbounded Bold" pitchFamily="34" charset="-122"/>
                <a:cs typeface="Unbounded Bold" pitchFamily="34" charset="-120"/>
              </a:rPr>
              <a:t>Our Aim</a:t>
            </a:r>
            <a:endParaRPr lang="en-US" sz="2200" dirty="0">
              <a:latin typeface="Castellar" panose="020A0402060406010301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565696" y="5241726"/>
            <a:ext cx="3590330" cy="18240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Drawing insights on patient encounters, procedure costs,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and coverage gaps to improve healthcare cost management and operational efficiency.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9640133" y="4494014"/>
            <a:ext cx="4196358" cy="3309558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BCDBD4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9630403" y="5127862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14" name="Text 12"/>
          <p:cNvSpPr/>
          <p:nvPr/>
        </p:nvSpPr>
        <p:spPr>
          <a:xfrm>
            <a:off x="9988868" y="4751308"/>
            <a:ext cx="34667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astellar" panose="020A0402060406010301" pitchFamily="18" charset="0"/>
                <a:ea typeface="Unbounded Bold" pitchFamily="34" charset="-122"/>
                <a:cs typeface="Unbounded Bold" pitchFamily="34" charset="-120"/>
              </a:rPr>
              <a:t>Actionable Insights</a:t>
            </a:r>
            <a:endParaRPr lang="en-US" sz="2200" dirty="0">
              <a:latin typeface="Castellar" panose="020A0402060406010301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9988868" y="5241727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Actionable steps for cost control, risk mitigation, and better resource allocation based on insights.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359B280-9969-5D68-E048-21568A35FF1E}"/>
              </a:ext>
            </a:extLst>
          </p:cNvPr>
          <p:cNvSpPr/>
          <p:nvPr/>
        </p:nvSpPr>
        <p:spPr>
          <a:xfrm>
            <a:off x="793790" y="1046244"/>
            <a:ext cx="13042821" cy="789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 Black" panose="020B0A04020102020204" pitchFamily="34" charset="0"/>
                <a:ea typeface="Unbounded Bold" pitchFamily="34" charset="-122"/>
                <a:cs typeface="Arial" panose="020B0604020202020204" pitchFamily="34" charset="0"/>
              </a:rPr>
              <a:t>Dataset Description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649244-DA45-DCE3-5FFA-BE199D4FEC6A}"/>
              </a:ext>
            </a:extLst>
          </p:cNvPr>
          <p:cNvGrpSpPr/>
          <p:nvPr/>
        </p:nvGrpSpPr>
        <p:grpSpPr>
          <a:xfrm>
            <a:off x="488814" y="5432662"/>
            <a:ext cx="4226838" cy="1971022"/>
            <a:chOff x="763310" y="4494013"/>
            <a:chExt cx="4226838" cy="3309559"/>
          </a:xfrm>
        </p:grpSpPr>
        <p:sp>
          <p:nvSpPr>
            <p:cNvPr id="3" name="Shape 2">
              <a:extLst>
                <a:ext uri="{FF2B5EF4-FFF2-40B4-BE49-F238E27FC236}">
                  <a16:creationId xmlns:a16="http://schemas.microsoft.com/office/drawing/2014/main" id="{BB00808E-8EFA-BC07-3765-AB7374263017}"/>
                </a:ext>
              </a:extLst>
            </p:cNvPr>
            <p:cNvSpPr/>
            <p:nvPr/>
          </p:nvSpPr>
          <p:spPr>
            <a:xfrm>
              <a:off x="793790" y="4494013"/>
              <a:ext cx="4196358" cy="3309559"/>
            </a:xfrm>
            <a:prstGeom prst="roundRect">
              <a:avLst>
                <a:gd name="adj" fmla="val 6988"/>
              </a:avLst>
            </a:prstGeom>
            <a:solidFill>
              <a:srgbClr val="FFFFFF"/>
            </a:solidFill>
            <a:ln w="30480">
              <a:solidFill>
                <a:srgbClr val="BCDBD4"/>
              </a:solidFill>
              <a:prstDash val="solid"/>
            </a:ln>
          </p:spPr>
        </p:sp>
        <p:sp>
          <p:nvSpPr>
            <p:cNvPr id="4" name="Shape 3">
              <a:extLst>
                <a:ext uri="{FF2B5EF4-FFF2-40B4-BE49-F238E27FC236}">
                  <a16:creationId xmlns:a16="http://schemas.microsoft.com/office/drawing/2014/main" id="{98E62C18-7128-0B60-10C1-054102E14839}"/>
                </a:ext>
              </a:extLst>
            </p:cNvPr>
            <p:cNvSpPr/>
            <p:nvPr/>
          </p:nvSpPr>
          <p:spPr>
            <a:xfrm>
              <a:off x="763310" y="5127862"/>
              <a:ext cx="121920" cy="2093714"/>
            </a:xfrm>
            <a:prstGeom prst="roundRect">
              <a:avLst>
                <a:gd name="adj" fmla="val 78139"/>
              </a:avLst>
            </a:prstGeom>
            <a:solidFill>
              <a:srgbClr val="26A688"/>
            </a:solidFill>
            <a:ln/>
          </p:spPr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B74221-18CA-9BFC-F420-9B5A3F33A3FB}"/>
              </a:ext>
            </a:extLst>
          </p:cNvPr>
          <p:cNvGrpSpPr/>
          <p:nvPr/>
        </p:nvGrpSpPr>
        <p:grpSpPr>
          <a:xfrm>
            <a:off x="488814" y="2663322"/>
            <a:ext cx="4226838" cy="1971023"/>
            <a:chOff x="915710" y="4646413"/>
            <a:chExt cx="4226838" cy="3309559"/>
          </a:xfrm>
        </p:grpSpPr>
        <p:sp>
          <p:nvSpPr>
            <p:cNvPr id="5" name="Shape 2">
              <a:extLst>
                <a:ext uri="{FF2B5EF4-FFF2-40B4-BE49-F238E27FC236}">
                  <a16:creationId xmlns:a16="http://schemas.microsoft.com/office/drawing/2014/main" id="{1A3EBF78-8BA8-A3D6-02D6-E61D3520BBC5}"/>
                </a:ext>
              </a:extLst>
            </p:cNvPr>
            <p:cNvSpPr/>
            <p:nvPr/>
          </p:nvSpPr>
          <p:spPr>
            <a:xfrm>
              <a:off x="946190" y="4646413"/>
              <a:ext cx="4196358" cy="3309559"/>
            </a:xfrm>
            <a:prstGeom prst="roundRect">
              <a:avLst>
                <a:gd name="adj" fmla="val 6988"/>
              </a:avLst>
            </a:prstGeom>
            <a:solidFill>
              <a:srgbClr val="FFFFFF"/>
            </a:solidFill>
            <a:ln w="3048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Shape 3">
              <a:extLst>
                <a:ext uri="{FF2B5EF4-FFF2-40B4-BE49-F238E27FC236}">
                  <a16:creationId xmlns:a16="http://schemas.microsoft.com/office/drawing/2014/main" id="{48017318-02EE-4B83-63D2-0D259C593480}"/>
                </a:ext>
              </a:extLst>
            </p:cNvPr>
            <p:cNvSpPr/>
            <p:nvPr/>
          </p:nvSpPr>
          <p:spPr>
            <a:xfrm>
              <a:off x="915710" y="5280262"/>
              <a:ext cx="121920" cy="2093714"/>
            </a:xfrm>
            <a:prstGeom prst="roundRect">
              <a:avLst>
                <a:gd name="adj" fmla="val 78139"/>
              </a:avLst>
            </a:prstGeom>
            <a:solidFill>
              <a:srgbClr val="26A688"/>
            </a:solidFill>
            <a:ln/>
          </p:spPr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0FC208-1F3C-C47D-422C-32F611404BBD}"/>
              </a:ext>
            </a:extLst>
          </p:cNvPr>
          <p:cNvGrpSpPr/>
          <p:nvPr/>
        </p:nvGrpSpPr>
        <p:grpSpPr>
          <a:xfrm>
            <a:off x="5142548" y="2663322"/>
            <a:ext cx="4226838" cy="1971023"/>
            <a:chOff x="1068110" y="4798813"/>
            <a:chExt cx="4226838" cy="3309559"/>
          </a:xfrm>
        </p:grpSpPr>
        <p:sp>
          <p:nvSpPr>
            <p:cNvPr id="7" name="Shape 2">
              <a:extLst>
                <a:ext uri="{FF2B5EF4-FFF2-40B4-BE49-F238E27FC236}">
                  <a16:creationId xmlns:a16="http://schemas.microsoft.com/office/drawing/2014/main" id="{A4E976CE-2ED6-5E07-AFAB-F9A9EEB2C2BE}"/>
                </a:ext>
              </a:extLst>
            </p:cNvPr>
            <p:cNvSpPr/>
            <p:nvPr/>
          </p:nvSpPr>
          <p:spPr>
            <a:xfrm>
              <a:off x="1098590" y="4798813"/>
              <a:ext cx="4196358" cy="3309559"/>
            </a:xfrm>
            <a:prstGeom prst="roundRect">
              <a:avLst>
                <a:gd name="adj" fmla="val 6988"/>
              </a:avLst>
            </a:prstGeom>
            <a:solidFill>
              <a:srgbClr val="FFFFFF"/>
            </a:solidFill>
            <a:ln w="30480">
              <a:solidFill>
                <a:srgbClr val="BCDBD4"/>
              </a:solidFill>
              <a:prstDash val="solid"/>
            </a:ln>
          </p:spPr>
        </p:sp>
        <p:sp>
          <p:nvSpPr>
            <p:cNvPr id="8" name="Shape 3">
              <a:extLst>
                <a:ext uri="{FF2B5EF4-FFF2-40B4-BE49-F238E27FC236}">
                  <a16:creationId xmlns:a16="http://schemas.microsoft.com/office/drawing/2014/main" id="{3A0747E7-ECD2-0767-4A72-45AABDAE25F2}"/>
                </a:ext>
              </a:extLst>
            </p:cNvPr>
            <p:cNvSpPr/>
            <p:nvPr/>
          </p:nvSpPr>
          <p:spPr>
            <a:xfrm>
              <a:off x="1068110" y="5432662"/>
              <a:ext cx="121920" cy="2093714"/>
            </a:xfrm>
            <a:prstGeom prst="roundRect">
              <a:avLst>
                <a:gd name="adj" fmla="val 78139"/>
              </a:avLst>
            </a:prstGeom>
            <a:solidFill>
              <a:srgbClr val="26A688"/>
            </a:solidFill>
            <a:ln/>
          </p:spPr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9B6C0A-0C47-B715-F1FA-D67AD5E655B4}"/>
              </a:ext>
            </a:extLst>
          </p:cNvPr>
          <p:cNvGrpSpPr/>
          <p:nvPr/>
        </p:nvGrpSpPr>
        <p:grpSpPr>
          <a:xfrm>
            <a:off x="9884268" y="2663321"/>
            <a:ext cx="4226838" cy="1971023"/>
            <a:chOff x="1220510" y="4951213"/>
            <a:chExt cx="4226838" cy="3309559"/>
          </a:xfrm>
        </p:grpSpPr>
        <p:sp>
          <p:nvSpPr>
            <p:cNvPr id="9" name="Shape 2">
              <a:extLst>
                <a:ext uri="{FF2B5EF4-FFF2-40B4-BE49-F238E27FC236}">
                  <a16:creationId xmlns:a16="http://schemas.microsoft.com/office/drawing/2014/main" id="{34279848-B559-63CA-68FE-F6A2835A4945}"/>
                </a:ext>
              </a:extLst>
            </p:cNvPr>
            <p:cNvSpPr/>
            <p:nvPr/>
          </p:nvSpPr>
          <p:spPr>
            <a:xfrm>
              <a:off x="1250990" y="4951213"/>
              <a:ext cx="4196358" cy="3309559"/>
            </a:xfrm>
            <a:prstGeom prst="roundRect">
              <a:avLst>
                <a:gd name="adj" fmla="val 6988"/>
              </a:avLst>
            </a:prstGeom>
            <a:solidFill>
              <a:srgbClr val="FFFFFF"/>
            </a:solidFill>
            <a:ln w="30480">
              <a:solidFill>
                <a:srgbClr val="BCDBD4"/>
              </a:solidFill>
              <a:prstDash val="solid"/>
            </a:ln>
          </p:spPr>
        </p:sp>
        <p:sp>
          <p:nvSpPr>
            <p:cNvPr id="10" name="Shape 3">
              <a:extLst>
                <a:ext uri="{FF2B5EF4-FFF2-40B4-BE49-F238E27FC236}">
                  <a16:creationId xmlns:a16="http://schemas.microsoft.com/office/drawing/2014/main" id="{0D61404B-9A62-21AA-83DB-3EC0F1889B16}"/>
                </a:ext>
              </a:extLst>
            </p:cNvPr>
            <p:cNvSpPr/>
            <p:nvPr/>
          </p:nvSpPr>
          <p:spPr>
            <a:xfrm>
              <a:off x="1220510" y="5585062"/>
              <a:ext cx="121920" cy="2093714"/>
            </a:xfrm>
            <a:prstGeom prst="roundRect">
              <a:avLst>
                <a:gd name="adj" fmla="val 78139"/>
              </a:avLst>
            </a:prstGeom>
            <a:solidFill>
              <a:srgbClr val="26A688"/>
            </a:solidFill>
            <a:ln/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919799-FADA-279D-C614-D2CF01300B57}"/>
              </a:ext>
            </a:extLst>
          </p:cNvPr>
          <p:cNvGrpSpPr/>
          <p:nvPr/>
        </p:nvGrpSpPr>
        <p:grpSpPr>
          <a:xfrm>
            <a:off x="5173028" y="5432662"/>
            <a:ext cx="4196358" cy="1971022"/>
            <a:chOff x="10215573" y="4798813"/>
            <a:chExt cx="4226838" cy="3309559"/>
          </a:xfrm>
        </p:grpSpPr>
        <p:sp>
          <p:nvSpPr>
            <p:cNvPr id="11" name="Shape 2">
              <a:extLst>
                <a:ext uri="{FF2B5EF4-FFF2-40B4-BE49-F238E27FC236}">
                  <a16:creationId xmlns:a16="http://schemas.microsoft.com/office/drawing/2014/main" id="{CCBC6AD1-8F2B-D680-1257-E2B5513292F2}"/>
                </a:ext>
              </a:extLst>
            </p:cNvPr>
            <p:cNvSpPr/>
            <p:nvPr/>
          </p:nvSpPr>
          <p:spPr>
            <a:xfrm>
              <a:off x="10246053" y="4798813"/>
              <a:ext cx="4196358" cy="3309559"/>
            </a:xfrm>
            <a:prstGeom prst="roundRect">
              <a:avLst>
                <a:gd name="adj" fmla="val 6988"/>
              </a:avLst>
            </a:prstGeom>
            <a:solidFill>
              <a:srgbClr val="FFFFFF"/>
            </a:solidFill>
            <a:ln w="3048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2" name="Shape 3">
              <a:extLst>
                <a:ext uri="{FF2B5EF4-FFF2-40B4-BE49-F238E27FC236}">
                  <a16:creationId xmlns:a16="http://schemas.microsoft.com/office/drawing/2014/main" id="{92C529EB-8420-B875-BF5B-10A571506B81}"/>
                </a:ext>
              </a:extLst>
            </p:cNvPr>
            <p:cNvSpPr/>
            <p:nvPr/>
          </p:nvSpPr>
          <p:spPr>
            <a:xfrm>
              <a:off x="10215573" y="5432662"/>
              <a:ext cx="121920" cy="2093714"/>
            </a:xfrm>
            <a:prstGeom prst="roundRect">
              <a:avLst>
                <a:gd name="adj" fmla="val 78139"/>
              </a:avLst>
            </a:prstGeom>
            <a:solidFill>
              <a:srgbClr val="26A688"/>
            </a:solidFill>
            <a:ln/>
          </p:spPr>
        </p:sp>
      </p:grpSp>
      <p:sp>
        <p:nvSpPr>
          <p:cNvPr id="18" name="Text 4">
            <a:extLst>
              <a:ext uri="{FF2B5EF4-FFF2-40B4-BE49-F238E27FC236}">
                <a16:creationId xmlns:a16="http://schemas.microsoft.com/office/drawing/2014/main" id="{03895AFB-CA6C-34CF-2088-E627DFDA02A8}"/>
              </a:ext>
            </a:extLst>
          </p:cNvPr>
          <p:cNvSpPr/>
          <p:nvPr/>
        </p:nvSpPr>
        <p:spPr>
          <a:xfrm>
            <a:off x="861463" y="28274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ptos" panose="020B0004020202020204" pitchFamily="34" charset="0"/>
                <a:ea typeface="Unbounded Bold" pitchFamily="34" charset="-122"/>
                <a:cs typeface="Unbounded Bold" pitchFamily="34" charset="-120"/>
              </a:rPr>
              <a:t>ENCOUNTERS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959DFADA-7A85-34B4-8459-522CFCE03616}"/>
              </a:ext>
            </a:extLst>
          </p:cNvPr>
          <p:cNvSpPr/>
          <p:nvPr/>
        </p:nvSpPr>
        <p:spPr>
          <a:xfrm>
            <a:off x="861463" y="56234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ptos" panose="020B0004020202020204" pitchFamily="34" charset="0"/>
                <a:ea typeface="Unbounded Bold" pitchFamily="34" charset="-122"/>
                <a:cs typeface="Unbounded Bold" pitchFamily="34" charset="-120"/>
              </a:rPr>
              <a:t>PROCEDURES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DF3988A8-CFE5-6006-E257-276BF14A6A12}"/>
              </a:ext>
            </a:extLst>
          </p:cNvPr>
          <p:cNvSpPr/>
          <p:nvPr/>
        </p:nvSpPr>
        <p:spPr>
          <a:xfrm>
            <a:off x="5541537" y="28263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ptos" panose="020B0004020202020204" pitchFamily="34" charset="0"/>
                <a:ea typeface="Unbounded Bold" pitchFamily="34" charset="-122"/>
                <a:cs typeface="Unbounded Bold" pitchFamily="34" charset="-120"/>
              </a:rPr>
              <a:t>ORGANISATION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1064ECE9-5F77-C4A3-0846-8669D24D2313}"/>
              </a:ext>
            </a:extLst>
          </p:cNvPr>
          <p:cNvSpPr/>
          <p:nvPr/>
        </p:nvSpPr>
        <p:spPr>
          <a:xfrm>
            <a:off x="10269333" y="28263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ptos" panose="020B0004020202020204" pitchFamily="34" charset="0"/>
                <a:ea typeface="Unbounded Bold" pitchFamily="34" charset="-122"/>
                <a:cs typeface="Unbounded Bold" pitchFamily="34" charset="-120"/>
              </a:rPr>
              <a:t>PAYERS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86977AD3-348E-84E2-3E3E-409C9D327930}"/>
              </a:ext>
            </a:extLst>
          </p:cNvPr>
          <p:cNvSpPr/>
          <p:nvPr/>
        </p:nvSpPr>
        <p:spPr>
          <a:xfrm>
            <a:off x="5541537" y="56184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ptos" panose="020B0004020202020204" pitchFamily="34" charset="0"/>
                <a:ea typeface="Unbounded Bold" pitchFamily="34" charset="-122"/>
                <a:cs typeface="Unbounded Bold" pitchFamily="34" charset="-120"/>
              </a:rPr>
              <a:t>PATIENTS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8068A179-3169-5DCE-50F0-BA67C221ADE4}"/>
              </a:ext>
            </a:extLst>
          </p:cNvPr>
          <p:cNvSpPr/>
          <p:nvPr/>
        </p:nvSpPr>
        <p:spPr>
          <a:xfrm>
            <a:off x="793790" y="19122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ptos" panose="020B0004020202020204" pitchFamily="34" charset="0"/>
                <a:ea typeface="Unbounded Bold" pitchFamily="34" charset="-122"/>
                <a:cs typeface="Unbounded Bold" pitchFamily="34" charset="-120"/>
              </a:rPr>
              <a:t>Tables: 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24" name="Text 5">
            <a:extLst>
              <a:ext uri="{FF2B5EF4-FFF2-40B4-BE49-F238E27FC236}">
                <a16:creationId xmlns:a16="http://schemas.microsoft.com/office/drawing/2014/main" id="{96EC28D9-1521-2376-E58C-96A611FD0571}"/>
              </a:ext>
            </a:extLst>
          </p:cNvPr>
          <p:cNvSpPr/>
          <p:nvPr/>
        </p:nvSpPr>
        <p:spPr>
          <a:xfrm>
            <a:off x="861463" y="3262624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Contains Patients Encounter related data like Encounter class, Payer, Total claim cost, Coverage gap etc.</a:t>
            </a:r>
            <a:endParaRPr lang="en-US" sz="1600" dirty="0"/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4E6A03C9-D4EE-8CC7-39EB-438B29263ADE}"/>
              </a:ext>
            </a:extLst>
          </p:cNvPr>
          <p:cNvSpPr/>
          <p:nvPr/>
        </p:nvSpPr>
        <p:spPr>
          <a:xfrm>
            <a:off x="5541537" y="3205833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Contains Hospital details : Name, Adress, City , state , Geographical coordinates.</a:t>
            </a:r>
            <a:endParaRPr lang="en-US" sz="1600" dirty="0"/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7365F2B0-CCC0-EC85-3AE6-17E441B46001}"/>
              </a:ext>
            </a:extLst>
          </p:cNvPr>
          <p:cNvSpPr/>
          <p:nvPr/>
        </p:nvSpPr>
        <p:spPr>
          <a:xfrm>
            <a:off x="10263482" y="3218193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Contains Payer’s details : Name, Adress, City , state , ZIP, Phone.</a:t>
            </a:r>
            <a:endParaRPr lang="en-US" sz="1600" dirty="0"/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D50DFB7B-ADDA-A9AE-8731-F6099A855E1B}"/>
              </a:ext>
            </a:extLst>
          </p:cNvPr>
          <p:cNvSpPr/>
          <p:nvPr/>
        </p:nvSpPr>
        <p:spPr>
          <a:xfrm>
            <a:off x="861463" y="5977755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Contains Procedure related data like Procedure timing, Patient, Encounter, Description,  Base cost etc.</a:t>
            </a:r>
            <a:endParaRPr lang="en-US" sz="1600" dirty="0"/>
          </a:p>
        </p:txBody>
      </p:sp>
      <p:sp>
        <p:nvSpPr>
          <p:cNvPr id="28" name="Text 5">
            <a:extLst>
              <a:ext uri="{FF2B5EF4-FFF2-40B4-BE49-F238E27FC236}">
                <a16:creationId xmlns:a16="http://schemas.microsoft.com/office/drawing/2014/main" id="{2CE6130C-8704-85C9-43DE-1AC37033BFDF}"/>
              </a:ext>
            </a:extLst>
          </p:cNvPr>
          <p:cNvSpPr/>
          <p:nvPr/>
        </p:nvSpPr>
        <p:spPr>
          <a:xfrm>
            <a:off x="5541537" y="5977755"/>
            <a:ext cx="34692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Contains Patients information: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Name, Birth Date, Death Date, Marital status, Ethnicity etc.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212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2567" y="418386"/>
            <a:ext cx="11506676" cy="475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Evaluating Financial Risk by Encounter Outcome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540186" y="1065609"/>
            <a:ext cx="13565267" cy="556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We determine which ReasonCodes lead to the highest financial risk based on the total uncovered cost (difference between total claim cost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and payer coverage).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21712" y="1812131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10501" y="1733787"/>
            <a:ext cx="1902143" cy="237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Objective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10501" y="2205514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ReasonCodes with highest financial risk from uncovered costs.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821712" y="2802017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10501" y="2678131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Combine patient demographics and encounter outcomes.</a:t>
            </a: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CEC816-8CA5-E580-25F7-854FA462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7" y="4114799"/>
            <a:ext cx="13145528" cy="3500795"/>
          </a:xfrm>
          <a:prstGeom prst="rect">
            <a:avLst/>
          </a:prstGeom>
        </p:spPr>
      </p:pic>
      <p:sp>
        <p:nvSpPr>
          <p:cNvPr id="15" name="Text 4">
            <a:extLst>
              <a:ext uri="{FF2B5EF4-FFF2-40B4-BE49-F238E27FC236}">
                <a16:creationId xmlns:a16="http://schemas.microsoft.com/office/drawing/2014/main" id="{B01A0B02-6E46-BB11-8C96-5357D4EA23D4}"/>
              </a:ext>
            </a:extLst>
          </p:cNvPr>
          <p:cNvSpPr/>
          <p:nvPr/>
        </p:nvSpPr>
        <p:spPr>
          <a:xfrm>
            <a:off x="7361755" y="1675506"/>
            <a:ext cx="1902143" cy="237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Observations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07DE4A58-C3B1-2E61-4726-E555AFD0C7D0}"/>
              </a:ext>
            </a:extLst>
          </p:cNvPr>
          <p:cNvSpPr/>
          <p:nvPr/>
        </p:nvSpPr>
        <p:spPr>
          <a:xfrm>
            <a:off x="7361755" y="2048596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Excluding missing Reason code, Reason code with highest Total Uncovered cost is :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72892002 – Normal Pregnancy</a:t>
            </a:r>
            <a:endParaRPr lang="en-US" sz="1150" b="1" dirty="0">
              <a:solidFill>
                <a:srgbClr val="FF0000"/>
              </a:solidFill>
            </a:endParaRP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AC3C8635-81FB-2240-29D3-C4FFBC573D61}"/>
              </a:ext>
            </a:extLst>
          </p:cNvPr>
          <p:cNvSpPr/>
          <p:nvPr/>
        </p:nvSpPr>
        <p:spPr>
          <a:xfrm>
            <a:off x="7361755" y="2690633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 an average </a:t>
            </a:r>
            <a:r>
              <a:rPr lang="en-US" sz="115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females of age around 42 years </a:t>
            </a:r>
            <a:r>
              <a:rPr lang="en-US" sz="1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are most vulnerable </a:t>
            </a: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463B5779-6A7E-BCBC-F47F-30640649CFF9}"/>
              </a:ext>
            </a:extLst>
          </p:cNvPr>
          <p:cNvSpPr/>
          <p:nvPr/>
        </p:nvSpPr>
        <p:spPr>
          <a:xfrm>
            <a:off x="7361755" y="3146464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Top 2 Reason codes with highest number of Encounters :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1.  </a:t>
            </a:r>
            <a:r>
              <a:rPr lang="en-US" sz="115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88805009 – Chronic Congestive heart failure(disorder)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2.  </a:t>
            </a:r>
            <a:r>
              <a:rPr lang="en-US" sz="115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55822004 - Hyperlipidemia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13EA9E-C7C4-CE39-54E3-AEE691B794D4}"/>
              </a:ext>
            </a:extLst>
          </p:cNvPr>
          <p:cNvSpPr/>
          <p:nvPr/>
        </p:nvSpPr>
        <p:spPr>
          <a:xfrm>
            <a:off x="6587244" y="1622584"/>
            <a:ext cx="62940" cy="226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FA195-A477-8D41-9CFC-80711D21A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E29C0E6-F3A7-278C-07F2-89570FFD737C}"/>
              </a:ext>
            </a:extLst>
          </p:cNvPr>
          <p:cNvSpPr/>
          <p:nvPr/>
        </p:nvSpPr>
        <p:spPr>
          <a:xfrm>
            <a:off x="532567" y="418386"/>
            <a:ext cx="11506676" cy="475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Identifying Patients with Frequent High-Cost Encounters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29F577A-E238-F2AD-EC82-023A02E02B66}"/>
              </a:ext>
            </a:extLst>
          </p:cNvPr>
          <p:cNvSpPr/>
          <p:nvPr/>
        </p:nvSpPr>
        <p:spPr>
          <a:xfrm>
            <a:off x="540186" y="1065609"/>
            <a:ext cx="13565267" cy="556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Identify patients who had more than 3 encounters in a year where each encounter had a total claim cost above a certain threshold (e.g., $10,000).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4D9750D-A7C4-DE33-4A42-29D815F40DFF}"/>
              </a:ext>
            </a:extLst>
          </p:cNvPr>
          <p:cNvSpPr/>
          <p:nvPr/>
        </p:nvSpPr>
        <p:spPr>
          <a:xfrm>
            <a:off x="821712" y="1812131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D46EB90-937D-ECC7-9367-8882E45739F5}"/>
              </a:ext>
            </a:extLst>
          </p:cNvPr>
          <p:cNvSpPr/>
          <p:nvPr/>
        </p:nvSpPr>
        <p:spPr>
          <a:xfrm>
            <a:off x="764739" y="1728132"/>
            <a:ext cx="1902143" cy="306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Objective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52D51C1-1326-9704-05DE-30678CDEA762}"/>
              </a:ext>
            </a:extLst>
          </p:cNvPr>
          <p:cNvSpPr/>
          <p:nvPr/>
        </p:nvSpPr>
        <p:spPr>
          <a:xfrm>
            <a:off x="764739" y="2280166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Patients with most frequent encounters</a:t>
            </a:r>
            <a:endParaRPr lang="en-US" sz="13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325C6134-1E6E-FDF5-3CB1-1E81B90DECEF}"/>
              </a:ext>
            </a:extLst>
          </p:cNvPr>
          <p:cNvSpPr/>
          <p:nvPr/>
        </p:nvSpPr>
        <p:spPr>
          <a:xfrm>
            <a:off x="821712" y="2802017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1CA1249-4607-A97B-8BCE-9537D0FEEABD}"/>
              </a:ext>
            </a:extLst>
          </p:cNvPr>
          <p:cNvSpPr/>
          <p:nvPr/>
        </p:nvSpPr>
        <p:spPr>
          <a:xfrm>
            <a:off x="764739" y="2822972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Finding Total Cost of those encounter</a:t>
            </a:r>
            <a:endParaRPr lang="en-US" sz="130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96B47BC1-CBF9-35FC-0701-3F942AE8BD65}"/>
              </a:ext>
            </a:extLst>
          </p:cNvPr>
          <p:cNvSpPr/>
          <p:nvPr/>
        </p:nvSpPr>
        <p:spPr>
          <a:xfrm>
            <a:off x="7268645" y="1675506"/>
            <a:ext cx="1902143" cy="237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Observations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C366D11B-A764-3ADA-4EE2-4DB4657D1D85}"/>
              </a:ext>
            </a:extLst>
          </p:cNvPr>
          <p:cNvSpPr/>
          <p:nvPr/>
        </p:nvSpPr>
        <p:spPr>
          <a:xfrm>
            <a:off x="7268645" y="2034926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Gail Glover 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had most frequent High-Cost encounters , with highest number of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encounter in  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2014 &amp; 2018 – </a:t>
            </a: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42 times </a:t>
            </a:r>
            <a:endParaRPr lang="en-US" sz="13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4795EA43-780E-9FAC-B054-706A3483B4EE}"/>
              </a:ext>
            </a:extLst>
          </p:cNvPr>
          <p:cNvSpPr/>
          <p:nvPr/>
        </p:nvSpPr>
        <p:spPr>
          <a:xfrm>
            <a:off x="7268645" y="2924177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cost of these encounters :</a:t>
            </a:r>
            <a:b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2014 – </a:t>
            </a: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$ 1029036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2018 - </a:t>
            </a: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$ 1028842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A27F1-314C-3392-1D94-F053BBE9F173}"/>
              </a:ext>
            </a:extLst>
          </p:cNvPr>
          <p:cNvSpPr/>
          <p:nvPr/>
        </p:nvSpPr>
        <p:spPr>
          <a:xfrm>
            <a:off x="6587244" y="1622584"/>
            <a:ext cx="62940" cy="27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D0536F-0FB5-A81E-D851-B8BFD41B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39" y="4839774"/>
            <a:ext cx="12699563" cy="3150880"/>
          </a:xfrm>
          <a:prstGeom prst="rect">
            <a:avLst/>
          </a:prstGeom>
        </p:spPr>
      </p:pic>
      <p:sp>
        <p:nvSpPr>
          <p:cNvPr id="20" name="Text 5">
            <a:extLst>
              <a:ext uri="{FF2B5EF4-FFF2-40B4-BE49-F238E27FC236}">
                <a16:creationId xmlns:a16="http://schemas.microsoft.com/office/drawing/2014/main" id="{897DA982-0F51-A3D1-F403-595856F329AF}"/>
              </a:ext>
            </a:extLst>
          </p:cNvPr>
          <p:cNvSpPr/>
          <p:nvPr/>
        </p:nvSpPr>
        <p:spPr>
          <a:xfrm>
            <a:off x="7268645" y="3832783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Overall count of encounters and total cost between 2012 - 2021 </a:t>
            </a:r>
            <a:endParaRPr lang="en-US" sz="1300" b="1" dirty="0">
              <a:solidFill>
                <a:srgbClr val="FF000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Encounters- </a:t>
            </a: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381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cost – </a:t>
            </a: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$ 9,398,041</a:t>
            </a:r>
          </a:p>
        </p:txBody>
      </p:sp>
    </p:spTree>
    <p:extLst>
      <p:ext uri="{BB962C8B-B14F-4D97-AF65-F5344CB8AC3E}">
        <p14:creationId xmlns:p14="http://schemas.microsoft.com/office/powerpoint/2010/main" val="23681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4C841-F3A9-2E00-A3C8-02D88F4D6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920E75D-70C0-9820-D9BA-63295B38098E}"/>
              </a:ext>
            </a:extLst>
          </p:cNvPr>
          <p:cNvSpPr/>
          <p:nvPr/>
        </p:nvSpPr>
        <p:spPr>
          <a:xfrm>
            <a:off x="532567" y="418386"/>
            <a:ext cx="11506676" cy="475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Identifying Risk Factors Based on Demographics and Encounter Reasons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DAE33EC-94CC-A56B-55D9-F02A7958496B}"/>
              </a:ext>
            </a:extLst>
          </p:cNvPr>
          <p:cNvSpPr/>
          <p:nvPr/>
        </p:nvSpPr>
        <p:spPr>
          <a:xfrm>
            <a:off x="540186" y="1065609"/>
            <a:ext cx="13565267" cy="556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Analyze the top 3 most frequent diagnosis codes (</a:t>
            </a:r>
            <a:r>
              <a:rPr lang="en-US" sz="1600" dirty="0" err="1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ReasonCodes</a:t>
            </a:r>
            <a:r>
              <a:rPr lang="en-US" sz="160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) and the associated patient demographic data to understand which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groups are most affected by high-cost encounters.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9C974A1-D820-C679-56EC-579E618E2095}"/>
              </a:ext>
            </a:extLst>
          </p:cNvPr>
          <p:cNvSpPr/>
          <p:nvPr/>
        </p:nvSpPr>
        <p:spPr>
          <a:xfrm>
            <a:off x="821712" y="1812131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B1F22BBF-A173-A0F0-9F66-EDDD45A265AE}"/>
              </a:ext>
            </a:extLst>
          </p:cNvPr>
          <p:cNvSpPr/>
          <p:nvPr/>
        </p:nvSpPr>
        <p:spPr>
          <a:xfrm>
            <a:off x="540186" y="5411627"/>
            <a:ext cx="4187678" cy="466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Aggregated with only reason codes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E2488DE-2D28-6878-D5DB-B0A1427F4593}"/>
              </a:ext>
            </a:extLst>
          </p:cNvPr>
          <p:cNvSpPr/>
          <p:nvPr/>
        </p:nvSpPr>
        <p:spPr>
          <a:xfrm>
            <a:off x="764739" y="2259034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top 3 most frequent Reason codes </a:t>
            </a:r>
            <a:endParaRPr lang="en-US" sz="13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6A5F56A7-47DC-0FED-BAE0-1D569CE89581}"/>
              </a:ext>
            </a:extLst>
          </p:cNvPr>
          <p:cNvSpPr/>
          <p:nvPr/>
        </p:nvSpPr>
        <p:spPr>
          <a:xfrm>
            <a:off x="821712" y="2802017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CE09C76-BF8B-933A-6004-87078915D7DA}"/>
              </a:ext>
            </a:extLst>
          </p:cNvPr>
          <p:cNvSpPr/>
          <p:nvPr/>
        </p:nvSpPr>
        <p:spPr>
          <a:xfrm>
            <a:off x="764739" y="2812221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Combine patient demographics to understand which groups are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affected</a:t>
            </a:r>
            <a:endParaRPr lang="en-US" sz="130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1FF7D751-ACF4-8151-BD68-7271DF49B958}"/>
              </a:ext>
            </a:extLst>
          </p:cNvPr>
          <p:cNvSpPr/>
          <p:nvPr/>
        </p:nvSpPr>
        <p:spPr>
          <a:xfrm>
            <a:off x="7268645" y="1675506"/>
            <a:ext cx="1902143" cy="237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Observations</a:t>
            </a:r>
            <a:r>
              <a:rPr lang="en-US" sz="1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:</a:t>
            </a:r>
            <a:endParaRPr lang="en-US" sz="1450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D454FC3D-50A1-E1FB-737D-37E2DDB33E6C}"/>
              </a:ext>
            </a:extLst>
          </p:cNvPr>
          <p:cNvSpPr/>
          <p:nvPr/>
        </p:nvSpPr>
        <p:spPr>
          <a:xfrm>
            <a:off x="7268645" y="2034926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Top 3 most frequent Reason codes :</a:t>
            </a:r>
            <a:endParaRPr lang="en-US" sz="1300" dirty="0">
              <a:solidFill>
                <a:srgbClr val="FF000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l">
              <a:lnSpc>
                <a:spcPts val="1900"/>
              </a:lnSpc>
              <a:buAutoNum type="arabicPeriod"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72892002 – Normal Pregnancy</a:t>
            </a:r>
          </a:p>
          <a:p>
            <a:pPr marL="342900" indent="-342900" algn="l">
              <a:lnSpc>
                <a:spcPts val="1900"/>
              </a:lnSpc>
              <a:buAutoNum type="arabicPeriod"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67811000119102 – Primary small cell malignant neoplasm of lung</a:t>
            </a:r>
          </a:p>
          <a:p>
            <a:pPr marL="342900" indent="-342900" algn="l">
              <a:lnSpc>
                <a:spcPts val="1900"/>
              </a:lnSpc>
              <a:buAutoNum type="arabicPeriod"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254837009 -  Malignant neoplasm of breast ( disorder)</a:t>
            </a: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4EAAEC58-CC1E-803F-F286-ACA5149B3F95}"/>
              </a:ext>
            </a:extLst>
          </p:cNvPr>
          <p:cNvSpPr/>
          <p:nvPr/>
        </p:nvSpPr>
        <p:spPr>
          <a:xfrm>
            <a:off x="7268645" y="3101974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R="0" lvl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cost of these Reason codes :</a:t>
            </a:r>
          </a:p>
          <a:p>
            <a:pPr marL="342900" marR="0" lvl="0" indent="-3429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 pitchFamily="34" charset="0"/>
                <a:ea typeface="Open Sans" pitchFamily="34" charset="-122"/>
                <a:cs typeface="Open Sans" pitchFamily="34" charset="-120"/>
              </a:rPr>
              <a:t>Normal Pregnancy :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Open Sans" pitchFamily="34" charset="0"/>
                <a:ea typeface="Open Sans" pitchFamily="34" charset="-122"/>
                <a:cs typeface="Open Sans" pitchFamily="34" charset="-120"/>
              </a:rPr>
              <a:t>$ 18330619</a:t>
            </a:r>
          </a:p>
          <a:p>
            <a:pPr marL="342900" marR="0" lvl="0" indent="-3429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 pitchFamily="34" charset="0"/>
                <a:ea typeface="Open Sans" pitchFamily="34" charset="-122"/>
                <a:cs typeface="Open Sans" pitchFamily="34" charset="-120"/>
              </a:rPr>
              <a:t>Primary small cell malignant neoplasm of lung :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Open Sans" pitchFamily="34" charset="0"/>
                <a:ea typeface="Open Sans" pitchFamily="34" charset="-122"/>
                <a:cs typeface="Open Sans" pitchFamily="34" charset="-120"/>
              </a:rPr>
              <a:t>$ 511023</a:t>
            </a:r>
            <a:endParaRPr lang="en-US" sz="1300" b="1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 pitchFamily="34" charset="0"/>
                <a:ea typeface="Open Sans" pitchFamily="34" charset="-122"/>
                <a:cs typeface="Open Sans" pitchFamily="34" charset="-120"/>
              </a:rPr>
              <a:t>Malignant neoplasm of breast ( disorder) :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Open Sans" pitchFamily="34" charset="0"/>
                <a:ea typeface="Open Sans" pitchFamily="34" charset="-122"/>
                <a:cs typeface="Open Sans" pitchFamily="34" charset="-120"/>
              </a:rPr>
              <a:t>$ 389014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l">
              <a:lnSpc>
                <a:spcPts val="1900"/>
              </a:lnSpc>
              <a:buNone/>
            </a:pPr>
            <a:endParaRPr lang="en-US" sz="1300" b="1" dirty="0">
              <a:solidFill>
                <a:srgbClr val="FF000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6BFCBD-C09D-2071-819C-8EE0A6016FF0}"/>
              </a:ext>
            </a:extLst>
          </p:cNvPr>
          <p:cNvSpPr/>
          <p:nvPr/>
        </p:nvSpPr>
        <p:spPr>
          <a:xfrm>
            <a:off x="6587244" y="1622584"/>
            <a:ext cx="62940" cy="27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82ADCA02-F8F0-E5C2-E4E4-30598C9A7885}"/>
              </a:ext>
            </a:extLst>
          </p:cNvPr>
          <p:cNvSpPr/>
          <p:nvPr/>
        </p:nvSpPr>
        <p:spPr>
          <a:xfrm>
            <a:off x="7268645" y="4222897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0">
              <a:lnSpc>
                <a:spcPts val="1900"/>
              </a:lnSpc>
              <a:defRPr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affected groups by these encounters :</a:t>
            </a:r>
          </a:p>
          <a:p>
            <a:pPr marL="342900" lvl="0" indent="-342900">
              <a:lnSpc>
                <a:spcPts val="1900"/>
              </a:lnSpc>
              <a:buAutoNum type="arabicPeriod"/>
              <a:defRPr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Normal Pregnancy :  </a:t>
            </a: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Females of age group 36-60 &amp; 18-35 </a:t>
            </a:r>
          </a:p>
          <a:p>
            <a:pPr marL="342900" lvl="0" indent="-342900">
              <a:lnSpc>
                <a:spcPts val="1900"/>
              </a:lnSpc>
              <a:buAutoNum type="arabicPeriod"/>
              <a:defRPr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Primary small cell malignant neoplasm of lung :  </a:t>
            </a: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Males above 60 years </a:t>
            </a:r>
          </a:p>
          <a:p>
            <a:pPr marL="342900" lvl="0" indent="-342900">
              <a:lnSpc>
                <a:spcPts val="1900"/>
              </a:lnSpc>
              <a:buAutoNum type="arabicPeriod"/>
              <a:defRPr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Malignant neoplasm of breast ( disorder) : </a:t>
            </a: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Females above 60 years</a:t>
            </a:r>
            <a:endParaRPr lang="en-US" sz="13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E28AA2-E72A-1471-7EAA-CF9C3135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6" y="5964517"/>
            <a:ext cx="5642405" cy="1476375"/>
          </a:xfrm>
          <a:prstGeom prst="rect">
            <a:avLst/>
          </a:prstGeom>
        </p:spPr>
      </p:pic>
      <p:sp>
        <p:nvSpPr>
          <p:cNvPr id="21" name="Text 4">
            <a:extLst>
              <a:ext uri="{FF2B5EF4-FFF2-40B4-BE49-F238E27FC236}">
                <a16:creationId xmlns:a16="http://schemas.microsoft.com/office/drawing/2014/main" id="{58110EA1-2432-BF54-4AAA-537B9392677C}"/>
              </a:ext>
            </a:extLst>
          </p:cNvPr>
          <p:cNvSpPr/>
          <p:nvPr/>
        </p:nvSpPr>
        <p:spPr>
          <a:xfrm>
            <a:off x="6220763" y="5411627"/>
            <a:ext cx="4311633" cy="315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Aggregated with age group +  Gender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8178C6-4BF1-950F-54D4-BCA48F1F6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04" y="5932635"/>
            <a:ext cx="7775575" cy="1476375"/>
          </a:xfrm>
          <a:prstGeom prst="rect">
            <a:avLst/>
          </a:prstGeom>
        </p:spPr>
      </p:pic>
      <p:sp>
        <p:nvSpPr>
          <p:cNvPr id="24" name="Text 4">
            <a:extLst>
              <a:ext uri="{FF2B5EF4-FFF2-40B4-BE49-F238E27FC236}">
                <a16:creationId xmlns:a16="http://schemas.microsoft.com/office/drawing/2014/main" id="{4B9C8F9A-3F4C-31F8-B1AC-764DFDFDF554}"/>
              </a:ext>
            </a:extLst>
          </p:cNvPr>
          <p:cNvSpPr/>
          <p:nvPr/>
        </p:nvSpPr>
        <p:spPr>
          <a:xfrm>
            <a:off x="764739" y="1728132"/>
            <a:ext cx="1902143" cy="306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Objective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4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7A1D2-869D-ECD7-1629-CF1DEB68F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B97322E-5A9E-B309-DB3B-40E574A70FC8}"/>
              </a:ext>
            </a:extLst>
          </p:cNvPr>
          <p:cNvSpPr/>
          <p:nvPr/>
        </p:nvSpPr>
        <p:spPr>
          <a:xfrm>
            <a:off x="532567" y="418386"/>
            <a:ext cx="11506676" cy="475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Assessing Payer Contributions for Different Procedure Types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84E272A8-F647-58FF-2C52-87F1675C9DC4}"/>
              </a:ext>
            </a:extLst>
          </p:cNvPr>
          <p:cNvSpPr/>
          <p:nvPr/>
        </p:nvSpPr>
        <p:spPr>
          <a:xfrm>
            <a:off x="540186" y="1065609"/>
            <a:ext cx="13565267" cy="556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Analyze payer contributions for the base cost of procedures and identify any gaps between total claim cost and payer coverage.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2ACA860-E8D0-23DA-1612-82D4574BE050}"/>
              </a:ext>
            </a:extLst>
          </p:cNvPr>
          <p:cNvSpPr/>
          <p:nvPr/>
        </p:nvSpPr>
        <p:spPr>
          <a:xfrm>
            <a:off x="821712" y="1812131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6C11849-7C2E-D1AC-FE9F-70AFF843920C}"/>
              </a:ext>
            </a:extLst>
          </p:cNvPr>
          <p:cNvSpPr/>
          <p:nvPr/>
        </p:nvSpPr>
        <p:spPr>
          <a:xfrm>
            <a:off x="764739" y="2259034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Find out how much payer contributes against base cost</a:t>
            </a:r>
            <a:endParaRPr lang="en-US" sz="13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EB0E840C-ECE5-8852-5572-9BFFA907F9F0}"/>
              </a:ext>
            </a:extLst>
          </p:cNvPr>
          <p:cNvSpPr/>
          <p:nvPr/>
        </p:nvSpPr>
        <p:spPr>
          <a:xfrm>
            <a:off x="821712" y="2802017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50E4027-782B-5D0D-C16B-5C5B2323AE2A}"/>
              </a:ext>
            </a:extLst>
          </p:cNvPr>
          <p:cNvSpPr/>
          <p:nvPr/>
        </p:nvSpPr>
        <p:spPr>
          <a:xfrm>
            <a:off x="764739" y="2812221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Uncover gaps between Total claim cost and payer coverage. </a:t>
            </a:r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20BBA61A-F5CB-44F4-B4DE-BB824B9F8D55}"/>
              </a:ext>
            </a:extLst>
          </p:cNvPr>
          <p:cNvSpPr/>
          <p:nvPr/>
        </p:nvSpPr>
        <p:spPr>
          <a:xfrm>
            <a:off x="7268645" y="1675506"/>
            <a:ext cx="1902143" cy="237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Observations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40CF31EF-7AEC-4E08-DE18-06ACD52CE891}"/>
              </a:ext>
            </a:extLst>
          </p:cNvPr>
          <p:cNvSpPr/>
          <p:nvPr/>
        </p:nvSpPr>
        <p:spPr>
          <a:xfrm>
            <a:off x="7268645" y="2034926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Payer with highest coverage against Total claim cost :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Medicaid : coverage percent – 94.71%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 Full coverage against base cost)</a:t>
            </a: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DFA20709-0CC6-580B-DFA6-DB48A68F6E0F}"/>
              </a:ext>
            </a:extLst>
          </p:cNvPr>
          <p:cNvSpPr/>
          <p:nvPr/>
        </p:nvSpPr>
        <p:spPr>
          <a:xfrm>
            <a:off x="7268645" y="2919451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R="0" lvl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Payers with 90 %+ Coverage against Total claim cost :</a:t>
            </a:r>
          </a:p>
          <a:p>
            <a:pPr marL="342900" indent="-342900" algn="l">
              <a:lnSpc>
                <a:spcPts val="1900"/>
              </a:lnSpc>
              <a:buAutoNum type="arabicPeriod"/>
            </a:pP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Medicaid – 94.71 % </a:t>
            </a:r>
          </a:p>
          <a:p>
            <a:pPr marL="342900" indent="-342900" algn="l">
              <a:lnSpc>
                <a:spcPts val="1900"/>
              </a:lnSpc>
              <a:buAutoNum type="arabicPeriod"/>
            </a:pPr>
            <a:r>
              <a:rPr lang="en-US" sz="1300" b="1" dirty="0">
                <a:solidFill>
                  <a:schemeClr val="accent6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Dual Eligible – 93.33 %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42D5CB-AE8B-24A0-77D7-710AEF0AEF0D}"/>
              </a:ext>
            </a:extLst>
          </p:cNvPr>
          <p:cNvSpPr/>
          <p:nvPr/>
        </p:nvSpPr>
        <p:spPr>
          <a:xfrm>
            <a:off x="6587244" y="1622584"/>
            <a:ext cx="62940" cy="27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6508B85E-027C-5178-1F9F-07023859B273}"/>
              </a:ext>
            </a:extLst>
          </p:cNvPr>
          <p:cNvSpPr/>
          <p:nvPr/>
        </p:nvSpPr>
        <p:spPr>
          <a:xfrm>
            <a:off x="7268645" y="3722785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0">
              <a:lnSpc>
                <a:spcPts val="1900"/>
              </a:lnSpc>
              <a:defRPr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Payers with Partial coverage or no coverage against base cost  : </a:t>
            </a:r>
          </a:p>
          <a:p>
            <a:pPr marL="342900" lvl="0" indent="-342900">
              <a:lnSpc>
                <a:spcPts val="1900"/>
              </a:lnSpc>
              <a:buAutoNum type="arabicPeriod"/>
              <a:defRPr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Aetna   : 0.03 % against total claim </a:t>
            </a:r>
            <a:endParaRPr lang="en-US" sz="1300" b="1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lvl="0" indent="-342900">
              <a:lnSpc>
                <a:spcPts val="1900"/>
              </a:lnSpc>
              <a:buAutoNum type="arabicPeriod"/>
              <a:defRPr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United Health Care</a:t>
            </a: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:  </a:t>
            </a: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0.03 % against total claim </a:t>
            </a:r>
          </a:p>
          <a:p>
            <a:pPr marL="342900" lvl="0" indent="-342900">
              <a:lnSpc>
                <a:spcPts val="1900"/>
              </a:lnSpc>
              <a:buAutoNum type="arabicPeriod"/>
              <a:defRPr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Cigna Health : 0.01 % against total claim </a:t>
            </a:r>
          </a:p>
          <a:p>
            <a:pPr marL="342900" lvl="0" indent="-342900">
              <a:lnSpc>
                <a:spcPts val="1900"/>
              </a:lnSpc>
              <a:buAutoNum type="arabicPeriod"/>
              <a:defRPr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Humana</a:t>
            </a:r>
          </a:p>
          <a:p>
            <a:pPr marL="342900" lvl="0" indent="-342900">
              <a:lnSpc>
                <a:spcPts val="1900"/>
              </a:lnSpc>
              <a:buAutoNum type="arabicPeriod"/>
              <a:defRPr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Anthem ( no coverage)</a:t>
            </a:r>
            <a:endParaRPr lang="en-US" sz="1300" dirty="0">
              <a:solidFill>
                <a:schemeClr val="accent1">
                  <a:lumMod val="50000"/>
                </a:schemeClr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4102F054-1BF5-54A5-CA52-368F1589116E}"/>
              </a:ext>
            </a:extLst>
          </p:cNvPr>
          <p:cNvSpPr/>
          <p:nvPr/>
        </p:nvSpPr>
        <p:spPr>
          <a:xfrm>
            <a:off x="764739" y="1728132"/>
            <a:ext cx="1902143" cy="306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Objective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DE2B4A-A40F-F352-CB2D-D090F767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39" y="5174016"/>
            <a:ext cx="12857743" cy="29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842BD-D166-9AA0-9AC3-C3DD58F20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FB33E1-F59C-C50F-CD65-AA2B8CCF9014}"/>
              </a:ext>
            </a:extLst>
          </p:cNvPr>
          <p:cNvSpPr/>
          <p:nvPr/>
        </p:nvSpPr>
        <p:spPr>
          <a:xfrm>
            <a:off x="532567" y="418386"/>
            <a:ext cx="11506676" cy="475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Identifying Patients with Multiple Procedures Across Encounters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593049F-B782-53FA-BB61-B7E2682FD654}"/>
              </a:ext>
            </a:extLst>
          </p:cNvPr>
          <p:cNvSpPr/>
          <p:nvPr/>
        </p:nvSpPr>
        <p:spPr>
          <a:xfrm>
            <a:off x="540186" y="1065609"/>
            <a:ext cx="13565267" cy="556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Find patients who had multiple procedures across different encounters with the same </a:t>
            </a:r>
            <a:r>
              <a:rPr lang="en-US" sz="1600" dirty="0" err="1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ReasonCode</a:t>
            </a:r>
            <a:r>
              <a:rPr lang="en-US" sz="160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90EFD65-AAA5-F11B-B328-DF26D43FF521}"/>
              </a:ext>
            </a:extLst>
          </p:cNvPr>
          <p:cNvSpPr/>
          <p:nvPr/>
        </p:nvSpPr>
        <p:spPr>
          <a:xfrm>
            <a:off x="821712" y="1812131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5DE898E0-970F-688E-9F4C-3FA59252C5B2}"/>
              </a:ext>
            </a:extLst>
          </p:cNvPr>
          <p:cNvSpPr/>
          <p:nvPr/>
        </p:nvSpPr>
        <p:spPr>
          <a:xfrm>
            <a:off x="821712" y="2802017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741993F9-7F4B-0266-2B59-B3C7BF0571E0}"/>
              </a:ext>
            </a:extLst>
          </p:cNvPr>
          <p:cNvSpPr/>
          <p:nvPr/>
        </p:nvSpPr>
        <p:spPr>
          <a:xfrm>
            <a:off x="540186" y="1526072"/>
            <a:ext cx="1902143" cy="237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Observations 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27B98A8A-8798-94D1-0A40-015A622BD245}"/>
              </a:ext>
            </a:extLst>
          </p:cNvPr>
          <p:cNvSpPr/>
          <p:nvPr/>
        </p:nvSpPr>
        <p:spPr>
          <a:xfrm>
            <a:off x="532567" y="1829872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Top 3 Patients having multiple procedures across different encounters with same reason code: </a:t>
            </a:r>
          </a:p>
          <a:p>
            <a:pPr marL="342900" indent="-342900" algn="l">
              <a:lnSpc>
                <a:spcPts val="1900"/>
              </a:lnSpc>
              <a:buAutoNum type="arabicPeriod"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Treena Williamson 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– </a:t>
            </a: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192 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procedures across </a:t>
            </a: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100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encounters for </a:t>
            </a: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Pulmonary emphysema </a:t>
            </a:r>
          </a:p>
          <a:p>
            <a:pPr marL="342900" indent="-342900">
              <a:lnSpc>
                <a:spcPts val="1900"/>
              </a:lnSpc>
              <a:buFontTx/>
              <a:buAutoNum type="arabicPeriod"/>
            </a:pP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Eli Grady 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– </a:t>
            </a: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186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procedures across </a:t>
            </a: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44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encounters for </a:t>
            </a: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Normal Pregnancy</a:t>
            </a:r>
          </a:p>
          <a:p>
            <a:pPr marL="342900" indent="-342900">
              <a:lnSpc>
                <a:spcPts val="1900"/>
              </a:lnSpc>
              <a:buFontTx/>
              <a:buAutoNum type="arabicPeriod"/>
            </a:pPr>
            <a:r>
              <a:rPr lang="en-US" sz="1300" b="1" dirty="0" err="1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Emestina</a:t>
            </a: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Bahringer</a:t>
            </a: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– </a:t>
            </a: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161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procedures across </a:t>
            </a: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42</a:t>
            </a: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encounters for </a:t>
            </a:r>
            <a:r>
              <a:rPr lang="en-US" sz="130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Normal pregnancy</a:t>
            </a:r>
          </a:p>
          <a:p>
            <a:pPr marL="342900" indent="-342900">
              <a:lnSpc>
                <a:spcPts val="1900"/>
              </a:lnSpc>
              <a:buFontTx/>
              <a:buAutoNum type="arabicPeriod"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l">
              <a:lnSpc>
                <a:spcPts val="1900"/>
              </a:lnSpc>
              <a:buAutoNum type="arabicPeriod"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l">
              <a:lnSpc>
                <a:spcPts val="1900"/>
              </a:lnSpc>
              <a:buAutoNum type="arabicPeriod"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l">
              <a:lnSpc>
                <a:spcPts val="1900"/>
              </a:lnSpc>
              <a:buAutoNum type="arabicPeriod"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8F9B351-C95F-ADF9-79CC-3A1D0FA8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08" y="3009305"/>
            <a:ext cx="8948305" cy="1866900"/>
          </a:xfrm>
          <a:prstGeom prst="rect">
            <a:avLst/>
          </a:prstGeom>
        </p:spPr>
      </p:pic>
      <p:sp>
        <p:nvSpPr>
          <p:cNvPr id="23" name="Text 0">
            <a:extLst>
              <a:ext uri="{FF2B5EF4-FFF2-40B4-BE49-F238E27FC236}">
                <a16:creationId xmlns:a16="http://schemas.microsoft.com/office/drawing/2014/main" id="{4EC5B629-08CA-665B-6046-55B8F3EDE1F3}"/>
              </a:ext>
            </a:extLst>
          </p:cNvPr>
          <p:cNvSpPr/>
          <p:nvPr/>
        </p:nvSpPr>
        <p:spPr>
          <a:xfrm>
            <a:off x="540186" y="5092124"/>
            <a:ext cx="11506676" cy="475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Analyzing Patient Encounter Duration for Different Classes</a:t>
            </a: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D9539529-194A-A725-B357-F05B7A38EA88}"/>
              </a:ext>
            </a:extLst>
          </p:cNvPr>
          <p:cNvSpPr/>
          <p:nvPr/>
        </p:nvSpPr>
        <p:spPr>
          <a:xfrm>
            <a:off x="540186" y="5642895"/>
            <a:ext cx="13565267" cy="556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Calculate the average encounter duration for each class (</a:t>
            </a:r>
            <a:r>
              <a:rPr lang="en-US" sz="1600" dirty="0" err="1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EncounterClass</a:t>
            </a:r>
            <a:r>
              <a:rPr lang="en-US" sz="1600" dirty="0">
                <a:solidFill>
                  <a:srgbClr val="333F70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) per organization, identifying any encounters that exceed 24 hours.</a:t>
            </a:r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77827F12-14EB-2BC1-E578-1D3C028CC3EF}"/>
              </a:ext>
            </a:extLst>
          </p:cNvPr>
          <p:cNvSpPr/>
          <p:nvPr/>
        </p:nvSpPr>
        <p:spPr>
          <a:xfrm>
            <a:off x="7093267" y="6087189"/>
            <a:ext cx="1902143" cy="237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Observations :</a:t>
            </a:r>
            <a:endParaRPr lang="en-US" sz="1450" dirty="0"/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4F2782C6-2DA3-ED7D-9C54-2129577BBA34}"/>
              </a:ext>
            </a:extLst>
          </p:cNvPr>
          <p:cNvSpPr/>
          <p:nvPr/>
        </p:nvSpPr>
        <p:spPr>
          <a:xfrm>
            <a:off x="7093267" y="6522482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900"/>
              </a:lnSpc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Inpatient type encounter has highest average duration hours </a:t>
            </a:r>
            <a:r>
              <a:rPr lang="en-US" sz="1300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– 36.84 </a:t>
            </a:r>
            <a:r>
              <a:rPr lang="en-US" sz="1300" dirty="0" err="1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hrs</a:t>
            </a:r>
            <a:r>
              <a:rPr lang="en-US" sz="1300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</a:p>
          <a:p>
            <a:pPr algn="l">
              <a:lnSpc>
                <a:spcPts val="1900"/>
              </a:lnSpc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 well as most numbers of encounters exceeding 24 hours -  </a:t>
            </a:r>
            <a:r>
              <a:rPr lang="en-US" sz="1300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54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22582D-76D2-2203-442F-8BFF2C5CD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85" y="6013549"/>
            <a:ext cx="6094929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7E13D-EEF5-1EA5-0BE6-2A7456252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B1E18C8-CA2C-CA25-8222-AA7CAC8E1DEC}"/>
              </a:ext>
            </a:extLst>
          </p:cNvPr>
          <p:cNvSpPr/>
          <p:nvPr/>
        </p:nvSpPr>
        <p:spPr>
          <a:xfrm>
            <a:off x="532567" y="418386"/>
            <a:ext cx="11506676" cy="475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Encounter Cost Distribution by Encounter Class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9A48B9D-DD70-7746-B4E5-E9FC29B2598C}"/>
              </a:ext>
            </a:extLst>
          </p:cNvPr>
          <p:cNvSpPr/>
          <p:nvPr/>
        </p:nvSpPr>
        <p:spPr>
          <a:xfrm>
            <a:off x="821712" y="1812131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E9104D0A-9C06-CD71-11D4-1F51B064BF11}"/>
              </a:ext>
            </a:extLst>
          </p:cNvPr>
          <p:cNvSpPr/>
          <p:nvPr/>
        </p:nvSpPr>
        <p:spPr>
          <a:xfrm>
            <a:off x="821712" y="2802017"/>
            <a:ext cx="228243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endParaRPr lang="en-US" sz="175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5F29C449-3250-2663-7B9A-C5D973490EE6}"/>
              </a:ext>
            </a:extLst>
          </p:cNvPr>
          <p:cNvSpPr/>
          <p:nvPr/>
        </p:nvSpPr>
        <p:spPr>
          <a:xfrm>
            <a:off x="540186" y="1526072"/>
            <a:ext cx="1902143" cy="237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Observations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7A32CFA3-D33E-4C74-0D54-344BF39A93B6}"/>
              </a:ext>
            </a:extLst>
          </p:cNvPr>
          <p:cNvSpPr/>
          <p:nvPr/>
        </p:nvSpPr>
        <p:spPr>
          <a:xfrm>
            <a:off x="532567" y="1829872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Ambulatory type encounter has highest total base cost (~60 M) and Total claim cost (~ 40M)</a:t>
            </a:r>
          </a:p>
          <a:p>
            <a:pPr marL="342900" indent="-342900" algn="l">
              <a:lnSpc>
                <a:spcPts val="1900"/>
              </a:lnSpc>
              <a:buAutoNum type="arabicPeriod"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l">
              <a:lnSpc>
                <a:spcPts val="1900"/>
              </a:lnSpc>
              <a:buAutoNum type="arabicPeriod"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l">
              <a:lnSpc>
                <a:spcPts val="1900"/>
              </a:lnSpc>
              <a:buAutoNum type="arabicPeriod"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23" name="Text 0">
            <a:extLst>
              <a:ext uri="{FF2B5EF4-FFF2-40B4-BE49-F238E27FC236}">
                <a16:creationId xmlns:a16="http://schemas.microsoft.com/office/drawing/2014/main" id="{7DFF4942-0C87-1E5B-5AC8-BCC82BC569AA}"/>
              </a:ext>
            </a:extLst>
          </p:cNvPr>
          <p:cNvSpPr/>
          <p:nvPr/>
        </p:nvSpPr>
        <p:spPr>
          <a:xfrm>
            <a:off x="532567" y="4531113"/>
            <a:ext cx="11506676" cy="475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Analyzing Patient Encounter Duration for Different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B1F9B-B3AE-F91C-8A19-46C6F603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664" y="934456"/>
            <a:ext cx="6751060" cy="339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B0AF6-B622-349D-1C79-6552FD9A9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664" y="5114059"/>
            <a:ext cx="6923592" cy="3009900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B26BDC91-FCA8-6810-F283-4C95A4ED1D96}"/>
              </a:ext>
            </a:extLst>
          </p:cNvPr>
          <p:cNvSpPr/>
          <p:nvPr/>
        </p:nvSpPr>
        <p:spPr>
          <a:xfrm>
            <a:off x="540186" y="6008598"/>
            <a:ext cx="1902143" cy="237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Arial" panose="020B0604020202020204" pitchFamily="34" charset="0"/>
                <a:ea typeface="Unbounded Bold" pitchFamily="34" charset="-122"/>
                <a:cs typeface="Arial" panose="020B0604020202020204" pitchFamily="34" charset="0"/>
              </a:rPr>
              <a:t>Observations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A4D9BBF8-C5B8-FAA7-4A5A-FEBB6FCA82AC}"/>
              </a:ext>
            </a:extLst>
          </p:cNvPr>
          <p:cNvSpPr/>
          <p:nvPr/>
        </p:nvSpPr>
        <p:spPr>
          <a:xfrm>
            <a:off x="532567" y="6246366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Ambulatory type encounter has highest total base cost (~60 M) and Total claim cost (~ 40M)</a:t>
            </a:r>
          </a:p>
          <a:p>
            <a:pPr marL="342900" indent="-342900" algn="l">
              <a:lnSpc>
                <a:spcPts val="1900"/>
              </a:lnSpc>
              <a:buAutoNum type="arabicPeriod"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l">
              <a:lnSpc>
                <a:spcPts val="1900"/>
              </a:lnSpc>
              <a:buAutoNum type="arabicPeriod"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l">
              <a:lnSpc>
                <a:spcPts val="1900"/>
              </a:lnSpc>
              <a:buAutoNum type="arabicPeriod"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08577674-73F1-B84D-1736-E0216729870C}"/>
              </a:ext>
            </a:extLst>
          </p:cNvPr>
          <p:cNvSpPr/>
          <p:nvPr/>
        </p:nvSpPr>
        <p:spPr>
          <a:xfrm>
            <a:off x="540186" y="5023634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patients with repeated high-cost encounters and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highlight their total cost contribution to the healthcare system.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helps in targeting care management for patients with high healthcare utilization.</a:t>
            </a:r>
          </a:p>
          <a:p>
            <a:pPr marL="342900" indent="-342900" algn="l">
              <a:lnSpc>
                <a:spcPts val="1900"/>
              </a:lnSpc>
              <a:buAutoNum type="arabicPeriod"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l">
              <a:lnSpc>
                <a:spcPts val="1900"/>
              </a:lnSpc>
              <a:buAutoNum type="arabicPeriod"/>
            </a:pPr>
            <a:endParaRPr lang="en-US" sz="1300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C0181DB9-B42D-0C4A-EA7A-0E929CF5F24A}"/>
              </a:ext>
            </a:extLst>
          </p:cNvPr>
          <p:cNvSpPr/>
          <p:nvPr/>
        </p:nvSpPr>
        <p:spPr>
          <a:xfrm>
            <a:off x="540186" y="915946"/>
            <a:ext cx="6102548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900"/>
              </a:lnSpc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Examining how base and total claim costs vary across different healthcare </a:t>
            </a:r>
          </a:p>
          <a:p>
            <a:pPr algn="l">
              <a:lnSpc>
                <a:spcPts val="1900"/>
              </a:lnSpc>
            </a:pPr>
            <a:r>
              <a:rPr lang="en-US" sz="13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encounter classes like emergency, inpatient, and wellness.</a:t>
            </a:r>
          </a:p>
        </p:txBody>
      </p:sp>
    </p:spTree>
    <p:extLst>
      <p:ext uri="{BB962C8B-B14F-4D97-AF65-F5344CB8AC3E}">
        <p14:creationId xmlns:p14="http://schemas.microsoft.com/office/powerpoint/2010/main" val="339478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1504</Words>
  <Application>Microsoft Office PowerPoint</Application>
  <PresentationFormat>Custom</PresentationFormat>
  <Paragraphs>172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Open Sans</vt:lpstr>
      <vt:lpstr>Castellar</vt:lpstr>
      <vt:lpstr>Aptos</vt:lpstr>
      <vt:lpstr>Unbounded Bold</vt:lpstr>
      <vt:lpstr>Arial Black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Utkarsh Raj</dc:creator>
  <cp:lastModifiedBy>Utkarsh Raj</cp:lastModifiedBy>
  <cp:revision>10</cp:revision>
  <dcterms:created xsi:type="dcterms:W3CDTF">2025-07-27T17:18:11Z</dcterms:created>
  <dcterms:modified xsi:type="dcterms:W3CDTF">2025-08-01T11:24:06Z</dcterms:modified>
</cp:coreProperties>
</file>