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2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7B66-D6CC-4DB2-BBDF-84C13D207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1ED1-F22A-40E5-A51B-82EEC5AD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9BC8-0A59-4238-A0E1-9F93AB5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C924-37E2-454E-96D7-7271CA0C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1C13-BD37-4B71-9514-EA4824A0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9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051C-3FAF-469E-9B44-89613750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401B-9EE4-4036-A0E9-3919F7DA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A458-B1BF-469A-AF49-80ABE751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7DFC-E786-449E-849E-E404868A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E286-9F4D-4648-BDD2-7932C1C2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622E-367A-4706-A405-FBEDDC18D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70402-5464-43BA-9B69-37894BA12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3AEE-BF4B-4C50-96DA-EF371BDB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3B1D-C284-4311-B329-E5021E42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E43A-0E0A-45AD-96E2-16D52F8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3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6EDD4-920E-4CF3-B1F1-E41F11B6A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885" y="0"/>
            <a:ext cx="10307554" cy="68453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8B7E37-BD54-4E9C-97B7-EF9DFF5A83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>
              <a:gd name="connsiteX0" fmla="*/ 12192000 w 12512565"/>
              <a:gd name="connsiteY0" fmla="*/ 0 h 6858000"/>
              <a:gd name="connsiteX1" fmla="*/ 12512565 w 12512565"/>
              <a:gd name="connsiteY1" fmla="*/ 0 h 6858000"/>
              <a:gd name="connsiteX2" fmla="*/ 12512565 w 12512565"/>
              <a:gd name="connsiteY2" fmla="*/ 6858000 h 6858000"/>
              <a:gd name="connsiteX3" fmla="*/ 9696734 w 12512565"/>
              <a:gd name="connsiteY3" fmla="*/ 6858000 h 6858000"/>
              <a:gd name="connsiteX4" fmla="*/ 12192000 w 12512565"/>
              <a:gd name="connsiteY4" fmla="*/ 4336573 h 6858000"/>
              <a:gd name="connsiteX5" fmla="*/ 0 w 12512565"/>
              <a:gd name="connsiteY5" fmla="*/ 0 h 6858000"/>
              <a:gd name="connsiteX6" fmla="*/ 2909888 w 12512565"/>
              <a:gd name="connsiteY6" fmla="*/ 0 h 6858000"/>
              <a:gd name="connsiteX7" fmla="*/ 9696734 w 12512565"/>
              <a:gd name="connsiteY7" fmla="*/ 6858000 h 6858000"/>
              <a:gd name="connsiteX8" fmla="*/ 0 w 1251256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12565" h="6858000">
                <a:moveTo>
                  <a:pt x="12192000" y="0"/>
                </a:moveTo>
                <a:lnTo>
                  <a:pt x="12512565" y="0"/>
                </a:lnTo>
                <a:lnTo>
                  <a:pt x="12512565" y="6858000"/>
                </a:lnTo>
                <a:lnTo>
                  <a:pt x="9696734" y="6858000"/>
                </a:lnTo>
                <a:lnTo>
                  <a:pt x="12192000" y="4336573"/>
                </a:lnTo>
                <a:close/>
                <a:moveTo>
                  <a:pt x="0" y="0"/>
                </a:moveTo>
                <a:lnTo>
                  <a:pt x="2909888" y="0"/>
                </a:lnTo>
                <a:lnTo>
                  <a:pt x="96967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26964"/>
          </a:solidFill>
          <a:ln>
            <a:solidFill>
              <a:srgbClr val="726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0D9B6-F71D-41B6-AB1F-8E46923D4B75}"/>
              </a:ext>
            </a:extLst>
          </p:cNvPr>
          <p:cNvSpPr/>
          <p:nvPr userDrawn="1"/>
        </p:nvSpPr>
        <p:spPr>
          <a:xfrm>
            <a:off x="381000" y="0"/>
            <a:ext cx="11430000" cy="91440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399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06F70A8-BF7C-4D9C-A155-A4E282DCE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4404" y="6343522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bg1"/>
                </a:solidFill>
                <a:latin typeface="+mj-lt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3FF83F8B-3B8C-461F-9EBD-7038CE9E36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2827" y="6412865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©2018 Avanade Inc. All Rights Reserved.</a:t>
            </a:r>
          </a:p>
        </p:txBody>
      </p:sp>
      <p:pic>
        <p:nvPicPr>
          <p:cNvPr id="32" name="Picture 31" descr="AvanadeLogoNoTM_AWColor_RGB.png">
            <a:extLst>
              <a:ext uri="{FF2B5EF4-FFF2-40B4-BE49-F238E27FC236}">
                <a16:creationId xmlns:a16="http://schemas.microsoft.com/office/drawing/2014/main" id="{AD680B1C-6CF3-4648-A88E-3A3BA8D34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3"/>
          <a:stretch/>
        </p:blipFill>
        <p:spPr>
          <a:xfrm>
            <a:off x="327005" y="6173520"/>
            <a:ext cx="1718232" cy="5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93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737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AE0604-4DC1-43B0-9D0A-4D51D674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4404" y="6343522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2D6DAE2-AD94-434D-B100-49707B008F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2827" y="6412865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pic>
        <p:nvPicPr>
          <p:cNvPr id="18" name="Picture 17" descr="AvanadeLogoNoTM_AWColor_RGB.png">
            <a:extLst>
              <a:ext uri="{FF2B5EF4-FFF2-40B4-BE49-F238E27FC236}">
                <a16:creationId xmlns:a16="http://schemas.microsoft.com/office/drawing/2014/main" id="{3A788231-167F-4BDD-B7BC-0B8C6AE411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3"/>
          <a:stretch/>
        </p:blipFill>
        <p:spPr>
          <a:xfrm>
            <a:off x="327005" y="6173520"/>
            <a:ext cx="1718232" cy="5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07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B713-B80A-4FF3-938D-18C48B9C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2328-227F-4BBF-A04D-EFD112F0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6A0B-5583-4AD4-8A84-57FBFA58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104E-DC0B-4803-9D75-7657ABCF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A5E7-50E8-4C44-8F76-38A4318E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D57F-5BD9-4E61-A4A8-E8FFDE2D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628DF-FBB1-4E7E-8A5C-3C31EE5F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22AE-010C-4C63-A8D2-85065CF4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E234-1113-4B97-A1A4-8D3A05D1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BC6A-4446-4767-928A-00AB61D1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7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8F81-DC4B-4E46-B26D-DB506465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2814-63FF-4383-87AF-2F97D8EA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0673-B30A-4A89-AFC9-51A8A7BCA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039E2-08A6-4474-816D-D2BE36CE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680E0-6DBD-4FE3-8FC7-81612CA7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A827-9C48-4C0C-933B-7245D9B4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2C18-8F49-4420-9049-E41469D2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0DA7-2CC1-4854-8D29-A31B7B59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6B68D-CD27-4C12-96D5-87F7A32A9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9E8CA-CCB8-46A2-8C62-572D25F0F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FAD4-C4A1-4629-A66A-DBE9C7494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B5258-7489-4EFB-90E5-020461F6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5063D-6DAC-4A3A-9132-42FB591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5527B-724E-4627-A4A4-2FB109F7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8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B601-0176-4FAF-84AA-02828ED1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8AE8-0A12-4EF4-947C-08FCD101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1A9E7-4E22-4ED0-ABB5-5BE80EE4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C3206-37AB-4B01-9248-BBE3DE64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4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6E09F-04B2-4880-AC61-112E1D77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9DCB6-9269-41CA-9CB9-28CA8F2F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B7564-CC10-4FE6-85EC-081923C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9A1E-A68A-4C6F-9F76-E9F855E7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06E0-C3F9-4996-8775-24D367AD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F483A-DDAD-425E-95B5-D1D01913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B7D1-85D8-4756-A2E6-B7E041B7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A2F1-8E27-4848-9E71-B6D041DF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52D17-EFC0-4005-8727-2D58320B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4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3E5-1296-4646-912A-20C3EDEA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2472F-99D8-489A-A896-3340A1ACA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E41CC-6671-445D-9DC2-9CD9C6A6F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1064B-05F6-410D-9D36-BCB7C2E4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F081D-7C1D-4198-8629-12A22D0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D9D5-5E00-4F4C-8264-AD0D7509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4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C05EA-E339-4F30-8BA8-F06B0D2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1446-1F76-4798-9275-D17CE88F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A9B4-ADAA-460E-B44F-27790D12D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7BAAF-45CA-4F7C-A096-87E783763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D2CE-F688-4423-845E-228B70419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9A59-3243-45B1-9E36-99AC197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3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c-ava-devops-capability.visualstudio.com/_git/MigrationSuite?version=GBmain&amp;path=/ReadMe_BashScript_Details.md&amp;_a=preview#prerequisites" TargetMode="External"/><Relationship Id="rId2" Type="http://schemas.openxmlformats.org/officeDocument/2006/relationships/hyperlink" Target="https://idc-ava-devops-capability.visualstudio.com/_git/MigrationSuite?version=GBmain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3B4A5-E3DE-4016-95E6-6AB1930F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4404" y="6391435"/>
            <a:ext cx="457200" cy="26680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CFCC07CA-26F9-4B40-9026-3081364BC18F}"/>
              </a:ext>
            </a:extLst>
          </p:cNvPr>
          <p:cNvSpPr/>
          <p:nvPr/>
        </p:nvSpPr>
        <p:spPr>
          <a:xfrm>
            <a:off x="6281498" y="442242"/>
            <a:ext cx="5400000" cy="54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5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CHALLENGES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A876600-4087-4465-9226-CA20F018D840}"/>
              </a:ext>
            </a:extLst>
          </p:cNvPr>
          <p:cNvSpPr/>
          <p:nvPr/>
        </p:nvSpPr>
        <p:spPr>
          <a:xfrm>
            <a:off x="525703" y="2431320"/>
            <a:ext cx="5384799" cy="54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5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PROPOSED SOLUTION/APPROACH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F6877209-9FB3-4299-823B-9B106146DEFD}"/>
              </a:ext>
            </a:extLst>
          </p:cNvPr>
          <p:cNvSpPr/>
          <p:nvPr/>
        </p:nvSpPr>
        <p:spPr>
          <a:xfrm>
            <a:off x="6281498" y="2431320"/>
            <a:ext cx="5369598" cy="54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5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ADDITION/BENEFITS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63A40B4-B489-4E1C-9D38-5F18C2ED70B0}"/>
              </a:ext>
            </a:extLst>
          </p:cNvPr>
          <p:cNvSpPr txBox="1">
            <a:spLocks/>
          </p:cNvSpPr>
          <p:nvPr/>
        </p:nvSpPr>
        <p:spPr>
          <a:xfrm>
            <a:off x="6343087" y="2971320"/>
            <a:ext cx="5608561" cy="2788376"/>
          </a:xfrm>
          <a:prstGeom prst="rect">
            <a:avLst/>
          </a:prstGeom>
        </p:spPr>
        <p:txBody>
          <a:bodyPr vert="horz" lIns="180000" tIns="108000" rIns="108000" bIns="108000" rtlCol="0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1" indent="0" algn="l" defTabSz="914377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0" lvl="1" indent="0" algn="l" defTabSz="914377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None/>
              <a:tabLst/>
              <a:defRPr/>
            </a:pP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DF27643-8E99-4AE8-9258-788B48C040A0}"/>
              </a:ext>
            </a:extLst>
          </p:cNvPr>
          <p:cNvSpPr/>
          <p:nvPr/>
        </p:nvSpPr>
        <p:spPr>
          <a:xfrm>
            <a:off x="510502" y="442242"/>
            <a:ext cx="5400000" cy="54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ctr"/>
          <a:lstStyle/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5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7E05BE1-5582-43AA-8BA4-50359053741C}"/>
              </a:ext>
            </a:extLst>
          </p:cNvPr>
          <p:cNvSpPr txBox="1">
            <a:spLocks/>
          </p:cNvSpPr>
          <p:nvPr/>
        </p:nvSpPr>
        <p:spPr>
          <a:xfrm>
            <a:off x="490780" y="976360"/>
            <a:ext cx="5384799" cy="1327454"/>
          </a:xfrm>
          <a:prstGeom prst="rect">
            <a:avLst/>
          </a:prstGeom>
        </p:spPr>
        <p:txBody>
          <a:bodyPr vert="horz" lIns="180000" tIns="108000" rIns="108000" bIns="108000" rtlCol="0" anchor="t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There is requirement of a repository migration tool which can connect to multiple devops tools available in the market like Azuredevops, GitLab, GitHub Bitbucket, etc.</a:t>
            </a:r>
          </a:p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The tool should be cost-effective and easy to manage.</a:t>
            </a:r>
          </a:p>
          <a:p>
            <a:pPr marL="0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IN" sz="1200" b="0" dirty="0">
              <a:cs typeface="Segoe UI Light" charset="0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A252A48-D95D-4BDC-8346-2893B6676C8F}"/>
              </a:ext>
            </a:extLst>
          </p:cNvPr>
          <p:cNvSpPr txBox="1">
            <a:spLocks/>
          </p:cNvSpPr>
          <p:nvPr/>
        </p:nvSpPr>
        <p:spPr>
          <a:xfrm>
            <a:off x="517764" y="2835237"/>
            <a:ext cx="5400675" cy="3363681"/>
          </a:xfrm>
          <a:prstGeom prst="rect">
            <a:avLst/>
          </a:prstGeom>
        </p:spPr>
        <p:txBody>
          <a:bodyPr vert="horz" lIns="180000" tIns="108000" rIns="108000" bIns="108000" rtlCol="0" anchor="t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1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A git-based migration tool is developed, and using a Bash script which accepts the below inputs in the excel file , executes git-based migration in the background and provides the on-screen logs to the user.</a:t>
            </a:r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Parameter Accepted in the form of excel</a:t>
            </a:r>
          </a:p>
          <a:p>
            <a:pPr marL="573077" lvl="3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Source repository URL with PAT token with a minimum access to read the repository contents</a:t>
            </a:r>
          </a:p>
          <a:p>
            <a:pPr marL="573077" lvl="3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Destination repository URL with PAT token with a minimum access to read &amp; write the repository contents. The destination repository should be empty for the first migration</a:t>
            </a:r>
          </a:p>
          <a:p>
            <a:pPr marL="173038" lvl="1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As of now this tool supports the below migrations workflows</a:t>
            </a:r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Azuredevops to GitHub and vise-versa</a:t>
            </a:r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Azuredevops to GitLab and vise-versa</a:t>
            </a:r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Azuredevops to Bitbucket and vise-versa</a:t>
            </a:r>
          </a:p>
          <a:p>
            <a:pPr marL="173038" lvl="1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It also supports the Tip migration for the repositories.</a:t>
            </a:r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endParaRPr lang="en-US" sz="1200" dirty="0"/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endParaRPr lang="en-US" sz="8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F406495-60D8-16F6-0D0A-4EC80C8F550C}"/>
              </a:ext>
            </a:extLst>
          </p:cNvPr>
          <p:cNvSpPr txBox="1">
            <a:spLocks/>
          </p:cNvSpPr>
          <p:nvPr/>
        </p:nvSpPr>
        <p:spPr>
          <a:xfrm>
            <a:off x="6300227" y="976361"/>
            <a:ext cx="5384800" cy="1327454"/>
          </a:xfrm>
          <a:prstGeom prst="rect">
            <a:avLst/>
          </a:prstGeom>
        </p:spPr>
        <p:txBody>
          <a:bodyPr vert="horz" lIns="180000" tIns="108000" rIns="108000" bIns="108000" rtlCol="0" anchor="t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A project with complex architecture will has its code-base spread across multiple repositories that are part of the different devops tools, and it would be a tedious job to migrate all those repositories to a single devops tool under a single project.</a:t>
            </a:r>
            <a:endParaRPr lang="en-IN" sz="1200" b="0" dirty="0">
              <a:cs typeface="Segoe UI Light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6FDF6-0E9A-7082-0ED0-63B40FB2FDA7}"/>
              </a:ext>
            </a:extLst>
          </p:cNvPr>
          <p:cNvSpPr txBox="1">
            <a:spLocks/>
          </p:cNvSpPr>
          <p:nvPr/>
        </p:nvSpPr>
        <p:spPr>
          <a:xfrm>
            <a:off x="6250421" y="2832241"/>
            <a:ext cx="5400675" cy="3363681"/>
          </a:xfrm>
          <a:prstGeom prst="rect">
            <a:avLst/>
          </a:prstGeom>
        </p:spPr>
        <p:txBody>
          <a:bodyPr vert="horz" lIns="180000" tIns="108000" rIns="108000" bIns="108000" rtlCol="0" anchor="t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1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The tool supports repository migration from most widely used devops tools across the industry</a:t>
            </a:r>
          </a:p>
          <a:p>
            <a:pPr marL="173038" lvl="1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Along with the initial migration it also supports the Tip migration</a:t>
            </a:r>
          </a:p>
          <a:p>
            <a:pPr marL="173038" lvl="1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Execution process is easy to understand </a:t>
            </a:r>
          </a:p>
          <a:p>
            <a:pPr marL="173038" lvl="1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Provides support to migrate multiple repository with details populated in the excel</a:t>
            </a:r>
          </a:p>
          <a:p>
            <a:pPr marL="173038" lvl="1" indent="-160338" algn="just" defTabSz="914400"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No hosting required so its cost-effective and can be executed with the free installation of GIT Bash</a:t>
            </a:r>
            <a:endParaRPr lang="en-US" sz="1000" dirty="0"/>
          </a:p>
          <a:p>
            <a:pPr marL="401632" lvl="2" indent="-160338" algn="just" defTabSz="914400">
              <a:spcBef>
                <a:spcPts val="200"/>
              </a:spcBef>
              <a:spcAft>
                <a:spcPts val="200"/>
              </a:spcAft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3352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3B4A5-E3DE-4016-95E6-6AB1930F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4404" y="6391435"/>
            <a:ext cx="457200" cy="26680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63A40B4-B489-4E1C-9D38-5F18C2ED70B0}"/>
              </a:ext>
            </a:extLst>
          </p:cNvPr>
          <p:cNvSpPr txBox="1">
            <a:spLocks/>
          </p:cNvSpPr>
          <p:nvPr/>
        </p:nvSpPr>
        <p:spPr>
          <a:xfrm>
            <a:off x="6343087" y="2971320"/>
            <a:ext cx="5608561" cy="2788376"/>
          </a:xfrm>
          <a:prstGeom prst="rect">
            <a:avLst/>
          </a:prstGeom>
        </p:spPr>
        <p:txBody>
          <a:bodyPr vert="horz" lIns="180000" tIns="108000" rIns="108000" bIns="108000" rtlCol="0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1" indent="0" algn="l" defTabSz="914377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0" lvl="1" indent="0" algn="l" defTabSz="914377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None/>
              <a:tabLst/>
              <a:defRPr/>
            </a:pP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DF27643-8E99-4AE8-9258-788B48C040A0}"/>
              </a:ext>
            </a:extLst>
          </p:cNvPr>
          <p:cNvSpPr/>
          <p:nvPr/>
        </p:nvSpPr>
        <p:spPr>
          <a:xfrm>
            <a:off x="510502" y="442242"/>
            <a:ext cx="5400000" cy="54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ctr"/>
          <a:lstStyle/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5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 Prerequisites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7E05BE1-5582-43AA-8BA4-50359053741C}"/>
              </a:ext>
            </a:extLst>
          </p:cNvPr>
          <p:cNvSpPr txBox="1">
            <a:spLocks/>
          </p:cNvSpPr>
          <p:nvPr/>
        </p:nvSpPr>
        <p:spPr>
          <a:xfrm>
            <a:off x="490780" y="976359"/>
            <a:ext cx="10980784" cy="1363221"/>
          </a:xfrm>
          <a:prstGeom prst="rect">
            <a:avLst/>
          </a:prstGeom>
        </p:spPr>
        <p:txBody>
          <a:bodyPr vert="horz" lIns="180000" tIns="108000" rIns="108000" bIns="108000" rtlCol="0" anchor="t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Codebase available at </a:t>
            </a:r>
            <a:r>
              <a:rPr lang="en-IN" sz="1050" b="0" dirty="0">
                <a:hlinkClick r:id="rId2"/>
              </a:rPr>
              <a:t>MigrationSuite - Repos (visualstudio.com)</a:t>
            </a:r>
            <a:endParaRPr lang="en-IN" sz="1050" b="0" dirty="0"/>
          </a:p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IN" sz="1050" b="0" dirty="0"/>
          </a:p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Prerequisites </a:t>
            </a:r>
            <a:r>
              <a:rPr lang="en-IN" sz="1050" b="0" dirty="0">
                <a:latin typeface="+mn-lt"/>
                <a:hlinkClick r:id="rId3"/>
              </a:rPr>
              <a:t>https://idc-ava-devops-capability.visualstudio.com/_git/MigrationSuite?version=GBmain&amp;path=/ReadMe_BashScript_Details.md&amp;_a=preview#prerequisites</a:t>
            </a:r>
            <a:endParaRPr lang="en-IN" sz="1050" b="0" dirty="0">
              <a:latin typeface="+mn-lt"/>
            </a:endParaRPr>
          </a:p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IN" sz="1200" dirty="0">
              <a:latin typeface="+mn-lt"/>
            </a:endParaRPr>
          </a:p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Sample Input Excel </a:t>
            </a:r>
            <a:endParaRPr lang="en-US" sz="1200" dirty="0">
              <a:latin typeface="+mn-lt"/>
            </a:endParaRPr>
          </a:p>
          <a:p>
            <a:pPr marL="0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IN" sz="1200" b="0" dirty="0">
              <a:cs typeface="Segoe UI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039E4-E300-7A93-C9B6-3D3DE5E9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74" y="2249868"/>
            <a:ext cx="11072874" cy="1486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157CA-8E9A-6D1B-BC2A-018268C7A0FF}"/>
              </a:ext>
            </a:extLst>
          </p:cNvPr>
          <p:cNvSpPr txBox="1"/>
          <p:nvPr/>
        </p:nvSpPr>
        <p:spPr>
          <a:xfrm>
            <a:off x="510502" y="3913903"/>
            <a:ext cx="60979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 defTabSz="914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latin typeface="+mn-lt"/>
              </a:rPr>
              <a:t>Sample Output On-screen logs for ADO to ADO repository migration  </a:t>
            </a:r>
            <a:endParaRPr lang="en-US" sz="1200" b="1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15704-52FC-2961-BEA5-DF47ECD98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89" y="4158868"/>
            <a:ext cx="5508004" cy="22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709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336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Graphik</vt:lpstr>
      <vt:lpstr>Segoe UI</vt:lpstr>
      <vt:lpstr>Segoe UI Light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Natarajan, Tilac</dc:creator>
  <cp:lastModifiedBy>Thakare, Prajakta</cp:lastModifiedBy>
  <cp:revision>8</cp:revision>
  <dcterms:created xsi:type="dcterms:W3CDTF">2022-06-16T07:16:28Z</dcterms:created>
  <dcterms:modified xsi:type="dcterms:W3CDTF">2023-04-27T15:31:22Z</dcterms:modified>
</cp:coreProperties>
</file>