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59" r:id="rId6"/>
    <p:sldId id="260" r:id="rId7"/>
    <p:sldId id="261" r:id="rId8"/>
    <p:sldId id="266" r:id="rId9"/>
    <p:sldId id="262" r:id="rId10"/>
    <p:sldId id="263" r:id="rId11"/>
    <p:sldId id="264" r:id="rId12"/>
    <p:sldId id="265" r:id="rId13"/>
    <p:sldId id="272" r:id="rId14"/>
    <p:sldId id="268" r:id="rId15"/>
    <p:sldId id="269" r:id="rId16"/>
    <p:sldId id="270" r:id="rId17"/>
    <p:sldId id="271"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6D379-4C33-46B4-ABE3-3D241D1A28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ADB5BA-974E-405E-8ADD-C7B6699C88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3F200F-A568-43C4-BE6D-E709EBAFBCC3}"/>
              </a:ext>
            </a:extLst>
          </p:cNvPr>
          <p:cNvSpPr>
            <a:spLocks noGrp="1"/>
          </p:cNvSpPr>
          <p:nvPr>
            <p:ph type="dt" sz="half" idx="10"/>
          </p:nvPr>
        </p:nvSpPr>
        <p:spPr/>
        <p:txBody>
          <a:bodyPr/>
          <a:lstStyle/>
          <a:p>
            <a:fld id="{BD193882-4CD6-4514-9399-4346BCA1D081}" type="datetimeFigureOut">
              <a:rPr lang="en-US" smtClean="0"/>
              <a:t>6/25/2021</a:t>
            </a:fld>
            <a:endParaRPr lang="en-US"/>
          </a:p>
        </p:txBody>
      </p:sp>
      <p:sp>
        <p:nvSpPr>
          <p:cNvPr id="5" name="Footer Placeholder 4">
            <a:extLst>
              <a:ext uri="{FF2B5EF4-FFF2-40B4-BE49-F238E27FC236}">
                <a16:creationId xmlns:a16="http://schemas.microsoft.com/office/drawing/2014/main" id="{8CD2A79C-58C4-4B33-B98C-1A2352A104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ACDDC5-236A-46A4-ACCC-40FF75F64858}"/>
              </a:ext>
            </a:extLst>
          </p:cNvPr>
          <p:cNvSpPr>
            <a:spLocks noGrp="1"/>
          </p:cNvSpPr>
          <p:nvPr>
            <p:ph type="sldNum" sz="quarter" idx="12"/>
          </p:nvPr>
        </p:nvSpPr>
        <p:spPr/>
        <p:txBody>
          <a:bodyPr/>
          <a:lstStyle/>
          <a:p>
            <a:fld id="{69BD17F9-2EBF-4BC9-9196-C91B491D1344}" type="slidenum">
              <a:rPr lang="en-US" smtClean="0"/>
              <a:t>‹#›</a:t>
            </a:fld>
            <a:endParaRPr lang="en-US"/>
          </a:p>
        </p:txBody>
      </p:sp>
    </p:spTree>
    <p:extLst>
      <p:ext uri="{BB962C8B-B14F-4D97-AF65-F5344CB8AC3E}">
        <p14:creationId xmlns:p14="http://schemas.microsoft.com/office/powerpoint/2010/main" val="3448081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A77DB-9FDC-48F8-AD49-6FF1D9132A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AAFA8E-E731-4B17-8ACF-B16DF55F5F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3CE2FF-6370-40B2-A760-9DC94E72534F}"/>
              </a:ext>
            </a:extLst>
          </p:cNvPr>
          <p:cNvSpPr>
            <a:spLocks noGrp="1"/>
          </p:cNvSpPr>
          <p:nvPr>
            <p:ph type="dt" sz="half" idx="10"/>
          </p:nvPr>
        </p:nvSpPr>
        <p:spPr/>
        <p:txBody>
          <a:bodyPr/>
          <a:lstStyle/>
          <a:p>
            <a:fld id="{BD193882-4CD6-4514-9399-4346BCA1D081}" type="datetimeFigureOut">
              <a:rPr lang="en-US" smtClean="0"/>
              <a:t>6/25/2021</a:t>
            </a:fld>
            <a:endParaRPr lang="en-US"/>
          </a:p>
        </p:txBody>
      </p:sp>
      <p:sp>
        <p:nvSpPr>
          <p:cNvPr id="5" name="Footer Placeholder 4">
            <a:extLst>
              <a:ext uri="{FF2B5EF4-FFF2-40B4-BE49-F238E27FC236}">
                <a16:creationId xmlns:a16="http://schemas.microsoft.com/office/drawing/2014/main" id="{409312E6-065A-44C2-8176-58C833C4FC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842596-1E95-430E-83FB-AA70A3AE8BC8}"/>
              </a:ext>
            </a:extLst>
          </p:cNvPr>
          <p:cNvSpPr>
            <a:spLocks noGrp="1"/>
          </p:cNvSpPr>
          <p:nvPr>
            <p:ph type="sldNum" sz="quarter" idx="12"/>
          </p:nvPr>
        </p:nvSpPr>
        <p:spPr/>
        <p:txBody>
          <a:bodyPr/>
          <a:lstStyle/>
          <a:p>
            <a:fld id="{69BD17F9-2EBF-4BC9-9196-C91B491D1344}" type="slidenum">
              <a:rPr lang="en-US" smtClean="0"/>
              <a:t>‹#›</a:t>
            </a:fld>
            <a:endParaRPr lang="en-US"/>
          </a:p>
        </p:txBody>
      </p:sp>
    </p:spTree>
    <p:extLst>
      <p:ext uri="{BB962C8B-B14F-4D97-AF65-F5344CB8AC3E}">
        <p14:creationId xmlns:p14="http://schemas.microsoft.com/office/powerpoint/2010/main" val="4164593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DE5C75-F932-435C-950C-38905AC952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EF9F4A-02F0-48E6-AB87-4C1EF1BA07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E16BE7-D3D5-4628-B135-C7C5DA9AAE21}"/>
              </a:ext>
            </a:extLst>
          </p:cNvPr>
          <p:cNvSpPr>
            <a:spLocks noGrp="1"/>
          </p:cNvSpPr>
          <p:nvPr>
            <p:ph type="dt" sz="half" idx="10"/>
          </p:nvPr>
        </p:nvSpPr>
        <p:spPr/>
        <p:txBody>
          <a:bodyPr/>
          <a:lstStyle/>
          <a:p>
            <a:fld id="{BD193882-4CD6-4514-9399-4346BCA1D081}" type="datetimeFigureOut">
              <a:rPr lang="en-US" smtClean="0"/>
              <a:t>6/25/2021</a:t>
            </a:fld>
            <a:endParaRPr lang="en-US"/>
          </a:p>
        </p:txBody>
      </p:sp>
      <p:sp>
        <p:nvSpPr>
          <p:cNvPr id="5" name="Footer Placeholder 4">
            <a:extLst>
              <a:ext uri="{FF2B5EF4-FFF2-40B4-BE49-F238E27FC236}">
                <a16:creationId xmlns:a16="http://schemas.microsoft.com/office/drawing/2014/main" id="{6077888E-03F1-4644-8B34-5BE7AC0772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DA35D-8B17-456E-ACED-6C0AE43B51BF}"/>
              </a:ext>
            </a:extLst>
          </p:cNvPr>
          <p:cNvSpPr>
            <a:spLocks noGrp="1"/>
          </p:cNvSpPr>
          <p:nvPr>
            <p:ph type="sldNum" sz="quarter" idx="12"/>
          </p:nvPr>
        </p:nvSpPr>
        <p:spPr/>
        <p:txBody>
          <a:bodyPr/>
          <a:lstStyle/>
          <a:p>
            <a:fld id="{69BD17F9-2EBF-4BC9-9196-C91B491D1344}" type="slidenum">
              <a:rPr lang="en-US" smtClean="0"/>
              <a:t>‹#›</a:t>
            </a:fld>
            <a:endParaRPr lang="en-US"/>
          </a:p>
        </p:txBody>
      </p:sp>
    </p:spTree>
    <p:extLst>
      <p:ext uri="{BB962C8B-B14F-4D97-AF65-F5344CB8AC3E}">
        <p14:creationId xmlns:p14="http://schemas.microsoft.com/office/powerpoint/2010/main" val="2855131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774F3-AFFB-46F2-91BE-0400EBF634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E69B53-7DC6-4756-B0E1-7EAD37B78B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5E0E89-2FE8-47AD-A85D-D9D27CDF89EC}"/>
              </a:ext>
            </a:extLst>
          </p:cNvPr>
          <p:cNvSpPr>
            <a:spLocks noGrp="1"/>
          </p:cNvSpPr>
          <p:nvPr>
            <p:ph type="dt" sz="half" idx="10"/>
          </p:nvPr>
        </p:nvSpPr>
        <p:spPr/>
        <p:txBody>
          <a:bodyPr/>
          <a:lstStyle/>
          <a:p>
            <a:fld id="{BD193882-4CD6-4514-9399-4346BCA1D081}" type="datetimeFigureOut">
              <a:rPr lang="en-US" smtClean="0"/>
              <a:t>6/25/2021</a:t>
            </a:fld>
            <a:endParaRPr lang="en-US"/>
          </a:p>
        </p:txBody>
      </p:sp>
      <p:sp>
        <p:nvSpPr>
          <p:cNvPr id="5" name="Footer Placeholder 4">
            <a:extLst>
              <a:ext uri="{FF2B5EF4-FFF2-40B4-BE49-F238E27FC236}">
                <a16:creationId xmlns:a16="http://schemas.microsoft.com/office/drawing/2014/main" id="{501D5699-E2AB-46FD-A2E1-680F069482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A3FEEF-7E80-407F-ADE6-D8DC2D0105AE}"/>
              </a:ext>
            </a:extLst>
          </p:cNvPr>
          <p:cNvSpPr>
            <a:spLocks noGrp="1"/>
          </p:cNvSpPr>
          <p:nvPr>
            <p:ph type="sldNum" sz="quarter" idx="12"/>
          </p:nvPr>
        </p:nvSpPr>
        <p:spPr/>
        <p:txBody>
          <a:bodyPr/>
          <a:lstStyle/>
          <a:p>
            <a:fld id="{69BD17F9-2EBF-4BC9-9196-C91B491D1344}" type="slidenum">
              <a:rPr lang="en-US" smtClean="0"/>
              <a:t>‹#›</a:t>
            </a:fld>
            <a:endParaRPr lang="en-US"/>
          </a:p>
        </p:txBody>
      </p:sp>
    </p:spTree>
    <p:extLst>
      <p:ext uri="{BB962C8B-B14F-4D97-AF65-F5344CB8AC3E}">
        <p14:creationId xmlns:p14="http://schemas.microsoft.com/office/powerpoint/2010/main" val="3684347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99A8C-6ECC-49BB-BC82-F26BE45BDD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D13ACA-F827-43FB-BACD-9335A388A3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253D75-DDEE-4FD1-B9FB-96F7D0D894B8}"/>
              </a:ext>
            </a:extLst>
          </p:cNvPr>
          <p:cNvSpPr>
            <a:spLocks noGrp="1"/>
          </p:cNvSpPr>
          <p:nvPr>
            <p:ph type="dt" sz="half" idx="10"/>
          </p:nvPr>
        </p:nvSpPr>
        <p:spPr/>
        <p:txBody>
          <a:bodyPr/>
          <a:lstStyle/>
          <a:p>
            <a:fld id="{BD193882-4CD6-4514-9399-4346BCA1D081}" type="datetimeFigureOut">
              <a:rPr lang="en-US" smtClean="0"/>
              <a:t>6/25/2021</a:t>
            </a:fld>
            <a:endParaRPr lang="en-US"/>
          </a:p>
        </p:txBody>
      </p:sp>
      <p:sp>
        <p:nvSpPr>
          <p:cNvPr id="5" name="Footer Placeholder 4">
            <a:extLst>
              <a:ext uri="{FF2B5EF4-FFF2-40B4-BE49-F238E27FC236}">
                <a16:creationId xmlns:a16="http://schemas.microsoft.com/office/drawing/2014/main" id="{4A108082-03E3-4CB9-B1D3-655197F9DD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2FC972-F0D1-4667-9464-6B10854F6054}"/>
              </a:ext>
            </a:extLst>
          </p:cNvPr>
          <p:cNvSpPr>
            <a:spLocks noGrp="1"/>
          </p:cNvSpPr>
          <p:nvPr>
            <p:ph type="sldNum" sz="quarter" idx="12"/>
          </p:nvPr>
        </p:nvSpPr>
        <p:spPr/>
        <p:txBody>
          <a:bodyPr/>
          <a:lstStyle/>
          <a:p>
            <a:fld id="{69BD17F9-2EBF-4BC9-9196-C91B491D1344}" type="slidenum">
              <a:rPr lang="en-US" smtClean="0"/>
              <a:t>‹#›</a:t>
            </a:fld>
            <a:endParaRPr lang="en-US"/>
          </a:p>
        </p:txBody>
      </p:sp>
    </p:spTree>
    <p:extLst>
      <p:ext uri="{BB962C8B-B14F-4D97-AF65-F5344CB8AC3E}">
        <p14:creationId xmlns:p14="http://schemas.microsoft.com/office/powerpoint/2010/main" val="3167395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44B0D-A3C5-4FA0-9E37-B737777B53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997A38-01E8-4615-A006-66AD65196E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E60DC2-F5EB-4480-B197-37021DF9EF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7A4346-84E4-4904-9EB8-89B4E42649F6}"/>
              </a:ext>
            </a:extLst>
          </p:cNvPr>
          <p:cNvSpPr>
            <a:spLocks noGrp="1"/>
          </p:cNvSpPr>
          <p:nvPr>
            <p:ph type="dt" sz="half" idx="10"/>
          </p:nvPr>
        </p:nvSpPr>
        <p:spPr/>
        <p:txBody>
          <a:bodyPr/>
          <a:lstStyle/>
          <a:p>
            <a:fld id="{BD193882-4CD6-4514-9399-4346BCA1D081}" type="datetimeFigureOut">
              <a:rPr lang="en-US" smtClean="0"/>
              <a:t>6/25/2021</a:t>
            </a:fld>
            <a:endParaRPr lang="en-US"/>
          </a:p>
        </p:txBody>
      </p:sp>
      <p:sp>
        <p:nvSpPr>
          <p:cNvPr id="6" name="Footer Placeholder 5">
            <a:extLst>
              <a:ext uri="{FF2B5EF4-FFF2-40B4-BE49-F238E27FC236}">
                <a16:creationId xmlns:a16="http://schemas.microsoft.com/office/drawing/2014/main" id="{C758C070-8276-4E74-A699-C13E1A7A93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2B4F46-8DB4-4C68-9C43-F02E40AFE166}"/>
              </a:ext>
            </a:extLst>
          </p:cNvPr>
          <p:cNvSpPr>
            <a:spLocks noGrp="1"/>
          </p:cNvSpPr>
          <p:nvPr>
            <p:ph type="sldNum" sz="quarter" idx="12"/>
          </p:nvPr>
        </p:nvSpPr>
        <p:spPr/>
        <p:txBody>
          <a:bodyPr/>
          <a:lstStyle/>
          <a:p>
            <a:fld id="{69BD17F9-2EBF-4BC9-9196-C91B491D1344}" type="slidenum">
              <a:rPr lang="en-US" smtClean="0"/>
              <a:t>‹#›</a:t>
            </a:fld>
            <a:endParaRPr lang="en-US"/>
          </a:p>
        </p:txBody>
      </p:sp>
    </p:spTree>
    <p:extLst>
      <p:ext uri="{BB962C8B-B14F-4D97-AF65-F5344CB8AC3E}">
        <p14:creationId xmlns:p14="http://schemas.microsoft.com/office/powerpoint/2010/main" val="3819584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8C54B-2F51-4FE2-934F-64DB262DAC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F0812E-CC3D-496B-91E5-E2B0BFEA04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BEA217-0D1D-4AFB-9D1C-DE1BF5FF23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F7A8A0-84C8-4E60-8A3A-14FD53F006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F97A8B-5B04-402D-A475-B441DCEFFA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A86100-BECC-4DBB-8ABB-9DC6C6978BF3}"/>
              </a:ext>
            </a:extLst>
          </p:cNvPr>
          <p:cNvSpPr>
            <a:spLocks noGrp="1"/>
          </p:cNvSpPr>
          <p:nvPr>
            <p:ph type="dt" sz="half" idx="10"/>
          </p:nvPr>
        </p:nvSpPr>
        <p:spPr/>
        <p:txBody>
          <a:bodyPr/>
          <a:lstStyle/>
          <a:p>
            <a:fld id="{BD193882-4CD6-4514-9399-4346BCA1D081}" type="datetimeFigureOut">
              <a:rPr lang="en-US" smtClean="0"/>
              <a:t>6/25/2021</a:t>
            </a:fld>
            <a:endParaRPr lang="en-US"/>
          </a:p>
        </p:txBody>
      </p:sp>
      <p:sp>
        <p:nvSpPr>
          <p:cNvPr id="8" name="Footer Placeholder 7">
            <a:extLst>
              <a:ext uri="{FF2B5EF4-FFF2-40B4-BE49-F238E27FC236}">
                <a16:creationId xmlns:a16="http://schemas.microsoft.com/office/drawing/2014/main" id="{60D579AA-78A0-44DD-B79D-C11ACF396E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1B4420-7407-401D-93F0-6C0C29D1769E}"/>
              </a:ext>
            </a:extLst>
          </p:cNvPr>
          <p:cNvSpPr>
            <a:spLocks noGrp="1"/>
          </p:cNvSpPr>
          <p:nvPr>
            <p:ph type="sldNum" sz="quarter" idx="12"/>
          </p:nvPr>
        </p:nvSpPr>
        <p:spPr/>
        <p:txBody>
          <a:bodyPr/>
          <a:lstStyle/>
          <a:p>
            <a:fld id="{69BD17F9-2EBF-4BC9-9196-C91B491D1344}" type="slidenum">
              <a:rPr lang="en-US" smtClean="0"/>
              <a:t>‹#›</a:t>
            </a:fld>
            <a:endParaRPr lang="en-US"/>
          </a:p>
        </p:txBody>
      </p:sp>
    </p:spTree>
    <p:extLst>
      <p:ext uri="{BB962C8B-B14F-4D97-AF65-F5344CB8AC3E}">
        <p14:creationId xmlns:p14="http://schemas.microsoft.com/office/powerpoint/2010/main" val="743757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26CD5-3E66-4695-88CE-C02D14D1E6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44E409-E19D-4CC2-AFB1-F81CE8646016}"/>
              </a:ext>
            </a:extLst>
          </p:cNvPr>
          <p:cNvSpPr>
            <a:spLocks noGrp="1"/>
          </p:cNvSpPr>
          <p:nvPr>
            <p:ph type="dt" sz="half" idx="10"/>
          </p:nvPr>
        </p:nvSpPr>
        <p:spPr/>
        <p:txBody>
          <a:bodyPr/>
          <a:lstStyle/>
          <a:p>
            <a:fld id="{BD193882-4CD6-4514-9399-4346BCA1D081}" type="datetimeFigureOut">
              <a:rPr lang="en-US" smtClean="0"/>
              <a:t>6/25/2021</a:t>
            </a:fld>
            <a:endParaRPr lang="en-US"/>
          </a:p>
        </p:txBody>
      </p:sp>
      <p:sp>
        <p:nvSpPr>
          <p:cNvPr id="4" name="Footer Placeholder 3">
            <a:extLst>
              <a:ext uri="{FF2B5EF4-FFF2-40B4-BE49-F238E27FC236}">
                <a16:creationId xmlns:a16="http://schemas.microsoft.com/office/drawing/2014/main" id="{9F08CE52-FC90-41AE-87B8-2A3706C06E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704994-5385-4308-8A83-19852892A718}"/>
              </a:ext>
            </a:extLst>
          </p:cNvPr>
          <p:cNvSpPr>
            <a:spLocks noGrp="1"/>
          </p:cNvSpPr>
          <p:nvPr>
            <p:ph type="sldNum" sz="quarter" idx="12"/>
          </p:nvPr>
        </p:nvSpPr>
        <p:spPr/>
        <p:txBody>
          <a:bodyPr/>
          <a:lstStyle/>
          <a:p>
            <a:fld id="{69BD17F9-2EBF-4BC9-9196-C91B491D1344}" type="slidenum">
              <a:rPr lang="en-US" smtClean="0"/>
              <a:t>‹#›</a:t>
            </a:fld>
            <a:endParaRPr lang="en-US"/>
          </a:p>
        </p:txBody>
      </p:sp>
    </p:spTree>
    <p:extLst>
      <p:ext uri="{BB962C8B-B14F-4D97-AF65-F5344CB8AC3E}">
        <p14:creationId xmlns:p14="http://schemas.microsoft.com/office/powerpoint/2010/main" val="695957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D72544-774E-4813-B684-7B7526758D93}"/>
              </a:ext>
            </a:extLst>
          </p:cNvPr>
          <p:cNvSpPr>
            <a:spLocks noGrp="1"/>
          </p:cNvSpPr>
          <p:nvPr>
            <p:ph type="dt" sz="half" idx="10"/>
          </p:nvPr>
        </p:nvSpPr>
        <p:spPr/>
        <p:txBody>
          <a:bodyPr/>
          <a:lstStyle/>
          <a:p>
            <a:fld id="{BD193882-4CD6-4514-9399-4346BCA1D081}" type="datetimeFigureOut">
              <a:rPr lang="en-US" smtClean="0"/>
              <a:t>6/25/2021</a:t>
            </a:fld>
            <a:endParaRPr lang="en-US"/>
          </a:p>
        </p:txBody>
      </p:sp>
      <p:sp>
        <p:nvSpPr>
          <p:cNvPr id="3" name="Footer Placeholder 2">
            <a:extLst>
              <a:ext uri="{FF2B5EF4-FFF2-40B4-BE49-F238E27FC236}">
                <a16:creationId xmlns:a16="http://schemas.microsoft.com/office/drawing/2014/main" id="{9556731E-68E1-4175-85FC-22F24AFD67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F6AD3A-129A-4A6B-8339-AB9EF5E13C85}"/>
              </a:ext>
            </a:extLst>
          </p:cNvPr>
          <p:cNvSpPr>
            <a:spLocks noGrp="1"/>
          </p:cNvSpPr>
          <p:nvPr>
            <p:ph type="sldNum" sz="quarter" idx="12"/>
          </p:nvPr>
        </p:nvSpPr>
        <p:spPr/>
        <p:txBody>
          <a:bodyPr/>
          <a:lstStyle/>
          <a:p>
            <a:fld id="{69BD17F9-2EBF-4BC9-9196-C91B491D1344}" type="slidenum">
              <a:rPr lang="en-US" smtClean="0"/>
              <a:t>‹#›</a:t>
            </a:fld>
            <a:endParaRPr lang="en-US"/>
          </a:p>
        </p:txBody>
      </p:sp>
    </p:spTree>
    <p:extLst>
      <p:ext uri="{BB962C8B-B14F-4D97-AF65-F5344CB8AC3E}">
        <p14:creationId xmlns:p14="http://schemas.microsoft.com/office/powerpoint/2010/main" val="3919114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EAE0F-294C-4C4D-A5C5-6A432B5684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B632CE-CABE-49E1-9B35-3D5C094396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9ACB31-35F8-4EC7-8FAE-53FD09BD67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935A9E-A1C2-4E23-B1D2-94312A5BDA2A}"/>
              </a:ext>
            </a:extLst>
          </p:cNvPr>
          <p:cNvSpPr>
            <a:spLocks noGrp="1"/>
          </p:cNvSpPr>
          <p:nvPr>
            <p:ph type="dt" sz="half" idx="10"/>
          </p:nvPr>
        </p:nvSpPr>
        <p:spPr/>
        <p:txBody>
          <a:bodyPr/>
          <a:lstStyle/>
          <a:p>
            <a:fld id="{BD193882-4CD6-4514-9399-4346BCA1D081}" type="datetimeFigureOut">
              <a:rPr lang="en-US" smtClean="0"/>
              <a:t>6/25/2021</a:t>
            </a:fld>
            <a:endParaRPr lang="en-US"/>
          </a:p>
        </p:txBody>
      </p:sp>
      <p:sp>
        <p:nvSpPr>
          <p:cNvPr id="6" name="Footer Placeholder 5">
            <a:extLst>
              <a:ext uri="{FF2B5EF4-FFF2-40B4-BE49-F238E27FC236}">
                <a16:creationId xmlns:a16="http://schemas.microsoft.com/office/drawing/2014/main" id="{B1FB8876-D4DD-4FDC-AFD1-3985E7A51A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AAD105-8879-45EF-A99B-B0394DF32234}"/>
              </a:ext>
            </a:extLst>
          </p:cNvPr>
          <p:cNvSpPr>
            <a:spLocks noGrp="1"/>
          </p:cNvSpPr>
          <p:nvPr>
            <p:ph type="sldNum" sz="quarter" idx="12"/>
          </p:nvPr>
        </p:nvSpPr>
        <p:spPr/>
        <p:txBody>
          <a:bodyPr/>
          <a:lstStyle/>
          <a:p>
            <a:fld id="{69BD17F9-2EBF-4BC9-9196-C91B491D1344}" type="slidenum">
              <a:rPr lang="en-US" smtClean="0"/>
              <a:t>‹#›</a:t>
            </a:fld>
            <a:endParaRPr lang="en-US"/>
          </a:p>
        </p:txBody>
      </p:sp>
    </p:spTree>
    <p:extLst>
      <p:ext uri="{BB962C8B-B14F-4D97-AF65-F5344CB8AC3E}">
        <p14:creationId xmlns:p14="http://schemas.microsoft.com/office/powerpoint/2010/main" val="2785916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3383-D25E-4E2E-8D74-B7C04BDEA4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FA74DF-E51D-4E55-BED5-BF7A5A67B3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B37B81-6ACA-4981-815C-8C383B648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CBA009-3D6C-4B57-B70C-FCDD852916A6}"/>
              </a:ext>
            </a:extLst>
          </p:cNvPr>
          <p:cNvSpPr>
            <a:spLocks noGrp="1"/>
          </p:cNvSpPr>
          <p:nvPr>
            <p:ph type="dt" sz="half" idx="10"/>
          </p:nvPr>
        </p:nvSpPr>
        <p:spPr/>
        <p:txBody>
          <a:bodyPr/>
          <a:lstStyle/>
          <a:p>
            <a:fld id="{BD193882-4CD6-4514-9399-4346BCA1D081}" type="datetimeFigureOut">
              <a:rPr lang="en-US" smtClean="0"/>
              <a:t>6/25/2021</a:t>
            </a:fld>
            <a:endParaRPr lang="en-US"/>
          </a:p>
        </p:txBody>
      </p:sp>
      <p:sp>
        <p:nvSpPr>
          <p:cNvPr id="6" name="Footer Placeholder 5">
            <a:extLst>
              <a:ext uri="{FF2B5EF4-FFF2-40B4-BE49-F238E27FC236}">
                <a16:creationId xmlns:a16="http://schemas.microsoft.com/office/drawing/2014/main" id="{82F1136C-F0BD-418A-98F8-3945A0B89C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25FE2-DB95-41CA-9FD2-C8116ABEDF82}"/>
              </a:ext>
            </a:extLst>
          </p:cNvPr>
          <p:cNvSpPr>
            <a:spLocks noGrp="1"/>
          </p:cNvSpPr>
          <p:nvPr>
            <p:ph type="sldNum" sz="quarter" idx="12"/>
          </p:nvPr>
        </p:nvSpPr>
        <p:spPr/>
        <p:txBody>
          <a:bodyPr/>
          <a:lstStyle/>
          <a:p>
            <a:fld id="{69BD17F9-2EBF-4BC9-9196-C91B491D1344}" type="slidenum">
              <a:rPr lang="en-US" smtClean="0"/>
              <a:t>‹#›</a:t>
            </a:fld>
            <a:endParaRPr lang="en-US"/>
          </a:p>
        </p:txBody>
      </p:sp>
    </p:spTree>
    <p:extLst>
      <p:ext uri="{BB962C8B-B14F-4D97-AF65-F5344CB8AC3E}">
        <p14:creationId xmlns:p14="http://schemas.microsoft.com/office/powerpoint/2010/main" val="3701050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D9A6A4-2518-46E1-A765-286CE48358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135A3F-4DFA-4C37-8EB7-B08F055818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E672DD-2C5E-4C1E-9A43-E481071984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193882-4CD6-4514-9399-4346BCA1D081}" type="datetimeFigureOut">
              <a:rPr lang="en-US" smtClean="0"/>
              <a:t>6/25/2021</a:t>
            </a:fld>
            <a:endParaRPr lang="en-US"/>
          </a:p>
        </p:txBody>
      </p:sp>
      <p:sp>
        <p:nvSpPr>
          <p:cNvPr id="5" name="Footer Placeholder 4">
            <a:extLst>
              <a:ext uri="{FF2B5EF4-FFF2-40B4-BE49-F238E27FC236}">
                <a16:creationId xmlns:a16="http://schemas.microsoft.com/office/drawing/2014/main" id="{54138B7A-49EF-4A48-B9BA-F4AE36F2DC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9FE9EC-E4E3-4E9A-AA8D-B1AC5EBA0C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BD17F9-2EBF-4BC9-9196-C91B491D1344}" type="slidenum">
              <a:rPr lang="en-US" smtClean="0"/>
              <a:t>‹#›</a:t>
            </a:fld>
            <a:endParaRPr lang="en-US"/>
          </a:p>
        </p:txBody>
      </p:sp>
    </p:spTree>
    <p:extLst>
      <p:ext uri="{BB962C8B-B14F-4D97-AF65-F5344CB8AC3E}">
        <p14:creationId xmlns:p14="http://schemas.microsoft.com/office/powerpoint/2010/main" val="744831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colab.research.google.com/gist/rafiqhasan/2164304ede002f4a8bfe56e5434e1a34/dl-e2e-taxi-dataset-tfx-e2e.ipyn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www.tensorflow.org/tfx/guide/evaluator" TargetMode="External"/><Relationship Id="rId3" Type="http://schemas.openxmlformats.org/officeDocument/2006/relationships/hyperlink" Target="https://www.tensorflow.org/tfx/guide/statsgen" TargetMode="External"/><Relationship Id="rId7" Type="http://schemas.openxmlformats.org/officeDocument/2006/relationships/hyperlink" Target="https://www.tensorflow.org/tfx/guide/trainer" TargetMode="External"/><Relationship Id="rId12" Type="http://schemas.openxmlformats.org/officeDocument/2006/relationships/image" Target="../media/image5.png"/><Relationship Id="rId2" Type="http://schemas.openxmlformats.org/officeDocument/2006/relationships/hyperlink" Target="https://www.tensorflow.org/tfx/guide/examplegen" TargetMode="External"/><Relationship Id="rId1" Type="http://schemas.openxmlformats.org/officeDocument/2006/relationships/slideLayout" Target="../slideLayouts/slideLayout2.xml"/><Relationship Id="rId6" Type="http://schemas.openxmlformats.org/officeDocument/2006/relationships/hyperlink" Target="https://www.tensorflow.org/tfx/guide/transform" TargetMode="External"/><Relationship Id="rId11" Type="http://schemas.openxmlformats.org/officeDocument/2006/relationships/hyperlink" Target="https://www.tensorflow.org/tfx/guide/infra_validator" TargetMode="External"/><Relationship Id="rId5" Type="http://schemas.openxmlformats.org/officeDocument/2006/relationships/hyperlink" Target="https://www.tensorflow.org/tfx/guide/exampleval" TargetMode="External"/><Relationship Id="rId10" Type="http://schemas.openxmlformats.org/officeDocument/2006/relationships/hyperlink" Target="https://www.tensorflow.org/tfx/guide/tuner" TargetMode="External"/><Relationship Id="rId4" Type="http://schemas.openxmlformats.org/officeDocument/2006/relationships/hyperlink" Target="https://www.tensorflow.org/tfx/guide/schemagen" TargetMode="External"/><Relationship Id="rId9" Type="http://schemas.openxmlformats.org/officeDocument/2006/relationships/hyperlink" Target="https://www.tensorflow.org/tfx/guide/pusher"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tensorflow.org/tfx/data_validation/get_started" TargetMode="External"/><Relationship Id="rId2" Type="http://schemas.openxmlformats.org/officeDocument/2006/relationships/hyperlink" Target="https://www.tensorflow.org/tfx/guide/mlmd" TargetMode="External"/><Relationship Id="rId1" Type="http://schemas.openxmlformats.org/officeDocument/2006/relationships/slideLayout" Target="../slideLayouts/slideLayout2.xml"/><Relationship Id="rId5" Type="http://schemas.openxmlformats.org/officeDocument/2006/relationships/hyperlink" Target="https://www.tensorflow.org/tfx/model_analysis/get_started" TargetMode="External"/><Relationship Id="rId4" Type="http://schemas.openxmlformats.org/officeDocument/2006/relationships/hyperlink" Target="https://www.tensorflow.org/tfx/transform/get_started"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tensorflow.org/tfx/data_validation/get_started" TargetMode="External"/><Relationship Id="rId2" Type="http://schemas.openxmlformats.org/officeDocument/2006/relationships/hyperlink" Target="https://www.tensorflow.org/tfx/guide/mlmd" TargetMode="External"/><Relationship Id="rId1" Type="http://schemas.openxmlformats.org/officeDocument/2006/relationships/slideLayout" Target="../slideLayouts/slideLayout2.xml"/><Relationship Id="rId5" Type="http://schemas.openxmlformats.org/officeDocument/2006/relationships/hyperlink" Target="https://www.tensorflow.org/tfx/model_analysis/get_started" TargetMode="External"/><Relationship Id="rId4" Type="http://schemas.openxmlformats.org/officeDocument/2006/relationships/hyperlink" Target="https://www.tensorflow.org/tfx/transform/get_start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2E623D9-F1ED-4705-A777-F69636F6D838}"/>
              </a:ext>
            </a:extLst>
          </p:cNvPr>
          <p:cNvSpPr>
            <a:spLocks noGrp="1"/>
          </p:cNvSpPr>
          <p:nvPr>
            <p:ph type="subTitle" idx="1"/>
          </p:nvPr>
        </p:nvSpPr>
        <p:spPr>
          <a:xfrm>
            <a:off x="1521617" y="3231221"/>
            <a:ext cx="9144000" cy="2532432"/>
          </a:xfrm>
        </p:spPr>
        <p:txBody>
          <a:bodyPr>
            <a:normAutofit lnSpcReduction="10000"/>
          </a:bodyPr>
          <a:lstStyle/>
          <a:p>
            <a:endParaRPr lang="en-US" dirty="0"/>
          </a:p>
          <a:p>
            <a:endParaRPr lang="en-US" dirty="0"/>
          </a:p>
          <a:p>
            <a:r>
              <a:rPr lang="en-US" dirty="0"/>
              <a:t>All the material in these slides are </a:t>
            </a:r>
            <a:r>
              <a:rPr lang="en-US" dirty="0" err="1"/>
              <a:t>retreived</a:t>
            </a:r>
            <a:r>
              <a:rPr lang="en-US" dirty="0"/>
              <a:t> by </a:t>
            </a:r>
            <a:r>
              <a:rPr lang="en-US" b="1" dirty="0"/>
              <a:t>Utku Türkbey</a:t>
            </a:r>
          </a:p>
          <a:p>
            <a:r>
              <a:rPr lang="en-US" dirty="0"/>
              <a:t> from the </a:t>
            </a:r>
            <a:r>
              <a:rPr lang="en-US" b="1" dirty="0"/>
              <a:t>TFX 101 Tutorial of Sascha </a:t>
            </a:r>
            <a:r>
              <a:rPr lang="en-US" b="1" dirty="0" err="1"/>
              <a:t>Heyer</a:t>
            </a:r>
            <a:endParaRPr lang="en-US" b="1" dirty="0"/>
          </a:p>
          <a:p>
            <a:r>
              <a:rPr lang="en-US" dirty="0"/>
              <a:t>https://blog.doit-intl.com/tensorflow-extended-101-literally-everthing-you-need-to-know-aeecc51e6832</a:t>
            </a:r>
          </a:p>
        </p:txBody>
      </p:sp>
      <p:pic>
        <p:nvPicPr>
          <p:cNvPr id="7" name="Picture 2" descr="TensorFlow Extended (TFX) | ML Production Pipelines">
            <a:extLst>
              <a:ext uri="{FF2B5EF4-FFF2-40B4-BE49-F238E27FC236}">
                <a16:creationId xmlns:a16="http://schemas.microsoft.com/office/drawing/2014/main" id="{C90FC543-FA69-4F05-BD30-3605AA2802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3086" y="-284412"/>
            <a:ext cx="8501063" cy="4781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723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82A8E-74A7-4E71-9C05-8DF64D4F20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A764305-CDDB-4FE4-A448-16532DE7686F}"/>
              </a:ext>
            </a:extLst>
          </p:cNvPr>
          <p:cNvSpPr>
            <a:spLocks noGrp="1"/>
          </p:cNvSpPr>
          <p:nvPr>
            <p:ph idx="1"/>
          </p:nvPr>
        </p:nvSpPr>
        <p:spPr/>
        <p:txBody>
          <a:bodyPr/>
          <a:lstStyle/>
          <a:p>
            <a:endParaRPr lang="en-US"/>
          </a:p>
        </p:txBody>
      </p:sp>
      <p:pic>
        <p:nvPicPr>
          <p:cNvPr id="4100" name="Picture 4" descr="Component Flow">
            <a:extLst>
              <a:ext uri="{FF2B5EF4-FFF2-40B4-BE49-F238E27FC236}">
                <a16:creationId xmlns:a16="http://schemas.microsoft.com/office/drawing/2014/main" id="{A78A3BF7-483E-4B2D-98A9-33BBB74B8EE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056" r="-283" b="15972"/>
          <a:stretch/>
        </p:blipFill>
        <p:spPr bwMode="auto">
          <a:xfrm>
            <a:off x="47625" y="1123950"/>
            <a:ext cx="12109790" cy="4733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934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0D1F6-EE71-4E0C-B5AA-78B9F00859AA}"/>
              </a:ext>
            </a:extLst>
          </p:cNvPr>
          <p:cNvSpPr>
            <a:spLocks noGrp="1"/>
          </p:cNvSpPr>
          <p:nvPr>
            <p:ph type="title"/>
          </p:nvPr>
        </p:nvSpPr>
        <p:spPr/>
        <p:txBody>
          <a:bodyPr/>
          <a:lstStyle/>
          <a:p>
            <a:r>
              <a:rPr lang="en-US" b="0" i="0" dirty="0">
                <a:solidFill>
                  <a:srgbClr val="292929"/>
                </a:solidFill>
                <a:effectLst/>
                <a:latin typeface="+mn-lt"/>
              </a:rPr>
              <a:t>Getting the data with </a:t>
            </a:r>
            <a:r>
              <a:rPr lang="en-US" b="1" i="0" dirty="0" err="1">
                <a:solidFill>
                  <a:srgbClr val="292929"/>
                </a:solidFill>
                <a:effectLst/>
                <a:latin typeface="+mn-lt"/>
              </a:rPr>
              <a:t>ExampleGen</a:t>
            </a:r>
            <a:br>
              <a:rPr lang="en-US" b="0" i="0" dirty="0">
                <a:solidFill>
                  <a:srgbClr val="292929"/>
                </a:solidFill>
                <a:effectLst/>
                <a:latin typeface="+mn-lt"/>
              </a:rPr>
            </a:br>
            <a:endParaRPr lang="en-US" dirty="0">
              <a:latin typeface="+mn-lt"/>
            </a:endParaRPr>
          </a:p>
        </p:txBody>
      </p:sp>
      <p:sp>
        <p:nvSpPr>
          <p:cNvPr id="3" name="Content Placeholder 2">
            <a:extLst>
              <a:ext uri="{FF2B5EF4-FFF2-40B4-BE49-F238E27FC236}">
                <a16:creationId xmlns:a16="http://schemas.microsoft.com/office/drawing/2014/main" id="{18006DE0-CE13-4D09-9E7A-60F9F3B0C1A9}"/>
              </a:ext>
            </a:extLst>
          </p:cNvPr>
          <p:cNvSpPr>
            <a:spLocks noGrp="1"/>
          </p:cNvSpPr>
          <p:nvPr>
            <p:ph idx="1"/>
          </p:nvPr>
        </p:nvSpPr>
        <p:spPr>
          <a:xfrm>
            <a:off x="838200" y="1036320"/>
            <a:ext cx="10515600" cy="5638800"/>
          </a:xfrm>
        </p:spPr>
        <p:txBody>
          <a:bodyPr>
            <a:normAutofit fontScale="92500"/>
          </a:bodyPr>
          <a:lstStyle/>
          <a:p>
            <a:pPr algn="l"/>
            <a:r>
              <a:rPr lang="en-US" b="0" i="0" dirty="0">
                <a:solidFill>
                  <a:srgbClr val="292929"/>
                </a:solidFill>
                <a:effectLst/>
              </a:rPr>
              <a:t>As always, machine learning starts with gathering data. Our first component is used to get our data into our TensorFlow Extended pipeline.</a:t>
            </a:r>
          </a:p>
          <a:p>
            <a:pPr algn="l"/>
            <a:r>
              <a:rPr lang="en-US" b="0" i="0" dirty="0">
                <a:solidFill>
                  <a:srgbClr val="292929"/>
                </a:solidFill>
                <a:effectLst/>
              </a:rPr>
              <a:t>The </a:t>
            </a:r>
            <a:r>
              <a:rPr lang="en-US" b="0" i="0" dirty="0" err="1">
                <a:solidFill>
                  <a:srgbClr val="292929"/>
                </a:solidFill>
                <a:effectLst/>
              </a:rPr>
              <a:t>ExampleGen</a:t>
            </a:r>
            <a:r>
              <a:rPr lang="en-US" b="0" i="0" dirty="0">
                <a:solidFill>
                  <a:srgbClr val="292929"/>
                </a:solidFill>
                <a:effectLst/>
              </a:rPr>
              <a:t> component, as the name suggests, generates </a:t>
            </a:r>
            <a:r>
              <a:rPr lang="en-US" b="0" i="0" dirty="0" err="1">
                <a:solidFill>
                  <a:srgbClr val="292929"/>
                </a:solidFill>
                <a:effectLst/>
              </a:rPr>
              <a:t>TFRecords</a:t>
            </a:r>
            <a:r>
              <a:rPr lang="en-US" b="0" i="0" dirty="0">
                <a:solidFill>
                  <a:srgbClr val="292929"/>
                </a:solidFill>
                <a:effectLst/>
              </a:rPr>
              <a:t> containing the data as </a:t>
            </a:r>
            <a:r>
              <a:rPr lang="en-US" dirty="0">
                <a:solidFill>
                  <a:srgbClr val="292929"/>
                </a:solidFill>
              </a:rPr>
              <a:t>TensorFlow examples</a:t>
            </a:r>
            <a:r>
              <a:rPr lang="en-US" b="0" i="0" dirty="0">
                <a:solidFill>
                  <a:srgbClr val="292929"/>
                </a:solidFill>
                <a:effectLst/>
              </a:rPr>
              <a:t>. </a:t>
            </a:r>
            <a:r>
              <a:rPr lang="en-US" b="0" i="0" dirty="0" err="1">
                <a:solidFill>
                  <a:srgbClr val="292929"/>
                </a:solidFill>
                <a:effectLst/>
              </a:rPr>
              <a:t>TFRecords</a:t>
            </a:r>
            <a:r>
              <a:rPr lang="en-US" b="0" i="0" dirty="0">
                <a:solidFill>
                  <a:srgbClr val="292929"/>
                </a:solidFill>
                <a:effectLst/>
              </a:rPr>
              <a:t> increase the performance of your pipeline, and therefore the training time of your model.</a:t>
            </a:r>
          </a:p>
          <a:p>
            <a:pPr algn="l"/>
            <a:endParaRPr lang="en-US" b="0" i="0" dirty="0">
              <a:solidFill>
                <a:srgbClr val="292929"/>
              </a:solidFill>
              <a:effectLst/>
            </a:endParaRPr>
          </a:p>
          <a:p>
            <a:pPr algn="l"/>
            <a:endParaRPr lang="en-US" b="0" i="0" dirty="0">
              <a:solidFill>
                <a:srgbClr val="292929"/>
              </a:solidFill>
              <a:effectLst/>
            </a:endParaRPr>
          </a:p>
          <a:p>
            <a:pPr algn="l"/>
            <a:endParaRPr lang="en-US" b="0" i="0" dirty="0">
              <a:solidFill>
                <a:srgbClr val="292929"/>
              </a:solidFill>
              <a:effectLst/>
            </a:endParaRPr>
          </a:p>
          <a:p>
            <a:pPr algn="l"/>
            <a:endParaRPr lang="en-US" b="0" i="0" dirty="0">
              <a:solidFill>
                <a:srgbClr val="292929"/>
              </a:solidFill>
              <a:effectLst/>
            </a:endParaRPr>
          </a:p>
          <a:p>
            <a:pPr marL="0" indent="0" algn="l">
              <a:buNone/>
            </a:pPr>
            <a:endParaRPr lang="en-US" b="0" i="0" dirty="0">
              <a:solidFill>
                <a:srgbClr val="292929"/>
              </a:solidFill>
              <a:effectLst/>
            </a:endParaRPr>
          </a:p>
          <a:p>
            <a:pPr marL="0" indent="0" algn="l">
              <a:buNone/>
            </a:pPr>
            <a:r>
              <a:rPr lang="en-US" sz="2400" b="0" i="0" dirty="0">
                <a:solidFill>
                  <a:srgbClr val="292929"/>
                </a:solidFill>
                <a:effectLst/>
              </a:rPr>
              <a:t>Note: If you need additional sources, you can implement your own or convert your data to </a:t>
            </a:r>
            <a:r>
              <a:rPr lang="en-US" sz="2400" b="0" i="0" dirty="0" err="1">
                <a:solidFill>
                  <a:srgbClr val="292929"/>
                </a:solidFill>
                <a:effectLst/>
              </a:rPr>
              <a:t>TFRecords</a:t>
            </a:r>
            <a:r>
              <a:rPr lang="en-US" sz="2400" b="0" i="0" dirty="0">
                <a:solidFill>
                  <a:srgbClr val="292929"/>
                </a:solidFill>
                <a:effectLst/>
              </a:rPr>
              <a:t> and continue with </a:t>
            </a:r>
            <a:r>
              <a:rPr lang="en-US" sz="2400" b="0" i="0" dirty="0" err="1">
                <a:solidFill>
                  <a:srgbClr val="292929"/>
                </a:solidFill>
                <a:effectLst/>
              </a:rPr>
              <a:t>ImportExampleGen</a:t>
            </a:r>
            <a:r>
              <a:rPr lang="en-US" sz="2400" b="0" i="0" dirty="0">
                <a:solidFill>
                  <a:srgbClr val="292929"/>
                </a:solidFill>
                <a:effectLst/>
              </a:rPr>
              <a:t>.</a:t>
            </a:r>
          </a:p>
          <a:p>
            <a:endParaRPr lang="en-US" dirty="0"/>
          </a:p>
        </p:txBody>
      </p:sp>
      <p:pic>
        <p:nvPicPr>
          <p:cNvPr id="7176" name="Picture 8">
            <a:extLst>
              <a:ext uri="{FF2B5EF4-FFF2-40B4-BE49-F238E27FC236}">
                <a16:creationId xmlns:a16="http://schemas.microsoft.com/office/drawing/2014/main" id="{AEF3DDD4-DD70-445E-988F-8B6967531C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4159" y="3193830"/>
            <a:ext cx="6954049" cy="2343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024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EACE9-725E-45A6-B7AE-70FF9B45221B}"/>
              </a:ext>
            </a:extLst>
          </p:cNvPr>
          <p:cNvSpPr>
            <a:spLocks noGrp="1"/>
          </p:cNvSpPr>
          <p:nvPr>
            <p:ph type="title"/>
          </p:nvPr>
        </p:nvSpPr>
        <p:spPr/>
        <p:txBody>
          <a:bodyPr/>
          <a:lstStyle/>
          <a:p>
            <a:r>
              <a:rPr lang="en-US" b="0" i="0" dirty="0">
                <a:solidFill>
                  <a:srgbClr val="292929"/>
                </a:solidFill>
                <a:effectLst/>
                <a:latin typeface="sohne"/>
              </a:rPr>
              <a:t>Know your data with </a:t>
            </a:r>
            <a:r>
              <a:rPr lang="en-US" b="1" i="0" dirty="0" err="1">
                <a:solidFill>
                  <a:srgbClr val="292929"/>
                </a:solidFill>
                <a:effectLst/>
                <a:latin typeface="sohne"/>
              </a:rPr>
              <a:t>StatisticsGen</a:t>
            </a:r>
            <a:br>
              <a:rPr lang="en-US" b="0" i="0" dirty="0">
                <a:solidFill>
                  <a:srgbClr val="292929"/>
                </a:solidFill>
                <a:effectLst/>
                <a:latin typeface="sohne"/>
              </a:rPr>
            </a:br>
            <a:endParaRPr lang="en-US" dirty="0"/>
          </a:p>
        </p:txBody>
      </p:sp>
      <p:sp>
        <p:nvSpPr>
          <p:cNvPr id="3" name="Content Placeholder 2">
            <a:extLst>
              <a:ext uri="{FF2B5EF4-FFF2-40B4-BE49-F238E27FC236}">
                <a16:creationId xmlns:a16="http://schemas.microsoft.com/office/drawing/2014/main" id="{FEA65CB1-077D-4B58-A6A9-EEC484681139}"/>
              </a:ext>
            </a:extLst>
          </p:cNvPr>
          <p:cNvSpPr>
            <a:spLocks noGrp="1"/>
          </p:cNvSpPr>
          <p:nvPr>
            <p:ph idx="1"/>
          </p:nvPr>
        </p:nvSpPr>
        <p:spPr>
          <a:xfrm>
            <a:off x="838200" y="1341120"/>
            <a:ext cx="10515600" cy="4835843"/>
          </a:xfrm>
        </p:spPr>
        <p:txBody>
          <a:bodyPr/>
          <a:lstStyle/>
          <a:p>
            <a:pPr marL="0" indent="0" algn="l">
              <a:buNone/>
            </a:pPr>
            <a:r>
              <a:rPr lang="en-US" b="0" i="0" dirty="0">
                <a:solidFill>
                  <a:srgbClr val="292929"/>
                </a:solidFill>
                <a:effectLst/>
              </a:rPr>
              <a:t>The </a:t>
            </a:r>
            <a:r>
              <a:rPr lang="en-US" b="0" i="0" dirty="0" err="1">
                <a:solidFill>
                  <a:srgbClr val="292929"/>
                </a:solidFill>
                <a:effectLst/>
              </a:rPr>
              <a:t>StatisticsGen</a:t>
            </a:r>
            <a:r>
              <a:rPr lang="en-US" b="0" i="0" dirty="0">
                <a:solidFill>
                  <a:srgbClr val="292929"/>
                </a:solidFill>
                <a:effectLst/>
              </a:rPr>
              <a:t> components gives you an overview of your data. This is super helpful for indicating unbalanced datasets. For example, finding missing data using histograms; or identifying min, max values, and data distribution. Use </a:t>
            </a:r>
            <a:r>
              <a:rPr lang="en-US" b="0" i="0" dirty="0" err="1">
                <a:solidFill>
                  <a:srgbClr val="292929"/>
                </a:solidFill>
                <a:effectLst/>
              </a:rPr>
              <a:t>StatisticsGen</a:t>
            </a:r>
            <a:r>
              <a:rPr lang="en-US" b="0" i="0" dirty="0">
                <a:solidFill>
                  <a:srgbClr val="292929"/>
                </a:solidFill>
                <a:effectLst/>
              </a:rPr>
              <a:t> to compare your training and validation dataset and see if they both represent your dataset well.</a:t>
            </a:r>
          </a:p>
          <a:p>
            <a:endParaRPr lang="en-US" dirty="0"/>
          </a:p>
        </p:txBody>
      </p:sp>
      <p:pic>
        <p:nvPicPr>
          <p:cNvPr id="8194" name="Picture 2">
            <a:extLst>
              <a:ext uri="{FF2B5EF4-FFF2-40B4-BE49-F238E27FC236}">
                <a16:creationId xmlns:a16="http://schemas.microsoft.com/office/drawing/2014/main" id="{825478B7-ACA9-40BB-9B1A-E5DA8DF963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3960" y="4266246"/>
            <a:ext cx="9784080" cy="1121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871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BCD62-B927-42DF-8D71-6FC966490B80}"/>
              </a:ext>
            </a:extLst>
          </p:cNvPr>
          <p:cNvSpPr>
            <a:spLocks noGrp="1"/>
          </p:cNvSpPr>
          <p:nvPr>
            <p:ph type="title"/>
          </p:nvPr>
        </p:nvSpPr>
        <p:spPr/>
        <p:txBody>
          <a:bodyPr>
            <a:noAutofit/>
          </a:bodyPr>
          <a:lstStyle/>
          <a:p>
            <a:br>
              <a:rPr lang="en-US" sz="3600" b="0" i="0" dirty="0">
                <a:solidFill>
                  <a:srgbClr val="292929"/>
                </a:solidFill>
                <a:effectLst/>
                <a:latin typeface="sohne"/>
              </a:rPr>
            </a:br>
            <a:r>
              <a:rPr lang="en-US" sz="3600" b="0" i="0" dirty="0">
                <a:solidFill>
                  <a:srgbClr val="292929"/>
                </a:solidFill>
                <a:effectLst/>
                <a:latin typeface="+mn-lt"/>
              </a:rPr>
              <a:t>Don’t assume; Know what to expect with </a:t>
            </a:r>
            <a:r>
              <a:rPr lang="en-US" sz="3600" b="1" i="0" dirty="0" err="1">
                <a:solidFill>
                  <a:srgbClr val="292929"/>
                </a:solidFill>
                <a:effectLst/>
                <a:latin typeface="+mn-lt"/>
              </a:rPr>
              <a:t>SchemaGen</a:t>
            </a:r>
            <a:br>
              <a:rPr lang="en-US" sz="3600" b="0" i="0" dirty="0">
                <a:solidFill>
                  <a:srgbClr val="292929"/>
                </a:solidFill>
                <a:effectLst/>
                <a:latin typeface="sohne"/>
              </a:rPr>
            </a:br>
            <a:endParaRPr lang="en-US" sz="3600" dirty="0"/>
          </a:p>
        </p:txBody>
      </p:sp>
      <p:sp>
        <p:nvSpPr>
          <p:cNvPr id="3" name="Content Placeholder 2">
            <a:extLst>
              <a:ext uri="{FF2B5EF4-FFF2-40B4-BE49-F238E27FC236}">
                <a16:creationId xmlns:a16="http://schemas.microsoft.com/office/drawing/2014/main" id="{16234508-A42F-4D78-A6C1-7DBE0F270FA7}"/>
              </a:ext>
            </a:extLst>
          </p:cNvPr>
          <p:cNvSpPr>
            <a:spLocks noGrp="1"/>
          </p:cNvSpPr>
          <p:nvPr>
            <p:ph idx="1"/>
          </p:nvPr>
        </p:nvSpPr>
        <p:spPr/>
        <p:txBody>
          <a:bodyPr/>
          <a:lstStyle/>
          <a:p>
            <a:pPr marL="0" indent="0" algn="l">
              <a:buNone/>
            </a:pPr>
            <a:r>
              <a:rPr lang="en-US" b="0" i="0" dirty="0">
                <a:solidFill>
                  <a:srgbClr val="292929"/>
                </a:solidFill>
                <a:effectLst/>
              </a:rPr>
              <a:t>The </a:t>
            </a:r>
            <a:r>
              <a:rPr lang="en-US" b="0" i="0" dirty="0" err="1">
                <a:solidFill>
                  <a:srgbClr val="292929"/>
                </a:solidFill>
                <a:effectLst/>
              </a:rPr>
              <a:t>SchemaGen</a:t>
            </a:r>
            <a:r>
              <a:rPr lang="en-US" b="0" i="0" dirty="0">
                <a:solidFill>
                  <a:srgbClr val="292929"/>
                </a:solidFill>
                <a:effectLst/>
              </a:rPr>
              <a:t> component generates a schema of your data by using the statistics you get after using </a:t>
            </a:r>
            <a:r>
              <a:rPr lang="en-US" b="0" i="0" dirty="0" err="1">
                <a:solidFill>
                  <a:srgbClr val="292929"/>
                </a:solidFill>
                <a:effectLst/>
              </a:rPr>
              <a:t>StatisticsGen</a:t>
            </a:r>
            <a:r>
              <a:rPr lang="en-US" b="0" i="0" dirty="0">
                <a:solidFill>
                  <a:srgbClr val="292929"/>
                </a:solidFill>
                <a:effectLst/>
              </a:rPr>
              <a:t>. The schema describes what correct data is. This is useful for detecting errors and changes in your dataset.</a:t>
            </a:r>
          </a:p>
          <a:p>
            <a:pPr marL="0" indent="0">
              <a:buNone/>
            </a:pPr>
            <a:endParaRPr lang="en-US" dirty="0"/>
          </a:p>
        </p:txBody>
      </p:sp>
      <p:pic>
        <p:nvPicPr>
          <p:cNvPr id="9218" name="Picture 2">
            <a:extLst>
              <a:ext uri="{FF2B5EF4-FFF2-40B4-BE49-F238E27FC236}">
                <a16:creationId xmlns:a16="http://schemas.microsoft.com/office/drawing/2014/main" id="{3543ABC2-BC9A-4317-B9B5-06DA0BF051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120" y="4212511"/>
            <a:ext cx="9509760" cy="1108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2048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9B240-D09C-4A54-BB46-92C6232D08FD}"/>
              </a:ext>
            </a:extLst>
          </p:cNvPr>
          <p:cNvSpPr>
            <a:spLocks noGrp="1"/>
          </p:cNvSpPr>
          <p:nvPr>
            <p:ph type="title"/>
          </p:nvPr>
        </p:nvSpPr>
        <p:spPr/>
        <p:txBody>
          <a:bodyPr>
            <a:normAutofit fontScale="90000"/>
          </a:bodyPr>
          <a:lstStyle/>
          <a:p>
            <a:br>
              <a:rPr lang="en-US" b="0" i="0" dirty="0">
                <a:solidFill>
                  <a:srgbClr val="292929"/>
                </a:solidFill>
                <a:effectLst/>
                <a:latin typeface="+mn-lt"/>
              </a:rPr>
            </a:br>
            <a:r>
              <a:rPr lang="en-US" b="0" i="0" dirty="0">
                <a:solidFill>
                  <a:srgbClr val="292929"/>
                </a:solidFill>
                <a:effectLst/>
                <a:latin typeface="+mn-lt"/>
              </a:rPr>
              <a:t>Identify anomalies with </a:t>
            </a:r>
            <a:r>
              <a:rPr lang="en-US" b="1" i="0" dirty="0" err="1">
                <a:solidFill>
                  <a:srgbClr val="292929"/>
                </a:solidFill>
                <a:effectLst/>
                <a:latin typeface="+mn-lt"/>
              </a:rPr>
              <a:t>ExampleValidator</a:t>
            </a:r>
            <a:br>
              <a:rPr lang="en-US" b="0" i="0" dirty="0">
                <a:solidFill>
                  <a:srgbClr val="292929"/>
                </a:solidFill>
                <a:effectLst/>
                <a:latin typeface="+mn-lt"/>
              </a:rPr>
            </a:br>
            <a:endParaRPr lang="en-US" dirty="0">
              <a:latin typeface="+mn-lt"/>
            </a:endParaRPr>
          </a:p>
        </p:txBody>
      </p:sp>
      <p:sp>
        <p:nvSpPr>
          <p:cNvPr id="3" name="Content Placeholder 2">
            <a:extLst>
              <a:ext uri="{FF2B5EF4-FFF2-40B4-BE49-F238E27FC236}">
                <a16:creationId xmlns:a16="http://schemas.microsoft.com/office/drawing/2014/main" id="{EE21A52D-CA2E-45B7-903D-896BE7A94966}"/>
              </a:ext>
            </a:extLst>
          </p:cNvPr>
          <p:cNvSpPr>
            <a:spLocks noGrp="1"/>
          </p:cNvSpPr>
          <p:nvPr>
            <p:ph idx="1"/>
          </p:nvPr>
        </p:nvSpPr>
        <p:spPr>
          <a:xfrm>
            <a:off x="838200" y="1524000"/>
            <a:ext cx="10515600" cy="4652963"/>
          </a:xfrm>
        </p:spPr>
        <p:txBody>
          <a:bodyPr>
            <a:normAutofit/>
          </a:bodyPr>
          <a:lstStyle/>
          <a:p>
            <a:pPr marL="0" indent="0" algn="l">
              <a:buNone/>
            </a:pPr>
            <a:r>
              <a:rPr lang="en-US" b="0" i="0" dirty="0">
                <a:solidFill>
                  <a:srgbClr val="292929"/>
                </a:solidFill>
                <a:effectLst/>
              </a:rPr>
              <a:t>The </a:t>
            </a:r>
            <a:r>
              <a:rPr lang="en-US" b="0" i="0" dirty="0" err="1">
                <a:solidFill>
                  <a:srgbClr val="292929"/>
                </a:solidFill>
                <a:effectLst/>
              </a:rPr>
              <a:t>ExampleValidator</a:t>
            </a:r>
            <a:r>
              <a:rPr lang="en-US" b="0" i="0" dirty="0">
                <a:solidFill>
                  <a:srgbClr val="292929"/>
                </a:solidFill>
                <a:effectLst/>
              </a:rPr>
              <a:t> component goes over our data and looks for anomalies. </a:t>
            </a:r>
            <a:r>
              <a:rPr lang="en-US" b="0" i="0" dirty="0" err="1">
                <a:solidFill>
                  <a:srgbClr val="292929"/>
                </a:solidFill>
                <a:effectLst/>
              </a:rPr>
              <a:t>ExampleValidator</a:t>
            </a:r>
            <a:r>
              <a:rPr lang="en-US" b="0" i="0" dirty="0">
                <a:solidFill>
                  <a:srgbClr val="292929"/>
                </a:solidFill>
                <a:effectLst/>
              </a:rPr>
              <a:t> currently checks for ~80 types of anomalies, including:</a:t>
            </a:r>
          </a:p>
          <a:p>
            <a:pPr algn="l">
              <a:buFont typeface="Arial" panose="020B0604020202020204" pitchFamily="34" charset="0"/>
              <a:buChar char="•"/>
            </a:pPr>
            <a:r>
              <a:rPr lang="en-US" sz="1800" b="0" i="0" dirty="0">
                <a:solidFill>
                  <a:srgbClr val="292929"/>
                </a:solidFill>
                <a:effectLst/>
              </a:rPr>
              <a:t>Unexpected types</a:t>
            </a:r>
          </a:p>
          <a:p>
            <a:pPr algn="l">
              <a:buFont typeface="Arial" panose="020B0604020202020204" pitchFamily="34" charset="0"/>
              <a:buChar char="•"/>
            </a:pPr>
            <a:r>
              <a:rPr lang="en-US" sz="1800" b="0" i="0" dirty="0">
                <a:solidFill>
                  <a:srgbClr val="292929"/>
                </a:solidFill>
                <a:effectLst/>
              </a:rPr>
              <a:t>No values</a:t>
            </a:r>
          </a:p>
          <a:p>
            <a:pPr algn="l">
              <a:buFont typeface="Arial" panose="020B0604020202020204" pitchFamily="34" charset="0"/>
              <a:buChar char="•"/>
            </a:pPr>
            <a:r>
              <a:rPr lang="en-US" sz="1800" b="0" i="0" dirty="0">
                <a:solidFill>
                  <a:srgbClr val="292929"/>
                </a:solidFill>
                <a:effectLst/>
              </a:rPr>
              <a:t>Unexpected values (like our defined domain for our labels)</a:t>
            </a:r>
          </a:p>
          <a:p>
            <a:pPr algn="l">
              <a:buFont typeface="Arial" panose="020B0604020202020204" pitchFamily="34" charset="0"/>
              <a:buChar char="•"/>
            </a:pPr>
            <a:r>
              <a:rPr lang="en-US" sz="1800" b="0" i="0" dirty="0">
                <a:solidFill>
                  <a:srgbClr val="292929"/>
                </a:solidFill>
                <a:effectLst/>
              </a:rPr>
              <a:t>New columns not known in the schema</a:t>
            </a:r>
          </a:p>
          <a:p>
            <a:pPr algn="l">
              <a:buFont typeface="Arial" panose="020B0604020202020204" pitchFamily="34" charset="0"/>
              <a:buChar char="•"/>
            </a:pPr>
            <a:r>
              <a:rPr lang="en-US" sz="1800" b="0" i="0" dirty="0">
                <a:solidFill>
                  <a:srgbClr val="292929"/>
                </a:solidFill>
                <a:effectLst/>
              </a:rPr>
              <a:t>Not enough examples</a:t>
            </a:r>
          </a:p>
          <a:p>
            <a:pPr algn="l">
              <a:buFont typeface="Arial" panose="020B0604020202020204" pitchFamily="34" charset="0"/>
              <a:buChar char="•"/>
            </a:pPr>
            <a:r>
              <a:rPr lang="en-US" sz="1800" b="0" i="0" dirty="0">
                <a:solidFill>
                  <a:srgbClr val="292929"/>
                </a:solidFill>
                <a:effectLst/>
              </a:rPr>
              <a:t>Average string length (great for our review text)</a:t>
            </a:r>
          </a:p>
          <a:p>
            <a:pPr algn="l">
              <a:buFont typeface="Arial" panose="020B0604020202020204" pitchFamily="34" charset="0"/>
              <a:buChar char="•"/>
            </a:pPr>
            <a:r>
              <a:rPr lang="en-US" sz="1800" b="0" i="0" dirty="0">
                <a:solidFill>
                  <a:srgbClr val="292929"/>
                </a:solidFill>
                <a:effectLst/>
              </a:rPr>
              <a:t>Drift / Skew</a:t>
            </a:r>
          </a:p>
          <a:p>
            <a:endParaRPr lang="en-US" dirty="0"/>
          </a:p>
        </p:txBody>
      </p:sp>
      <p:pic>
        <p:nvPicPr>
          <p:cNvPr id="10242" name="Picture 2">
            <a:extLst>
              <a:ext uri="{FF2B5EF4-FFF2-40B4-BE49-F238E27FC236}">
                <a16:creationId xmlns:a16="http://schemas.microsoft.com/office/drawing/2014/main" id="{D2BDAE5C-982D-45A1-83E2-454B4DA31A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080" y="4247673"/>
            <a:ext cx="5638800" cy="1450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717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DFFB8-3725-4D93-83AA-A8797C026DFD}"/>
              </a:ext>
            </a:extLst>
          </p:cNvPr>
          <p:cNvSpPr>
            <a:spLocks noGrp="1"/>
          </p:cNvSpPr>
          <p:nvPr>
            <p:ph type="title"/>
          </p:nvPr>
        </p:nvSpPr>
        <p:spPr/>
        <p:txBody>
          <a:bodyPr>
            <a:normAutofit fontScale="90000"/>
          </a:bodyPr>
          <a:lstStyle/>
          <a:p>
            <a:br>
              <a:rPr lang="en-US" b="0" i="0" dirty="0">
                <a:solidFill>
                  <a:srgbClr val="292929"/>
                </a:solidFill>
                <a:effectLst/>
                <a:latin typeface="+mn-lt"/>
              </a:rPr>
            </a:br>
            <a:r>
              <a:rPr lang="en-US" b="0" i="0" dirty="0">
                <a:solidFill>
                  <a:srgbClr val="292929"/>
                </a:solidFill>
                <a:effectLst/>
                <a:latin typeface="+mn-lt"/>
              </a:rPr>
              <a:t>Transform your data with </a:t>
            </a:r>
            <a:r>
              <a:rPr lang="en-US" b="1" i="0" dirty="0">
                <a:solidFill>
                  <a:srgbClr val="292929"/>
                </a:solidFill>
                <a:effectLst/>
                <a:latin typeface="+mn-lt"/>
              </a:rPr>
              <a:t>Transform</a:t>
            </a:r>
            <a:br>
              <a:rPr lang="en-US" b="0" i="0" dirty="0">
                <a:solidFill>
                  <a:srgbClr val="292929"/>
                </a:solidFill>
                <a:effectLst/>
                <a:latin typeface="+mn-lt"/>
              </a:rPr>
            </a:br>
            <a:endParaRPr lang="en-US" dirty="0">
              <a:latin typeface="+mn-lt"/>
            </a:endParaRPr>
          </a:p>
        </p:txBody>
      </p:sp>
      <p:sp>
        <p:nvSpPr>
          <p:cNvPr id="3" name="Content Placeholder 2">
            <a:extLst>
              <a:ext uri="{FF2B5EF4-FFF2-40B4-BE49-F238E27FC236}">
                <a16:creationId xmlns:a16="http://schemas.microsoft.com/office/drawing/2014/main" id="{92C4CC6C-6396-4326-9679-2698233658D2}"/>
              </a:ext>
            </a:extLst>
          </p:cNvPr>
          <p:cNvSpPr>
            <a:spLocks noGrp="1"/>
          </p:cNvSpPr>
          <p:nvPr>
            <p:ph idx="1"/>
          </p:nvPr>
        </p:nvSpPr>
        <p:spPr/>
        <p:txBody>
          <a:bodyPr/>
          <a:lstStyle/>
          <a:p>
            <a:pPr marL="0" indent="0" algn="l">
              <a:buNone/>
            </a:pPr>
            <a:r>
              <a:rPr lang="en-US" b="0" i="0" dirty="0">
                <a:solidFill>
                  <a:srgbClr val="292929"/>
                </a:solidFill>
                <a:effectLst/>
              </a:rPr>
              <a:t>Transform is the feature engineering component of TensorFlow Extended. Data needs to be preprocessed before a machine learning model can use it. This component takes care of the preprocessing as part of the pipeline.</a:t>
            </a:r>
          </a:p>
          <a:p>
            <a:pPr marL="0" indent="0">
              <a:buNone/>
            </a:pPr>
            <a:endParaRPr lang="en-US" dirty="0"/>
          </a:p>
          <a:p>
            <a:pPr marL="0" indent="0">
              <a:buNone/>
            </a:pPr>
            <a:endParaRPr lang="en-US" dirty="0"/>
          </a:p>
        </p:txBody>
      </p:sp>
      <p:pic>
        <p:nvPicPr>
          <p:cNvPr id="11268" name="Picture 4">
            <a:extLst>
              <a:ext uri="{FF2B5EF4-FFF2-40B4-BE49-F238E27FC236}">
                <a16:creationId xmlns:a16="http://schemas.microsoft.com/office/drawing/2014/main" id="{7F93F956-09EA-449D-9017-7890354A56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000" y="3429000"/>
            <a:ext cx="6197600" cy="231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442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D017B-87A1-4B83-888F-F1764E91EEFB}"/>
              </a:ext>
            </a:extLst>
          </p:cNvPr>
          <p:cNvSpPr>
            <a:spLocks noGrp="1"/>
          </p:cNvSpPr>
          <p:nvPr>
            <p:ph type="title"/>
          </p:nvPr>
        </p:nvSpPr>
        <p:spPr/>
        <p:txBody>
          <a:bodyPr>
            <a:normAutofit fontScale="90000"/>
          </a:bodyPr>
          <a:lstStyle/>
          <a:p>
            <a:br>
              <a:rPr lang="en-US" b="0" i="0" dirty="0">
                <a:solidFill>
                  <a:srgbClr val="292929"/>
                </a:solidFill>
                <a:effectLst/>
                <a:latin typeface="sohne"/>
              </a:rPr>
            </a:br>
            <a:r>
              <a:rPr lang="en-US" b="0" i="0" dirty="0">
                <a:solidFill>
                  <a:srgbClr val="292929"/>
                </a:solidFill>
                <a:effectLst/>
                <a:latin typeface="sohne"/>
              </a:rPr>
              <a:t>Train the model with </a:t>
            </a:r>
            <a:r>
              <a:rPr lang="en-US" b="1" i="0" dirty="0">
                <a:solidFill>
                  <a:srgbClr val="292929"/>
                </a:solidFill>
                <a:effectLst/>
                <a:latin typeface="sohne"/>
              </a:rPr>
              <a:t>Trainer</a:t>
            </a:r>
            <a:br>
              <a:rPr lang="en-US" b="0" i="0" dirty="0">
                <a:solidFill>
                  <a:srgbClr val="292929"/>
                </a:solidFill>
                <a:effectLst/>
                <a:latin typeface="sohne"/>
              </a:rPr>
            </a:br>
            <a:endParaRPr lang="en-US" dirty="0"/>
          </a:p>
        </p:txBody>
      </p:sp>
      <p:sp>
        <p:nvSpPr>
          <p:cNvPr id="3" name="Content Placeholder 2">
            <a:extLst>
              <a:ext uri="{FF2B5EF4-FFF2-40B4-BE49-F238E27FC236}">
                <a16:creationId xmlns:a16="http://schemas.microsoft.com/office/drawing/2014/main" id="{18328555-6F99-4F33-BB87-1339184768CD}"/>
              </a:ext>
            </a:extLst>
          </p:cNvPr>
          <p:cNvSpPr>
            <a:spLocks noGrp="1"/>
          </p:cNvSpPr>
          <p:nvPr>
            <p:ph idx="1"/>
          </p:nvPr>
        </p:nvSpPr>
        <p:spPr/>
        <p:txBody>
          <a:bodyPr/>
          <a:lstStyle/>
          <a:p>
            <a:pPr algn="l"/>
            <a:r>
              <a:rPr lang="en-US" sz="2400" b="0" i="0" dirty="0">
                <a:solidFill>
                  <a:srgbClr val="292929"/>
                </a:solidFill>
                <a:effectLst/>
              </a:rPr>
              <a:t>Finally, we train our TensorFlow model using the Trainer component. Trainer uses the transformed data, the transformation graph mentioned in the previous article, and the trainer code.</a:t>
            </a:r>
          </a:p>
          <a:p>
            <a:pPr algn="l"/>
            <a:r>
              <a:rPr lang="en-US" sz="2400" b="0" i="0" dirty="0">
                <a:solidFill>
                  <a:srgbClr val="292929"/>
                </a:solidFill>
                <a:effectLst/>
              </a:rPr>
              <a:t>Assuming our data is already transformed, you could directly use the examples from the </a:t>
            </a:r>
            <a:r>
              <a:rPr lang="en-US" sz="2400" b="0" i="0" dirty="0" err="1">
                <a:solidFill>
                  <a:srgbClr val="292929"/>
                </a:solidFill>
                <a:effectLst/>
              </a:rPr>
              <a:t>ExampleGen</a:t>
            </a:r>
            <a:r>
              <a:rPr lang="en-US" sz="2400" b="0" i="0" dirty="0">
                <a:solidFill>
                  <a:srgbClr val="292929"/>
                </a:solidFill>
                <a:effectLst/>
              </a:rPr>
              <a:t> component. As you see, the pipeline is quite flexible.</a:t>
            </a:r>
          </a:p>
          <a:p>
            <a:pPr marL="0" indent="0">
              <a:buNone/>
            </a:pPr>
            <a:endParaRPr lang="en-US" dirty="0"/>
          </a:p>
        </p:txBody>
      </p:sp>
      <p:pic>
        <p:nvPicPr>
          <p:cNvPr id="12290" name="Picture 2">
            <a:extLst>
              <a:ext uri="{FF2B5EF4-FFF2-40B4-BE49-F238E27FC236}">
                <a16:creationId xmlns:a16="http://schemas.microsoft.com/office/drawing/2014/main" id="{E38F1DED-D42F-402B-867D-EEFB382438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8160" y="3731941"/>
            <a:ext cx="5801360" cy="2760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0213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E305F2A-1FE1-42D2-BA84-EB2753869B64}"/>
              </a:ext>
            </a:extLst>
          </p:cNvPr>
          <p:cNvSpPr>
            <a:spLocks noGrp="1" noChangeArrowheads="1"/>
          </p:cNvSpPr>
          <p:nvPr>
            <p:ph idx="1"/>
          </p:nvPr>
        </p:nvSpPr>
        <p:spPr bwMode="auto">
          <a:xfrm>
            <a:off x="751840" y="897817"/>
            <a:ext cx="10517934" cy="50167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92929"/>
                </a:solidFill>
                <a:effectLst/>
              </a:rPr>
              <a:t>It contains all the necessary code to train your model and prepare it for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92929"/>
                </a:solidFill>
                <a:effectLst/>
              </a:rPr>
              <a:t>predictions. Trainer invokes the training module, a Python module,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92929"/>
                </a:solidFill>
                <a:effectLst/>
              </a:rPr>
              <a:t>a single file (or files) containing our training code. Trainer will look for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92929"/>
                </a:solidFill>
                <a:effectLst/>
              </a:rPr>
              <a:t>a function with the </a:t>
            </a:r>
            <a:r>
              <a:rPr kumimoji="0" lang="en-US" altLang="en-US" b="0" i="0" u="none" strike="noStrike" cap="none" normalizeH="0" baseline="0" dirty="0" err="1">
                <a:ln>
                  <a:noFill/>
                </a:ln>
                <a:solidFill>
                  <a:srgbClr val="292929"/>
                </a:solidFill>
                <a:effectLst/>
              </a:rPr>
              <a:t>namerun_fn</a:t>
            </a:r>
            <a:r>
              <a:rPr kumimoji="0" lang="en-US" altLang="en-US" b="0" i="0" u="none" strike="noStrike" cap="none" normalizeH="0" baseline="0" dirty="0">
                <a:ln>
                  <a:noFill/>
                </a:ln>
                <a:solidFill>
                  <a:srgbClr val="292929"/>
                </a:solidFill>
                <a:effectLst/>
              </a:rPr>
              <a:t> and execute it. This function usually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92929"/>
                </a:solidFill>
                <a:effectLst/>
              </a:rPr>
              <a:t>has the following tasks: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92929"/>
                </a:solidFill>
                <a:effectLst/>
              </a:rPr>
              <a:t>Load the pre-trained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92929"/>
                </a:solidFill>
                <a:effectLst/>
              </a:rPr>
              <a:t>Build the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92929"/>
                </a:solidFill>
                <a:effectLst/>
              </a:rPr>
              <a:t>Fit the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92929"/>
                </a:solidFill>
                <a:effectLst/>
              </a:rPr>
              <a:t>Define the model signature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92929"/>
                </a:solidFill>
                <a:effectLst/>
              </a:rPr>
              <a:t>Save the model</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8695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F595A7-0E0B-4DA2-98EF-A94CB755B157}"/>
              </a:ext>
            </a:extLst>
          </p:cNvPr>
          <p:cNvSpPr>
            <a:spLocks noGrp="1"/>
          </p:cNvSpPr>
          <p:nvPr>
            <p:ph idx="1"/>
          </p:nvPr>
        </p:nvSpPr>
        <p:spPr>
          <a:xfrm>
            <a:off x="838200" y="782320"/>
            <a:ext cx="10515600" cy="5394643"/>
          </a:xfrm>
        </p:spPr>
        <p:txBody>
          <a:bodyPr>
            <a:normAutofit/>
          </a:bodyPr>
          <a:lstStyle/>
          <a:p>
            <a:pPr marL="0" indent="0">
              <a:buNone/>
            </a:pPr>
            <a:r>
              <a:rPr lang="en-US" b="0" i="0" dirty="0">
                <a:solidFill>
                  <a:srgbClr val="292929"/>
                </a:solidFill>
                <a:effectLst/>
              </a:rPr>
              <a:t>It contains all the necessary code to train your model and prepare it for predictions. Trainer invokes the training module, a Python module, a single file (or files) containing our training code. Trainer will look for a function with the name </a:t>
            </a:r>
            <a:r>
              <a:rPr lang="en-US" b="0" i="1" dirty="0" err="1">
                <a:solidFill>
                  <a:srgbClr val="292929"/>
                </a:solidFill>
                <a:effectLst/>
              </a:rPr>
              <a:t>run_fn</a:t>
            </a:r>
            <a:r>
              <a:rPr lang="en-US" b="0" i="1" dirty="0">
                <a:solidFill>
                  <a:srgbClr val="292929"/>
                </a:solidFill>
                <a:effectLst/>
              </a:rPr>
              <a:t> </a:t>
            </a:r>
            <a:r>
              <a:rPr lang="en-US" b="0" i="0" dirty="0">
                <a:solidFill>
                  <a:srgbClr val="292929"/>
                </a:solidFill>
                <a:effectLst/>
              </a:rPr>
              <a:t>and execute it. This function usually has the following tasks:</a:t>
            </a:r>
          </a:p>
          <a:p>
            <a:pPr algn="l">
              <a:buFont typeface="Arial" panose="020B0604020202020204" pitchFamily="34" charset="0"/>
              <a:buChar char="•"/>
            </a:pPr>
            <a:r>
              <a:rPr lang="en-US" b="0" i="0" dirty="0">
                <a:solidFill>
                  <a:srgbClr val="292929"/>
                </a:solidFill>
                <a:effectLst/>
              </a:rPr>
              <a:t>Load the pre-trained model</a:t>
            </a:r>
          </a:p>
          <a:p>
            <a:pPr algn="l">
              <a:buFont typeface="Arial" panose="020B0604020202020204" pitchFamily="34" charset="0"/>
              <a:buChar char="•"/>
            </a:pPr>
            <a:r>
              <a:rPr lang="en-US" b="0" i="0" dirty="0">
                <a:solidFill>
                  <a:srgbClr val="292929"/>
                </a:solidFill>
                <a:effectLst/>
              </a:rPr>
              <a:t>Build the model</a:t>
            </a:r>
          </a:p>
          <a:p>
            <a:pPr algn="l">
              <a:buFont typeface="Arial" panose="020B0604020202020204" pitchFamily="34" charset="0"/>
              <a:buChar char="•"/>
            </a:pPr>
            <a:r>
              <a:rPr lang="en-US" b="0" i="0" dirty="0">
                <a:solidFill>
                  <a:srgbClr val="292929"/>
                </a:solidFill>
                <a:effectLst/>
              </a:rPr>
              <a:t>Fit the model</a:t>
            </a:r>
          </a:p>
          <a:p>
            <a:pPr algn="l">
              <a:buFont typeface="Arial" panose="020B0604020202020204" pitchFamily="34" charset="0"/>
              <a:buChar char="•"/>
            </a:pPr>
            <a:r>
              <a:rPr lang="en-US" b="0" i="0" dirty="0">
                <a:solidFill>
                  <a:srgbClr val="292929"/>
                </a:solidFill>
                <a:effectLst/>
              </a:rPr>
              <a:t>Define the model signature</a:t>
            </a:r>
          </a:p>
          <a:p>
            <a:pPr algn="l">
              <a:buFont typeface="Arial" panose="020B0604020202020204" pitchFamily="34" charset="0"/>
              <a:buChar char="•"/>
            </a:pPr>
            <a:r>
              <a:rPr lang="en-US" b="0" i="0" dirty="0">
                <a:solidFill>
                  <a:srgbClr val="292929"/>
                </a:solidFill>
                <a:effectLst/>
              </a:rPr>
              <a:t>Save the model</a:t>
            </a:r>
          </a:p>
          <a:p>
            <a:pPr marL="0" indent="0">
              <a:buNone/>
            </a:pPr>
            <a:endParaRPr lang="en-US" dirty="0"/>
          </a:p>
        </p:txBody>
      </p:sp>
      <p:pic>
        <p:nvPicPr>
          <p:cNvPr id="14338" name="Picture 2">
            <a:extLst>
              <a:ext uri="{FF2B5EF4-FFF2-40B4-BE49-F238E27FC236}">
                <a16:creationId xmlns:a16="http://schemas.microsoft.com/office/drawing/2014/main" id="{D11F1B52-F28B-44BC-8FD3-8EDC9F585D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3359" y="3077692"/>
            <a:ext cx="6719533" cy="2906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352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4A313-25F5-4621-BE0F-AB7E4C007799}"/>
              </a:ext>
            </a:extLst>
          </p:cNvPr>
          <p:cNvSpPr>
            <a:spLocks noGrp="1"/>
          </p:cNvSpPr>
          <p:nvPr>
            <p:ph type="title"/>
          </p:nvPr>
        </p:nvSpPr>
        <p:spPr/>
        <p:txBody>
          <a:bodyPr>
            <a:normAutofit fontScale="90000"/>
          </a:bodyPr>
          <a:lstStyle/>
          <a:p>
            <a:br>
              <a:rPr lang="en-US" b="0" i="0" dirty="0">
                <a:solidFill>
                  <a:srgbClr val="292929"/>
                </a:solidFill>
                <a:effectLst/>
                <a:latin typeface="+mn-lt"/>
              </a:rPr>
            </a:br>
            <a:r>
              <a:rPr lang="en-US" b="0" i="0" dirty="0">
                <a:solidFill>
                  <a:srgbClr val="292929"/>
                </a:solidFill>
                <a:effectLst/>
                <a:latin typeface="+mn-lt"/>
              </a:rPr>
              <a:t>Access your model and data with </a:t>
            </a:r>
            <a:r>
              <a:rPr lang="en-US" b="1" i="0" dirty="0">
                <a:solidFill>
                  <a:srgbClr val="292929"/>
                </a:solidFill>
                <a:effectLst/>
                <a:latin typeface="+mn-lt"/>
              </a:rPr>
              <a:t>Resolver</a:t>
            </a:r>
            <a:br>
              <a:rPr lang="en-US" b="0" i="0" dirty="0">
                <a:solidFill>
                  <a:srgbClr val="292929"/>
                </a:solidFill>
                <a:effectLst/>
                <a:latin typeface="+mn-lt"/>
              </a:rPr>
            </a:br>
            <a:endParaRPr lang="en-US" dirty="0">
              <a:latin typeface="+mn-lt"/>
            </a:endParaRPr>
          </a:p>
        </p:txBody>
      </p:sp>
      <p:sp>
        <p:nvSpPr>
          <p:cNvPr id="3" name="Content Placeholder 2">
            <a:extLst>
              <a:ext uri="{FF2B5EF4-FFF2-40B4-BE49-F238E27FC236}">
                <a16:creationId xmlns:a16="http://schemas.microsoft.com/office/drawing/2014/main" id="{C7A392ED-BF53-4908-9CF2-D3E96424216D}"/>
              </a:ext>
            </a:extLst>
          </p:cNvPr>
          <p:cNvSpPr>
            <a:spLocks noGrp="1"/>
          </p:cNvSpPr>
          <p:nvPr>
            <p:ph idx="1"/>
          </p:nvPr>
        </p:nvSpPr>
        <p:spPr/>
        <p:txBody>
          <a:bodyPr>
            <a:normAutofit lnSpcReduction="10000"/>
          </a:bodyPr>
          <a:lstStyle/>
          <a:p>
            <a:pPr marL="0" indent="0" algn="l">
              <a:spcAft>
                <a:spcPts val="1000"/>
              </a:spcAft>
              <a:buNone/>
            </a:pPr>
            <a:r>
              <a:rPr lang="en-US" b="0" i="0" dirty="0">
                <a:solidFill>
                  <a:srgbClr val="292929"/>
                </a:solidFill>
                <a:effectLst/>
              </a:rPr>
              <a:t>Resolver is a component that handles artifact resolution. In other words, a way to access our model, data, or other artifacts.</a:t>
            </a:r>
          </a:p>
          <a:p>
            <a:pPr marL="0" indent="0" algn="l">
              <a:buNone/>
            </a:pPr>
            <a:r>
              <a:rPr lang="en-US" b="0" i="0" dirty="0">
                <a:solidFill>
                  <a:srgbClr val="292929"/>
                </a:solidFill>
                <a:effectLst/>
              </a:rPr>
              <a:t>The most common use cases are:</a:t>
            </a:r>
          </a:p>
          <a:p>
            <a:pPr algn="l">
              <a:buFont typeface="Arial" panose="020B0604020202020204" pitchFamily="34" charset="0"/>
              <a:buChar char="•"/>
            </a:pPr>
            <a:r>
              <a:rPr lang="en-US" b="0" i="0" dirty="0">
                <a:solidFill>
                  <a:srgbClr val="292929"/>
                </a:solidFill>
                <a:effectLst/>
              </a:rPr>
              <a:t>Loading a previous model to compare it with the current model. We will use that for our next component, Evaluator.</a:t>
            </a:r>
          </a:p>
          <a:p>
            <a:pPr algn="l">
              <a:spcAft>
                <a:spcPts val="1000"/>
              </a:spcAft>
              <a:buFont typeface="Arial" panose="020B0604020202020204" pitchFamily="34" charset="0"/>
              <a:buChar char="•"/>
            </a:pPr>
            <a:r>
              <a:rPr lang="en-US" b="0" i="0" dirty="0">
                <a:solidFill>
                  <a:srgbClr val="292929"/>
                </a:solidFill>
                <a:effectLst/>
              </a:rPr>
              <a:t>Loading a model to warm start a training (not covered in this article).</a:t>
            </a:r>
          </a:p>
          <a:p>
            <a:pPr marL="0" indent="0" algn="l">
              <a:buNone/>
            </a:pPr>
            <a:r>
              <a:rPr lang="en-US" b="0" i="0" dirty="0">
                <a:solidFill>
                  <a:srgbClr val="292929"/>
                </a:solidFill>
                <a:effectLst/>
              </a:rPr>
              <a:t>Resolver is an important part of ML automation because you can resolve artifacts from past runs. Implementing your own Resolver gives you flexibility, and you can even use it to resolve specific parts of your training data.</a:t>
            </a:r>
          </a:p>
          <a:p>
            <a:endParaRPr lang="en-US" dirty="0"/>
          </a:p>
        </p:txBody>
      </p:sp>
    </p:spTree>
    <p:extLst>
      <p:ext uri="{BB962C8B-B14F-4D97-AF65-F5344CB8AC3E}">
        <p14:creationId xmlns:p14="http://schemas.microsoft.com/office/powerpoint/2010/main" val="394992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CDE66-AE30-4302-9A55-8B0AD6E703AC}"/>
              </a:ext>
            </a:extLst>
          </p:cNvPr>
          <p:cNvSpPr>
            <a:spLocks noGrp="1"/>
          </p:cNvSpPr>
          <p:nvPr>
            <p:ph type="title"/>
          </p:nvPr>
        </p:nvSpPr>
        <p:spPr/>
        <p:txBody>
          <a:bodyPr/>
          <a:lstStyle/>
          <a:p>
            <a:r>
              <a:rPr lang="en-US" dirty="0">
                <a:latin typeface="+mn-lt"/>
              </a:rPr>
              <a:t>What is TFX?</a:t>
            </a:r>
          </a:p>
        </p:txBody>
      </p:sp>
      <p:sp>
        <p:nvSpPr>
          <p:cNvPr id="3" name="Content Placeholder 2">
            <a:extLst>
              <a:ext uri="{FF2B5EF4-FFF2-40B4-BE49-F238E27FC236}">
                <a16:creationId xmlns:a16="http://schemas.microsoft.com/office/drawing/2014/main" id="{B88928BC-56A4-419E-A9A3-02DBECA398C6}"/>
              </a:ext>
            </a:extLst>
          </p:cNvPr>
          <p:cNvSpPr>
            <a:spLocks noGrp="1"/>
          </p:cNvSpPr>
          <p:nvPr>
            <p:ph idx="1"/>
          </p:nvPr>
        </p:nvSpPr>
        <p:spPr/>
        <p:txBody>
          <a:bodyPr>
            <a:normAutofit/>
          </a:bodyPr>
          <a:lstStyle/>
          <a:p>
            <a:pPr marL="0" indent="0">
              <a:buNone/>
            </a:pPr>
            <a:r>
              <a:rPr lang="en-US" sz="3200" b="0" i="0" dirty="0">
                <a:solidFill>
                  <a:srgbClr val="202124"/>
                </a:solidFill>
                <a:effectLst/>
              </a:rPr>
              <a:t>TFX is a Google-production-scale machine learning (ML) platform based on TensorFlow. It provides a configuration framework and shared libraries to integrate common components needed to define, launch, and monitor your machine learning system.</a:t>
            </a:r>
            <a:endParaRPr lang="en-US" sz="3200" dirty="0"/>
          </a:p>
        </p:txBody>
      </p:sp>
      <p:sp>
        <p:nvSpPr>
          <p:cNvPr id="5" name="AutoShape 4" descr="Libraries &amp;amp; extensions | TensorFlow">
            <a:extLst>
              <a:ext uri="{FF2B5EF4-FFF2-40B4-BE49-F238E27FC236}">
                <a16:creationId xmlns:a16="http://schemas.microsoft.com/office/drawing/2014/main" id="{CAD5D3FD-2F95-480F-96F8-8B7D3B031B9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Graphic 8">
            <a:extLst>
              <a:ext uri="{FF2B5EF4-FFF2-40B4-BE49-F238E27FC236}">
                <a16:creationId xmlns:a16="http://schemas.microsoft.com/office/drawing/2014/main" id="{D86083FA-1F0B-42FC-838B-E37A488514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03273" y="3581400"/>
            <a:ext cx="5962650" cy="3352800"/>
          </a:xfrm>
          <a:prstGeom prst="rect">
            <a:avLst/>
          </a:prstGeom>
        </p:spPr>
      </p:pic>
    </p:spTree>
    <p:extLst>
      <p:ext uri="{BB962C8B-B14F-4D97-AF65-F5344CB8AC3E}">
        <p14:creationId xmlns:p14="http://schemas.microsoft.com/office/powerpoint/2010/main" val="3624701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C2473-7E9D-4FCC-A90E-8FB8C2FCED8F}"/>
              </a:ext>
            </a:extLst>
          </p:cNvPr>
          <p:cNvSpPr>
            <a:spLocks noGrp="1"/>
          </p:cNvSpPr>
          <p:nvPr>
            <p:ph type="title"/>
          </p:nvPr>
        </p:nvSpPr>
        <p:spPr/>
        <p:txBody>
          <a:bodyPr>
            <a:normAutofit fontScale="90000"/>
          </a:bodyPr>
          <a:lstStyle/>
          <a:p>
            <a:br>
              <a:rPr lang="en-US" b="0" i="0" dirty="0">
                <a:solidFill>
                  <a:srgbClr val="292929"/>
                </a:solidFill>
                <a:effectLst/>
                <a:latin typeface="+mn-lt"/>
              </a:rPr>
            </a:br>
            <a:r>
              <a:rPr lang="en-US" b="0" i="0" dirty="0">
                <a:solidFill>
                  <a:srgbClr val="292929"/>
                </a:solidFill>
                <a:effectLst/>
                <a:latin typeface="+mn-lt"/>
              </a:rPr>
              <a:t>Evaluate your model with </a:t>
            </a:r>
            <a:r>
              <a:rPr lang="en-US" b="1" i="0" dirty="0">
                <a:solidFill>
                  <a:srgbClr val="292929"/>
                </a:solidFill>
                <a:effectLst/>
                <a:latin typeface="+mn-lt"/>
              </a:rPr>
              <a:t>Evaluator</a:t>
            </a:r>
            <a:br>
              <a:rPr lang="en-US" b="0" i="0" dirty="0">
                <a:solidFill>
                  <a:srgbClr val="292929"/>
                </a:solidFill>
                <a:effectLst/>
                <a:latin typeface="+mn-lt"/>
              </a:rPr>
            </a:br>
            <a:endParaRPr lang="en-US" dirty="0">
              <a:latin typeface="+mn-lt"/>
            </a:endParaRPr>
          </a:p>
        </p:txBody>
      </p:sp>
      <p:sp>
        <p:nvSpPr>
          <p:cNvPr id="3" name="Content Placeholder 2">
            <a:extLst>
              <a:ext uri="{FF2B5EF4-FFF2-40B4-BE49-F238E27FC236}">
                <a16:creationId xmlns:a16="http://schemas.microsoft.com/office/drawing/2014/main" id="{3AE27485-7CC4-4857-8E3B-ABEB2E5852C3}"/>
              </a:ext>
            </a:extLst>
          </p:cNvPr>
          <p:cNvSpPr>
            <a:spLocks noGrp="1"/>
          </p:cNvSpPr>
          <p:nvPr>
            <p:ph idx="1"/>
          </p:nvPr>
        </p:nvSpPr>
        <p:spPr/>
        <p:txBody>
          <a:bodyPr/>
          <a:lstStyle/>
          <a:p>
            <a:pPr algn="l"/>
            <a:r>
              <a:rPr lang="en-US" b="0" i="0" dirty="0">
                <a:effectLst/>
              </a:rPr>
              <a:t>The model is trained, but before you can push it into production, you need to know how the model performs on your data. This step is known as </a:t>
            </a:r>
            <a:r>
              <a:rPr lang="en-US" b="1" i="0" dirty="0">
                <a:effectLst/>
              </a:rPr>
              <a:t>Analysis</a:t>
            </a:r>
            <a:r>
              <a:rPr lang="en-US" b="0" i="0" dirty="0">
                <a:effectLst/>
              </a:rPr>
              <a:t>. The Evaluator uses </a:t>
            </a:r>
            <a:r>
              <a:rPr lang="en-US" dirty="0"/>
              <a:t>TensorFlow Model Analysis</a:t>
            </a:r>
            <a:r>
              <a:rPr lang="en-US" b="0" i="0" dirty="0">
                <a:effectLst/>
              </a:rPr>
              <a:t> to evaluate the model.</a:t>
            </a:r>
          </a:p>
          <a:p>
            <a:pPr algn="l"/>
            <a:r>
              <a:rPr lang="en-US" b="0" i="0" dirty="0">
                <a:effectLst/>
              </a:rPr>
              <a:t>And you might even want to know if your new model is better than the previous model you trained. This step is called </a:t>
            </a:r>
            <a:r>
              <a:rPr lang="en-US" b="1" i="0" dirty="0">
                <a:effectLst/>
              </a:rPr>
              <a:t>Validation.</a:t>
            </a:r>
            <a:endParaRPr lang="en-US" b="0" i="0" dirty="0">
              <a:effectLst/>
            </a:endParaRPr>
          </a:p>
          <a:p>
            <a:endParaRPr lang="en-US" dirty="0"/>
          </a:p>
        </p:txBody>
      </p:sp>
      <p:pic>
        <p:nvPicPr>
          <p:cNvPr id="15362" name="Picture 2">
            <a:extLst>
              <a:ext uri="{FF2B5EF4-FFF2-40B4-BE49-F238E27FC236}">
                <a16:creationId xmlns:a16="http://schemas.microsoft.com/office/drawing/2014/main" id="{DE660737-1F9C-4002-85A4-92780A75F2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240" y="4357585"/>
            <a:ext cx="5049520" cy="2323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9514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97350-A68C-48C8-8C16-8DECCC993C3A}"/>
              </a:ext>
            </a:extLst>
          </p:cNvPr>
          <p:cNvSpPr>
            <a:spLocks noGrp="1"/>
          </p:cNvSpPr>
          <p:nvPr>
            <p:ph type="title"/>
          </p:nvPr>
        </p:nvSpPr>
        <p:spPr/>
        <p:txBody>
          <a:bodyPr>
            <a:normAutofit fontScale="90000"/>
          </a:bodyPr>
          <a:lstStyle/>
          <a:p>
            <a:br>
              <a:rPr lang="en-US" b="0" i="0" dirty="0">
                <a:solidFill>
                  <a:srgbClr val="292929"/>
                </a:solidFill>
                <a:effectLst/>
                <a:latin typeface="+mn-lt"/>
              </a:rPr>
            </a:br>
            <a:r>
              <a:rPr lang="en-US" b="0" i="0" dirty="0">
                <a:solidFill>
                  <a:srgbClr val="292929"/>
                </a:solidFill>
                <a:effectLst/>
                <a:latin typeface="+mn-lt"/>
              </a:rPr>
              <a:t>Publish the model with </a:t>
            </a:r>
            <a:r>
              <a:rPr lang="en-US" b="1" i="0" dirty="0">
                <a:solidFill>
                  <a:srgbClr val="292929"/>
                </a:solidFill>
                <a:effectLst/>
                <a:latin typeface="+mn-lt"/>
              </a:rPr>
              <a:t>Pusher</a:t>
            </a:r>
            <a:br>
              <a:rPr lang="en-US" b="0" i="0" dirty="0">
                <a:solidFill>
                  <a:srgbClr val="292929"/>
                </a:solidFill>
                <a:effectLst/>
                <a:latin typeface="+mn-lt"/>
              </a:rPr>
            </a:br>
            <a:endParaRPr lang="en-US" dirty="0">
              <a:latin typeface="+mn-lt"/>
            </a:endParaRPr>
          </a:p>
        </p:txBody>
      </p:sp>
      <p:sp>
        <p:nvSpPr>
          <p:cNvPr id="3" name="Content Placeholder 2">
            <a:extLst>
              <a:ext uri="{FF2B5EF4-FFF2-40B4-BE49-F238E27FC236}">
                <a16:creationId xmlns:a16="http://schemas.microsoft.com/office/drawing/2014/main" id="{077833C8-662A-4F29-9654-816B18535830}"/>
              </a:ext>
            </a:extLst>
          </p:cNvPr>
          <p:cNvSpPr>
            <a:spLocks noGrp="1"/>
          </p:cNvSpPr>
          <p:nvPr>
            <p:ph idx="1"/>
          </p:nvPr>
        </p:nvSpPr>
        <p:spPr>
          <a:xfrm>
            <a:off x="838200" y="1513840"/>
            <a:ext cx="10515600" cy="4663123"/>
          </a:xfrm>
        </p:spPr>
        <p:txBody>
          <a:bodyPr numCol="2">
            <a:normAutofit/>
          </a:bodyPr>
          <a:lstStyle/>
          <a:p>
            <a:pPr marL="0" indent="0">
              <a:buNone/>
            </a:pPr>
            <a:r>
              <a:rPr lang="en-US" b="0" i="0" dirty="0">
                <a:solidFill>
                  <a:srgbClr val="292929"/>
                </a:solidFill>
                <a:effectLst/>
              </a:rPr>
              <a:t>Pusher is the very last component of our TFX pipeline. It takes the Model and Validator to check if the model has passed the validation and will push the model to a specified location. </a:t>
            </a:r>
          </a:p>
          <a:p>
            <a:pPr marL="0" indent="0">
              <a:buNone/>
            </a:pPr>
            <a:endParaRPr lang="en-US" dirty="0">
              <a:solidFill>
                <a:srgbClr val="292929"/>
              </a:solidFill>
            </a:endParaRPr>
          </a:p>
          <a:p>
            <a:pPr marL="0" indent="0">
              <a:buNone/>
            </a:pPr>
            <a:endParaRPr lang="en-US" dirty="0">
              <a:solidFill>
                <a:srgbClr val="292929"/>
              </a:solidFill>
            </a:endParaRPr>
          </a:p>
          <a:p>
            <a:pPr marL="0" indent="0">
              <a:buNone/>
            </a:pPr>
            <a:endParaRPr lang="en-US" dirty="0">
              <a:solidFill>
                <a:srgbClr val="292929"/>
              </a:solidFill>
            </a:endParaRPr>
          </a:p>
          <a:p>
            <a:pPr marL="0" indent="0">
              <a:buNone/>
            </a:pPr>
            <a:endParaRPr lang="en-US" dirty="0">
              <a:solidFill>
                <a:srgbClr val="292929"/>
              </a:solidFill>
            </a:endParaRPr>
          </a:p>
          <a:p>
            <a:pPr marL="0" indent="0" algn="l">
              <a:buNone/>
            </a:pPr>
            <a:r>
              <a:rPr lang="en-US" b="0" i="0" dirty="0">
                <a:solidFill>
                  <a:srgbClr val="292929"/>
                </a:solidFill>
                <a:effectLst/>
              </a:rPr>
              <a:t>Various locations are supported:</a:t>
            </a:r>
          </a:p>
          <a:p>
            <a:pPr algn="l">
              <a:buFont typeface="Arial" panose="020B0604020202020204" pitchFamily="34" charset="0"/>
              <a:buChar char="•"/>
            </a:pPr>
            <a:r>
              <a:rPr lang="en-US" b="0" i="0" dirty="0">
                <a:solidFill>
                  <a:srgbClr val="292929"/>
                </a:solidFill>
                <a:effectLst/>
              </a:rPr>
              <a:t>Filesystem</a:t>
            </a:r>
          </a:p>
          <a:p>
            <a:pPr algn="l">
              <a:buFont typeface="Arial" panose="020B0604020202020204" pitchFamily="34" charset="0"/>
              <a:buChar char="•"/>
            </a:pPr>
            <a:r>
              <a:rPr lang="en-US" b="0" i="0" dirty="0">
                <a:solidFill>
                  <a:srgbClr val="292929"/>
                </a:solidFill>
                <a:effectLst/>
              </a:rPr>
              <a:t>Cloud Storage (GCP Bucket and AWS S3) (Great if you are running TensorFlow Serving)</a:t>
            </a:r>
          </a:p>
          <a:p>
            <a:pPr algn="l">
              <a:buFont typeface="Arial" panose="020B0604020202020204" pitchFamily="34" charset="0"/>
              <a:buChar char="•"/>
            </a:pPr>
            <a:r>
              <a:rPr lang="en-US" b="0" i="0" dirty="0">
                <a:solidFill>
                  <a:srgbClr val="292929"/>
                </a:solidFill>
                <a:effectLst/>
              </a:rPr>
              <a:t>Google Cloud AI Platform Serving</a:t>
            </a:r>
          </a:p>
          <a:p>
            <a:pPr algn="l">
              <a:buFont typeface="Arial" panose="020B0604020202020204" pitchFamily="34" charset="0"/>
              <a:buChar char="•"/>
            </a:pPr>
            <a:r>
              <a:rPr lang="en-US" b="0" i="0" dirty="0" err="1">
                <a:solidFill>
                  <a:srgbClr val="292929"/>
                </a:solidFill>
                <a:effectLst/>
              </a:rPr>
              <a:t>BigQueryML</a:t>
            </a:r>
            <a:endParaRPr lang="en-US" b="0" i="0" dirty="0">
              <a:solidFill>
                <a:srgbClr val="292929"/>
              </a:solidFill>
              <a:effectLst/>
            </a:endParaRPr>
          </a:p>
          <a:p>
            <a:pPr marL="0" indent="0">
              <a:buNone/>
            </a:pPr>
            <a:endParaRPr lang="en-US" dirty="0"/>
          </a:p>
        </p:txBody>
      </p:sp>
      <p:pic>
        <p:nvPicPr>
          <p:cNvPr id="16387" name="Picture 3">
            <a:extLst>
              <a:ext uri="{FF2B5EF4-FFF2-40B4-BE49-F238E27FC236}">
                <a16:creationId xmlns:a16="http://schemas.microsoft.com/office/drawing/2014/main" id="{F27DA34F-1393-4A5E-9B25-BA2ECA81F8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848521"/>
            <a:ext cx="7274560" cy="1644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240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82A8E-74A7-4E71-9C05-8DF64D4F20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A764305-CDDB-4FE4-A448-16532DE7686F}"/>
              </a:ext>
            </a:extLst>
          </p:cNvPr>
          <p:cNvSpPr>
            <a:spLocks noGrp="1"/>
          </p:cNvSpPr>
          <p:nvPr>
            <p:ph idx="1"/>
          </p:nvPr>
        </p:nvSpPr>
        <p:spPr/>
        <p:txBody>
          <a:bodyPr/>
          <a:lstStyle/>
          <a:p>
            <a:endParaRPr lang="en-US"/>
          </a:p>
        </p:txBody>
      </p:sp>
      <p:pic>
        <p:nvPicPr>
          <p:cNvPr id="4100" name="Picture 4" descr="Component Flow">
            <a:extLst>
              <a:ext uri="{FF2B5EF4-FFF2-40B4-BE49-F238E27FC236}">
                <a16:creationId xmlns:a16="http://schemas.microsoft.com/office/drawing/2014/main" id="{A78A3BF7-483E-4B2D-98A9-33BBB74B8EE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056" r="-283" b="15972"/>
          <a:stretch/>
        </p:blipFill>
        <p:spPr bwMode="auto">
          <a:xfrm>
            <a:off x="47625" y="1123950"/>
            <a:ext cx="12109790" cy="4733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1546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D42-8580-4859-BEC3-B5DDBDF4E85E}"/>
              </a:ext>
            </a:extLst>
          </p:cNvPr>
          <p:cNvSpPr>
            <a:spLocks noGrp="1"/>
          </p:cNvSpPr>
          <p:nvPr>
            <p:ph type="title"/>
          </p:nvPr>
        </p:nvSpPr>
        <p:spPr>
          <a:xfrm>
            <a:off x="838200" y="1401445"/>
            <a:ext cx="10515600" cy="1325563"/>
          </a:xfrm>
        </p:spPr>
        <p:txBody>
          <a:bodyPr/>
          <a:lstStyle/>
          <a:p>
            <a:r>
              <a:rPr lang="en-US" dirty="0">
                <a:latin typeface="+mn-lt"/>
              </a:rPr>
              <a:t>Example TFX Pipeline by </a:t>
            </a:r>
            <a:r>
              <a:rPr lang="en-US" b="1" dirty="0">
                <a:latin typeface="+mn-lt"/>
              </a:rPr>
              <a:t>Hasan Rafiq</a:t>
            </a:r>
          </a:p>
        </p:txBody>
      </p:sp>
      <p:sp>
        <p:nvSpPr>
          <p:cNvPr id="3" name="Content Placeholder 2">
            <a:extLst>
              <a:ext uri="{FF2B5EF4-FFF2-40B4-BE49-F238E27FC236}">
                <a16:creationId xmlns:a16="http://schemas.microsoft.com/office/drawing/2014/main" id="{B57DED87-5344-43F3-8297-6BECA0AF74C4}"/>
              </a:ext>
            </a:extLst>
          </p:cNvPr>
          <p:cNvSpPr>
            <a:spLocks noGrp="1"/>
          </p:cNvSpPr>
          <p:nvPr>
            <p:ph idx="1"/>
          </p:nvPr>
        </p:nvSpPr>
        <p:spPr>
          <a:xfrm>
            <a:off x="838200" y="2844799"/>
            <a:ext cx="10515600" cy="3332163"/>
          </a:xfrm>
        </p:spPr>
        <p:txBody>
          <a:bodyPr/>
          <a:lstStyle/>
          <a:p>
            <a:pPr marL="0" indent="0">
              <a:buNone/>
            </a:pPr>
            <a:endParaRPr lang="en-US" dirty="0"/>
          </a:p>
          <a:p>
            <a:pPr marL="0" indent="0">
              <a:buNone/>
            </a:pPr>
            <a:endParaRPr lang="en-US" dirty="0"/>
          </a:p>
          <a:p>
            <a:pPr marL="0" indent="0">
              <a:buNone/>
            </a:pPr>
            <a:r>
              <a:rPr lang="en-US" dirty="0">
                <a:hlinkClick r:id="rId2"/>
              </a:rPr>
              <a:t>https://colab.research.google.com/gist/rafiqhasan/2164304ede002f4a8bfe56e5434e1a34/dl-e2e-taxi-dataset-tfx-e2e.ipynb</a:t>
            </a:r>
            <a:endParaRPr lang="en-US" dirty="0"/>
          </a:p>
        </p:txBody>
      </p:sp>
    </p:spTree>
    <p:extLst>
      <p:ext uri="{BB962C8B-B14F-4D97-AF65-F5344CB8AC3E}">
        <p14:creationId xmlns:p14="http://schemas.microsoft.com/office/powerpoint/2010/main" val="4177048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4AF8D-2784-4F48-82CB-529A9504D856}"/>
              </a:ext>
            </a:extLst>
          </p:cNvPr>
          <p:cNvSpPr>
            <a:spLocks noGrp="1"/>
          </p:cNvSpPr>
          <p:nvPr>
            <p:ph type="title"/>
          </p:nvPr>
        </p:nvSpPr>
        <p:spPr/>
        <p:txBody>
          <a:bodyPr>
            <a:noAutofit/>
          </a:bodyPr>
          <a:lstStyle/>
          <a:p>
            <a:br>
              <a:rPr lang="en-US" b="0" i="0" dirty="0">
                <a:solidFill>
                  <a:srgbClr val="292929"/>
                </a:solidFill>
                <a:effectLst/>
                <a:latin typeface="+mn-lt"/>
              </a:rPr>
            </a:br>
            <a:r>
              <a:rPr lang="en-US" b="0" i="0" dirty="0">
                <a:solidFill>
                  <a:srgbClr val="292929"/>
                </a:solidFill>
                <a:effectLst/>
                <a:latin typeface="+mn-lt"/>
              </a:rPr>
              <a:t>Downsides of a basic ML rollout</a:t>
            </a:r>
            <a:br>
              <a:rPr lang="en-US" b="0" i="0" dirty="0">
                <a:solidFill>
                  <a:srgbClr val="292929"/>
                </a:solidFill>
                <a:effectLst/>
                <a:latin typeface="+mn-lt"/>
              </a:rPr>
            </a:br>
            <a:endParaRPr lang="en-US" dirty="0">
              <a:latin typeface="+mn-lt"/>
            </a:endParaRPr>
          </a:p>
        </p:txBody>
      </p:sp>
      <p:sp>
        <p:nvSpPr>
          <p:cNvPr id="3" name="Content Placeholder 2">
            <a:extLst>
              <a:ext uri="{FF2B5EF4-FFF2-40B4-BE49-F238E27FC236}">
                <a16:creationId xmlns:a16="http://schemas.microsoft.com/office/drawing/2014/main" id="{BFE711DE-D89A-40CF-B91E-FC02A2969701}"/>
              </a:ext>
            </a:extLst>
          </p:cNvPr>
          <p:cNvSpPr>
            <a:spLocks noGrp="1"/>
          </p:cNvSpPr>
          <p:nvPr>
            <p:ph idx="1"/>
          </p:nvPr>
        </p:nvSpPr>
        <p:spPr/>
        <p:txBody>
          <a:bodyPr/>
          <a:lstStyle/>
          <a:p>
            <a:pPr algn="l">
              <a:buFont typeface="Arial" panose="020B0604020202020204" pitchFamily="34" charset="0"/>
              <a:buChar char="•"/>
            </a:pPr>
            <a:r>
              <a:rPr lang="en-US" b="0" i="0" dirty="0">
                <a:solidFill>
                  <a:srgbClr val="292929"/>
                </a:solidFill>
                <a:effectLst/>
              </a:rPr>
              <a:t>It is a manual process.</a:t>
            </a:r>
          </a:p>
          <a:p>
            <a:pPr algn="l">
              <a:buFont typeface="Arial" panose="020B0604020202020204" pitchFamily="34" charset="0"/>
              <a:buChar char="•"/>
            </a:pPr>
            <a:r>
              <a:rPr lang="en-US" b="0" i="0" dirty="0">
                <a:solidFill>
                  <a:srgbClr val="292929"/>
                </a:solidFill>
                <a:effectLst/>
              </a:rPr>
              <a:t>No validation or tracking involved (model performance over time)</a:t>
            </a:r>
          </a:p>
          <a:p>
            <a:pPr algn="l">
              <a:buFont typeface="Arial" panose="020B0604020202020204" pitchFamily="34" charset="0"/>
              <a:buChar char="•"/>
            </a:pPr>
            <a:r>
              <a:rPr lang="en-US" b="0" i="0" dirty="0">
                <a:solidFill>
                  <a:srgbClr val="292929"/>
                </a:solidFill>
                <a:effectLst/>
              </a:rPr>
              <a:t>Preprocessing in two separated parts of our application</a:t>
            </a:r>
          </a:p>
          <a:p>
            <a:pPr algn="l">
              <a:buFont typeface="Arial" panose="020B0604020202020204" pitchFamily="34" charset="0"/>
              <a:buChar char="•"/>
            </a:pPr>
            <a:r>
              <a:rPr lang="en-US" b="0" i="0" dirty="0">
                <a:solidFill>
                  <a:srgbClr val="292929"/>
                </a:solidFill>
                <a:effectLst/>
              </a:rPr>
              <a:t>Manual training and deployment</a:t>
            </a:r>
          </a:p>
          <a:p>
            <a:pPr algn="l">
              <a:buFont typeface="Arial" panose="020B0604020202020204" pitchFamily="34" charset="0"/>
              <a:buChar char="•"/>
            </a:pPr>
            <a:r>
              <a:rPr lang="en-US" b="0" i="0" dirty="0">
                <a:solidFill>
                  <a:srgbClr val="292929"/>
                </a:solidFill>
                <a:effectLst/>
              </a:rPr>
              <a:t>No automatic training</a:t>
            </a:r>
          </a:p>
          <a:p>
            <a:pPr algn="l">
              <a:buFont typeface="Arial" panose="020B0604020202020204" pitchFamily="34" charset="0"/>
              <a:buChar char="•"/>
            </a:pPr>
            <a:r>
              <a:rPr lang="en-US" b="0" i="0" dirty="0">
                <a:solidFill>
                  <a:srgbClr val="292929"/>
                </a:solidFill>
                <a:effectLst/>
              </a:rPr>
              <a:t>No artifacts tracking</a:t>
            </a:r>
          </a:p>
          <a:p>
            <a:pPr algn="l">
              <a:buFont typeface="Arial" panose="020B0604020202020204" pitchFamily="34" charset="0"/>
              <a:buChar char="•"/>
            </a:pPr>
            <a:r>
              <a:rPr lang="en-US" b="0" i="0" dirty="0">
                <a:solidFill>
                  <a:srgbClr val="292929"/>
                </a:solidFill>
                <a:effectLst/>
              </a:rPr>
              <a:t>Serving involves unnecessary Python API wrapper due to preprocessing</a:t>
            </a:r>
          </a:p>
          <a:p>
            <a:pPr marL="0" indent="0">
              <a:buNone/>
            </a:pPr>
            <a:endParaRPr lang="en-US" dirty="0"/>
          </a:p>
        </p:txBody>
      </p:sp>
    </p:spTree>
    <p:extLst>
      <p:ext uri="{BB962C8B-B14F-4D97-AF65-F5344CB8AC3E}">
        <p14:creationId xmlns:p14="http://schemas.microsoft.com/office/powerpoint/2010/main" val="3895928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A19C4-1A88-409A-9D1C-AB246BA46747}"/>
              </a:ext>
            </a:extLst>
          </p:cNvPr>
          <p:cNvSpPr>
            <a:spLocks noGrp="1"/>
          </p:cNvSpPr>
          <p:nvPr>
            <p:ph type="title"/>
          </p:nvPr>
        </p:nvSpPr>
        <p:spPr/>
        <p:txBody>
          <a:bodyPr/>
          <a:lstStyle/>
          <a:p>
            <a:r>
              <a:rPr lang="en-US" dirty="0">
                <a:latin typeface="+mn-lt"/>
              </a:rPr>
              <a:t>Production-scale ML Pipelines</a:t>
            </a:r>
          </a:p>
        </p:txBody>
      </p:sp>
      <p:sp>
        <p:nvSpPr>
          <p:cNvPr id="3" name="Content Placeholder 2">
            <a:extLst>
              <a:ext uri="{FF2B5EF4-FFF2-40B4-BE49-F238E27FC236}">
                <a16:creationId xmlns:a16="http://schemas.microsoft.com/office/drawing/2014/main" id="{F82919E6-2EA0-4B21-AAFA-2B34451BB091}"/>
              </a:ext>
            </a:extLst>
          </p:cNvPr>
          <p:cNvSpPr>
            <a:spLocks noGrp="1"/>
          </p:cNvSpPr>
          <p:nvPr>
            <p:ph idx="1"/>
          </p:nvPr>
        </p:nvSpPr>
        <p:spPr/>
        <p:txBody>
          <a:bodyPr/>
          <a:lstStyle/>
          <a:p>
            <a:endParaRPr lang="en-US"/>
          </a:p>
        </p:txBody>
      </p:sp>
      <p:pic>
        <p:nvPicPr>
          <p:cNvPr id="6146" name="Picture 2">
            <a:extLst>
              <a:ext uri="{FF2B5EF4-FFF2-40B4-BE49-F238E27FC236}">
                <a16:creationId xmlns:a16="http://schemas.microsoft.com/office/drawing/2014/main" id="{5D10F70D-44D9-443D-A283-33AD53DF50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500" y="1585451"/>
            <a:ext cx="10868818" cy="3653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312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004C9-D23D-4850-B828-C9E57576E6C1}"/>
              </a:ext>
            </a:extLst>
          </p:cNvPr>
          <p:cNvSpPr>
            <a:spLocks noGrp="1"/>
          </p:cNvSpPr>
          <p:nvPr>
            <p:ph type="title"/>
          </p:nvPr>
        </p:nvSpPr>
        <p:spPr/>
        <p:txBody>
          <a:bodyPr>
            <a:normAutofit/>
          </a:bodyPr>
          <a:lstStyle/>
          <a:p>
            <a:r>
              <a:rPr lang="en-US" sz="4000" dirty="0">
                <a:solidFill>
                  <a:srgbClr val="292929"/>
                </a:solidFill>
                <a:latin typeface="+mn-lt"/>
              </a:rPr>
              <a:t>W</a:t>
            </a:r>
            <a:r>
              <a:rPr lang="en-US" sz="4000" b="0" i="0" dirty="0">
                <a:solidFill>
                  <a:srgbClr val="292929"/>
                </a:solidFill>
                <a:effectLst/>
                <a:latin typeface="+mn-lt"/>
              </a:rPr>
              <a:t>here to run our TensorFlow Extended Pipeline in production:</a:t>
            </a:r>
            <a:endParaRPr lang="en-US" sz="4000" dirty="0">
              <a:latin typeface="+mn-lt"/>
            </a:endParaRPr>
          </a:p>
        </p:txBody>
      </p:sp>
      <p:sp>
        <p:nvSpPr>
          <p:cNvPr id="3" name="Content Placeholder 2">
            <a:extLst>
              <a:ext uri="{FF2B5EF4-FFF2-40B4-BE49-F238E27FC236}">
                <a16:creationId xmlns:a16="http://schemas.microsoft.com/office/drawing/2014/main" id="{D002BB80-C963-4B54-9609-485F24F0F11D}"/>
              </a:ext>
            </a:extLst>
          </p:cNvPr>
          <p:cNvSpPr>
            <a:spLocks noGrp="1"/>
          </p:cNvSpPr>
          <p:nvPr>
            <p:ph idx="1"/>
          </p:nvPr>
        </p:nvSpPr>
        <p:spPr/>
        <p:txBody>
          <a:bodyPr/>
          <a:lstStyle/>
          <a:p>
            <a:pPr algn="l">
              <a:buFont typeface="Arial" panose="020B0604020202020204" pitchFamily="34" charset="0"/>
              <a:buChar char="•"/>
            </a:pPr>
            <a:r>
              <a:rPr lang="en-US" b="0" i="0" dirty="0">
                <a:solidFill>
                  <a:srgbClr val="292929"/>
                </a:solidFill>
                <a:effectLst/>
                <a:latin typeface="charter"/>
              </a:rPr>
              <a:t>Apache Beam</a:t>
            </a:r>
          </a:p>
          <a:p>
            <a:pPr algn="l">
              <a:buFont typeface="Arial" panose="020B0604020202020204" pitchFamily="34" charset="0"/>
              <a:buChar char="•"/>
            </a:pPr>
            <a:r>
              <a:rPr lang="en-US" b="0" i="0" dirty="0">
                <a:solidFill>
                  <a:srgbClr val="292929"/>
                </a:solidFill>
                <a:effectLst/>
                <a:latin typeface="charter"/>
              </a:rPr>
              <a:t>Apache Airflow</a:t>
            </a:r>
          </a:p>
          <a:p>
            <a:pPr algn="l">
              <a:buFont typeface="Arial" panose="020B0604020202020204" pitchFamily="34" charset="0"/>
              <a:buChar char="•"/>
            </a:pPr>
            <a:r>
              <a:rPr lang="en-US" b="0" i="0" dirty="0">
                <a:solidFill>
                  <a:srgbClr val="292929"/>
                </a:solidFill>
                <a:effectLst/>
                <a:latin typeface="charter"/>
              </a:rPr>
              <a:t>AI Platform Pipelines (easy to start)</a:t>
            </a:r>
          </a:p>
          <a:p>
            <a:pPr algn="l">
              <a:buFont typeface="Arial" panose="020B0604020202020204" pitchFamily="34" charset="0"/>
              <a:buChar char="•"/>
            </a:pPr>
            <a:r>
              <a:rPr lang="en-US" b="0" i="0" dirty="0">
                <a:solidFill>
                  <a:srgbClr val="292929"/>
                </a:solidFill>
                <a:effectLst/>
                <a:latin typeface="charter"/>
              </a:rPr>
              <a:t>Kubeflow (full-grown solution)</a:t>
            </a:r>
          </a:p>
          <a:p>
            <a:pPr marL="0" indent="0">
              <a:buNone/>
            </a:pPr>
            <a:endParaRPr lang="en-US" dirty="0"/>
          </a:p>
          <a:p>
            <a:pPr marL="0" indent="0">
              <a:buNone/>
            </a:pPr>
            <a:r>
              <a:rPr lang="en-US" sz="2400" dirty="0">
                <a:solidFill>
                  <a:srgbClr val="292929"/>
                </a:solidFill>
              </a:rPr>
              <a:t>Note: </a:t>
            </a:r>
            <a:r>
              <a:rPr lang="en-US" sz="2400" b="0" i="0" dirty="0">
                <a:solidFill>
                  <a:srgbClr val="292929"/>
                </a:solidFill>
                <a:effectLst/>
              </a:rPr>
              <a:t>Notebooks are a great way for initial development and POCs. TFX provides this exact use case an </a:t>
            </a:r>
            <a:r>
              <a:rPr lang="en-US" sz="2400" b="0" i="0" dirty="0" err="1">
                <a:solidFill>
                  <a:srgbClr val="292929"/>
                </a:solidFill>
                <a:effectLst/>
              </a:rPr>
              <a:t>InteractiveContext</a:t>
            </a:r>
            <a:r>
              <a:rPr lang="en-US" sz="2400" b="0" i="0" dirty="0">
                <a:solidFill>
                  <a:srgbClr val="292929"/>
                </a:solidFill>
                <a:effectLst/>
              </a:rPr>
              <a:t>. Enabling this is required to get the pipeline running without the need to do more advanced configuration.</a:t>
            </a:r>
            <a:endParaRPr lang="en-US" sz="2400" dirty="0"/>
          </a:p>
        </p:txBody>
      </p:sp>
    </p:spTree>
    <p:extLst>
      <p:ext uri="{BB962C8B-B14F-4D97-AF65-F5344CB8AC3E}">
        <p14:creationId xmlns:p14="http://schemas.microsoft.com/office/powerpoint/2010/main" val="2618491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76C47-94BB-42E6-A6A3-99B511A1CC50}"/>
              </a:ext>
            </a:extLst>
          </p:cNvPr>
          <p:cNvSpPr>
            <a:spLocks noGrp="1"/>
          </p:cNvSpPr>
          <p:nvPr>
            <p:ph type="title"/>
          </p:nvPr>
        </p:nvSpPr>
        <p:spPr/>
        <p:txBody>
          <a:bodyPr/>
          <a:lstStyle/>
          <a:p>
            <a:r>
              <a:rPr lang="en-US" sz="4000" b="0" i="0" dirty="0">
                <a:solidFill>
                  <a:srgbClr val="292929"/>
                </a:solidFill>
                <a:effectLst/>
                <a:latin typeface="+mn-lt"/>
              </a:rPr>
              <a:t>TFX</a:t>
            </a:r>
            <a:r>
              <a:rPr lang="en-US" b="0" i="0" dirty="0">
                <a:solidFill>
                  <a:srgbClr val="292929"/>
                </a:solidFill>
                <a:effectLst/>
                <a:latin typeface="sohne"/>
              </a:rPr>
              <a:t> Components </a:t>
            </a:r>
            <a:br>
              <a:rPr lang="en-US" b="0" i="0" dirty="0">
                <a:solidFill>
                  <a:srgbClr val="292929"/>
                </a:solidFill>
                <a:effectLst/>
                <a:latin typeface="sohne"/>
              </a:rPr>
            </a:br>
            <a:endParaRPr lang="en-US" dirty="0"/>
          </a:p>
        </p:txBody>
      </p:sp>
      <p:sp>
        <p:nvSpPr>
          <p:cNvPr id="3" name="Content Placeholder 2">
            <a:extLst>
              <a:ext uri="{FF2B5EF4-FFF2-40B4-BE49-F238E27FC236}">
                <a16:creationId xmlns:a16="http://schemas.microsoft.com/office/drawing/2014/main" id="{35044F38-B5E4-46B5-8F32-3D852C0F470A}"/>
              </a:ext>
            </a:extLst>
          </p:cNvPr>
          <p:cNvSpPr>
            <a:spLocks noGrp="1"/>
          </p:cNvSpPr>
          <p:nvPr>
            <p:ph idx="1"/>
          </p:nvPr>
        </p:nvSpPr>
        <p:spPr>
          <a:xfrm>
            <a:off x="838200" y="1076326"/>
            <a:ext cx="10515600" cy="5495924"/>
          </a:xfrm>
        </p:spPr>
        <p:txBody>
          <a:bodyPr>
            <a:noAutofit/>
          </a:bodyPr>
          <a:lstStyle/>
          <a:p>
            <a:pPr marL="0" indent="0" algn="l">
              <a:buNone/>
            </a:pPr>
            <a:r>
              <a:rPr lang="en-US" sz="2000" b="0" i="0" dirty="0">
                <a:effectLst/>
              </a:rPr>
              <a:t>TensorFlow Extended is built out of various </a:t>
            </a:r>
            <a:r>
              <a:rPr lang="en-US" sz="2000" b="1" i="0" dirty="0">
                <a:effectLst/>
              </a:rPr>
              <a:t>components</a:t>
            </a:r>
            <a:r>
              <a:rPr lang="en-US" sz="2000" b="0" i="0" dirty="0">
                <a:effectLst/>
              </a:rPr>
              <a:t>. Each component is solving a unique task of your machine learning solution:</a:t>
            </a:r>
          </a:p>
          <a:p>
            <a:pPr algn="l">
              <a:buFont typeface="Arial" panose="020B0604020202020204" pitchFamily="34" charset="0"/>
              <a:buChar char="•"/>
            </a:pPr>
            <a:r>
              <a:rPr lang="en-US" sz="2000" u="sng" dirty="0" err="1">
                <a:hlinkClick r:id="rId2">
                  <a:extLst>
                    <a:ext uri="{A12FA001-AC4F-418D-AE19-62706E023703}">
                      <ahyp:hlinkClr xmlns:ahyp="http://schemas.microsoft.com/office/drawing/2018/hyperlinkcolor" val="tx"/>
                    </a:ext>
                  </a:extLst>
                </a:hlinkClick>
              </a:rPr>
              <a:t>ExampleGen</a:t>
            </a:r>
            <a:endParaRPr lang="en-US" sz="2000" u="sng" dirty="0"/>
          </a:p>
          <a:p>
            <a:pPr algn="l">
              <a:buFont typeface="Arial" panose="020B0604020202020204" pitchFamily="34" charset="0"/>
              <a:buChar char="•"/>
            </a:pPr>
            <a:r>
              <a:rPr lang="en-US" sz="2000" u="sng" dirty="0" err="1">
                <a:hlinkClick r:id="rId3">
                  <a:extLst>
                    <a:ext uri="{A12FA001-AC4F-418D-AE19-62706E023703}">
                      <ahyp:hlinkClr xmlns:ahyp="http://schemas.microsoft.com/office/drawing/2018/hyperlinkcolor" val="tx"/>
                    </a:ext>
                  </a:extLst>
                </a:hlinkClick>
              </a:rPr>
              <a:t>StatisticsGen</a:t>
            </a:r>
            <a:endParaRPr lang="en-US" sz="2000" u="sng" dirty="0"/>
          </a:p>
          <a:p>
            <a:pPr algn="l">
              <a:buFont typeface="Arial" panose="020B0604020202020204" pitchFamily="34" charset="0"/>
              <a:buChar char="•"/>
            </a:pPr>
            <a:r>
              <a:rPr lang="en-US" sz="2000" u="sng" dirty="0" err="1">
                <a:hlinkClick r:id="rId4">
                  <a:extLst>
                    <a:ext uri="{A12FA001-AC4F-418D-AE19-62706E023703}">
                      <ahyp:hlinkClr xmlns:ahyp="http://schemas.microsoft.com/office/drawing/2018/hyperlinkcolor" val="tx"/>
                    </a:ext>
                  </a:extLst>
                </a:hlinkClick>
              </a:rPr>
              <a:t>SchemaGen</a:t>
            </a:r>
            <a:endParaRPr lang="en-US" sz="2000" u="sng" dirty="0"/>
          </a:p>
          <a:p>
            <a:pPr algn="l">
              <a:buFont typeface="Arial" panose="020B0604020202020204" pitchFamily="34" charset="0"/>
              <a:buChar char="•"/>
            </a:pPr>
            <a:r>
              <a:rPr lang="en-US" sz="2000" u="sng" dirty="0" err="1">
                <a:hlinkClick r:id="rId5">
                  <a:extLst>
                    <a:ext uri="{A12FA001-AC4F-418D-AE19-62706E023703}">
                      <ahyp:hlinkClr xmlns:ahyp="http://schemas.microsoft.com/office/drawing/2018/hyperlinkcolor" val="tx"/>
                    </a:ext>
                  </a:extLst>
                </a:hlinkClick>
              </a:rPr>
              <a:t>ExampleValidator</a:t>
            </a:r>
            <a:endParaRPr lang="en-US" sz="2000" u="sng" dirty="0"/>
          </a:p>
          <a:p>
            <a:pPr algn="l">
              <a:buFont typeface="Arial" panose="020B0604020202020204" pitchFamily="34" charset="0"/>
              <a:buChar char="•"/>
            </a:pPr>
            <a:r>
              <a:rPr lang="en-US" sz="2000" u="sng" dirty="0">
                <a:hlinkClick r:id="rId6">
                  <a:extLst>
                    <a:ext uri="{A12FA001-AC4F-418D-AE19-62706E023703}">
                      <ahyp:hlinkClr xmlns:ahyp="http://schemas.microsoft.com/office/drawing/2018/hyperlinkcolor" val="tx"/>
                    </a:ext>
                  </a:extLst>
                </a:hlinkClick>
              </a:rPr>
              <a:t>Transform</a:t>
            </a:r>
            <a:endParaRPr lang="en-US" sz="2000" u="sng" dirty="0"/>
          </a:p>
          <a:p>
            <a:pPr algn="l">
              <a:buFont typeface="Arial" panose="020B0604020202020204" pitchFamily="34" charset="0"/>
              <a:buChar char="•"/>
            </a:pPr>
            <a:r>
              <a:rPr lang="en-US" sz="2000" u="sng" dirty="0">
                <a:hlinkClick r:id="rId7">
                  <a:extLst>
                    <a:ext uri="{A12FA001-AC4F-418D-AE19-62706E023703}">
                      <ahyp:hlinkClr xmlns:ahyp="http://schemas.microsoft.com/office/drawing/2018/hyperlinkcolor" val="tx"/>
                    </a:ext>
                  </a:extLst>
                </a:hlinkClick>
              </a:rPr>
              <a:t>Trainer</a:t>
            </a:r>
            <a:endParaRPr lang="en-US" sz="2000" u="sng" dirty="0"/>
          </a:p>
          <a:p>
            <a:pPr algn="l">
              <a:buFont typeface="Arial" panose="020B0604020202020204" pitchFamily="34" charset="0"/>
              <a:buChar char="•"/>
            </a:pPr>
            <a:r>
              <a:rPr lang="en-US" sz="2000" u="sng" dirty="0"/>
              <a:t>Resolver</a:t>
            </a:r>
          </a:p>
          <a:p>
            <a:pPr algn="l">
              <a:buFont typeface="Arial" panose="020B0604020202020204" pitchFamily="34" charset="0"/>
              <a:buChar char="•"/>
            </a:pPr>
            <a:r>
              <a:rPr lang="en-US" sz="2000" u="sng" dirty="0">
                <a:hlinkClick r:id="rId8">
                  <a:extLst>
                    <a:ext uri="{A12FA001-AC4F-418D-AE19-62706E023703}">
                      <ahyp:hlinkClr xmlns:ahyp="http://schemas.microsoft.com/office/drawing/2018/hyperlinkcolor" val="tx"/>
                    </a:ext>
                  </a:extLst>
                </a:hlinkClick>
              </a:rPr>
              <a:t>Evaluator</a:t>
            </a:r>
            <a:endParaRPr lang="en-US" sz="2000" u="sng" dirty="0"/>
          </a:p>
          <a:p>
            <a:pPr algn="l">
              <a:buFont typeface="Arial" panose="020B0604020202020204" pitchFamily="34" charset="0"/>
              <a:buChar char="•"/>
            </a:pPr>
            <a:r>
              <a:rPr lang="en-US" sz="2000" u="sng" dirty="0">
                <a:hlinkClick r:id="rId9">
                  <a:extLst>
                    <a:ext uri="{A12FA001-AC4F-418D-AE19-62706E023703}">
                      <ahyp:hlinkClr xmlns:ahyp="http://schemas.microsoft.com/office/drawing/2018/hyperlinkcolor" val="tx"/>
                    </a:ext>
                  </a:extLst>
                </a:hlinkClick>
              </a:rPr>
              <a:t>Pusher</a:t>
            </a:r>
            <a:endParaRPr lang="en-US" sz="2000" u="sng" dirty="0"/>
          </a:p>
          <a:p>
            <a:pPr algn="l">
              <a:buFont typeface="Arial" panose="020B0604020202020204" pitchFamily="34" charset="0"/>
              <a:buChar char="•"/>
            </a:pPr>
            <a:r>
              <a:rPr lang="en-US" sz="2000" u="sng" dirty="0">
                <a:hlinkClick r:id="rId10">
                  <a:extLst>
                    <a:ext uri="{A12FA001-AC4F-418D-AE19-62706E023703}">
                      <ahyp:hlinkClr xmlns:ahyp="http://schemas.microsoft.com/office/drawing/2018/hyperlinkcolor" val="tx"/>
                    </a:ext>
                  </a:extLst>
                </a:hlinkClick>
              </a:rPr>
              <a:t>Tuner</a:t>
            </a:r>
            <a:endParaRPr lang="en-US" sz="2000" u="sng" dirty="0"/>
          </a:p>
          <a:p>
            <a:pPr algn="l">
              <a:buFont typeface="Arial" panose="020B0604020202020204" pitchFamily="34" charset="0"/>
              <a:buChar char="•"/>
            </a:pPr>
            <a:r>
              <a:rPr lang="en-US" sz="2000" u="sng" dirty="0" err="1">
                <a:hlinkClick r:id="rId11">
                  <a:extLst>
                    <a:ext uri="{A12FA001-AC4F-418D-AE19-62706E023703}">
                      <ahyp:hlinkClr xmlns:ahyp="http://schemas.microsoft.com/office/drawing/2018/hyperlinkcolor" val="tx"/>
                    </a:ext>
                  </a:extLst>
                </a:hlinkClick>
              </a:rPr>
              <a:t>InfraValidator</a:t>
            </a:r>
            <a:br>
              <a:rPr lang="en-US" sz="2000" u="sng" dirty="0"/>
            </a:br>
            <a:endParaRPr lang="en-US" sz="2000" u="sng" dirty="0"/>
          </a:p>
        </p:txBody>
      </p:sp>
      <p:pic>
        <p:nvPicPr>
          <p:cNvPr id="3074" name="Picture 2">
            <a:extLst>
              <a:ext uri="{FF2B5EF4-FFF2-40B4-BE49-F238E27FC236}">
                <a16:creationId xmlns:a16="http://schemas.microsoft.com/office/drawing/2014/main" id="{634604F7-0217-4770-BB35-603FFA2E3CA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64196" y="2495258"/>
            <a:ext cx="8485645" cy="2951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8092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6D517-7AC3-4CA8-AE25-B1CF9B5DB7D4}"/>
              </a:ext>
            </a:extLst>
          </p:cNvPr>
          <p:cNvSpPr>
            <a:spLocks noGrp="1"/>
          </p:cNvSpPr>
          <p:nvPr>
            <p:ph type="title"/>
          </p:nvPr>
        </p:nvSpPr>
        <p:spPr/>
        <p:txBody>
          <a:bodyPr/>
          <a:lstStyle/>
          <a:p>
            <a:r>
              <a:rPr lang="en-US" b="0" i="0" dirty="0">
                <a:solidFill>
                  <a:srgbClr val="292929"/>
                </a:solidFill>
                <a:effectLst/>
                <a:latin typeface="+mn-lt"/>
              </a:rPr>
              <a:t>TFX Libraries</a:t>
            </a:r>
            <a:endParaRPr lang="en-US" dirty="0">
              <a:latin typeface="+mn-lt"/>
            </a:endParaRPr>
          </a:p>
        </p:txBody>
      </p:sp>
      <p:sp>
        <p:nvSpPr>
          <p:cNvPr id="3" name="Content Placeholder 2">
            <a:extLst>
              <a:ext uri="{FF2B5EF4-FFF2-40B4-BE49-F238E27FC236}">
                <a16:creationId xmlns:a16="http://schemas.microsoft.com/office/drawing/2014/main" id="{8008EEC7-3E25-4C47-8086-5E5D2BB0B29D}"/>
              </a:ext>
            </a:extLst>
          </p:cNvPr>
          <p:cNvSpPr>
            <a:spLocks noGrp="1"/>
          </p:cNvSpPr>
          <p:nvPr>
            <p:ph idx="1"/>
          </p:nvPr>
        </p:nvSpPr>
        <p:spPr/>
        <p:txBody>
          <a:bodyPr>
            <a:normAutofit/>
          </a:bodyPr>
          <a:lstStyle/>
          <a:p>
            <a:pPr marL="0" indent="0" algn="l">
              <a:buNone/>
            </a:pPr>
            <a:r>
              <a:rPr lang="en-US" b="0" i="0" dirty="0">
                <a:solidFill>
                  <a:srgbClr val="292929"/>
                </a:solidFill>
                <a:effectLst/>
              </a:rPr>
              <a:t>In addition, these components use various </a:t>
            </a:r>
            <a:r>
              <a:rPr lang="en-US" b="1" i="0" dirty="0">
                <a:solidFill>
                  <a:srgbClr val="292929"/>
                </a:solidFill>
                <a:effectLst/>
              </a:rPr>
              <a:t>libraries</a:t>
            </a:r>
            <a:r>
              <a:rPr lang="en-US" b="0" i="0" dirty="0">
                <a:solidFill>
                  <a:srgbClr val="292929"/>
                </a:solidFill>
                <a:effectLst/>
              </a:rPr>
              <a:t>. Those libraries are integrated into the TFX components, but you also can use them as standalone libraries.</a:t>
            </a:r>
          </a:p>
          <a:p>
            <a:pPr marL="0" indent="0" algn="l">
              <a:buNone/>
            </a:pPr>
            <a:endParaRPr lang="en-US" dirty="0">
              <a:solidFill>
                <a:srgbClr val="292929"/>
              </a:solidFill>
            </a:endParaRPr>
          </a:p>
          <a:p>
            <a:r>
              <a:rPr lang="en-US" b="1" i="0" u="sng" dirty="0">
                <a:effectLst/>
                <a:hlinkClick r:id="rId2">
                  <a:extLst>
                    <a:ext uri="{A12FA001-AC4F-418D-AE19-62706E023703}">
                      <ahyp:hlinkClr xmlns:ahyp="http://schemas.microsoft.com/office/drawing/2018/hyperlinkcolor" val="tx"/>
                    </a:ext>
                  </a:extLst>
                </a:hlinkClick>
              </a:rPr>
              <a:t>ML Metadata</a:t>
            </a:r>
            <a:endParaRPr lang="en-US" b="0" i="0" dirty="0">
              <a:effectLst/>
            </a:endParaRPr>
          </a:p>
          <a:p>
            <a:r>
              <a:rPr lang="en-US" b="1" i="0" u="sng" dirty="0">
                <a:effectLst/>
                <a:hlinkClick r:id="rId3">
                  <a:extLst>
                    <a:ext uri="{A12FA001-AC4F-418D-AE19-62706E023703}">
                      <ahyp:hlinkClr xmlns:ahyp="http://schemas.microsoft.com/office/drawing/2018/hyperlinkcolor" val="tx"/>
                    </a:ext>
                  </a:extLst>
                </a:hlinkClick>
              </a:rPr>
              <a:t>TensorFlow Data Validation</a:t>
            </a:r>
            <a:r>
              <a:rPr lang="en-US" b="1" i="0" dirty="0">
                <a:effectLst/>
              </a:rPr>
              <a:t> (TFDV)</a:t>
            </a:r>
          </a:p>
          <a:p>
            <a:r>
              <a:rPr lang="en-US" b="1" i="0" u="sng" dirty="0">
                <a:effectLst/>
                <a:hlinkClick r:id="rId4">
                  <a:extLst>
                    <a:ext uri="{A12FA001-AC4F-418D-AE19-62706E023703}">
                      <ahyp:hlinkClr xmlns:ahyp="http://schemas.microsoft.com/office/drawing/2018/hyperlinkcolor" val="tx"/>
                    </a:ext>
                  </a:extLst>
                </a:hlinkClick>
              </a:rPr>
              <a:t>TensorFlow Transform</a:t>
            </a:r>
            <a:r>
              <a:rPr lang="en-US" b="1" i="0" dirty="0">
                <a:effectLst/>
              </a:rPr>
              <a:t> (TFT)</a:t>
            </a:r>
            <a:endParaRPr lang="en-US" b="1" dirty="0"/>
          </a:p>
          <a:p>
            <a:r>
              <a:rPr lang="en-US" b="1" i="0" u="sng" dirty="0">
                <a:effectLst/>
                <a:hlinkClick r:id="rId5">
                  <a:extLst>
                    <a:ext uri="{A12FA001-AC4F-418D-AE19-62706E023703}">
                      <ahyp:hlinkClr xmlns:ahyp="http://schemas.microsoft.com/office/drawing/2018/hyperlinkcolor" val="tx"/>
                    </a:ext>
                  </a:extLst>
                </a:hlinkClick>
              </a:rPr>
              <a:t>TensorFlow Model Analysis</a:t>
            </a:r>
            <a:r>
              <a:rPr lang="en-US" b="1" i="0" dirty="0">
                <a:effectLst/>
              </a:rPr>
              <a:t> (TFMA</a:t>
            </a:r>
            <a:r>
              <a:rPr lang="en-US" b="1" i="0" dirty="0">
                <a:solidFill>
                  <a:srgbClr val="292929"/>
                </a:solidFill>
                <a:effectLst/>
              </a:rPr>
              <a:t>)</a:t>
            </a:r>
          </a:p>
          <a:p>
            <a:r>
              <a:rPr lang="en-US" b="1" i="0" u="sng" dirty="0">
                <a:solidFill>
                  <a:srgbClr val="292929"/>
                </a:solidFill>
                <a:effectLst/>
              </a:rPr>
              <a:t>TensorFlow Serving</a:t>
            </a:r>
            <a:endParaRPr lang="en-US" b="0" i="0" u="sng" dirty="0">
              <a:solidFill>
                <a:srgbClr val="292929"/>
              </a:solidFill>
              <a:effectLst/>
            </a:endParaRPr>
          </a:p>
          <a:p>
            <a:pPr marL="0" indent="0" algn="l">
              <a:buNone/>
            </a:pPr>
            <a:endParaRPr lang="en-US" dirty="0">
              <a:solidFill>
                <a:srgbClr val="292929"/>
              </a:solidFill>
            </a:endParaRPr>
          </a:p>
        </p:txBody>
      </p:sp>
    </p:spTree>
    <p:extLst>
      <p:ext uri="{BB962C8B-B14F-4D97-AF65-F5344CB8AC3E}">
        <p14:creationId xmlns:p14="http://schemas.microsoft.com/office/powerpoint/2010/main" val="617648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5C0AB-B328-4753-B77D-3DA006572791}"/>
              </a:ext>
            </a:extLst>
          </p:cNvPr>
          <p:cNvSpPr>
            <a:spLocks noGrp="1"/>
          </p:cNvSpPr>
          <p:nvPr>
            <p:ph type="title"/>
          </p:nvPr>
        </p:nvSpPr>
        <p:spPr/>
        <p:txBody>
          <a:bodyPr/>
          <a:lstStyle/>
          <a:p>
            <a:endParaRPr lang="en-US"/>
          </a:p>
        </p:txBody>
      </p:sp>
      <p:pic>
        <p:nvPicPr>
          <p:cNvPr id="5122" name="Picture 2" descr="Libraries and Components">
            <a:extLst>
              <a:ext uri="{FF2B5EF4-FFF2-40B4-BE49-F238E27FC236}">
                <a16:creationId xmlns:a16="http://schemas.microsoft.com/office/drawing/2014/main" id="{A717CA26-E71B-47FE-B53E-BE8A8BFAF9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6468" y="1261913"/>
            <a:ext cx="11451405" cy="3981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5191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6EFB4C-87D8-441A-98D1-E30C66D717AF}"/>
              </a:ext>
            </a:extLst>
          </p:cNvPr>
          <p:cNvSpPr>
            <a:spLocks noGrp="1"/>
          </p:cNvSpPr>
          <p:nvPr>
            <p:ph idx="1"/>
          </p:nvPr>
        </p:nvSpPr>
        <p:spPr>
          <a:xfrm>
            <a:off x="838200" y="204186"/>
            <a:ext cx="10515600" cy="5972777"/>
          </a:xfrm>
        </p:spPr>
        <p:txBody>
          <a:bodyPr>
            <a:normAutofit fontScale="85000" lnSpcReduction="20000"/>
          </a:bodyPr>
          <a:lstStyle/>
          <a:p>
            <a:pPr marL="0" indent="0" algn="l">
              <a:buNone/>
            </a:pPr>
            <a:endParaRPr lang="en-US" b="1" i="0" u="sng" dirty="0">
              <a:effectLst/>
              <a:hlinkClick r:id="rId2">
                <a:extLst>
                  <a:ext uri="{A12FA001-AC4F-418D-AE19-62706E023703}">
                    <ahyp:hlinkClr xmlns:ahyp="http://schemas.microsoft.com/office/drawing/2018/hyperlinkcolor" val="tx"/>
                  </a:ext>
                </a:extLst>
              </a:hlinkClick>
            </a:endParaRPr>
          </a:p>
          <a:p>
            <a:pPr marL="0" indent="0" algn="l">
              <a:buNone/>
            </a:pPr>
            <a:r>
              <a:rPr lang="en-US" b="1" i="0" u="sng" dirty="0">
                <a:effectLst/>
                <a:hlinkClick r:id="rId2">
                  <a:extLst>
                    <a:ext uri="{A12FA001-AC4F-418D-AE19-62706E023703}">
                      <ahyp:hlinkClr xmlns:ahyp="http://schemas.microsoft.com/office/drawing/2018/hyperlinkcolor" val="tx"/>
                    </a:ext>
                  </a:extLst>
                </a:hlinkClick>
              </a:rPr>
              <a:t>ML Metadata</a:t>
            </a:r>
            <a:endParaRPr lang="en-US" b="0" i="0" dirty="0">
              <a:effectLst/>
            </a:endParaRPr>
          </a:p>
          <a:p>
            <a:pPr marL="0" indent="0" algn="l">
              <a:buNone/>
            </a:pPr>
            <a:r>
              <a:rPr lang="en-US" b="0" i="0" dirty="0">
                <a:effectLst/>
              </a:rPr>
              <a:t>A library for storing and retrieving the metadata our pipeline is producing. </a:t>
            </a:r>
            <a:r>
              <a:rPr lang="en-US" b="1" i="0" dirty="0">
                <a:effectLst/>
              </a:rPr>
              <a:t>Metadata </a:t>
            </a:r>
            <a:r>
              <a:rPr lang="en-US" b="0" i="0" dirty="0">
                <a:effectLst/>
              </a:rPr>
              <a:t>is the </a:t>
            </a:r>
            <a:r>
              <a:rPr lang="en-US" b="1" i="0" dirty="0">
                <a:effectLst/>
              </a:rPr>
              <a:t>output of</a:t>
            </a:r>
            <a:r>
              <a:rPr lang="en-US" b="0" i="0" dirty="0">
                <a:effectLst/>
              </a:rPr>
              <a:t> each of our </a:t>
            </a:r>
            <a:r>
              <a:rPr lang="en-US" b="1" i="0" dirty="0">
                <a:effectLst/>
              </a:rPr>
              <a:t>components. </a:t>
            </a:r>
            <a:r>
              <a:rPr lang="en-US" b="0" i="0" dirty="0">
                <a:effectLst/>
              </a:rPr>
              <a:t>This can be information like hyperparameter, data location, model metrics. Basically, everything is </a:t>
            </a:r>
            <a:r>
              <a:rPr lang="en-US" b="1" i="0" dirty="0">
                <a:effectLst/>
              </a:rPr>
              <a:t>stored in a database</a:t>
            </a:r>
            <a:r>
              <a:rPr lang="en-US" b="0" i="0" dirty="0">
                <a:effectLst/>
              </a:rPr>
              <a:t>. </a:t>
            </a:r>
            <a:endParaRPr lang="en-US" dirty="0"/>
          </a:p>
          <a:p>
            <a:pPr marL="0" indent="0">
              <a:buNone/>
            </a:pPr>
            <a:endParaRPr lang="en-US" dirty="0"/>
          </a:p>
          <a:p>
            <a:pPr marL="0" indent="0" algn="l">
              <a:buNone/>
            </a:pPr>
            <a:r>
              <a:rPr lang="en-US" b="1" i="0" u="sng" dirty="0">
                <a:effectLst/>
                <a:hlinkClick r:id="rId3">
                  <a:extLst>
                    <a:ext uri="{A12FA001-AC4F-418D-AE19-62706E023703}">
                      <ahyp:hlinkClr xmlns:ahyp="http://schemas.microsoft.com/office/drawing/2018/hyperlinkcolor" val="tx"/>
                    </a:ext>
                  </a:extLst>
                </a:hlinkClick>
              </a:rPr>
              <a:t>TensorFlow Data Validation</a:t>
            </a:r>
            <a:r>
              <a:rPr lang="en-US" b="1" i="0" dirty="0">
                <a:effectLst/>
              </a:rPr>
              <a:t> (TFDV)</a:t>
            </a:r>
            <a:endParaRPr lang="en-US" b="0" i="0" dirty="0">
              <a:effectLst/>
            </a:endParaRPr>
          </a:p>
          <a:p>
            <a:pPr marL="0" indent="0" algn="l">
              <a:buNone/>
            </a:pPr>
            <a:r>
              <a:rPr lang="en-US" b="0" i="0" dirty="0">
                <a:effectLst/>
              </a:rPr>
              <a:t>A library for analyzing and validating data. </a:t>
            </a:r>
          </a:p>
          <a:p>
            <a:pPr marL="0" indent="0" algn="l">
              <a:buNone/>
            </a:pPr>
            <a:endParaRPr lang="en-US" b="0" i="0" dirty="0">
              <a:effectLst/>
            </a:endParaRPr>
          </a:p>
          <a:p>
            <a:pPr marL="0" indent="0" algn="l">
              <a:buNone/>
            </a:pPr>
            <a:r>
              <a:rPr lang="en-US" b="1" i="0" u="sng" dirty="0">
                <a:effectLst/>
                <a:hlinkClick r:id="rId4">
                  <a:extLst>
                    <a:ext uri="{A12FA001-AC4F-418D-AE19-62706E023703}">
                      <ahyp:hlinkClr xmlns:ahyp="http://schemas.microsoft.com/office/drawing/2018/hyperlinkcolor" val="tx"/>
                    </a:ext>
                  </a:extLst>
                </a:hlinkClick>
              </a:rPr>
              <a:t>TensorFlow Transform</a:t>
            </a:r>
            <a:r>
              <a:rPr lang="en-US" b="1" i="0" dirty="0">
                <a:effectLst/>
              </a:rPr>
              <a:t> (TFT)</a:t>
            </a:r>
            <a:endParaRPr lang="en-US" b="0" i="0" dirty="0">
              <a:effectLst/>
            </a:endParaRPr>
          </a:p>
          <a:p>
            <a:pPr marL="0" indent="0" algn="l">
              <a:buNone/>
            </a:pPr>
            <a:r>
              <a:rPr lang="en-US" b="0" i="0" dirty="0">
                <a:effectLst/>
              </a:rPr>
              <a:t>This is for feature-engineering and pre-processing your data as part of the machine learning pipeline.</a:t>
            </a:r>
          </a:p>
          <a:p>
            <a:pPr marL="0" indent="0" algn="l">
              <a:buNone/>
            </a:pPr>
            <a:endParaRPr lang="en-US" b="0" i="0" dirty="0">
              <a:effectLst/>
            </a:endParaRPr>
          </a:p>
          <a:p>
            <a:pPr marL="0" indent="0" algn="l">
              <a:buNone/>
            </a:pPr>
            <a:r>
              <a:rPr lang="en-US" b="1" i="0" u="sng" dirty="0">
                <a:effectLst/>
                <a:hlinkClick r:id="rId5">
                  <a:extLst>
                    <a:ext uri="{A12FA001-AC4F-418D-AE19-62706E023703}">
                      <ahyp:hlinkClr xmlns:ahyp="http://schemas.microsoft.com/office/drawing/2018/hyperlinkcolor" val="tx"/>
                    </a:ext>
                  </a:extLst>
                </a:hlinkClick>
              </a:rPr>
              <a:t>TensorFlow Model Analysis</a:t>
            </a:r>
            <a:r>
              <a:rPr lang="en-US" b="1" i="0" dirty="0">
                <a:effectLst/>
              </a:rPr>
              <a:t> (TFMA)</a:t>
            </a:r>
            <a:endParaRPr lang="en-US" b="0" i="0" dirty="0">
              <a:effectLst/>
            </a:endParaRPr>
          </a:p>
          <a:p>
            <a:pPr marL="0" indent="0" algn="l">
              <a:buNone/>
            </a:pPr>
            <a:r>
              <a:rPr lang="en-US" b="0" i="0" dirty="0">
                <a:effectLst/>
              </a:rPr>
              <a:t>For when you’re evaluating your trained model or comparing it with previously-trained models.</a:t>
            </a:r>
          </a:p>
          <a:p>
            <a:pPr marL="0" indent="0" algn="l">
              <a:buNone/>
            </a:pPr>
            <a:endParaRPr lang="en-US" b="0" i="0" dirty="0">
              <a:solidFill>
                <a:srgbClr val="292929"/>
              </a:solidFill>
              <a:effectLst/>
            </a:endParaRPr>
          </a:p>
          <a:p>
            <a:pPr marL="0" indent="0">
              <a:buNone/>
            </a:pPr>
            <a:endParaRPr lang="en-US" dirty="0"/>
          </a:p>
        </p:txBody>
      </p:sp>
    </p:spTree>
    <p:extLst>
      <p:ext uri="{BB962C8B-B14F-4D97-AF65-F5344CB8AC3E}">
        <p14:creationId xmlns:p14="http://schemas.microsoft.com/office/powerpoint/2010/main" val="1969232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1220</Words>
  <Application>Microsoft Office PowerPoint</Application>
  <PresentationFormat>Widescreen</PresentationFormat>
  <Paragraphs>124</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charter</vt:lpstr>
      <vt:lpstr>sohne</vt:lpstr>
      <vt:lpstr>Office Theme</vt:lpstr>
      <vt:lpstr>PowerPoint Presentation</vt:lpstr>
      <vt:lpstr>What is TFX?</vt:lpstr>
      <vt:lpstr> Downsides of a basic ML rollout </vt:lpstr>
      <vt:lpstr>Production-scale ML Pipelines</vt:lpstr>
      <vt:lpstr>Where to run our TensorFlow Extended Pipeline in production:</vt:lpstr>
      <vt:lpstr>TFX Components  </vt:lpstr>
      <vt:lpstr>TFX Libraries</vt:lpstr>
      <vt:lpstr>PowerPoint Presentation</vt:lpstr>
      <vt:lpstr>PowerPoint Presentation</vt:lpstr>
      <vt:lpstr>PowerPoint Presentation</vt:lpstr>
      <vt:lpstr>Getting the data with ExampleGen </vt:lpstr>
      <vt:lpstr>Know your data with StatisticsGen </vt:lpstr>
      <vt:lpstr> Don’t assume; Know what to expect with SchemaGen </vt:lpstr>
      <vt:lpstr> Identify anomalies with ExampleValidator </vt:lpstr>
      <vt:lpstr> Transform your data with Transform </vt:lpstr>
      <vt:lpstr> Train the model with Trainer </vt:lpstr>
      <vt:lpstr>PowerPoint Presentation</vt:lpstr>
      <vt:lpstr>PowerPoint Presentation</vt:lpstr>
      <vt:lpstr> Access your model and data with Resolver </vt:lpstr>
      <vt:lpstr> Evaluate your model with Evaluator </vt:lpstr>
      <vt:lpstr> Publish the model with Pusher </vt:lpstr>
      <vt:lpstr>PowerPoint Presentation</vt:lpstr>
      <vt:lpstr>Example TFX Pipeline by Hasan Rafiq</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Utku Türkbey</dc:creator>
  <cp:lastModifiedBy>Utku Türkbey</cp:lastModifiedBy>
  <cp:revision>23</cp:revision>
  <dcterms:created xsi:type="dcterms:W3CDTF">2021-06-24T22:37:36Z</dcterms:created>
  <dcterms:modified xsi:type="dcterms:W3CDTF">2021-06-25T07:22:57Z</dcterms:modified>
</cp:coreProperties>
</file>