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448" r:id="rId5"/>
    <p:sldId id="2462" r:id="rId6"/>
    <p:sldId id="259" r:id="rId7"/>
    <p:sldId id="2451" r:id="rId8"/>
    <p:sldId id="2432" r:id="rId9"/>
    <p:sldId id="245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9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4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23B"/>
    <a:srgbClr val="898989"/>
    <a:srgbClr val="2F3342"/>
    <a:srgbClr val="A53F52"/>
    <a:srgbClr val="2C2153"/>
    <a:srgbClr val="E99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2F8EA3-C4F2-406B-AAF1-4D2038DBF7E1}" v="798" dt="2024-02-25T15:53:05.1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992"/>
        <p:guide pos="3840"/>
        <p:guide orient="horz" pos="1416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ujillo, Andres" userId="S::andres.trujillo@snhu.edu::af250958-9ca4-4048-b5c8-ab555b68a1eb" providerId="AD" clId="Web-{A82F8EA3-C4F2-406B-AAF1-4D2038DBF7E1}"/>
    <pc:docChg chg="modSld">
      <pc:chgData name="Trujillo, Andres" userId="S::andres.trujillo@snhu.edu::af250958-9ca4-4048-b5c8-ab555b68a1eb" providerId="AD" clId="Web-{A82F8EA3-C4F2-406B-AAF1-4D2038DBF7E1}" dt="2024-02-25T15:53:05.160" v="417"/>
      <pc:docMkLst>
        <pc:docMk/>
      </pc:docMkLst>
      <pc:sldChg chg="delSp modSp">
        <pc:chgData name="Trujillo, Andres" userId="S::andres.trujillo@snhu.edu::af250958-9ca4-4048-b5c8-ab555b68a1eb" providerId="AD" clId="Web-{A82F8EA3-C4F2-406B-AAF1-4D2038DBF7E1}" dt="2024-02-25T15:34:59.037" v="1"/>
        <pc:sldMkLst>
          <pc:docMk/>
          <pc:sldMk cId="869470413" sldId="2432"/>
        </pc:sldMkLst>
        <pc:graphicFrameChg chg="del mod">
          <ac:chgData name="Trujillo, Andres" userId="S::andres.trujillo@snhu.edu::af250958-9ca4-4048-b5c8-ab555b68a1eb" providerId="AD" clId="Web-{A82F8EA3-C4F2-406B-AAF1-4D2038DBF7E1}" dt="2024-02-25T15:34:59.037" v="1"/>
          <ac:graphicFrameMkLst>
            <pc:docMk/>
            <pc:sldMk cId="869470413" sldId="2432"/>
            <ac:graphicFrameMk id="5" creationId="{6B7AF15F-8F5D-2B14-FBE7-C9240D808B2C}"/>
          </ac:graphicFrameMkLst>
        </pc:graphicFrameChg>
      </pc:sldChg>
      <pc:sldChg chg="addSp delSp modSp">
        <pc:chgData name="Trujillo, Andres" userId="S::andres.trujillo@snhu.edu::af250958-9ca4-4048-b5c8-ab555b68a1eb" providerId="AD" clId="Web-{A82F8EA3-C4F2-406B-AAF1-4D2038DBF7E1}" dt="2024-02-25T15:53:05.160" v="417"/>
        <pc:sldMkLst>
          <pc:docMk/>
          <pc:sldMk cId="3516891798" sldId="2456"/>
        </pc:sldMkLst>
        <pc:spChg chg="add mod">
          <ac:chgData name="Trujillo, Andres" userId="S::andres.trujillo@snhu.edu::af250958-9ca4-4048-b5c8-ab555b68a1eb" providerId="AD" clId="Web-{A82F8EA3-C4F2-406B-AAF1-4D2038DBF7E1}" dt="2024-02-25T15:52:39.706" v="412" actId="20577"/>
          <ac:spMkLst>
            <pc:docMk/>
            <pc:sldMk cId="3516891798" sldId="2456"/>
            <ac:spMk id="3" creationId="{728E58C2-7CCC-26B2-D050-18AB6B2636AE}"/>
          </ac:spMkLst>
        </pc:spChg>
        <pc:spChg chg="add del mod">
          <ac:chgData name="Trujillo, Andres" userId="S::andres.trujillo@snhu.edu::af250958-9ca4-4048-b5c8-ab555b68a1eb" providerId="AD" clId="Web-{A82F8EA3-C4F2-406B-AAF1-4D2038DBF7E1}" dt="2024-02-25T15:53:05.160" v="417"/>
          <ac:spMkLst>
            <pc:docMk/>
            <pc:sldMk cId="3516891798" sldId="2456"/>
            <ac:spMk id="5" creationId="{086F74C2-C440-734F-10FD-020F171976B3}"/>
          </ac:spMkLst>
        </pc:spChg>
        <pc:spChg chg="del mod">
          <ac:chgData name="Trujillo, Andres" userId="S::andres.trujillo@snhu.edu::af250958-9ca4-4048-b5c8-ab555b68a1eb" providerId="AD" clId="Web-{A82F8EA3-C4F2-406B-AAF1-4D2038DBF7E1}" dt="2024-02-25T15:52:46.862" v="414"/>
          <ac:spMkLst>
            <pc:docMk/>
            <pc:sldMk cId="3516891798" sldId="2456"/>
            <ac:spMk id="14" creationId="{79248A72-A597-48DF-A270-3389F5D209C0}"/>
          </ac:spMkLst>
        </pc:spChg>
        <pc:picChg chg="mod">
          <ac:chgData name="Trujillo, Andres" userId="S::andres.trujillo@snhu.edu::af250958-9ca4-4048-b5c8-ab555b68a1eb" providerId="AD" clId="Web-{A82F8EA3-C4F2-406B-AAF1-4D2038DBF7E1}" dt="2024-02-25T15:52:53.425" v="415" actId="1076"/>
          <ac:picMkLst>
            <pc:docMk/>
            <pc:sldMk cId="3516891798" sldId="2456"/>
            <ac:picMk id="6" creationId="{C07C315A-7CD1-432C-92FA-6B62159B56CA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_980_33D310CD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/>
              <a:t>Work Completion Percentage</a:t>
            </a:r>
          </a:p>
        </c:rich>
      </c:tx>
      <c:layout>
        <c:manualLayout>
          <c:xMode val="edge"/>
          <c:yMode val="edge"/>
          <c:x val="4.9470632049372187E-2"/>
          <c:y val="4.7850215011989765E-2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4984370659625215"/>
          <c:y val="0.13242431879378944"/>
          <c:w val="0.78510057634217656"/>
          <c:h val="0.68571017685364222"/>
        </c:manualLayout>
      </c:layout>
      <c:barChart>
        <c:barDir val="bar"/>
        <c:grouping val="clustered"/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Feature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1-A3A2-4DE0-8664-F0E576FF22DB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3-A3A2-4DE0-8664-F0E576FF22DB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5-A3A2-4DE0-8664-F0E576FF22DB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7-A3A2-4DE0-8664-F0E576FF22DB}"/>
              </c:ext>
            </c:extLst>
          </c:dPt>
          <c:cat>
            <c:strRef>
              <c:f>Лист1!$A$2:$A$5</c:f>
              <c:strCache>
                <c:ptCount val="4"/>
                <c:pt idx="0">
                  <c:v>Q4</c:v>
                </c:pt>
                <c:pt idx="1">
                  <c:v>Q3</c:v>
                </c:pt>
                <c:pt idx="2">
                  <c:v>Q2</c:v>
                </c:pt>
                <c:pt idx="3">
                  <c:v>Q1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10</c:v>
                </c:pt>
                <c:pt idx="1">
                  <c:v>8</c:v>
                </c:pt>
                <c:pt idx="2">
                  <c:v>6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8-A3A2-4DE0-8664-F0E576FF22DB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Feature 2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Лист1!$A$2:$A$5</c:f>
              <c:strCache>
                <c:ptCount val="4"/>
                <c:pt idx="0">
                  <c:v>Q4</c:v>
                </c:pt>
                <c:pt idx="1">
                  <c:v>Q3</c:v>
                </c:pt>
                <c:pt idx="2">
                  <c:v>Q2</c:v>
                </c:pt>
                <c:pt idx="3">
                  <c:v>Q1</c:v>
                </c:pt>
              </c:strCache>
            </c:strRef>
          </c:cat>
          <c:val>
            <c:numRef>
              <c:f>Лист1!$C$2:$C$5</c:f>
              <c:numCache>
                <c:formatCode>General</c:formatCode>
                <c:ptCount val="4"/>
                <c:pt idx="0">
                  <c:v>10</c:v>
                </c:pt>
                <c:pt idx="1">
                  <c:v>8</c:v>
                </c:pt>
                <c:pt idx="2">
                  <c:v>6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9-81E4-4B7A-B54D-B343FC3DBA4F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Feature 3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cat>
            <c:strRef>
              <c:f>Лист1!$A$2:$A$5</c:f>
              <c:strCache>
                <c:ptCount val="4"/>
                <c:pt idx="0">
                  <c:v>Q4</c:v>
                </c:pt>
                <c:pt idx="1">
                  <c:v>Q3</c:v>
                </c:pt>
                <c:pt idx="2">
                  <c:v>Q2</c:v>
                </c:pt>
                <c:pt idx="3">
                  <c:v>Q1</c:v>
                </c:pt>
              </c:strCache>
            </c:strRef>
          </c:cat>
          <c:val>
            <c:numRef>
              <c:f>Лист1!$D$2:$D$5</c:f>
              <c:numCache>
                <c:formatCode>General</c:formatCode>
                <c:ptCount val="4"/>
                <c:pt idx="0">
                  <c:v>10</c:v>
                </c:pt>
                <c:pt idx="1">
                  <c:v>8</c:v>
                </c:pt>
                <c:pt idx="2">
                  <c:v>6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81E4-4B7A-B54D-B343FC3DBA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1443196480"/>
        <c:axId val="1443187744"/>
      </c:barChart>
      <c:catAx>
        <c:axId val="14431964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43187744"/>
        <c:crosses val="autoZero"/>
        <c:auto val="1"/>
        <c:lblAlgn val="ctr"/>
        <c:lblOffset val="100"/>
        <c:noMultiLvlLbl val="0"/>
      </c:catAx>
      <c:valAx>
        <c:axId val="14431877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43196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8.0544903490940255E-3"/>
          <c:y val="0.92433302744919421"/>
          <c:w val="0.57943738631876618"/>
          <c:h val="5.440021032325478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D5B4E-BF3E-3B45-A4BA-D6C3B92870D7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AE8BC-2AB3-9E4C-9797-2A6F8A74C7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8621B-8C8E-49BA-8772-41D0FE75A082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B34ED-4CDD-41C9-90F7-D768D5559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949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949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12343" y="5922140"/>
            <a:ext cx="5167313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58235C5-25B1-4243-9762-4AAD3C08E8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038600" y="3608511"/>
            <a:ext cx="4114800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cap="all" baseline="0"/>
            </a:lvl1pPr>
          </a:lstStyle>
          <a:p>
            <a:r>
              <a:rPr lang="en-US" spc="300"/>
              <a:t>ANNUAL REVIEW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8B2C6E-DB6F-4476-8E95-9F6EC79392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0836" y="2445633"/>
            <a:ext cx="11490325" cy="82391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4000" cap="all" spc="300" baseline="0"/>
            </a:lvl1pPr>
          </a:lstStyle>
          <a:p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58000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1661160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6CDEBF2-B5C9-4887-B717-81C3D1A73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6A7FA3-8C13-4E5A-88C4-4357C8ACD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07044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196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9074D0F-754F-4F2C-A410-F222D2D2346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>
            <a:noAutofit/>
          </a:bodyPr>
          <a:lstStyle/>
          <a:p>
            <a:r>
              <a:rPr lang="en-US" sz="4000" spc="300"/>
              <a:t>Click to edit Master title style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12343" y="5137992"/>
            <a:ext cx="5167313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1D89734B-03E0-4ADE-8F62-C819F3E976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8194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85971F4D-8B59-4B3E-9169-64E0EF1BA8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63664" y="3893330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Text Placeholder 13">
            <a:extLst>
              <a:ext uri="{FF2B5EF4-FFF2-40B4-BE49-F238E27FC236}">
                <a16:creationId xmlns:a16="http://schemas.microsoft.com/office/drawing/2014/main" id="{90B19777-E2ED-419C-B486-857117FD081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39138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4" name="Online Image Placeholder 33">
            <a:extLst>
              <a:ext uri="{FF2B5EF4-FFF2-40B4-BE49-F238E27FC236}">
                <a16:creationId xmlns:a16="http://schemas.microsoft.com/office/drawing/2014/main" id="{1A58EB44-F532-4998-B316-61C738C37BF5}"/>
              </a:ext>
            </a:extLst>
          </p:cNvPr>
          <p:cNvSpPr>
            <a:spLocks noGrp="1"/>
          </p:cNvSpPr>
          <p:nvPr>
            <p:ph type="clipArt" sz="quarter" idx="19" hasCustomPrompt="1"/>
          </p:nvPr>
        </p:nvSpPr>
        <p:spPr>
          <a:xfrm>
            <a:off x="1754768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Icon</a:t>
            </a:r>
          </a:p>
        </p:txBody>
      </p:sp>
      <p:sp>
        <p:nvSpPr>
          <p:cNvPr id="35" name="Online Image Placeholder 33">
            <a:extLst>
              <a:ext uri="{FF2B5EF4-FFF2-40B4-BE49-F238E27FC236}">
                <a16:creationId xmlns:a16="http://schemas.microsoft.com/office/drawing/2014/main" id="{33763C3C-3545-40BD-9B2C-DC4C0E4CE819}"/>
              </a:ext>
            </a:extLst>
          </p:cNvPr>
          <p:cNvSpPr>
            <a:spLocks noGrp="1"/>
          </p:cNvSpPr>
          <p:nvPr>
            <p:ph type="clipArt" sz="quarter" idx="20" hasCustomPrompt="1"/>
          </p:nvPr>
        </p:nvSpPr>
        <p:spPr>
          <a:xfrm>
            <a:off x="5730240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Icon</a:t>
            </a:r>
          </a:p>
        </p:txBody>
      </p:sp>
      <p:sp>
        <p:nvSpPr>
          <p:cNvPr id="36" name="Online Image Placeholder 33">
            <a:extLst>
              <a:ext uri="{FF2B5EF4-FFF2-40B4-BE49-F238E27FC236}">
                <a16:creationId xmlns:a16="http://schemas.microsoft.com/office/drawing/2014/main" id="{1C5D3777-17F3-4225-8C52-2EF1DB4FD54A}"/>
              </a:ext>
            </a:extLst>
          </p:cNvPr>
          <p:cNvSpPr>
            <a:spLocks noGrp="1"/>
          </p:cNvSpPr>
          <p:nvPr>
            <p:ph type="clipArt" sz="quarter" idx="21" hasCustomPrompt="1"/>
          </p:nvPr>
        </p:nvSpPr>
        <p:spPr>
          <a:xfrm>
            <a:off x="9705712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173740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83D428-B974-43F4-9246-0A2EECA11A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68819" y="642927"/>
            <a:ext cx="4846320" cy="1435947"/>
          </a:xfrm>
        </p:spPr>
        <p:txBody>
          <a:bodyPr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5400" baseline="0"/>
            </a:lvl1pPr>
          </a:lstStyle>
          <a:p>
            <a:r>
              <a:rPr lang="en-US"/>
              <a:t>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D00A38D-CFE8-4333-B9D2-D3E7EACA4F0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68820" y="2078875"/>
            <a:ext cx="4114800" cy="3798888"/>
          </a:xfrm>
        </p:spPr>
        <p:txBody>
          <a:bodyPr>
            <a:noAutofit/>
          </a:bodyPr>
          <a:lstStyle>
            <a:lvl1pPr marL="0" indent="0">
              <a:buNone/>
              <a:defRPr sz="1800" spc="3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A8588E-221D-4931-A290-C5C418443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68820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5539E44-E270-49B4-8B0A-07870325AA9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25539" y="1546138"/>
            <a:ext cx="4023360" cy="464871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spc="300" baseline="0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/>
              <a:t>CLICK TO 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2799617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B0E4A3-5566-43FE-A59F-2C4F4FE7F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6792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67922"/>
              <a:gd name="connsiteX1" fmla="*/ 6096000 w 6096000"/>
              <a:gd name="connsiteY1" fmla="*/ 0 h 6867922"/>
              <a:gd name="connsiteX2" fmla="*/ 4228633 w 6096000"/>
              <a:gd name="connsiteY2" fmla="*/ 6867922 h 6867922"/>
              <a:gd name="connsiteX3" fmla="*/ 0 w 6096000"/>
              <a:gd name="connsiteY3" fmla="*/ 6858000 h 6867922"/>
              <a:gd name="connsiteX4" fmla="*/ 0 w 6096000"/>
              <a:gd name="connsiteY4" fmla="*/ 0 h 686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262871"/>
            <a:ext cx="5251450" cy="1661297"/>
          </a:xfrm>
        </p:spPr>
        <p:txBody>
          <a:bodyPr anchor="b"/>
          <a:lstStyle>
            <a:lvl1pPr algn="l">
              <a:defRPr sz="6000" spc="300"/>
            </a:lvl1pPr>
          </a:lstStyle>
          <a:p>
            <a:r>
              <a:rPr lang="en-US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378134"/>
            <a:ext cx="5251450" cy="36512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6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>
            <a:noAutofit/>
          </a:bodyPr>
          <a:lstStyle>
            <a:lvl1pPr algn="l">
              <a:defRPr sz="3200" spc="300"/>
            </a:lvl1pPr>
          </a:lstStyle>
          <a:p>
            <a:r>
              <a:rPr lang="en-US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263841"/>
            <a:ext cx="4018722" cy="4636392"/>
          </a:xfrm>
        </p:spPr>
        <p:txBody>
          <a:bodyPr lIns="0" rIns="0">
            <a:no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7CA175D-816E-4F70-96CC-8A1FD0EB16C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66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323519C8-24DE-471D-85A9-7A8AFACEC4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0513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547F0F1E-7AF5-4B76-928C-7B28010C4F9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66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063D0E8E-9491-4AF0-918D-A0B782C5FD6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0513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042F54CB-9200-4D74-968A-0A3E5871D9E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66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1D925119-27E3-496E-86BC-23416F94FB6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0513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F93AF7-D4DC-42B5-8A4F-B5F3ABBB0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81678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45D17-D652-4766-B11C-2E8D8390D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767791"/>
            <a:ext cx="11002962" cy="823913"/>
          </a:xfrm>
        </p:spPr>
        <p:txBody>
          <a:bodyPr>
            <a:noAutofit/>
          </a:bodyPr>
          <a:lstStyle>
            <a:lvl1pPr>
              <a:defRPr sz="4800" spc="3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C7A58C-70BA-43E5-BD90-83ADB63B0C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A60B7-2499-42C6-8A74-ACDAE24574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63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79BAC-E989-4203-B9B4-662803654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4607137"/>
            <a:ext cx="4114800" cy="4214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>
              <a:defRPr sz="1400" spc="30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CCC81E-A013-4315-AD13-97BA3AA955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78756" y="1569719"/>
            <a:ext cx="9234488" cy="2651443"/>
          </a:xfrm>
        </p:spPr>
        <p:txBody>
          <a:bodyPr>
            <a:noAutofit/>
          </a:bodyPr>
          <a:lstStyle>
            <a:lvl1pPr marL="0" indent="0" algn="ctr">
              <a:buNone/>
              <a:defRPr sz="3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id="{0EF11611-8537-47CC-87AC-2E25428B7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D1A63A52-1E65-414B-BBC3-D31F515791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78601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ED7E0E1A-1E64-4A9A-9C8B-69486BD112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9900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E462965-19D7-4A65-B394-9AE76A5B4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07" y="3864355"/>
            <a:ext cx="5157787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FAEC14D1-0BEA-4D9A-9D96-A56B6A9B0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7" y="4531139"/>
            <a:ext cx="5157787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1507BB47-1AB4-42F2-99FF-453A0622B8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107" y="3864355"/>
            <a:ext cx="5183188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438D6EEA-A0DB-4B5F-8F41-A9C1F2C094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107" y="4531139"/>
            <a:ext cx="5183188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A4909F59-7529-454A-A1EF-3CC1EADE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834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">
            <a:extLst>
              <a:ext uri="{FF2B5EF4-FFF2-40B4-BE49-F238E27FC236}">
                <a16:creationId xmlns:a16="http://schemas.microsoft.com/office/drawing/2014/main" id="{6186F91B-547E-43BC-9BCE-04619DAA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635DFA1-45D2-4EFE-8BB2-BE96634669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0121" y="3669506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2F2918FE-A84E-4303-AEF3-4FD66CDD73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60438" y="1624013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E2401025-9BC9-4BDD-97DA-CA763CF846B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42155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B7C4AAB6-897A-4ABD-AD50-2D86B197E91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22920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790D65EC-6EB4-4594-91E9-5C3DE7C3BA8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41837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" name="Text Placeholder 27">
            <a:extLst>
              <a:ext uri="{FF2B5EF4-FFF2-40B4-BE49-F238E27FC236}">
                <a16:creationId xmlns:a16="http://schemas.microsoft.com/office/drawing/2014/main" id="{611CF730-D055-47C2-A626-299F429D41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22919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F09E06A6-BFDD-42BD-BA69-2CD3BEF0F73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1" r:id="rId3"/>
    <p:sldLayoutId id="2147483651" r:id="rId4"/>
    <p:sldLayoutId id="2147483660" r:id="rId5"/>
    <p:sldLayoutId id="2147483677" r:id="rId6"/>
    <p:sldLayoutId id="2147483666" r:id="rId7"/>
    <p:sldLayoutId id="2147483679" r:id="rId8"/>
    <p:sldLayoutId id="2147483653" r:id="rId9"/>
    <p:sldLayoutId id="2147483678" r:id="rId10"/>
    <p:sldLayoutId id="2147483680" r:id="rId11"/>
  </p:sldLayoutIdLst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microsoft.com/office/2007/relationships/hdphoto" Target="../media/hdphoto3.wdp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4" Type="http://schemas.microsoft.com/office/2007/relationships/hdphoto" Target="../media/hdphoto5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">
            <a:extLst>
              <a:ext uri="{FF2B5EF4-FFF2-40B4-BE49-F238E27FC236}">
                <a16:creationId xmlns:a16="http://schemas.microsoft.com/office/drawing/2014/main" id="{9AB29DBC-55D3-49D9-BB44-4936739C4B5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/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79DC1498-E692-42BA-B69F-6D37E6CFA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Chada</a:t>
            </a:r>
            <a:r>
              <a:rPr lang="en-US"/>
              <a:t> Technology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AE828D-1E63-455F-949D-0C5454A7FE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12341" y="5116024"/>
            <a:ext cx="5167313" cy="1519392"/>
          </a:xfrm>
        </p:spPr>
        <p:txBody>
          <a:bodyPr/>
          <a:lstStyle/>
          <a:p>
            <a:r>
              <a:rPr lang="en-US"/>
              <a:t>Andres Trujillo</a:t>
            </a:r>
          </a:p>
          <a:p>
            <a:r>
              <a:rPr lang="en-US"/>
              <a:t>2.21.24</a:t>
            </a:r>
          </a:p>
          <a:p>
            <a:r>
              <a:rPr lang="en-US"/>
              <a:t>CS250 Software Development Lifecycle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865526-EC39-4780-A2A8-274A80A5C1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Agile presentation</a:t>
            </a:r>
          </a:p>
        </p:txBody>
      </p:sp>
    </p:spTree>
    <p:extLst>
      <p:ext uri="{BB962C8B-B14F-4D97-AF65-F5344CB8AC3E}">
        <p14:creationId xmlns:p14="http://schemas.microsoft.com/office/powerpoint/2010/main" val="3927832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A87B3-0A27-4EE9-979E-B69581E47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  <p:pic>
        <p:nvPicPr>
          <p:cNvPr id="8" name="Picture Placeholder 7" descr="group of people at a conference table">
            <a:extLst>
              <a:ext uri="{FF2B5EF4-FFF2-40B4-BE49-F238E27FC236}">
                <a16:creationId xmlns:a16="http://schemas.microsoft.com/office/drawing/2014/main" id="{BB76F5AB-0940-46E1-85F9-6A870D7D04C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370" r="20370"/>
          <a:stretch/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3C89A40-EEAA-43AB-9A3A-B2CFDE450F1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Agile Manifesto.</a:t>
            </a:r>
          </a:p>
          <a:p>
            <a:r>
              <a:rPr lang="en-US"/>
              <a:t>Scrum-agile roles on a team.</a:t>
            </a:r>
          </a:p>
          <a:p>
            <a:r>
              <a:rPr lang="en-US"/>
              <a:t>Agile vs Waterfall</a:t>
            </a:r>
          </a:p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F8048-1E86-48F4-B246-D2F8C54B7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098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Agile Manifesto</a:t>
            </a:r>
          </a:p>
        </p:txBody>
      </p:sp>
      <p:pic>
        <p:nvPicPr>
          <p:cNvPr id="5" name="Picture Placeholder 4" descr="table with various people working on their laptops">
            <a:extLst>
              <a:ext uri="{FF2B5EF4-FFF2-40B4-BE49-F238E27FC236}">
                <a16:creationId xmlns:a16="http://schemas.microsoft.com/office/drawing/2014/main" id="{A0280051-D7F1-4438-B815-F0FF4906D14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3617" r="23617"/>
          <a:stretch/>
        </p:blipFill>
        <p:spPr>
          <a:noFill/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55FA470-23EB-4512-8FFB-28DDAB08B0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5539" y="1546138"/>
            <a:ext cx="5323730" cy="980494"/>
          </a:xfrm>
        </p:spPr>
        <p:txBody>
          <a:bodyPr/>
          <a:lstStyle/>
          <a:p>
            <a:r>
              <a:rPr lang="en-US"/>
              <a:t>Declaration of values and principles for software development that was created by a group of individuals  and published in 2001.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2799617"/>
            <a:ext cx="5129463" cy="221858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b="1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Individuals and interactions </a:t>
            </a:r>
            <a:r>
              <a:rPr lang="en-US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over processes and tools</a:t>
            </a:r>
            <a:br>
              <a:rPr lang="en-US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n-US" b="1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Working software </a:t>
            </a:r>
            <a:r>
              <a:rPr lang="en-US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over comprehensive documentation</a:t>
            </a:r>
            <a:br>
              <a:rPr lang="en-US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n-US" b="1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Customer collaboration </a:t>
            </a:r>
            <a:r>
              <a:rPr lang="en-US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over contract negotiation</a:t>
            </a:r>
            <a:br>
              <a:rPr lang="en-US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n-US" b="1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Responding to change </a:t>
            </a:r>
            <a:r>
              <a:rPr lang="en-US" b="0" i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over following a plan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373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5365" y="138364"/>
            <a:ext cx="9087852" cy="964399"/>
          </a:xfrm>
        </p:spPr>
        <p:txBody>
          <a:bodyPr>
            <a:normAutofit fontScale="90000"/>
          </a:bodyPr>
          <a:lstStyle/>
          <a:p>
            <a:r>
              <a:rPr lang="en-US"/>
              <a:t>Scrum-agile roles</a:t>
            </a:r>
          </a:p>
        </p:txBody>
      </p:sp>
      <p:pic>
        <p:nvPicPr>
          <p:cNvPr id="8" name="Picture Placeholder 7" descr="close up of computer code">
            <a:extLst>
              <a:ext uri="{FF2B5EF4-FFF2-40B4-BE49-F238E27FC236}">
                <a16:creationId xmlns:a16="http://schemas.microsoft.com/office/drawing/2014/main" id="{A596BF19-CC58-4709-B5D6-3FC378FDC7B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370" r="20370"/>
          <a:stretch/>
        </p:blipFill>
        <p:spPr>
          <a:xfrm>
            <a:off x="0" y="0"/>
            <a:ext cx="2466474" cy="6867922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A5C12-E784-444E-B868-DE2AE8574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798649-A2C2-9474-DA9C-D535AC150799}"/>
              </a:ext>
            </a:extLst>
          </p:cNvPr>
          <p:cNvSpPr txBox="1"/>
          <p:nvPr/>
        </p:nvSpPr>
        <p:spPr>
          <a:xfrm>
            <a:off x="3272589" y="1636295"/>
            <a:ext cx="880311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Scrum Master: </a:t>
            </a:r>
            <a:r>
              <a:rPr lang="en-US" i="1"/>
              <a:t>A part of the team but is responsible for ensuring the Scrum runs as planned</a:t>
            </a:r>
          </a:p>
          <a:p>
            <a:r>
              <a:rPr lang="en-US" i="1"/>
              <a:t>	with the appropriate events (Sprint Planning, Daily Stand-up, Sprint Review and </a:t>
            </a:r>
          </a:p>
          <a:p>
            <a:r>
              <a:rPr lang="en-US" i="1"/>
              <a:t>	Retrospective). </a:t>
            </a:r>
          </a:p>
          <a:p>
            <a:r>
              <a:rPr lang="en-US" b="1"/>
              <a:t>Product Owner: </a:t>
            </a:r>
            <a:r>
              <a:rPr lang="en-US" i="1"/>
              <a:t>They represent stakeholders. Is responsible for ensuring the maximal value </a:t>
            </a:r>
          </a:p>
          <a:p>
            <a:r>
              <a:rPr lang="en-US" b="1" i="1"/>
              <a:t>	</a:t>
            </a:r>
            <a:r>
              <a:rPr lang="en-US" i="1"/>
              <a:t>of the product is developed by the team. Defining and prioritizing the product </a:t>
            </a:r>
          </a:p>
          <a:p>
            <a:r>
              <a:rPr lang="en-US" b="1" i="1"/>
              <a:t>	</a:t>
            </a:r>
            <a:r>
              <a:rPr lang="en-US" i="1"/>
              <a:t>backlog and making decisions that will be delivered in each iteration.</a:t>
            </a:r>
          </a:p>
          <a:p>
            <a:r>
              <a:rPr lang="en-US" b="1"/>
              <a:t>Development Team: </a:t>
            </a:r>
            <a:r>
              <a:rPr lang="en-US" i="1"/>
              <a:t>These professionals are accountable for the work placed in the backlog </a:t>
            </a:r>
          </a:p>
          <a:p>
            <a:r>
              <a:rPr lang="en-US" b="1" i="1"/>
              <a:t>	</a:t>
            </a:r>
            <a:r>
              <a:rPr lang="en-US" i="1"/>
              <a:t>and deliver a potentially shippable product increment at the end of each Sprint.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944765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DA247-2F35-4FB8-903D-FB32D7B85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307" y="297339"/>
            <a:ext cx="11002962" cy="823913"/>
          </a:xfrm>
        </p:spPr>
        <p:txBody>
          <a:bodyPr/>
          <a:lstStyle/>
          <a:p>
            <a:r>
              <a:rPr lang="en-US"/>
              <a:t>Waterfall Methodology</a:t>
            </a:r>
          </a:p>
        </p:txBody>
      </p:sp>
      <p:graphicFrame>
        <p:nvGraphicFramePr>
          <p:cNvPr id="6" name="Chart" descr="Chart goes here">
            <a:extLst>
              <a:ext uri="{FF2B5EF4-FFF2-40B4-BE49-F238E27FC236}">
                <a16:creationId xmlns:a16="http://schemas.microsoft.com/office/drawing/2014/main" id="{6573B952-4CEE-4757-91AB-02A6F22E1CF3}"/>
              </a:ext>
            </a:extLst>
          </p:cNvPr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2956669255"/>
              </p:ext>
            </p:extLst>
          </p:nvPr>
        </p:nvGraphicFramePr>
        <p:xfrm>
          <a:off x="450574" y="1406073"/>
          <a:ext cx="4697895" cy="4777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DE7135-9153-4AEB-AC1F-4B951B7A76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DA2BCD-8D28-A0E5-38A2-8E1FD36A4EDD}"/>
              </a:ext>
            </a:extLst>
          </p:cNvPr>
          <p:cNvSpPr txBox="1"/>
          <p:nvPr/>
        </p:nvSpPr>
        <p:spPr>
          <a:xfrm>
            <a:off x="5754466" y="1997839"/>
            <a:ext cx="598696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For a one year development cycle we can see that this</a:t>
            </a:r>
          </a:p>
          <a:p>
            <a:r>
              <a:rPr lang="en-US"/>
              <a:t>Methodology releases work incrementally until it is 100%.</a:t>
            </a:r>
          </a:p>
          <a:p>
            <a:endParaRPr lang="en-US"/>
          </a:p>
          <a:p>
            <a:r>
              <a:rPr lang="en-US"/>
              <a:t>An agile methodology doesn’t work in this fashion because </a:t>
            </a:r>
          </a:p>
          <a:p>
            <a:r>
              <a:rPr lang="en-US"/>
              <a:t>It is under a constant state of improvement. </a:t>
            </a:r>
          </a:p>
          <a:p>
            <a:endParaRPr lang="en-US"/>
          </a:p>
          <a:p>
            <a:r>
              <a:rPr lang="en-US"/>
              <a:t>Meaning we iterate software increments to test then deploy.</a:t>
            </a:r>
          </a:p>
          <a:p>
            <a:endParaRPr lang="en-US"/>
          </a:p>
          <a:p>
            <a:r>
              <a:rPr lang="en-US"/>
              <a:t>This is different because here we can see on the chart that we</a:t>
            </a:r>
          </a:p>
          <a:p>
            <a:r>
              <a:rPr lang="en-US"/>
              <a:t>Don’t ship products until the deadline of one year.</a:t>
            </a:r>
          </a:p>
        </p:txBody>
      </p:sp>
    </p:spTree>
    <p:extLst>
      <p:ext uri="{BB962C8B-B14F-4D97-AF65-F5344CB8AC3E}">
        <p14:creationId xmlns:p14="http://schemas.microsoft.com/office/powerpoint/2010/main" val="869470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C3376-5069-4C7B-BE6B-A3776D1B4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pic>
        <p:nvPicPr>
          <p:cNvPr id="6" name="Picture Placeholder 5" descr="person staring at blueprints on a brick wall">
            <a:extLst>
              <a:ext uri="{FF2B5EF4-FFF2-40B4-BE49-F238E27FC236}">
                <a16:creationId xmlns:a16="http://schemas.microsoft.com/office/drawing/2014/main" id="{C07C315A-7CD1-432C-92FA-6B62159B56C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3552" t="1" r="23880" b="327"/>
          <a:stretch/>
        </p:blipFill>
        <p:spPr>
          <a:xfrm>
            <a:off x="0" y="0"/>
            <a:ext cx="5416550" cy="6858000"/>
          </a:xfrm>
        </p:spPr>
      </p:pic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7FA57D11-A25F-4772-8E50-DDB68BE8CB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6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8E58C2-7CCC-26B2-D050-18AB6B2636AE}"/>
              </a:ext>
            </a:extLst>
          </p:cNvPr>
          <p:cNvSpPr txBox="1"/>
          <p:nvPr/>
        </p:nvSpPr>
        <p:spPr>
          <a:xfrm>
            <a:off x="6238874" y="1428750"/>
            <a:ext cx="4769303" cy="286232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cs typeface="Calibri"/>
              </a:rPr>
              <a:t>Choosing between the waterfall and agile approach requires careful consideration. We must decide if the project requirements will change. Whether we have these evolving pre-requisites for our clients wishes.</a:t>
            </a:r>
          </a:p>
          <a:p>
            <a:endParaRPr lang="en-US" sz="1200">
              <a:cs typeface="Calibri"/>
            </a:endParaRPr>
          </a:p>
          <a:p>
            <a:r>
              <a:rPr lang="en-US" sz="1200">
                <a:cs typeface="Calibri"/>
              </a:rPr>
              <a:t>The agile methodology is perfect for iterating, testing a deliverable, communicating updates to the team and marking the requirement as completed.</a:t>
            </a:r>
          </a:p>
          <a:p>
            <a:endParaRPr lang="en-US" sz="1200">
              <a:cs typeface="Calibri"/>
            </a:endParaRPr>
          </a:p>
          <a:p>
            <a:r>
              <a:rPr lang="en-US" sz="1200">
                <a:cs typeface="Calibri"/>
              </a:rPr>
              <a:t>By delivering the product in increments there can be more visibility and control of budgets to decide on what is a priority crucial for tight budgets or limited resources. </a:t>
            </a:r>
          </a:p>
          <a:p>
            <a:endParaRPr lang="en-US" sz="1200">
              <a:cs typeface="Calibri"/>
            </a:endParaRPr>
          </a:p>
          <a:p>
            <a:r>
              <a:rPr lang="en-US" sz="1200">
                <a:cs typeface="Calibri"/>
              </a:rPr>
              <a:t>The traditional way of handling a project could lead to unrealized gains from having cutting edge features as well. This ultimately impacts the end result of the final project in a competitive marketplace.</a:t>
            </a:r>
          </a:p>
        </p:txBody>
      </p:sp>
    </p:spTree>
    <p:extLst>
      <p:ext uri="{BB962C8B-B14F-4D97-AF65-F5344CB8AC3E}">
        <p14:creationId xmlns:p14="http://schemas.microsoft.com/office/powerpoint/2010/main" val="3516891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ch presentation" id="{969BE826-8665-45F1-A77E-2C1BF61E0D92}" vid="{76896FC0-3EF9-4C10-B34C-BB4B0D9C6D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cbe25ef-5079-4397-8285-6bc7b147fa65" xsi:nil="true"/>
    <_activity xmlns="7cbe25ef-5079-4397-8285-6bc7b147fa6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319BA5EBF4EDA448BEBC6F90EE97170" ma:contentTypeVersion="10" ma:contentTypeDescription="Create a new document." ma:contentTypeScope="" ma:versionID="cc27bf0c686ba3d939de06f30ab241a4">
  <xsd:schema xmlns:xsd="http://www.w3.org/2001/XMLSchema" xmlns:xs="http://www.w3.org/2001/XMLSchema" xmlns:p="http://schemas.microsoft.com/office/2006/metadata/properties" xmlns:ns3="7cbe25ef-5079-4397-8285-6bc7b147fa65" xmlns:ns4="f851c86e-95bc-44cb-9beb-6245fe0e43c8" targetNamespace="http://schemas.microsoft.com/office/2006/metadata/properties" ma:root="true" ma:fieldsID="e2f629202d011ae28cedae327d0a0181" ns3:_="" ns4:_="">
    <xsd:import namespace="7cbe25ef-5079-4397-8285-6bc7b147fa65"/>
    <xsd:import namespace="f851c86e-95bc-44cb-9beb-6245fe0e43c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cbe25ef-5079-4397-8285-6bc7b147fa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15" nillable="true" ma:displayName="_activity" ma:hidden="true" ma:internalName="_activity">
      <xsd:simpleType>
        <xsd:restriction base="dms:Note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7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51c86e-95bc-44cb-9beb-6245fe0e43c8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002A8ED-1331-4C1D-8649-743D7BE164DD}">
  <ds:schemaRefs>
    <ds:schemaRef ds:uri="7cbe25ef-5079-4397-8285-6bc7b147fa65"/>
    <ds:schemaRef ds:uri="f851c86e-95bc-44cb-9beb-6245fe0e43c8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D0CD8A6-EED2-453C-A29B-1001B7A5D7B1}">
  <ds:schemaRefs>
    <ds:schemaRef ds:uri="7cbe25ef-5079-4397-8285-6bc7b147fa65"/>
    <ds:schemaRef ds:uri="f851c86e-95bc-44cb-9beb-6245fe0e43c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99E4EAC9-33DC-4CF0-BA31-C98F61CE4785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{5BC5C600-DDA3-4EF7-A347-47067895E74E}tf55661986_win32</Template>
  <Application>Microsoft Office PowerPoint</Application>
  <PresentationFormat>Widescreen</PresentationFormat>
  <Slides>6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Chada Technology</vt:lpstr>
      <vt:lpstr>Agenda</vt:lpstr>
      <vt:lpstr>The Agile Manifesto</vt:lpstr>
      <vt:lpstr>Scrum-agile roles</vt:lpstr>
      <vt:lpstr>Waterfall Methodology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Chada Technology</dc:title>
  <dc:creator>Trujillo, Andres</dc:creator>
  <cp:revision>1</cp:revision>
  <dcterms:created xsi:type="dcterms:W3CDTF">2024-02-21T21:43:23Z</dcterms:created>
  <dcterms:modified xsi:type="dcterms:W3CDTF">2024-02-25T15:53:49Z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0x0101009319BA5EBF4EDA448BEBC6F90EE97170</vt:lpwstr>
  </property>
  <property fmtid="{D5CDD505-2E9C-101B-9397-08002B2CF9AE}" pid="3" name="MediaServiceImageTags">
    <vt:lpwstr/>
  </property>
</Properties>
</file>