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307" r:id="rId5"/>
    <p:sldId id="308" r:id="rId6"/>
    <p:sldId id="264" r:id="rId7"/>
    <p:sldId id="260" r:id="rId8"/>
    <p:sldId id="265" r:id="rId9"/>
    <p:sldId id="269" r:id="rId10"/>
    <p:sldId id="261" r:id="rId11"/>
    <p:sldId id="266" r:id="rId12"/>
    <p:sldId id="267" r:id="rId13"/>
    <p:sldId id="262" r:id="rId14"/>
    <p:sldId id="268" r:id="rId15"/>
    <p:sldId id="305" r:id="rId16"/>
    <p:sldId id="309" r:id="rId17"/>
    <p:sldId id="310" r:id="rId18"/>
    <p:sldId id="270" r:id="rId19"/>
    <p:sldId id="271" r:id="rId20"/>
    <p:sldId id="272" r:id="rId21"/>
    <p:sldId id="275" r:id="rId22"/>
    <p:sldId id="276" r:id="rId23"/>
    <p:sldId id="277" r:id="rId24"/>
    <p:sldId id="278" r:id="rId25"/>
    <p:sldId id="274" r:id="rId26"/>
    <p:sldId id="280" r:id="rId27"/>
    <p:sldId id="273" r:id="rId28"/>
    <p:sldId id="281" r:id="rId29"/>
    <p:sldId id="311" r:id="rId30"/>
    <p:sldId id="282" r:id="rId31"/>
    <p:sldId id="283" r:id="rId32"/>
    <p:sldId id="284" r:id="rId33"/>
    <p:sldId id="285" r:id="rId34"/>
    <p:sldId id="286" r:id="rId35"/>
    <p:sldId id="287" r:id="rId36"/>
    <p:sldId id="312" r:id="rId37"/>
    <p:sldId id="288" r:id="rId38"/>
    <p:sldId id="289" r:id="rId39"/>
    <p:sldId id="291" r:id="rId40"/>
    <p:sldId id="292" r:id="rId41"/>
    <p:sldId id="294" r:id="rId42"/>
    <p:sldId id="293" r:id="rId43"/>
    <p:sldId id="295" r:id="rId44"/>
    <p:sldId id="313" r:id="rId45"/>
    <p:sldId id="298" r:id="rId46"/>
    <p:sldId id="297" r:id="rId47"/>
    <p:sldId id="299" r:id="rId48"/>
    <p:sldId id="300" r:id="rId49"/>
    <p:sldId id="301" r:id="rId50"/>
    <p:sldId id="302" r:id="rId51"/>
    <p:sldId id="314" r:id="rId52"/>
    <p:sldId id="303" r:id="rId53"/>
    <p:sldId id="315" r:id="rId54"/>
    <p:sldId id="304" r:id="rId5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0790-E9AE-405C-9A98-537A38A92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77990-06E0-4BE4-96BB-516AD7D46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BE1B4-3ED9-4BE8-8BCA-3A4E076F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D701-9C25-462F-AA2B-6214A262DE8B}" type="datetimeFigureOut">
              <a:rPr lang="id-ID" smtClean="0"/>
              <a:t>25/04/2020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38496-F76E-4102-89DD-BB19E28C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54FEA-45C0-4B60-B25D-B45218CF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6640-E565-4708-AF50-AED9EB6330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433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48F4-182B-4C9A-8041-798BA62E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A323C-9D1E-45B2-85D7-CF3624928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F0841-BADF-4F75-943A-927FF981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D701-9C25-462F-AA2B-6214A262DE8B}" type="datetimeFigureOut">
              <a:rPr lang="id-ID" smtClean="0"/>
              <a:t>25/04/2020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E244D-C573-4749-ACD4-8FFF4030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54ECB-176E-4FC5-8024-1ED781FD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6640-E565-4708-AF50-AED9EB6330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427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9A9F3-4A58-44B7-B1D7-44EF6C659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FA352-9DB8-44F9-9BC1-B83BABAD2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A950A-6D2F-456A-B045-398B8564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D701-9C25-462F-AA2B-6214A262DE8B}" type="datetimeFigureOut">
              <a:rPr lang="id-ID" smtClean="0"/>
              <a:t>25/04/2020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F46FA-C96B-4C10-98D1-D16E0B3C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48BA5-F58E-4863-9E43-4FE2F54D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6640-E565-4708-AF50-AED9EB6330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098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7381-B419-4E06-A8CB-99D34735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DA98-1959-4055-969D-E5DF4BBF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8448-0F4B-4E47-890E-345F3C10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D701-9C25-462F-AA2B-6214A262DE8B}" type="datetimeFigureOut">
              <a:rPr lang="id-ID" smtClean="0"/>
              <a:t>25/04/2020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49106-0464-4520-9F3E-6546BD40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61D76-F716-46BA-B087-90A71FD3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6640-E565-4708-AF50-AED9EB6330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132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DF9C-3025-4A20-A3D4-A49FBC17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EFA1E-0027-4D8E-ACFD-7F62F68F8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F944C-E32C-4E9E-A053-3B833250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D701-9C25-462F-AA2B-6214A262DE8B}" type="datetimeFigureOut">
              <a:rPr lang="id-ID" smtClean="0"/>
              <a:t>25/04/2020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9E46-B84A-448D-A2F4-DA9A267E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AAD6-0693-49FD-B0F4-0F0EBB67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6640-E565-4708-AF50-AED9EB6330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094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38C0-10AF-4CFD-8B3E-85C95FE9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E479-0776-4E73-8CF0-8E8227371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D4083-4701-49A7-8469-0D3EBEFE9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1169F-4FC0-4897-89A2-659B11B2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D701-9C25-462F-AA2B-6214A262DE8B}" type="datetimeFigureOut">
              <a:rPr lang="id-ID" smtClean="0"/>
              <a:t>25/04/2020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ABCC3-F421-4E84-83D3-EC9326B9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46DD6-2132-4385-801A-07661F91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6640-E565-4708-AF50-AED9EB6330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538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9E09-5B42-433D-A932-8DDAE5919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5336F-76D6-4148-8506-9D9256D39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F6B21-2B6C-47B0-98E6-10AEF16EA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EDBBE-F159-4142-9415-F3974530A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402A1-C36B-40DD-AE71-11EC4AE66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46759-2031-49CE-B72B-E6CA70A1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D701-9C25-462F-AA2B-6214A262DE8B}" type="datetimeFigureOut">
              <a:rPr lang="id-ID" smtClean="0"/>
              <a:t>25/04/2020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4B5B87-A3D1-413C-B9EF-0AD76843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A3630-3D1C-430B-8EB4-61BC680E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6640-E565-4708-AF50-AED9EB6330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506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0EA4-8999-4D9E-8F9D-250345C8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848E5-4206-4792-9677-015535EB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D701-9C25-462F-AA2B-6214A262DE8B}" type="datetimeFigureOut">
              <a:rPr lang="id-ID" smtClean="0"/>
              <a:t>25/04/2020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8955F-C700-40EF-9C50-2F75703F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E521E-EF8A-4283-9833-DE174042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6640-E565-4708-AF50-AED9EB6330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019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82C7A-0E3F-4B38-9300-844F9A3D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D701-9C25-462F-AA2B-6214A262DE8B}" type="datetimeFigureOut">
              <a:rPr lang="id-ID" smtClean="0"/>
              <a:t>25/04/2020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D4490-8217-400F-824A-59D2AC1D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52B92-E878-4DD6-98D4-1340B428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6640-E565-4708-AF50-AED9EB6330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071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72E5-674C-4FA8-87B7-C6F9CC30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C0396-A378-411A-B13E-2C2581AC2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CBC88-9543-4A9D-B916-93C891B83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E71E3-EFC5-4A2B-9902-4BD78276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D701-9C25-462F-AA2B-6214A262DE8B}" type="datetimeFigureOut">
              <a:rPr lang="id-ID" smtClean="0"/>
              <a:t>25/04/2020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693AB-5A80-4B84-94EA-DA728B75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B16A4-ED7D-4AEF-8C9D-8B7AB3DE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6640-E565-4708-AF50-AED9EB6330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733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96CE-D4D0-4B96-A866-F15335B2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C1690-1D6F-4D60-8CFB-D62D4979A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09852-918F-4292-8B9F-39DF0CFBE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8E3FD-BFD8-4194-AF97-43908FD3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D701-9C25-462F-AA2B-6214A262DE8B}" type="datetimeFigureOut">
              <a:rPr lang="id-ID" smtClean="0"/>
              <a:t>25/04/2020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03E96-C70D-4F43-AF92-FDB2DDEE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30D17-6C2B-41F5-8178-FCE69414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6640-E565-4708-AF50-AED9EB6330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535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25D6C-AF2D-49EC-BBCA-9F8F0CB6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12D4C-C7AD-4BA5-ADA8-8692F6E48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3BF01-BB92-40B1-886B-8D47BB3F1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BD701-9C25-462F-AA2B-6214A262DE8B}" type="datetimeFigureOut">
              <a:rPr lang="id-ID" smtClean="0"/>
              <a:t>25/04/2020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ECFCC-3BD7-4583-8C26-A49C09E69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0D6B-2E07-47F6-B33D-743D8E059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6640-E565-4708-AF50-AED9EB6330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459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40C0-0DA8-4FA4-AADE-83C626CA5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Jaringan</a:t>
            </a:r>
            <a:r>
              <a:rPr lang="en-GB" dirty="0"/>
              <a:t> </a:t>
            </a:r>
            <a:r>
              <a:rPr lang="en-GB" dirty="0" err="1"/>
              <a:t>Komputer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E2F25-2C5A-4C92-A28B-047208387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Pertemuan</a:t>
            </a:r>
            <a:r>
              <a:rPr lang="en-GB" dirty="0"/>
              <a:t> 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196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DEAA-331D-4D76-B020-C6F3A887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Kelas IP Address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F9DE3-4F8D-418C-AD98-E82CEB03F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875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FFFE-20E1-47D4-8EB6-3C8E74AD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659433-8392-49F9-AD4F-F1ECA1847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620005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886">
                  <a:extLst>
                    <a:ext uri="{9D8B030D-6E8A-4147-A177-3AD203B41FA5}">
                      <a16:colId xmlns:a16="http://schemas.microsoft.com/office/drawing/2014/main" val="2828654364"/>
                    </a:ext>
                  </a:extLst>
                </a:gridCol>
                <a:gridCol w="3999914">
                  <a:extLst>
                    <a:ext uri="{9D8B030D-6E8A-4147-A177-3AD203B41FA5}">
                      <a16:colId xmlns:a16="http://schemas.microsoft.com/office/drawing/2014/main" val="33264566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71595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62852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KELAS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RANGE IP ADDRESS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JUMLAH HOST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JUMLAH NETWORK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53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0.0.0.0 – 127.255.255.255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16.777.216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128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74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128.0.0.0 – 191.255.255.255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1.048.576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16.384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11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192.0.0.0 – 223.255.255.255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65.536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2.097.152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69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224.0.0.0 – 239.255.255.255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06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240.0.0.0 – 255.255.255.255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943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221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3403-C60B-4052-A9FC-6B2E2346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Kelas IP</a:t>
            </a:r>
            <a:endParaRPr lang="id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976A43-85B8-401F-82A1-0B3617613E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607573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375548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35407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KELAS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FORMAT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4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Network ID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GB" dirty="0"/>
                        <a:t> Host ID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GB" dirty="0"/>
                        <a:t> Host ID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GB" dirty="0"/>
                        <a:t> Host ID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Network ID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GB" dirty="0"/>
                        <a:t> Network ID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GB" dirty="0"/>
                        <a:t> Host ID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GB" dirty="0"/>
                        <a:t> Host ID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99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Network ID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GB" dirty="0"/>
                        <a:t> Network ID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GB" dirty="0"/>
                        <a:t> Network ID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GB" dirty="0"/>
                        <a:t> Host ID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8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32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678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37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307A-5403-44F4-A1ED-4FBD8D9A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Subnetting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5626C-CCEB-4FF4-A702-C35D1BD56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Variable Length Subnet Mask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13292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6C74-0394-4555-B9BE-626FF87B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02129-3F58-4E74-8603-DF0E5E9D0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Mekanisme</a:t>
            </a:r>
            <a:r>
              <a:rPr lang="en-GB" dirty="0"/>
              <a:t> </a:t>
            </a:r>
            <a:r>
              <a:rPr lang="en-GB" dirty="0" err="1"/>
              <a:t>perhitungan</a:t>
            </a:r>
            <a:r>
              <a:rPr lang="en-GB" dirty="0"/>
              <a:t> </a:t>
            </a:r>
            <a:r>
              <a:rPr lang="en-GB" b="1" dirty="0" err="1"/>
              <a:t>pembagian</a:t>
            </a:r>
            <a:r>
              <a:rPr lang="en-GB" dirty="0"/>
              <a:t> network </a:t>
            </a:r>
            <a:r>
              <a:rPr lang="en-GB" dirty="0" err="1"/>
              <a:t>menjadi</a:t>
            </a:r>
            <a:r>
              <a:rPr lang="en-GB" dirty="0"/>
              <a:t> network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b="1" dirty="0" err="1"/>
              <a:t>skala</a:t>
            </a:r>
            <a:r>
              <a:rPr lang="en-GB" b="1" dirty="0"/>
              <a:t> </a:t>
            </a:r>
            <a:r>
              <a:rPr lang="en-GB" b="1" dirty="0" err="1"/>
              <a:t>lebih</a:t>
            </a:r>
            <a:r>
              <a:rPr lang="en-GB" b="1" dirty="0"/>
              <a:t> </a:t>
            </a:r>
            <a:r>
              <a:rPr lang="en-GB" b="1" dirty="0" err="1"/>
              <a:t>kecil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Istilah</a:t>
            </a:r>
            <a:r>
              <a:rPr lang="en-GB" dirty="0"/>
              <a:t> lain = </a:t>
            </a:r>
            <a:r>
              <a:rPr lang="en-GB" dirty="0" err="1"/>
              <a:t>Alokasi</a:t>
            </a:r>
            <a:r>
              <a:rPr lang="en-GB" dirty="0"/>
              <a:t> </a:t>
            </a:r>
            <a:r>
              <a:rPr lang="en-GB" dirty="0" err="1"/>
              <a:t>alamat</a:t>
            </a:r>
            <a:r>
              <a:rPr lang="en-GB" dirty="0"/>
              <a:t> IP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Subnetting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dilakukan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b="1" dirty="0" err="1"/>
              <a:t>mengubah</a:t>
            </a:r>
            <a:r>
              <a:rPr lang="en-GB" b="1" dirty="0"/>
              <a:t> subnet mask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46304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ABBF-F05F-4F75-872A-E242EA5D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F9B418-FBC3-4B5A-BF80-BCA655394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848"/>
          <a:stretch/>
        </p:blipFill>
        <p:spPr>
          <a:xfrm>
            <a:off x="618433" y="529468"/>
            <a:ext cx="10955134" cy="57990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0971F5-B049-4A35-BF0B-8EE255F04A87}"/>
              </a:ext>
            </a:extLst>
          </p:cNvPr>
          <p:cNvSpPr/>
          <p:nvPr/>
        </p:nvSpPr>
        <p:spPr>
          <a:xfrm>
            <a:off x="2883877" y="2560321"/>
            <a:ext cx="6414867" cy="253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5756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8EFD-8401-45C8-980C-67A3DF23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FB98FE-E84D-4F13-ACED-7DFB90AFF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644111"/>
              </p:ext>
            </p:extLst>
          </p:nvPr>
        </p:nvGraphicFramePr>
        <p:xfrm>
          <a:off x="838200" y="2687320"/>
          <a:ext cx="10515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101292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83110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KELAS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SUBNET MASK OTOMATIS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0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A</a:t>
                      </a:r>
                      <a:endParaRPr lang="id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255.0.0.0</a:t>
                      </a:r>
                      <a:endParaRPr lang="id-ID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B</a:t>
                      </a:r>
                      <a:endParaRPr lang="id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255.255.0.0</a:t>
                      </a:r>
                      <a:endParaRPr lang="id-ID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99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C</a:t>
                      </a:r>
                      <a:endParaRPr lang="id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255.255.255.0</a:t>
                      </a:r>
                      <a:endParaRPr lang="id-ID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306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895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53D9-D6D6-4CF4-A0D2-49B8D6B1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Kenapa</a:t>
            </a:r>
            <a:r>
              <a:rPr lang="en-GB" dirty="0"/>
              <a:t> </a:t>
            </a:r>
            <a:r>
              <a:rPr lang="en-GB" dirty="0" err="1"/>
              <a:t>Butuh</a:t>
            </a:r>
            <a:r>
              <a:rPr lang="en-GB" dirty="0"/>
              <a:t> Subnetting?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43C66A-5FAA-479E-B8B1-89FAAA277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35" y="2316497"/>
            <a:ext cx="3955567" cy="22250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00E440-E5DA-4DDB-B4E0-D5B92A16CB10}"/>
              </a:ext>
            </a:extLst>
          </p:cNvPr>
          <p:cNvSpPr txBox="1"/>
          <p:nvPr/>
        </p:nvSpPr>
        <p:spPr>
          <a:xfrm>
            <a:off x="2367263" y="4541503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dirty="0"/>
              <a:t>30 PC</a:t>
            </a:r>
            <a:endParaRPr lang="id-ID" sz="4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008EEA-3999-497B-A299-A943BA3D7C5C}"/>
              </a:ext>
            </a:extLst>
          </p:cNvPr>
          <p:cNvGrpSpPr/>
          <p:nvPr/>
        </p:nvGrpSpPr>
        <p:grpSpPr>
          <a:xfrm>
            <a:off x="7833804" y="2721114"/>
            <a:ext cx="3171061" cy="1415772"/>
            <a:chOff x="8111925" y="2316497"/>
            <a:chExt cx="3171061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2A3A84-4677-49B8-8859-F1EE00922B0E}"/>
                </a:ext>
              </a:extLst>
            </p:cNvPr>
            <p:cNvSpPr txBox="1"/>
            <p:nvPr/>
          </p:nvSpPr>
          <p:spPr>
            <a:xfrm>
              <a:off x="8390047" y="2316497"/>
              <a:ext cx="26148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/>
                <a:t>192.160.0.x</a:t>
              </a:r>
              <a:endParaRPr lang="id-ID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76CAA8-7958-449E-9DC7-9945CD439DCA}"/>
                </a:ext>
              </a:extLst>
            </p:cNvPr>
            <p:cNvSpPr txBox="1"/>
            <p:nvPr/>
          </p:nvSpPr>
          <p:spPr>
            <a:xfrm>
              <a:off x="8111925" y="3024383"/>
              <a:ext cx="3171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/>
                <a:t>255.255.255.0</a:t>
              </a:r>
              <a:endParaRPr lang="id-ID" sz="4000" dirty="0"/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5B6D37-2057-4CCB-8A7E-E11606429600}"/>
              </a:ext>
            </a:extLst>
          </p:cNvPr>
          <p:cNvSpPr/>
          <p:nvPr/>
        </p:nvSpPr>
        <p:spPr>
          <a:xfrm>
            <a:off x="5714530" y="3170014"/>
            <a:ext cx="1547446" cy="526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F77A0-C3EE-4B91-8F78-A928518297A4}"/>
              </a:ext>
            </a:extLst>
          </p:cNvPr>
          <p:cNvSpPr txBox="1"/>
          <p:nvPr/>
        </p:nvSpPr>
        <p:spPr>
          <a:xfrm>
            <a:off x="8131161" y="4639977"/>
            <a:ext cx="2576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dirty="0" err="1"/>
              <a:t>Mubadzir</a:t>
            </a:r>
            <a:endParaRPr lang="id-ID" sz="4800" dirty="0"/>
          </a:p>
        </p:txBody>
      </p:sp>
    </p:spTree>
    <p:extLst>
      <p:ext uri="{BB962C8B-B14F-4D97-AF65-F5344CB8AC3E}">
        <p14:creationId xmlns:p14="http://schemas.microsoft.com/office/powerpoint/2010/main" val="2229671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53D9-D6D6-4CF4-A0D2-49B8D6B1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Kenapa</a:t>
            </a:r>
            <a:r>
              <a:rPr lang="en-GB" dirty="0"/>
              <a:t> </a:t>
            </a:r>
            <a:r>
              <a:rPr lang="en-GB" dirty="0" err="1"/>
              <a:t>Butuh</a:t>
            </a:r>
            <a:r>
              <a:rPr lang="en-GB" dirty="0"/>
              <a:t> Subnetting?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43C66A-5FAA-479E-B8B1-89FAAA277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35" y="2316497"/>
            <a:ext cx="3955567" cy="22250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00E440-E5DA-4DDB-B4E0-D5B92A16CB10}"/>
              </a:ext>
            </a:extLst>
          </p:cNvPr>
          <p:cNvSpPr txBox="1"/>
          <p:nvPr/>
        </p:nvSpPr>
        <p:spPr>
          <a:xfrm>
            <a:off x="2367263" y="4541503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dirty="0"/>
              <a:t>30 PC</a:t>
            </a:r>
            <a:endParaRPr lang="id-ID" sz="4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008EEA-3999-497B-A299-A943BA3D7C5C}"/>
              </a:ext>
            </a:extLst>
          </p:cNvPr>
          <p:cNvGrpSpPr/>
          <p:nvPr/>
        </p:nvGrpSpPr>
        <p:grpSpPr>
          <a:xfrm>
            <a:off x="7833804" y="2721114"/>
            <a:ext cx="3171061" cy="1415772"/>
            <a:chOff x="8111925" y="2316497"/>
            <a:chExt cx="3171061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2A3A84-4677-49B8-8859-F1EE00922B0E}"/>
                </a:ext>
              </a:extLst>
            </p:cNvPr>
            <p:cNvSpPr txBox="1"/>
            <p:nvPr/>
          </p:nvSpPr>
          <p:spPr>
            <a:xfrm>
              <a:off x="8390047" y="2316497"/>
              <a:ext cx="26148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/>
                <a:t>192.160.0.x</a:t>
              </a:r>
              <a:endParaRPr lang="id-ID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76CAA8-7958-449E-9DC7-9945CD439DCA}"/>
                </a:ext>
              </a:extLst>
            </p:cNvPr>
            <p:cNvSpPr txBox="1"/>
            <p:nvPr/>
          </p:nvSpPr>
          <p:spPr>
            <a:xfrm>
              <a:off x="8111925" y="3024383"/>
              <a:ext cx="3171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/>
                <a:t>255.255.255.0</a:t>
              </a:r>
              <a:endParaRPr lang="id-ID" sz="40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0055025-181F-4919-AA8C-D546C7F18AF4}"/>
              </a:ext>
            </a:extLst>
          </p:cNvPr>
          <p:cNvSpPr txBox="1"/>
          <p:nvPr/>
        </p:nvSpPr>
        <p:spPr>
          <a:xfrm>
            <a:off x="8465386" y="4541502"/>
            <a:ext cx="1907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dirty="0"/>
              <a:t>254 PC</a:t>
            </a:r>
            <a:endParaRPr lang="id-ID" sz="48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5B6D37-2057-4CCB-8A7E-E11606429600}"/>
              </a:ext>
            </a:extLst>
          </p:cNvPr>
          <p:cNvSpPr/>
          <p:nvPr/>
        </p:nvSpPr>
        <p:spPr>
          <a:xfrm>
            <a:off x="5714530" y="3170014"/>
            <a:ext cx="1547446" cy="526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4609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53D9-D6D6-4CF4-A0D2-49B8D6B1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43C66A-5FAA-479E-B8B1-89FAAA277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35" y="2316497"/>
            <a:ext cx="3955567" cy="22250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00E440-E5DA-4DDB-B4E0-D5B92A16CB10}"/>
              </a:ext>
            </a:extLst>
          </p:cNvPr>
          <p:cNvSpPr txBox="1"/>
          <p:nvPr/>
        </p:nvSpPr>
        <p:spPr>
          <a:xfrm>
            <a:off x="2367263" y="4541503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dirty="0"/>
              <a:t>30 PC</a:t>
            </a:r>
            <a:endParaRPr lang="id-ID" sz="4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008EEA-3999-497B-A299-A943BA3D7C5C}"/>
              </a:ext>
            </a:extLst>
          </p:cNvPr>
          <p:cNvGrpSpPr/>
          <p:nvPr/>
        </p:nvGrpSpPr>
        <p:grpSpPr>
          <a:xfrm>
            <a:off x="7574116" y="2721114"/>
            <a:ext cx="3690434" cy="1415772"/>
            <a:chOff x="8111925" y="2316497"/>
            <a:chExt cx="3690434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2A3A84-4677-49B8-8859-F1EE00922B0E}"/>
                </a:ext>
              </a:extLst>
            </p:cNvPr>
            <p:cNvSpPr txBox="1"/>
            <p:nvPr/>
          </p:nvSpPr>
          <p:spPr>
            <a:xfrm>
              <a:off x="8649733" y="2316497"/>
              <a:ext cx="26148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/>
                <a:t>192.160.0.x</a:t>
              </a:r>
              <a:endParaRPr lang="id-ID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76CAA8-7958-449E-9DC7-9945CD439DCA}"/>
                </a:ext>
              </a:extLst>
            </p:cNvPr>
            <p:cNvSpPr txBox="1"/>
            <p:nvPr/>
          </p:nvSpPr>
          <p:spPr>
            <a:xfrm>
              <a:off x="8111925" y="3024383"/>
              <a:ext cx="36904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/>
                <a:t>255.255.255.</a:t>
              </a:r>
              <a:r>
                <a:rPr lang="en-GB" sz="4000" dirty="0">
                  <a:solidFill>
                    <a:srgbClr val="FF0000"/>
                  </a:solidFill>
                </a:rPr>
                <a:t>224</a:t>
              </a:r>
              <a:endParaRPr lang="id-ID" sz="4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0055025-181F-4919-AA8C-D546C7F18AF4}"/>
              </a:ext>
            </a:extLst>
          </p:cNvPr>
          <p:cNvSpPr txBox="1"/>
          <p:nvPr/>
        </p:nvSpPr>
        <p:spPr>
          <a:xfrm>
            <a:off x="8621679" y="4541502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dirty="0"/>
              <a:t>32 PC</a:t>
            </a:r>
            <a:endParaRPr lang="id-ID" sz="48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5B6D37-2057-4CCB-8A7E-E11606429600}"/>
              </a:ext>
            </a:extLst>
          </p:cNvPr>
          <p:cNvSpPr/>
          <p:nvPr/>
        </p:nvSpPr>
        <p:spPr>
          <a:xfrm>
            <a:off x="5680510" y="3165864"/>
            <a:ext cx="1547446" cy="526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169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0012-7CDB-4CA9-AD05-393855AD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 Address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FF0C7-BFF3-45D0-9399-4E2A431EB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1413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13D4-4D3B-4AE4-AB51-B288733E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C056-7F4B-4B69-9DB7-C1E75C809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Tujuan</a:t>
            </a:r>
            <a:r>
              <a:rPr lang="en-GB" dirty="0"/>
              <a:t> Subnetting:</a:t>
            </a:r>
          </a:p>
          <a:p>
            <a:r>
              <a:rPr lang="en-GB" dirty="0" err="1"/>
              <a:t>Efisiensi</a:t>
            </a:r>
            <a:r>
              <a:rPr lang="en-GB" dirty="0"/>
              <a:t> </a:t>
            </a:r>
            <a:r>
              <a:rPr lang="en-GB" dirty="0" err="1"/>
              <a:t>jaringan</a:t>
            </a:r>
            <a:r>
              <a:rPr lang="en-GB" dirty="0"/>
              <a:t> (</a:t>
            </a:r>
            <a:r>
              <a:rPr lang="en-GB" dirty="0" err="1"/>
              <a:t>Efisiensi</a:t>
            </a:r>
            <a:r>
              <a:rPr lang="en-GB" dirty="0"/>
              <a:t> IP Address)</a:t>
            </a:r>
          </a:p>
          <a:p>
            <a:r>
              <a:rPr lang="en-GB" dirty="0" err="1"/>
              <a:t>Alasan</a:t>
            </a:r>
            <a:r>
              <a:rPr lang="en-GB" dirty="0"/>
              <a:t> </a:t>
            </a:r>
            <a:r>
              <a:rPr lang="en-GB" dirty="0" err="1"/>
              <a:t>keamanan</a:t>
            </a:r>
            <a:endParaRPr lang="en-GB" dirty="0"/>
          </a:p>
          <a:p>
            <a:r>
              <a:rPr lang="en-GB" dirty="0" err="1"/>
              <a:t>Membuat</a:t>
            </a:r>
            <a:r>
              <a:rPr lang="en-GB" dirty="0"/>
              <a:t> </a:t>
            </a:r>
            <a:r>
              <a:rPr lang="en-GB" dirty="0" err="1"/>
              <a:t>jaringan</a:t>
            </a:r>
            <a:r>
              <a:rPr lang="en-GB" dirty="0"/>
              <a:t> </a:t>
            </a:r>
            <a:r>
              <a:rPr lang="en-GB" dirty="0" err="1"/>
              <a:t>sehat</a:t>
            </a:r>
            <a:r>
              <a:rPr lang="en-GB" dirty="0"/>
              <a:t> &amp; ideal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46700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EFEC-B706-4F38-B260-8DB31F6C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CIDR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B5F49-3037-4DDD-BA63-A641CC1B0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Classes Inter-Domain Routing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60143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D7AE-52A3-4773-8A1A-91F4BCB3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33B0-9752-416E-B526-BD71EF203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b="1" dirty="0" err="1"/>
              <a:t>Sistem</a:t>
            </a:r>
            <a:r>
              <a:rPr lang="en-GB" b="1" dirty="0"/>
              <a:t> </a:t>
            </a:r>
            <a:r>
              <a:rPr lang="en-GB" b="1" dirty="0" err="1"/>
              <a:t>pengganti</a:t>
            </a:r>
            <a:r>
              <a:rPr lang="en-GB" dirty="0"/>
              <a:t> </a:t>
            </a:r>
            <a:r>
              <a:rPr lang="en-GB" dirty="0" err="1"/>
              <a:t>kelas</a:t>
            </a:r>
            <a:r>
              <a:rPr lang="en-GB" dirty="0"/>
              <a:t> IP (A,B,C,D,E)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dirty="0"/>
              <a:t>Kelas IP </a:t>
            </a:r>
            <a:r>
              <a:rPr lang="en-GB" dirty="0" err="1"/>
              <a:t>diganti</a:t>
            </a:r>
            <a:r>
              <a:rPr lang="en-GB" dirty="0"/>
              <a:t> </a:t>
            </a:r>
            <a:r>
              <a:rPr lang="en-GB" dirty="0" err="1"/>
              <a:t>karena</a:t>
            </a:r>
            <a:r>
              <a:rPr lang="en-GB" dirty="0"/>
              <a:t> </a:t>
            </a:r>
            <a:r>
              <a:rPr lang="en-GB" dirty="0" err="1"/>
              <a:t>menyisakan</a:t>
            </a:r>
            <a:r>
              <a:rPr lang="en-GB" dirty="0"/>
              <a:t> </a:t>
            </a:r>
            <a:r>
              <a:rPr lang="en-GB" dirty="0" err="1"/>
              <a:t>banyak</a:t>
            </a:r>
            <a:r>
              <a:rPr lang="en-GB" dirty="0"/>
              <a:t> IP yang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terpakai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47385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2561-ACC1-4620-977D-BC577832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 Private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CIDR</a:t>
            </a:r>
            <a:endParaRPr lang="id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2CB67E-A5EC-4AD0-AD24-A77D32738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964403"/>
              </p:ext>
            </p:extLst>
          </p:nvPr>
        </p:nvGraphicFramePr>
        <p:xfrm>
          <a:off x="838200" y="2687320"/>
          <a:ext cx="10515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5492">
                  <a:extLst>
                    <a:ext uri="{9D8B030D-6E8A-4147-A177-3AD203B41FA5}">
                      <a16:colId xmlns:a16="http://schemas.microsoft.com/office/drawing/2014/main" val="483111327"/>
                    </a:ext>
                  </a:extLst>
                </a:gridCol>
                <a:gridCol w="2293034">
                  <a:extLst>
                    <a:ext uri="{9D8B030D-6E8A-4147-A177-3AD203B41FA5}">
                      <a16:colId xmlns:a16="http://schemas.microsoft.com/office/drawing/2014/main" val="1362025439"/>
                    </a:ext>
                  </a:extLst>
                </a:gridCol>
                <a:gridCol w="1772529">
                  <a:extLst>
                    <a:ext uri="{9D8B030D-6E8A-4147-A177-3AD203B41FA5}">
                      <a16:colId xmlns:a16="http://schemas.microsoft.com/office/drawing/2014/main" val="1354879915"/>
                    </a:ext>
                  </a:extLst>
                </a:gridCol>
                <a:gridCol w="2364545">
                  <a:extLst>
                    <a:ext uri="{9D8B030D-6E8A-4147-A177-3AD203B41FA5}">
                      <a16:colId xmlns:a16="http://schemas.microsoft.com/office/drawing/2014/main" val="1320892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RANGE IP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JUMLAH HOST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CIDR BLOCK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SUBNET MASK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52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10.0.0.0 – 10.255.255.255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16.777.216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255.0.0.0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1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17.16.0.0 – 17.31.255.255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1.048.576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/12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255.240.0.0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13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192.168.0.0 – 192.168.255.255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65.536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/16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255.255.0.0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290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762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722B-4521-43A6-A5D7-1F7AB8A1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Perhitungan</a:t>
            </a:r>
            <a:r>
              <a:rPr lang="en-GB" dirty="0"/>
              <a:t> Subnetting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C66DC-D9C2-4FDE-ACC1-C6B61C12E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4499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554E-E27A-45C8-B9F7-381FBA10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</a:t>
            </a:r>
            <a:r>
              <a:rPr lang="en-GB" dirty="0" err="1"/>
              <a:t>jenis</a:t>
            </a:r>
            <a:r>
              <a:rPr lang="en-GB" dirty="0"/>
              <a:t> IP pada Subnetting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C569-EA84-4E1A-8B66-8CB2F80FC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Host Address 	: Range IP yang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dipasang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device/</a:t>
            </a:r>
            <a:r>
              <a:rPr lang="en-GB" dirty="0" err="1"/>
              <a:t>perangkat</a:t>
            </a:r>
            <a:endParaRPr lang="en-GB" dirty="0"/>
          </a:p>
          <a:p>
            <a:endParaRPr lang="en-GB" dirty="0"/>
          </a:p>
          <a:p>
            <a:r>
              <a:rPr lang="en-GB" dirty="0"/>
              <a:t>Network Address	: IP </a:t>
            </a:r>
            <a:r>
              <a:rPr lang="en-GB" dirty="0" err="1"/>
              <a:t>pertama</a:t>
            </a:r>
            <a:r>
              <a:rPr lang="en-GB" dirty="0"/>
              <a:t> pada subnet, </a:t>
            </a:r>
            <a:r>
              <a:rPr lang="en-GB" dirty="0" err="1"/>
              <a:t>merepresentasikan</a:t>
            </a:r>
            <a:r>
              <a:rPr lang="en-GB" dirty="0"/>
              <a:t> </a:t>
            </a:r>
            <a:r>
              <a:rPr lang="en-GB" dirty="0" err="1"/>
              <a:t>jaringan</a:t>
            </a:r>
            <a:endParaRPr lang="en-GB" dirty="0"/>
          </a:p>
          <a:p>
            <a:endParaRPr lang="en-GB" dirty="0"/>
          </a:p>
          <a:p>
            <a:r>
              <a:rPr lang="en-GB" dirty="0"/>
              <a:t>Broadcast Address: IP </a:t>
            </a:r>
            <a:r>
              <a:rPr lang="en-GB" dirty="0" err="1"/>
              <a:t>terakhir</a:t>
            </a:r>
            <a:r>
              <a:rPr lang="en-GB" dirty="0"/>
              <a:t> pada subnet,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mengirim</a:t>
            </a:r>
            <a:r>
              <a:rPr lang="en-GB" dirty="0"/>
              <a:t> data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i="1" dirty="0"/>
              <a:t>broadcast</a:t>
            </a:r>
            <a:endParaRPr lang="id-ID" i="1" dirty="0"/>
          </a:p>
        </p:txBody>
      </p:sp>
    </p:spTree>
    <p:extLst>
      <p:ext uri="{BB962C8B-B14F-4D97-AF65-F5344CB8AC3E}">
        <p14:creationId xmlns:p14="http://schemas.microsoft.com/office/powerpoint/2010/main" val="327530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D116-75CC-4C18-84EB-C738E922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Alur </a:t>
            </a:r>
            <a:r>
              <a:rPr lang="en-GB" dirty="0" err="1"/>
              <a:t>Perhitungan</a:t>
            </a:r>
            <a:r>
              <a:rPr lang="en-GB" dirty="0"/>
              <a:t> Subnetting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762E8-920D-48CE-9290-6B18D4D1D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 err="1"/>
              <a:t>Tentukan</a:t>
            </a:r>
            <a:r>
              <a:rPr lang="en-GB" dirty="0"/>
              <a:t> </a:t>
            </a:r>
            <a:r>
              <a:rPr lang="en-GB" dirty="0" err="1"/>
              <a:t>jumlah</a:t>
            </a:r>
            <a:r>
              <a:rPr lang="en-GB" dirty="0"/>
              <a:t> IP address		(2^32 - </a:t>
            </a:r>
            <a:r>
              <a:rPr lang="en-GB" dirty="0" err="1"/>
              <a:t>nilai</a:t>
            </a:r>
            <a:r>
              <a:rPr lang="en-GB" dirty="0"/>
              <a:t> CIDR)</a:t>
            </a:r>
          </a:p>
          <a:p>
            <a:pPr marL="514350" indent="-514350">
              <a:buAutoNum type="arabicPeriod"/>
            </a:pPr>
            <a:r>
              <a:rPr lang="en-GB" dirty="0" err="1"/>
              <a:t>Tentukan</a:t>
            </a:r>
            <a:r>
              <a:rPr lang="en-GB" dirty="0"/>
              <a:t> subnet mask		(255.255.255.256 – total IP)</a:t>
            </a:r>
          </a:p>
          <a:p>
            <a:pPr marL="514350" indent="-514350">
              <a:buAutoNum type="arabicPeriod"/>
            </a:pPr>
            <a:r>
              <a:rPr lang="en-GB" dirty="0" err="1"/>
              <a:t>Tentukan</a:t>
            </a:r>
            <a:r>
              <a:rPr lang="en-GB" dirty="0"/>
              <a:t> </a:t>
            </a:r>
            <a:r>
              <a:rPr lang="en-GB" dirty="0" err="1"/>
              <a:t>jumlah</a:t>
            </a:r>
            <a:r>
              <a:rPr lang="en-GB" dirty="0"/>
              <a:t> host address	(IP Address total - 2)</a:t>
            </a:r>
          </a:p>
          <a:p>
            <a:pPr marL="514350" indent="-514350">
              <a:buAutoNum type="arabicPeriod"/>
            </a:pPr>
            <a:r>
              <a:rPr lang="en-GB" dirty="0" err="1"/>
              <a:t>Tentukan</a:t>
            </a:r>
            <a:r>
              <a:rPr lang="en-GB" dirty="0"/>
              <a:t> network address		(IP Address </a:t>
            </a:r>
            <a:r>
              <a:rPr lang="en-GB" dirty="0" err="1"/>
              <a:t>pertama</a:t>
            </a:r>
            <a:r>
              <a:rPr lang="en-GB" dirty="0"/>
              <a:t>)</a:t>
            </a:r>
          </a:p>
          <a:p>
            <a:pPr marL="514350" indent="-514350">
              <a:buAutoNum type="arabicPeriod"/>
            </a:pPr>
            <a:r>
              <a:rPr lang="en-GB" dirty="0" err="1"/>
              <a:t>Tentukan</a:t>
            </a:r>
            <a:r>
              <a:rPr lang="en-GB" dirty="0"/>
              <a:t> broadcast address		(IP Address </a:t>
            </a:r>
            <a:r>
              <a:rPr lang="en-GB" dirty="0" err="1"/>
              <a:t>terakhir</a:t>
            </a:r>
            <a:r>
              <a:rPr lang="en-GB" dirty="0"/>
              <a:t>)</a:t>
            </a:r>
          </a:p>
          <a:p>
            <a:pPr marL="514350" indent="-514350">
              <a:buAutoNum type="arabicPeriod"/>
            </a:pPr>
            <a:r>
              <a:rPr lang="en-GB" dirty="0" err="1"/>
              <a:t>Tentukan</a:t>
            </a:r>
            <a:r>
              <a:rPr lang="en-GB" dirty="0"/>
              <a:t> range host address	(IP </a:t>
            </a:r>
            <a:r>
              <a:rPr lang="en-GB" dirty="0" err="1"/>
              <a:t>antara</a:t>
            </a:r>
            <a:r>
              <a:rPr lang="en-GB" dirty="0"/>
              <a:t> </a:t>
            </a:r>
            <a:r>
              <a:rPr lang="en-GB" dirty="0" err="1"/>
              <a:t>pertama</a:t>
            </a:r>
            <a:r>
              <a:rPr lang="en-GB" dirty="0"/>
              <a:t> &amp; </a:t>
            </a:r>
            <a:r>
              <a:rPr lang="en-GB" dirty="0" err="1"/>
              <a:t>terakhir</a:t>
            </a:r>
            <a:r>
              <a:rPr lang="en-GB" dirty="0"/>
              <a:t>)</a:t>
            </a:r>
          </a:p>
          <a:p>
            <a:pPr marL="514350" indent="-514350"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85506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3F69-1A75-4939-B509-A9CE31ED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Contoh</a:t>
            </a:r>
            <a:r>
              <a:rPr lang="en-GB" dirty="0"/>
              <a:t> 1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A7648-D671-4E49-8C63-F259A3262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1405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1C96-5F22-4845-8D1F-543019E1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9CD14-E294-4E04-9EB2-6FB049D8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/>
              <a:t>Tentukan</a:t>
            </a:r>
            <a:r>
              <a:rPr lang="en-GB" dirty="0"/>
              <a:t> subnetting </a:t>
            </a:r>
            <a:r>
              <a:rPr lang="en-GB" dirty="0" err="1"/>
              <a:t>dari</a:t>
            </a:r>
            <a:r>
              <a:rPr lang="en-GB" dirty="0"/>
              <a:t> IP 192.168.0.x </a:t>
            </a:r>
            <a:r>
              <a:rPr lang="en-GB" dirty="0">
                <a:solidFill>
                  <a:srgbClr val="FF0000"/>
                </a:solidFill>
              </a:rPr>
              <a:t>/29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Jumlah</a:t>
            </a:r>
            <a:r>
              <a:rPr lang="en-GB" dirty="0"/>
              <a:t> IP Address	= 2^32 - </a:t>
            </a:r>
            <a:r>
              <a:rPr lang="en-GB" dirty="0" err="1"/>
              <a:t>nilai</a:t>
            </a:r>
            <a:r>
              <a:rPr lang="en-GB" dirty="0"/>
              <a:t> CIDR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		= 2^32 - </a:t>
            </a:r>
            <a:r>
              <a:rPr lang="en-GB" dirty="0">
                <a:solidFill>
                  <a:srgbClr val="FF0000"/>
                </a:solidFill>
              </a:rPr>
              <a:t>29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		= 2^3</a:t>
            </a:r>
          </a:p>
          <a:p>
            <a:pPr marL="0" indent="0">
              <a:buNone/>
            </a:pPr>
            <a:r>
              <a:rPr lang="en-GB" dirty="0"/>
              <a:t>			= 8 IP Address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Subnet mask	= 255.255.255.</a:t>
            </a:r>
            <a:r>
              <a:rPr lang="en-GB" dirty="0">
                <a:solidFill>
                  <a:srgbClr val="FF0000"/>
                </a:solidFill>
              </a:rPr>
              <a:t>256 </a:t>
            </a:r>
            <a:r>
              <a:rPr lang="en-GB" dirty="0"/>
              <a:t>- </a:t>
            </a:r>
            <a:r>
              <a:rPr lang="en-GB" dirty="0">
                <a:solidFill>
                  <a:srgbClr val="FF0000"/>
                </a:solidFill>
              </a:rPr>
              <a:t>8</a:t>
            </a:r>
          </a:p>
          <a:p>
            <a:pPr marL="0" indent="0">
              <a:buNone/>
            </a:pPr>
            <a:r>
              <a:rPr lang="en-GB" dirty="0"/>
              <a:t>			= 255.255.255.248</a:t>
            </a:r>
          </a:p>
          <a:p>
            <a:pPr marL="514350" indent="-514350"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27749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3F62EA-EAB2-4212-A793-367A84C87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416" y="449437"/>
            <a:ext cx="7619168" cy="59591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BFE2F7-CF8C-4699-8553-F9C6964D8F8A}"/>
              </a:ext>
            </a:extLst>
          </p:cNvPr>
          <p:cNvSpPr/>
          <p:nvPr/>
        </p:nvSpPr>
        <p:spPr>
          <a:xfrm>
            <a:off x="6012558" y="5275385"/>
            <a:ext cx="3764488" cy="478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173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A69A-A483-4B31-ADC4-8B547CDD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81243-D871-4988-9DC5-5D757BBC0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b="1" dirty="0" err="1"/>
              <a:t>pengalamatan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host (PC/Switch/Router) yang </a:t>
            </a:r>
            <a:r>
              <a:rPr lang="en-GB" dirty="0" err="1"/>
              <a:t>terkoneksi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jaringan</a:t>
            </a:r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dirty="0"/>
              <a:t>IP Address =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alamat</a:t>
            </a:r>
            <a:r>
              <a:rPr lang="en-GB" dirty="0"/>
              <a:t>/</a:t>
            </a:r>
            <a:r>
              <a:rPr lang="en-GB" dirty="0" err="1"/>
              <a:t>identitas</a:t>
            </a:r>
            <a:r>
              <a:rPr lang="en-GB" dirty="0"/>
              <a:t> </a:t>
            </a:r>
            <a:r>
              <a:rPr lang="en-GB" dirty="0" err="1"/>
              <a:t>rumah</a:t>
            </a:r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dirty="0"/>
              <a:t>IP Address </a:t>
            </a:r>
            <a:r>
              <a:rPr lang="en-GB" dirty="0" err="1"/>
              <a:t>bersifat</a:t>
            </a:r>
            <a:r>
              <a:rPr lang="en-GB" dirty="0"/>
              <a:t> </a:t>
            </a:r>
            <a:r>
              <a:rPr lang="en-GB" dirty="0" err="1"/>
              <a:t>unik</a:t>
            </a:r>
            <a:r>
              <a:rPr lang="en-GB" dirty="0"/>
              <a:t> (</a:t>
            </a:r>
            <a:r>
              <a:rPr lang="en-GB" dirty="0" err="1"/>
              <a:t>berbeda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dan </a:t>
            </a:r>
            <a:r>
              <a:rPr lang="en-GB" dirty="0" err="1"/>
              <a:t>lainnya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5523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4B57-BD8D-4A32-883F-1FF16764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FF7E2-D926-4DDE-AF29-C20A4519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Host Address	= </a:t>
            </a:r>
            <a:r>
              <a:rPr lang="en-GB" dirty="0" err="1"/>
              <a:t>Jumlah</a:t>
            </a:r>
            <a:r>
              <a:rPr lang="en-GB" dirty="0"/>
              <a:t> IP Address - 2</a:t>
            </a:r>
          </a:p>
          <a:p>
            <a:pPr marL="0" indent="0">
              <a:buNone/>
            </a:pPr>
            <a:r>
              <a:rPr lang="en-GB" dirty="0"/>
              <a:t>			= 8 - 2</a:t>
            </a:r>
          </a:p>
          <a:p>
            <a:pPr marL="0" indent="0">
              <a:buNone/>
            </a:pPr>
            <a:r>
              <a:rPr lang="en-GB" dirty="0"/>
              <a:t>			= 6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85276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8523-F117-48D0-B278-FAE85833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1BFF6-8903-403D-9FD9-2DA52D9B6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Network Address	= IP </a:t>
            </a:r>
            <a:r>
              <a:rPr lang="en-GB" dirty="0" err="1"/>
              <a:t>Pertama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		= 192.168.0.0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Broadcast Address	= IP </a:t>
            </a:r>
            <a:r>
              <a:rPr lang="en-GB" dirty="0" err="1"/>
              <a:t>Terakhir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		= 192.168.0.0 + (total IP Address - 1)</a:t>
            </a:r>
          </a:p>
          <a:p>
            <a:pPr marL="0" indent="0">
              <a:buNone/>
            </a:pPr>
            <a:r>
              <a:rPr lang="en-GB" dirty="0"/>
              <a:t>			= 192.168.0.0 + (8 - 1)</a:t>
            </a:r>
          </a:p>
          <a:p>
            <a:pPr marL="0" indent="0">
              <a:buNone/>
            </a:pPr>
            <a:r>
              <a:rPr lang="en-GB" dirty="0"/>
              <a:t>			= 192.168.0.</a:t>
            </a:r>
            <a:r>
              <a:rPr lang="en-GB" dirty="0">
                <a:solidFill>
                  <a:srgbClr val="FF0000"/>
                </a:solidFill>
              </a:rPr>
              <a:t>0 </a:t>
            </a:r>
            <a:r>
              <a:rPr lang="en-GB" dirty="0"/>
              <a:t>+</a:t>
            </a:r>
            <a:r>
              <a:rPr lang="en-GB" dirty="0">
                <a:solidFill>
                  <a:srgbClr val="FF0000"/>
                </a:solidFill>
              </a:rPr>
              <a:t> 7</a:t>
            </a:r>
          </a:p>
          <a:p>
            <a:pPr marL="0" indent="0">
              <a:buNone/>
            </a:pPr>
            <a:r>
              <a:rPr lang="en-GB" dirty="0"/>
              <a:t>			= 192.168.0.7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00234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8940-0181-42F5-B009-4DA9B5E7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5D4A-4B79-42C3-BF98-44A040461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Range host address	= </a:t>
            </a:r>
            <a:r>
              <a:rPr lang="en-GB" dirty="0" err="1"/>
              <a:t>antara</a:t>
            </a:r>
            <a:r>
              <a:rPr lang="en-GB" dirty="0"/>
              <a:t> IP Address </a:t>
            </a:r>
            <a:r>
              <a:rPr lang="en-GB" dirty="0" err="1"/>
              <a:t>Pertama</a:t>
            </a:r>
            <a:r>
              <a:rPr lang="en-GB" dirty="0"/>
              <a:t> dan </a:t>
            </a:r>
            <a:r>
              <a:rPr lang="en-GB" dirty="0" err="1"/>
              <a:t>Terakhir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IP </a:t>
            </a:r>
            <a:r>
              <a:rPr lang="en-GB" dirty="0" err="1"/>
              <a:t>Pertama</a:t>
            </a:r>
            <a:r>
              <a:rPr lang="en-GB" dirty="0"/>
              <a:t> (Network)	= 192.168.0.0</a:t>
            </a:r>
          </a:p>
          <a:p>
            <a:pPr marL="0" indent="0">
              <a:buNone/>
            </a:pPr>
            <a:r>
              <a:rPr lang="en-GB" dirty="0"/>
              <a:t>IP </a:t>
            </a:r>
            <a:r>
              <a:rPr lang="en-GB" dirty="0" err="1"/>
              <a:t>Terakhir</a:t>
            </a:r>
            <a:r>
              <a:rPr lang="en-GB" dirty="0"/>
              <a:t> (Broadcast)	= 192.168.0.7</a:t>
            </a:r>
          </a:p>
          <a:p>
            <a:pPr marL="0" indent="0">
              <a:buNone/>
            </a:pPr>
            <a:r>
              <a:rPr lang="en-GB" dirty="0"/>
              <a:t>Range Host Address	= 192.168.0.1 </a:t>
            </a:r>
            <a:r>
              <a:rPr lang="en-GB" dirty="0" err="1"/>
              <a:t>sd</a:t>
            </a:r>
            <a:r>
              <a:rPr lang="en-GB" dirty="0"/>
              <a:t> 192.168.0.6</a:t>
            </a:r>
          </a:p>
        </p:txBody>
      </p:sp>
    </p:spTree>
    <p:extLst>
      <p:ext uri="{BB962C8B-B14F-4D97-AF65-F5344CB8AC3E}">
        <p14:creationId xmlns:p14="http://schemas.microsoft.com/office/powerpoint/2010/main" val="3283000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FBF0-4771-4419-85AD-45523290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Kesimpulan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4CD10-14C0-431E-8785-773A6B8AE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Network Address		= 192.168.0.0</a:t>
            </a:r>
          </a:p>
          <a:p>
            <a:r>
              <a:rPr lang="en-GB" dirty="0"/>
              <a:t>Broadcast Address	= 192.168.0.7</a:t>
            </a:r>
          </a:p>
          <a:p>
            <a:r>
              <a:rPr lang="en-GB" dirty="0"/>
              <a:t>Range Host Address	= 192.168.0.1 </a:t>
            </a:r>
            <a:r>
              <a:rPr lang="en-GB" dirty="0" err="1"/>
              <a:t>sd</a:t>
            </a:r>
            <a:r>
              <a:rPr lang="en-GB" dirty="0"/>
              <a:t> 192.168.0.6</a:t>
            </a:r>
          </a:p>
          <a:p>
            <a:r>
              <a:rPr lang="en-GB" dirty="0" err="1"/>
              <a:t>Jumlah</a:t>
            </a:r>
            <a:r>
              <a:rPr lang="en-GB" dirty="0"/>
              <a:t> Host		= 6</a:t>
            </a:r>
          </a:p>
          <a:p>
            <a:r>
              <a:rPr lang="en-GB" dirty="0" err="1"/>
              <a:t>Jumlah</a:t>
            </a:r>
            <a:r>
              <a:rPr lang="en-GB" dirty="0"/>
              <a:t> IP Address	= 8</a:t>
            </a:r>
          </a:p>
          <a:p>
            <a:r>
              <a:rPr lang="en-GB" dirty="0"/>
              <a:t>Subnet Mask		= 255.255.255.248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2721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DC4D-0E1B-45C0-BE63-CEC8CC16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Contoh</a:t>
            </a:r>
            <a:r>
              <a:rPr lang="en-GB" dirty="0"/>
              <a:t> 2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9642C-EBB0-417B-AE5A-62271071E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3815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AF39-EFA4-4F23-A053-EBA92891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6929-9427-4FE1-A458-0B92ACC87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/>
              <a:t>Tentukan</a:t>
            </a:r>
            <a:r>
              <a:rPr lang="en-GB" dirty="0"/>
              <a:t> subnetting </a:t>
            </a:r>
            <a:r>
              <a:rPr lang="en-GB" dirty="0" err="1"/>
              <a:t>dari</a:t>
            </a:r>
            <a:r>
              <a:rPr lang="en-GB" dirty="0"/>
              <a:t> IP 172.16.3.x </a:t>
            </a:r>
            <a:r>
              <a:rPr lang="en-GB" dirty="0">
                <a:solidFill>
                  <a:srgbClr val="FF0000"/>
                </a:solidFill>
              </a:rPr>
              <a:t>/24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Jumlah</a:t>
            </a:r>
            <a:r>
              <a:rPr lang="en-GB" dirty="0"/>
              <a:t> IP Address	= 2^32 - </a:t>
            </a:r>
            <a:r>
              <a:rPr lang="en-GB" dirty="0" err="1"/>
              <a:t>nilai</a:t>
            </a:r>
            <a:r>
              <a:rPr lang="en-GB" dirty="0"/>
              <a:t> CIDR</a:t>
            </a:r>
          </a:p>
          <a:p>
            <a:pPr marL="0" indent="0">
              <a:buNone/>
            </a:pPr>
            <a:r>
              <a:rPr lang="en-GB" dirty="0"/>
              <a:t>			= 2^32 - </a:t>
            </a:r>
            <a:r>
              <a:rPr lang="en-GB" dirty="0">
                <a:solidFill>
                  <a:srgbClr val="FF0000"/>
                </a:solidFill>
              </a:rPr>
              <a:t>24</a:t>
            </a:r>
          </a:p>
          <a:p>
            <a:pPr marL="0" indent="0">
              <a:buNone/>
            </a:pPr>
            <a:r>
              <a:rPr lang="en-GB" dirty="0"/>
              <a:t>			= 2^8</a:t>
            </a:r>
          </a:p>
          <a:p>
            <a:pPr marL="0" indent="0">
              <a:buNone/>
            </a:pPr>
            <a:r>
              <a:rPr lang="en-GB" dirty="0"/>
              <a:t>			= 256 IP Address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Subnet mask	= 255.255.255.</a:t>
            </a:r>
            <a:r>
              <a:rPr lang="en-GB" dirty="0">
                <a:solidFill>
                  <a:srgbClr val="FF0000"/>
                </a:solidFill>
              </a:rPr>
              <a:t>256 </a:t>
            </a:r>
            <a:r>
              <a:rPr lang="en-GB" dirty="0"/>
              <a:t>-</a:t>
            </a:r>
            <a:r>
              <a:rPr lang="en-GB" dirty="0">
                <a:solidFill>
                  <a:srgbClr val="FF0000"/>
                </a:solidFill>
              </a:rPr>
              <a:t> 256</a:t>
            </a:r>
          </a:p>
          <a:p>
            <a:pPr marL="0" indent="0">
              <a:buNone/>
            </a:pPr>
            <a:r>
              <a:rPr lang="en-GB" dirty="0"/>
              <a:t>			= 255.255.255.0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05445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3F62EA-EAB2-4212-A793-367A84C87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416" y="449437"/>
            <a:ext cx="7619168" cy="59591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BFC062-3625-4041-A5BE-AEFC7956F96E}"/>
              </a:ext>
            </a:extLst>
          </p:cNvPr>
          <p:cNvSpPr/>
          <p:nvPr/>
        </p:nvSpPr>
        <p:spPr>
          <a:xfrm>
            <a:off x="5998490" y="2950699"/>
            <a:ext cx="3764488" cy="478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8575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4B57-BD8D-4A32-883F-1FF16764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FF7E2-D926-4DDE-AF29-C20A4519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Host Address	= </a:t>
            </a:r>
            <a:r>
              <a:rPr lang="en-GB" dirty="0" err="1"/>
              <a:t>Jumlah</a:t>
            </a:r>
            <a:r>
              <a:rPr lang="en-GB" dirty="0"/>
              <a:t> IP Address - 2</a:t>
            </a:r>
          </a:p>
          <a:p>
            <a:pPr marL="0" indent="0">
              <a:buNone/>
            </a:pPr>
            <a:r>
              <a:rPr lang="en-GB" dirty="0"/>
              <a:t>			= 256 - 2</a:t>
            </a:r>
          </a:p>
          <a:p>
            <a:pPr marL="0" indent="0">
              <a:buNone/>
            </a:pPr>
            <a:r>
              <a:rPr lang="en-GB" dirty="0"/>
              <a:t>			= 254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8982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8523-F117-48D0-B278-FAE85833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1BFF6-8903-403D-9FD9-2DA52D9B6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Network Address	= IP </a:t>
            </a:r>
            <a:r>
              <a:rPr lang="en-GB" dirty="0" err="1"/>
              <a:t>Pertama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		= 172.16.3.0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Broadcast Address	= IP </a:t>
            </a:r>
            <a:r>
              <a:rPr lang="en-GB" dirty="0" err="1"/>
              <a:t>Terakhir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		= 172.16.3.0 + (total IP Address - 1)</a:t>
            </a:r>
          </a:p>
          <a:p>
            <a:pPr marL="0" indent="0">
              <a:buNone/>
            </a:pPr>
            <a:r>
              <a:rPr lang="en-GB" dirty="0"/>
              <a:t>			= 172.16.3.0 + (256 - 1)</a:t>
            </a:r>
          </a:p>
          <a:p>
            <a:pPr marL="0" indent="0">
              <a:buNone/>
            </a:pPr>
            <a:r>
              <a:rPr lang="en-GB" dirty="0"/>
              <a:t>			= 172.16.3.</a:t>
            </a:r>
            <a:r>
              <a:rPr lang="en-GB" dirty="0">
                <a:solidFill>
                  <a:srgbClr val="FF0000"/>
                </a:solidFill>
              </a:rPr>
              <a:t>0 </a:t>
            </a:r>
            <a:r>
              <a:rPr lang="en-GB" dirty="0"/>
              <a:t>+</a:t>
            </a:r>
            <a:r>
              <a:rPr lang="en-GB" dirty="0">
                <a:solidFill>
                  <a:srgbClr val="FF0000"/>
                </a:solidFill>
              </a:rPr>
              <a:t> 255</a:t>
            </a:r>
          </a:p>
          <a:p>
            <a:pPr marL="0" indent="0">
              <a:buNone/>
            </a:pPr>
            <a:r>
              <a:rPr lang="en-GB" dirty="0"/>
              <a:t>			= 172.16.3.255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16487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8940-0181-42F5-B009-4DA9B5E7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5D4A-4B79-42C3-BF98-44A040461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Range host address	= </a:t>
            </a:r>
            <a:r>
              <a:rPr lang="en-GB" dirty="0" err="1"/>
              <a:t>antara</a:t>
            </a:r>
            <a:r>
              <a:rPr lang="en-GB" dirty="0"/>
              <a:t> IP Address </a:t>
            </a:r>
            <a:r>
              <a:rPr lang="en-GB" dirty="0" err="1"/>
              <a:t>Pertama</a:t>
            </a:r>
            <a:r>
              <a:rPr lang="en-GB" dirty="0"/>
              <a:t> dan </a:t>
            </a:r>
            <a:r>
              <a:rPr lang="en-GB" dirty="0" err="1"/>
              <a:t>Terakhir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IP </a:t>
            </a:r>
            <a:r>
              <a:rPr lang="en-GB" dirty="0" err="1"/>
              <a:t>Pertama</a:t>
            </a:r>
            <a:r>
              <a:rPr lang="en-GB" dirty="0"/>
              <a:t> (Network)	= 172.16.3.0</a:t>
            </a:r>
          </a:p>
          <a:p>
            <a:pPr marL="0" indent="0">
              <a:buNone/>
            </a:pPr>
            <a:r>
              <a:rPr lang="en-GB" dirty="0"/>
              <a:t>IP </a:t>
            </a:r>
            <a:r>
              <a:rPr lang="en-GB" dirty="0" err="1"/>
              <a:t>Terakhir</a:t>
            </a:r>
            <a:r>
              <a:rPr lang="en-GB" dirty="0"/>
              <a:t> (Broadcast)	= 172.16.3.255</a:t>
            </a:r>
          </a:p>
          <a:p>
            <a:pPr marL="0" indent="0">
              <a:buNone/>
            </a:pPr>
            <a:r>
              <a:rPr lang="en-GB" dirty="0"/>
              <a:t>Range Host Address	= 172.16.3.1 </a:t>
            </a:r>
            <a:r>
              <a:rPr lang="en-GB" dirty="0" err="1"/>
              <a:t>sd</a:t>
            </a:r>
            <a:r>
              <a:rPr lang="en-GB" dirty="0"/>
              <a:t> 172.16.3.254</a:t>
            </a:r>
          </a:p>
        </p:txBody>
      </p:sp>
    </p:spTree>
    <p:extLst>
      <p:ext uri="{BB962C8B-B14F-4D97-AF65-F5344CB8AC3E}">
        <p14:creationId xmlns:p14="http://schemas.microsoft.com/office/powerpoint/2010/main" val="199135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0E15-32D6-42BF-97C6-7C6F8A1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 Address = Alamat</a:t>
            </a:r>
            <a:endParaRPr lang="id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71AC9B-3388-4CE8-BD5A-4AB02BA7530B}"/>
              </a:ext>
            </a:extLst>
          </p:cNvPr>
          <p:cNvSpPr txBox="1"/>
          <p:nvPr/>
        </p:nvSpPr>
        <p:spPr>
          <a:xfrm>
            <a:off x="1296937" y="4450826"/>
            <a:ext cx="184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Jl. </a:t>
            </a:r>
            <a:r>
              <a:rPr lang="en-GB" dirty="0" err="1"/>
              <a:t>Cempaka</a:t>
            </a:r>
            <a:r>
              <a:rPr lang="en-GB" dirty="0"/>
              <a:t>, No.1</a:t>
            </a:r>
            <a:endParaRPr lang="id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6A756B-1FA7-41E9-84EB-6AC0FD8277E4}"/>
              </a:ext>
            </a:extLst>
          </p:cNvPr>
          <p:cNvSpPr txBox="1"/>
          <p:nvPr/>
        </p:nvSpPr>
        <p:spPr>
          <a:xfrm>
            <a:off x="5063736" y="4453829"/>
            <a:ext cx="165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Jl. </a:t>
            </a:r>
            <a:r>
              <a:rPr lang="en-GB" dirty="0" err="1"/>
              <a:t>Ciputat</a:t>
            </a:r>
            <a:r>
              <a:rPr lang="en-GB" dirty="0"/>
              <a:t>, No.2</a:t>
            </a:r>
            <a:endParaRPr lang="id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2AA24-1197-48C4-BB34-5E08043DF040}"/>
              </a:ext>
            </a:extLst>
          </p:cNvPr>
          <p:cNvSpPr txBox="1"/>
          <p:nvPr/>
        </p:nvSpPr>
        <p:spPr>
          <a:xfrm>
            <a:off x="9219018" y="4450826"/>
            <a:ext cx="136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Jl.Raya</a:t>
            </a:r>
            <a:r>
              <a:rPr lang="en-GB" dirty="0"/>
              <a:t>, No.3</a:t>
            </a:r>
            <a:endParaRPr lang="id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B439C8-9DDA-41F5-A1D2-56F19BBDD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86" y="2015883"/>
            <a:ext cx="2227510" cy="22275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ECD2401-8C6B-400E-B40D-EF540E3B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78" y="2271652"/>
            <a:ext cx="3573415" cy="20090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147D9C-6585-4FBD-A2B7-6F0D0AEC8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176" y="2308977"/>
            <a:ext cx="2901624" cy="193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98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FBF0-4771-4419-85AD-45523290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Kesimpulan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4CD10-14C0-431E-8785-773A6B8AE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Network Address		= 172.16.3.0</a:t>
            </a:r>
          </a:p>
          <a:p>
            <a:r>
              <a:rPr lang="en-GB" dirty="0"/>
              <a:t>Broadcast Address	=</a:t>
            </a:r>
          </a:p>
          <a:p>
            <a:r>
              <a:rPr lang="en-GB" dirty="0"/>
              <a:t>Range Host Address	= 172.16.3.1 172.16.3.255sd 172.16.3.254</a:t>
            </a:r>
          </a:p>
          <a:p>
            <a:r>
              <a:rPr lang="en-GB" dirty="0" err="1"/>
              <a:t>Jumlah</a:t>
            </a:r>
            <a:r>
              <a:rPr lang="en-GB" dirty="0"/>
              <a:t> Host		= 254</a:t>
            </a:r>
          </a:p>
          <a:p>
            <a:r>
              <a:rPr lang="en-GB" dirty="0" err="1"/>
              <a:t>Jumlah</a:t>
            </a:r>
            <a:r>
              <a:rPr lang="en-GB" dirty="0"/>
              <a:t> IP Address	= 256</a:t>
            </a:r>
          </a:p>
          <a:p>
            <a:r>
              <a:rPr lang="en-GB" dirty="0"/>
              <a:t>Subnet Mask		= 255.255.255.0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558821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169D-4F38-49DE-90C5-9B5610BC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Contoh</a:t>
            </a:r>
            <a:r>
              <a:rPr lang="en-GB" dirty="0"/>
              <a:t> 3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2FA9-C0C7-4794-AF24-E5375B513B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75325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9BF5-3A2A-4BAC-8586-A7F52FBA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890C9-91FF-4B4C-BC32-717F61AE4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perusahaan</a:t>
            </a:r>
            <a:r>
              <a:rPr lang="en-GB" dirty="0"/>
              <a:t> </a:t>
            </a:r>
            <a:r>
              <a:rPr lang="en-GB" dirty="0" err="1"/>
              <a:t>memiliki</a:t>
            </a:r>
            <a:r>
              <a:rPr lang="en-GB" dirty="0"/>
              <a:t> 500 PC. </a:t>
            </a:r>
            <a:r>
              <a:rPr lang="en-GB" dirty="0" err="1"/>
              <a:t>Tentukan</a:t>
            </a:r>
            <a:r>
              <a:rPr lang="en-GB" dirty="0"/>
              <a:t> subnetting yang </a:t>
            </a:r>
            <a:r>
              <a:rPr lang="en-GB" dirty="0" err="1"/>
              <a:t>sesuai</a:t>
            </a:r>
            <a:r>
              <a:rPr lang="en-GB" dirty="0"/>
              <a:t> </a:t>
            </a:r>
            <a:r>
              <a:rPr lang="en-GB" dirty="0" err="1"/>
              <a:t>jika</a:t>
            </a:r>
            <a:r>
              <a:rPr lang="en-GB" dirty="0"/>
              <a:t> IP 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10.2.0.x!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Cari </a:t>
            </a:r>
            <a:r>
              <a:rPr lang="en-GB" dirty="0" err="1"/>
              <a:t>nilai</a:t>
            </a:r>
            <a:r>
              <a:rPr lang="en-GB" dirty="0"/>
              <a:t> CIDR </a:t>
            </a:r>
            <a:r>
              <a:rPr lang="en-GB" dirty="0" err="1"/>
              <a:t>dengan</a:t>
            </a:r>
            <a:r>
              <a:rPr lang="en-GB" dirty="0"/>
              <a:t> IP Address &gt;= 500, </a:t>
            </a:r>
            <a:r>
              <a:rPr lang="en-GB" dirty="0" err="1"/>
              <a:t>yakni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/23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Jumlah</a:t>
            </a:r>
            <a:r>
              <a:rPr lang="en-GB" dirty="0"/>
              <a:t> IP Address	= 2^32 - </a:t>
            </a:r>
            <a:r>
              <a:rPr lang="en-GB" dirty="0">
                <a:solidFill>
                  <a:srgbClr val="FF0000"/>
                </a:solidFill>
              </a:rPr>
              <a:t>23</a:t>
            </a:r>
          </a:p>
          <a:p>
            <a:pPr marL="0" indent="0">
              <a:buNone/>
            </a:pPr>
            <a:r>
              <a:rPr lang="en-GB" dirty="0"/>
              <a:t>			= 2^7</a:t>
            </a:r>
          </a:p>
          <a:p>
            <a:pPr marL="0" indent="0">
              <a:buNone/>
            </a:pPr>
            <a:r>
              <a:rPr lang="en-GB" dirty="0"/>
              <a:t>			= 512 IP Address</a:t>
            </a:r>
          </a:p>
        </p:txBody>
      </p:sp>
    </p:spTree>
    <p:extLst>
      <p:ext uri="{BB962C8B-B14F-4D97-AF65-F5344CB8AC3E}">
        <p14:creationId xmlns:p14="http://schemas.microsoft.com/office/powerpoint/2010/main" val="2448998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D261-D098-46E3-9F99-DC4DCE3F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06E7-D2B3-40C1-9D42-9AFD8C747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Subnet mask	= 255.255.255.256	- </a:t>
            </a:r>
            <a:r>
              <a:rPr lang="en-GB" dirty="0" err="1"/>
              <a:t>Jumlah</a:t>
            </a:r>
            <a:r>
              <a:rPr lang="en-GB" dirty="0"/>
              <a:t> IP Address</a:t>
            </a:r>
          </a:p>
          <a:p>
            <a:pPr marL="0" indent="0">
              <a:buNone/>
            </a:pPr>
            <a:r>
              <a:rPr lang="en-GB" dirty="0"/>
              <a:t>			= 255.255.255.</a:t>
            </a:r>
            <a:r>
              <a:rPr lang="en-GB" dirty="0">
                <a:solidFill>
                  <a:srgbClr val="FF0000"/>
                </a:solidFill>
              </a:rPr>
              <a:t>256	</a:t>
            </a:r>
            <a:r>
              <a:rPr lang="en-GB" dirty="0"/>
              <a:t>-</a:t>
            </a:r>
            <a:r>
              <a:rPr lang="en-GB" dirty="0">
                <a:solidFill>
                  <a:srgbClr val="FF0000"/>
                </a:solidFill>
              </a:rPr>
              <a:t> 512</a:t>
            </a:r>
          </a:p>
          <a:p>
            <a:pPr marL="0" indent="0">
              <a:buNone/>
            </a:pPr>
            <a:r>
              <a:rPr lang="en-GB" dirty="0"/>
              <a:t>			= 255.255.255.</a:t>
            </a:r>
            <a:r>
              <a:rPr lang="en-GB" dirty="0">
                <a:solidFill>
                  <a:srgbClr val="FF0000"/>
                </a:solidFill>
              </a:rPr>
              <a:t>0	</a:t>
            </a:r>
            <a:r>
              <a:rPr lang="en-GB" dirty="0"/>
              <a:t>-</a:t>
            </a:r>
            <a:r>
              <a:rPr lang="en-GB" dirty="0">
                <a:solidFill>
                  <a:srgbClr val="FF0000"/>
                </a:solidFill>
              </a:rPr>
              <a:t> 256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		</a:t>
            </a:r>
            <a:r>
              <a:rPr lang="en-GB" dirty="0"/>
              <a:t>= 255.255.</a:t>
            </a:r>
            <a:r>
              <a:rPr lang="en-GB" dirty="0">
                <a:solidFill>
                  <a:schemeClr val="accent1"/>
                </a:solidFill>
              </a:rPr>
              <a:t>254</a:t>
            </a:r>
            <a:r>
              <a:rPr lang="en-GB" dirty="0"/>
              <a:t>.</a:t>
            </a:r>
            <a:r>
              <a:rPr lang="en-GB" dirty="0">
                <a:solidFill>
                  <a:schemeClr val="accent1"/>
                </a:solidFill>
              </a:rPr>
              <a:t>256	</a:t>
            </a:r>
            <a:r>
              <a:rPr lang="en-GB" dirty="0"/>
              <a:t>- 256	(</a:t>
            </a:r>
            <a:r>
              <a:rPr lang="en-GB" dirty="0" err="1">
                <a:solidFill>
                  <a:schemeClr val="accent1"/>
                </a:solidFill>
              </a:rPr>
              <a:t>pinjam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oktet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sebelah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kiri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			= 255.255.254.</a:t>
            </a:r>
            <a:r>
              <a:rPr lang="en-GB" dirty="0">
                <a:solidFill>
                  <a:srgbClr val="FF0000"/>
                </a:solidFill>
              </a:rPr>
              <a:t>256	</a:t>
            </a:r>
            <a:r>
              <a:rPr lang="en-GB" dirty="0"/>
              <a:t>-</a:t>
            </a:r>
            <a:r>
              <a:rPr lang="en-GB" dirty="0">
                <a:solidFill>
                  <a:srgbClr val="FF0000"/>
                </a:solidFill>
              </a:rPr>
              <a:t> 256</a:t>
            </a:r>
          </a:p>
          <a:p>
            <a:pPr marL="0" indent="0">
              <a:buNone/>
            </a:pPr>
            <a:r>
              <a:rPr lang="en-GB" dirty="0"/>
              <a:t>			= 255.255.254.0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892833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3F62EA-EAB2-4212-A793-367A84C87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416" y="449437"/>
            <a:ext cx="7619168" cy="59591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BFC062-3625-4041-A5BE-AEFC7956F96E}"/>
              </a:ext>
            </a:extLst>
          </p:cNvPr>
          <p:cNvSpPr/>
          <p:nvPr/>
        </p:nvSpPr>
        <p:spPr>
          <a:xfrm>
            <a:off x="5998490" y="2472397"/>
            <a:ext cx="3764488" cy="478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17881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166F-FC7D-4D90-AB1D-D6D1D7B3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9E46C-46C7-4F39-BA90-58364281D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Host Address	= </a:t>
            </a:r>
            <a:r>
              <a:rPr lang="en-GB" dirty="0" err="1"/>
              <a:t>Jumlah</a:t>
            </a:r>
            <a:r>
              <a:rPr lang="en-GB" dirty="0"/>
              <a:t> IP Address - 2</a:t>
            </a:r>
          </a:p>
          <a:p>
            <a:pPr marL="0" indent="0">
              <a:buNone/>
            </a:pPr>
            <a:r>
              <a:rPr lang="en-GB" dirty="0"/>
              <a:t>			= 512 - 2</a:t>
            </a:r>
          </a:p>
          <a:p>
            <a:pPr marL="0" indent="0">
              <a:buNone/>
            </a:pPr>
            <a:r>
              <a:rPr lang="en-GB" dirty="0"/>
              <a:t>			= 510</a:t>
            </a:r>
            <a:endParaRPr lang="id-ID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Network Address	= IP </a:t>
            </a:r>
            <a:r>
              <a:rPr lang="en-GB" dirty="0" err="1"/>
              <a:t>Pertama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		= 10.2.0.0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511004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8523-F117-48D0-B278-FAE85833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1BFF6-8903-403D-9FD9-2DA52D9B6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Broadcast Address	= IP </a:t>
            </a:r>
            <a:r>
              <a:rPr lang="en-GB" dirty="0" err="1"/>
              <a:t>Terakhir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		= 10.2.0.0	+ (total IP Address-1)</a:t>
            </a:r>
          </a:p>
          <a:p>
            <a:pPr marL="0" indent="0">
              <a:buNone/>
            </a:pPr>
            <a:r>
              <a:rPr lang="en-GB" dirty="0"/>
              <a:t>			= 10.2.0.0	+ (512-1)</a:t>
            </a:r>
          </a:p>
          <a:p>
            <a:pPr marL="0" indent="0">
              <a:buNone/>
            </a:pPr>
            <a:r>
              <a:rPr lang="en-GB" dirty="0"/>
              <a:t>			= 10.2.0.</a:t>
            </a:r>
            <a:r>
              <a:rPr lang="en-GB" dirty="0">
                <a:solidFill>
                  <a:srgbClr val="FF0000"/>
                </a:solidFill>
              </a:rPr>
              <a:t>0	</a:t>
            </a:r>
            <a:r>
              <a:rPr lang="en-GB" dirty="0"/>
              <a:t>+</a:t>
            </a:r>
            <a:r>
              <a:rPr lang="en-GB" dirty="0">
                <a:solidFill>
                  <a:srgbClr val="FF0000"/>
                </a:solidFill>
              </a:rPr>
              <a:t> 511		</a:t>
            </a:r>
            <a:r>
              <a:rPr lang="en-GB" dirty="0"/>
              <a:t>(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 IP 10.2.0.511)</a:t>
            </a:r>
          </a:p>
          <a:p>
            <a:pPr marL="0" indent="0">
              <a:buNone/>
            </a:pPr>
            <a:r>
              <a:rPr lang="en-GB" dirty="0"/>
              <a:t>			= 10.2.0.</a:t>
            </a:r>
            <a:r>
              <a:rPr lang="en-GB" dirty="0">
                <a:solidFill>
                  <a:srgbClr val="FF0000"/>
                </a:solidFill>
              </a:rPr>
              <a:t>256</a:t>
            </a:r>
            <a:r>
              <a:rPr lang="en-GB" dirty="0"/>
              <a:t>	+ </a:t>
            </a:r>
            <a:r>
              <a:rPr lang="en-GB" dirty="0">
                <a:solidFill>
                  <a:srgbClr val="FF0000"/>
                </a:solidFill>
              </a:rPr>
              <a:t>255</a:t>
            </a:r>
          </a:p>
          <a:p>
            <a:pPr marL="0" indent="0">
              <a:buNone/>
            </a:pPr>
            <a:r>
              <a:rPr lang="en-GB" dirty="0"/>
              <a:t>			= 10.2.</a:t>
            </a:r>
            <a:r>
              <a:rPr lang="en-GB" dirty="0">
                <a:solidFill>
                  <a:schemeClr val="accent1"/>
                </a:solidFill>
              </a:rPr>
              <a:t>0</a:t>
            </a:r>
            <a:r>
              <a:rPr lang="en-GB" dirty="0"/>
              <a:t>.</a:t>
            </a:r>
            <a:r>
              <a:rPr lang="en-GB" dirty="0">
                <a:solidFill>
                  <a:schemeClr val="accent1"/>
                </a:solidFill>
              </a:rPr>
              <a:t>256	</a:t>
            </a:r>
            <a:r>
              <a:rPr lang="en-GB" dirty="0"/>
              <a:t>+ 255		(</a:t>
            </a:r>
            <a:r>
              <a:rPr lang="en-GB" dirty="0" err="1">
                <a:solidFill>
                  <a:schemeClr val="accent1"/>
                </a:solidFill>
              </a:rPr>
              <a:t>maks</a:t>
            </a:r>
            <a:r>
              <a:rPr lang="en-GB" dirty="0">
                <a:solidFill>
                  <a:schemeClr val="accent1"/>
                </a:solidFill>
              </a:rPr>
              <a:t> 256, </a:t>
            </a:r>
            <a:r>
              <a:rPr lang="en-GB" dirty="0" err="1">
                <a:solidFill>
                  <a:schemeClr val="accent1"/>
                </a:solidFill>
              </a:rPr>
              <a:t>pindah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oktet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			= 10.2.</a:t>
            </a:r>
            <a:r>
              <a:rPr lang="en-GB" dirty="0">
                <a:solidFill>
                  <a:schemeClr val="accent1"/>
                </a:solidFill>
              </a:rPr>
              <a:t>1</a:t>
            </a:r>
            <a:r>
              <a:rPr lang="en-GB" dirty="0"/>
              <a:t>.0	+ 255</a:t>
            </a:r>
          </a:p>
          <a:p>
            <a:pPr marL="0" indent="0">
              <a:buNone/>
            </a:pPr>
            <a:r>
              <a:rPr lang="en-GB" dirty="0"/>
              <a:t>			= 10.2.1.255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893234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8940-0181-42F5-B009-4DA9B5E7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5D4A-4B79-42C3-BF98-44A040461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Range host address	= </a:t>
            </a:r>
            <a:r>
              <a:rPr lang="en-GB" dirty="0" err="1"/>
              <a:t>antara</a:t>
            </a:r>
            <a:r>
              <a:rPr lang="en-GB" dirty="0"/>
              <a:t> IP Address </a:t>
            </a:r>
            <a:r>
              <a:rPr lang="en-GB" dirty="0" err="1"/>
              <a:t>Pertama</a:t>
            </a:r>
            <a:r>
              <a:rPr lang="en-GB" dirty="0"/>
              <a:t> dan </a:t>
            </a:r>
            <a:r>
              <a:rPr lang="en-GB" dirty="0" err="1"/>
              <a:t>Terakhir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IP </a:t>
            </a:r>
            <a:r>
              <a:rPr lang="en-GB" dirty="0" err="1"/>
              <a:t>Pertama</a:t>
            </a:r>
            <a:r>
              <a:rPr lang="en-GB" dirty="0"/>
              <a:t> (Network)	= 10.2.0.0</a:t>
            </a:r>
          </a:p>
          <a:p>
            <a:pPr marL="0" indent="0">
              <a:buNone/>
            </a:pPr>
            <a:r>
              <a:rPr lang="en-GB" dirty="0"/>
              <a:t>IP </a:t>
            </a:r>
            <a:r>
              <a:rPr lang="en-GB" dirty="0" err="1"/>
              <a:t>Terakhir</a:t>
            </a:r>
            <a:r>
              <a:rPr lang="en-GB" dirty="0"/>
              <a:t> (Broadcast)	= 10.2.1.255</a:t>
            </a:r>
          </a:p>
          <a:p>
            <a:pPr marL="0" indent="0">
              <a:buNone/>
            </a:pPr>
            <a:r>
              <a:rPr lang="en-GB" dirty="0"/>
              <a:t>Range Host Address	= 10.2.0.1 </a:t>
            </a:r>
            <a:r>
              <a:rPr lang="en-GB" dirty="0" err="1"/>
              <a:t>sd</a:t>
            </a:r>
            <a:r>
              <a:rPr lang="en-GB" dirty="0"/>
              <a:t> 10.2.1.254</a:t>
            </a:r>
          </a:p>
        </p:txBody>
      </p:sp>
    </p:spTree>
    <p:extLst>
      <p:ext uri="{BB962C8B-B14F-4D97-AF65-F5344CB8AC3E}">
        <p14:creationId xmlns:p14="http://schemas.microsoft.com/office/powerpoint/2010/main" val="3717539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FBF0-4771-4419-85AD-45523290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Kesimpulan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4CD10-14C0-431E-8785-773A6B8AE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Network Address		= 10.2.0.0</a:t>
            </a:r>
          </a:p>
          <a:p>
            <a:r>
              <a:rPr lang="en-GB" dirty="0"/>
              <a:t>Broadcast Address	= 10.2.1.255</a:t>
            </a:r>
          </a:p>
          <a:p>
            <a:r>
              <a:rPr lang="en-GB" dirty="0"/>
              <a:t>Range Host Address	= 10.2.0.1 </a:t>
            </a:r>
            <a:r>
              <a:rPr lang="en-GB" dirty="0" err="1"/>
              <a:t>sd</a:t>
            </a:r>
            <a:r>
              <a:rPr lang="en-GB" dirty="0"/>
              <a:t> 10.2.1.254</a:t>
            </a:r>
          </a:p>
          <a:p>
            <a:r>
              <a:rPr lang="en-GB" dirty="0" err="1"/>
              <a:t>Jumlah</a:t>
            </a:r>
            <a:r>
              <a:rPr lang="en-GB" dirty="0"/>
              <a:t> Host		= 510</a:t>
            </a:r>
          </a:p>
          <a:p>
            <a:r>
              <a:rPr lang="en-GB" dirty="0" err="1"/>
              <a:t>Jumlah</a:t>
            </a:r>
            <a:r>
              <a:rPr lang="en-GB" dirty="0"/>
              <a:t> IP Address	= 512</a:t>
            </a:r>
          </a:p>
          <a:p>
            <a:r>
              <a:rPr lang="en-GB" dirty="0"/>
              <a:t>Subnet Mask		= 255.255.254.0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68301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F79C-B70E-4196-9723-91D023A6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Tugas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54E00-2B74-4D22-B0B7-C99ECADA2C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8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0E15-32D6-42BF-97C6-7C6F8A1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 Address </a:t>
            </a:r>
            <a:r>
              <a:rPr lang="en-GB" dirty="0" err="1"/>
              <a:t>Bersifat</a:t>
            </a:r>
            <a:r>
              <a:rPr lang="en-GB" dirty="0"/>
              <a:t> </a:t>
            </a:r>
            <a:r>
              <a:rPr lang="en-GB" dirty="0" err="1"/>
              <a:t>Unik</a:t>
            </a:r>
            <a:endParaRPr lang="id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71AC9B-3388-4CE8-BD5A-4AB02BA7530B}"/>
              </a:ext>
            </a:extLst>
          </p:cNvPr>
          <p:cNvSpPr txBox="1"/>
          <p:nvPr/>
        </p:nvSpPr>
        <p:spPr>
          <a:xfrm>
            <a:off x="1491189" y="4450826"/>
            <a:ext cx="145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Jl. </a:t>
            </a:r>
            <a:r>
              <a:rPr lang="en-GB" dirty="0" err="1"/>
              <a:t>Tikus</a:t>
            </a:r>
            <a:r>
              <a:rPr lang="en-GB" dirty="0"/>
              <a:t>, No.1</a:t>
            </a:r>
            <a:endParaRPr lang="id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6A756B-1FA7-41E9-84EB-6AC0FD8277E4}"/>
              </a:ext>
            </a:extLst>
          </p:cNvPr>
          <p:cNvSpPr txBox="1"/>
          <p:nvPr/>
        </p:nvSpPr>
        <p:spPr>
          <a:xfrm>
            <a:off x="5164533" y="4450826"/>
            <a:ext cx="145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Jl. </a:t>
            </a:r>
            <a:r>
              <a:rPr lang="en-GB" dirty="0" err="1"/>
              <a:t>Tikus</a:t>
            </a:r>
            <a:r>
              <a:rPr lang="en-GB" dirty="0"/>
              <a:t>, No.1</a:t>
            </a:r>
            <a:endParaRPr lang="id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2AA24-1197-48C4-BB34-5E08043DF040}"/>
              </a:ext>
            </a:extLst>
          </p:cNvPr>
          <p:cNvSpPr txBox="1"/>
          <p:nvPr/>
        </p:nvSpPr>
        <p:spPr>
          <a:xfrm>
            <a:off x="9210009" y="4450826"/>
            <a:ext cx="138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Jl.Tikus</a:t>
            </a:r>
            <a:r>
              <a:rPr lang="en-GB" dirty="0"/>
              <a:t>, No.1</a:t>
            </a:r>
            <a:endParaRPr lang="id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B439C8-9DDA-41F5-A1D2-56F19BBDD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86" y="2015883"/>
            <a:ext cx="2227510" cy="22275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ECD2401-8C6B-400E-B40D-EF540E3B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78" y="2271652"/>
            <a:ext cx="3573415" cy="20090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147D9C-6585-4FBD-A2B7-6F0D0AEC8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176" y="2308977"/>
            <a:ext cx="2901624" cy="193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21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8483-B6A7-4CDA-B974-D360B33C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Tugas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95DB-B192-4EED-883C-0A841CD01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 err="1"/>
              <a:t>Kerjakan</a:t>
            </a:r>
            <a:r>
              <a:rPr lang="en-GB" dirty="0"/>
              <a:t> di </a:t>
            </a:r>
            <a:r>
              <a:rPr lang="en-GB" dirty="0" err="1"/>
              <a:t>kertas</a:t>
            </a:r>
            <a:r>
              <a:rPr lang="en-GB" dirty="0"/>
              <a:t> </a:t>
            </a:r>
            <a:r>
              <a:rPr lang="en-GB" dirty="0" err="1"/>
              <a:t>selembar</a:t>
            </a:r>
            <a:r>
              <a:rPr lang="en-GB" dirty="0"/>
              <a:t> </a:t>
            </a:r>
            <a:r>
              <a:rPr lang="en-GB" dirty="0" err="1"/>
              <a:t>disertai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/</a:t>
            </a:r>
            <a:r>
              <a:rPr lang="en-GB" dirty="0" err="1"/>
              <a:t>perhitungan</a:t>
            </a:r>
            <a:r>
              <a:rPr lang="en-GB" dirty="0"/>
              <a:t>, </a:t>
            </a:r>
            <a:r>
              <a:rPr lang="en-GB" dirty="0" err="1"/>
              <a:t>kemudian</a:t>
            </a:r>
            <a:r>
              <a:rPr lang="en-GB" dirty="0"/>
              <a:t> </a:t>
            </a:r>
            <a:r>
              <a:rPr lang="en-GB" dirty="0" err="1"/>
              <a:t>foto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scan &amp; </a:t>
            </a:r>
            <a:r>
              <a:rPr lang="en-GB" i="1" dirty="0" err="1"/>
              <a:t>copas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word/pdf: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lphaLcPeriod"/>
            </a:pPr>
            <a:r>
              <a:rPr lang="en-GB" dirty="0" err="1"/>
              <a:t>Hitung</a:t>
            </a:r>
            <a:r>
              <a:rPr lang="en-GB" dirty="0"/>
              <a:t> Subnetting pada IP 191.234.0.x /28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err="1"/>
              <a:t>Hitung</a:t>
            </a:r>
            <a:r>
              <a:rPr lang="en-GB" dirty="0"/>
              <a:t> Subnetting pada IP 15.127.2.x /26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GB" dirty="0" err="1"/>
              <a:t>Sebuah</a:t>
            </a:r>
            <a:r>
              <a:rPr lang="en-GB" dirty="0"/>
              <a:t> lab </a:t>
            </a:r>
            <a:r>
              <a:rPr lang="en-GB" dirty="0" err="1"/>
              <a:t>memiliki</a:t>
            </a:r>
            <a:r>
              <a:rPr lang="en-GB" dirty="0"/>
              <a:t> 100 PC, </a:t>
            </a:r>
            <a:r>
              <a:rPr lang="en-GB" dirty="0" err="1"/>
              <a:t>hitung</a:t>
            </a:r>
            <a:r>
              <a:rPr lang="en-GB" dirty="0"/>
              <a:t> subnetting yang </a:t>
            </a:r>
            <a:r>
              <a:rPr lang="en-GB" dirty="0" err="1"/>
              <a:t>sesuai</a:t>
            </a:r>
            <a:r>
              <a:rPr lang="en-GB" dirty="0"/>
              <a:t> </a:t>
            </a:r>
            <a:r>
              <a:rPr lang="en-GB" dirty="0" err="1"/>
              <a:t>jika</a:t>
            </a:r>
            <a:r>
              <a:rPr lang="en-GB" dirty="0"/>
              <a:t> IP 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200.1.0.x</a:t>
            </a:r>
          </a:p>
        </p:txBody>
      </p:sp>
    </p:spTree>
    <p:extLst>
      <p:ext uri="{BB962C8B-B14F-4D97-AF65-F5344CB8AC3E}">
        <p14:creationId xmlns:p14="http://schemas.microsoft.com/office/powerpoint/2010/main" val="37120381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1DE4-E6CC-41FA-8CCF-91881CD7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Latihan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948CD-9266-40AF-9FF7-D00396AB0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01265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6E4D-FEC9-4513-BADB-361B49BF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Latihan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0D711-A470-4178-AD0D-1968EB920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 err="1"/>
              <a:t>Ubah</a:t>
            </a:r>
            <a:r>
              <a:rPr lang="en-GB" dirty="0"/>
              <a:t> IP Address, Subnet Mask, &amp; Default Gateway laptop Anda </a:t>
            </a:r>
            <a:r>
              <a:rPr lang="en-GB" dirty="0" err="1"/>
              <a:t>menggunakan</a:t>
            </a:r>
            <a:r>
              <a:rPr lang="en-GB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Command Prompt (CMD), dan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User Interface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IP </a:t>
            </a:r>
            <a:r>
              <a:rPr lang="en-GB" dirty="0" err="1"/>
              <a:t>Addressnya</a:t>
            </a:r>
            <a:r>
              <a:rPr lang="en-GB" dirty="0"/>
              <a:t> </a:t>
            </a:r>
            <a:r>
              <a:rPr lang="en-GB" dirty="0" err="1"/>
              <a:t>sesuai</a:t>
            </a:r>
            <a:r>
              <a:rPr lang="en-GB" dirty="0"/>
              <a:t> </a:t>
            </a:r>
            <a:r>
              <a:rPr lang="en-GB" b="1" dirty="0" err="1"/>
              <a:t>nim</a:t>
            </a:r>
            <a:r>
              <a:rPr lang="en-GB" dirty="0"/>
              <a:t> kalian	= </a:t>
            </a:r>
            <a:r>
              <a:rPr lang="en-GB" dirty="0" err="1"/>
              <a:t>nim.nim.nim.nim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Default Gateway			= nim.nim.nim.1</a:t>
            </a:r>
          </a:p>
          <a:p>
            <a:pPr marL="0" indent="0">
              <a:buNone/>
            </a:pPr>
            <a:r>
              <a:rPr lang="en-GB" dirty="0" err="1"/>
              <a:t>Subnetmask</a:t>
            </a:r>
            <a:r>
              <a:rPr lang="en-GB" dirty="0"/>
              <a:t>				= /15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2787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D7DC-3FF6-4EA7-BDC6-4C13E1B4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0B268-AFDE-46F6-BAE4-E4DDB67F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Langkah-Langkah </a:t>
            </a:r>
            <a:r>
              <a:rPr lang="en-GB" dirty="0" err="1"/>
              <a:t>latihan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dilihat</a:t>
            </a:r>
            <a:r>
              <a:rPr lang="en-GB" dirty="0"/>
              <a:t> di  </a:t>
            </a:r>
            <a:r>
              <a:rPr lang="en-GB" b="1" dirty="0"/>
              <a:t>Modul 3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Screenshot </a:t>
            </a:r>
            <a:r>
              <a:rPr lang="en-GB" dirty="0" err="1"/>
              <a:t>tiap</a:t>
            </a:r>
            <a:r>
              <a:rPr lang="en-GB" dirty="0"/>
              <a:t> </a:t>
            </a:r>
            <a:r>
              <a:rPr lang="en-GB" dirty="0" err="1"/>
              <a:t>langkah</a:t>
            </a:r>
            <a:r>
              <a:rPr lang="en-GB" dirty="0"/>
              <a:t>, paste, dan </a:t>
            </a:r>
            <a:r>
              <a:rPr lang="en-GB" dirty="0" err="1"/>
              <a:t>jelaskan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word/pdf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810751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D296-F1CC-47A1-A8F6-6B2F445C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CE498-4574-4EC3-8929-79D3FC05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Kumpulkan</a:t>
            </a:r>
            <a:r>
              <a:rPr lang="en-GB" dirty="0"/>
              <a:t> </a:t>
            </a:r>
            <a:r>
              <a:rPr lang="en-GB" dirty="0" err="1"/>
              <a:t>Tugas</a:t>
            </a:r>
            <a:r>
              <a:rPr lang="en-GB" dirty="0"/>
              <a:t>  </a:t>
            </a:r>
            <a:r>
              <a:rPr lang="en-GB" b="1" dirty="0" err="1"/>
              <a:t>rar</a:t>
            </a:r>
            <a:r>
              <a:rPr lang="en-GB" dirty="0"/>
              <a:t> dan Latihan </a:t>
            </a:r>
            <a:r>
              <a:rPr lang="en-GB" b="1" dirty="0" err="1"/>
              <a:t>rar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5558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AD0D-60C8-4E55-86F3-0E575F53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D2917-51E8-4617-AECE-1407DD791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IP Address </a:t>
            </a:r>
            <a:r>
              <a:rPr lang="en-GB" dirty="0" err="1"/>
              <a:t>terdiri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4 </a:t>
            </a:r>
            <a:r>
              <a:rPr lang="en-GB" dirty="0" err="1"/>
              <a:t>oktet</a:t>
            </a:r>
            <a:r>
              <a:rPr lang="en-GB" dirty="0"/>
              <a:t>, </a:t>
            </a:r>
            <a:r>
              <a:rPr lang="en-GB" dirty="0" err="1"/>
              <a:t>nilai</a:t>
            </a:r>
            <a:r>
              <a:rPr lang="en-GB" dirty="0"/>
              <a:t> </a:t>
            </a:r>
            <a:r>
              <a:rPr lang="en-GB" dirty="0" err="1"/>
              <a:t>tiap</a:t>
            </a:r>
            <a:r>
              <a:rPr lang="en-GB" dirty="0"/>
              <a:t> </a:t>
            </a:r>
            <a:r>
              <a:rPr lang="en-GB" dirty="0" err="1"/>
              <a:t>oktet</a:t>
            </a:r>
            <a:r>
              <a:rPr lang="en-GB" dirty="0"/>
              <a:t> = 0 </a:t>
            </a:r>
            <a:r>
              <a:rPr lang="en-GB" dirty="0" err="1"/>
              <a:t>sd</a:t>
            </a:r>
            <a:r>
              <a:rPr lang="en-GB" dirty="0"/>
              <a:t> 255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0.0.0.0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172.16.254.1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195.2.1.2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255.255.255.255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8602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7343-4BA3-4278-AC19-8C8B4063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Jenis</a:t>
            </a:r>
            <a:r>
              <a:rPr lang="en-GB" dirty="0"/>
              <a:t> IP Address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857CD-5949-4DC9-B33E-3AAD735114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682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D918-A3F1-4A47-BFD7-094E14E9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C6CE1-BAA9-4ABB-A151-C2BAFC2A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IP Public (</a:t>
            </a:r>
            <a:r>
              <a:rPr lang="en-GB" dirty="0" err="1"/>
              <a:t>jaringan</a:t>
            </a:r>
            <a:r>
              <a:rPr lang="en-GB" dirty="0"/>
              <a:t> internet)</a:t>
            </a:r>
          </a:p>
          <a:p>
            <a:pPr marL="514350" indent="-514350">
              <a:buAutoNum type="arabicPeriod"/>
            </a:pPr>
            <a:r>
              <a:rPr lang="en-GB" dirty="0"/>
              <a:t>IP Private (</a:t>
            </a:r>
            <a:r>
              <a:rPr lang="en-GB" dirty="0" err="1"/>
              <a:t>jaringan</a:t>
            </a:r>
            <a:r>
              <a:rPr lang="en-GB" dirty="0"/>
              <a:t> </a:t>
            </a:r>
            <a:r>
              <a:rPr lang="en-GB" dirty="0" err="1"/>
              <a:t>lokal</a:t>
            </a:r>
            <a:r>
              <a:rPr lang="en-GB" dirty="0"/>
              <a:t>/</a:t>
            </a:r>
            <a:r>
              <a:rPr lang="en-GB" dirty="0" err="1"/>
              <a:t>pribadi</a:t>
            </a:r>
            <a:r>
              <a:rPr lang="en-GB" dirty="0"/>
              <a:t>)</a:t>
            </a:r>
          </a:p>
          <a:p>
            <a:pPr marL="514350" indent="-514350">
              <a:buAutoNum type="arabicPeriod"/>
            </a:pPr>
            <a:r>
              <a:rPr lang="en-GB" dirty="0"/>
              <a:t>IP </a:t>
            </a:r>
            <a:r>
              <a:rPr lang="en-GB" dirty="0" err="1"/>
              <a:t>Khusus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Self identification	0.0.0.0 /8</a:t>
            </a:r>
          </a:p>
          <a:p>
            <a:pPr lvl="1"/>
            <a:r>
              <a:rPr lang="en-GB" dirty="0"/>
              <a:t>Localhost		127.0.0.1</a:t>
            </a:r>
          </a:p>
          <a:p>
            <a:pPr lvl="1"/>
            <a:r>
              <a:rPr lang="en-GB" dirty="0"/>
              <a:t>DHCP error		169.254.0.0 /16</a:t>
            </a:r>
          </a:p>
          <a:p>
            <a:pPr lvl="1"/>
            <a:r>
              <a:rPr lang="en-GB" dirty="0"/>
              <a:t>Multicast		224.0.0.0 /4</a:t>
            </a:r>
          </a:p>
          <a:p>
            <a:pPr lvl="1"/>
            <a:r>
              <a:rPr lang="en-GB" dirty="0"/>
              <a:t>Limited broadcast	255.255.255.255 /32</a:t>
            </a:r>
          </a:p>
        </p:txBody>
      </p:sp>
    </p:spTree>
    <p:extLst>
      <p:ext uri="{BB962C8B-B14F-4D97-AF65-F5344CB8AC3E}">
        <p14:creationId xmlns:p14="http://schemas.microsoft.com/office/powerpoint/2010/main" val="388249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A887-81EA-4671-A388-BC292D74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57272C-8460-4DB3-9ECF-AEA5D5BEC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84540"/>
            <a:ext cx="2532944" cy="18889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3FBEC8-F5B8-45C8-87A1-C6DDCF1C4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854" y="2484540"/>
            <a:ext cx="2532944" cy="1888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3884AA-95C0-47A3-9144-66ADC6633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375" y="2673201"/>
            <a:ext cx="2035250" cy="151159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F7E063-E596-4C35-BB6F-1E170FF78AA3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371145" y="3429000"/>
            <a:ext cx="170723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111A67-9CC5-4068-80BE-D90CD26CCF4E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7113625" y="3429000"/>
            <a:ext cx="170722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E901A54-A3C2-4788-B7F9-0484E3543587}"/>
              </a:ext>
            </a:extLst>
          </p:cNvPr>
          <p:cNvSpPr txBox="1"/>
          <p:nvPr/>
        </p:nvSpPr>
        <p:spPr>
          <a:xfrm>
            <a:off x="1228375" y="4582535"/>
            <a:ext cx="1752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IP Private</a:t>
            </a:r>
            <a:endParaRPr lang="id-ID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488BBC-3491-440D-8267-7E19C9BFBFE8}"/>
              </a:ext>
            </a:extLst>
          </p:cNvPr>
          <p:cNvSpPr txBox="1"/>
          <p:nvPr/>
        </p:nvSpPr>
        <p:spPr>
          <a:xfrm>
            <a:off x="9287267" y="4582535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IP Public</a:t>
            </a:r>
            <a:endParaRPr lang="id-ID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CFF2D2-45CE-449F-9746-DA9CDB6D1298}"/>
              </a:ext>
            </a:extLst>
          </p:cNvPr>
          <p:cNvSpPr txBox="1"/>
          <p:nvPr/>
        </p:nvSpPr>
        <p:spPr>
          <a:xfrm>
            <a:off x="5440212" y="4582534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Router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46917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1343</Words>
  <Application>Microsoft Office PowerPoint</Application>
  <PresentationFormat>Widescreen</PresentationFormat>
  <Paragraphs>283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Jaringan Komputer</vt:lpstr>
      <vt:lpstr>IP Address</vt:lpstr>
      <vt:lpstr>PowerPoint Presentation</vt:lpstr>
      <vt:lpstr>IP Address = Alamat</vt:lpstr>
      <vt:lpstr>IP Address Bersifat Unik</vt:lpstr>
      <vt:lpstr>PowerPoint Presentation</vt:lpstr>
      <vt:lpstr>Jenis IP Address</vt:lpstr>
      <vt:lpstr>PowerPoint Presentation</vt:lpstr>
      <vt:lpstr>PowerPoint Presentation</vt:lpstr>
      <vt:lpstr>Kelas IP Address</vt:lpstr>
      <vt:lpstr>PowerPoint Presentation</vt:lpstr>
      <vt:lpstr>Format Kelas IP</vt:lpstr>
      <vt:lpstr>Subnetting</vt:lpstr>
      <vt:lpstr>PowerPoint Presentation</vt:lpstr>
      <vt:lpstr>PowerPoint Presentation</vt:lpstr>
      <vt:lpstr>PowerPoint Presentation</vt:lpstr>
      <vt:lpstr>Kenapa Butuh Subnetting?</vt:lpstr>
      <vt:lpstr>Kenapa Butuh Subnetting?</vt:lpstr>
      <vt:lpstr>PowerPoint Presentation</vt:lpstr>
      <vt:lpstr>PowerPoint Presentation</vt:lpstr>
      <vt:lpstr>CIDR</vt:lpstr>
      <vt:lpstr>PowerPoint Presentation</vt:lpstr>
      <vt:lpstr>IP Private dalam Sistem CIDR</vt:lpstr>
      <vt:lpstr>Perhitungan Subnetting</vt:lpstr>
      <vt:lpstr>3 jenis IP pada Subnetting</vt:lpstr>
      <vt:lpstr>Alur Perhitungan Subnetting</vt:lpstr>
      <vt:lpstr>Contoh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  <vt:lpstr>Contoh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  <vt:lpstr>Contoh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  <vt:lpstr>Tugas</vt:lpstr>
      <vt:lpstr>Tugas</vt:lpstr>
      <vt:lpstr>Latihan</vt:lpstr>
      <vt:lpstr>Latihan</vt:lpstr>
      <vt:lpstr>PowerPoint Presentation</vt:lpstr>
      <vt:lpstr>Reminder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Jaringan Komputer</dc:title>
  <dc:creator>Yusup Winata</dc:creator>
  <cp:lastModifiedBy>Yusup Winata</cp:lastModifiedBy>
  <cp:revision>214</cp:revision>
  <dcterms:created xsi:type="dcterms:W3CDTF">2020-04-23T09:24:01Z</dcterms:created>
  <dcterms:modified xsi:type="dcterms:W3CDTF">2020-04-25T01:22:35Z</dcterms:modified>
</cp:coreProperties>
</file>