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9" r:id="rId3"/>
    <p:sldId id="258" r:id="rId4"/>
    <p:sldId id="256" r:id="rId5"/>
    <p:sldId id="267" r:id="rId6"/>
    <p:sldId id="268" r:id="rId7"/>
    <p:sldId id="269" r:id="rId8"/>
    <p:sldId id="271" r:id="rId9"/>
    <p:sldId id="272" r:id="rId10"/>
    <p:sldId id="273" r:id="rId11"/>
    <p:sldId id="298" r:id="rId12"/>
    <p:sldId id="278" r:id="rId13"/>
    <p:sldId id="260" r:id="rId14"/>
    <p:sldId id="275" r:id="rId15"/>
    <p:sldId id="277" r:id="rId16"/>
    <p:sldId id="282" r:id="rId17"/>
    <p:sldId id="284" r:id="rId18"/>
    <p:sldId id="299" r:id="rId19"/>
    <p:sldId id="300" r:id="rId20"/>
    <p:sldId id="279" r:id="rId21"/>
    <p:sldId id="262" r:id="rId22"/>
    <p:sldId id="289" r:id="rId23"/>
    <p:sldId id="295" r:id="rId24"/>
    <p:sldId id="291" r:id="rId25"/>
    <p:sldId id="292" r:id="rId26"/>
    <p:sldId id="293" r:id="rId27"/>
    <p:sldId id="294" r:id="rId28"/>
    <p:sldId id="305" r:id="rId29"/>
    <p:sldId id="306" r:id="rId30"/>
    <p:sldId id="301" r:id="rId31"/>
    <p:sldId id="302" r:id="rId32"/>
    <p:sldId id="303" r:id="rId33"/>
    <p:sldId id="304" r:id="rId34"/>
    <p:sldId id="264" r:id="rId35"/>
    <p:sldId id="296" r:id="rId36"/>
    <p:sldId id="265" r:id="rId37"/>
    <p:sldId id="266" r:id="rId38"/>
    <p:sldId id="297" r:id="rId3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3636F-712E-4F2F-B1A0-708718D9C046}" type="datetimeFigureOut">
              <a:rPr lang="id-ID" smtClean="0"/>
              <a:t>22/05/2020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4CC61-D111-43F7-8474-FEA5B377CE3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2469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4CC61-D111-43F7-8474-FEA5B377CE37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65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2DB5-D478-4C23-A8AA-A944A6251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C6563-7E02-4884-890A-7F52005D5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02487-37CA-48A8-84D4-756A1E58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B6AD-B5FE-48ED-8076-D0671A8AEB48}" type="datetimeFigureOut">
              <a:rPr lang="id-ID" smtClean="0"/>
              <a:t>22/05/2020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8EAA3-2762-4FFA-8F58-21064EF1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EF5BC-529C-411E-82E2-069346E5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5A90-3597-429E-A418-F1670BFE67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539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8DAA-C6DE-419A-9851-8C124E75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2A3B6-1A92-45DD-8CD4-65F0ADC58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49B68-750E-4655-9066-E9854480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B6AD-B5FE-48ED-8076-D0671A8AEB48}" type="datetimeFigureOut">
              <a:rPr lang="id-ID" smtClean="0"/>
              <a:t>22/05/2020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92FDC-B183-414C-A779-E24FED62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E3712-3093-4460-814E-E9775620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5A90-3597-429E-A418-F1670BFE67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231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36CB2-6944-47B0-87AA-1A3745494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6FD55-1589-42C6-BD1E-BDA3917BA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96C66-B2C6-4331-9B0A-B302C610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B6AD-B5FE-48ED-8076-D0671A8AEB48}" type="datetimeFigureOut">
              <a:rPr lang="id-ID" smtClean="0"/>
              <a:t>22/05/2020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E4D2C-B979-40AD-BC01-4B6D83FF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9845D-F0C5-4C70-A11E-FE8CA2C0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5A90-3597-429E-A418-F1670BFE67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019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7A1B-64DA-410E-90DF-B3F2380F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52E08-F998-426A-9BA0-6341F2083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2D41D-ABB3-428F-8480-373C82F5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B6AD-B5FE-48ED-8076-D0671A8AEB48}" type="datetimeFigureOut">
              <a:rPr lang="id-ID" smtClean="0"/>
              <a:t>22/05/2020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E0E5D-4032-438E-BCD0-B9BBFFF2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A7A7D-09EF-4C95-B0F9-3B3A28E2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5A90-3597-429E-A418-F1670BFE67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999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79F2-CD63-4189-B8B2-D001C5BA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98CF0-AB1D-459D-90B5-CDB50D764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15313-5490-4FE9-BB7A-A358A1D0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B6AD-B5FE-48ED-8076-D0671A8AEB48}" type="datetimeFigureOut">
              <a:rPr lang="id-ID" smtClean="0"/>
              <a:t>22/05/2020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BB3D1-8E7E-45C7-B983-98420D79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EBFC2-F237-443B-A577-3445213A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5A90-3597-429E-A418-F1670BFE67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866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4043-4947-4151-B511-EFFFAEFF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53A8-7572-4D6D-A338-6F9F0F250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70D8B-F55E-498D-AFBB-D6E9A75DB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47774-33FD-44CF-9A0C-77FBE4B1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B6AD-B5FE-48ED-8076-D0671A8AEB48}" type="datetimeFigureOut">
              <a:rPr lang="id-ID" smtClean="0"/>
              <a:t>22/05/2020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47C80-7313-4AA9-B386-40EDA47D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E701C-D0FF-43A0-8BAE-8016CE2C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5A90-3597-429E-A418-F1670BFE67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205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A867-1927-4B9B-A407-B9B6ED1C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33E7C-8C3C-4CC3-A3AD-58813358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011EB-BE8B-4163-8944-F20C27111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1CF95-9670-4BE7-915B-49F425271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2F977-C96E-45A2-BC42-F87A3FAC3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4A7D8-464B-4153-A496-C35A12C3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B6AD-B5FE-48ED-8076-D0671A8AEB48}" type="datetimeFigureOut">
              <a:rPr lang="id-ID" smtClean="0"/>
              <a:t>22/05/2020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C7870-ABF4-402D-A0AB-C98830E7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A6695-F1F4-4553-8B77-998CD6B3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5A90-3597-429E-A418-F1670BFE67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84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665E-2C3A-4233-8C10-F1BF5D0D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7333D4-C241-4E24-A845-1F06CBA7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B6AD-B5FE-48ED-8076-D0671A8AEB48}" type="datetimeFigureOut">
              <a:rPr lang="id-ID" smtClean="0"/>
              <a:t>22/05/2020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92FDE-53D0-454F-904F-E8CEF206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A655B-7E6D-4FD5-8C59-3EE3F758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5A90-3597-429E-A418-F1670BFE67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473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DD817-DC74-4C45-AEF3-C37A02AB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B6AD-B5FE-48ED-8076-D0671A8AEB48}" type="datetimeFigureOut">
              <a:rPr lang="id-ID" smtClean="0"/>
              <a:t>22/05/2020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6B072-BE05-4D6B-82E5-32ADF5F8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76A0B-84CD-49D8-BA9E-7FF391A9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5A90-3597-429E-A418-F1670BFE67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54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D216-646D-44EB-9381-22DB85A0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8468F-C93E-4C03-9674-AE504C2C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9ECE5-D20A-4B23-BDC8-77C2EA8D5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AEE8C-49F5-4988-8B6C-6969ED5F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B6AD-B5FE-48ED-8076-D0671A8AEB48}" type="datetimeFigureOut">
              <a:rPr lang="id-ID" smtClean="0"/>
              <a:t>22/05/2020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4CD03-35C0-4B4D-A5EC-FEAD1914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7B0BB-6606-4C69-81C3-F3833A54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5A90-3597-429E-A418-F1670BFE67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807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B055-EE36-45BD-91DA-E426B197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22119-D1DE-4746-A981-B0017E239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BD2A1-9C44-479A-8D3F-AA5E38542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E71C7-7809-4686-8DE3-86426BF3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EB6AD-B5FE-48ED-8076-D0671A8AEB48}" type="datetimeFigureOut">
              <a:rPr lang="id-ID" smtClean="0"/>
              <a:t>22/05/2020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113A9-C922-4568-BA3D-376A782E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F019C-8F76-4BD5-8FA0-82E9CB26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5A90-3597-429E-A418-F1670BFE67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788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94C4F-4869-4706-A981-56E57D57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559A5-262A-4206-9433-95D7954CA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42924-D620-4EA3-9579-70D735D15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EB6AD-B5FE-48ED-8076-D0671A8AEB48}" type="datetimeFigureOut">
              <a:rPr lang="id-ID" smtClean="0"/>
              <a:t>22/05/2020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4C6E5-5E83-486E-80CC-9D1C9904A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623A0-7A2E-425A-ADF1-B74A88E34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B5A90-3597-429E-A418-F1670BFE67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703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9826-4BDC-4F1B-9210-4CD179077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SDA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433A-4027-4595-A263-0E19F4713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Pertemuan</a:t>
            </a:r>
            <a:r>
              <a:rPr lang="en-GB" dirty="0"/>
              <a:t> 7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66021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73087BE-EAD2-4F98-9C20-D9FA085CFA28}"/>
              </a:ext>
            </a:extLst>
          </p:cNvPr>
          <p:cNvGrpSpPr/>
          <p:nvPr/>
        </p:nvGrpSpPr>
        <p:grpSpPr>
          <a:xfrm>
            <a:off x="795997" y="681037"/>
            <a:ext cx="4663440" cy="5495926"/>
            <a:chOff x="3764280" y="681037"/>
            <a:chExt cx="4663440" cy="54959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3C4C6E-2C60-4321-A703-74D539888D30}"/>
                </a:ext>
              </a:extLst>
            </p:cNvPr>
            <p:cNvSpPr/>
            <p:nvPr/>
          </p:nvSpPr>
          <p:spPr>
            <a:xfrm>
              <a:off x="3764280" y="681037"/>
              <a:ext cx="4663440" cy="54959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1F852D-13A5-4914-AA90-A0798496123C}"/>
                </a:ext>
              </a:extLst>
            </p:cNvPr>
            <p:cNvSpPr txBox="1"/>
            <p:nvPr/>
          </p:nvSpPr>
          <p:spPr>
            <a:xfrm>
              <a:off x="3764280" y="681037"/>
              <a:ext cx="4663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struct</a:t>
              </a:r>
              <a:r>
                <a:rPr lang="en-GB" sz="2800" dirty="0"/>
                <a:t> </a:t>
              </a:r>
              <a:r>
                <a:rPr lang="en-GB" sz="2800" dirty="0" err="1"/>
                <a:t>Mahasiswa</a:t>
              </a:r>
              <a:endParaRPr lang="id-ID" sz="28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A58C29B-802C-4599-BA79-B2BB3BB51F1D}"/>
                </a:ext>
              </a:extLst>
            </p:cNvPr>
            <p:cNvSpPr/>
            <p:nvPr/>
          </p:nvSpPr>
          <p:spPr>
            <a:xfrm>
              <a:off x="4602480" y="1631853"/>
              <a:ext cx="2987039" cy="87219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int NIM</a:t>
              </a:r>
              <a:endParaRPr lang="id-ID" sz="2400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79BF256-0AC5-4C66-9042-82250D0BF15F}"/>
                </a:ext>
              </a:extLst>
            </p:cNvPr>
            <p:cNvSpPr/>
            <p:nvPr/>
          </p:nvSpPr>
          <p:spPr>
            <a:xfrm>
              <a:off x="4602479" y="3210951"/>
              <a:ext cx="2987039" cy="87219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char </a:t>
              </a:r>
              <a:r>
                <a:rPr lang="en-GB" sz="2400" dirty="0" err="1"/>
                <a:t>nama</a:t>
              </a:r>
              <a:r>
                <a:rPr lang="en-GB" sz="2400" dirty="0"/>
                <a:t>[20]</a:t>
              </a:r>
              <a:endParaRPr lang="id-ID" sz="2400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75BF7A2-A4A6-4C58-856F-4AA218398FFF}"/>
                </a:ext>
              </a:extLst>
            </p:cNvPr>
            <p:cNvSpPr/>
            <p:nvPr/>
          </p:nvSpPr>
          <p:spPr>
            <a:xfrm>
              <a:off x="4602479" y="4790049"/>
              <a:ext cx="2987039" cy="87219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float IPK</a:t>
              </a:r>
              <a:endParaRPr lang="id-ID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13BF4D-53E5-49AF-B58B-2306EEB356C7}"/>
              </a:ext>
            </a:extLst>
          </p:cNvPr>
          <p:cNvGrpSpPr/>
          <p:nvPr/>
        </p:nvGrpSpPr>
        <p:grpSpPr>
          <a:xfrm>
            <a:off x="7423164" y="681037"/>
            <a:ext cx="3965806" cy="5495926"/>
            <a:chOff x="7423164" y="681037"/>
            <a:chExt cx="3965806" cy="549592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395B95-EBF6-40E5-BAF2-D1DEB95F802C}"/>
                </a:ext>
              </a:extLst>
            </p:cNvPr>
            <p:cNvSpPr/>
            <p:nvPr/>
          </p:nvSpPr>
          <p:spPr>
            <a:xfrm>
              <a:off x="9948970" y="681037"/>
              <a:ext cx="1440000" cy="1440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MHS_A</a:t>
              </a:r>
              <a:endParaRPr lang="id-ID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A56CD6-26D9-441D-BC5E-364CB8E4BE7E}"/>
                </a:ext>
              </a:extLst>
            </p:cNvPr>
            <p:cNvSpPr/>
            <p:nvPr/>
          </p:nvSpPr>
          <p:spPr>
            <a:xfrm>
              <a:off x="9948970" y="2708999"/>
              <a:ext cx="1440000" cy="1440000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MHS_B</a:t>
              </a:r>
              <a:endParaRPr lang="id-ID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8F1C26-2D43-4C06-BCDA-62828EBA5809}"/>
                </a:ext>
              </a:extLst>
            </p:cNvPr>
            <p:cNvSpPr/>
            <p:nvPr/>
          </p:nvSpPr>
          <p:spPr>
            <a:xfrm>
              <a:off x="9948970" y="4736963"/>
              <a:ext cx="1440000" cy="144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MHS_C</a:t>
              </a:r>
              <a:endParaRPr lang="id-ID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E32BDC-45C3-4A6D-9B8C-CCE5FFE2F78C}"/>
                </a:ext>
              </a:extLst>
            </p:cNvPr>
            <p:cNvSpPr txBox="1"/>
            <p:nvPr/>
          </p:nvSpPr>
          <p:spPr>
            <a:xfrm>
              <a:off x="7436003" y="933037"/>
              <a:ext cx="2520000" cy="93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NIM	= 2020470001</a:t>
              </a:r>
            </a:p>
            <a:p>
              <a:r>
                <a:rPr lang="en-GB" dirty="0" err="1"/>
                <a:t>nama</a:t>
              </a:r>
              <a:r>
                <a:rPr lang="en-GB" dirty="0"/>
                <a:t>	= Caca</a:t>
              </a:r>
            </a:p>
            <a:p>
              <a:r>
                <a:rPr lang="en-GB" dirty="0"/>
                <a:t>IPK	= 2.95</a:t>
              </a:r>
              <a:endParaRPr lang="id-ID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545FA7-6176-4ECE-8881-3771E2B2897F}"/>
                </a:ext>
              </a:extLst>
            </p:cNvPr>
            <p:cNvSpPr txBox="1"/>
            <p:nvPr/>
          </p:nvSpPr>
          <p:spPr>
            <a:xfrm>
              <a:off x="7436003" y="2960999"/>
              <a:ext cx="2520000" cy="93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NIM	= 2020470020</a:t>
              </a:r>
            </a:p>
            <a:p>
              <a:r>
                <a:rPr lang="en-GB" dirty="0" err="1"/>
                <a:t>nama</a:t>
              </a:r>
              <a:r>
                <a:rPr lang="en-GB" dirty="0"/>
                <a:t>	= Malik</a:t>
              </a:r>
            </a:p>
            <a:p>
              <a:r>
                <a:rPr lang="en-GB" dirty="0"/>
                <a:t>IPK	= 3.15</a:t>
              </a:r>
              <a:endParaRPr lang="id-ID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9BE24A-9EBA-4169-8609-2C1252B13562}"/>
                </a:ext>
              </a:extLst>
            </p:cNvPr>
            <p:cNvSpPr txBox="1"/>
            <p:nvPr/>
          </p:nvSpPr>
          <p:spPr>
            <a:xfrm>
              <a:off x="7423164" y="4988963"/>
              <a:ext cx="2520000" cy="93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NIM	= 2020470066</a:t>
              </a:r>
            </a:p>
            <a:p>
              <a:r>
                <a:rPr lang="en-GB" dirty="0" err="1"/>
                <a:t>nama</a:t>
              </a:r>
              <a:r>
                <a:rPr lang="en-GB" dirty="0"/>
                <a:t>	= </a:t>
              </a:r>
              <a:r>
                <a:rPr lang="en-GB" dirty="0" err="1"/>
                <a:t>Zulfa</a:t>
              </a:r>
              <a:endParaRPr lang="en-GB" dirty="0"/>
            </a:p>
            <a:p>
              <a:r>
                <a:rPr lang="en-GB" dirty="0"/>
                <a:t>IPK	= 3.9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426618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73087BE-EAD2-4F98-9C20-D9FA085CFA28}"/>
              </a:ext>
            </a:extLst>
          </p:cNvPr>
          <p:cNvGrpSpPr/>
          <p:nvPr/>
        </p:nvGrpSpPr>
        <p:grpSpPr>
          <a:xfrm>
            <a:off x="795997" y="681037"/>
            <a:ext cx="4663440" cy="5495926"/>
            <a:chOff x="3764280" y="681037"/>
            <a:chExt cx="4663440" cy="54959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3C4C6E-2C60-4321-A703-74D539888D30}"/>
                </a:ext>
              </a:extLst>
            </p:cNvPr>
            <p:cNvSpPr/>
            <p:nvPr/>
          </p:nvSpPr>
          <p:spPr>
            <a:xfrm>
              <a:off x="3764280" y="681037"/>
              <a:ext cx="4663440" cy="54959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1F852D-13A5-4914-AA90-A0798496123C}"/>
                </a:ext>
              </a:extLst>
            </p:cNvPr>
            <p:cNvSpPr txBox="1"/>
            <p:nvPr/>
          </p:nvSpPr>
          <p:spPr>
            <a:xfrm>
              <a:off x="3764280" y="681037"/>
              <a:ext cx="4663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struct</a:t>
              </a:r>
              <a:r>
                <a:rPr lang="en-GB" sz="2800" dirty="0"/>
                <a:t> </a:t>
              </a:r>
              <a:r>
                <a:rPr lang="en-GB" sz="2800" dirty="0" err="1"/>
                <a:t>Mahasiswa</a:t>
              </a:r>
              <a:endParaRPr lang="id-ID" sz="28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A58C29B-802C-4599-BA79-B2BB3BB51F1D}"/>
                </a:ext>
              </a:extLst>
            </p:cNvPr>
            <p:cNvSpPr/>
            <p:nvPr/>
          </p:nvSpPr>
          <p:spPr>
            <a:xfrm>
              <a:off x="4602480" y="1631853"/>
              <a:ext cx="2987039" cy="87219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int NIM</a:t>
              </a:r>
              <a:endParaRPr lang="id-ID" sz="2400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79BF256-0AC5-4C66-9042-82250D0BF15F}"/>
                </a:ext>
              </a:extLst>
            </p:cNvPr>
            <p:cNvSpPr/>
            <p:nvPr/>
          </p:nvSpPr>
          <p:spPr>
            <a:xfrm>
              <a:off x="4602479" y="3210951"/>
              <a:ext cx="2987039" cy="87219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char </a:t>
              </a:r>
              <a:r>
                <a:rPr lang="en-GB" sz="2400" dirty="0" err="1"/>
                <a:t>nama</a:t>
              </a:r>
              <a:r>
                <a:rPr lang="en-GB" sz="2400" dirty="0"/>
                <a:t>[20]</a:t>
              </a:r>
              <a:endParaRPr lang="id-ID" sz="2400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75BF7A2-A4A6-4C58-856F-4AA218398FFF}"/>
                </a:ext>
              </a:extLst>
            </p:cNvPr>
            <p:cNvSpPr/>
            <p:nvPr/>
          </p:nvSpPr>
          <p:spPr>
            <a:xfrm>
              <a:off x="4602479" y="4790049"/>
              <a:ext cx="2987039" cy="87219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float IPK</a:t>
              </a:r>
              <a:endParaRPr lang="id-ID" sz="2400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123EEB-DECE-46AC-B50D-F20867FBA7AB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5459437" y="1401037"/>
            <a:ext cx="1976566" cy="16657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C5F520-D617-4183-A8E1-D0C620875274}"/>
              </a:ext>
            </a:extLst>
          </p:cNvPr>
          <p:cNvCxnSpPr>
            <a:cxnSpLocks/>
            <a:stCxn id="28" idx="1"/>
            <a:endCxn id="15" idx="3"/>
          </p:cNvCxnSpPr>
          <p:nvPr/>
        </p:nvCxnSpPr>
        <p:spPr>
          <a:xfrm flipH="1">
            <a:off x="5459437" y="3428999"/>
            <a:ext cx="197656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2E540F-355F-4B6D-A5E7-F0E956A8647E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5459438" y="3784209"/>
            <a:ext cx="1963726" cy="16727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8E2070-075F-48EC-962A-11207EBAB1B1}"/>
              </a:ext>
            </a:extLst>
          </p:cNvPr>
          <p:cNvGrpSpPr/>
          <p:nvPr/>
        </p:nvGrpSpPr>
        <p:grpSpPr>
          <a:xfrm>
            <a:off x="7423164" y="681037"/>
            <a:ext cx="3965806" cy="5495926"/>
            <a:chOff x="7423164" y="681037"/>
            <a:chExt cx="3965806" cy="5495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5B58FBE-B3F4-4FE3-9705-BE4CB0C6CAEC}"/>
                </a:ext>
              </a:extLst>
            </p:cNvPr>
            <p:cNvSpPr/>
            <p:nvPr/>
          </p:nvSpPr>
          <p:spPr>
            <a:xfrm>
              <a:off x="9948970" y="681037"/>
              <a:ext cx="1440000" cy="1440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MHS_A</a:t>
              </a:r>
              <a:endParaRPr lang="id-ID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B85F981-24ED-4D5F-AA30-4B1886AFCECF}"/>
                </a:ext>
              </a:extLst>
            </p:cNvPr>
            <p:cNvSpPr/>
            <p:nvPr/>
          </p:nvSpPr>
          <p:spPr>
            <a:xfrm>
              <a:off x="9948970" y="2708999"/>
              <a:ext cx="1440000" cy="1440000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MHS_B</a:t>
              </a:r>
              <a:endParaRPr lang="id-ID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33E67B-FD44-4142-842C-5BE1BB14D826}"/>
                </a:ext>
              </a:extLst>
            </p:cNvPr>
            <p:cNvSpPr/>
            <p:nvPr/>
          </p:nvSpPr>
          <p:spPr>
            <a:xfrm>
              <a:off x="9948970" y="4736963"/>
              <a:ext cx="1440000" cy="144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MHS_C</a:t>
              </a:r>
              <a:endParaRPr lang="id-ID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121017-BB91-45E4-B2EE-3E07A65D8DC0}"/>
                </a:ext>
              </a:extLst>
            </p:cNvPr>
            <p:cNvSpPr txBox="1"/>
            <p:nvPr/>
          </p:nvSpPr>
          <p:spPr>
            <a:xfrm>
              <a:off x="7436003" y="933037"/>
              <a:ext cx="2520000" cy="93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NIM	= 2020470001</a:t>
              </a:r>
            </a:p>
            <a:p>
              <a:r>
                <a:rPr lang="en-GB" dirty="0" err="1"/>
                <a:t>nama</a:t>
              </a:r>
              <a:r>
                <a:rPr lang="en-GB" dirty="0"/>
                <a:t>	= Caca</a:t>
              </a:r>
            </a:p>
            <a:p>
              <a:r>
                <a:rPr lang="en-GB" dirty="0"/>
                <a:t>IPK	= 2.95</a:t>
              </a:r>
              <a:endParaRPr lang="id-ID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7042A8-F723-432F-BFF9-90644B928D48}"/>
                </a:ext>
              </a:extLst>
            </p:cNvPr>
            <p:cNvSpPr txBox="1"/>
            <p:nvPr/>
          </p:nvSpPr>
          <p:spPr>
            <a:xfrm>
              <a:off x="7436003" y="2960999"/>
              <a:ext cx="2520000" cy="93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NIM	= 2020470020</a:t>
              </a:r>
            </a:p>
            <a:p>
              <a:r>
                <a:rPr lang="en-GB" dirty="0" err="1"/>
                <a:t>nama</a:t>
              </a:r>
              <a:r>
                <a:rPr lang="en-GB" dirty="0"/>
                <a:t>	= Malik</a:t>
              </a:r>
            </a:p>
            <a:p>
              <a:r>
                <a:rPr lang="en-GB" dirty="0"/>
                <a:t>IPK	= 3.15</a:t>
              </a:r>
              <a:endParaRPr lang="id-ID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E9535C-82C3-4E02-B6A7-91A3DAF79D57}"/>
                </a:ext>
              </a:extLst>
            </p:cNvPr>
            <p:cNvSpPr txBox="1"/>
            <p:nvPr/>
          </p:nvSpPr>
          <p:spPr>
            <a:xfrm>
              <a:off x="7423164" y="4988963"/>
              <a:ext cx="2520000" cy="93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NIM	= 2020470066</a:t>
              </a:r>
            </a:p>
            <a:p>
              <a:r>
                <a:rPr lang="en-GB" dirty="0" err="1"/>
                <a:t>nama</a:t>
              </a:r>
              <a:r>
                <a:rPr lang="en-GB" dirty="0"/>
                <a:t>	= </a:t>
              </a:r>
              <a:r>
                <a:rPr lang="en-GB" dirty="0" err="1"/>
                <a:t>Zulfa</a:t>
              </a:r>
              <a:endParaRPr lang="en-GB" dirty="0"/>
            </a:p>
            <a:p>
              <a:r>
                <a:rPr lang="en-GB" dirty="0"/>
                <a:t>IPK	= 3.9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11359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A122-371C-4BBA-B9E9-C2DC1F74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Syntax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8DA00-1CC4-4CA4-9F7E-E75C53C0C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b="1" dirty="0"/>
              <a:t>struct</a:t>
            </a:r>
            <a:r>
              <a:rPr lang="en-GB" dirty="0"/>
              <a:t> </a:t>
            </a:r>
            <a:r>
              <a:rPr lang="en-GB" dirty="0" err="1"/>
              <a:t>nama_struct</a:t>
            </a:r>
            <a:r>
              <a:rPr lang="en-GB" dirty="0"/>
              <a:t> {</a:t>
            </a:r>
          </a:p>
          <a:p>
            <a:pPr marL="0" indent="0" algn="ctr">
              <a:buNone/>
            </a:pPr>
            <a:r>
              <a:rPr lang="en-GB" dirty="0"/>
              <a:t>	</a:t>
            </a:r>
            <a:r>
              <a:rPr lang="en-GB" dirty="0" err="1"/>
              <a:t>tipe_data</a:t>
            </a:r>
            <a:r>
              <a:rPr lang="en-GB" dirty="0"/>
              <a:t> member1 ;</a:t>
            </a:r>
          </a:p>
          <a:p>
            <a:pPr marL="0" indent="0" algn="ctr">
              <a:buNone/>
            </a:pPr>
            <a:r>
              <a:rPr lang="en-GB" dirty="0"/>
              <a:t>	</a:t>
            </a:r>
            <a:r>
              <a:rPr lang="en-GB" dirty="0" err="1"/>
              <a:t>tipe_data</a:t>
            </a:r>
            <a:r>
              <a:rPr lang="en-GB" dirty="0"/>
              <a:t> member2 ;</a:t>
            </a:r>
          </a:p>
          <a:p>
            <a:pPr marL="0" indent="0" algn="ctr">
              <a:buNone/>
            </a:pPr>
            <a:r>
              <a:rPr lang="en-GB" dirty="0"/>
              <a:t>	</a:t>
            </a:r>
            <a:r>
              <a:rPr lang="en-GB" dirty="0" err="1"/>
              <a:t>tipe_data</a:t>
            </a:r>
            <a:r>
              <a:rPr lang="en-GB" dirty="0"/>
              <a:t> member3 ;</a:t>
            </a:r>
          </a:p>
          <a:p>
            <a:pPr marL="0" indent="0" algn="ctr">
              <a:buNone/>
            </a:pPr>
            <a:r>
              <a:rPr lang="en-GB" dirty="0"/>
              <a:t>	…</a:t>
            </a:r>
          </a:p>
          <a:p>
            <a:pPr marL="0" indent="0" algn="ctr">
              <a:buNone/>
            </a:pPr>
            <a:r>
              <a:rPr lang="en-GB" dirty="0"/>
              <a:t>} </a:t>
            </a:r>
            <a:r>
              <a:rPr lang="en-GB" dirty="0" err="1"/>
              <a:t>struct_variable</a:t>
            </a:r>
            <a:r>
              <a:rPr lang="en-GB" dirty="0"/>
              <a:t> 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12805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F2CD-ECD9-4867-A72E-D0D4257E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Union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7492-A369-4F19-9F9E-6B98A2A4D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360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2AC1-E964-42E7-A05E-1053DDF1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3F66-084D-4E7F-BA18-CA05FB826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Union == Structure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err="1"/>
              <a:t>Tipe</a:t>
            </a:r>
            <a:r>
              <a:rPr lang="en-GB" dirty="0"/>
              <a:t> data </a:t>
            </a:r>
            <a:r>
              <a:rPr lang="en-GB" dirty="0" err="1"/>
              <a:t>spesial</a:t>
            </a:r>
            <a:r>
              <a:rPr lang="en-GB" dirty="0"/>
              <a:t> yang </a:t>
            </a:r>
            <a:r>
              <a:rPr lang="en-GB" dirty="0" err="1"/>
              <a:t>berisi</a:t>
            </a:r>
            <a:r>
              <a:rPr lang="en-GB" dirty="0"/>
              <a:t> </a:t>
            </a:r>
            <a:r>
              <a:rPr lang="en-GB" b="1" dirty="0" err="1"/>
              <a:t>kumpulan</a:t>
            </a:r>
            <a:r>
              <a:rPr lang="en-GB" b="1" dirty="0"/>
              <a:t> </a:t>
            </a:r>
            <a:r>
              <a:rPr lang="en-GB" b="1" dirty="0" err="1"/>
              <a:t>variabel</a:t>
            </a:r>
            <a:r>
              <a:rPr lang="en-GB" dirty="0"/>
              <a:t> (</a:t>
            </a:r>
            <a:r>
              <a:rPr lang="en-GB" b="1" dirty="0"/>
              <a:t>member</a:t>
            </a:r>
            <a:r>
              <a:rPr lang="en-GB" dirty="0"/>
              <a:t>) </a:t>
            </a:r>
            <a:r>
              <a:rPr lang="en-GB" dirty="0" err="1"/>
              <a:t>dengan</a:t>
            </a:r>
            <a:endParaRPr lang="en-GB" dirty="0"/>
          </a:p>
          <a:p>
            <a:pPr marL="0" indent="0" algn="ctr">
              <a:buNone/>
            </a:pPr>
            <a:r>
              <a:rPr lang="en-GB" dirty="0" err="1"/>
              <a:t>tipe</a:t>
            </a:r>
            <a:r>
              <a:rPr lang="en-GB" dirty="0"/>
              <a:t> data yang </a:t>
            </a:r>
            <a:r>
              <a:rPr lang="en-GB" dirty="0" err="1"/>
              <a:t>berbeda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dirty="0" err="1"/>
              <a:t>Perbedaannya</a:t>
            </a:r>
            <a:r>
              <a:rPr lang="en-GB" dirty="0"/>
              <a:t> = syntax dan </a:t>
            </a:r>
            <a:r>
              <a:rPr lang="en-GB" dirty="0" err="1"/>
              <a:t>alamat</a:t>
            </a:r>
            <a:r>
              <a:rPr lang="en-GB" dirty="0"/>
              <a:t> </a:t>
            </a:r>
            <a:r>
              <a:rPr lang="en-GB" dirty="0" err="1"/>
              <a:t>penyimpanan-nya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12263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FE6CFF3-D5AD-4A6A-BEA2-A45818BA4654}"/>
              </a:ext>
            </a:extLst>
          </p:cNvPr>
          <p:cNvGrpSpPr/>
          <p:nvPr/>
        </p:nvGrpSpPr>
        <p:grpSpPr>
          <a:xfrm>
            <a:off x="739726" y="681037"/>
            <a:ext cx="4663440" cy="5495926"/>
            <a:chOff x="3764280" y="681037"/>
            <a:chExt cx="4663440" cy="54959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701916-AC17-4F68-9840-AFBF0243DC41}"/>
                </a:ext>
              </a:extLst>
            </p:cNvPr>
            <p:cNvSpPr/>
            <p:nvPr/>
          </p:nvSpPr>
          <p:spPr>
            <a:xfrm>
              <a:off x="3764280" y="681037"/>
              <a:ext cx="4663440" cy="54959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3ADF4A-99ED-45D6-AD3F-FD591BB642AD}"/>
                </a:ext>
              </a:extLst>
            </p:cNvPr>
            <p:cNvSpPr txBox="1"/>
            <p:nvPr/>
          </p:nvSpPr>
          <p:spPr>
            <a:xfrm>
              <a:off x="3764280" y="681037"/>
              <a:ext cx="4663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struct</a:t>
              </a:r>
              <a:r>
                <a:rPr lang="en-GB" sz="2800" dirty="0"/>
                <a:t> </a:t>
              </a:r>
              <a:r>
                <a:rPr lang="en-GB" sz="2800" dirty="0" err="1"/>
                <a:t>Mahasiswa</a:t>
              </a:r>
              <a:endParaRPr lang="id-ID" sz="2800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7D66C89-E5A2-4C6C-9158-9FBA3768EB68}"/>
                </a:ext>
              </a:extLst>
            </p:cNvPr>
            <p:cNvSpPr/>
            <p:nvPr/>
          </p:nvSpPr>
          <p:spPr>
            <a:xfrm>
              <a:off x="4602480" y="1631853"/>
              <a:ext cx="2987039" cy="87219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int NIM</a:t>
              </a:r>
              <a:endParaRPr lang="id-ID" sz="2400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3434A85-65A5-4BFC-90D8-976E9E6F4F03}"/>
                </a:ext>
              </a:extLst>
            </p:cNvPr>
            <p:cNvSpPr/>
            <p:nvPr/>
          </p:nvSpPr>
          <p:spPr>
            <a:xfrm>
              <a:off x="4602479" y="3210951"/>
              <a:ext cx="2987039" cy="87219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char </a:t>
              </a:r>
              <a:r>
                <a:rPr lang="en-GB" sz="2400" dirty="0" err="1"/>
                <a:t>nama</a:t>
              </a:r>
              <a:r>
                <a:rPr lang="en-GB" sz="2400" dirty="0"/>
                <a:t>[20]</a:t>
              </a:r>
              <a:endParaRPr lang="id-ID" sz="24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384B5EA-6425-42D1-90F5-226BE107AFB7}"/>
                </a:ext>
              </a:extLst>
            </p:cNvPr>
            <p:cNvSpPr/>
            <p:nvPr/>
          </p:nvSpPr>
          <p:spPr>
            <a:xfrm>
              <a:off x="4602479" y="4790049"/>
              <a:ext cx="2987039" cy="87219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float IPK</a:t>
              </a:r>
              <a:endParaRPr lang="id-ID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75C8BB-74F5-4D1B-BD26-8BC5B9DE0427}"/>
              </a:ext>
            </a:extLst>
          </p:cNvPr>
          <p:cNvGrpSpPr/>
          <p:nvPr/>
        </p:nvGrpSpPr>
        <p:grpSpPr>
          <a:xfrm>
            <a:off x="6788834" y="681037"/>
            <a:ext cx="4663440" cy="5495926"/>
            <a:chOff x="6788834" y="681037"/>
            <a:chExt cx="4663440" cy="549592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8FA9DF-CEA3-43FC-A990-A37A2A949426}"/>
                </a:ext>
              </a:extLst>
            </p:cNvPr>
            <p:cNvSpPr/>
            <p:nvPr/>
          </p:nvSpPr>
          <p:spPr>
            <a:xfrm>
              <a:off x="6788834" y="681037"/>
              <a:ext cx="4663440" cy="54959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B3D317-C6E7-433B-A144-5C38D4CE5F97}"/>
                </a:ext>
              </a:extLst>
            </p:cNvPr>
            <p:cNvSpPr txBox="1"/>
            <p:nvPr/>
          </p:nvSpPr>
          <p:spPr>
            <a:xfrm>
              <a:off x="6788834" y="681037"/>
              <a:ext cx="4663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union</a:t>
              </a:r>
              <a:r>
                <a:rPr lang="en-GB" sz="2800" dirty="0"/>
                <a:t> </a:t>
              </a:r>
              <a:r>
                <a:rPr lang="en-GB" sz="2800" dirty="0" err="1"/>
                <a:t>Mahasiswa</a:t>
              </a:r>
              <a:endParaRPr lang="id-ID" sz="28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152092C-8631-47B6-8A2F-9E3E4BF7AC29}"/>
                </a:ext>
              </a:extLst>
            </p:cNvPr>
            <p:cNvSpPr/>
            <p:nvPr/>
          </p:nvSpPr>
          <p:spPr>
            <a:xfrm>
              <a:off x="7627034" y="1951892"/>
              <a:ext cx="2987039" cy="295421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rgbClr val="FF9900"/>
                  </a:solidFill>
                </a:rPr>
                <a:t>int NIM</a:t>
              </a:r>
            </a:p>
            <a:p>
              <a:pPr algn="ctr"/>
              <a:endParaRPr lang="en-GB" sz="2400" b="1" dirty="0">
                <a:solidFill>
                  <a:srgbClr val="FF9900"/>
                </a:solidFill>
              </a:endParaRPr>
            </a:p>
            <a:p>
              <a:pPr algn="ctr"/>
              <a:r>
                <a:rPr lang="en-GB" sz="2400" b="1" dirty="0">
                  <a:solidFill>
                    <a:srgbClr val="FF0000"/>
                  </a:solidFill>
                </a:rPr>
                <a:t>char </a:t>
              </a:r>
              <a:r>
                <a:rPr lang="en-GB" sz="2400" b="1" dirty="0" err="1">
                  <a:solidFill>
                    <a:srgbClr val="FF0000"/>
                  </a:solidFill>
                </a:rPr>
                <a:t>nama</a:t>
              </a:r>
              <a:r>
                <a:rPr lang="en-GB" sz="2400" b="1" dirty="0">
                  <a:solidFill>
                    <a:srgbClr val="FF0000"/>
                  </a:solidFill>
                </a:rPr>
                <a:t>[20]</a:t>
              </a:r>
            </a:p>
            <a:p>
              <a:pPr algn="ctr"/>
              <a:endParaRPr lang="en-GB" sz="2400" b="1" dirty="0">
                <a:solidFill>
                  <a:srgbClr val="FF9900"/>
                </a:solidFill>
              </a:endParaRPr>
            </a:p>
            <a:p>
              <a:pPr algn="ctr"/>
              <a:r>
                <a:rPr lang="en-GB" sz="2400" b="1" dirty="0">
                  <a:solidFill>
                    <a:schemeClr val="accent6"/>
                  </a:solidFill>
                </a:rPr>
                <a:t>float IPK</a:t>
              </a:r>
              <a:endParaRPr lang="id-ID" sz="2400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04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70CD-DCF5-4919-B5D9-7C3A1077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2DEE-3F6B-4AC0-B8A1-21D12611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union </a:t>
            </a:r>
            <a:r>
              <a:rPr lang="en-GB" dirty="0" err="1"/>
              <a:t>dibutuhkan</a:t>
            </a:r>
            <a:endParaRPr lang="en-GB" dirty="0"/>
          </a:p>
          <a:p>
            <a:pPr marL="0" indent="0" algn="ctr">
              <a:buNone/>
            </a:pPr>
            <a:r>
              <a:rPr lang="en-GB" b="1" dirty="0"/>
              <a:t>union variable</a:t>
            </a:r>
          </a:p>
        </p:txBody>
      </p:sp>
    </p:spTree>
    <p:extLst>
      <p:ext uri="{BB962C8B-B14F-4D97-AF65-F5344CB8AC3E}">
        <p14:creationId xmlns:p14="http://schemas.microsoft.com/office/powerpoint/2010/main" val="2469288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5F95E3A-DE63-432E-A36B-FA448786F2CC}"/>
              </a:ext>
            </a:extLst>
          </p:cNvPr>
          <p:cNvGrpSpPr/>
          <p:nvPr/>
        </p:nvGrpSpPr>
        <p:grpSpPr>
          <a:xfrm>
            <a:off x="803030" y="681037"/>
            <a:ext cx="4663440" cy="5495926"/>
            <a:chOff x="6788834" y="681037"/>
            <a:chExt cx="4663440" cy="54959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0F4E55-816D-41CC-A5A6-C209162E310F}"/>
                </a:ext>
              </a:extLst>
            </p:cNvPr>
            <p:cNvSpPr/>
            <p:nvPr/>
          </p:nvSpPr>
          <p:spPr>
            <a:xfrm>
              <a:off x="6788834" y="681037"/>
              <a:ext cx="4663440" cy="54959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21352C-A4C9-4876-9CD3-A05F2EFA8A55}"/>
                </a:ext>
              </a:extLst>
            </p:cNvPr>
            <p:cNvSpPr txBox="1"/>
            <p:nvPr/>
          </p:nvSpPr>
          <p:spPr>
            <a:xfrm>
              <a:off x="6788834" y="681037"/>
              <a:ext cx="4663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union</a:t>
              </a:r>
              <a:r>
                <a:rPr lang="en-GB" sz="2800" dirty="0"/>
                <a:t> </a:t>
              </a:r>
              <a:r>
                <a:rPr lang="en-GB" sz="2800" dirty="0" err="1"/>
                <a:t>Mahasiswa</a:t>
              </a:r>
              <a:endParaRPr lang="id-ID" sz="28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0045A20-0979-47D0-A548-D24808239C7B}"/>
                </a:ext>
              </a:extLst>
            </p:cNvPr>
            <p:cNvSpPr/>
            <p:nvPr/>
          </p:nvSpPr>
          <p:spPr>
            <a:xfrm>
              <a:off x="7627034" y="1951892"/>
              <a:ext cx="2987039" cy="295421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rgbClr val="FF9900"/>
                  </a:solidFill>
                </a:rPr>
                <a:t>int NIM</a:t>
              </a:r>
            </a:p>
            <a:p>
              <a:pPr algn="ctr"/>
              <a:endParaRPr lang="en-GB" sz="2400" b="1" dirty="0">
                <a:solidFill>
                  <a:srgbClr val="FF9900"/>
                </a:solidFill>
              </a:endParaRPr>
            </a:p>
            <a:p>
              <a:pPr algn="ctr"/>
              <a:r>
                <a:rPr lang="en-GB" sz="2400" b="1" dirty="0">
                  <a:solidFill>
                    <a:srgbClr val="FF0000"/>
                  </a:solidFill>
                </a:rPr>
                <a:t>char </a:t>
              </a:r>
              <a:r>
                <a:rPr lang="en-GB" sz="2400" b="1" dirty="0" err="1">
                  <a:solidFill>
                    <a:srgbClr val="FF0000"/>
                  </a:solidFill>
                </a:rPr>
                <a:t>nama</a:t>
              </a:r>
              <a:r>
                <a:rPr lang="en-GB" sz="2400" b="1" dirty="0">
                  <a:solidFill>
                    <a:srgbClr val="FF0000"/>
                  </a:solidFill>
                </a:rPr>
                <a:t>[20]</a:t>
              </a:r>
            </a:p>
            <a:p>
              <a:pPr algn="ctr"/>
              <a:endParaRPr lang="en-GB" sz="2400" b="1" dirty="0">
                <a:solidFill>
                  <a:srgbClr val="FF9900"/>
                </a:solidFill>
              </a:endParaRPr>
            </a:p>
            <a:p>
              <a:pPr algn="ctr"/>
              <a:r>
                <a:rPr lang="en-GB" sz="2400" b="1" dirty="0">
                  <a:solidFill>
                    <a:schemeClr val="accent6"/>
                  </a:solidFill>
                </a:rPr>
                <a:t>float IPK</a:t>
              </a:r>
              <a:endParaRPr lang="id-ID" sz="240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00E3A7AB-3493-41C3-B276-B457BD95F3B4}"/>
              </a:ext>
            </a:extLst>
          </p:cNvPr>
          <p:cNvSpPr/>
          <p:nvPr/>
        </p:nvSpPr>
        <p:spPr>
          <a:xfrm>
            <a:off x="9948970" y="681037"/>
            <a:ext cx="1440000" cy="1440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MHS_A</a:t>
            </a:r>
            <a:endParaRPr lang="id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799809-3C27-45C4-9F63-06EE845A475A}"/>
              </a:ext>
            </a:extLst>
          </p:cNvPr>
          <p:cNvSpPr/>
          <p:nvPr/>
        </p:nvSpPr>
        <p:spPr>
          <a:xfrm>
            <a:off x="9948970" y="2708999"/>
            <a:ext cx="1440000" cy="14400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MHS_B</a:t>
            </a:r>
            <a:endParaRPr lang="id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92408D-857D-47AB-840D-60B175D9BA4C}"/>
              </a:ext>
            </a:extLst>
          </p:cNvPr>
          <p:cNvSpPr/>
          <p:nvPr/>
        </p:nvSpPr>
        <p:spPr>
          <a:xfrm>
            <a:off x="9948970" y="4736963"/>
            <a:ext cx="1440000" cy="144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MHS_C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4875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5F95E3A-DE63-432E-A36B-FA448786F2CC}"/>
              </a:ext>
            </a:extLst>
          </p:cNvPr>
          <p:cNvGrpSpPr/>
          <p:nvPr/>
        </p:nvGrpSpPr>
        <p:grpSpPr>
          <a:xfrm>
            <a:off x="803030" y="681037"/>
            <a:ext cx="4663440" cy="5495926"/>
            <a:chOff x="6788834" y="681037"/>
            <a:chExt cx="4663440" cy="54959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0F4E55-816D-41CC-A5A6-C209162E310F}"/>
                </a:ext>
              </a:extLst>
            </p:cNvPr>
            <p:cNvSpPr/>
            <p:nvPr/>
          </p:nvSpPr>
          <p:spPr>
            <a:xfrm>
              <a:off x="6788834" y="681037"/>
              <a:ext cx="4663440" cy="54959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21352C-A4C9-4876-9CD3-A05F2EFA8A55}"/>
                </a:ext>
              </a:extLst>
            </p:cNvPr>
            <p:cNvSpPr txBox="1"/>
            <p:nvPr/>
          </p:nvSpPr>
          <p:spPr>
            <a:xfrm>
              <a:off x="6788834" y="681037"/>
              <a:ext cx="4663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union</a:t>
              </a:r>
              <a:r>
                <a:rPr lang="en-GB" sz="2800" dirty="0"/>
                <a:t> </a:t>
              </a:r>
              <a:r>
                <a:rPr lang="en-GB" sz="2800" dirty="0" err="1"/>
                <a:t>Mahasiswa</a:t>
              </a:r>
              <a:endParaRPr lang="id-ID" sz="28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0045A20-0979-47D0-A548-D24808239C7B}"/>
                </a:ext>
              </a:extLst>
            </p:cNvPr>
            <p:cNvSpPr/>
            <p:nvPr/>
          </p:nvSpPr>
          <p:spPr>
            <a:xfrm>
              <a:off x="7627034" y="1951892"/>
              <a:ext cx="2987039" cy="295421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rgbClr val="FF9900"/>
                  </a:solidFill>
                </a:rPr>
                <a:t>int NIM</a:t>
              </a:r>
            </a:p>
            <a:p>
              <a:pPr algn="ctr"/>
              <a:endParaRPr lang="en-GB" sz="2400" b="1" dirty="0">
                <a:solidFill>
                  <a:srgbClr val="FF9900"/>
                </a:solidFill>
              </a:endParaRPr>
            </a:p>
            <a:p>
              <a:pPr algn="ctr"/>
              <a:r>
                <a:rPr lang="en-GB" sz="2400" b="1" dirty="0">
                  <a:solidFill>
                    <a:srgbClr val="FF0000"/>
                  </a:solidFill>
                </a:rPr>
                <a:t>char </a:t>
              </a:r>
              <a:r>
                <a:rPr lang="en-GB" sz="2400" b="1" dirty="0" err="1">
                  <a:solidFill>
                    <a:srgbClr val="FF0000"/>
                  </a:solidFill>
                </a:rPr>
                <a:t>nama</a:t>
              </a:r>
              <a:r>
                <a:rPr lang="en-GB" sz="2400" b="1" dirty="0">
                  <a:solidFill>
                    <a:srgbClr val="FF0000"/>
                  </a:solidFill>
                </a:rPr>
                <a:t>[20]</a:t>
              </a:r>
            </a:p>
            <a:p>
              <a:pPr algn="ctr"/>
              <a:endParaRPr lang="en-GB" sz="2400" b="1" dirty="0">
                <a:solidFill>
                  <a:srgbClr val="FF9900"/>
                </a:solidFill>
              </a:endParaRPr>
            </a:p>
            <a:p>
              <a:pPr algn="ctr"/>
              <a:r>
                <a:rPr lang="en-GB" sz="2400" b="1" dirty="0">
                  <a:solidFill>
                    <a:schemeClr val="accent6"/>
                  </a:solidFill>
                </a:rPr>
                <a:t>float IPK</a:t>
              </a:r>
              <a:endParaRPr lang="id-ID" sz="24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22E9243-AE95-4826-BEBB-1822A3BA6D75}"/>
              </a:ext>
            </a:extLst>
          </p:cNvPr>
          <p:cNvGrpSpPr/>
          <p:nvPr/>
        </p:nvGrpSpPr>
        <p:grpSpPr>
          <a:xfrm>
            <a:off x="7423164" y="681037"/>
            <a:ext cx="3965806" cy="5495926"/>
            <a:chOff x="7423164" y="681037"/>
            <a:chExt cx="3965806" cy="549592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E3A7AB-3493-41C3-B276-B457BD95F3B4}"/>
                </a:ext>
              </a:extLst>
            </p:cNvPr>
            <p:cNvSpPr/>
            <p:nvPr/>
          </p:nvSpPr>
          <p:spPr>
            <a:xfrm>
              <a:off x="9948970" y="681037"/>
              <a:ext cx="1440000" cy="1440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MHS_A</a:t>
              </a:r>
              <a:endParaRPr lang="id-ID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799809-3C27-45C4-9F63-06EE845A475A}"/>
                </a:ext>
              </a:extLst>
            </p:cNvPr>
            <p:cNvSpPr/>
            <p:nvPr/>
          </p:nvSpPr>
          <p:spPr>
            <a:xfrm>
              <a:off x="9948970" y="2708999"/>
              <a:ext cx="1440000" cy="1440000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MHS_B</a:t>
              </a:r>
              <a:endParaRPr lang="id-ID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92408D-857D-47AB-840D-60B175D9BA4C}"/>
                </a:ext>
              </a:extLst>
            </p:cNvPr>
            <p:cNvSpPr/>
            <p:nvPr/>
          </p:nvSpPr>
          <p:spPr>
            <a:xfrm>
              <a:off x="9948970" y="4736963"/>
              <a:ext cx="1440000" cy="144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MHS_C</a:t>
              </a:r>
              <a:endParaRPr lang="id-ID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9FC571-F511-4C12-B11D-B9483044AEC6}"/>
                </a:ext>
              </a:extLst>
            </p:cNvPr>
            <p:cNvSpPr txBox="1"/>
            <p:nvPr/>
          </p:nvSpPr>
          <p:spPr>
            <a:xfrm>
              <a:off x="7436003" y="933037"/>
              <a:ext cx="2520000" cy="93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NIM	= 2020470001</a:t>
              </a:r>
            </a:p>
            <a:p>
              <a:r>
                <a:rPr lang="en-GB" dirty="0" err="1"/>
                <a:t>nama</a:t>
              </a:r>
              <a:r>
                <a:rPr lang="en-GB" dirty="0"/>
                <a:t>	= Caca</a:t>
              </a:r>
            </a:p>
            <a:p>
              <a:r>
                <a:rPr lang="en-GB" dirty="0"/>
                <a:t>IPK	= 2.95</a:t>
              </a:r>
              <a:endParaRPr lang="id-ID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B48CB9-B3D6-43FE-83B8-36D9B7C7D339}"/>
                </a:ext>
              </a:extLst>
            </p:cNvPr>
            <p:cNvSpPr txBox="1"/>
            <p:nvPr/>
          </p:nvSpPr>
          <p:spPr>
            <a:xfrm>
              <a:off x="7436003" y="2960999"/>
              <a:ext cx="2520000" cy="93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NIM	= 2020470020</a:t>
              </a:r>
            </a:p>
            <a:p>
              <a:r>
                <a:rPr lang="en-GB" dirty="0" err="1"/>
                <a:t>nama</a:t>
              </a:r>
              <a:r>
                <a:rPr lang="en-GB" dirty="0"/>
                <a:t>	= Malik</a:t>
              </a:r>
            </a:p>
            <a:p>
              <a:r>
                <a:rPr lang="en-GB" dirty="0"/>
                <a:t>IPK	= 3.15</a:t>
              </a:r>
              <a:endParaRPr lang="id-ID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AFB451-C138-462D-B27C-8605FE22ED34}"/>
                </a:ext>
              </a:extLst>
            </p:cNvPr>
            <p:cNvSpPr txBox="1"/>
            <p:nvPr/>
          </p:nvSpPr>
          <p:spPr>
            <a:xfrm>
              <a:off x="7423164" y="4988963"/>
              <a:ext cx="2520000" cy="93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NIM	= 2020470066</a:t>
              </a:r>
            </a:p>
            <a:p>
              <a:r>
                <a:rPr lang="en-GB" dirty="0" err="1"/>
                <a:t>nama</a:t>
              </a:r>
              <a:r>
                <a:rPr lang="en-GB" dirty="0"/>
                <a:t>	= </a:t>
              </a:r>
              <a:r>
                <a:rPr lang="en-GB" dirty="0" err="1"/>
                <a:t>Zulfa</a:t>
              </a:r>
              <a:endParaRPr lang="en-GB" dirty="0"/>
            </a:p>
            <a:p>
              <a:r>
                <a:rPr lang="en-GB" dirty="0"/>
                <a:t>IPK	= 3.9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1453046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5F95E3A-DE63-432E-A36B-FA448786F2CC}"/>
              </a:ext>
            </a:extLst>
          </p:cNvPr>
          <p:cNvGrpSpPr/>
          <p:nvPr/>
        </p:nvGrpSpPr>
        <p:grpSpPr>
          <a:xfrm>
            <a:off x="803030" y="681037"/>
            <a:ext cx="4663440" cy="5495926"/>
            <a:chOff x="6788834" y="681037"/>
            <a:chExt cx="4663440" cy="54959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0F4E55-816D-41CC-A5A6-C209162E310F}"/>
                </a:ext>
              </a:extLst>
            </p:cNvPr>
            <p:cNvSpPr/>
            <p:nvPr/>
          </p:nvSpPr>
          <p:spPr>
            <a:xfrm>
              <a:off x="6788834" y="681037"/>
              <a:ext cx="4663440" cy="54959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21352C-A4C9-4876-9CD3-A05F2EFA8A55}"/>
                </a:ext>
              </a:extLst>
            </p:cNvPr>
            <p:cNvSpPr txBox="1"/>
            <p:nvPr/>
          </p:nvSpPr>
          <p:spPr>
            <a:xfrm>
              <a:off x="6788834" y="681037"/>
              <a:ext cx="4663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union</a:t>
              </a:r>
              <a:r>
                <a:rPr lang="en-GB" sz="2800" dirty="0"/>
                <a:t> </a:t>
              </a:r>
              <a:r>
                <a:rPr lang="en-GB" sz="2800" dirty="0" err="1"/>
                <a:t>Mahasiswa</a:t>
              </a:r>
              <a:endParaRPr lang="id-ID" sz="28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0045A20-0979-47D0-A548-D24808239C7B}"/>
                </a:ext>
              </a:extLst>
            </p:cNvPr>
            <p:cNvSpPr/>
            <p:nvPr/>
          </p:nvSpPr>
          <p:spPr>
            <a:xfrm>
              <a:off x="7627034" y="1951892"/>
              <a:ext cx="2987039" cy="2954215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rgbClr val="FF9900"/>
                  </a:solidFill>
                </a:rPr>
                <a:t>int NIM</a:t>
              </a:r>
            </a:p>
            <a:p>
              <a:pPr algn="ctr"/>
              <a:endParaRPr lang="en-GB" sz="2400" b="1" dirty="0">
                <a:solidFill>
                  <a:srgbClr val="FF9900"/>
                </a:solidFill>
              </a:endParaRPr>
            </a:p>
            <a:p>
              <a:pPr algn="ctr"/>
              <a:r>
                <a:rPr lang="en-GB" sz="2400" b="1" dirty="0">
                  <a:solidFill>
                    <a:srgbClr val="FF0000"/>
                  </a:solidFill>
                </a:rPr>
                <a:t>char </a:t>
              </a:r>
              <a:r>
                <a:rPr lang="en-GB" sz="2400" b="1" dirty="0" err="1">
                  <a:solidFill>
                    <a:srgbClr val="FF0000"/>
                  </a:solidFill>
                </a:rPr>
                <a:t>nama</a:t>
              </a:r>
              <a:r>
                <a:rPr lang="en-GB" sz="2400" b="1" dirty="0">
                  <a:solidFill>
                    <a:srgbClr val="FF0000"/>
                  </a:solidFill>
                </a:rPr>
                <a:t>[20]</a:t>
              </a:r>
            </a:p>
            <a:p>
              <a:pPr algn="ctr"/>
              <a:endParaRPr lang="en-GB" sz="2400" b="1" dirty="0">
                <a:solidFill>
                  <a:srgbClr val="FF9900"/>
                </a:solidFill>
              </a:endParaRPr>
            </a:p>
            <a:p>
              <a:pPr algn="ctr"/>
              <a:r>
                <a:rPr lang="en-GB" sz="2400" b="1" dirty="0">
                  <a:solidFill>
                    <a:schemeClr val="accent6"/>
                  </a:solidFill>
                </a:rPr>
                <a:t>float IPK</a:t>
              </a:r>
              <a:endParaRPr lang="id-ID" sz="24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8EF2F80-5CAD-4C58-A071-02664A6D019F}"/>
              </a:ext>
            </a:extLst>
          </p:cNvPr>
          <p:cNvGrpSpPr/>
          <p:nvPr/>
        </p:nvGrpSpPr>
        <p:grpSpPr>
          <a:xfrm>
            <a:off x="7423164" y="681037"/>
            <a:ext cx="3965806" cy="5495926"/>
            <a:chOff x="7423164" y="681037"/>
            <a:chExt cx="3965806" cy="549592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E3A7AB-3493-41C3-B276-B457BD95F3B4}"/>
                </a:ext>
              </a:extLst>
            </p:cNvPr>
            <p:cNvSpPr/>
            <p:nvPr/>
          </p:nvSpPr>
          <p:spPr>
            <a:xfrm>
              <a:off x="9948970" y="681037"/>
              <a:ext cx="1440000" cy="1440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MHS_A</a:t>
              </a:r>
              <a:endParaRPr lang="id-ID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799809-3C27-45C4-9F63-06EE845A475A}"/>
                </a:ext>
              </a:extLst>
            </p:cNvPr>
            <p:cNvSpPr/>
            <p:nvPr/>
          </p:nvSpPr>
          <p:spPr>
            <a:xfrm>
              <a:off x="9948970" y="2708999"/>
              <a:ext cx="1440000" cy="1440000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MHS_B</a:t>
              </a:r>
              <a:endParaRPr lang="id-ID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92408D-857D-47AB-840D-60B175D9BA4C}"/>
                </a:ext>
              </a:extLst>
            </p:cNvPr>
            <p:cNvSpPr/>
            <p:nvPr/>
          </p:nvSpPr>
          <p:spPr>
            <a:xfrm>
              <a:off x="9948970" y="4736963"/>
              <a:ext cx="1440000" cy="144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MHS_C</a:t>
              </a:r>
              <a:endParaRPr lang="id-ID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9FC571-F511-4C12-B11D-B9483044AEC6}"/>
                </a:ext>
              </a:extLst>
            </p:cNvPr>
            <p:cNvSpPr txBox="1"/>
            <p:nvPr/>
          </p:nvSpPr>
          <p:spPr>
            <a:xfrm>
              <a:off x="7436003" y="933037"/>
              <a:ext cx="2520000" cy="93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NIM	= 2020470001</a:t>
              </a:r>
            </a:p>
            <a:p>
              <a:r>
                <a:rPr lang="en-GB" dirty="0" err="1"/>
                <a:t>nama</a:t>
              </a:r>
              <a:r>
                <a:rPr lang="en-GB" dirty="0"/>
                <a:t>	= Caca</a:t>
              </a:r>
            </a:p>
            <a:p>
              <a:r>
                <a:rPr lang="en-GB" dirty="0"/>
                <a:t>IPK	= 2.95</a:t>
              </a:r>
              <a:endParaRPr lang="id-ID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B48CB9-B3D6-43FE-83B8-36D9B7C7D339}"/>
                </a:ext>
              </a:extLst>
            </p:cNvPr>
            <p:cNvSpPr txBox="1"/>
            <p:nvPr/>
          </p:nvSpPr>
          <p:spPr>
            <a:xfrm>
              <a:off x="7436003" y="2960999"/>
              <a:ext cx="2520000" cy="93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NIM	= 2020470020</a:t>
              </a:r>
            </a:p>
            <a:p>
              <a:r>
                <a:rPr lang="en-GB" dirty="0" err="1"/>
                <a:t>nama</a:t>
              </a:r>
              <a:r>
                <a:rPr lang="en-GB" dirty="0"/>
                <a:t>	= Malik</a:t>
              </a:r>
            </a:p>
            <a:p>
              <a:r>
                <a:rPr lang="en-GB" dirty="0"/>
                <a:t>IPK	= 3.15</a:t>
              </a:r>
              <a:endParaRPr lang="id-ID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AFB451-C138-462D-B27C-8605FE22ED34}"/>
                </a:ext>
              </a:extLst>
            </p:cNvPr>
            <p:cNvSpPr txBox="1"/>
            <p:nvPr/>
          </p:nvSpPr>
          <p:spPr>
            <a:xfrm>
              <a:off x="7423164" y="4988963"/>
              <a:ext cx="2520000" cy="93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NIM	= 2020470066</a:t>
              </a:r>
            </a:p>
            <a:p>
              <a:r>
                <a:rPr lang="en-GB" dirty="0" err="1"/>
                <a:t>nama</a:t>
              </a:r>
              <a:r>
                <a:rPr lang="en-GB" dirty="0"/>
                <a:t>	= </a:t>
              </a:r>
              <a:r>
                <a:rPr lang="en-GB" dirty="0" err="1"/>
                <a:t>Zulfa</a:t>
              </a:r>
              <a:endParaRPr lang="en-GB" dirty="0"/>
            </a:p>
            <a:p>
              <a:r>
                <a:rPr lang="en-GB" dirty="0"/>
                <a:t>IPK	= 3.9</a:t>
              </a:r>
              <a:endParaRPr lang="id-ID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81CA58-627A-4B14-B0DD-992B4544BA3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459437" y="1401037"/>
            <a:ext cx="1976566" cy="16657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7F2611-5F70-4B8D-985B-5160A74ACF4F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flipH="1">
            <a:off x="5466470" y="3428999"/>
            <a:ext cx="196953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BC9712-FDA6-440E-9FE2-EAC7B7372F6C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466470" y="3791245"/>
            <a:ext cx="1956694" cy="16657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5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9B49-D704-466E-86A9-715755B4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Tipe</a:t>
            </a:r>
            <a:r>
              <a:rPr lang="en-GB" dirty="0"/>
              <a:t> Data </a:t>
            </a:r>
            <a:r>
              <a:rPr lang="en-GB" dirty="0" err="1"/>
              <a:t>Spesial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563C9-BE59-44AC-9761-4A2A3C271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Modul 4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36313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A122-371C-4BBA-B9E9-C2DC1F74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Union Syntax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8DA00-1CC4-4CA4-9F7E-E75C53C0C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880" y="1690688"/>
            <a:ext cx="4206240" cy="3978592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union</a:t>
            </a:r>
            <a:r>
              <a:rPr lang="en-GB" dirty="0"/>
              <a:t> </a:t>
            </a:r>
            <a:r>
              <a:rPr lang="en-GB" dirty="0" err="1"/>
              <a:t>nama_union</a:t>
            </a: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tipe_data</a:t>
            </a:r>
            <a:r>
              <a:rPr lang="en-GB" dirty="0"/>
              <a:t> member1 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tipe_data</a:t>
            </a:r>
            <a:r>
              <a:rPr lang="en-GB" dirty="0"/>
              <a:t> member2 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tipe_data</a:t>
            </a:r>
            <a:r>
              <a:rPr lang="en-GB" dirty="0"/>
              <a:t> member3 ;	…</a:t>
            </a:r>
          </a:p>
          <a:p>
            <a:pPr marL="0" indent="0">
              <a:buNone/>
            </a:pPr>
            <a:r>
              <a:rPr lang="en-GB" dirty="0"/>
              <a:t>} </a:t>
            </a:r>
            <a:r>
              <a:rPr lang="en-GB" dirty="0" err="1"/>
              <a:t>union_variable</a:t>
            </a:r>
            <a:r>
              <a:rPr lang="en-GB" dirty="0"/>
              <a:t>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53325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7F59-D9E4-43AC-8838-25BE0FFE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Enumerasi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BF1DD-9105-4B9B-AC20-512ED6F2F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Enum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94986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45B7-E6D9-4EEC-A9F8-F302C4CC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D7E53-4E13-4931-AEC5-B26D817CE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err="1"/>
              <a:t>Tipe</a:t>
            </a:r>
            <a:r>
              <a:rPr lang="en-GB" dirty="0"/>
              <a:t> data </a:t>
            </a:r>
            <a:r>
              <a:rPr lang="en-GB" dirty="0" err="1"/>
              <a:t>spesial</a:t>
            </a:r>
            <a:r>
              <a:rPr lang="en-GB" dirty="0"/>
              <a:t> yang </a:t>
            </a:r>
            <a:r>
              <a:rPr lang="en-GB" dirty="0" err="1"/>
              <a:t>berisi</a:t>
            </a:r>
            <a:r>
              <a:rPr lang="en-GB" dirty="0"/>
              <a:t> </a:t>
            </a:r>
            <a:r>
              <a:rPr lang="en-GB" b="1" dirty="0" err="1"/>
              <a:t>kumpulan</a:t>
            </a:r>
            <a:r>
              <a:rPr lang="en-GB" dirty="0"/>
              <a:t> </a:t>
            </a:r>
            <a:r>
              <a:rPr lang="en-GB" b="1" dirty="0" err="1"/>
              <a:t>konstanta</a:t>
            </a:r>
            <a:endParaRPr lang="en-GB" b="1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err="1"/>
              <a:t>Enumerasi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b="1" dirty="0" err="1"/>
              <a:t>memberikan</a:t>
            </a:r>
            <a:r>
              <a:rPr lang="en-GB" b="1" dirty="0"/>
              <a:t> </a:t>
            </a:r>
            <a:r>
              <a:rPr lang="en-GB" b="1" dirty="0" err="1"/>
              <a:t>nilai</a:t>
            </a:r>
            <a:r>
              <a:rPr lang="en-GB" b="1" dirty="0"/>
              <a:t> </a:t>
            </a:r>
            <a:r>
              <a:rPr lang="en-GB" dirty="0"/>
              <a:t>pada</a:t>
            </a:r>
          </a:p>
          <a:p>
            <a:pPr marL="0" indent="0" algn="ctr">
              <a:buNone/>
            </a:pP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b="1" dirty="0" err="1"/>
              <a:t>konstanta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1772176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4451-2AB9-4420-94DE-349E1099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A4669-56D1-40CD-960F-2ED60C0BA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b="1" dirty="0" err="1"/>
              <a:t>enum</a:t>
            </a:r>
            <a:r>
              <a:rPr lang="en-GB" dirty="0"/>
              <a:t>  </a:t>
            </a:r>
            <a:r>
              <a:rPr lang="en-GB" dirty="0" err="1"/>
              <a:t>nama_enumerasi</a:t>
            </a:r>
            <a:r>
              <a:rPr lang="en-GB" dirty="0"/>
              <a:t> { konstanta1, konstanta2, … };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4393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AE32-646A-40B7-A78F-26D494B1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Enumerasi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3B38-2AF0-4A0D-A1E1-7332D1F54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5400" dirty="0"/>
              <a:t>{ </a:t>
            </a:r>
            <a:r>
              <a:rPr lang="en-GB" sz="5400" dirty="0" err="1"/>
              <a:t>apel</a:t>
            </a:r>
            <a:r>
              <a:rPr lang="en-GB" sz="5400" dirty="0"/>
              <a:t>, pisang, </a:t>
            </a:r>
            <a:r>
              <a:rPr lang="en-GB" sz="5400" dirty="0" err="1"/>
              <a:t>jeruk</a:t>
            </a:r>
            <a:r>
              <a:rPr lang="en-GB" sz="5400" dirty="0"/>
              <a:t>, nanas, durian }</a:t>
            </a:r>
            <a:endParaRPr lang="id-ID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CA6436-AAC9-4869-ADB3-2AC64624021F}"/>
              </a:ext>
            </a:extLst>
          </p:cNvPr>
          <p:cNvSpPr txBox="1"/>
          <p:nvPr/>
        </p:nvSpPr>
        <p:spPr>
          <a:xfrm>
            <a:off x="1856936" y="37396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0</a:t>
            </a:r>
            <a:endParaRPr lang="id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EA01D5-7679-4054-8D2D-5BC60E2B6F7D}"/>
              </a:ext>
            </a:extLst>
          </p:cNvPr>
          <p:cNvSpPr txBox="1"/>
          <p:nvPr/>
        </p:nvSpPr>
        <p:spPr>
          <a:xfrm>
            <a:off x="3711526" y="37400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1</a:t>
            </a:r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755E9-B318-4E60-B802-5C79EED454FA}"/>
              </a:ext>
            </a:extLst>
          </p:cNvPr>
          <p:cNvSpPr txBox="1"/>
          <p:nvPr/>
        </p:nvSpPr>
        <p:spPr>
          <a:xfrm>
            <a:off x="5566116" y="37396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2</a:t>
            </a:r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1945D2-129A-4D9A-ADC7-0B8D1A52C778}"/>
              </a:ext>
            </a:extLst>
          </p:cNvPr>
          <p:cNvSpPr txBox="1"/>
          <p:nvPr/>
        </p:nvSpPr>
        <p:spPr>
          <a:xfrm>
            <a:off x="7556695" y="37396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3</a:t>
            </a:r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2AB8E-5017-4DA0-BD98-32234FAE3A8C}"/>
              </a:ext>
            </a:extLst>
          </p:cNvPr>
          <p:cNvSpPr txBox="1"/>
          <p:nvPr/>
        </p:nvSpPr>
        <p:spPr>
          <a:xfrm>
            <a:off x="9547274" y="373968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4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88047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3B38-2AF0-4A0D-A1E1-7332D1F54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5400" dirty="0"/>
              <a:t>{</a:t>
            </a:r>
            <a:r>
              <a:rPr lang="en-GB" sz="5400" dirty="0" err="1"/>
              <a:t>apel</a:t>
            </a:r>
            <a:r>
              <a:rPr lang="en-GB" sz="5400" dirty="0"/>
              <a:t>, pisang, </a:t>
            </a:r>
            <a:r>
              <a:rPr lang="en-GB" sz="5400" dirty="0" err="1"/>
              <a:t>jeruk</a:t>
            </a:r>
            <a:r>
              <a:rPr lang="en-GB" sz="5400" dirty="0"/>
              <a:t>, nanas, durian}</a:t>
            </a:r>
          </a:p>
          <a:p>
            <a:pPr marL="0" indent="0" algn="ctr">
              <a:buNone/>
            </a:pPr>
            <a:endParaRPr lang="en-GB" sz="5400" dirty="0"/>
          </a:p>
          <a:p>
            <a:pPr marL="0" indent="0">
              <a:buNone/>
            </a:pPr>
            <a:r>
              <a:rPr lang="en-GB" dirty="0" err="1"/>
              <a:t>apel</a:t>
            </a:r>
            <a:r>
              <a:rPr lang="en-GB" dirty="0"/>
              <a:t>		= 0</a:t>
            </a:r>
          </a:p>
          <a:p>
            <a:pPr marL="0" indent="0">
              <a:buNone/>
            </a:pPr>
            <a:r>
              <a:rPr lang="en-GB" dirty="0"/>
              <a:t>pisang	= 1</a:t>
            </a:r>
          </a:p>
          <a:p>
            <a:pPr marL="0" indent="0">
              <a:buNone/>
            </a:pPr>
            <a:r>
              <a:rPr lang="en-GB" dirty="0" err="1"/>
              <a:t>jeruk</a:t>
            </a:r>
            <a:r>
              <a:rPr lang="en-GB" dirty="0"/>
              <a:t>		= 2</a:t>
            </a:r>
          </a:p>
          <a:p>
            <a:pPr marL="0" indent="0">
              <a:buNone/>
            </a:pPr>
            <a:r>
              <a:rPr lang="en-GB" dirty="0"/>
              <a:t>nanas		= 3</a:t>
            </a:r>
          </a:p>
          <a:p>
            <a:pPr marL="0" indent="0">
              <a:buNone/>
            </a:pPr>
            <a:r>
              <a:rPr lang="en-GB" dirty="0"/>
              <a:t>durian	= 4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704EE7-8CBB-448D-A55D-5B1694C8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7653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3B38-2AF0-4A0D-A1E1-7332D1F54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 algn="ctr">
              <a:buNone/>
            </a:pPr>
            <a:r>
              <a:rPr lang="en-GB" sz="4400" dirty="0"/>
              <a:t>{ </a:t>
            </a:r>
            <a:r>
              <a:rPr lang="en-GB" sz="4400" dirty="0" err="1"/>
              <a:t>apel</a:t>
            </a:r>
            <a:r>
              <a:rPr lang="en-GB" sz="4400" dirty="0"/>
              <a:t>, pisang, </a:t>
            </a:r>
            <a:r>
              <a:rPr lang="en-GB" sz="4400" dirty="0" err="1"/>
              <a:t>jeruk</a:t>
            </a:r>
            <a:r>
              <a:rPr lang="en-GB" sz="4400" dirty="0"/>
              <a:t>=30, nanas, durian }</a:t>
            </a:r>
            <a:endParaRPr lang="id-ID" sz="40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572247-5FA1-4BB7-923B-F96D0767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5532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3B38-2AF0-4A0D-A1E1-7332D1F54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4400" dirty="0"/>
              <a:t>{ </a:t>
            </a:r>
            <a:r>
              <a:rPr lang="en-GB" sz="4400" dirty="0" err="1"/>
              <a:t>apel</a:t>
            </a:r>
            <a:r>
              <a:rPr lang="en-GB" sz="4400" dirty="0"/>
              <a:t>, pisang, </a:t>
            </a:r>
            <a:r>
              <a:rPr lang="en-GB" sz="4400" dirty="0" err="1"/>
              <a:t>jeruk</a:t>
            </a:r>
            <a:r>
              <a:rPr lang="en-GB" sz="4400" dirty="0"/>
              <a:t>=30, nanas, durian }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apel</a:t>
            </a:r>
            <a:r>
              <a:rPr lang="en-GB" dirty="0"/>
              <a:t>		= 0</a:t>
            </a:r>
          </a:p>
          <a:p>
            <a:pPr marL="0" indent="0">
              <a:buNone/>
            </a:pPr>
            <a:r>
              <a:rPr lang="en-GB" dirty="0"/>
              <a:t>pisang	= 1</a:t>
            </a:r>
          </a:p>
          <a:p>
            <a:pPr marL="0" indent="0">
              <a:buNone/>
            </a:pPr>
            <a:r>
              <a:rPr lang="en-GB" dirty="0" err="1"/>
              <a:t>jeruk</a:t>
            </a:r>
            <a:r>
              <a:rPr lang="en-GB" dirty="0"/>
              <a:t>		= 30</a:t>
            </a:r>
          </a:p>
          <a:p>
            <a:pPr marL="0" indent="0">
              <a:buNone/>
            </a:pPr>
            <a:r>
              <a:rPr lang="en-GB" dirty="0"/>
              <a:t>nanas		= 31</a:t>
            </a:r>
          </a:p>
          <a:p>
            <a:pPr marL="0" indent="0">
              <a:buNone/>
            </a:pPr>
            <a:r>
              <a:rPr lang="en-GB" dirty="0"/>
              <a:t>durian	= 32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DEFFE9-3C05-43D0-8F59-7EBD2C82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8270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3B38-2AF0-4A0D-A1E1-7332D1F54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 algn="ctr">
              <a:buNone/>
            </a:pPr>
            <a:r>
              <a:rPr lang="en-GB" sz="4400" dirty="0"/>
              <a:t>level { easy=0, medium=50, hard=100 }</a:t>
            </a:r>
            <a:endParaRPr lang="id-ID" sz="40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572247-5FA1-4BB7-923B-F96D0767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8803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3B38-2AF0-4A0D-A1E1-7332D1F54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4400" dirty="0"/>
              <a:t>level { easy=0, medium=50, hard=100 }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easy		= 0</a:t>
            </a:r>
          </a:p>
          <a:p>
            <a:pPr marL="0" indent="0">
              <a:buNone/>
            </a:pPr>
            <a:r>
              <a:rPr lang="en-GB" dirty="0"/>
              <a:t>medium	= 50</a:t>
            </a:r>
          </a:p>
          <a:p>
            <a:pPr marL="0" indent="0">
              <a:buNone/>
            </a:pPr>
            <a:r>
              <a:rPr lang="en-GB" dirty="0"/>
              <a:t>hard		= 100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DEFFE9-3C05-43D0-8F59-7EBD2C82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560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476C-4E28-411D-B1A7-208A7D6D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Materi</a:t>
            </a:r>
            <a:r>
              <a:rPr lang="en-GB" dirty="0"/>
              <a:t>: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535CB-941B-4C43-ADB8-B6CABECAB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Structure (</a:t>
            </a:r>
            <a:r>
              <a:rPr lang="en-GB" b="1" dirty="0"/>
              <a:t>struct</a:t>
            </a:r>
            <a:r>
              <a:rPr lang="en-GB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Union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Typedef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Enumerasi</a:t>
            </a:r>
            <a:r>
              <a:rPr lang="en-GB" dirty="0"/>
              <a:t> (</a:t>
            </a:r>
            <a:r>
              <a:rPr lang="en-GB" b="1" dirty="0" err="1"/>
              <a:t>enum</a:t>
            </a:r>
            <a:r>
              <a:rPr lang="en-GB" dirty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39839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8DEF-4CFD-44C1-850D-0251F406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Typedef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5C6AA-2878-4124-8998-20DC2622C1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2811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3281-4D51-468A-9779-A40321F5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FF365-1155-4AB3-B0FD-E3FD33797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Syntax/keyword yang </a:t>
            </a:r>
            <a:r>
              <a:rPr lang="en-GB" dirty="0" err="1"/>
              <a:t>berfungsi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b="1" dirty="0" err="1"/>
              <a:t>memberikan</a:t>
            </a:r>
            <a:r>
              <a:rPr lang="en-GB" b="1" dirty="0"/>
              <a:t> </a:t>
            </a:r>
            <a:r>
              <a:rPr lang="en-GB" b="1" dirty="0" err="1"/>
              <a:t>nama</a:t>
            </a:r>
            <a:r>
              <a:rPr lang="en-GB" b="1" dirty="0"/>
              <a:t> lain</a:t>
            </a:r>
            <a:r>
              <a:rPr lang="en-GB" dirty="0"/>
              <a:t> (alias)</a:t>
            </a:r>
          </a:p>
          <a:p>
            <a:pPr marL="0" indent="0" algn="ctr">
              <a:buNone/>
            </a:pPr>
            <a:r>
              <a:rPr lang="en-GB" dirty="0"/>
              <a:t>pada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tipe</a:t>
            </a:r>
            <a:r>
              <a:rPr lang="en-GB" dirty="0"/>
              <a:t> data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err="1"/>
              <a:t>Programer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b="1" dirty="0" err="1"/>
              <a:t>merubah</a:t>
            </a:r>
            <a:r>
              <a:rPr lang="en-GB" b="1" dirty="0"/>
              <a:t> </a:t>
            </a:r>
            <a:r>
              <a:rPr lang="en-GB" b="1" dirty="0" err="1"/>
              <a:t>nama</a:t>
            </a:r>
            <a:r>
              <a:rPr lang="en-GB" b="1" dirty="0"/>
              <a:t> </a:t>
            </a:r>
            <a:r>
              <a:rPr lang="en-GB" b="1" dirty="0" err="1"/>
              <a:t>tipe</a:t>
            </a:r>
            <a:r>
              <a:rPr lang="en-GB" b="1" dirty="0"/>
              <a:t> data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typedef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06084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8C90CDC-FD9F-495A-96A2-207FA40C985B}"/>
              </a:ext>
            </a:extLst>
          </p:cNvPr>
          <p:cNvGrpSpPr/>
          <p:nvPr/>
        </p:nvGrpSpPr>
        <p:grpSpPr>
          <a:xfrm>
            <a:off x="1378633" y="1193659"/>
            <a:ext cx="2715067" cy="4470683"/>
            <a:chOff x="1505241" y="1193659"/>
            <a:chExt cx="2715067" cy="447068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D8FFFB-DBF8-4B81-827F-6B5C54ECD3A6}"/>
                </a:ext>
              </a:extLst>
            </p:cNvPr>
            <p:cNvSpPr txBox="1"/>
            <p:nvPr/>
          </p:nvSpPr>
          <p:spPr>
            <a:xfrm>
              <a:off x="1505241" y="1193659"/>
              <a:ext cx="27150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int</a:t>
              </a:r>
              <a:endParaRPr lang="id-ID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9D843E-C7D0-4D61-84D3-94B505413DDA}"/>
                </a:ext>
              </a:extLst>
            </p:cNvPr>
            <p:cNvSpPr txBox="1"/>
            <p:nvPr/>
          </p:nvSpPr>
          <p:spPr>
            <a:xfrm>
              <a:off x="1505243" y="2509480"/>
              <a:ext cx="27150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float</a:t>
              </a:r>
              <a:endParaRPr lang="id-ID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720F5-8800-431D-8169-50DD3A9CAF91}"/>
                </a:ext>
              </a:extLst>
            </p:cNvPr>
            <p:cNvSpPr txBox="1"/>
            <p:nvPr/>
          </p:nvSpPr>
          <p:spPr>
            <a:xfrm>
              <a:off x="1505242" y="3825301"/>
              <a:ext cx="27150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double</a:t>
              </a:r>
              <a:endParaRPr lang="id-ID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2DC376-45E7-4145-8A77-AEAA6CA671F9}"/>
                </a:ext>
              </a:extLst>
            </p:cNvPr>
            <p:cNvSpPr txBox="1"/>
            <p:nvPr/>
          </p:nvSpPr>
          <p:spPr>
            <a:xfrm>
              <a:off x="1505242" y="5141122"/>
              <a:ext cx="27150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char</a:t>
              </a:r>
              <a:endParaRPr lang="id-ID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9F6009-2F2B-4265-BD03-A5C50E8FDC02}"/>
              </a:ext>
            </a:extLst>
          </p:cNvPr>
          <p:cNvGrpSpPr/>
          <p:nvPr/>
        </p:nvGrpSpPr>
        <p:grpSpPr>
          <a:xfrm>
            <a:off x="6916616" y="1193659"/>
            <a:ext cx="3896751" cy="4470683"/>
            <a:chOff x="7380850" y="1193659"/>
            <a:chExt cx="3896751" cy="447068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43929F-3F93-4229-864C-3C8B558032E1}"/>
                </a:ext>
              </a:extLst>
            </p:cNvPr>
            <p:cNvSpPr txBox="1"/>
            <p:nvPr/>
          </p:nvSpPr>
          <p:spPr>
            <a:xfrm>
              <a:off x="7971694" y="1193659"/>
              <a:ext cx="27150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err="1"/>
                <a:t>bil_bulat</a:t>
              </a:r>
              <a:endParaRPr lang="id-ID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6FC8EB-22AE-4355-8CA8-24CF958995CD}"/>
                </a:ext>
              </a:extLst>
            </p:cNvPr>
            <p:cNvSpPr txBox="1"/>
            <p:nvPr/>
          </p:nvSpPr>
          <p:spPr>
            <a:xfrm>
              <a:off x="7971694" y="2509480"/>
              <a:ext cx="27150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err="1"/>
                <a:t>bil_desimal</a:t>
              </a:r>
              <a:endParaRPr lang="id-ID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CD824E-D2DF-4040-95AE-CEA50D46965F}"/>
                </a:ext>
              </a:extLst>
            </p:cNvPr>
            <p:cNvSpPr txBox="1"/>
            <p:nvPr/>
          </p:nvSpPr>
          <p:spPr>
            <a:xfrm>
              <a:off x="7380850" y="3825301"/>
              <a:ext cx="38967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err="1"/>
                <a:t>bil_desimal_size_besar</a:t>
              </a:r>
              <a:endParaRPr lang="id-ID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6A21BE-2E93-43E6-8E78-650769D0ECA8}"/>
                </a:ext>
              </a:extLst>
            </p:cNvPr>
            <p:cNvSpPr txBox="1"/>
            <p:nvPr/>
          </p:nvSpPr>
          <p:spPr>
            <a:xfrm>
              <a:off x="7971692" y="5141122"/>
              <a:ext cx="27150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err="1"/>
                <a:t>satu_karakter</a:t>
              </a:r>
              <a:endParaRPr lang="id-ID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730A94-DA68-4D68-A07A-8188A99813B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093698" y="1455269"/>
            <a:ext cx="34137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37C718-22E5-41B5-8D01-1C8EB4C3C1FC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093700" y="2771090"/>
            <a:ext cx="34137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DEC731-A518-4130-A66C-10A7975C0DB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093699" y="4086911"/>
            <a:ext cx="28229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449E6A-D829-46EA-B0B8-90230060288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4093699" y="5402732"/>
            <a:ext cx="34137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991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B52B-262D-4D61-B2D1-C309B60A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4D343-EE7F-4AFA-87AA-0A2EF5F78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b="1" dirty="0"/>
              <a:t>typedef</a:t>
            </a:r>
            <a:r>
              <a:rPr lang="en-GB" dirty="0"/>
              <a:t>   </a:t>
            </a:r>
            <a:r>
              <a:rPr lang="en-GB" dirty="0" err="1"/>
              <a:t>tipe_data</a:t>
            </a:r>
            <a:r>
              <a:rPr lang="en-GB" dirty="0"/>
              <a:t>   </a:t>
            </a:r>
            <a:r>
              <a:rPr lang="en-GB" dirty="0" err="1"/>
              <a:t>nama_lain_tipe_data</a:t>
            </a:r>
            <a:r>
              <a:rPr lang="en-GB" dirty="0"/>
              <a:t>;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39358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C606-62AD-4CFE-B580-C6065381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Latihan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7B48F-B35B-4C6D-BE95-461D55939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8043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CE21-5673-4146-86AC-E3617A3A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Latihan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17A5D-1C5F-4BDD-9A09-3872FB6A2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GB" dirty="0"/>
              <a:t>Coding </a:t>
            </a:r>
            <a:r>
              <a:rPr lang="en-GB" dirty="0" err="1"/>
              <a:t>ulang</a:t>
            </a:r>
            <a:r>
              <a:rPr lang="en-GB" dirty="0"/>
              <a:t> </a:t>
            </a:r>
            <a:r>
              <a:rPr lang="en-GB" b="1" dirty="0" err="1"/>
              <a:t>Contoh</a:t>
            </a:r>
            <a:r>
              <a:rPr lang="en-GB" b="1" dirty="0"/>
              <a:t> Program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modul</a:t>
            </a:r>
            <a:r>
              <a:rPr lang="en-GB" dirty="0"/>
              <a:t> </a:t>
            </a:r>
            <a:r>
              <a:rPr lang="id-ID" dirty="0"/>
              <a:t>4</a:t>
            </a:r>
            <a:r>
              <a:rPr lang="en-GB" dirty="0"/>
              <a:t> (</a:t>
            </a:r>
            <a:r>
              <a:rPr lang="en-GB" dirty="0" err="1"/>
              <a:t>halaman</a:t>
            </a:r>
            <a:r>
              <a:rPr lang="en-GB" dirty="0"/>
              <a:t> 16-18)!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 err="1"/>
              <a:t>Satukan</a:t>
            </a:r>
            <a:r>
              <a:rPr lang="en-GB" dirty="0"/>
              <a:t> program dan upload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bentuk</a:t>
            </a:r>
            <a:r>
              <a:rPr lang="en-GB" dirty="0"/>
              <a:t> </a:t>
            </a:r>
            <a:r>
              <a:rPr lang="en-GB" b="1" dirty="0" err="1"/>
              <a:t>rar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Format:</a:t>
            </a:r>
            <a:r>
              <a:rPr lang="en-GB" dirty="0"/>
              <a:t> </a:t>
            </a:r>
            <a:r>
              <a:rPr lang="en-GB" dirty="0" err="1"/>
              <a:t>NIM_Nama_Latihan</a:t>
            </a:r>
            <a:r>
              <a:rPr lang="en-GB" dirty="0"/>
              <a:t> 7 SDA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8159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09E5-C473-46FA-A98B-54F77383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Tugas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348F0-064A-4A31-A2E2-72B2890487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4374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1BB8-B491-4CB0-8AEE-A0A3B44E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Tugas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BECFC-D905-4B09-A3DD-34318B3F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dirty="0" err="1"/>
              <a:t>Buat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program yang </a:t>
            </a:r>
            <a:r>
              <a:rPr lang="en-GB" dirty="0" err="1"/>
              <a:t>menghasilkan</a:t>
            </a:r>
            <a:r>
              <a:rPr lang="en-GB" dirty="0"/>
              <a:t> output </a:t>
            </a:r>
            <a:r>
              <a:rPr lang="en-GB" dirty="0" err="1"/>
              <a:t>seperti</a:t>
            </a:r>
            <a:r>
              <a:rPr lang="en-GB" dirty="0"/>
              <a:t> pada slide </a:t>
            </a:r>
            <a:r>
              <a:rPr lang="en-GB" dirty="0" err="1"/>
              <a:t>selanjutnya</a:t>
            </a:r>
            <a:r>
              <a:rPr lang="en-GB" dirty="0"/>
              <a:t>! </a:t>
            </a:r>
            <a:r>
              <a:rPr lang="en-GB" dirty="0" err="1"/>
              <a:t>Buat</a:t>
            </a:r>
            <a:r>
              <a:rPr lang="en-GB" dirty="0"/>
              <a:t> juga </a:t>
            </a:r>
            <a:r>
              <a:rPr lang="en-GB" b="1" dirty="0"/>
              <a:t>flowchart</a:t>
            </a:r>
            <a:r>
              <a:rPr lang="en-GB" dirty="0"/>
              <a:t>-</a:t>
            </a:r>
            <a:r>
              <a:rPr lang="en-GB" dirty="0" err="1"/>
              <a:t>nya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word/pdf!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id-ID" dirty="0"/>
              <a:t>Ketentuan Program:</a:t>
            </a:r>
          </a:p>
          <a:p>
            <a:pPr algn="just"/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b="1" dirty="0"/>
              <a:t>structure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b="1" dirty="0"/>
              <a:t>union</a:t>
            </a:r>
            <a:endParaRPr lang="en-GB" dirty="0"/>
          </a:p>
          <a:p>
            <a:pPr algn="just"/>
            <a:r>
              <a:rPr lang="en-GB" dirty="0" err="1"/>
              <a:t>Memiliki</a:t>
            </a:r>
            <a:r>
              <a:rPr lang="en-GB" dirty="0"/>
              <a:t> minimal 3 </a:t>
            </a:r>
            <a:r>
              <a:rPr lang="en-GB" dirty="0" err="1"/>
              <a:t>buah</a:t>
            </a:r>
            <a:r>
              <a:rPr lang="en-GB" dirty="0"/>
              <a:t> </a:t>
            </a:r>
            <a:r>
              <a:rPr lang="en-GB" b="1" dirty="0"/>
              <a:t>struct variable</a:t>
            </a:r>
            <a:r>
              <a:rPr lang="en-GB" dirty="0"/>
              <a:t> </a:t>
            </a:r>
            <a:r>
              <a:rPr lang="en-GB" dirty="0" err="1"/>
              <a:t>atau</a:t>
            </a:r>
            <a:r>
              <a:rPr lang="en-GB" dirty="0"/>
              <a:t> </a:t>
            </a:r>
            <a:r>
              <a:rPr lang="en-GB" b="1" dirty="0"/>
              <a:t>union variable</a:t>
            </a:r>
            <a:endParaRPr lang="id-ID" dirty="0"/>
          </a:p>
          <a:p>
            <a:pPr marL="0" indent="0" algn="just">
              <a:buNone/>
            </a:pPr>
            <a:endParaRPr lang="id-ID" dirty="0"/>
          </a:p>
          <a:p>
            <a:pPr marL="0" indent="0" algn="just">
              <a:buNone/>
            </a:pPr>
            <a:r>
              <a:rPr lang="id-ID" dirty="0"/>
              <a:t>Satukan dan kumpulkan tugas dalam bentuk </a:t>
            </a:r>
            <a:r>
              <a:rPr lang="id-ID" b="1" dirty="0"/>
              <a:t>rar</a:t>
            </a:r>
          </a:p>
          <a:p>
            <a:pPr marL="0" indent="0" algn="just">
              <a:buNone/>
            </a:pPr>
            <a:r>
              <a:rPr lang="id-ID" b="1" dirty="0"/>
              <a:t>Format:</a:t>
            </a:r>
            <a:r>
              <a:rPr lang="id-ID" dirty="0"/>
              <a:t> NIM_Nama_Tugas 7 SDA</a:t>
            </a:r>
          </a:p>
        </p:txBody>
      </p:sp>
    </p:spTree>
    <p:extLst>
      <p:ext uri="{BB962C8B-B14F-4D97-AF65-F5344CB8AC3E}">
        <p14:creationId xmlns:p14="http://schemas.microsoft.com/office/powerpoint/2010/main" val="4280011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FE206A-5A60-4227-80FB-7BE675B52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310" y="935502"/>
            <a:ext cx="6391380" cy="49869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533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F2CD-ECD9-4867-A72E-D0D4257E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1680B-5863-40EA-A124-F637213B3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Struct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1627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30FE-BB7B-40E8-95DA-68049347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5587F-8DCB-4379-87E7-5CE07ADC3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 algn="ctr">
              <a:buNone/>
            </a:pPr>
            <a:r>
              <a:rPr lang="en-GB" dirty="0" err="1"/>
              <a:t>Tipe</a:t>
            </a:r>
            <a:r>
              <a:rPr lang="en-GB" dirty="0"/>
              <a:t> data </a:t>
            </a:r>
            <a:r>
              <a:rPr lang="en-GB" dirty="0" err="1"/>
              <a:t>spesial</a:t>
            </a:r>
            <a:r>
              <a:rPr lang="en-GB" dirty="0"/>
              <a:t> yang </a:t>
            </a:r>
            <a:r>
              <a:rPr lang="en-GB" dirty="0" err="1"/>
              <a:t>berisi</a:t>
            </a:r>
            <a:r>
              <a:rPr lang="en-GB" dirty="0"/>
              <a:t> </a:t>
            </a:r>
            <a:r>
              <a:rPr lang="en-GB" b="1" dirty="0" err="1"/>
              <a:t>kumpulan</a:t>
            </a:r>
            <a:r>
              <a:rPr lang="en-GB" b="1" dirty="0"/>
              <a:t> </a:t>
            </a:r>
            <a:r>
              <a:rPr lang="en-GB" b="1" dirty="0" err="1"/>
              <a:t>variabel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b="1" dirty="0"/>
              <a:t>member</a:t>
            </a:r>
            <a:r>
              <a:rPr lang="en-GB" dirty="0"/>
              <a:t>) </a:t>
            </a:r>
            <a:r>
              <a:rPr lang="en-GB" dirty="0" err="1"/>
              <a:t>dengan</a:t>
            </a:r>
            <a:endParaRPr lang="en-GB" dirty="0"/>
          </a:p>
          <a:p>
            <a:pPr marL="0" indent="0" algn="ctr">
              <a:buNone/>
            </a:pPr>
            <a:r>
              <a:rPr lang="en-GB" dirty="0" err="1"/>
              <a:t>tipe</a:t>
            </a:r>
            <a:r>
              <a:rPr lang="en-GB" dirty="0"/>
              <a:t> data yang </a:t>
            </a:r>
            <a:r>
              <a:rPr lang="en-GB" dirty="0" err="1"/>
              <a:t>berbeda</a:t>
            </a: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Pada </a:t>
            </a:r>
            <a:r>
              <a:rPr lang="en-GB" dirty="0" err="1"/>
              <a:t>pemrograman</a:t>
            </a:r>
            <a:r>
              <a:rPr lang="en-GB" dirty="0"/>
              <a:t> lain, structure = record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2122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B5780CA-C3DA-4DCA-807D-7DDCD1B025CC}"/>
              </a:ext>
            </a:extLst>
          </p:cNvPr>
          <p:cNvGrpSpPr/>
          <p:nvPr/>
        </p:nvGrpSpPr>
        <p:grpSpPr>
          <a:xfrm>
            <a:off x="3764280" y="681037"/>
            <a:ext cx="4663440" cy="5495926"/>
            <a:chOff x="3764280" y="681037"/>
            <a:chExt cx="4663440" cy="54959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701916-AC17-4F68-9840-AFBF0243DC41}"/>
                </a:ext>
              </a:extLst>
            </p:cNvPr>
            <p:cNvSpPr/>
            <p:nvPr/>
          </p:nvSpPr>
          <p:spPr>
            <a:xfrm>
              <a:off x="3764280" y="681037"/>
              <a:ext cx="4663440" cy="54959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3ADF4A-99ED-45D6-AD3F-FD591BB642AD}"/>
                </a:ext>
              </a:extLst>
            </p:cNvPr>
            <p:cNvSpPr txBox="1"/>
            <p:nvPr/>
          </p:nvSpPr>
          <p:spPr>
            <a:xfrm>
              <a:off x="3764280" y="681037"/>
              <a:ext cx="4663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struct</a:t>
              </a:r>
              <a:r>
                <a:rPr lang="en-GB" sz="2800" dirty="0"/>
                <a:t> </a:t>
              </a:r>
              <a:r>
                <a:rPr lang="en-GB" sz="2800" dirty="0" err="1"/>
                <a:t>Mahasiswa</a:t>
              </a:r>
              <a:endParaRPr lang="id-ID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835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FE6CFF3-D5AD-4A6A-BEA2-A45818BA4654}"/>
              </a:ext>
            </a:extLst>
          </p:cNvPr>
          <p:cNvGrpSpPr/>
          <p:nvPr/>
        </p:nvGrpSpPr>
        <p:grpSpPr>
          <a:xfrm>
            <a:off x="3764280" y="681037"/>
            <a:ext cx="4663440" cy="5495926"/>
            <a:chOff x="3764280" y="681037"/>
            <a:chExt cx="4663440" cy="54959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701916-AC17-4F68-9840-AFBF0243DC41}"/>
                </a:ext>
              </a:extLst>
            </p:cNvPr>
            <p:cNvSpPr/>
            <p:nvPr/>
          </p:nvSpPr>
          <p:spPr>
            <a:xfrm>
              <a:off x="3764280" y="681037"/>
              <a:ext cx="4663440" cy="54959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3ADF4A-99ED-45D6-AD3F-FD591BB642AD}"/>
                </a:ext>
              </a:extLst>
            </p:cNvPr>
            <p:cNvSpPr txBox="1"/>
            <p:nvPr/>
          </p:nvSpPr>
          <p:spPr>
            <a:xfrm>
              <a:off x="3764280" y="681037"/>
              <a:ext cx="4663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struct</a:t>
              </a:r>
              <a:r>
                <a:rPr lang="en-GB" sz="2800" dirty="0"/>
                <a:t> </a:t>
              </a:r>
              <a:r>
                <a:rPr lang="en-GB" sz="2800" dirty="0" err="1"/>
                <a:t>Mahasiswa</a:t>
              </a:r>
              <a:endParaRPr lang="id-ID" sz="2800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7D66C89-E5A2-4C6C-9158-9FBA3768EB68}"/>
                </a:ext>
              </a:extLst>
            </p:cNvPr>
            <p:cNvSpPr/>
            <p:nvPr/>
          </p:nvSpPr>
          <p:spPr>
            <a:xfrm>
              <a:off x="4602480" y="1631853"/>
              <a:ext cx="2987039" cy="87219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int NIM</a:t>
              </a:r>
              <a:endParaRPr lang="id-ID" sz="2400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3434A85-65A5-4BFC-90D8-976E9E6F4F03}"/>
                </a:ext>
              </a:extLst>
            </p:cNvPr>
            <p:cNvSpPr/>
            <p:nvPr/>
          </p:nvSpPr>
          <p:spPr>
            <a:xfrm>
              <a:off x="4602479" y="3210951"/>
              <a:ext cx="2987039" cy="87219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char </a:t>
              </a:r>
              <a:r>
                <a:rPr lang="en-GB" sz="2400" dirty="0" err="1"/>
                <a:t>nama</a:t>
              </a:r>
              <a:r>
                <a:rPr lang="en-GB" sz="2400" dirty="0"/>
                <a:t>[20]</a:t>
              </a:r>
              <a:endParaRPr lang="id-ID" sz="24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384B5EA-6425-42D1-90F5-226BE107AFB7}"/>
                </a:ext>
              </a:extLst>
            </p:cNvPr>
            <p:cNvSpPr/>
            <p:nvPr/>
          </p:nvSpPr>
          <p:spPr>
            <a:xfrm>
              <a:off x="4602479" y="4790049"/>
              <a:ext cx="2987039" cy="87219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float IPK</a:t>
              </a:r>
              <a:endParaRPr lang="id-ID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2771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70CD-DCF5-4919-B5D9-7C3A1077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2DEE-3F6B-4AC0-B8A1-21D12611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structure </a:t>
            </a:r>
            <a:r>
              <a:rPr lang="en-GB" dirty="0" err="1"/>
              <a:t>dibutuhkan</a:t>
            </a:r>
            <a:endParaRPr lang="en-GB" dirty="0"/>
          </a:p>
          <a:p>
            <a:pPr marL="0" indent="0" algn="ctr">
              <a:buNone/>
            </a:pPr>
            <a:r>
              <a:rPr lang="en-GB" b="1" dirty="0"/>
              <a:t>struct variable</a:t>
            </a:r>
          </a:p>
        </p:txBody>
      </p:sp>
    </p:spTree>
    <p:extLst>
      <p:ext uri="{BB962C8B-B14F-4D97-AF65-F5344CB8AC3E}">
        <p14:creationId xmlns:p14="http://schemas.microsoft.com/office/powerpoint/2010/main" val="168645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FE6CFF3-D5AD-4A6A-BEA2-A45818BA4654}"/>
              </a:ext>
            </a:extLst>
          </p:cNvPr>
          <p:cNvGrpSpPr/>
          <p:nvPr/>
        </p:nvGrpSpPr>
        <p:grpSpPr>
          <a:xfrm>
            <a:off x="795997" y="681037"/>
            <a:ext cx="4663440" cy="5495926"/>
            <a:chOff x="3764280" y="681037"/>
            <a:chExt cx="4663440" cy="54959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701916-AC17-4F68-9840-AFBF0243DC41}"/>
                </a:ext>
              </a:extLst>
            </p:cNvPr>
            <p:cNvSpPr/>
            <p:nvPr/>
          </p:nvSpPr>
          <p:spPr>
            <a:xfrm>
              <a:off x="3764280" y="681037"/>
              <a:ext cx="4663440" cy="549592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3ADF4A-99ED-45D6-AD3F-FD591BB642AD}"/>
                </a:ext>
              </a:extLst>
            </p:cNvPr>
            <p:cNvSpPr txBox="1"/>
            <p:nvPr/>
          </p:nvSpPr>
          <p:spPr>
            <a:xfrm>
              <a:off x="3764280" y="681037"/>
              <a:ext cx="4663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struct</a:t>
              </a:r>
              <a:r>
                <a:rPr lang="en-GB" sz="2800" dirty="0"/>
                <a:t> </a:t>
              </a:r>
              <a:r>
                <a:rPr lang="en-GB" sz="2800" dirty="0" err="1"/>
                <a:t>Mahasiswa</a:t>
              </a:r>
              <a:endParaRPr lang="id-ID" sz="2800" dirty="0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7D66C89-E5A2-4C6C-9158-9FBA3768EB68}"/>
                </a:ext>
              </a:extLst>
            </p:cNvPr>
            <p:cNvSpPr/>
            <p:nvPr/>
          </p:nvSpPr>
          <p:spPr>
            <a:xfrm>
              <a:off x="4602480" y="1631853"/>
              <a:ext cx="2987039" cy="87219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int NIM</a:t>
              </a:r>
              <a:endParaRPr lang="id-ID" sz="2400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3434A85-65A5-4BFC-90D8-976E9E6F4F03}"/>
                </a:ext>
              </a:extLst>
            </p:cNvPr>
            <p:cNvSpPr/>
            <p:nvPr/>
          </p:nvSpPr>
          <p:spPr>
            <a:xfrm>
              <a:off x="4602479" y="3210951"/>
              <a:ext cx="2987039" cy="87219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char </a:t>
              </a:r>
              <a:r>
                <a:rPr lang="en-GB" sz="2400" dirty="0" err="1"/>
                <a:t>nama</a:t>
              </a:r>
              <a:r>
                <a:rPr lang="en-GB" sz="2400" dirty="0"/>
                <a:t>[20]</a:t>
              </a:r>
              <a:endParaRPr lang="id-ID" sz="24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384B5EA-6425-42D1-90F5-226BE107AFB7}"/>
                </a:ext>
              </a:extLst>
            </p:cNvPr>
            <p:cNvSpPr/>
            <p:nvPr/>
          </p:nvSpPr>
          <p:spPr>
            <a:xfrm>
              <a:off x="4602479" y="4790049"/>
              <a:ext cx="2987039" cy="87219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/>
                <a:t>float IPK</a:t>
              </a:r>
              <a:endParaRPr lang="id-ID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B58D8C-5390-4332-A120-03D5A2B71ECE}"/>
              </a:ext>
            </a:extLst>
          </p:cNvPr>
          <p:cNvGrpSpPr/>
          <p:nvPr/>
        </p:nvGrpSpPr>
        <p:grpSpPr>
          <a:xfrm>
            <a:off x="9948970" y="681037"/>
            <a:ext cx="1440000" cy="5495926"/>
            <a:chOff x="9948970" y="681037"/>
            <a:chExt cx="1440000" cy="549592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8820BF-D807-40B4-AE0E-68E7263DB7CB}"/>
                </a:ext>
              </a:extLst>
            </p:cNvPr>
            <p:cNvSpPr/>
            <p:nvPr/>
          </p:nvSpPr>
          <p:spPr>
            <a:xfrm>
              <a:off x="9948970" y="681037"/>
              <a:ext cx="1440000" cy="1440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MHS_A</a:t>
              </a:r>
              <a:endParaRPr lang="id-ID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903E51-2531-4931-8A0D-E2CB9147CCD5}"/>
                </a:ext>
              </a:extLst>
            </p:cNvPr>
            <p:cNvSpPr/>
            <p:nvPr/>
          </p:nvSpPr>
          <p:spPr>
            <a:xfrm>
              <a:off x="9948970" y="2708999"/>
              <a:ext cx="1440000" cy="1440000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MHS_B</a:t>
              </a:r>
              <a:endParaRPr lang="id-ID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2AC748-22E9-4F63-9416-C97BBC342EE5}"/>
                </a:ext>
              </a:extLst>
            </p:cNvPr>
            <p:cNvSpPr/>
            <p:nvPr/>
          </p:nvSpPr>
          <p:spPr>
            <a:xfrm>
              <a:off x="9948970" y="4736963"/>
              <a:ext cx="1440000" cy="1440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MHS_C</a:t>
              </a:r>
              <a:endParaRPr lang="id-ID" dirty="0"/>
            </a:p>
          </p:txBody>
        </p:sp>
      </p:grpSp>
    </p:spTree>
    <p:extLst>
      <p:ext uri="{BB962C8B-B14F-4D97-AF65-F5344CB8AC3E}">
        <p14:creationId xmlns:p14="http://schemas.microsoft.com/office/powerpoint/2010/main" val="398675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758</Words>
  <Application>Microsoft Office PowerPoint</Application>
  <PresentationFormat>Widescreen</PresentationFormat>
  <Paragraphs>241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SDA</vt:lpstr>
      <vt:lpstr>Tipe Data Spesial</vt:lpstr>
      <vt:lpstr>Materi:</vt:lpstr>
      <vt:lpstr>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Structure Syntax</vt:lpstr>
      <vt:lpstr>Union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 Syntax</vt:lpstr>
      <vt:lpstr>Enumerasi</vt:lpstr>
      <vt:lpstr>PowerPoint Presentation</vt:lpstr>
      <vt:lpstr>Syntax</vt:lpstr>
      <vt:lpstr>Enumerasi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Typedef</vt:lpstr>
      <vt:lpstr>PowerPoint Presentation</vt:lpstr>
      <vt:lpstr>PowerPoint Presentation</vt:lpstr>
      <vt:lpstr>Syntax</vt:lpstr>
      <vt:lpstr>Latihan</vt:lpstr>
      <vt:lpstr>Latihan</vt:lpstr>
      <vt:lpstr>Tugas</vt:lpstr>
      <vt:lpstr>Tugas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SDA</dc:title>
  <dc:creator>Yusup Winata</dc:creator>
  <cp:lastModifiedBy>Yusup Winata</cp:lastModifiedBy>
  <cp:revision>170</cp:revision>
  <dcterms:created xsi:type="dcterms:W3CDTF">2020-05-18T08:08:25Z</dcterms:created>
  <dcterms:modified xsi:type="dcterms:W3CDTF">2020-05-22T03:10:28Z</dcterms:modified>
</cp:coreProperties>
</file>