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267" r:id="rId6"/>
    <p:sldId id="273" r:id="rId7"/>
    <p:sldId id="274" r:id="rId8"/>
    <p:sldId id="276" r:id="rId9"/>
    <p:sldId id="275" r:id="rId10"/>
    <p:sldId id="262" r:id="rId11"/>
    <p:sldId id="263" r:id="rId12"/>
    <p:sldId id="264" r:id="rId13"/>
    <p:sldId id="265" r:id="rId14"/>
    <p:sldId id="266" r:id="rId15"/>
    <p:sldId id="277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(DOSB) acceptance of chess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 (a) a sport has to</a:t>
            </a:r>
            <a:endParaRPr lang="en-US" altLang="zh-CN" dirty="0"/>
          </a:p>
          <a:p>
            <a:r>
              <a:rPr lang="en-US" altLang="zh-CN" dirty="0"/>
              <a:t>include some form of physical activity; (b) it should convey ethical values, such as fair play, equal opportunities, as well as a</a:t>
            </a:r>
            <a:endParaRPr lang="en-US" altLang="zh-CN" dirty="0"/>
          </a:p>
          <a:p>
            <a:r>
              <a:rPr lang="en-US" altLang="zh-CN" dirty="0"/>
              <a:t>person’s inviolability; and (c) clear </a:t>
            </a:r>
            <a:r>
              <a:rPr lang="en-US" altLang="zh-CN" dirty="0" err="1"/>
              <a:t>organisational</a:t>
            </a:r>
            <a:r>
              <a:rPr lang="en-US" altLang="zh-CN" dirty="0"/>
              <a:t> structures need to be existent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B93FB-3F94-4562-8139-233FC2A8E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B93FB-3F94-4562-8139-233FC2A8E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B93FB-3F94-4562-8139-233FC2A8E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B93FB-3F94-4562-8139-233FC2A8E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B93FB-3F94-4562-8139-233FC2A8E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B93FB-3F94-4562-8139-233FC2A8E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B93FB-3F94-4562-8139-233FC2A8E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B93FB-3F94-4562-8139-233FC2A8E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B93FB-3F94-4562-8139-233FC2A8E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B93FB-3F94-4562-8139-233FC2A8E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B93FB-3F94-4562-8139-233FC2A8E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B93FB-3F94-4562-8139-233FC2A8E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B93FB-3F94-4562-8139-233FC2A8E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03810" y="2237458"/>
            <a:ext cx="782193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Investment Analytics System </a:t>
            </a:r>
            <a:endParaRPr lang="en-US" altLang="zh-CN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</a:t>
            </a:r>
            <a:endParaRPr lang="zh-CN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0" y="1031082"/>
            <a:ext cx="12192000" cy="7245"/>
          </a:xfrm>
          <a:prstGeom prst="line">
            <a:avLst/>
          </a:prstGeom>
          <a:ln w="41275">
            <a:solidFill>
              <a:srgbClr val="C4A05F"/>
            </a:solidFill>
          </a:ln>
          <a:effectLst>
            <a:outerShdw blurRad="50800" dist="38100" dir="5400000" algn="t" rotWithShape="0">
              <a:srgbClr val="C4A05F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卡通人物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00" y="288000"/>
            <a:ext cx="893885" cy="10079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54888" y="3723131"/>
            <a:ext cx="546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Third Progress Report (6.21)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03837" y="4691425"/>
            <a:ext cx="1918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members: </a:t>
            </a:r>
            <a:endParaRPr lang="zh-CN" alt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4443642" y="4691425"/>
            <a:ext cx="3304777" cy="368300"/>
          </a:xfrm>
          <a:prstGeom prst="rect">
            <a:avLst/>
          </a:prstGeom>
        </p:spPr>
        <p:txBody>
          <a:bodyPr wrap="none" rtlCol="0">
            <a:noAutofit/>
          </a:bodyPr>
          <a:p>
            <a:pPr algn="l"/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Du</a:t>
            </a:r>
            <a:r>
              <a:rPr lang="zh-CN" alt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Jianzhang, Wu Zhouyin, Yang Anjinyu, Xie Tianyou</a:t>
            </a:r>
            <a:endParaRPr lang="zh-CN" alt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0" y="1031082"/>
            <a:ext cx="12192000" cy="7245"/>
          </a:xfrm>
          <a:prstGeom prst="line">
            <a:avLst/>
          </a:prstGeom>
          <a:ln w="41275">
            <a:solidFill>
              <a:srgbClr val="C4A05F"/>
            </a:solidFill>
          </a:ln>
          <a:effectLst>
            <a:outerShdw blurRad="50800" dist="38100" dir="5400000" algn="t" rotWithShape="0">
              <a:srgbClr val="C4A05F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卡通人物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00" y="288000"/>
            <a:ext cx="893885" cy="10079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59834" y="201091"/>
            <a:ext cx="32975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zh-CN" alt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 descr="upload_post_object_v2_3097143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2" y="2332292"/>
            <a:ext cx="8440615" cy="394335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259777" y="1410272"/>
            <a:ext cx="8780129" cy="922020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pPr marL="285750" indent="-285750">
              <a:buChar char="•"/>
            </a:pPr>
            <a:r>
              <a:rPr lang="en-US" altLang="zh-CN"/>
              <a:t>An example of predicting Apple's opening price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0" y="1031082"/>
            <a:ext cx="12192000" cy="7245"/>
          </a:xfrm>
          <a:prstGeom prst="line">
            <a:avLst/>
          </a:prstGeom>
          <a:ln w="41275">
            <a:solidFill>
              <a:srgbClr val="C4A05F"/>
            </a:solidFill>
          </a:ln>
          <a:effectLst>
            <a:outerShdw blurRad="50800" dist="38100" dir="5400000" algn="t" rotWithShape="0">
              <a:srgbClr val="C4A05F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卡通人物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00" y="288000"/>
            <a:ext cx="893885" cy="10079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59834" y="201091"/>
            <a:ext cx="32975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zh-CN" alt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upload_post_object_v2_872497557"/>
          <p:cNvPicPr>
            <a:picLocks noChangeAspect="1"/>
          </p:cNvPicPr>
          <p:nvPr/>
        </p:nvPicPr>
        <p:blipFill>
          <a:blip r:embed="rId2"/>
          <a:srcRect l="6393" t="6393" r="4567" b="4567"/>
          <a:stretch>
            <a:fillRect/>
          </a:stretch>
        </p:blipFill>
        <p:spPr>
          <a:xfrm>
            <a:off x="2016395" y="1164526"/>
            <a:ext cx="8159210" cy="54394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0" y="1031082"/>
            <a:ext cx="12192000" cy="7245"/>
          </a:xfrm>
          <a:prstGeom prst="line">
            <a:avLst/>
          </a:prstGeom>
          <a:ln w="41275">
            <a:solidFill>
              <a:srgbClr val="C4A05F"/>
            </a:solidFill>
          </a:ln>
          <a:effectLst>
            <a:outerShdw blurRad="50800" dist="38100" dir="5400000" algn="t" rotWithShape="0">
              <a:srgbClr val="C4A05F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卡通人物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00" y="288000"/>
            <a:ext cx="893885" cy="10079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59834" y="201091"/>
            <a:ext cx="17411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 descr="upload_post_object_v2_3584348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86346"/>
            <a:ext cx="10001250" cy="48287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0" y="1031082"/>
            <a:ext cx="12192000" cy="7245"/>
          </a:xfrm>
          <a:prstGeom prst="line">
            <a:avLst/>
          </a:prstGeom>
          <a:ln w="41275">
            <a:solidFill>
              <a:srgbClr val="C4A05F"/>
            </a:solidFill>
          </a:ln>
          <a:effectLst>
            <a:outerShdw blurRad="50800" dist="38100" dir="5400000" algn="t" rotWithShape="0">
              <a:srgbClr val="C4A05F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卡通人物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00" y="288000"/>
            <a:ext cx="893885" cy="10079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59834" y="201091"/>
            <a:ext cx="12668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zh-CN" alt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466850" y="1719189"/>
          <a:ext cx="9258300" cy="4518660"/>
        </p:xfrm>
        <a:graphic>
          <a:graphicData uri="http://schemas.openxmlformats.org/drawingml/2006/table">
            <a:tbl>
              <a:tblPr/>
              <a:tblGrid>
                <a:gridCol w="469900"/>
                <a:gridCol w="3657600"/>
                <a:gridCol w="2565400"/>
                <a:gridCol w="2565400"/>
              </a:tblGrid>
              <a:tr h="31750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completion time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number of </a:t>
                      </a:r>
                      <a:endParaRPr lang="en-US" b="1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hours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3556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Done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556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Preprocessing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indent="0" algn="l" defTabSz="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Done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556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Selection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indent="0" algn="l" defTabSz="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Done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556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Development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indent="0" algn="l" defTabSz="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June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556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Evaluation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indent="0" algn="l" defTabSz="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June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556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Graphical Representation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indent="0" algn="l" defTabSz="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July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556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Interface Development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indent="0" algn="l" defTabSz="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July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556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Data Integration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indent="0" algn="l" defTabSz="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July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556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Testing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indent="0" algn="l" defTabSz="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July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3556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 &amp; Maintenance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marL="0" indent="0" algn="l" defTabSz="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July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/>
                    </a:p>
                  </a:txBody>
                  <a:tcPr marL="45720" marR="45720" marT="1270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556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marL="0" indent="0" algn="l" defTabSz="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zh-CN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300</a:t>
                      </a:r>
                      <a:endParaRPr lang="zh-CN" altLang="en-US"/>
                    </a:p>
                  </a:txBody>
                  <a:tcPr marL="45720" marR="45720" marT="12700" vert="horz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0" y="1031082"/>
            <a:ext cx="12192000" cy="7245"/>
          </a:xfrm>
          <a:prstGeom prst="line">
            <a:avLst/>
          </a:prstGeom>
          <a:ln w="41275">
            <a:solidFill>
              <a:srgbClr val="C4A05F"/>
            </a:solidFill>
          </a:ln>
          <a:effectLst>
            <a:outerShdw blurRad="50800" dist="38100" dir="5400000" algn="t" rotWithShape="0">
              <a:srgbClr val="C4A05F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卡通人物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00" y="288000"/>
            <a:ext cx="893885" cy="1007999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181874" y="288003"/>
            <a:ext cx="6602817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en-US" altLang="zh-CN" sz="4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upload_post_object_v2_6976383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91" y="1397427"/>
            <a:ext cx="5724293" cy="2844202"/>
          </a:xfrm>
          <a:prstGeom prst="rect">
            <a:avLst/>
          </a:prstGeom>
        </p:spPr>
      </p:pic>
      <p:pic>
        <p:nvPicPr>
          <p:cNvPr id="9" name="图片 8" descr="upload_post_object_v2_4568104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542" y="3278603"/>
            <a:ext cx="4671887" cy="3579372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6383695" y="2006948"/>
            <a:ext cx="5808329" cy="922020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pPr marL="285750" indent="-285750">
              <a:buChar char="•"/>
            </a:pPr>
            <a:r>
              <a:rPr lang="en-US" altLang="zh-CN"/>
              <a:t>Refactor login/registration pages</a:t>
            </a:r>
            <a:endParaRPr lang="en-US" altLang="zh-CN"/>
          </a:p>
          <a:p>
            <a:pPr marL="285750" indent="-285750">
              <a:buChar char="•"/>
            </a:pPr>
            <a:r>
              <a:rPr lang="en-US" altLang="zh-CN"/>
              <a:t>Validate naming rules on the front end</a:t>
            </a:r>
            <a:endParaRPr lang="en-US" altLang="zh-CN"/>
          </a:p>
          <a:p>
            <a:pPr marL="285750" indent="-285750">
              <a:buChar char="•"/>
            </a:pPr>
            <a:r>
              <a:rPr lang="en-US" altLang="zh-CN"/>
              <a:t>Routing Jump</a:t>
            </a:r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268071" y="5257465"/>
            <a:ext cx="7315200" cy="922020"/>
          </a:xfrm>
          <a:prstGeom prst="rect">
            <a:avLst/>
          </a:prstGeom>
        </p:spPr>
        <p:txBody>
          <a:bodyPr wrap="square" rtlCol="0" anchor="t">
            <a:spAutoFit/>
          </a:bodyPr>
          <a:p>
            <a:pPr marL="285750" indent="-285750">
              <a:buChar char="•"/>
            </a:pPr>
            <a:r>
              <a:rPr lang="en-US" altLang="zh-CN"/>
              <a:t>Create interface documentation</a:t>
            </a:r>
            <a:endParaRPr lang="en-US" altLang="zh-CN"/>
          </a:p>
          <a:p>
            <a:pPr marL="285750" indent="-285750">
              <a:buChar char="•"/>
            </a:pPr>
            <a:r>
              <a:rPr lang="en-US" altLang="zh-CN"/>
              <a:t>Carry token access, business logic</a:t>
            </a:r>
            <a:endParaRPr lang="en-US" altLang="zh-CN"/>
          </a:p>
          <a:p>
            <a:pPr marL="285750" indent="-285750">
              <a:buChar char="•"/>
            </a:pPr>
            <a:r>
              <a:rPr lang="en-US" altLang="zh-CN"/>
              <a:t>Dynamic processing based on the response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0" y="1031082"/>
            <a:ext cx="12192000" cy="7245"/>
          </a:xfrm>
          <a:prstGeom prst="line">
            <a:avLst/>
          </a:prstGeom>
          <a:ln w="41275">
            <a:solidFill>
              <a:srgbClr val="C4A05F"/>
            </a:solidFill>
          </a:ln>
          <a:effectLst>
            <a:outerShdw blurRad="50800" dist="38100" dir="5400000" algn="t" rotWithShape="0">
              <a:srgbClr val="C4A05F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卡通人物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00" y="288000"/>
            <a:ext cx="893885" cy="1007999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181874" y="288003"/>
            <a:ext cx="6602817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en-US" altLang="zh-CN" sz="4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292969" y="5429841"/>
            <a:ext cx="5808329" cy="922020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pPr marL="285750" indent="-285750">
              <a:buChar char="•"/>
            </a:pPr>
            <a:r>
              <a:rPr lang="en-US" altLang="zh-CN"/>
              <a:t>Process more data</a:t>
            </a:r>
            <a:endParaRPr lang="en-US" altLang="zh-CN"/>
          </a:p>
          <a:p>
            <a:pPr marL="285750" indent="-285750">
              <a:buChar char="•"/>
            </a:pPr>
            <a:r>
              <a:rPr lang="en-US" altLang="zh-CN"/>
              <a:t>Zoomable image</a:t>
            </a:r>
            <a:endParaRPr lang="en-US" altLang="zh-CN"/>
          </a:p>
          <a:p>
            <a:pPr marL="285750" indent="-285750">
              <a:buChar char="•"/>
            </a:pPr>
            <a:r>
              <a:rPr lang="en-US" altLang="zh-CN"/>
              <a:t>Macd indicator</a:t>
            </a:r>
            <a:endParaRPr lang="en-US" altLang="zh-CN"/>
          </a:p>
          <a:p>
            <a:pPr marL="285750" indent="-285750">
              <a:buChar char="•"/>
            </a:pPr>
            <a:r>
              <a:rPr lang="en-US" altLang="zh-CN"/>
              <a:t>Dynamic Response</a:t>
            </a:r>
            <a:endParaRPr lang="zh-CN" altLang="en-US"/>
          </a:p>
        </p:txBody>
      </p:sp>
      <p:pic>
        <p:nvPicPr>
          <p:cNvPr id="2" name="图片 1" descr="upload_post_object_v2_8591820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011" y="1587056"/>
            <a:ext cx="7414459" cy="36839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0" y="1031082"/>
            <a:ext cx="12192000" cy="7245"/>
          </a:xfrm>
          <a:prstGeom prst="line">
            <a:avLst/>
          </a:prstGeom>
          <a:ln w="41275">
            <a:solidFill>
              <a:srgbClr val="C4A05F"/>
            </a:solidFill>
          </a:ln>
          <a:effectLst>
            <a:outerShdw blurRad="50800" dist="38100" dir="5400000" algn="t" rotWithShape="0">
              <a:srgbClr val="C4A05F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卡通人物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00" y="288000"/>
            <a:ext cx="893885" cy="1007999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181874" y="288003"/>
            <a:ext cx="6602817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US" altLang="zh-CN" sz="4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952405" y="1160682"/>
            <a:ext cx="8912920" cy="922020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pPr indent="0">
              <a:lnSpc>
                <a:spcPct val="140000"/>
              </a:lnSpc>
              <a:buNone/>
            </a:pPr>
            <a:r>
              <a:rPr lang="en-US" altLang="zh-CN" sz="3200" b="1"/>
              <a:t>Completed Modules</a:t>
            </a:r>
            <a:endParaRPr lang="en-US" altLang="zh-CN" sz="3200" b="1"/>
          </a:p>
          <a:p>
            <a:pPr marL="285750" lvl="0" indent="-285750" algn="l">
              <a:lnSpc>
                <a:spcPct val="130000"/>
              </a:lnSpc>
              <a:buChar char="•"/>
            </a:pPr>
            <a:r>
              <a:rPr lang="en-US" altLang="zh-CN" sz="2400" b="1">
                <a:sym typeface="+mn-ea"/>
              </a:rPr>
              <a:t>Gateway Service</a:t>
            </a:r>
            <a:endParaRPr lang="en-US" altLang="zh-CN" sz="2400" b="1"/>
          </a:p>
          <a:p>
            <a:pPr marL="742950" lvl="1" indent="-285750" algn="l">
              <a:lnSpc>
                <a:spcPct val="130000"/>
              </a:lnSpc>
              <a:buChar char="•"/>
            </a:pPr>
            <a:r>
              <a:rPr lang="en-US" altLang="zh-CN" sz="2400">
                <a:sym typeface="+mn-ea"/>
              </a:rPr>
              <a:t>Loadbalance the requests</a:t>
            </a:r>
            <a:endParaRPr lang="en-US" altLang="zh-CN" sz="2400">
              <a:sym typeface="+mn-ea"/>
            </a:endParaRPr>
          </a:p>
          <a:p>
            <a:pPr marL="742950" lvl="1" indent="-285750" algn="l">
              <a:lnSpc>
                <a:spcPct val="130000"/>
              </a:lnSpc>
              <a:buChar char="•"/>
            </a:pPr>
            <a:r>
              <a:rPr lang="en-US" altLang="zh-CN" sz="2400">
                <a:sym typeface="+mn-ea"/>
              </a:rPr>
              <a:t>Distribute requests from Nginx</a:t>
            </a:r>
            <a:endParaRPr lang="en-US" altLang="zh-CN" sz="2400" b="1"/>
          </a:p>
          <a:p>
            <a:pPr marL="285750" lvl="0" indent="-285750">
              <a:lnSpc>
                <a:spcPct val="130000"/>
              </a:lnSpc>
              <a:buChar char="•"/>
            </a:pPr>
            <a:r>
              <a:rPr lang="en-US" altLang="zh-CN" sz="2400" b="1"/>
              <a:t>Authentication Service</a:t>
            </a:r>
            <a:endParaRPr lang="en-US" altLang="zh-CN" sz="2400" b="1"/>
          </a:p>
          <a:p>
            <a:pPr marL="742950" lvl="1" indent="-285750">
              <a:lnSpc>
                <a:spcPct val="130000"/>
              </a:lnSpc>
              <a:buChar char="•"/>
            </a:pPr>
            <a:r>
              <a:rPr lang="en-US" altLang="zh-CN" sz="2400"/>
              <a:t>Login logic</a:t>
            </a:r>
            <a:endParaRPr lang="en-US" altLang="zh-CN" sz="2400"/>
          </a:p>
          <a:p>
            <a:pPr marL="742950" lvl="1" indent="-285750">
              <a:lnSpc>
                <a:spcPct val="130000"/>
              </a:lnSpc>
              <a:buChar char="•"/>
            </a:pPr>
            <a:r>
              <a:rPr lang="en-US" altLang="zh-CN" sz="2400"/>
              <a:t>Distribute Json Web Token (JWT)</a:t>
            </a:r>
            <a:endParaRPr lang="en-US" altLang="zh-CN" sz="2400"/>
          </a:p>
          <a:p>
            <a:pPr marL="742950" lvl="1" indent="-285750">
              <a:lnSpc>
                <a:spcPct val="130000"/>
              </a:lnSpc>
              <a:buChar char="•"/>
            </a:pPr>
            <a:r>
              <a:rPr lang="en-US" altLang="zh-CN" sz="2400"/>
              <a:t>Register logic</a:t>
            </a:r>
            <a:endParaRPr lang="en-US" altLang="zh-CN" sz="2400"/>
          </a:p>
          <a:p>
            <a:pPr marL="285750" lvl="0" indent="-285750">
              <a:lnSpc>
                <a:spcPct val="130000"/>
              </a:lnSpc>
              <a:buChar char="•"/>
            </a:pPr>
            <a:r>
              <a:rPr lang="en-US" altLang="zh-CN" sz="2400" b="1"/>
              <a:t>Display Service</a:t>
            </a:r>
            <a:endParaRPr lang="en-US" altLang="zh-CN" sz="2400" b="1"/>
          </a:p>
          <a:p>
            <a:pPr marL="742950" lvl="1" indent="-285750">
              <a:lnSpc>
                <a:spcPct val="130000"/>
              </a:lnSpc>
              <a:buChar char="•"/>
            </a:pPr>
            <a:r>
              <a:rPr lang="en-US" altLang="zh-CN" sz="2400"/>
              <a:t>Query historical stock</a:t>
            </a:r>
            <a:endParaRPr lang="en-US" altLang="zh-CN" sz="2400"/>
          </a:p>
          <a:p>
            <a:pPr marL="742950" lvl="1" indent="-285750">
              <a:lnSpc>
                <a:spcPct val="130000"/>
              </a:lnSpc>
              <a:buChar char="•"/>
            </a:pPr>
            <a:r>
              <a:rPr lang="en-US" altLang="zh-CN" sz="2400"/>
              <a:t>Return result to client asynchronously</a:t>
            </a:r>
            <a:endParaRPr lang="en-US" altLang="zh-CN" sz="2400"/>
          </a:p>
          <a:p>
            <a:pPr lvl="0" indent="0">
              <a:lnSpc>
                <a:spcPct val="140000"/>
              </a:lnSpc>
              <a:buNone/>
            </a:pPr>
            <a:endParaRPr lang="en-US" altLang="zh-CN" sz="2400">
              <a:sym typeface="+mn-ea"/>
            </a:endParaRPr>
          </a:p>
        </p:txBody>
      </p:sp>
      <p:pic>
        <p:nvPicPr>
          <p:cNvPr id="8" name="图片 7" descr="upload_post_object_v2_9915178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39" y="2401603"/>
            <a:ext cx="4764331" cy="30520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upload_post_object_v2_1874685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3468" y="1031061"/>
            <a:ext cx="6065064" cy="5826939"/>
          </a:xfrm>
          <a:prstGeom prst="rect">
            <a:avLst/>
          </a:prstGeom>
        </p:spPr>
      </p:pic>
      <p:cxnSp>
        <p:nvCxnSpPr>
          <p:cNvPr id="5" name="直线连接符 4"/>
          <p:cNvCxnSpPr/>
          <p:nvPr/>
        </p:nvCxnSpPr>
        <p:spPr>
          <a:xfrm flipV="1">
            <a:off x="0" y="1031082"/>
            <a:ext cx="12192000" cy="7245"/>
          </a:xfrm>
          <a:prstGeom prst="line">
            <a:avLst/>
          </a:prstGeom>
          <a:ln w="41275">
            <a:solidFill>
              <a:srgbClr val="C4A05F"/>
            </a:solidFill>
          </a:ln>
          <a:effectLst>
            <a:outerShdw blurRad="50800" dist="38100" dir="5400000" algn="t" rotWithShape="0">
              <a:srgbClr val="C4A05F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卡通人物&#10;&#10;中度可信度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" y="288000"/>
            <a:ext cx="893885" cy="1007999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181874" y="288003"/>
            <a:ext cx="6602817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 Process</a:t>
            </a:r>
            <a:endParaRPr lang="en-US" altLang="zh-CN" sz="4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upload_post_object_v2_0638214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031061"/>
            <a:ext cx="9525000" cy="5826939"/>
          </a:xfrm>
          <a:prstGeom prst="rect">
            <a:avLst/>
          </a:prstGeom>
        </p:spPr>
      </p:pic>
      <p:cxnSp>
        <p:nvCxnSpPr>
          <p:cNvPr id="5" name="直线连接符 4"/>
          <p:cNvCxnSpPr/>
          <p:nvPr/>
        </p:nvCxnSpPr>
        <p:spPr>
          <a:xfrm flipV="1">
            <a:off x="0" y="1031082"/>
            <a:ext cx="12192000" cy="7245"/>
          </a:xfrm>
          <a:prstGeom prst="line">
            <a:avLst/>
          </a:prstGeom>
          <a:ln w="41275">
            <a:solidFill>
              <a:srgbClr val="C4A05F"/>
            </a:solidFill>
          </a:ln>
          <a:effectLst>
            <a:outerShdw blurRad="50800" dist="38100" dir="5400000" algn="t" rotWithShape="0">
              <a:srgbClr val="C4A05F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卡通人物&#10;&#10;中度可信度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" y="288000"/>
            <a:ext cx="893885" cy="1007999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181874" y="288003"/>
            <a:ext cx="6602817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Process</a:t>
            </a:r>
            <a:endParaRPr lang="en-US" altLang="zh-CN" sz="4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952405" y="1160682"/>
            <a:ext cx="8912920" cy="922020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pPr indent="0">
              <a:lnSpc>
                <a:spcPct val="140000"/>
              </a:lnSpc>
              <a:buNone/>
            </a:pPr>
            <a:r>
              <a:rPr lang="en-US" altLang="zh-CN" sz="3200" b="1"/>
              <a:t>Current Environment on Servers</a:t>
            </a:r>
            <a:endParaRPr lang="en-US" altLang="zh-CN" sz="3200" b="1"/>
          </a:p>
          <a:p>
            <a:pPr lvl="0" indent="0">
              <a:lnSpc>
                <a:spcPct val="140000"/>
              </a:lnSpc>
              <a:buNone/>
            </a:pPr>
            <a:endParaRPr lang="en-US" altLang="zh-CN" sz="2400">
              <a:sym typeface="+mn-ea"/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0" y="1031082"/>
            <a:ext cx="12192000" cy="7245"/>
          </a:xfrm>
          <a:prstGeom prst="line">
            <a:avLst/>
          </a:prstGeom>
          <a:ln w="41275">
            <a:solidFill>
              <a:srgbClr val="C4A05F"/>
            </a:solidFill>
          </a:ln>
          <a:effectLst>
            <a:outerShdw blurRad="50800" dist="38100" dir="5400000" algn="t" rotWithShape="0">
              <a:srgbClr val="C4A05F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卡通人物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00" y="288000"/>
            <a:ext cx="893885" cy="1007999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181874" y="288003"/>
            <a:ext cx="6602817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US" altLang="zh-CN" sz="4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upload_post_object_v2_2757857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037" y="1178632"/>
            <a:ext cx="623754" cy="779692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952500" y="1958340"/>
          <a:ext cx="10182225" cy="4022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0"/>
                <a:gridCol w="6433185"/>
              </a:tblGrid>
              <a:tr h="603383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0">
                          <a:solidFill>
                            <a:srgbClr val="000000"/>
                          </a:solidFill>
                        </a:rPr>
                        <a:t>Server1 (8.137.96.5)</a:t>
                      </a:r>
                      <a:endParaRPr lang="zh-CN" altLang="en-US" sz="22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 b="0">
                          <a:solidFill>
                            <a:srgbClr val="000000"/>
                          </a:solidFill>
                        </a:rPr>
                        <a:t>Nginx, </a:t>
                      </a:r>
                      <a:r>
                        <a:rPr lang="en-US" altLang="zh-CN" sz="2200" b="0">
                          <a:solidFill>
                            <a:schemeClr val="dk1"/>
                          </a:solidFill>
                          <a:sym typeface="+mn-ea"/>
                        </a:rPr>
                        <a:t>SpringBoot(Gateway)</a:t>
                      </a:r>
                      <a:r>
                        <a:rPr lang="zh-CN" altLang="en-US" sz="2200" b="0">
                          <a:solidFill>
                            <a:srgbClr val="000000"/>
                          </a:solidFill>
                        </a:rPr>
                        <a:t>, Redis, RabbitMQ</a:t>
                      </a:r>
                      <a:endParaRPr lang="zh-CN" altLang="en-US" sz="22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</a:tr>
              <a:tr h="896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Server2 (8.137.98.1)</a:t>
                      </a:r>
                      <a:endParaRPr lang="zh-CN" altLang="en-US" sz="2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Nacos, Redis, RabbitMQ</a:t>
                      </a:r>
                      <a:endParaRPr lang="zh-CN" altLang="en-US" sz="2200"/>
                    </a:p>
                  </a:txBody>
                  <a:tcPr/>
                </a:tc>
              </a:tr>
              <a:tr h="896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Server3 (47.109.79.121)</a:t>
                      </a:r>
                      <a:endParaRPr lang="zh-CN" altLang="en-US" sz="2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>
                          <a:sym typeface="+mn-ea"/>
                        </a:rPr>
                        <a:t>SpringBoot(Authentication</a:t>
                      </a:r>
                      <a:r>
                        <a:rPr lang="zh-CN" altLang="en-US" sz="2200">
                          <a:sym typeface="+mn-ea"/>
                        </a:rPr>
                        <a:t>Application</a:t>
                      </a:r>
                      <a:r>
                        <a:rPr lang="en-US" altLang="zh-CN" sz="2200">
                          <a:sym typeface="+mn-ea"/>
                        </a:rPr>
                        <a:t>), MysqlT</a:t>
                      </a:r>
                      <a:r>
                        <a:rPr lang="zh-CN" altLang="en-US" sz="2200"/>
                        <a:t>able(k_data_predicted), </a:t>
                      </a:r>
                      <a:endParaRPr lang="zh-CN" altLang="en-US" sz="2200"/>
                    </a:p>
                    <a:p>
                      <a:pPr>
                        <a:buNone/>
                      </a:pPr>
                      <a:r>
                        <a:rPr lang="en-US" altLang="zh-CN" sz="2200">
                          <a:sym typeface="+mn-ea"/>
                        </a:rPr>
                        <a:t>MysqlT</a:t>
                      </a:r>
                      <a:r>
                        <a:rPr lang="zh-CN" altLang="en-US" sz="2200">
                          <a:sym typeface="+mn-ea"/>
                        </a:rPr>
                        <a:t>able(k_</a:t>
                      </a:r>
                      <a:r>
                        <a:rPr lang="en-US" altLang="zh-CN" sz="2200">
                          <a:sym typeface="+mn-ea"/>
                        </a:rPr>
                        <a:t>account</a:t>
                      </a:r>
                      <a:r>
                        <a:rPr lang="zh-CN" altLang="en-US" sz="2200">
                          <a:sym typeface="+mn-ea"/>
                        </a:rPr>
                        <a:t>), </a:t>
                      </a:r>
                      <a:endParaRPr lang="zh-CN" altLang="en-US" sz="2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200">
                          <a:sym typeface="+mn-ea"/>
                        </a:rPr>
                        <a:t>P</a:t>
                      </a:r>
                      <a:r>
                        <a:rPr lang="zh-CN" altLang="en-US" sz="2200">
                          <a:sym typeface="+mn-ea"/>
                        </a:rPr>
                        <a:t>ython</a:t>
                      </a:r>
                      <a:r>
                        <a:rPr lang="en-US" altLang="zh-CN" sz="2200">
                          <a:sym typeface="+mn-ea"/>
                        </a:rPr>
                        <a:t>Script</a:t>
                      </a:r>
                      <a:r>
                        <a:rPr lang="zh-CN" altLang="en-US" sz="2200">
                          <a:sym typeface="+mn-ea"/>
                        </a:rPr>
                        <a:t>(</a:t>
                      </a:r>
                      <a:r>
                        <a:rPr lang="en-US" altLang="zh-CN" sz="2200">
                          <a:sym typeface="+mn-ea"/>
                        </a:rPr>
                        <a:t>prediction</a:t>
                      </a:r>
                      <a:r>
                        <a:rPr lang="zh-CN" altLang="en-US" sz="2200">
                          <a:sym typeface="+mn-ea"/>
                        </a:rPr>
                        <a:t>)</a:t>
                      </a:r>
                      <a:r>
                        <a:rPr lang="en-US" altLang="zh-CN" sz="2200">
                          <a:sym typeface="+mn-ea"/>
                        </a:rPr>
                        <a:t>,</a:t>
                      </a:r>
                      <a:r>
                        <a:rPr lang="zh-CN" altLang="en-US" sz="2200"/>
                        <a:t> Redis, RabbitMQ</a:t>
                      </a:r>
                      <a:endParaRPr lang="zh-CN" altLang="en-US" sz="2200"/>
                    </a:p>
                  </a:txBody>
                  <a:tcPr/>
                </a:tc>
              </a:tr>
              <a:tr h="896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Server4 (47.109.56.80)</a:t>
                      </a:r>
                      <a:endParaRPr lang="zh-CN" altLang="en-US" sz="2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/>
                        <a:t>SpringBoot(</a:t>
                      </a:r>
                      <a:r>
                        <a:rPr lang="zh-CN" altLang="en-US" sz="2200"/>
                        <a:t>DisplayApplication</a:t>
                      </a:r>
                      <a:r>
                        <a:rPr lang="en-US" altLang="zh-CN" sz="2200"/>
                        <a:t>)</a:t>
                      </a:r>
                      <a:r>
                        <a:rPr lang="zh-CN" altLang="en-US" sz="2200"/>
                        <a:t>, </a:t>
                      </a:r>
                      <a:r>
                        <a:rPr lang="en-US" altLang="zh-CN" sz="2200"/>
                        <a:t>MysqlTable</a:t>
                      </a:r>
                      <a:r>
                        <a:rPr lang="zh-CN" altLang="en-US" sz="2200"/>
                        <a:t>(</a:t>
                      </a:r>
                      <a:r>
                        <a:rPr lang="en-US" altLang="zh-CN" sz="2200"/>
                        <a:t>t_</a:t>
                      </a:r>
                      <a:r>
                        <a:rPr lang="zh-CN" altLang="en-US" sz="2200"/>
                        <a:t>k_data), Redis, RabbitMQ</a:t>
                      </a:r>
                      <a:endParaRPr lang="zh-CN" altLang="en-US" sz="2200"/>
                    </a:p>
                  </a:txBody>
                  <a:tcPr/>
                </a:tc>
              </a:tr>
              <a:tr h="7293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Server5 (16.163.97.36)</a:t>
                      </a:r>
                      <a:endParaRPr lang="zh-CN" altLang="en-US" sz="2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/>
                        <a:t>P</a:t>
                      </a:r>
                      <a:r>
                        <a:rPr lang="zh-CN" altLang="en-US" sz="2200"/>
                        <a:t>ython</a:t>
                      </a:r>
                      <a:r>
                        <a:rPr lang="en-US" altLang="zh-CN" sz="2200"/>
                        <a:t>Script</a:t>
                      </a:r>
                      <a:r>
                        <a:rPr lang="zh-CN" altLang="en-US" sz="2200"/>
                        <a:t>(k_data_query_listener)</a:t>
                      </a:r>
                      <a:endParaRPr lang="zh-CN" altLang="en-US" sz="2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0" y="1031082"/>
            <a:ext cx="12192000" cy="7245"/>
          </a:xfrm>
          <a:prstGeom prst="line">
            <a:avLst/>
          </a:prstGeom>
          <a:ln w="41275">
            <a:solidFill>
              <a:srgbClr val="C4A05F"/>
            </a:solidFill>
          </a:ln>
          <a:effectLst>
            <a:outerShdw blurRad="50800" dist="38100" dir="5400000" algn="t" rotWithShape="0">
              <a:srgbClr val="C4A05F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卡通人物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00" y="288000"/>
            <a:ext cx="893885" cy="1007999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288003" y="1810060"/>
            <a:ext cx="3062836" cy="4378497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pPr marL="285750" indent="-285750">
              <a:buChar char="•"/>
            </a:pPr>
            <a:r>
              <a:rPr lang="en-US" altLang="zh-CN"/>
              <a:t>Historical data</a:t>
            </a:r>
            <a:endParaRPr lang="en-US" altLang="zh-CN"/>
          </a:p>
          <a:p>
            <a:pPr marL="285750" indent="-285750">
              <a:buChar char="•"/>
            </a:pPr>
            <a:r>
              <a:rPr lang="en-US" altLang="zh-CN"/>
              <a:t>Predicted data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59834" y="201091"/>
            <a:ext cx="20110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CN" alt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 descr="upload_post_object_v2_7390225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604" y="1159451"/>
            <a:ext cx="8148002" cy="54579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 flipV="1">
            <a:off x="0" y="1031082"/>
            <a:ext cx="12192000" cy="7245"/>
          </a:xfrm>
          <a:prstGeom prst="line">
            <a:avLst/>
          </a:prstGeom>
          <a:ln w="41275">
            <a:solidFill>
              <a:srgbClr val="C4A05F"/>
            </a:solidFill>
          </a:ln>
          <a:effectLst>
            <a:outerShdw blurRad="50800" dist="38100" dir="5400000" algn="t" rotWithShape="0">
              <a:srgbClr val="C4A05F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卡通人物&#10;&#10;中度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00" y="288000"/>
            <a:ext cx="893885" cy="10079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59834" y="201091"/>
            <a:ext cx="17748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upload_post_object_v2_0554079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0641"/>
            <a:ext cx="10515600" cy="23167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1603</Words>
  <Application>WPS Office WWO_wpscloud_20230615175436-859edb7228</Application>
  <PresentationFormat>宽屏</PresentationFormat>
  <Paragraphs>160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汉仪旗黑KW 55S</vt:lpstr>
      <vt:lpstr>Times New Roman</vt:lpstr>
      <vt:lpstr>汉仪书宋二KW</vt:lpstr>
      <vt:lpstr>Kingsoft Confetti</vt:lpstr>
      <vt:lpstr>monospace</vt:lpstr>
      <vt:lpstr>PingFang SC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2023-06-20T03:56:55Z</dcterms:created>
  <dcterms:modified xsi:type="dcterms:W3CDTF">2023-06-20T03:56:55Z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B75C98F4C40948689CB49D1002CA5FAC</vt:lpwstr>
  </property>
</Properties>
</file>