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84" r:id="rId7"/>
    <p:sldId id="283" r:id="rId8"/>
    <p:sldId id="266" r:id="rId9"/>
    <p:sldId id="285" r:id="rId10"/>
    <p:sldId id="286" r:id="rId11"/>
    <p:sldId id="267" r:id="rId12"/>
    <p:sldId id="287" r:id="rId13"/>
    <p:sldId id="268" r:id="rId14"/>
    <p:sldId id="269" r:id="rId15"/>
    <p:sldId id="271" r:id="rId16"/>
    <p:sldId id="260" r:id="rId17"/>
    <p:sldId id="272" r:id="rId18"/>
    <p:sldId id="273" r:id="rId19"/>
    <p:sldId id="289" r:id="rId20"/>
    <p:sldId id="274" r:id="rId21"/>
    <p:sldId id="290" r:id="rId22"/>
    <p:sldId id="275" r:id="rId23"/>
    <p:sldId id="276" r:id="rId24"/>
    <p:sldId id="278" r:id="rId25"/>
    <p:sldId id="291" r:id="rId26"/>
    <p:sldId id="292" r:id="rId27"/>
    <p:sldId id="294" r:id="rId28"/>
    <p:sldId id="293" r:id="rId29"/>
    <p:sldId id="261" r:id="rId30"/>
    <p:sldId id="279" r:id="rId31"/>
    <p:sldId id="295" r:id="rId32"/>
    <p:sldId id="280" r:id="rId33"/>
    <p:sldId id="262" r:id="rId34"/>
    <p:sldId id="282" r:id="rId35"/>
    <p:sldId id="296" r:id="rId36"/>
    <p:sldId id="299" r:id="rId37"/>
    <p:sldId id="298" r:id="rId38"/>
    <p:sldId id="297" r:id="rId39"/>
    <p:sldId id="263" r:id="rId40"/>
    <p:sldId id="300" r:id="rId41"/>
    <p:sldId id="301" r:id="rId42"/>
    <p:sldId id="302" r:id="rId43"/>
    <p:sldId id="308" r:id="rId44"/>
    <p:sldId id="303" r:id="rId45"/>
    <p:sldId id="304" r:id="rId46"/>
    <p:sldId id="264" r:id="rId47"/>
    <p:sldId id="305" r:id="rId48"/>
    <p:sldId id="306" r:id="rId49"/>
    <p:sldId id="307" r:id="rId50"/>
    <p:sldId id="309" r:id="rId51"/>
    <p:sldId id="28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8C79C5D-2A6F-F04D-97DA-BEF2467B64E4}"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FBF54567-0DE4-3F47-BF90-CB84690072F9}" type="datetimeFigureOut">
              <a:rPr lang="en-US" dirty="0"/>
              <a:pPr/>
              <a:t>5/21/2017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DF5E60-9974-AC48-9591-99C2BB44B7CF}"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5/21/2017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5/21/2017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hatena.ne.jp/keyword/%A5%D5%A5%A3%A5%DC%A5%CA%A5%C3%A5%C1%BF%F4%CE%F3"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ufcpp.net/media/ufcpp2000/csharp/fig/eventblocking.png"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msdn.microsoft.com/ja-jp/default.aspx" TargetMode="External"/><Relationship Id="rId2" Type="http://schemas.openxmlformats.org/officeDocument/2006/relationships/hyperlink" Target="http://ufcpp.net/study/csharp/list_versions.html" TargetMode="External"/><Relationship Id="rId1" Type="http://schemas.openxmlformats.org/officeDocument/2006/relationships/slideLayout" Target="../slideLayouts/slideLayout2.xml"/><Relationship Id="rId4" Type="http://schemas.openxmlformats.org/officeDocument/2006/relationships/hyperlink" Target="https://projecteuler.ne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C#</a:t>
            </a:r>
            <a:r>
              <a:rPr kumimoji="1" lang="ja-JP" altLang="en-US" dirty="0"/>
              <a:t>のバージョンと文法</a:t>
            </a:r>
          </a:p>
        </p:txBody>
      </p:sp>
      <p:sp>
        <p:nvSpPr>
          <p:cNvPr id="3" name="サブタイトル 2"/>
          <p:cNvSpPr>
            <a:spLocks noGrp="1"/>
          </p:cNvSpPr>
          <p:nvPr>
            <p:ph type="subTitle" idx="1"/>
          </p:nvPr>
        </p:nvSpPr>
        <p:spPr/>
        <p:txBody>
          <a:bodyPr/>
          <a:lstStyle/>
          <a:p>
            <a:r>
              <a:rPr kumimoji="1" lang="en-US" altLang="ja-JP" dirty="0"/>
              <a:t>C#1.0</a:t>
            </a:r>
            <a:r>
              <a:rPr kumimoji="1" lang="ja-JP" altLang="en-US" dirty="0"/>
              <a:t>～</a:t>
            </a:r>
            <a:r>
              <a:rPr kumimoji="1" lang="en-US" altLang="ja-JP" dirty="0"/>
              <a:t>C#7</a:t>
            </a:r>
            <a:r>
              <a:rPr lang="ja-JP" altLang="en-US" dirty="0"/>
              <a:t>の変更点を振り返りながらモダンな文法を学ぶ</a:t>
            </a:r>
            <a:endParaRPr kumimoji="1" lang="ja-JP" altLang="en-US" dirty="0"/>
          </a:p>
        </p:txBody>
      </p:sp>
    </p:spTree>
    <p:extLst>
      <p:ext uri="{BB962C8B-B14F-4D97-AF65-F5344CB8AC3E}">
        <p14:creationId xmlns:p14="http://schemas.microsoft.com/office/powerpoint/2010/main" val="269965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補足</a:t>
            </a:r>
            <a:r>
              <a:rPr lang="en-US" altLang="ja-JP" dirty="0"/>
              <a:t>) </a:t>
            </a:r>
            <a:r>
              <a:rPr lang="ja-JP" altLang="en-US" dirty="0"/>
              <a:t>デリゲート記述方法の変遷</a:t>
            </a:r>
            <a:r>
              <a:rPr lang="en-US" altLang="ja-JP" dirty="0"/>
              <a:t>(2)</a:t>
            </a:r>
            <a:endParaRPr kumimoji="1" lang="ja-JP" altLang="en-US" dirty="0"/>
          </a:p>
        </p:txBody>
      </p:sp>
      <p:pic>
        <p:nvPicPr>
          <p:cNvPr id="5" name="図 4"/>
          <p:cNvPicPr>
            <a:picLocks noChangeAspect="1"/>
          </p:cNvPicPr>
          <p:nvPr/>
        </p:nvPicPr>
        <p:blipFill>
          <a:blip r:embed="rId2"/>
          <a:stretch>
            <a:fillRect/>
          </a:stretch>
        </p:blipFill>
        <p:spPr>
          <a:xfrm>
            <a:off x="1219453" y="2298260"/>
            <a:ext cx="9753091" cy="4559740"/>
          </a:xfrm>
          <a:prstGeom prst="rect">
            <a:avLst/>
          </a:prstGeom>
        </p:spPr>
      </p:pic>
    </p:spTree>
    <p:extLst>
      <p:ext uri="{BB962C8B-B14F-4D97-AF65-F5344CB8AC3E}">
        <p14:creationId xmlns:p14="http://schemas.microsoft.com/office/powerpoint/2010/main" val="116621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イテレータ</a:t>
            </a:r>
          </a:p>
        </p:txBody>
      </p:sp>
      <p:sp>
        <p:nvSpPr>
          <p:cNvPr id="3" name="コンテンツ プレースホルダー 2"/>
          <p:cNvSpPr>
            <a:spLocks noGrp="1"/>
          </p:cNvSpPr>
          <p:nvPr>
            <p:ph idx="1"/>
          </p:nvPr>
        </p:nvSpPr>
        <p:spPr>
          <a:xfrm>
            <a:off x="818712" y="2222287"/>
            <a:ext cx="10554574" cy="4499355"/>
          </a:xfrm>
        </p:spPr>
        <p:txBody>
          <a:bodyPr>
            <a:normAutofit/>
          </a:bodyPr>
          <a:lstStyle/>
          <a:p>
            <a:r>
              <a:rPr kumimoji="1" lang="en-US" altLang="ja-JP" dirty="0" err="1"/>
              <a:t>IEnumerable</a:t>
            </a:r>
            <a:r>
              <a:rPr kumimoji="1" lang="ja-JP" altLang="en-US" dirty="0"/>
              <a:t>と</a:t>
            </a:r>
            <a:r>
              <a:rPr kumimoji="1" lang="en-US" altLang="ja-JP" dirty="0" err="1"/>
              <a:t>IEnumerator</a:t>
            </a:r>
            <a:r>
              <a:rPr kumimoji="1" lang="ja-JP" altLang="en-US" dirty="0"/>
              <a:t>を実装することで、自作クラスを</a:t>
            </a:r>
            <a:r>
              <a:rPr kumimoji="1" lang="en-US" altLang="ja-JP" dirty="0" err="1"/>
              <a:t>foreach</a:t>
            </a:r>
            <a:r>
              <a:rPr kumimoji="1" lang="ja-JP" altLang="en-US" dirty="0"/>
              <a:t>に対応させることができる。</a:t>
            </a:r>
            <a:endParaRPr kumimoji="1" lang="en-US" altLang="ja-JP" dirty="0"/>
          </a:p>
          <a:p>
            <a:r>
              <a:rPr lang="ja-JP" altLang="en-US" dirty="0"/>
              <a:t>けど、実装が大変。 </a:t>
            </a:r>
            <a:r>
              <a:rPr lang="en-US" altLang="ja-JP" dirty="0"/>
              <a:t>(Current, </a:t>
            </a:r>
            <a:r>
              <a:rPr lang="en-US" altLang="ja-JP" dirty="0" err="1"/>
              <a:t>MoveNext</a:t>
            </a:r>
            <a:r>
              <a:rPr lang="en-US" altLang="ja-JP" dirty="0"/>
              <a:t>, Reset, </a:t>
            </a:r>
            <a:r>
              <a:rPr lang="en-US" altLang="ja-JP" dirty="0" err="1"/>
              <a:t>GetEnumerator</a:t>
            </a:r>
            <a:r>
              <a:rPr lang="ja-JP" altLang="en-US" dirty="0"/>
              <a:t>などの実装が必要</a:t>
            </a:r>
            <a:r>
              <a:rPr lang="en-US" altLang="ja-JP" dirty="0"/>
              <a:t>)</a:t>
            </a:r>
          </a:p>
          <a:p>
            <a:endParaRPr kumimoji="1" lang="en-US" altLang="ja-JP" dirty="0"/>
          </a:p>
          <a:p>
            <a:r>
              <a:rPr lang="ja-JP" altLang="en-US" dirty="0"/>
              <a:t>そこで簡単に記述するために導入されたのがイテレータ構文。</a:t>
            </a:r>
            <a:endParaRPr lang="en-US" altLang="ja-JP" dirty="0"/>
          </a:p>
          <a:p>
            <a:endParaRPr lang="en-US" altLang="ja-JP" dirty="0"/>
          </a:p>
          <a:p>
            <a:r>
              <a:rPr lang="en-US" altLang="ja-JP" dirty="0"/>
              <a:t>yield return, yield break</a:t>
            </a:r>
            <a:r>
              <a:rPr lang="ja-JP" altLang="en-US" dirty="0"/>
              <a:t>といった、</a:t>
            </a:r>
            <a:r>
              <a:rPr lang="en-US" altLang="ja-JP" dirty="0" err="1"/>
              <a:t>IEnumerator</a:t>
            </a:r>
            <a:r>
              <a:rPr lang="ja-JP" altLang="en-US" dirty="0"/>
              <a:t>を返す構文を用いる。</a:t>
            </a:r>
            <a:r>
              <a:rPr lang="en-US" altLang="ja-JP" dirty="0"/>
              <a:t>(</a:t>
            </a:r>
            <a:r>
              <a:rPr lang="ja-JP" altLang="en-US" dirty="0"/>
              <a:t>他の言語では「コルーチン」と呼ばれる</a:t>
            </a:r>
            <a:r>
              <a:rPr lang="en-US" altLang="ja-JP" dirty="0"/>
              <a:t>)</a:t>
            </a:r>
          </a:p>
          <a:p>
            <a:r>
              <a:rPr lang="en-US" altLang="ja-JP" dirty="0"/>
              <a:t>yield return</a:t>
            </a:r>
            <a:r>
              <a:rPr lang="ja-JP" altLang="en-US" dirty="0"/>
              <a:t>はその時点で処理を中断し、元の処理に戻る。</a:t>
            </a:r>
            <a:endParaRPr lang="en-US" altLang="ja-JP" dirty="0"/>
          </a:p>
          <a:p>
            <a:r>
              <a:rPr lang="en-US" altLang="ja-JP" dirty="0"/>
              <a:t>yield break</a:t>
            </a:r>
            <a:r>
              <a:rPr lang="ja-JP" altLang="en-US" dirty="0"/>
              <a:t>は</a:t>
            </a:r>
            <a:r>
              <a:rPr lang="en-US" altLang="ja-JP" dirty="0"/>
              <a:t>yield return</a:t>
            </a:r>
            <a:r>
              <a:rPr lang="ja-JP" altLang="en-US" dirty="0"/>
              <a:t>と同じだが、最後の処理であることを伝える。</a:t>
            </a:r>
            <a:endParaRPr lang="en-US" altLang="ja-JP" dirty="0"/>
          </a:p>
          <a:p>
            <a:pPr marL="0" indent="0">
              <a:buNone/>
            </a:pPr>
            <a:endParaRPr kumimoji="1" lang="en-US" altLang="ja-JP" dirty="0"/>
          </a:p>
        </p:txBody>
      </p:sp>
    </p:spTree>
    <p:extLst>
      <p:ext uri="{BB962C8B-B14F-4D97-AF65-F5344CB8AC3E}">
        <p14:creationId xmlns:p14="http://schemas.microsoft.com/office/powerpoint/2010/main" val="397556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イテレータ</a:t>
            </a:r>
            <a:r>
              <a:rPr kumimoji="1" lang="en-US" altLang="ja-JP" dirty="0"/>
              <a:t>(2)</a:t>
            </a:r>
            <a:endParaRPr kumimoji="1" lang="ja-JP" altLang="en-US" dirty="0"/>
          </a:p>
        </p:txBody>
      </p:sp>
      <p:pic>
        <p:nvPicPr>
          <p:cNvPr id="4" name="図 3"/>
          <p:cNvPicPr>
            <a:picLocks noChangeAspect="1"/>
          </p:cNvPicPr>
          <p:nvPr/>
        </p:nvPicPr>
        <p:blipFill>
          <a:blip r:embed="rId2"/>
          <a:stretch>
            <a:fillRect/>
          </a:stretch>
        </p:blipFill>
        <p:spPr>
          <a:xfrm>
            <a:off x="2868027" y="2088982"/>
            <a:ext cx="6433100" cy="4769017"/>
          </a:xfrm>
          <a:prstGeom prst="rect">
            <a:avLst/>
          </a:prstGeom>
        </p:spPr>
      </p:pic>
    </p:spTree>
    <p:extLst>
      <p:ext uri="{BB962C8B-B14F-4D97-AF65-F5344CB8AC3E}">
        <p14:creationId xmlns:p14="http://schemas.microsoft.com/office/powerpoint/2010/main" val="92422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Partial Type</a:t>
            </a:r>
            <a:endParaRPr kumimoji="1" lang="ja-JP" altLang="en-US" dirty="0"/>
          </a:p>
        </p:txBody>
      </p:sp>
      <p:sp>
        <p:nvSpPr>
          <p:cNvPr id="3" name="コンテンツ プレースホルダー 2"/>
          <p:cNvSpPr>
            <a:spLocks noGrp="1"/>
          </p:cNvSpPr>
          <p:nvPr>
            <p:ph idx="1"/>
          </p:nvPr>
        </p:nvSpPr>
        <p:spPr>
          <a:xfrm>
            <a:off x="818712" y="2222288"/>
            <a:ext cx="10554574" cy="1290934"/>
          </a:xfrm>
        </p:spPr>
        <p:txBody>
          <a:bodyPr/>
          <a:lstStyle/>
          <a:p>
            <a:r>
              <a:rPr kumimoji="1" lang="ja-JP" altLang="en-US" dirty="0"/>
              <a:t>クラスの定義を、複数ファイルに分割することが出来る。</a:t>
            </a:r>
          </a:p>
        </p:txBody>
      </p:sp>
      <p:pic>
        <p:nvPicPr>
          <p:cNvPr id="4" name="図 3"/>
          <p:cNvPicPr>
            <a:picLocks noChangeAspect="1"/>
          </p:cNvPicPr>
          <p:nvPr/>
        </p:nvPicPr>
        <p:blipFill>
          <a:blip r:embed="rId2"/>
          <a:stretch>
            <a:fillRect/>
          </a:stretch>
        </p:blipFill>
        <p:spPr>
          <a:xfrm>
            <a:off x="3662863" y="3144754"/>
            <a:ext cx="4309051" cy="3544804"/>
          </a:xfrm>
          <a:prstGeom prst="rect">
            <a:avLst/>
          </a:prstGeom>
        </p:spPr>
      </p:pic>
    </p:spTree>
    <p:extLst>
      <p:ext uri="{BB962C8B-B14F-4D97-AF65-F5344CB8AC3E}">
        <p14:creationId xmlns:p14="http://schemas.microsoft.com/office/powerpoint/2010/main" val="422027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nullable</a:t>
            </a:r>
            <a:r>
              <a:rPr kumimoji="1" lang="ja-JP" altLang="en-US" dirty="0"/>
              <a:t>型</a:t>
            </a:r>
          </a:p>
        </p:txBody>
      </p:sp>
      <p:sp>
        <p:nvSpPr>
          <p:cNvPr id="3" name="コンテンツ プレースホルダー 2"/>
          <p:cNvSpPr>
            <a:spLocks noGrp="1"/>
          </p:cNvSpPr>
          <p:nvPr>
            <p:ph idx="1"/>
          </p:nvPr>
        </p:nvSpPr>
        <p:spPr>
          <a:xfrm>
            <a:off x="818712" y="2222287"/>
            <a:ext cx="10554574" cy="2012829"/>
          </a:xfrm>
        </p:spPr>
        <p:txBody>
          <a:bodyPr/>
          <a:lstStyle/>
          <a:p>
            <a:r>
              <a:rPr lang="en-US" altLang="ja-JP" dirty="0" err="1"/>
              <a:t>int</a:t>
            </a:r>
            <a:r>
              <a:rPr lang="ja-JP" altLang="en-US" dirty="0"/>
              <a:t>型</a:t>
            </a:r>
            <a:r>
              <a:rPr lang="en-US" altLang="ja-JP" dirty="0"/>
              <a:t>, double</a:t>
            </a:r>
            <a:r>
              <a:rPr lang="ja-JP" altLang="en-US" dirty="0"/>
              <a:t>型</a:t>
            </a:r>
            <a:r>
              <a:rPr lang="en-US" altLang="ja-JP" dirty="0"/>
              <a:t>, </a:t>
            </a:r>
            <a:r>
              <a:rPr lang="ja-JP" altLang="en-US" dirty="0"/>
              <a:t>構造体型などの値型は、</a:t>
            </a:r>
            <a:r>
              <a:rPr lang="en-US" altLang="ja-JP" dirty="0"/>
              <a:t>null</a:t>
            </a:r>
            <a:r>
              <a:rPr lang="ja-JP" altLang="en-US" dirty="0"/>
              <a:t>を取ることが出来ない。</a:t>
            </a:r>
            <a:r>
              <a:rPr lang="en-US" altLang="ja-JP" dirty="0"/>
              <a:t>(null</a:t>
            </a:r>
            <a:r>
              <a:rPr lang="ja-JP" altLang="en-US" dirty="0"/>
              <a:t>を取れるのは参照型だけ</a:t>
            </a:r>
            <a:r>
              <a:rPr lang="en-US" altLang="ja-JP" dirty="0"/>
              <a:t>)</a:t>
            </a:r>
          </a:p>
          <a:p>
            <a:r>
              <a:rPr lang="ja-JP" altLang="en-US" dirty="0"/>
              <a:t>そこで、型名の後ろに「</a:t>
            </a:r>
            <a:r>
              <a:rPr lang="en-US" altLang="ja-JP" dirty="0"/>
              <a:t>?</a:t>
            </a:r>
            <a:r>
              <a:rPr lang="ja-JP" altLang="en-US" dirty="0"/>
              <a:t>」を付けることによって、</a:t>
            </a:r>
            <a:r>
              <a:rPr lang="en-US" altLang="ja-JP" dirty="0"/>
              <a:t>null</a:t>
            </a:r>
            <a:r>
              <a:rPr lang="ja-JP" altLang="en-US" dirty="0"/>
              <a:t>を取ることのできる</a:t>
            </a:r>
            <a:r>
              <a:rPr lang="en-US" altLang="ja-JP" dirty="0"/>
              <a:t>nullable</a:t>
            </a:r>
            <a:r>
              <a:rPr lang="ja-JP" altLang="en-US" dirty="0"/>
              <a:t>型</a:t>
            </a:r>
            <a:r>
              <a:rPr lang="en-US" altLang="ja-JP" dirty="0"/>
              <a:t>(null</a:t>
            </a:r>
            <a:r>
              <a:rPr lang="ja-JP" altLang="en-US" dirty="0"/>
              <a:t>許容型</a:t>
            </a:r>
            <a:r>
              <a:rPr lang="en-US" altLang="ja-JP" dirty="0"/>
              <a:t>)</a:t>
            </a:r>
            <a:r>
              <a:rPr lang="ja-JP" altLang="en-US" dirty="0"/>
              <a:t>とすることが出来る機能。</a:t>
            </a:r>
            <a:endParaRPr lang="en-US" altLang="ja-JP" dirty="0"/>
          </a:p>
        </p:txBody>
      </p:sp>
      <p:pic>
        <p:nvPicPr>
          <p:cNvPr id="4" name="図 3"/>
          <p:cNvPicPr>
            <a:picLocks noChangeAspect="1"/>
          </p:cNvPicPr>
          <p:nvPr/>
        </p:nvPicPr>
        <p:blipFill>
          <a:blip r:embed="rId2"/>
          <a:stretch>
            <a:fillRect/>
          </a:stretch>
        </p:blipFill>
        <p:spPr>
          <a:xfrm>
            <a:off x="2757738" y="3877715"/>
            <a:ext cx="6668998" cy="2980285"/>
          </a:xfrm>
          <a:prstGeom prst="rect">
            <a:avLst/>
          </a:prstGeom>
        </p:spPr>
      </p:pic>
    </p:spTree>
    <p:extLst>
      <p:ext uri="{BB962C8B-B14F-4D97-AF65-F5344CB8AC3E}">
        <p14:creationId xmlns:p14="http://schemas.microsoft.com/office/powerpoint/2010/main" val="2611310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438311"/>
            <a:ext cx="10571998" cy="970450"/>
          </a:xfrm>
        </p:spPr>
        <p:txBody>
          <a:bodyPr/>
          <a:lstStyle/>
          <a:p>
            <a:r>
              <a:rPr kumimoji="1" lang="en-US" altLang="ja-JP" dirty="0"/>
              <a:t>static</a:t>
            </a:r>
            <a:r>
              <a:rPr kumimoji="1" lang="ja-JP" altLang="en-US" dirty="0"/>
              <a:t>クラス</a:t>
            </a:r>
          </a:p>
        </p:txBody>
      </p:sp>
      <p:sp>
        <p:nvSpPr>
          <p:cNvPr id="3" name="コンテンツ プレースホルダー 2"/>
          <p:cNvSpPr>
            <a:spLocks noGrp="1"/>
          </p:cNvSpPr>
          <p:nvPr>
            <p:ph idx="1"/>
          </p:nvPr>
        </p:nvSpPr>
        <p:spPr>
          <a:xfrm>
            <a:off x="818712" y="2222287"/>
            <a:ext cx="10554574" cy="4515397"/>
          </a:xfrm>
        </p:spPr>
        <p:txBody>
          <a:bodyPr/>
          <a:lstStyle/>
          <a:p>
            <a:r>
              <a:rPr kumimoji="1" lang="ja-JP" altLang="en-US" dirty="0"/>
              <a:t>言わずと知れた</a:t>
            </a:r>
            <a:r>
              <a:rPr kumimoji="1" lang="en-US" altLang="ja-JP" dirty="0"/>
              <a:t>static</a:t>
            </a:r>
            <a:r>
              <a:rPr kumimoji="1" lang="ja-JP" altLang="en-US" dirty="0"/>
              <a:t>クラスは</a:t>
            </a:r>
            <a:r>
              <a:rPr kumimoji="1" lang="en-US" altLang="ja-JP" dirty="0"/>
              <a:t>C#2.0</a:t>
            </a:r>
            <a:r>
              <a:rPr kumimoji="1" lang="ja-JP" altLang="en-US" dirty="0"/>
              <a:t>から追加された。</a:t>
            </a:r>
            <a:endParaRPr kumimoji="1" lang="en-US" altLang="ja-JP" dirty="0"/>
          </a:p>
          <a:p>
            <a:endParaRPr lang="en-US" altLang="ja-JP" dirty="0"/>
          </a:p>
          <a:p>
            <a:r>
              <a:rPr kumimoji="1" lang="ja-JP" altLang="en-US" dirty="0"/>
              <a:t>インスタンスを生成しない、</a:t>
            </a:r>
            <a:r>
              <a:rPr kumimoji="1" lang="en-US" altLang="ja-JP" dirty="0"/>
              <a:t>static</a:t>
            </a:r>
            <a:r>
              <a:rPr kumimoji="1" lang="ja-JP" altLang="en-US" dirty="0"/>
              <a:t>メソッド、</a:t>
            </a:r>
            <a:r>
              <a:rPr kumimoji="1" lang="en-US" altLang="ja-JP" dirty="0"/>
              <a:t>static</a:t>
            </a:r>
            <a:r>
              <a:rPr kumimoji="1" lang="ja-JP" altLang="en-US" dirty="0"/>
              <a:t>プロパティのみを持つクラスを定義できる。</a:t>
            </a:r>
            <a:endParaRPr kumimoji="1" lang="en-US" altLang="ja-JP" dirty="0"/>
          </a:p>
          <a:p>
            <a:endParaRPr lang="en-US" altLang="ja-JP" dirty="0"/>
          </a:p>
          <a:p>
            <a:r>
              <a:rPr kumimoji="1" lang="ja-JP" altLang="en-US" dirty="0"/>
              <a:t>例えば</a:t>
            </a:r>
            <a:r>
              <a:rPr kumimoji="1" lang="en-US" altLang="ja-JP" dirty="0"/>
              <a:t>Math</a:t>
            </a:r>
            <a:r>
              <a:rPr kumimoji="1" lang="ja-JP" altLang="en-US" dirty="0"/>
              <a:t>クラスなど、機能としてメソッドをまとめておきたいが、インスタンスを生成しなくても気軽に使えるクラスを定義できる。</a:t>
            </a:r>
          </a:p>
        </p:txBody>
      </p:sp>
    </p:spTree>
    <p:extLst>
      <p:ext uri="{BB962C8B-B14F-4D97-AF65-F5344CB8AC3E}">
        <p14:creationId xmlns:p14="http://schemas.microsoft.com/office/powerpoint/2010/main" val="200698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en-US" altLang="ja-JP" sz="2800" dirty="0"/>
              <a:t>3.0</a:t>
            </a:r>
            <a:r>
              <a:rPr kumimoji="1" lang="en-US" altLang="ja-JP" dirty="0"/>
              <a:t> </a:t>
            </a:r>
            <a:r>
              <a:rPr kumimoji="1" lang="en-US" altLang="ja-JP" sz="1800" dirty="0"/>
              <a:t>2007</a:t>
            </a:r>
            <a:r>
              <a:rPr kumimoji="1" lang="ja-JP" altLang="en-US" sz="1800" dirty="0"/>
              <a:t>年公開</a:t>
            </a:r>
            <a:endParaRPr kumimoji="1" lang="ja-JP" altLang="en-US" dirty="0"/>
          </a:p>
        </p:txBody>
      </p:sp>
      <p:sp>
        <p:nvSpPr>
          <p:cNvPr id="3" name="コンテンツ プレースホルダー 2"/>
          <p:cNvSpPr>
            <a:spLocks noGrp="1"/>
          </p:cNvSpPr>
          <p:nvPr>
            <p:ph idx="1"/>
          </p:nvPr>
        </p:nvSpPr>
        <p:spPr>
          <a:xfrm>
            <a:off x="818712" y="2222287"/>
            <a:ext cx="10554574" cy="4435187"/>
          </a:xfrm>
        </p:spPr>
        <p:txBody>
          <a:bodyPr/>
          <a:lstStyle/>
          <a:p>
            <a:r>
              <a:rPr kumimoji="1" lang="ja-JP" altLang="en-US" dirty="0"/>
              <a:t>型推論</a:t>
            </a:r>
            <a:endParaRPr kumimoji="1" lang="en-US" altLang="ja-JP" dirty="0"/>
          </a:p>
          <a:p>
            <a:r>
              <a:rPr lang="ja-JP" altLang="en-US" dirty="0"/>
              <a:t>拡張メソッド</a:t>
            </a:r>
            <a:endParaRPr lang="en-US" altLang="ja-JP" dirty="0"/>
          </a:p>
          <a:p>
            <a:r>
              <a:rPr kumimoji="1" lang="ja-JP" altLang="en-US" dirty="0"/>
              <a:t>ラムダ式</a:t>
            </a:r>
            <a:endParaRPr kumimoji="1" lang="en-US" altLang="ja-JP" dirty="0"/>
          </a:p>
          <a:p>
            <a:r>
              <a:rPr lang="ja-JP" altLang="en-US" dirty="0"/>
              <a:t>初期化子</a:t>
            </a:r>
            <a:endParaRPr lang="en-US" altLang="ja-JP" dirty="0"/>
          </a:p>
          <a:p>
            <a:r>
              <a:rPr kumimoji="1" lang="ja-JP" altLang="en-US" dirty="0"/>
              <a:t>匿名</a:t>
            </a:r>
            <a:r>
              <a:rPr lang="ja-JP" altLang="en-US" dirty="0"/>
              <a:t>型</a:t>
            </a:r>
            <a:endParaRPr lang="en-US" altLang="ja-JP" dirty="0"/>
          </a:p>
          <a:p>
            <a:r>
              <a:rPr lang="en-US" altLang="ja-JP" b="1" dirty="0"/>
              <a:t>LINQ</a:t>
            </a:r>
          </a:p>
          <a:p>
            <a:endParaRPr lang="en-US" altLang="ja-JP" b="1" dirty="0"/>
          </a:p>
          <a:p>
            <a:r>
              <a:rPr lang="ja-JP" altLang="en-US" dirty="0"/>
              <a:t>この辺から</a:t>
            </a:r>
            <a:r>
              <a:rPr lang="en-US" altLang="ja-JP" dirty="0"/>
              <a:t>C#</a:t>
            </a:r>
            <a:r>
              <a:rPr lang="ja-JP" altLang="en-US" dirty="0"/>
              <a:t>の魅力がモリモリ上がってきた</a:t>
            </a:r>
            <a:endParaRPr lang="en-US" altLang="ja-JP" dirty="0"/>
          </a:p>
        </p:txBody>
      </p:sp>
    </p:spTree>
    <p:extLst>
      <p:ext uri="{BB962C8B-B14F-4D97-AF65-F5344CB8AC3E}">
        <p14:creationId xmlns:p14="http://schemas.microsoft.com/office/powerpoint/2010/main" val="485524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型推論</a:t>
            </a:r>
          </a:p>
        </p:txBody>
      </p:sp>
      <p:sp>
        <p:nvSpPr>
          <p:cNvPr id="3" name="コンテンツ プレースホルダー 2"/>
          <p:cNvSpPr>
            <a:spLocks noGrp="1"/>
          </p:cNvSpPr>
          <p:nvPr>
            <p:ph idx="1"/>
          </p:nvPr>
        </p:nvSpPr>
        <p:spPr>
          <a:xfrm>
            <a:off x="818712" y="2222288"/>
            <a:ext cx="10554574" cy="1226766"/>
          </a:xfrm>
        </p:spPr>
        <p:txBody>
          <a:bodyPr/>
          <a:lstStyle/>
          <a:p>
            <a:r>
              <a:rPr kumimoji="1" lang="en-US" altLang="ja-JP" dirty="0" err="1"/>
              <a:t>var</a:t>
            </a:r>
            <a:r>
              <a:rPr kumimoji="1" lang="ja-JP" altLang="en-US" dirty="0"/>
              <a:t>というキーワードを用いることで、</a:t>
            </a:r>
            <a:r>
              <a:rPr kumimoji="1" lang="en-US" altLang="ja-JP" dirty="0"/>
              <a:t>(</a:t>
            </a:r>
            <a:r>
              <a:rPr kumimoji="1" lang="ja-JP" altLang="en-US" dirty="0"/>
              <a:t>場所によるが</a:t>
            </a:r>
            <a:r>
              <a:rPr kumimoji="1" lang="en-US" altLang="ja-JP" dirty="0"/>
              <a:t>)</a:t>
            </a:r>
            <a:r>
              <a:rPr kumimoji="1" lang="ja-JP" altLang="en-US" dirty="0"/>
              <a:t>型名を省略できるようになった。</a:t>
            </a:r>
            <a:endParaRPr kumimoji="1" lang="en-US" altLang="ja-JP" dirty="0"/>
          </a:p>
          <a:p>
            <a:r>
              <a:rPr kumimoji="1" lang="ja-JP" altLang="en-US" dirty="0"/>
              <a:t>実は</a:t>
            </a:r>
            <a:r>
              <a:rPr kumimoji="1" lang="en-US" altLang="ja-JP" dirty="0"/>
              <a:t>Java</a:t>
            </a:r>
            <a:r>
              <a:rPr kumimoji="1" lang="ja-JP" altLang="en-US" dirty="0" err="1"/>
              <a:t>には</a:t>
            </a:r>
            <a:r>
              <a:rPr kumimoji="1" lang="ja-JP" altLang="en-US" dirty="0"/>
              <a:t>この機能がない</a:t>
            </a:r>
            <a:r>
              <a:rPr kumimoji="1" lang="en-US" altLang="ja-JP" dirty="0"/>
              <a:t>…</a:t>
            </a:r>
            <a:r>
              <a:rPr kumimoji="1" lang="ja-JP" altLang="en-US" dirty="0" err="1"/>
              <a:t>。</a:t>
            </a:r>
            <a:endParaRPr kumimoji="1" lang="en-US" altLang="ja-JP" dirty="0"/>
          </a:p>
        </p:txBody>
      </p:sp>
      <p:pic>
        <p:nvPicPr>
          <p:cNvPr id="4" name="図 3"/>
          <p:cNvPicPr>
            <a:picLocks noChangeAspect="1"/>
          </p:cNvPicPr>
          <p:nvPr/>
        </p:nvPicPr>
        <p:blipFill>
          <a:blip r:embed="rId2"/>
          <a:stretch>
            <a:fillRect/>
          </a:stretch>
        </p:blipFill>
        <p:spPr>
          <a:xfrm>
            <a:off x="1716322" y="3580899"/>
            <a:ext cx="8759354" cy="3277101"/>
          </a:xfrm>
          <a:prstGeom prst="rect">
            <a:avLst/>
          </a:prstGeom>
        </p:spPr>
      </p:pic>
    </p:spTree>
    <p:extLst>
      <p:ext uri="{BB962C8B-B14F-4D97-AF65-F5344CB8AC3E}">
        <p14:creationId xmlns:p14="http://schemas.microsoft.com/office/powerpoint/2010/main" val="329176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拡張メソッド</a:t>
            </a:r>
            <a:r>
              <a:rPr kumimoji="1" lang="en-US" altLang="ja-JP" dirty="0"/>
              <a:t>(1)</a:t>
            </a:r>
            <a:endParaRPr kumimoji="1" lang="ja-JP" altLang="en-US" dirty="0"/>
          </a:p>
        </p:txBody>
      </p:sp>
      <p:sp>
        <p:nvSpPr>
          <p:cNvPr id="3" name="コンテンツ プレースホルダー 2"/>
          <p:cNvSpPr>
            <a:spLocks noGrp="1"/>
          </p:cNvSpPr>
          <p:nvPr>
            <p:ph idx="1"/>
          </p:nvPr>
        </p:nvSpPr>
        <p:spPr>
          <a:xfrm>
            <a:off x="818712" y="2222288"/>
            <a:ext cx="10554574" cy="1210723"/>
          </a:xfrm>
        </p:spPr>
        <p:txBody>
          <a:bodyPr/>
          <a:lstStyle/>
          <a:p>
            <a:r>
              <a:rPr kumimoji="1" lang="ja-JP" altLang="en-US" dirty="0"/>
              <a:t>クラスを継承することなく、特定のメソッド・プロパティを追加する機能。超便利。</a:t>
            </a:r>
            <a:endParaRPr kumimoji="1" lang="en-US" altLang="ja-JP" dirty="0"/>
          </a:p>
          <a:p>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2026568" y="2658297"/>
            <a:ext cx="7229727" cy="4199703"/>
          </a:xfrm>
          <a:prstGeom prst="rect">
            <a:avLst/>
          </a:prstGeom>
        </p:spPr>
      </p:pic>
    </p:spTree>
    <p:extLst>
      <p:ext uri="{BB962C8B-B14F-4D97-AF65-F5344CB8AC3E}">
        <p14:creationId xmlns:p14="http://schemas.microsoft.com/office/powerpoint/2010/main" val="789784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拡張メソッド</a:t>
            </a:r>
            <a:r>
              <a:rPr kumimoji="1" lang="en-US" altLang="ja-JP" dirty="0"/>
              <a:t>(2) </a:t>
            </a:r>
            <a:r>
              <a:rPr kumimoji="1" lang="ja-JP" altLang="en-US" dirty="0"/>
              <a:t>列挙体への拡張</a:t>
            </a:r>
          </a:p>
        </p:txBody>
      </p:sp>
      <p:sp>
        <p:nvSpPr>
          <p:cNvPr id="3" name="コンテンツ プレースホルダー 2"/>
          <p:cNvSpPr>
            <a:spLocks noGrp="1"/>
          </p:cNvSpPr>
          <p:nvPr>
            <p:ph idx="1"/>
          </p:nvPr>
        </p:nvSpPr>
        <p:spPr>
          <a:xfrm>
            <a:off x="0" y="2222287"/>
            <a:ext cx="5935579" cy="3969965"/>
          </a:xfrm>
        </p:spPr>
        <p:txBody>
          <a:bodyPr/>
          <a:lstStyle/>
          <a:p>
            <a:r>
              <a:rPr kumimoji="1" lang="ja-JP" altLang="en-US" dirty="0"/>
              <a:t>実は、クラス以外にも列挙体などにも拡張メソッドを定義できる。</a:t>
            </a:r>
            <a:endParaRPr kumimoji="1" lang="en-US" altLang="ja-JP" dirty="0"/>
          </a:p>
          <a:p>
            <a:r>
              <a:rPr lang="ja-JP" altLang="en-US" dirty="0"/>
              <a:t>何が嬉しいか</a:t>
            </a:r>
            <a:r>
              <a:rPr lang="en-US" altLang="ja-JP" dirty="0"/>
              <a:t>	…	</a:t>
            </a:r>
            <a:r>
              <a:rPr lang="ja-JP" altLang="en-US" dirty="0"/>
              <a:t>もともと列挙体はメソッドを持てない</a:t>
            </a:r>
            <a:r>
              <a:rPr lang="en-US" altLang="ja-JP" dirty="0"/>
              <a:t>…</a:t>
            </a:r>
            <a:r>
              <a:rPr lang="ja-JP" altLang="en-US" dirty="0"/>
              <a:t>でも拡張メソッドを使えば定義できる！</a:t>
            </a:r>
            <a:endParaRPr kumimoji="1" lang="ja-JP" altLang="en-US" dirty="0"/>
          </a:p>
        </p:txBody>
      </p:sp>
      <p:pic>
        <p:nvPicPr>
          <p:cNvPr id="4" name="図 3"/>
          <p:cNvPicPr>
            <a:picLocks noChangeAspect="1"/>
          </p:cNvPicPr>
          <p:nvPr/>
        </p:nvPicPr>
        <p:blipFill>
          <a:blip r:embed="rId2"/>
          <a:stretch>
            <a:fillRect/>
          </a:stretch>
        </p:blipFill>
        <p:spPr>
          <a:xfrm>
            <a:off x="6095999" y="2028825"/>
            <a:ext cx="5353050" cy="4829175"/>
          </a:xfrm>
          <a:prstGeom prst="rect">
            <a:avLst/>
          </a:prstGeom>
        </p:spPr>
      </p:pic>
    </p:spTree>
    <p:extLst>
      <p:ext uri="{BB962C8B-B14F-4D97-AF65-F5344CB8AC3E}">
        <p14:creationId xmlns:p14="http://schemas.microsoft.com/office/powerpoint/2010/main" val="316053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そもそも</a:t>
            </a:r>
            <a:r>
              <a:rPr kumimoji="1" lang="en-US" altLang="ja-JP" dirty="0"/>
              <a:t>C#</a:t>
            </a:r>
            <a:r>
              <a:rPr kumimoji="1" lang="ja-JP" altLang="en-US" dirty="0" err="1"/>
              <a:t>って</a:t>
            </a:r>
            <a:r>
              <a:rPr kumimoji="1" lang="ja-JP" altLang="en-US" dirty="0"/>
              <a:t>どんな言語？</a:t>
            </a:r>
          </a:p>
        </p:txBody>
      </p:sp>
      <p:sp>
        <p:nvSpPr>
          <p:cNvPr id="3" name="コンテンツ プレースホルダー 2"/>
          <p:cNvSpPr>
            <a:spLocks noGrp="1"/>
          </p:cNvSpPr>
          <p:nvPr>
            <p:ph idx="1"/>
          </p:nvPr>
        </p:nvSpPr>
        <p:spPr/>
        <p:txBody>
          <a:bodyPr>
            <a:normAutofit lnSpcReduction="10000"/>
          </a:bodyPr>
          <a:lstStyle/>
          <a:p>
            <a:pPr marL="0" indent="0">
              <a:buNone/>
            </a:pPr>
            <a:r>
              <a:rPr kumimoji="1" lang="en-US" altLang="ja-JP" dirty="0"/>
              <a:t>15</a:t>
            </a:r>
            <a:r>
              <a:rPr kumimoji="1" lang="ja-JP" altLang="en-US" dirty="0"/>
              <a:t>年前、</a:t>
            </a:r>
            <a:r>
              <a:rPr kumimoji="1" lang="en-US" altLang="ja-JP" dirty="0"/>
              <a:t>Microsoft</a:t>
            </a:r>
            <a:r>
              <a:rPr kumimoji="1" lang="ja-JP" altLang="en-US" dirty="0"/>
              <a:t>が自身のフレームワーク「</a:t>
            </a:r>
            <a:r>
              <a:rPr kumimoji="1" lang="en-US" altLang="ja-JP" dirty="0"/>
              <a:t>.NET Framework</a:t>
            </a:r>
            <a:r>
              <a:rPr kumimoji="1" lang="ja-JP" altLang="en-US" dirty="0"/>
              <a:t>」の中核をなす言語として登場。</a:t>
            </a:r>
            <a:endParaRPr kumimoji="1" lang="en-US" altLang="ja-JP" dirty="0"/>
          </a:p>
          <a:p>
            <a:pPr marL="0" indent="0">
              <a:buNone/>
            </a:pPr>
            <a:r>
              <a:rPr kumimoji="1" lang="ja-JP" altLang="en-US" dirty="0"/>
              <a:t>「</a:t>
            </a:r>
            <a:r>
              <a:rPr kumimoji="1" lang="en-US" altLang="ja-JP" dirty="0"/>
              <a:t>Microsoft</a:t>
            </a:r>
            <a:r>
              <a:rPr kumimoji="1" lang="ja-JP" altLang="en-US" dirty="0"/>
              <a:t>版</a:t>
            </a:r>
            <a:r>
              <a:rPr kumimoji="1" lang="en-US" altLang="ja-JP" dirty="0"/>
              <a:t>Java</a:t>
            </a:r>
            <a:r>
              <a:rPr kumimoji="1" lang="ja-JP" altLang="en-US" dirty="0"/>
              <a:t>」と言われることが多いが、</a:t>
            </a:r>
            <a:r>
              <a:rPr lang="ja-JP" altLang="en-US" dirty="0"/>
              <a:t>実は開発陣は</a:t>
            </a:r>
            <a:r>
              <a:rPr lang="en-US" altLang="ja-JP" dirty="0"/>
              <a:t>Delphi</a:t>
            </a:r>
            <a:r>
              <a:rPr lang="ja-JP" altLang="en-US" dirty="0"/>
              <a:t>開発陣が多く、</a:t>
            </a:r>
            <a:r>
              <a:rPr lang="en-US" altLang="ja-JP" dirty="0"/>
              <a:t>Delphi</a:t>
            </a:r>
            <a:r>
              <a:rPr lang="ja-JP" altLang="en-US" dirty="0"/>
              <a:t>の影響が強い。</a:t>
            </a:r>
            <a:endParaRPr lang="en-US" altLang="ja-JP" dirty="0"/>
          </a:p>
          <a:p>
            <a:pPr marL="0" indent="0">
              <a:buNone/>
            </a:pPr>
            <a:r>
              <a:rPr lang="en-US" altLang="ja-JP" dirty="0"/>
              <a:t>(Delphi =&gt; </a:t>
            </a:r>
            <a:r>
              <a:rPr lang="ja-JP" altLang="en-US" dirty="0"/>
              <a:t>ボーランド社による、視覚的に</a:t>
            </a:r>
            <a:r>
              <a:rPr lang="en-US" altLang="ja-JP" dirty="0"/>
              <a:t>GUI</a:t>
            </a:r>
            <a:r>
              <a:rPr lang="ja-JP" altLang="en-US" dirty="0"/>
              <a:t>を構築できる機能などが特徴のプログラミング言語とその開発環境</a:t>
            </a:r>
            <a:r>
              <a:rPr lang="en-US" altLang="ja-JP" dirty="0"/>
              <a:t>…</a:t>
            </a:r>
            <a:r>
              <a:rPr lang="ja-JP" altLang="en-US" dirty="0"/>
              <a:t>まんま</a:t>
            </a:r>
            <a:r>
              <a:rPr lang="en-US" altLang="ja-JP" dirty="0" err="1"/>
              <a:t>VisualStudio</a:t>
            </a:r>
            <a:r>
              <a:rPr lang="ja-JP" altLang="en-US" dirty="0"/>
              <a:t>やんけ！</a:t>
            </a:r>
            <a:r>
              <a:rPr lang="en-US" altLang="ja-JP" dirty="0"/>
              <a:t>)</a:t>
            </a:r>
            <a:endParaRPr kumimoji="1" lang="en-US" altLang="ja-JP" dirty="0"/>
          </a:p>
          <a:p>
            <a:pPr marL="0" indent="0">
              <a:buNone/>
            </a:pPr>
            <a:endParaRPr kumimoji="1" lang="en-US" altLang="ja-JP" dirty="0"/>
          </a:p>
          <a:p>
            <a:pPr marL="0" indent="0">
              <a:buNone/>
            </a:pPr>
            <a:r>
              <a:rPr lang="ja-JP" altLang="en-US" dirty="0"/>
              <a:t>各言語から見た位置づけは以下の通り</a:t>
            </a:r>
            <a:r>
              <a:rPr lang="en-US" altLang="ja-JP" dirty="0"/>
              <a:t>:</a:t>
            </a:r>
          </a:p>
          <a:p>
            <a:pPr marL="0" indent="0">
              <a:buNone/>
            </a:pPr>
            <a:r>
              <a:rPr kumimoji="1" lang="en-US" altLang="ja-JP" dirty="0"/>
              <a:t>C++</a:t>
            </a:r>
            <a:r>
              <a:rPr kumimoji="1" lang="ja-JP" altLang="en-US" dirty="0"/>
              <a:t>からみると</a:t>
            </a:r>
            <a:r>
              <a:rPr kumimoji="1" lang="en-US" altLang="ja-JP" dirty="0"/>
              <a:t>	…	</a:t>
            </a:r>
            <a:r>
              <a:rPr kumimoji="1" lang="ja-JP" altLang="en-US" dirty="0"/>
              <a:t>メモリ管理が不要で、モダンな文法が使える</a:t>
            </a:r>
            <a:endParaRPr kumimoji="1" lang="en-US" altLang="ja-JP" dirty="0"/>
          </a:p>
          <a:p>
            <a:pPr marL="0" indent="0">
              <a:buNone/>
            </a:pPr>
            <a:r>
              <a:rPr lang="en-US" altLang="ja-JP" dirty="0"/>
              <a:t>Java</a:t>
            </a:r>
            <a:r>
              <a:rPr lang="ja-JP" altLang="en-US" dirty="0"/>
              <a:t>からみると</a:t>
            </a:r>
            <a:r>
              <a:rPr lang="en-US" altLang="ja-JP" dirty="0"/>
              <a:t>	…	</a:t>
            </a:r>
            <a:r>
              <a:rPr lang="ja-JP" altLang="en-US" dirty="0"/>
              <a:t>より抽象度の低い現実的なプログラミングができる</a:t>
            </a:r>
            <a:endParaRPr lang="en-US" altLang="ja-JP" dirty="0"/>
          </a:p>
          <a:p>
            <a:pPr marL="0" indent="0">
              <a:buNone/>
            </a:pPr>
            <a:r>
              <a:rPr kumimoji="1" lang="en-US" altLang="ja-JP" dirty="0"/>
              <a:t>Visual Basic</a:t>
            </a:r>
            <a:r>
              <a:rPr kumimoji="1" lang="ja-JP" altLang="en-US" dirty="0"/>
              <a:t>からみると</a:t>
            </a:r>
            <a:r>
              <a:rPr kumimoji="1" lang="en-US" altLang="ja-JP" dirty="0"/>
              <a:t>	…	</a:t>
            </a:r>
            <a:r>
              <a:rPr kumimoji="1" lang="ja-JP" altLang="en-US" dirty="0"/>
              <a:t>強い静的型付けが、デバッグを容易にする</a:t>
            </a:r>
          </a:p>
        </p:txBody>
      </p:sp>
    </p:spTree>
    <p:extLst>
      <p:ext uri="{BB962C8B-B14F-4D97-AF65-F5344CB8AC3E}">
        <p14:creationId xmlns:p14="http://schemas.microsoft.com/office/powerpoint/2010/main" val="2614912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ラムダ式</a:t>
            </a:r>
            <a:r>
              <a:rPr kumimoji="1" lang="en-US" altLang="ja-JP" dirty="0"/>
              <a:t>(1)</a:t>
            </a:r>
            <a:endParaRPr kumimoji="1" lang="ja-JP" altLang="en-US" dirty="0"/>
          </a:p>
        </p:txBody>
      </p:sp>
      <p:sp>
        <p:nvSpPr>
          <p:cNvPr id="3" name="コンテンツ プレースホルダー 2"/>
          <p:cNvSpPr>
            <a:spLocks noGrp="1"/>
          </p:cNvSpPr>
          <p:nvPr>
            <p:ph idx="1"/>
          </p:nvPr>
        </p:nvSpPr>
        <p:spPr>
          <a:xfrm>
            <a:off x="818712" y="2222288"/>
            <a:ext cx="10554574" cy="2798892"/>
          </a:xfrm>
        </p:spPr>
        <p:txBody>
          <a:bodyPr/>
          <a:lstStyle/>
          <a:p>
            <a:r>
              <a:rPr kumimoji="1" lang="ja-JP" altLang="en-US" dirty="0"/>
              <a:t>みんな大好きラムダ式。匿名メソッドをより簡素に記述できるようにしたもの。各言語に存在する。</a:t>
            </a:r>
            <a:endParaRPr kumimoji="1" lang="en-US" altLang="ja-JP" dirty="0"/>
          </a:p>
          <a:p>
            <a:r>
              <a:rPr kumimoji="1" lang="ja-JP" altLang="en-US" dirty="0"/>
              <a:t>出来ることは匿名メソッドとほぼ変わらないが、特別な機能がある。後述する。</a:t>
            </a:r>
            <a:endParaRPr kumimoji="1" lang="en-US" altLang="ja-JP" dirty="0"/>
          </a:p>
          <a:p>
            <a:endParaRPr lang="en-US" altLang="ja-JP" dirty="0"/>
          </a:p>
          <a:p>
            <a:r>
              <a:rPr kumimoji="1" lang="en-US" altLang="ja-JP" dirty="0"/>
              <a:t>(</a:t>
            </a:r>
            <a:r>
              <a:rPr kumimoji="1" lang="ja-JP" altLang="en-US" dirty="0"/>
              <a:t>引数</a:t>
            </a:r>
            <a:r>
              <a:rPr kumimoji="1" lang="en-US" altLang="ja-JP" dirty="0"/>
              <a:t>) =&gt; </a:t>
            </a:r>
            <a:r>
              <a:rPr kumimoji="1" lang="ja-JP" altLang="en-US" dirty="0"/>
              <a:t>式</a:t>
            </a:r>
            <a:r>
              <a:rPr kumimoji="1" lang="en-US" altLang="ja-JP" dirty="0"/>
              <a:t>;</a:t>
            </a:r>
          </a:p>
          <a:p>
            <a:r>
              <a:rPr lang="en-US" altLang="ja-JP" dirty="0"/>
              <a:t>(</a:t>
            </a:r>
            <a:r>
              <a:rPr lang="ja-JP" altLang="en-US" dirty="0"/>
              <a:t>引数</a:t>
            </a:r>
            <a:r>
              <a:rPr lang="en-US" altLang="ja-JP" dirty="0"/>
              <a:t>) =&gt; { </a:t>
            </a:r>
            <a:r>
              <a:rPr lang="ja-JP" altLang="en-US" dirty="0"/>
              <a:t>ステートメント</a:t>
            </a:r>
            <a:r>
              <a:rPr lang="en-US" altLang="ja-JP" dirty="0"/>
              <a:t>; }; </a:t>
            </a:r>
            <a:r>
              <a:rPr lang="ja-JP" altLang="en-US" dirty="0"/>
              <a:t>といった形式で記述できる。</a:t>
            </a:r>
            <a:endParaRPr kumimoji="1" lang="ja-JP" altLang="en-US" dirty="0"/>
          </a:p>
        </p:txBody>
      </p:sp>
      <p:pic>
        <p:nvPicPr>
          <p:cNvPr id="4" name="図 3"/>
          <p:cNvPicPr>
            <a:picLocks noChangeAspect="1"/>
          </p:cNvPicPr>
          <p:nvPr/>
        </p:nvPicPr>
        <p:blipFill>
          <a:blip r:embed="rId2"/>
          <a:stretch>
            <a:fillRect/>
          </a:stretch>
        </p:blipFill>
        <p:spPr>
          <a:xfrm>
            <a:off x="2968792" y="4868567"/>
            <a:ext cx="5530850" cy="1914525"/>
          </a:xfrm>
          <a:prstGeom prst="rect">
            <a:avLst/>
          </a:prstGeom>
        </p:spPr>
      </p:pic>
    </p:spTree>
    <p:extLst>
      <p:ext uri="{BB962C8B-B14F-4D97-AF65-F5344CB8AC3E}">
        <p14:creationId xmlns:p14="http://schemas.microsoft.com/office/powerpoint/2010/main" val="312481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ラムダ式</a:t>
            </a:r>
            <a:r>
              <a:rPr kumimoji="1" lang="en-US" altLang="ja-JP" dirty="0"/>
              <a:t>(2) </a:t>
            </a:r>
            <a:r>
              <a:rPr kumimoji="1" lang="ja-JP" altLang="en-US" dirty="0"/>
              <a:t>クロージャとしての側面</a:t>
            </a:r>
          </a:p>
        </p:txBody>
      </p:sp>
      <p:sp>
        <p:nvSpPr>
          <p:cNvPr id="3" name="コンテンツ プレースホルダー 2"/>
          <p:cNvSpPr>
            <a:spLocks noGrp="1"/>
          </p:cNvSpPr>
          <p:nvPr>
            <p:ph idx="1"/>
          </p:nvPr>
        </p:nvSpPr>
        <p:spPr>
          <a:xfrm>
            <a:off x="818712" y="2222287"/>
            <a:ext cx="10554574" cy="1098429"/>
          </a:xfrm>
        </p:spPr>
        <p:txBody>
          <a:bodyPr/>
          <a:lstStyle/>
          <a:p>
            <a:r>
              <a:rPr kumimoji="1" lang="ja-JP" altLang="en-US" dirty="0"/>
              <a:t>ラムダ式のうまみは、楽に記述できること以外にも、変数のスコープにもあります。</a:t>
            </a:r>
            <a:endParaRPr kumimoji="1" lang="en-US" altLang="ja-JP" dirty="0"/>
          </a:p>
          <a:p>
            <a:r>
              <a:rPr lang="ja-JP" altLang="en-US" dirty="0"/>
              <a:t>独自の変数スコープを持ちながら、親のスコープを受け継ぐことが出来ます。</a:t>
            </a:r>
            <a:endParaRPr kumimoji="1" lang="ja-JP" altLang="en-US" dirty="0"/>
          </a:p>
        </p:txBody>
      </p:sp>
      <p:pic>
        <p:nvPicPr>
          <p:cNvPr id="4" name="図 3"/>
          <p:cNvPicPr>
            <a:picLocks noChangeAspect="1"/>
          </p:cNvPicPr>
          <p:nvPr/>
        </p:nvPicPr>
        <p:blipFill>
          <a:blip r:embed="rId2"/>
          <a:stretch>
            <a:fillRect/>
          </a:stretch>
        </p:blipFill>
        <p:spPr>
          <a:xfrm>
            <a:off x="2170197" y="3320716"/>
            <a:ext cx="7390898" cy="3484598"/>
          </a:xfrm>
          <a:prstGeom prst="rect">
            <a:avLst/>
          </a:prstGeom>
        </p:spPr>
      </p:pic>
    </p:spTree>
    <p:extLst>
      <p:ext uri="{BB962C8B-B14F-4D97-AF65-F5344CB8AC3E}">
        <p14:creationId xmlns:p14="http://schemas.microsoft.com/office/powerpoint/2010/main" val="421434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初期化子</a:t>
            </a:r>
          </a:p>
        </p:txBody>
      </p:sp>
      <p:sp>
        <p:nvSpPr>
          <p:cNvPr id="3" name="コンテンツ プレースホルダー 2"/>
          <p:cNvSpPr>
            <a:spLocks noGrp="1"/>
          </p:cNvSpPr>
          <p:nvPr>
            <p:ph idx="1"/>
          </p:nvPr>
        </p:nvSpPr>
        <p:spPr>
          <a:xfrm>
            <a:off x="818712" y="2222288"/>
            <a:ext cx="10554574" cy="1050302"/>
          </a:xfrm>
        </p:spPr>
        <p:txBody>
          <a:bodyPr/>
          <a:lstStyle/>
          <a:p>
            <a:r>
              <a:rPr kumimoji="1" lang="ja-JP" altLang="en-US" dirty="0"/>
              <a:t>インスタンスの初期化が簡単になった。</a:t>
            </a:r>
            <a:endParaRPr kumimoji="1" lang="en-US" altLang="ja-JP" dirty="0"/>
          </a:p>
          <a:p>
            <a:r>
              <a:rPr kumimoji="1" lang="en-US" altLang="ja-JP" dirty="0"/>
              <a:t>new</a:t>
            </a:r>
            <a:r>
              <a:rPr kumimoji="1" lang="ja-JP" altLang="en-US" dirty="0"/>
              <a:t>をした後、特定のプロパティを設定したい場合、一行にまとめて記述できるようになった。</a:t>
            </a:r>
          </a:p>
        </p:txBody>
      </p:sp>
      <p:pic>
        <p:nvPicPr>
          <p:cNvPr id="5" name="図 4"/>
          <p:cNvPicPr>
            <a:picLocks noChangeAspect="1"/>
          </p:cNvPicPr>
          <p:nvPr/>
        </p:nvPicPr>
        <p:blipFill>
          <a:blip r:embed="rId2"/>
          <a:stretch>
            <a:fillRect/>
          </a:stretch>
        </p:blipFill>
        <p:spPr>
          <a:xfrm>
            <a:off x="3859630" y="3272590"/>
            <a:ext cx="2926180" cy="3571322"/>
          </a:xfrm>
          <a:prstGeom prst="rect">
            <a:avLst/>
          </a:prstGeom>
        </p:spPr>
      </p:pic>
    </p:spTree>
    <p:extLst>
      <p:ext uri="{BB962C8B-B14F-4D97-AF65-F5344CB8AC3E}">
        <p14:creationId xmlns:p14="http://schemas.microsoft.com/office/powerpoint/2010/main" val="164671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匿名型</a:t>
            </a:r>
          </a:p>
        </p:txBody>
      </p:sp>
      <p:sp>
        <p:nvSpPr>
          <p:cNvPr id="3" name="コンテンツ プレースホルダー 2"/>
          <p:cNvSpPr>
            <a:spLocks noGrp="1"/>
          </p:cNvSpPr>
          <p:nvPr>
            <p:ph idx="1"/>
          </p:nvPr>
        </p:nvSpPr>
        <p:spPr>
          <a:xfrm>
            <a:off x="818712" y="2222288"/>
            <a:ext cx="10554574" cy="970092"/>
          </a:xfrm>
        </p:spPr>
        <p:txBody>
          <a:bodyPr/>
          <a:lstStyle/>
          <a:p>
            <a:r>
              <a:rPr kumimoji="1" lang="ja-JP" altLang="en-US" dirty="0"/>
              <a:t>わざわざクラスを定義しなくても、その場で匿名のクラスを定義し、インスタンスを作成できるようになった。</a:t>
            </a:r>
          </a:p>
        </p:txBody>
      </p:sp>
      <p:pic>
        <p:nvPicPr>
          <p:cNvPr id="4" name="図 3"/>
          <p:cNvPicPr>
            <a:picLocks noChangeAspect="1"/>
          </p:cNvPicPr>
          <p:nvPr/>
        </p:nvPicPr>
        <p:blipFill>
          <a:blip r:embed="rId2"/>
          <a:stretch>
            <a:fillRect/>
          </a:stretch>
        </p:blipFill>
        <p:spPr>
          <a:xfrm>
            <a:off x="2886827" y="3594803"/>
            <a:ext cx="6626142" cy="3263197"/>
          </a:xfrm>
          <a:prstGeom prst="rect">
            <a:avLst/>
          </a:prstGeom>
        </p:spPr>
      </p:pic>
    </p:spTree>
    <p:extLst>
      <p:ext uri="{BB962C8B-B14F-4D97-AF65-F5344CB8AC3E}">
        <p14:creationId xmlns:p14="http://schemas.microsoft.com/office/powerpoint/2010/main" val="3249068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LINQ(1)</a:t>
            </a:r>
            <a:endParaRPr kumimoji="1" lang="ja-JP" altLang="en-US" dirty="0"/>
          </a:p>
        </p:txBody>
      </p:sp>
      <p:sp>
        <p:nvSpPr>
          <p:cNvPr id="3" name="コンテンツ プレースホルダー 2"/>
          <p:cNvSpPr>
            <a:spLocks noGrp="1"/>
          </p:cNvSpPr>
          <p:nvPr>
            <p:ph idx="1"/>
          </p:nvPr>
        </p:nvSpPr>
        <p:spPr>
          <a:xfrm>
            <a:off x="682072" y="2350624"/>
            <a:ext cx="10827854" cy="3636511"/>
          </a:xfrm>
        </p:spPr>
        <p:txBody>
          <a:bodyPr/>
          <a:lstStyle/>
          <a:p>
            <a:r>
              <a:rPr kumimoji="1" lang="ja-JP" altLang="en-US" dirty="0"/>
              <a:t>配列、リストなどのあらゆるデータ集合に対するめちゃくちゃ強力な操作をサポートする機能。</a:t>
            </a:r>
            <a:r>
              <a:rPr kumimoji="1" lang="en-US" altLang="ja-JP" dirty="0"/>
              <a:t>(</a:t>
            </a:r>
            <a:r>
              <a:rPr kumimoji="1" lang="ja-JP" altLang="en-US" dirty="0"/>
              <a:t>実際には</a:t>
            </a:r>
            <a:r>
              <a:rPr kumimoji="1" lang="en-US" altLang="ja-JP" dirty="0"/>
              <a:t>C#</a:t>
            </a:r>
            <a:r>
              <a:rPr kumimoji="1" lang="ja-JP" altLang="en-US" dirty="0"/>
              <a:t>の機能ではなく、</a:t>
            </a:r>
            <a:r>
              <a:rPr kumimoji="1" lang="en-US" altLang="ja-JP" dirty="0"/>
              <a:t>.NET Framework</a:t>
            </a:r>
            <a:r>
              <a:rPr kumimoji="1" lang="ja-JP" altLang="en-US" dirty="0"/>
              <a:t>の機能</a:t>
            </a:r>
            <a:r>
              <a:rPr kumimoji="1" lang="en-US" altLang="ja-JP" dirty="0"/>
              <a:t>)</a:t>
            </a:r>
          </a:p>
          <a:p>
            <a:r>
              <a:rPr kumimoji="1" lang="ja-JP" altLang="en-US" dirty="0"/>
              <a:t>めちゃくちゃや</a:t>
            </a:r>
            <a:r>
              <a:rPr kumimoji="1" lang="ja-JP" altLang="en-US" dirty="0" err="1"/>
              <a:t>ばいっす</a:t>
            </a:r>
            <a:r>
              <a:rPr kumimoji="1" lang="ja-JP" altLang="en-US" dirty="0"/>
              <a:t>。</a:t>
            </a:r>
            <a:r>
              <a:rPr kumimoji="1" lang="en-US" altLang="ja-JP" dirty="0"/>
              <a:t>(【</a:t>
            </a:r>
            <a:r>
              <a:rPr kumimoji="1" lang="ja-JP" altLang="en-US" dirty="0"/>
              <a:t>急募</a:t>
            </a:r>
            <a:r>
              <a:rPr kumimoji="1" lang="en-US" altLang="ja-JP" dirty="0"/>
              <a:t>】</a:t>
            </a:r>
            <a:r>
              <a:rPr kumimoji="1" lang="ja-JP" altLang="en-US" dirty="0"/>
              <a:t>語彙力</a:t>
            </a:r>
            <a:r>
              <a:rPr kumimoji="1" lang="en-US" altLang="ja-JP" dirty="0"/>
              <a:t>)</a:t>
            </a:r>
          </a:p>
          <a:p>
            <a:r>
              <a:rPr lang="en-US" altLang="ja-JP" dirty="0"/>
              <a:t>C#</a:t>
            </a:r>
            <a:r>
              <a:rPr lang="ja-JP" altLang="en-US" dirty="0"/>
              <a:t>の黒魔術初級編。</a:t>
            </a:r>
            <a:endParaRPr lang="en-US" altLang="ja-JP" dirty="0"/>
          </a:p>
          <a:p>
            <a:endParaRPr kumimoji="1" lang="en-US" altLang="ja-JP" dirty="0"/>
          </a:p>
          <a:p>
            <a:r>
              <a:rPr lang="ja-JP" altLang="en-US" sz="2400" dirty="0"/>
              <a:t>ループを使わずに集合を処理することが出来る</a:t>
            </a:r>
            <a:endParaRPr lang="en-US" altLang="ja-JP" sz="2400" dirty="0"/>
          </a:p>
          <a:p>
            <a:r>
              <a:rPr lang="ja-JP" altLang="en-US" sz="3200" dirty="0"/>
              <a:t>ループを使わずに集合を処理することが出来る</a:t>
            </a:r>
            <a:r>
              <a:rPr lang="en-US" altLang="ja-JP" sz="3200" dirty="0"/>
              <a:t>(</a:t>
            </a:r>
            <a:r>
              <a:rPr lang="ja-JP" altLang="en-US" sz="3200" dirty="0"/>
              <a:t>二回目</a:t>
            </a:r>
            <a:r>
              <a:rPr lang="en-US" altLang="ja-JP" sz="3200" dirty="0"/>
              <a:t>)</a:t>
            </a:r>
            <a:endParaRPr lang="ja-JP" altLang="en-US" sz="3200" dirty="0"/>
          </a:p>
          <a:p>
            <a:endParaRPr kumimoji="1" lang="ja-JP" altLang="en-US" sz="2400" dirty="0"/>
          </a:p>
        </p:txBody>
      </p:sp>
    </p:spTree>
    <p:extLst>
      <p:ext uri="{BB962C8B-B14F-4D97-AF65-F5344CB8AC3E}">
        <p14:creationId xmlns:p14="http://schemas.microsoft.com/office/powerpoint/2010/main" val="315290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LINQ(2) </a:t>
            </a:r>
            <a:r>
              <a:rPr kumimoji="1" lang="ja-JP" altLang="en-US" dirty="0"/>
              <a:t>強力な操作</a:t>
            </a:r>
          </a:p>
        </p:txBody>
      </p:sp>
      <p:sp>
        <p:nvSpPr>
          <p:cNvPr id="3" name="コンテンツ プレースホルダー 2"/>
          <p:cNvSpPr>
            <a:spLocks noGrp="1"/>
          </p:cNvSpPr>
          <p:nvPr>
            <p:ph idx="1"/>
          </p:nvPr>
        </p:nvSpPr>
        <p:spPr>
          <a:xfrm>
            <a:off x="818712" y="2222287"/>
            <a:ext cx="10554574" cy="4226639"/>
          </a:xfrm>
        </p:spPr>
        <p:txBody>
          <a:bodyPr/>
          <a:lstStyle/>
          <a:p>
            <a:r>
              <a:rPr kumimoji="1" lang="en-US" altLang="ja-JP" dirty="0"/>
              <a:t>Where</a:t>
            </a:r>
            <a:r>
              <a:rPr kumimoji="1" lang="ja-JP" altLang="en-US" dirty="0"/>
              <a:t>メソッド</a:t>
            </a:r>
            <a:r>
              <a:rPr kumimoji="1" lang="en-US" altLang="ja-JP" dirty="0"/>
              <a:t>	…	</a:t>
            </a:r>
            <a:r>
              <a:rPr kumimoji="1" lang="ja-JP" altLang="en-US" dirty="0"/>
              <a:t>指定した条件で要素を絞り込む</a:t>
            </a:r>
            <a:endParaRPr kumimoji="1" lang="en-US" altLang="ja-JP" dirty="0"/>
          </a:p>
          <a:p>
            <a:r>
              <a:rPr lang="en-US" altLang="ja-JP" dirty="0"/>
              <a:t>Select</a:t>
            </a:r>
            <a:r>
              <a:rPr lang="ja-JP" altLang="en-US" dirty="0"/>
              <a:t>メソッド</a:t>
            </a:r>
            <a:r>
              <a:rPr lang="en-US" altLang="ja-JP" dirty="0"/>
              <a:t>	…	</a:t>
            </a:r>
            <a:r>
              <a:rPr lang="ja-JP" altLang="en-US" dirty="0"/>
              <a:t>指定した処理を施す</a:t>
            </a:r>
            <a:endParaRPr lang="en-US" altLang="ja-JP" dirty="0"/>
          </a:p>
          <a:p>
            <a:endParaRPr lang="en-US" altLang="ja-JP" dirty="0"/>
          </a:p>
          <a:p>
            <a:r>
              <a:rPr lang="en-US" altLang="ja-JP" dirty="0"/>
              <a:t>Skip</a:t>
            </a:r>
            <a:r>
              <a:rPr lang="ja-JP" altLang="en-US" dirty="0"/>
              <a:t>メソッド</a:t>
            </a:r>
            <a:r>
              <a:rPr lang="en-US" altLang="ja-JP" dirty="0"/>
              <a:t>		…	</a:t>
            </a:r>
            <a:r>
              <a:rPr lang="ja-JP" altLang="en-US" dirty="0"/>
              <a:t>先頭から指定した個数だけ除外</a:t>
            </a:r>
            <a:endParaRPr lang="en-US" altLang="ja-JP" dirty="0"/>
          </a:p>
          <a:p>
            <a:r>
              <a:rPr lang="en-US" altLang="ja-JP" dirty="0"/>
              <a:t>First</a:t>
            </a:r>
            <a:r>
              <a:rPr lang="ja-JP" altLang="en-US" dirty="0"/>
              <a:t>メソッド</a:t>
            </a:r>
            <a:r>
              <a:rPr lang="en-US" altLang="ja-JP" dirty="0"/>
              <a:t>		…	</a:t>
            </a:r>
            <a:r>
              <a:rPr lang="ja-JP" altLang="en-US" dirty="0"/>
              <a:t>先頭の要素だけを取り出す</a:t>
            </a:r>
            <a:endParaRPr lang="en-US" altLang="ja-JP" dirty="0"/>
          </a:p>
          <a:p>
            <a:r>
              <a:rPr lang="en-US" altLang="ja-JP" dirty="0"/>
              <a:t>Count</a:t>
            </a:r>
            <a:r>
              <a:rPr lang="ja-JP" altLang="en-US" dirty="0"/>
              <a:t>メソッド</a:t>
            </a:r>
            <a:r>
              <a:rPr lang="en-US" altLang="ja-JP" dirty="0"/>
              <a:t>	…	</a:t>
            </a:r>
            <a:r>
              <a:rPr lang="ja-JP" altLang="en-US" dirty="0"/>
              <a:t>指定の条件を満たす要素数を返す</a:t>
            </a:r>
            <a:endParaRPr lang="en-US" altLang="ja-JP" dirty="0"/>
          </a:p>
          <a:p>
            <a:r>
              <a:rPr lang="en-US" altLang="ja-JP" dirty="0"/>
              <a:t>All</a:t>
            </a:r>
            <a:r>
              <a:rPr lang="ja-JP" altLang="en-US" dirty="0"/>
              <a:t>メソッド</a:t>
            </a:r>
            <a:r>
              <a:rPr lang="en-US" altLang="ja-JP" dirty="0"/>
              <a:t>		…	</a:t>
            </a:r>
            <a:r>
              <a:rPr lang="ja-JP" altLang="en-US" dirty="0"/>
              <a:t>全ての要素が指定の条件を満たすかどうか</a:t>
            </a:r>
            <a:endParaRPr lang="en-US" altLang="ja-JP" dirty="0"/>
          </a:p>
          <a:p>
            <a:r>
              <a:rPr lang="en-US" altLang="ja-JP" dirty="0"/>
              <a:t>Any</a:t>
            </a:r>
            <a:r>
              <a:rPr lang="ja-JP" altLang="en-US" dirty="0"/>
              <a:t>メソッド</a:t>
            </a:r>
            <a:r>
              <a:rPr lang="en-US" altLang="ja-JP" dirty="0"/>
              <a:t>		…	</a:t>
            </a:r>
            <a:r>
              <a:rPr lang="ja-JP" altLang="en-US" dirty="0"/>
              <a:t>指定の条件を満たす要素が少なくとも一つあるかどうか</a:t>
            </a:r>
            <a:endParaRPr lang="en-US" altLang="ja-JP" dirty="0"/>
          </a:p>
          <a:p>
            <a:r>
              <a:rPr lang="en-US" altLang="ja-JP" dirty="0"/>
              <a:t>…</a:t>
            </a:r>
            <a:r>
              <a:rPr lang="ja-JP" altLang="en-US" dirty="0"/>
              <a:t>などなど無数に存在</a:t>
            </a:r>
            <a:r>
              <a:rPr lang="en-US" altLang="ja-JP" dirty="0"/>
              <a:t>(</a:t>
            </a:r>
            <a:r>
              <a:rPr lang="ja-JP" altLang="en-US" dirty="0"/>
              <a:t>参考</a:t>
            </a:r>
            <a:r>
              <a:rPr lang="en-US" altLang="ja-JP" dirty="0"/>
              <a:t>: http://d.hatena.ne.jp/chiheisen/20111031/1320068429)</a:t>
            </a:r>
          </a:p>
        </p:txBody>
      </p:sp>
    </p:spTree>
    <p:extLst>
      <p:ext uri="{BB962C8B-B14F-4D97-AF65-F5344CB8AC3E}">
        <p14:creationId xmlns:p14="http://schemas.microsoft.com/office/powerpoint/2010/main" val="2760803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LINQ(3) </a:t>
            </a:r>
            <a:r>
              <a:rPr kumimoji="1" lang="ja-JP" altLang="en-US" dirty="0"/>
              <a:t>メソッドチェーン</a:t>
            </a:r>
          </a:p>
        </p:txBody>
      </p:sp>
      <p:sp>
        <p:nvSpPr>
          <p:cNvPr id="3" name="コンテンツ プレースホルダー 2"/>
          <p:cNvSpPr>
            <a:spLocks noGrp="1"/>
          </p:cNvSpPr>
          <p:nvPr>
            <p:ph idx="1"/>
          </p:nvPr>
        </p:nvSpPr>
        <p:spPr>
          <a:xfrm>
            <a:off x="818712" y="2222287"/>
            <a:ext cx="10554574" cy="1483439"/>
          </a:xfrm>
        </p:spPr>
        <p:txBody>
          <a:bodyPr/>
          <a:lstStyle/>
          <a:p>
            <a:r>
              <a:rPr lang="en-US" altLang="ja-JP" dirty="0" err="1"/>
              <a:t>Linq</a:t>
            </a:r>
            <a:r>
              <a:rPr lang="ja-JP" altLang="en-US" dirty="0"/>
              <a:t>の特徴として、各操作を連続して実行できる「メソッドチェーン」という記述方法に対応している点が挙げられる。</a:t>
            </a:r>
            <a:endParaRPr lang="en-US" altLang="ja-JP" dirty="0"/>
          </a:p>
          <a:p>
            <a:endParaRPr kumimoji="1" lang="ja-JP" altLang="en-US" dirty="0"/>
          </a:p>
        </p:txBody>
      </p:sp>
      <p:sp>
        <p:nvSpPr>
          <p:cNvPr id="4" name="テキスト ボックス 3"/>
          <p:cNvSpPr txBox="1"/>
          <p:nvPr/>
        </p:nvSpPr>
        <p:spPr>
          <a:xfrm>
            <a:off x="6612901" y="3941639"/>
            <a:ext cx="5105885" cy="369332"/>
          </a:xfrm>
          <a:prstGeom prst="rect">
            <a:avLst/>
          </a:prstGeom>
          <a:noFill/>
        </p:spPr>
        <p:txBody>
          <a:bodyPr wrap="none" rtlCol="0">
            <a:spAutoFit/>
          </a:bodyPr>
          <a:lstStyle/>
          <a:p>
            <a:r>
              <a:rPr kumimoji="1" lang="en-US" altLang="ja-JP" dirty="0"/>
              <a:t>array </a:t>
            </a:r>
            <a:r>
              <a:rPr kumimoji="1" lang="en-US" altLang="ja-JP" b="1" dirty="0"/>
              <a:t>.</a:t>
            </a:r>
            <a:r>
              <a:rPr kumimoji="1" lang="en-US" altLang="ja-JP" dirty="0"/>
              <a:t>Where(</a:t>
            </a:r>
            <a:r>
              <a:rPr kumimoji="1" lang="en-US" altLang="ja-JP" dirty="0" err="1"/>
              <a:t>i</a:t>
            </a:r>
            <a:r>
              <a:rPr kumimoji="1" lang="en-US" altLang="ja-JP" dirty="0"/>
              <a:t> =&gt; </a:t>
            </a:r>
            <a:r>
              <a:rPr kumimoji="1" lang="en-US" altLang="ja-JP" dirty="0" err="1"/>
              <a:t>i</a:t>
            </a:r>
            <a:r>
              <a:rPr kumimoji="1" lang="en-US" altLang="ja-JP" dirty="0"/>
              <a:t> % 2 == 0) </a:t>
            </a:r>
            <a:r>
              <a:rPr kumimoji="1" lang="en-US" altLang="ja-JP" b="1" dirty="0"/>
              <a:t>.</a:t>
            </a:r>
            <a:r>
              <a:rPr kumimoji="1" lang="en-US" altLang="ja-JP" dirty="0"/>
              <a:t>Select(</a:t>
            </a:r>
            <a:r>
              <a:rPr kumimoji="1" lang="en-US" altLang="ja-JP" dirty="0" err="1"/>
              <a:t>i</a:t>
            </a:r>
            <a:r>
              <a:rPr kumimoji="1" lang="en-US" altLang="ja-JP" dirty="0"/>
              <a:t> =&gt; </a:t>
            </a:r>
            <a:r>
              <a:rPr kumimoji="1" lang="en-US" altLang="ja-JP" dirty="0" err="1"/>
              <a:t>i</a:t>
            </a:r>
            <a:r>
              <a:rPr kumimoji="1" lang="en-US" altLang="ja-JP" dirty="0"/>
              <a:t> * 2)</a:t>
            </a:r>
            <a:endParaRPr kumimoji="1" lang="ja-JP" altLang="en-US" dirty="0"/>
          </a:p>
        </p:txBody>
      </p:sp>
      <p:sp>
        <p:nvSpPr>
          <p:cNvPr id="5" name="テキスト ボックス 4"/>
          <p:cNvSpPr txBox="1"/>
          <p:nvPr/>
        </p:nvSpPr>
        <p:spPr>
          <a:xfrm>
            <a:off x="562038" y="3803140"/>
            <a:ext cx="4528804" cy="646331"/>
          </a:xfrm>
          <a:prstGeom prst="rect">
            <a:avLst/>
          </a:prstGeom>
          <a:noFill/>
        </p:spPr>
        <p:txBody>
          <a:bodyPr wrap="none" rtlCol="0">
            <a:spAutoFit/>
          </a:bodyPr>
          <a:lstStyle/>
          <a:p>
            <a:r>
              <a:rPr kumimoji="1" lang="en-US" altLang="ja-JP" dirty="0" err="1"/>
              <a:t>var</a:t>
            </a:r>
            <a:r>
              <a:rPr kumimoji="1" lang="en-US" altLang="ja-JP" dirty="0"/>
              <a:t> tmp1 = </a:t>
            </a:r>
            <a:r>
              <a:rPr kumimoji="1" lang="en-US" altLang="ja-JP" dirty="0" err="1"/>
              <a:t>array.Where</a:t>
            </a:r>
            <a:r>
              <a:rPr kumimoji="1" lang="en-US" altLang="ja-JP" dirty="0"/>
              <a:t>(</a:t>
            </a:r>
            <a:r>
              <a:rPr kumimoji="1" lang="en-US" altLang="ja-JP" dirty="0" err="1"/>
              <a:t>i</a:t>
            </a:r>
            <a:r>
              <a:rPr kumimoji="1" lang="en-US" altLang="ja-JP" dirty="0"/>
              <a:t> =&gt; </a:t>
            </a:r>
            <a:r>
              <a:rPr kumimoji="1" lang="en-US" altLang="ja-JP" dirty="0" err="1"/>
              <a:t>i</a:t>
            </a:r>
            <a:r>
              <a:rPr kumimoji="1" lang="en-US" altLang="ja-JP" dirty="0"/>
              <a:t> % 2 == 0);</a:t>
            </a:r>
          </a:p>
          <a:p>
            <a:r>
              <a:rPr kumimoji="1" lang="en-US" altLang="ja-JP" dirty="0" err="1"/>
              <a:t>var</a:t>
            </a:r>
            <a:r>
              <a:rPr kumimoji="1" lang="en-US" altLang="ja-JP" dirty="0"/>
              <a:t> tmp2 = tmp1.Select(</a:t>
            </a:r>
            <a:r>
              <a:rPr kumimoji="1" lang="en-US" altLang="ja-JP" dirty="0" err="1"/>
              <a:t>i</a:t>
            </a:r>
            <a:r>
              <a:rPr kumimoji="1" lang="en-US" altLang="ja-JP" dirty="0"/>
              <a:t> =&gt; </a:t>
            </a:r>
            <a:r>
              <a:rPr kumimoji="1" lang="en-US" altLang="ja-JP" dirty="0" err="1"/>
              <a:t>i</a:t>
            </a:r>
            <a:r>
              <a:rPr kumimoji="1" lang="en-US" altLang="ja-JP" dirty="0"/>
              <a:t> * 2);</a:t>
            </a:r>
          </a:p>
        </p:txBody>
      </p:sp>
      <p:sp>
        <p:nvSpPr>
          <p:cNvPr id="6" name="テキスト ボックス 5"/>
          <p:cNvSpPr txBox="1"/>
          <p:nvPr/>
        </p:nvSpPr>
        <p:spPr>
          <a:xfrm>
            <a:off x="2826440" y="3336394"/>
            <a:ext cx="6186309" cy="369332"/>
          </a:xfrm>
          <a:prstGeom prst="rect">
            <a:avLst/>
          </a:prstGeom>
          <a:noFill/>
        </p:spPr>
        <p:txBody>
          <a:bodyPr wrap="none" rtlCol="0">
            <a:spAutoFit/>
          </a:bodyPr>
          <a:lstStyle/>
          <a:p>
            <a:r>
              <a:rPr kumimoji="1" lang="ja-JP" altLang="en-US" u="sng" dirty="0"/>
              <a:t>配列の全要素のうち、偶数だけを二倍して取り出す処理</a:t>
            </a:r>
          </a:p>
        </p:txBody>
      </p:sp>
      <p:sp>
        <p:nvSpPr>
          <p:cNvPr id="7" name="矢印: 右 6"/>
          <p:cNvSpPr/>
          <p:nvPr/>
        </p:nvSpPr>
        <p:spPr>
          <a:xfrm>
            <a:off x="5354566" y="3933001"/>
            <a:ext cx="994611" cy="343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9665250" y="4310971"/>
            <a:ext cx="1915909" cy="369332"/>
          </a:xfrm>
          <a:prstGeom prst="rect">
            <a:avLst/>
          </a:prstGeom>
          <a:noFill/>
        </p:spPr>
        <p:txBody>
          <a:bodyPr wrap="none" rtlCol="0">
            <a:spAutoFit/>
          </a:bodyPr>
          <a:lstStyle/>
          <a:p>
            <a:r>
              <a:rPr kumimoji="1" lang="ja-JP" altLang="en-US" dirty="0">
                <a:solidFill>
                  <a:schemeClr val="accent1">
                    <a:lumMod val="40000"/>
                    <a:lumOff val="60000"/>
                  </a:schemeClr>
                </a:solidFill>
              </a:rPr>
              <a:t>↑ドットで繋げる</a:t>
            </a:r>
          </a:p>
        </p:txBody>
      </p:sp>
      <p:sp>
        <p:nvSpPr>
          <p:cNvPr id="10" name="コンテンツ プレースホルダー 2"/>
          <p:cNvSpPr txBox="1">
            <a:spLocks/>
          </p:cNvSpPr>
          <p:nvPr/>
        </p:nvSpPr>
        <p:spPr>
          <a:xfrm>
            <a:off x="810000" y="4862218"/>
            <a:ext cx="10554574" cy="148343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ja-JP" altLang="en-US" dirty="0"/>
              <a:t>処理の内容が把握しやすく、無駄な変数も宣言しなくてすむ。</a:t>
            </a:r>
          </a:p>
        </p:txBody>
      </p:sp>
    </p:spTree>
    <p:extLst>
      <p:ext uri="{BB962C8B-B14F-4D97-AF65-F5344CB8AC3E}">
        <p14:creationId xmlns:p14="http://schemas.microsoft.com/office/powerpoint/2010/main" val="405222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LINQ(4) </a:t>
            </a:r>
            <a:r>
              <a:rPr kumimoji="1" lang="ja-JP" altLang="en-US" dirty="0"/>
              <a:t>クエリ式</a:t>
            </a:r>
          </a:p>
        </p:txBody>
      </p:sp>
      <p:sp>
        <p:nvSpPr>
          <p:cNvPr id="3" name="コンテンツ プレースホルダー 2"/>
          <p:cNvSpPr>
            <a:spLocks noGrp="1"/>
          </p:cNvSpPr>
          <p:nvPr>
            <p:ph idx="1"/>
          </p:nvPr>
        </p:nvSpPr>
        <p:spPr>
          <a:xfrm>
            <a:off x="818712" y="2222287"/>
            <a:ext cx="10554574" cy="1450553"/>
          </a:xfrm>
        </p:spPr>
        <p:txBody>
          <a:bodyPr/>
          <a:lstStyle/>
          <a:p>
            <a:r>
              <a:rPr kumimoji="1" lang="en-US" altLang="ja-JP" dirty="0"/>
              <a:t>SQL</a:t>
            </a:r>
            <a:r>
              <a:rPr kumimoji="1" lang="ja-JP" altLang="en-US" dirty="0"/>
              <a:t>のように、英語のような構文で</a:t>
            </a:r>
            <a:r>
              <a:rPr kumimoji="1" lang="en-US" altLang="ja-JP" dirty="0" err="1"/>
              <a:t>Linq</a:t>
            </a:r>
            <a:r>
              <a:rPr kumimoji="1" lang="ja-JP" altLang="en-US" dirty="0"/>
              <a:t>の操作を記述できる記法。</a:t>
            </a:r>
            <a:endParaRPr kumimoji="1" lang="en-US" altLang="ja-JP" dirty="0"/>
          </a:p>
          <a:p>
            <a:r>
              <a:rPr lang="ja-JP" altLang="en-US" dirty="0"/>
              <a:t>一部のメソッドが利用できないなど、デメリットもあるが、見た目がとても分かりやすい。</a:t>
            </a:r>
            <a:endParaRPr kumimoji="1" lang="ja-JP" altLang="en-US" dirty="0"/>
          </a:p>
        </p:txBody>
      </p:sp>
      <p:sp>
        <p:nvSpPr>
          <p:cNvPr id="4" name="テキスト ボックス 3"/>
          <p:cNvSpPr txBox="1"/>
          <p:nvPr/>
        </p:nvSpPr>
        <p:spPr>
          <a:xfrm>
            <a:off x="273497" y="4230077"/>
            <a:ext cx="5105885" cy="369332"/>
          </a:xfrm>
          <a:prstGeom prst="rect">
            <a:avLst/>
          </a:prstGeom>
          <a:noFill/>
        </p:spPr>
        <p:txBody>
          <a:bodyPr wrap="none" rtlCol="0">
            <a:spAutoFit/>
          </a:bodyPr>
          <a:lstStyle/>
          <a:p>
            <a:r>
              <a:rPr kumimoji="1" lang="en-US" altLang="ja-JP" dirty="0"/>
              <a:t>array </a:t>
            </a:r>
            <a:r>
              <a:rPr kumimoji="1" lang="en-US" altLang="ja-JP" b="1" dirty="0"/>
              <a:t>.</a:t>
            </a:r>
            <a:r>
              <a:rPr kumimoji="1" lang="en-US" altLang="ja-JP" dirty="0"/>
              <a:t>Where(</a:t>
            </a:r>
            <a:r>
              <a:rPr kumimoji="1" lang="en-US" altLang="ja-JP" dirty="0" err="1"/>
              <a:t>i</a:t>
            </a:r>
            <a:r>
              <a:rPr kumimoji="1" lang="en-US" altLang="ja-JP" dirty="0"/>
              <a:t> =&gt; </a:t>
            </a:r>
            <a:r>
              <a:rPr kumimoji="1" lang="en-US" altLang="ja-JP" dirty="0" err="1"/>
              <a:t>i</a:t>
            </a:r>
            <a:r>
              <a:rPr kumimoji="1" lang="en-US" altLang="ja-JP" dirty="0"/>
              <a:t> % 2 == 0) </a:t>
            </a:r>
            <a:r>
              <a:rPr kumimoji="1" lang="en-US" altLang="ja-JP" b="1" dirty="0"/>
              <a:t>.</a:t>
            </a:r>
            <a:r>
              <a:rPr kumimoji="1" lang="en-US" altLang="ja-JP" dirty="0"/>
              <a:t>Select(</a:t>
            </a:r>
            <a:r>
              <a:rPr kumimoji="1" lang="en-US" altLang="ja-JP" dirty="0" err="1"/>
              <a:t>i</a:t>
            </a:r>
            <a:r>
              <a:rPr kumimoji="1" lang="en-US" altLang="ja-JP" dirty="0"/>
              <a:t> =&gt; </a:t>
            </a:r>
            <a:r>
              <a:rPr kumimoji="1" lang="en-US" altLang="ja-JP" dirty="0" err="1"/>
              <a:t>i</a:t>
            </a:r>
            <a:r>
              <a:rPr kumimoji="1" lang="en-US" altLang="ja-JP" dirty="0"/>
              <a:t> * 2)</a:t>
            </a:r>
            <a:endParaRPr kumimoji="1" lang="ja-JP" altLang="en-US" dirty="0"/>
          </a:p>
        </p:txBody>
      </p:sp>
      <p:sp>
        <p:nvSpPr>
          <p:cNvPr id="6" name="テキスト ボックス 5"/>
          <p:cNvSpPr txBox="1"/>
          <p:nvPr/>
        </p:nvSpPr>
        <p:spPr>
          <a:xfrm>
            <a:off x="2826440" y="3488174"/>
            <a:ext cx="6186309" cy="369332"/>
          </a:xfrm>
          <a:prstGeom prst="rect">
            <a:avLst/>
          </a:prstGeom>
          <a:noFill/>
        </p:spPr>
        <p:txBody>
          <a:bodyPr wrap="none" rtlCol="0">
            <a:spAutoFit/>
          </a:bodyPr>
          <a:lstStyle/>
          <a:p>
            <a:r>
              <a:rPr kumimoji="1" lang="ja-JP" altLang="en-US" u="sng" dirty="0"/>
              <a:t>配列の全要素のうち、偶数だけを二倍して取り出す処理</a:t>
            </a:r>
          </a:p>
        </p:txBody>
      </p:sp>
      <p:sp>
        <p:nvSpPr>
          <p:cNvPr id="7" name="矢印: 右 6"/>
          <p:cNvSpPr/>
          <p:nvPr/>
        </p:nvSpPr>
        <p:spPr>
          <a:xfrm>
            <a:off x="5422288" y="4230077"/>
            <a:ext cx="994611" cy="343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530132" y="4015824"/>
            <a:ext cx="2092239" cy="923330"/>
          </a:xfrm>
          <a:prstGeom prst="rect">
            <a:avLst/>
          </a:prstGeom>
          <a:noFill/>
        </p:spPr>
        <p:txBody>
          <a:bodyPr wrap="none" rtlCol="0">
            <a:spAutoFit/>
          </a:bodyPr>
          <a:lstStyle/>
          <a:p>
            <a:r>
              <a:rPr kumimoji="1" lang="en-US" altLang="ja-JP" dirty="0"/>
              <a:t>from a in array</a:t>
            </a:r>
          </a:p>
          <a:p>
            <a:r>
              <a:rPr kumimoji="1" lang="en-US" altLang="ja-JP" dirty="0"/>
              <a:t>where a % 2 == 0</a:t>
            </a:r>
          </a:p>
          <a:p>
            <a:r>
              <a:rPr kumimoji="1" lang="en-US" altLang="ja-JP" dirty="0"/>
              <a:t>select a * 2;</a:t>
            </a:r>
          </a:p>
        </p:txBody>
      </p:sp>
      <p:sp>
        <p:nvSpPr>
          <p:cNvPr id="15" name="テキスト ボックス 14"/>
          <p:cNvSpPr txBox="1"/>
          <p:nvPr/>
        </p:nvSpPr>
        <p:spPr>
          <a:xfrm>
            <a:off x="8622371" y="4015824"/>
            <a:ext cx="3722494" cy="923330"/>
          </a:xfrm>
          <a:prstGeom prst="rect">
            <a:avLst/>
          </a:prstGeom>
          <a:noFill/>
        </p:spPr>
        <p:txBody>
          <a:bodyPr wrap="none" rtlCol="0">
            <a:spAutoFit/>
          </a:bodyPr>
          <a:lstStyle/>
          <a:p>
            <a:r>
              <a:rPr kumimoji="1" lang="en-US" altLang="ja-JP" dirty="0"/>
              <a:t>// array</a:t>
            </a:r>
            <a:r>
              <a:rPr kumimoji="1" lang="ja-JP" altLang="en-US" dirty="0"/>
              <a:t>の要素を</a:t>
            </a:r>
            <a:r>
              <a:rPr kumimoji="1" lang="en-US" altLang="ja-JP" dirty="0"/>
              <a:t>a</a:t>
            </a:r>
            <a:r>
              <a:rPr kumimoji="1" lang="ja-JP" altLang="en-US" dirty="0"/>
              <a:t>として取り出し</a:t>
            </a:r>
            <a:endParaRPr kumimoji="1" lang="en-US" altLang="ja-JP" dirty="0"/>
          </a:p>
          <a:p>
            <a:r>
              <a:rPr kumimoji="1" lang="en-US" altLang="ja-JP" dirty="0"/>
              <a:t>// </a:t>
            </a:r>
            <a:r>
              <a:rPr kumimoji="1" lang="ja-JP" altLang="en-US" dirty="0"/>
              <a:t>偶数のものだけを</a:t>
            </a:r>
            <a:endParaRPr kumimoji="1" lang="en-US" altLang="ja-JP" dirty="0"/>
          </a:p>
          <a:p>
            <a:r>
              <a:rPr kumimoji="1" lang="en-US" altLang="ja-JP" dirty="0"/>
              <a:t>// </a:t>
            </a:r>
            <a:r>
              <a:rPr kumimoji="1" lang="ja-JP" altLang="en-US" dirty="0"/>
              <a:t>二倍して取り出す</a:t>
            </a:r>
          </a:p>
        </p:txBody>
      </p:sp>
      <p:sp>
        <p:nvSpPr>
          <p:cNvPr id="17" name="コンテンツ プレースホルダー 2"/>
          <p:cNvSpPr txBox="1">
            <a:spLocks/>
          </p:cNvSpPr>
          <p:nvPr/>
        </p:nvSpPr>
        <p:spPr>
          <a:xfrm>
            <a:off x="827424" y="4893007"/>
            <a:ext cx="11090256" cy="145055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ja-JP" altLang="en-US" dirty="0"/>
              <a:t>ただし、</a:t>
            </a:r>
            <a:r>
              <a:rPr lang="en-US" altLang="ja-JP" dirty="0" err="1"/>
              <a:t>VisualStudio</a:t>
            </a:r>
            <a:r>
              <a:rPr lang="ja-JP" altLang="en-US" dirty="0"/>
              <a:t>の補完があまり効かないので正直メソッドチェーンでいいと思う</a:t>
            </a:r>
            <a:r>
              <a:rPr lang="en-US" altLang="ja-JP" dirty="0"/>
              <a:t>…</a:t>
            </a:r>
            <a:r>
              <a:rPr lang="ja-JP" altLang="en-US" dirty="0"/>
              <a:t>（　＾</a:t>
            </a:r>
            <a:r>
              <a:rPr lang="en-US" altLang="ja-JP" dirty="0"/>
              <a:t>ω</a:t>
            </a:r>
            <a:r>
              <a:rPr lang="ja-JP" altLang="en-US" dirty="0"/>
              <a:t>＾）</a:t>
            </a:r>
          </a:p>
        </p:txBody>
      </p:sp>
    </p:spTree>
    <p:extLst>
      <p:ext uri="{BB962C8B-B14F-4D97-AF65-F5344CB8AC3E}">
        <p14:creationId xmlns:p14="http://schemas.microsoft.com/office/powerpoint/2010/main" val="822321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LINQ(5) </a:t>
            </a:r>
            <a:r>
              <a:rPr kumimoji="1" lang="ja-JP" altLang="en-US" dirty="0"/>
              <a:t>実用例</a:t>
            </a:r>
            <a:r>
              <a:rPr kumimoji="1" lang="en-US" altLang="ja-JP" dirty="0"/>
              <a:t> </a:t>
            </a:r>
            <a:endParaRPr kumimoji="1" lang="ja-JP" altLang="en-US" dirty="0"/>
          </a:p>
        </p:txBody>
      </p:sp>
      <p:sp>
        <p:nvSpPr>
          <p:cNvPr id="3" name="コンテンツ プレースホルダー 2"/>
          <p:cNvSpPr>
            <a:spLocks noGrp="1"/>
          </p:cNvSpPr>
          <p:nvPr>
            <p:ph idx="1"/>
          </p:nvPr>
        </p:nvSpPr>
        <p:spPr>
          <a:xfrm>
            <a:off x="818712" y="2222287"/>
            <a:ext cx="10554574" cy="566633"/>
          </a:xfrm>
        </p:spPr>
        <p:txBody>
          <a:bodyPr/>
          <a:lstStyle/>
          <a:p>
            <a:r>
              <a:rPr kumimoji="1" lang="en-US" altLang="ja-JP" dirty="0"/>
              <a:t>Project Euler</a:t>
            </a:r>
            <a:r>
              <a:rPr kumimoji="1" lang="ja-JP" altLang="en-US" dirty="0"/>
              <a:t>の解答例</a:t>
            </a:r>
          </a:p>
        </p:txBody>
      </p:sp>
      <p:pic>
        <p:nvPicPr>
          <p:cNvPr id="6" name="図 5"/>
          <p:cNvPicPr>
            <a:picLocks noChangeAspect="1"/>
          </p:cNvPicPr>
          <p:nvPr/>
        </p:nvPicPr>
        <p:blipFill>
          <a:blip r:embed="rId2"/>
          <a:stretch>
            <a:fillRect/>
          </a:stretch>
        </p:blipFill>
        <p:spPr>
          <a:xfrm>
            <a:off x="5867400" y="2085126"/>
            <a:ext cx="6124138" cy="4595775"/>
          </a:xfrm>
          <a:prstGeom prst="rect">
            <a:avLst/>
          </a:prstGeom>
        </p:spPr>
      </p:pic>
      <p:sp>
        <p:nvSpPr>
          <p:cNvPr id="7" name="テキスト ボックス 6"/>
          <p:cNvSpPr txBox="1"/>
          <p:nvPr/>
        </p:nvSpPr>
        <p:spPr>
          <a:xfrm>
            <a:off x="668467" y="2788920"/>
            <a:ext cx="5198933" cy="923330"/>
          </a:xfrm>
          <a:prstGeom prst="rect">
            <a:avLst/>
          </a:prstGeom>
          <a:noFill/>
        </p:spPr>
        <p:txBody>
          <a:bodyPr wrap="square" rtlCol="0">
            <a:spAutoFit/>
          </a:bodyPr>
          <a:lstStyle/>
          <a:p>
            <a:r>
              <a:rPr lang="ja-JP" altLang="en-US" dirty="0"/>
              <a:t>問題</a:t>
            </a:r>
            <a:r>
              <a:rPr lang="en-US" altLang="ja-JP" dirty="0"/>
              <a:t>: 400</a:t>
            </a:r>
            <a:r>
              <a:rPr lang="ja-JP" altLang="en-US" dirty="0"/>
              <a:t>万以下の範囲の</a:t>
            </a:r>
            <a:r>
              <a:rPr lang="ja-JP" altLang="en-US" dirty="0">
                <a:hlinkClick r:id="rId3"/>
              </a:rPr>
              <a:t>フィボナッチ数列</a:t>
            </a:r>
            <a:r>
              <a:rPr lang="ja-JP" altLang="en-US" dirty="0"/>
              <a:t>で値が偶数の項の総和を求めよ。</a:t>
            </a:r>
          </a:p>
          <a:p>
            <a:endParaRPr kumimoji="1" lang="ja-JP" altLang="en-US" dirty="0"/>
          </a:p>
        </p:txBody>
      </p:sp>
    </p:spTree>
    <p:extLst>
      <p:ext uri="{BB962C8B-B14F-4D97-AF65-F5344CB8AC3E}">
        <p14:creationId xmlns:p14="http://schemas.microsoft.com/office/powerpoint/2010/main" val="96095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en-US" altLang="ja-JP" sz="2800" dirty="0"/>
              <a:t>4.0 </a:t>
            </a:r>
            <a:r>
              <a:rPr kumimoji="1" lang="en-US" altLang="ja-JP" sz="1800" dirty="0"/>
              <a:t>2009</a:t>
            </a:r>
            <a:r>
              <a:rPr kumimoji="1" lang="ja-JP" altLang="en-US" sz="1800" dirty="0"/>
              <a:t>年公開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動的型付け変数</a:t>
            </a:r>
            <a:r>
              <a:rPr lang="en-US" altLang="ja-JP" dirty="0"/>
              <a:t> dynamic</a:t>
            </a:r>
          </a:p>
          <a:p>
            <a:r>
              <a:rPr lang="ja-JP" altLang="en-US" dirty="0"/>
              <a:t>名前付き</a:t>
            </a:r>
            <a:r>
              <a:rPr kumimoji="1" lang="ja-JP" altLang="en-US" dirty="0"/>
              <a:t>引数</a:t>
            </a:r>
            <a:endParaRPr kumimoji="1" lang="en-US" altLang="ja-JP" dirty="0"/>
          </a:p>
        </p:txBody>
      </p:sp>
    </p:spTree>
    <p:extLst>
      <p:ext uri="{BB962C8B-B14F-4D97-AF65-F5344CB8AC3E}">
        <p14:creationId xmlns:p14="http://schemas.microsoft.com/office/powerpoint/2010/main" val="237013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en-US" altLang="ja-JP" sz="2800" dirty="0"/>
              <a:t>1.0</a:t>
            </a:r>
            <a:r>
              <a:rPr kumimoji="1" lang="en-US" altLang="ja-JP" dirty="0"/>
              <a:t> </a:t>
            </a:r>
            <a:r>
              <a:rPr kumimoji="1" lang="en-US" altLang="ja-JP" sz="1800" dirty="0"/>
              <a:t>2002</a:t>
            </a:r>
            <a:r>
              <a:rPr kumimoji="1" lang="ja-JP" altLang="en-US" sz="1800" dirty="0"/>
              <a:t>年公開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初版。</a:t>
            </a:r>
            <a:endParaRPr lang="en-US" altLang="ja-JP" dirty="0"/>
          </a:p>
          <a:p>
            <a:pPr marL="0" indent="0">
              <a:buNone/>
            </a:pPr>
            <a:endParaRPr kumimoji="1" lang="en-US" altLang="ja-JP" dirty="0"/>
          </a:p>
          <a:p>
            <a:pPr marL="0" indent="0">
              <a:buNone/>
            </a:pPr>
            <a:r>
              <a:rPr lang="ja-JP" altLang="en-US" dirty="0"/>
              <a:t>前述のとおり、</a:t>
            </a:r>
            <a:r>
              <a:rPr lang="en-US" altLang="ja-JP" dirty="0"/>
              <a:t>C++</a:t>
            </a:r>
            <a:r>
              <a:rPr lang="ja-JP" altLang="en-US" dirty="0"/>
              <a:t>の次世代言語として、</a:t>
            </a:r>
            <a:r>
              <a:rPr lang="en-US" altLang="ja-JP" dirty="0"/>
              <a:t>C++</a:t>
            </a:r>
            <a:r>
              <a:rPr lang="ja-JP" altLang="en-US" dirty="0"/>
              <a:t>風の文法に</a:t>
            </a:r>
            <a:r>
              <a:rPr lang="en-US" altLang="ja-JP" dirty="0"/>
              <a:t>Delphi</a:t>
            </a:r>
            <a:r>
              <a:rPr lang="ja-JP" altLang="en-US" dirty="0"/>
              <a:t>などの言語に存在したモダンな文法を取り込んで発表された。</a:t>
            </a:r>
            <a:endParaRPr lang="en-US" altLang="ja-JP" dirty="0"/>
          </a:p>
          <a:p>
            <a:pPr marL="0" indent="0">
              <a:buNone/>
            </a:pPr>
            <a:r>
              <a:rPr kumimoji="1" lang="ja-JP" altLang="en-US" dirty="0"/>
              <a:t>特徴として、</a:t>
            </a:r>
            <a:r>
              <a:rPr lang="en-US" altLang="ja-JP" b="1" dirty="0"/>
              <a:t>『</a:t>
            </a:r>
            <a:r>
              <a:rPr lang="ja-JP" altLang="en-US" b="1" dirty="0"/>
              <a:t>共通言語基盤</a:t>
            </a:r>
            <a:r>
              <a:rPr lang="en-US" altLang="ja-JP" b="1" dirty="0"/>
              <a:t>(CLR)』『</a:t>
            </a:r>
            <a:r>
              <a:rPr lang="ja-JP" altLang="en-US" b="1" dirty="0"/>
              <a:t>共通中間言語</a:t>
            </a:r>
            <a:r>
              <a:rPr lang="en-US" altLang="ja-JP" b="1" dirty="0"/>
              <a:t>(CIL)』</a:t>
            </a:r>
            <a:r>
              <a:rPr lang="ja-JP" altLang="en-US" dirty="0"/>
              <a:t>などを用いている点が挙げられる。</a:t>
            </a:r>
            <a:endParaRPr lang="en-US" altLang="ja-JP" dirty="0"/>
          </a:p>
          <a:p>
            <a:pPr marL="0" indent="0">
              <a:buNone/>
            </a:pPr>
            <a:r>
              <a:rPr lang="en-US" altLang="ja-JP" dirty="0"/>
              <a:t>(</a:t>
            </a:r>
            <a:r>
              <a:rPr lang="ja-JP" altLang="en-US" dirty="0"/>
              <a:t>めちゃくちゃ重要なので、後で詳しく説明します</a:t>
            </a:r>
            <a:r>
              <a:rPr lang="en-US" altLang="ja-JP" dirty="0"/>
              <a:t>)</a:t>
            </a:r>
          </a:p>
          <a:p>
            <a:pPr marL="0" indent="0">
              <a:buNone/>
            </a:pPr>
            <a:endParaRPr kumimoji="1" lang="en-US" altLang="ja-JP" dirty="0"/>
          </a:p>
          <a:p>
            <a:pPr marL="0" indent="0">
              <a:buNone/>
            </a:pPr>
            <a:r>
              <a:rPr kumimoji="1" lang="ja-JP" altLang="en-US" dirty="0"/>
              <a:t>クラス、プロパティ、デリゲート、イベント、各種演算子など、基本的な文法はここで定義されている。</a:t>
            </a:r>
            <a:endParaRPr kumimoji="1" lang="en-US" altLang="ja-JP" dirty="0"/>
          </a:p>
        </p:txBody>
      </p:sp>
    </p:spTree>
    <p:extLst>
      <p:ext uri="{BB962C8B-B14F-4D97-AF65-F5344CB8AC3E}">
        <p14:creationId xmlns:p14="http://schemas.microsoft.com/office/powerpoint/2010/main" val="581106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動的型付け変数 </a:t>
            </a:r>
            <a:r>
              <a:rPr kumimoji="1" lang="en-US" altLang="ja-JP" dirty="0"/>
              <a:t>dynamic(1)</a:t>
            </a:r>
            <a:endParaRPr kumimoji="1" lang="ja-JP" altLang="en-US" dirty="0"/>
          </a:p>
        </p:txBody>
      </p:sp>
      <p:sp>
        <p:nvSpPr>
          <p:cNvPr id="3" name="コンテンツ プレースホルダー 2"/>
          <p:cNvSpPr>
            <a:spLocks noGrp="1"/>
          </p:cNvSpPr>
          <p:nvPr>
            <p:ph idx="1"/>
          </p:nvPr>
        </p:nvSpPr>
        <p:spPr/>
        <p:txBody>
          <a:bodyPr/>
          <a:lstStyle/>
          <a:p>
            <a:r>
              <a:rPr lang="en-US" altLang="ja-JP" dirty="0"/>
              <a:t>.NET Framework </a:t>
            </a:r>
            <a:r>
              <a:rPr kumimoji="1" lang="en-US" altLang="ja-JP" dirty="0"/>
              <a:t>4.0</a:t>
            </a:r>
            <a:r>
              <a:rPr kumimoji="1" lang="ja-JP" altLang="en-US" dirty="0"/>
              <a:t>では</a:t>
            </a:r>
            <a:r>
              <a:rPr kumimoji="1" lang="en-US" altLang="ja-JP" dirty="0"/>
              <a:t>DLR(</a:t>
            </a:r>
            <a:r>
              <a:rPr kumimoji="1" lang="ja-JP" altLang="en-US" dirty="0"/>
              <a:t>動的言語ランタイム</a:t>
            </a:r>
            <a:r>
              <a:rPr kumimoji="1" lang="en-US" altLang="ja-JP" dirty="0"/>
              <a:t>; </a:t>
            </a:r>
            <a:r>
              <a:rPr kumimoji="1" lang="ja-JP" altLang="en-US" dirty="0"/>
              <a:t>重要なので後述</a:t>
            </a:r>
            <a:r>
              <a:rPr kumimoji="1" lang="en-US" altLang="ja-JP" dirty="0"/>
              <a:t>)</a:t>
            </a:r>
            <a:r>
              <a:rPr kumimoji="1" lang="ja-JP" altLang="en-US" dirty="0"/>
              <a:t>という、動的言語</a:t>
            </a:r>
            <a:r>
              <a:rPr kumimoji="1" lang="en-US" altLang="ja-JP" dirty="0"/>
              <a:t>(Ruby, Python</a:t>
            </a:r>
            <a:r>
              <a:rPr kumimoji="1" lang="ja-JP" altLang="en-US" dirty="0"/>
              <a:t>など</a:t>
            </a:r>
            <a:r>
              <a:rPr kumimoji="1" lang="en-US" altLang="ja-JP" dirty="0"/>
              <a:t>)</a:t>
            </a:r>
            <a:r>
              <a:rPr kumimoji="1" lang="ja-JP" altLang="en-US" dirty="0"/>
              <a:t>を動かすための機構が導入された。これに伴い、</a:t>
            </a:r>
            <a:r>
              <a:rPr kumimoji="1" lang="en-US" altLang="ja-JP" dirty="0"/>
              <a:t>C#4.0</a:t>
            </a:r>
            <a:r>
              <a:rPr kumimoji="1" lang="ja-JP" altLang="en-US" dirty="0" err="1"/>
              <a:t>にも</a:t>
            </a:r>
            <a:r>
              <a:rPr kumimoji="1" lang="ja-JP" altLang="en-US" dirty="0"/>
              <a:t>動的な型を扱う変数が新たに追加された。</a:t>
            </a:r>
            <a:endParaRPr kumimoji="1" lang="en-US" altLang="ja-JP" dirty="0"/>
          </a:p>
          <a:p>
            <a:r>
              <a:rPr lang="ja-JP" altLang="en-US" dirty="0"/>
              <a:t>通常の変数宣言時に、「</a:t>
            </a:r>
            <a:r>
              <a:rPr lang="en-US" altLang="ja-JP" dirty="0"/>
              <a:t>dynamic sample1;</a:t>
            </a:r>
            <a:r>
              <a:rPr lang="ja-JP" altLang="en-US" dirty="0"/>
              <a:t>」のように書くだけで、動的型付けの変数になる</a:t>
            </a:r>
            <a:endParaRPr lang="en-US" altLang="ja-JP" dirty="0"/>
          </a:p>
          <a:p>
            <a:pPr marL="0" indent="0">
              <a:buNone/>
            </a:pPr>
            <a:endParaRPr kumimoji="1" lang="en-US" altLang="ja-JP" dirty="0"/>
          </a:p>
          <a:p>
            <a:r>
              <a:rPr kumimoji="1" lang="ja-JP" altLang="en-US" dirty="0"/>
              <a:t>内部では、代入される型に応じて動的にコードを生成している</a:t>
            </a:r>
            <a:r>
              <a:rPr kumimoji="1" lang="en-US" altLang="ja-JP" dirty="0"/>
              <a:t>(</a:t>
            </a:r>
            <a:r>
              <a:rPr kumimoji="1" lang="ja-JP" altLang="en-US" dirty="0"/>
              <a:t>！</a:t>
            </a:r>
            <a:r>
              <a:rPr kumimoji="1" lang="en-US" altLang="ja-JP" dirty="0"/>
              <a:t>)	…	C#</a:t>
            </a:r>
            <a:r>
              <a:rPr kumimoji="1" lang="ja-JP" altLang="en-US" dirty="0"/>
              <a:t>ならでは</a:t>
            </a:r>
            <a:r>
              <a:rPr kumimoji="1" lang="ja-JP" altLang="en-US" dirty="0" err="1"/>
              <a:t>の</a:t>
            </a:r>
            <a:r>
              <a:rPr kumimoji="1" lang="ja-JP" altLang="en-US" dirty="0"/>
              <a:t>柔軟さ</a:t>
            </a:r>
            <a:endParaRPr kumimoji="1" lang="en-US" altLang="ja-JP" dirty="0"/>
          </a:p>
        </p:txBody>
      </p:sp>
    </p:spTree>
    <p:extLst>
      <p:ext uri="{BB962C8B-B14F-4D97-AF65-F5344CB8AC3E}">
        <p14:creationId xmlns:p14="http://schemas.microsoft.com/office/powerpoint/2010/main" val="1728692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動的型付け変数 </a:t>
            </a:r>
            <a:r>
              <a:rPr lang="en-US" altLang="ja-JP" dirty="0"/>
              <a:t>dynamic(2)</a:t>
            </a:r>
            <a:endParaRPr kumimoji="1" lang="ja-JP" altLang="en-US" dirty="0"/>
          </a:p>
        </p:txBody>
      </p:sp>
      <p:pic>
        <p:nvPicPr>
          <p:cNvPr id="4" name="図 3"/>
          <p:cNvPicPr>
            <a:picLocks noChangeAspect="1"/>
          </p:cNvPicPr>
          <p:nvPr/>
        </p:nvPicPr>
        <p:blipFill>
          <a:blip r:embed="rId2"/>
          <a:stretch>
            <a:fillRect/>
          </a:stretch>
        </p:blipFill>
        <p:spPr>
          <a:xfrm>
            <a:off x="2086717" y="2545165"/>
            <a:ext cx="8018563" cy="4155885"/>
          </a:xfrm>
          <a:prstGeom prst="rect">
            <a:avLst/>
          </a:prstGeom>
        </p:spPr>
      </p:pic>
    </p:spTree>
    <p:extLst>
      <p:ext uri="{BB962C8B-B14F-4D97-AF65-F5344CB8AC3E}">
        <p14:creationId xmlns:p14="http://schemas.microsoft.com/office/powerpoint/2010/main" val="3246347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名前付き</a:t>
            </a:r>
            <a:r>
              <a:rPr kumimoji="1" lang="ja-JP" altLang="en-US" dirty="0"/>
              <a:t>引数</a:t>
            </a:r>
          </a:p>
        </p:txBody>
      </p:sp>
      <p:sp>
        <p:nvSpPr>
          <p:cNvPr id="3" name="コンテンツ プレースホルダー 2"/>
          <p:cNvSpPr>
            <a:spLocks noGrp="1"/>
          </p:cNvSpPr>
          <p:nvPr>
            <p:ph idx="1"/>
          </p:nvPr>
        </p:nvSpPr>
        <p:spPr>
          <a:xfrm>
            <a:off x="818712" y="2222288"/>
            <a:ext cx="10554574" cy="1148710"/>
          </a:xfrm>
        </p:spPr>
        <p:txBody>
          <a:bodyPr/>
          <a:lstStyle/>
          <a:p>
            <a:r>
              <a:rPr kumimoji="1" lang="en-US" altLang="ja-JP" dirty="0"/>
              <a:t>Objective-C</a:t>
            </a:r>
            <a:r>
              <a:rPr kumimoji="1" lang="ja-JP" altLang="en-US" dirty="0"/>
              <a:t>などでよく使われる、引数名の明示的指定</a:t>
            </a:r>
            <a:endParaRPr kumimoji="1" lang="en-US" altLang="ja-JP" dirty="0"/>
          </a:p>
          <a:p>
            <a:r>
              <a:rPr lang="ja-JP" altLang="en-US" dirty="0"/>
              <a:t>引数の順序を入れ替えることが出来る！</a:t>
            </a:r>
            <a:endParaRPr kumimoji="1" lang="ja-JP" altLang="en-US" dirty="0"/>
          </a:p>
        </p:txBody>
      </p:sp>
      <p:pic>
        <p:nvPicPr>
          <p:cNvPr id="4" name="図 3"/>
          <p:cNvPicPr>
            <a:picLocks noChangeAspect="1"/>
          </p:cNvPicPr>
          <p:nvPr/>
        </p:nvPicPr>
        <p:blipFill>
          <a:blip r:embed="rId2"/>
          <a:stretch>
            <a:fillRect/>
          </a:stretch>
        </p:blipFill>
        <p:spPr>
          <a:xfrm>
            <a:off x="2744123" y="3370998"/>
            <a:ext cx="7508450" cy="3193575"/>
          </a:xfrm>
          <a:prstGeom prst="rect">
            <a:avLst/>
          </a:prstGeom>
        </p:spPr>
      </p:pic>
    </p:spTree>
    <p:extLst>
      <p:ext uri="{BB962C8B-B14F-4D97-AF65-F5344CB8AC3E}">
        <p14:creationId xmlns:p14="http://schemas.microsoft.com/office/powerpoint/2010/main" val="4105837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en-US" altLang="ja-JP" sz="2800" dirty="0"/>
              <a:t>5.0 </a:t>
            </a:r>
            <a:r>
              <a:rPr kumimoji="1" lang="en-US" altLang="ja-JP" sz="1800" dirty="0"/>
              <a:t>2012</a:t>
            </a:r>
            <a:r>
              <a:rPr kumimoji="1" lang="ja-JP" altLang="en-US" sz="1800" dirty="0"/>
              <a:t>年公開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a:t>async</a:t>
            </a:r>
            <a:r>
              <a:rPr kumimoji="1" lang="en-US" altLang="ja-JP" dirty="0"/>
              <a:t>/await</a:t>
            </a:r>
          </a:p>
        </p:txBody>
      </p:sp>
    </p:spTree>
    <p:extLst>
      <p:ext uri="{BB962C8B-B14F-4D97-AF65-F5344CB8AC3E}">
        <p14:creationId xmlns:p14="http://schemas.microsoft.com/office/powerpoint/2010/main" val="4030657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async</a:t>
            </a:r>
            <a:r>
              <a:rPr kumimoji="1" lang="en-US" altLang="ja-JP" dirty="0"/>
              <a:t>/await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非同期処理を扱いやすくするための構文</a:t>
            </a:r>
            <a:endParaRPr kumimoji="1" lang="en-US" altLang="ja-JP" dirty="0"/>
          </a:p>
          <a:p>
            <a:r>
              <a:rPr lang="ja-JP" altLang="en-US" dirty="0"/>
              <a:t>まず非同期処理について説明します</a:t>
            </a:r>
            <a:endParaRPr kumimoji="1" lang="ja-JP" altLang="en-US" dirty="0"/>
          </a:p>
        </p:txBody>
      </p:sp>
    </p:spTree>
    <p:extLst>
      <p:ext uri="{BB962C8B-B14F-4D97-AF65-F5344CB8AC3E}">
        <p14:creationId xmlns:p14="http://schemas.microsoft.com/office/powerpoint/2010/main" val="1783784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ja-JP" altLang="en-US" dirty="0"/>
              <a:t>における非同期処理</a:t>
            </a:r>
            <a:r>
              <a:rPr kumimoji="1" lang="en-US" altLang="ja-JP" dirty="0"/>
              <a:t>(1)</a:t>
            </a:r>
            <a:endParaRPr kumimoji="1" lang="ja-JP" altLang="en-US" dirty="0"/>
          </a:p>
        </p:txBody>
      </p:sp>
      <p:sp>
        <p:nvSpPr>
          <p:cNvPr id="3" name="コンテンツ プレースホルダー 2"/>
          <p:cNvSpPr>
            <a:spLocks noGrp="1"/>
          </p:cNvSpPr>
          <p:nvPr>
            <p:ph idx="1"/>
          </p:nvPr>
        </p:nvSpPr>
        <p:spPr>
          <a:xfrm>
            <a:off x="818712" y="2222287"/>
            <a:ext cx="10554574" cy="4499355"/>
          </a:xfrm>
        </p:spPr>
        <p:txBody>
          <a:bodyPr/>
          <a:lstStyle/>
          <a:p>
            <a:r>
              <a:rPr lang="ja-JP" altLang="en-US" dirty="0"/>
              <a:t>そもそも非同期処理とは何</a:t>
            </a:r>
            <a:r>
              <a:rPr lang="ja-JP" altLang="en-US" dirty="0" err="1"/>
              <a:t>ぞ</a:t>
            </a:r>
            <a:r>
              <a:rPr lang="ja-JP" altLang="en-US" dirty="0"/>
              <a:t>？</a:t>
            </a:r>
            <a:endParaRPr lang="en-US" altLang="ja-JP" dirty="0"/>
          </a:p>
          <a:p>
            <a:r>
              <a:rPr kumimoji="1" lang="ja-JP" altLang="en-US" dirty="0"/>
              <a:t>同期をしない処理</a:t>
            </a:r>
            <a:r>
              <a:rPr kumimoji="1" lang="en-US" altLang="ja-JP" dirty="0"/>
              <a:t>	…	</a:t>
            </a:r>
            <a:r>
              <a:rPr kumimoji="1" lang="ja-JP" altLang="en-US" dirty="0"/>
              <a:t>つまり並行処理のこと</a:t>
            </a:r>
            <a:endParaRPr kumimoji="1" lang="en-US" altLang="ja-JP" dirty="0"/>
          </a:p>
          <a:p>
            <a:endParaRPr lang="en-US" altLang="ja-JP" dirty="0"/>
          </a:p>
          <a:p>
            <a:r>
              <a:rPr kumimoji="1" lang="ja-JP" altLang="en-US" dirty="0"/>
              <a:t>例えば、</a:t>
            </a:r>
            <a:r>
              <a:rPr kumimoji="1" lang="en-US" altLang="ja-JP" dirty="0"/>
              <a:t>GUI</a:t>
            </a:r>
            <a:r>
              <a:rPr kumimoji="1" lang="ja-JP" altLang="en-US" dirty="0"/>
              <a:t>のアプリケーションで重たい処理をすると、画面が固まってしまう</a:t>
            </a:r>
            <a:r>
              <a:rPr kumimoji="1" lang="en-US" altLang="ja-JP" dirty="0"/>
              <a:t>(</a:t>
            </a:r>
            <a:r>
              <a:rPr kumimoji="1" lang="ja-JP" altLang="en-US" dirty="0"/>
              <a:t>所謂</a:t>
            </a:r>
            <a:r>
              <a:rPr lang="ja-JP" altLang="en-US" dirty="0"/>
              <a:t>、応答なし</a:t>
            </a:r>
            <a:r>
              <a:rPr lang="en-US" altLang="ja-JP" dirty="0"/>
              <a:t>)</a:t>
            </a:r>
            <a:endParaRPr kumimoji="1" lang="en-US" altLang="ja-JP" dirty="0"/>
          </a:p>
          <a:p>
            <a:pPr lvl="1"/>
            <a:r>
              <a:rPr lang="ja-JP" altLang="en-US" dirty="0"/>
              <a:t>これは、重たい処理にコンピュータが付きっきりで、画面を更新する処理が実行されていないため</a:t>
            </a:r>
            <a:endParaRPr lang="en-US" altLang="ja-JP" dirty="0"/>
          </a:p>
          <a:p>
            <a:pPr lvl="1"/>
            <a:r>
              <a:rPr kumimoji="1" lang="ja-JP" altLang="en-US" dirty="0"/>
              <a:t>解決するためには、重たい処理を行うスレッドと、画面を更新するスレッドを分割する必要がある</a:t>
            </a:r>
          </a:p>
        </p:txBody>
      </p:sp>
    </p:spTree>
    <p:extLst>
      <p:ext uri="{BB962C8B-B14F-4D97-AF65-F5344CB8AC3E}">
        <p14:creationId xmlns:p14="http://schemas.microsoft.com/office/powerpoint/2010/main" val="2552018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ja-JP" altLang="en-US" dirty="0"/>
              <a:t>における非同期処理</a:t>
            </a:r>
            <a:r>
              <a:rPr kumimoji="1" lang="en-US" altLang="ja-JP" dirty="0"/>
              <a:t>(2)</a:t>
            </a:r>
            <a:endParaRPr kumimoji="1" lang="ja-JP" altLang="en-US" dirty="0"/>
          </a:p>
        </p:txBody>
      </p:sp>
      <p:pic>
        <p:nvPicPr>
          <p:cNvPr id="1026" name="Picture 2" descr="同期実行によって UI スレッドがブロックされる">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839" y="283404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stretch>
            <a:fillRect/>
          </a:stretch>
        </p:blipFill>
        <p:spPr>
          <a:xfrm>
            <a:off x="6692808" y="2834040"/>
            <a:ext cx="3715268" cy="2857899"/>
          </a:xfrm>
          <a:prstGeom prst="rect">
            <a:avLst/>
          </a:prstGeom>
        </p:spPr>
      </p:pic>
      <p:sp>
        <p:nvSpPr>
          <p:cNvPr id="6" name="テキスト ボックス 5"/>
          <p:cNvSpPr txBox="1"/>
          <p:nvPr/>
        </p:nvSpPr>
        <p:spPr>
          <a:xfrm>
            <a:off x="2718591" y="5903494"/>
            <a:ext cx="1107996" cy="369332"/>
          </a:xfrm>
          <a:prstGeom prst="rect">
            <a:avLst/>
          </a:prstGeom>
          <a:noFill/>
        </p:spPr>
        <p:txBody>
          <a:bodyPr wrap="none" rtlCol="0">
            <a:spAutoFit/>
          </a:bodyPr>
          <a:lstStyle/>
          <a:p>
            <a:r>
              <a:rPr kumimoji="1" lang="ja-JP" altLang="en-US" dirty="0"/>
              <a:t>同期実行</a:t>
            </a:r>
          </a:p>
        </p:txBody>
      </p:sp>
      <p:sp>
        <p:nvSpPr>
          <p:cNvPr id="8" name="テキスト ボックス 7"/>
          <p:cNvSpPr txBox="1"/>
          <p:nvPr/>
        </p:nvSpPr>
        <p:spPr>
          <a:xfrm>
            <a:off x="7881028" y="5887451"/>
            <a:ext cx="1338828" cy="369332"/>
          </a:xfrm>
          <a:prstGeom prst="rect">
            <a:avLst/>
          </a:prstGeom>
          <a:noFill/>
        </p:spPr>
        <p:txBody>
          <a:bodyPr wrap="none" rtlCol="0">
            <a:spAutoFit/>
          </a:bodyPr>
          <a:lstStyle/>
          <a:p>
            <a:r>
              <a:rPr kumimoji="1" lang="ja-JP" altLang="en-US" dirty="0"/>
              <a:t>非同期実行</a:t>
            </a:r>
          </a:p>
        </p:txBody>
      </p:sp>
    </p:spTree>
    <p:extLst>
      <p:ext uri="{BB962C8B-B14F-4D97-AF65-F5344CB8AC3E}">
        <p14:creationId xmlns:p14="http://schemas.microsoft.com/office/powerpoint/2010/main" val="2158634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async</a:t>
            </a:r>
            <a:r>
              <a:rPr lang="en-US" altLang="ja-JP" dirty="0"/>
              <a:t>/await</a:t>
            </a:r>
            <a:r>
              <a:rPr lang="ja-JP" altLang="en-US" dirty="0"/>
              <a:t>構文</a:t>
            </a:r>
            <a:endParaRPr kumimoji="1" lang="ja-JP" altLang="en-US" dirty="0"/>
          </a:p>
        </p:txBody>
      </p:sp>
      <p:sp>
        <p:nvSpPr>
          <p:cNvPr id="3" name="コンテンツ プレースホルダー 2"/>
          <p:cNvSpPr>
            <a:spLocks noGrp="1"/>
          </p:cNvSpPr>
          <p:nvPr>
            <p:ph idx="1"/>
          </p:nvPr>
        </p:nvSpPr>
        <p:spPr>
          <a:xfrm>
            <a:off x="818712" y="2222287"/>
            <a:ext cx="10554574" cy="4258723"/>
          </a:xfrm>
        </p:spPr>
        <p:txBody>
          <a:bodyPr>
            <a:normAutofit/>
          </a:bodyPr>
          <a:lstStyle/>
          <a:p>
            <a:r>
              <a:rPr lang="en-US" altLang="ja-JP" dirty="0"/>
              <a:t>Thread</a:t>
            </a:r>
            <a:r>
              <a:rPr lang="ja-JP" altLang="en-US" dirty="0"/>
              <a:t>型、</a:t>
            </a:r>
            <a:r>
              <a:rPr lang="en-US" altLang="ja-JP" dirty="0"/>
              <a:t>Task</a:t>
            </a:r>
            <a:r>
              <a:rPr lang="ja-JP" altLang="en-US" dirty="0"/>
              <a:t>型などを使うことでスレッドを分けることもできるが、特定の状況</a:t>
            </a:r>
            <a:r>
              <a:rPr lang="en-US" altLang="ja-JP" dirty="0"/>
              <a:t>(</a:t>
            </a:r>
            <a:r>
              <a:rPr lang="ja-JP" altLang="en-US" dirty="0"/>
              <a:t>今回の例のような、</a:t>
            </a:r>
            <a:r>
              <a:rPr lang="en-US" altLang="ja-JP" dirty="0"/>
              <a:t>UI</a:t>
            </a:r>
            <a:r>
              <a:rPr lang="ja-JP" altLang="en-US" dirty="0"/>
              <a:t>をフリーズさせずに重たい処理を呼び出す</a:t>
            </a:r>
            <a:r>
              <a:rPr lang="en-US" altLang="ja-JP" dirty="0"/>
              <a:t>)</a:t>
            </a:r>
            <a:r>
              <a:rPr lang="ja-JP" altLang="en-US" dirty="0"/>
              <a:t>などにおいて、記述が複雑になるケースが多い</a:t>
            </a:r>
            <a:endParaRPr lang="en-US" altLang="ja-JP" dirty="0"/>
          </a:p>
          <a:p>
            <a:pPr marL="0" indent="0">
              <a:buNone/>
            </a:pPr>
            <a:endParaRPr lang="en-US" altLang="ja-JP" dirty="0"/>
          </a:p>
          <a:p>
            <a:r>
              <a:rPr lang="ja-JP" altLang="en-US" dirty="0"/>
              <a:t>可読性を上げるために、記述を簡単にしたものが</a:t>
            </a:r>
            <a:r>
              <a:rPr lang="en-US" altLang="ja-JP" dirty="0" err="1"/>
              <a:t>async</a:t>
            </a:r>
            <a:r>
              <a:rPr lang="en-US" altLang="ja-JP" dirty="0"/>
              <a:t>/await</a:t>
            </a:r>
            <a:r>
              <a:rPr lang="ja-JP" altLang="en-US" dirty="0"/>
              <a:t>構文</a:t>
            </a:r>
            <a:endParaRPr lang="en-US" altLang="ja-JP" dirty="0"/>
          </a:p>
          <a:p>
            <a:endParaRPr lang="en-US" altLang="ja-JP" dirty="0"/>
          </a:p>
          <a:p>
            <a:r>
              <a:rPr lang="en-US" altLang="ja-JP" dirty="0" err="1"/>
              <a:t>async</a:t>
            </a:r>
            <a:r>
              <a:rPr lang="en-US" altLang="ja-JP" dirty="0"/>
              <a:t>/await</a:t>
            </a:r>
            <a:r>
              <a:rPr lang="ja-JP" altLang="en-US" dirty="0"/>
              <a:t>構文を使うと、同期処理のような見た目で、非同期処理を記述できる！</a:t>
            </a:r>
            <a:endParaRPr lang="en-US" altLang="ja-JP" dirty="0"/>
          </a:p>
        </p:txBody>
      </p:sp>
    </p:spTree>
    <p:extLst>
      <p:ext uri="{BB962C8B-B14F-4D97-AF65-F5344CB8AC3E}">
        <p14:creationId xmlns:p14="http://schemas.microsoft.com/office/powerpoint/2010/main" val="1171589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211184"/>
            <a:ext cx="5133975" cy="6629400"/>
          </a:xfrm>
          <a:prstGeom prst="rect">
            <a:avLst/>
          </a:prstGeom>
        </p:spPr>
      </p:pic>
      <p:pic>
        <p:nvPicPr>
          <p:cNvPr id="5" name="図 4"/>
          <p:cNvPicPr>
            <a:picLocks noChangeAspect="1"/>
          </p:cNvPicPr>
          <p:nvPr/>
        </p:nvPicPr>
        <p:blipFill>
          <a:blip r:embed="rId3"/>
          <a:stretch>
            <a:fillRect/>
          </a:stretch>
        </p:blipFill>
        <p:spPr>
          <a:xfrm>
            <a:off x="5133975" y="1155533"/>
            <a:ext cx="6848475" cy="5124450"/>
          </a:xfrm>
          <a:prstGeom prst="rect">
            <a:avLst/>
          </a:prstGeom>
        </p:spPr>
      </p:pic>
      <p:sp>
        <p:nvSpPr>
          <p:cNvPr id="6" name="テキスト ボックス 5"/>
          <p:cNvSpPr txBox="1"/>
          <p:nvPr/>
        </p:nvSpPr>
        <p:spPr>
          <a:xfrm>
            <a:off x="3559505" y="211184"/>
            <a:ext cx="1574470" cy="584775"/>
          </a:xfrm>
          <a:prstGeom prst="rect">
            <a:avLst/>
          </a:prstGeom>
          <a:noFill/>
        </p:spPr>
        <p:txBody>
          <a:bodyPr wrap="none" rtlCol="0">
            <a:spAutoFit/>
          </a:bodyPr>
          <a:lstStyle/>
          <a:p>
            <a:r>
              <a:rPr kumimoji="1" lang="en-US" altLang="ja-JP" sz="3200" b="1" dirty="0"/>
              <a:t>Before:</a:t>
            </a:r>
            <a:endParaRPr kumimoji="1" lang="ja-JP" altLang="en-US" sz="3200" b="1" dirty="0"/>
          </a:p>
        </p:txBody>
      </p:sp>
      <p:sp>
        <p:nvSpPr>
          <p:cNvPr id="7" name="テキスト ボックス 6"/>
          <p:cNvSpPr txBox="1"/>
          <p:nvPr/>
        </p:nvSpPr>
        <p:spPr>
          <a:xfrm>
            <a:off x="10746214" y="211183"/>
            <a:ext cx="1236236" cy="584775"/>
          </a:xfrm>
          <a:prstGeom prst="rect">
            <a:avLst/>
          </a:prstGeom>
          <a:noFill/>
        </p:spPr>
        <p:txBody>
          <a:bodyPr wrap="none" rtlCol="0">
            <a:spAutoFit/>
          </a:bodyPr>
          <a:lstStyle/>
          <a:p>
            <a:r>
              <a:rPr kumimoji="1" lang="en-US" altLang="ja-JP" sz="3200" b="1" dirty="0"/>
              <a:t>After:</a:t>
            </a:r>
            <a:endParaRPr kumimoji="1" lang="ja-JP" altLang="en-US" sz="3200" b="1" dirty="0"/>
          </a:p>
        </p:txBody>
      </p:sp>
    </p:spTree>
    <p:extLst>
      <p:ext uri="{BB962C8B-B14F-4D97-AF65-F5344CB8AC3E}">
        <p14:creationId xmlns:p14="http://schemas.microsoft.com/office/powerpoint/2010/main" val="4235255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en-US" altLang="ja-JP" sz="2800" dirty="0"/>
              <a:t>6 </a:t>
            </a:r>
            <a:r>
              <a:rPr kumimoji="1" lang="en-US" altLang="ja-JP" sz="1800" dirty="0"/>
              <a:t>2015</a:t>
            </a:r>
            <a:r>
              <a:rPr kumimoji="1" lang="ja-JP" altLang="en-US" sz="1800" dirty="0"/>
              <a:t>年公開</a:t>
            </a:r>
            <a:endParaRPr kumimoji="1" lang="ja-JP" altLang="en-US" dirty="0"/>
          </a:p>
        </p:txBody>
      </p:sp>
      <p:sp>
        <p:nvSpPr>
          <p:cNvPr id="3" name="コンテンツ プレースホルダー 2"/>
          <p:cNvSpPr>
            <a:spLocks noGrp="1"/>
          </p:cNvSpPr>
          <p:nvPr>
            <p:ph idx="1"/>
          </p:nvPr>
        </p:nvSpPr>
        <p:spPr>
          <a:xfrm>
            <a:off x="818712" y="2222287"/>
            <a:ext cx="10554574" cy="4050176"/>
          </a:xfrm>
        </p:spPr>
        <p:txBody>
          <a:bodyPr>
            <a:normAutofit/>
          </a:bodyPr>
          <a:lstStyle/>
          <a:p>
            <a:r>
              <a:rPr kumimoji="1" lang="ja-JP" altLang="en-US" dirty="0"/>
              <a:t>自動プロパティ</a:t>
            </a:r>
            <a:r>
              <a:rPr lang="ja-JP" altLang="en-US" dirty="0"/>
              <a:t>と初期化子</a:t>
            </a:r>
            <a:endParaRPr lang="en-US" altLang="ja-JP" dirty="0"/>
          </a:p>
          <a:p>
            <a:r>
              <a:rPr lang="en-US" altLang="ja-JP" dirty="0"/>
              <a:t>Expression-bodied</a:t>
            </a:r>
          </a:p>
          <a:p>
            <a:r>
              <a:rPr lang="en-US" altLang="ja-JP" dirty="0"/>
              <a:t>Null</a:t>
            </a:r>
            <a:r>
              <a:rPr lang="ja-JP" altLang="en-US" dirty="0"/>
              <a:t>条件演算子</a:t>
            </a:r>
            <a:endParaRPr lang="en-US" altLang="ja-JP" dirty="0"/>
          </a:p>
          <a:p>
            <a:r>
              <a:rPr lang="ja-JP" altLang="en-US" dirty="0"/>
              <a:t>例外フィルタ</a:t>
            </a:r>
            <a:endParaRPr lang="en-US" altLang="ja-JP" dirty="0"/>
          </a:p>
          <a:p>
            <a:r>
              <a:rPr lang="ja-JP" altLang="en-US" dirty="0"/>
              <a:t>文字列挿入</a:t>
            </a:r>
            <a:endParaRPr lang="en-US" altLang="ja-JP" dirty="0"/>
          </a:p>
          <a:p>
            <a:endParaRPr lang="en-US" altLang="ja-JP" dirty="0"/>
          </a:p>
          <a:p>
            <a:r>
              <a:rPr lang="ja-JP" altLang="en-US" dirty="0"/>
              <a:t>細かな修正点が多い</a:t>
            </a:r>
            <a:endParaRPr lang="en-US" altLang="ja-JP" dirty="0"/>
          </a:p>
          <a:p>
            <a:endParaRPr lang="en-US" altLang="ja-JP" dirty="0"/>
          </a:p>
        </p:txBody>
      </p:sp>
    </p:spTree>
    <p:extLst>
      <p:ext uri="{BB962C8B-B14F-4D97-AF65-F5344CB8AC3E}">
        <p14:creationId xmlns:p14="http://schemas.microsoft.com/office/powerpoint/2010/main" val="404587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en-US" altLang="ja-JP" sz="2800" dirty="0"/>
              <a:t>2.0</a:t>
            </a:r>
            <a:r>
              <a:rPr kumimoji="1" lang="en-US" altLang="ja-JP" dirty="0"/>
              <a:t> </a:t>
            </a:r>
            <a:r>
              <a:rPr kumimoji="1" lang="en-US" altLang="ja-JP" sz="1800" dirty="0"/>
              <a:t>2003</a:t>
            </a:r>
            <a:r>
              <a:rPr kumimoji="1" lang="ja-JP" altLang="en-US" sz="1800" dirty="0"/>
              <a:t>年公開</a:t>
            </a:r>
            <a:endParaRPr kumimoji="1" lang="ja-JP" altLang="en-US" dirty="0"/>
          </a:p>
        </p:txBody>
      </p:sp>
      <p:sp>
        <p:nvSpPr>
          <p:cNvPr id="3" name="コンテンツ プレースホルダー 2"/>
          <p:cNvSpPr>
            <a:spLocks noGrp="1"/>
          </p:cNvSpPr>
          <p:nvPr>
            <p:ph idx="1"/>
          </p:nvPr>
        </p:nvSpPr>
        <p:spPr>
          <a:xfrm>
            <a:off x="818712" y="2222287"/>
            <a:ext cx="10554574" cy="4480354"/>
          </a:xfrm>
        </p:spPr>
        <p:txBody>
          <a:bodyPr/>
          <a:lstStyle/>
          <a:p>
            <a:r>
              <a:rPr kumimoji="1" lang="ja-JP" altLang="en-US" dirty="0"/>
              <a:t>ジェネリクス</a:t>
            </a:r>
            <a:endParaRPr kumimoji="1" lang="en-US" altLang="ja-JP" dirty="0"/>
          </a:p>
          <a:p>
            <a:r>
              <a:rPr lang="ja-JP" altLang="en-US" dirty="0"/>
              <a:t>匿名メソッド</a:t>
            </a:r>
            <a:endParaRPr lang="en-US" altLang="ja-JP" dirty="0"/>
          </a:p>
          <a:p>
            <a:r>
              <a:rPr kumimoji="1" lang="ja-JP" altLang="en-US" dirty="0"/>
              <a:t>イテレータ</a:t>
            </a:r>
            <a:endParaRPr kumimoji="1" lang="en-US" altLang="ja-JP" dirty="0"/>
          </a:p>
          <a:p>
            <a:r>
              <a:rPr lang="en-US" altLang="ja-JP" dirty="0"/>
              <a:t>Partial Type</a:t>
            </a:r>
          </a:p>
          <a:p>
            <a:r>
              <a:rPr kumimoji="1" lang="en-US" altLang="ja-JP" dirty="0"/>
              <a:t>Nullable</a:t>
            </a:r>
            <a:r>
              <a:rPr kumimoji="1" lang="ja-JP" altLang="en-US" dirty="0"/>
              <a:t>型</a:t>
            </a:r>
            <a:endParaRPr lang="en-US" altLang="ja-JP" dirty="0"/>
          </a:p>
          <a:p>
            <a:r>
              <a:rPr kumimoji="1" lang="en-US" altLang="ja-JP" dirty="0"/>
              <a:t>Static</a:t>
            </a:r>
            <a:r>
              <a:rPr kumimoji="1" lang="ja-JP" altLang="en-US" dirty="0"/>
              <a:t>クラス</a:t>
            </a:r>
            <a:endParaRPr kumimoji="1" lang="en-US" altLang="ja-JP" dirty="0"/>
          </a:p>
          <a:p>
            <a:r>
              <a:rPr lang="ja-JP" altLang="en-US" dirty="0"/>
              <a:t>その他</a:t>
            </a:r>
            <a:r>
              <a:rPr lang="en-US" altLang="ja-JP" dirty="0"/>
              <a:t>…</a:t>
            </a:r>
            <a:endParaRPr kumimoji="1" lang="en-US" altLang="ja-JP" dirty="0"/>
          </a:p>
        </p:txBody>
      </p:sp>
    </p:spTree>
    <p:extLst>
      <p:ext uri="{BB962C8B-B14F-4D97-AF65-F5344CB8AC3E}">
        <p14:creationId xmlns:p14="http://schemas.microsoft.com/office/powerpoint/2010/main" val="3370101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自動プロパティ</a:t>
            </a:r>
            <a:r>
              <a:rPr kumimoji="1" lang="en-US" altLang="ja-JP" dirty="0"/>
              <a:t>(C# 3.0</a:t>
            </a:r>
            <a:r>
              <a:rPr kumimoji="1" lang="ja-JP" altLang="en-US" dirty="0"/>
              <a:t>～</a:t>
            </a:r>
            <a:r>
              <a:rPr kumimoji="1" lang="en-US" altLang="ja-JP" dirty="0"/>
              <a:t>)</a:t>
            </a:r>
            <a:r>
              <a:rPr kumimoji="1" lang="ja-JP" altLang="en-US" dirty="0"/>
              <a:t>と初期値</a:t>
            </a:r>
          </a:p>
        </p:txBody>
      </p:sp>
      <p:sp>
        <p:nvSpPr>
          <p:cNvPr id="3" name="コンテンツ プレースホルダー 2"/>
          <p:cNvSpPr>
            <a:spLocks noGrp="1"/>
          </p:cNvSpPr>
          <p:nvPr>
            <p:ph idx="1"/>
          </p:nvPr>
        </p:nvSpPr>
        <p:spPr>
          <a:xfrm>
            <a:off x="818712" y="2222287"/>
            <a:ext cx="10554574" cy="1884491"/>
          </a:xfrm>
        </p:spPr>
        <p:txBody>
          <a:bodyPr/>
          <a:lstStyle/>
          <a:p>
            <a:r>
              <a:rPr kumimoji="1" lang="ja-JP" altLang="en-US" dirty="0"/>
              <a:t>通常、プロパティを実装する場合、別途</a:t>
            </a:r>
            <a:r>
              <a:rPr kumimoji="1" lang="en-US" altLang="ja-JP" dirty="0"/>
              <a:t>private</a:t>
            </a:r>
            <a:r>
              <a:rPr kumimoji="1" lang="ja-JP" altLang="en-US" dirty="0"/>
              <a:t>なメンバなどを用意する必要があった。</a:t>
            </a:r>
            <a:endParaRPr lang="en-US" altLang="ja-JP" dirty="0"/>
          </a:p>
          <a:p>
            <a:r>
              <a:rPr lang="ja-JP" altLang="en-US" dirty="0"/>
              <a:t>自動プロパティは、別途</a:t>
            </a:r>
            <a:r>
              <a:rPr lang="en-US" altLang="ja-JP" dirty="0"/>
              <a:t>private</a:t>
            </a:r>
            <a:r>
              <a:rPr lang="ja-JP" altLang="en-US" dirty="0"/>
              <a:t>なメンバの記述を省略できる機能。</a:t>
            </a:r>
            <a:endParaRPr lang="en-US" altLang="ja-JP" dirty="0"/>
          </a:p>
          <a:p>
            <a:r>
              <a:rPr kumimoji="1" lang="en-US" altLang="ja-JP" dirty="0"/>
              <a:t>C# 6</a:t>
            </a:r>
            <a:r>
              <a:rPr kumimoji="1" lang="ja-JP" altLang="en-US" dirty="0"/>
              <a:t>からは、この自動プロパティに初期値を設定できるようになった。</a:t>
            </a:r>
          </a:p>
        </p:txBody>
      </p:sp>
      <p:pic>
        <p:nvPicPr>
          <p:cNvPr id="4" name="図 3"/>
          <p:cNvPicPr>
            <a:picLocks noChangeAspect="1"/>
          </p:cNvPicPr>
          <p:nvPr/>
        </p:nvPicPr>
        <p:blipFill>
          <a:blip r:embed="rId2"/>
          <a:stretch>
            <a:fillRect/>
          </a:stretch>
        </p:blipFill>
        <p:spPr>
          <a:xfrm>
            <a:off x="818712" y="4106778"/>
            <a:ext cx="3477627" cy="2641404"/>
          </a:xfrm>
          <a:prstGeom prst="rect">
            <a:avLst/>
          </a:prstGeom>
        </p:spPr>
      </p:pic>
      <p:sp>
        <p:nvSpPr>
          <p:cNvPr id="5" name="テキスト ボックス 4"/>
          <p:cNvSpPr txBox="1"/>
          <p:nvPr/>
        </p:nvSpPr>
        <p:spPr>
          <a:xfrm>
            <a:off x="3148589" y="3875945"/>
            <a:ext cx="1225015" cy="461665"/>
          </a:xfrm>
          <a:prstGeom prst="rect">
            <a:avLst/>
          </a:prstGeom>
          <a:noFill/>
        </p:spPr>
        <p:txBody>
          <a:bodyPr wrap="none" rtlCol="0">
            <a:spAutoFit/>
          </a:bodyPr>
          <a:lstStyle/>
          <a:p>
            <a:r>
              <a:rPr kumimoji="1" lang="en-US" altLang="ja-JP" sz="2400" b="1" dirty="0"/>
              <a:t>Before:</a:t>
            </a:r>
            <a:endParaRPr kumimoji="1" lang="ja-JP" altLang="en-US" sz="2400" b="1" dirty="0"/>
          </a:p>
        </p:txBody>
      </p:sp>
      <p:pic>
        <p:nvPicPr>
          <p:cNvPr id="6" name="図 5"/>
          <p:cNvPicPr>
            <a:picLocks noChangeAspect="1"/>
          </p:cNvPicPr>
          <p:nvPr/>
        </p:nvPicPr>
        <p:blipFill>
          <a:blip r:embed="rId3"/>
          <a:stretch>
            <a:fillRect/>
          </a:stretch>
        </p:blipFill>
        <p:spPr>
          <a:xfrm>
            <a:off x="6247396" y="4911427"/>
            <a:ext cx="4597185" cy="1217911"/>
          </a:xfrm>
          <a:prstGeom prst="rect">
            <a:avLst/>
          </a:prstGeom>
        </p:spPr>
      </p:pic>
      <p:sp>
        <p:nvSpPr>
          <p:cNvPr id="7" name="テキスト ボックス 6"/>
          <p:cNvSpPr txBox="1"/>
          <p:nvPr/>
        </p:nvSpPr>
        <p:spPr>
          <a:xfrm>
            <a:off x="9871238" y="3882187"/>
            <a:ext cx="973343" cy="461665"/>
          </a:xfrm>
          <a:prstGeom prst="rect">
            <a:avLst/>
          </a:prstGeom>
          <a:noFill/>
        </p:spPr>
        <p:txBody>
          <a:bodyPr wrap="none" rtlCol="0">
            <a:spAutoFit/>
          </a:bodyPr>
          <a:lstStyle/>
          <a:p>
            <a:r>
              <a:rPr kumimoji="1" lang="en-US" altLang="ja-JP" sz="2400" b="1" dirty="0"/>
              <a:t>After:</a:t>
            </a:r>
            <a:endParaRPr kumimoji="1" lang="ja-JP" altLang="en-US" sz="2400" b="1" dirty="0"/>
          </a:p>
        </p:txBody>
      </p:sp>
    </p:spTree>
    <p:extLst>
      <p:ext uri="{BB962C8B-B14F-4D97-AF65-F5344CB8AC3E}">
        <p14:creationId xmlns:p14="http://schemas.microsoft.com/office/powerpoint/2010/main" val="1903368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Expression-bodied</a:t>
            </a:r>
            <a:endParaRPr kumimoji="1" lang="ja-JP" altLang="en-US" dirty="0"/>
          </a:p>
        </p:txBody>
      </p:sp>
      <p:sp>
        <p:nvSpPr>
          <p:cNvPr id="3" name="コンテンツ プレースホルダー 2"/>
          <p:cNvSpPr>
            <a:spLocks noGrp="1"/>
          </p:cNvSpPr>
          <p:nvPr>
            <p:ph idx="1"/>
          </p:nvPr>
        </p:nvSpPr>
        <p:spPr>
          <a:xfrm>
            <a:off x="818712" y="2222287"/>
            <a:ext cx="10554574" cy="1162597"/>
          </a:xfrm>
        </p:spPr>
        <p:txBody>
          <a:bodyPr/>
          <a:lstStyle/>
          <a:p>
            <a:r>
              <a:rPr kumimoji="1" lang="ja-JP" altLang="en-US" dirty="0"/>
              <a:t>メソッドの内容が一行だけの場合、ラムダ式のような文法でメソッドを定義できるようになった。</a:t>
            </a:r>
            <a:endParaRPr kumimoji="1" lang="en-US" altLang="ja-JP" dirty="0"/>
          </a:p>
          <a:p>
            <a:r>
              <a:rPr lang="en-US" altLang="ja-JP" dirty="0"/>
              <a:t>Expression-bodied(</a:t>
            </a:r>
            <a:r>
              <a:rPr lang="ja-JP" altLang="en-US" dirty="0"/>
              <a:t>本体が式の</a:t>
            </a:r>
            <a:r>
              <a:rPr lang="en-US" altLang="ja-JP" dirty="0"/>
              <a:t>) function</a:t>
            </a:r>
            <a:endParaRPr kumimoji="1" lang="ja-JP" altLang="en-US" dirty="0"/>
          </a:p>
        </p:txBody>
      </p:sp>
      <p:pic>
        <p:nvPicPr>
          <p:cNvPr id="5" name="図 4"/>
          <p:cNvPicPr>
            <a:picLocks noChangeAspect="1"/>
          </p:cNvPicPr>
          <p:nvPr/>
        </p:nvPicPr>
        <p:blipFill>
          <a:blip r:embed="rId2"/>
          <a:stretch>
            <a:fillRect/>
          </a:stretch>
        </p:blipFill>
        <p:spPr>
          <a:xfrm>
            <a:off x="818712" y="3636079"/>
            <a:ext cx="4700237" cy="2620341"/>
          </a:xfrm>
          <a:prstGeom prst="rect">
            <a:avLst/>
          </a:prstGeom>
        </p:spPr>
      </p:pic>
      <p:pic>
        <p:nvPicPr>
          <p:cNvPr id="6" name="図 5"/>
          <p:cNvPicPr>
            <a:picLocks noChangeAspect="1"/>
          </p:cNvPicPr>
          <p:nvPr/>
        </p:nvPicPr>
        <p:blipFill>
          <a:blip r:embed="rId3"/>
          <a:stretch>
            <a:fillRect/>
          </a:stretch>
        </p:blipFill>
        <p:spPr>
          <a:xfrm>
            <a:off x="5956383" y="4338136"/>
            <a:ext cx="6000479" cy="1597443"/>
          </a:xfrm>
          <a:prstGeom prst="rect">
            <a:avLst/>
          </a:prstGeom>
        </p:spPr>
      </p:pic>
      <p:sp>
        <p:nvSpPr>
          <p:cNvPr id="7" name="テキスト ボックス 6"/>
          <p:cNvSpPr txBox="1"/>
          <p:nvPr/>
        </p:nvSpPr>
        <p:spPr>
          <a:xfrm>
            <a:off x="4260870" y="3627556"/>
            <a:ext cx="1225015" cy="461665"/>
          </a:xfrm>
          <a:prstGeom prst="rect">
            <a:avLst/>
          </a:prstGeom>
          <a:noFill/>
        </p:spPr>
        <p:txBody>
          <a:bodyPr wrap="none" rtlCol="0">
            <a:spAutoFit/>
          </a:bodyPr>
          <a:lstStyle/>
          <a:p>
            <a:r>
              <a:rPr kumimoji="1" lang="en-US" altLang="ja-JP" sz="2400" b="1" dirty="0"/>
              <a:t>Before:</a:t>
            </a:r>
            <a:endParaRPr kumimoji="1" lang="ja-JP" altLang="en-US" sz="2400" b="1" dirty="0"/>
          </a:p>
        </p:txBody>
      </p:sp>
      <p:sp>
        <p:nvSpPr>
          <p:cNvPr id="8" name="テキスト ボックス 7"/>
          <p:cNvSpPr txBox="1"/>
          <p:nvPr/>
        </p:nvSpPr>
        <p:spPr>
          <a:xfrm>
            <a:off x="10983519" y="3633798"/>
            <a:ext cx="973343" cy="461665"/>
          </a:xfrm>
          <a:prstGeom prst="rect">
            <a:avLst/>
          </a:prstGeom>
          <a:noFill/>
        </p:spPr>
        <p:txBody>
          <a:bodyPr wrap="none" rtlCol="0">
            <a:spAutoFit/>
          </a:bodyPr>
          <a:lstStyle/>
          <a:p>
            <a:r>
              <a:rPr kumimoji="1" lang="en-US" altLang="ja-JP" sz="2400" b="1" dirty="0"/>
              <a:t>After:</a:t>
            </a:r>
            <a:endParaRPr kumimoji="1" lang="ja-JP" altLang="en-US" sz="2400" b="1" dirty="0"/>
          </a:p>
        </p:txBody>
      </p:sp>
      <p:sp>
        <p:nvSpPr>
          <p:cNvPr id="9" name="テキスト ボックス 8"/>
          <p:cNvSpPr txBox="1"/>
          <p:nvPr/>
        </p:nvSpPr>
        <p:spPr>
          <a:xfrm>
            <a:off x="3462810" y="6392414"/>
            <a:ext cx="5493812" cy="369332"/>
          </a:xfrm>
          <a:prstGeom prst="rect">
            <a:avLst/>
          </a:prstGeom>
          <a:noFill/>
        </p:spPr>
        <p:txBody>
          <a:bodyPr wrap="none" rtlCol="0">
            <a:spAutoFit/>
          </a:bodyPr>
          <a:lstStyle/>
          <a:p>
            <a:r>
              <a:rPr kumimoji="1" lang="ja-JP" altLang="en-US" dirty="0"/>
              <a:t>同様に、プロパティ、インデクサーも定義できる。</a:t>
            </a:r>
          </a:p>
        </p:txBody>
      </p:sp>
    </p:spTree>
    <p:extLst>
      <p:ext uri="{BB962C8B-B14F-4D97-AF65-F5344CB8AC3E}">
        <p14:creationId xmlns:p14="http://schemas.microsoft.com/office/powerpoint/2010/main" val="2781798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Null</a:t>
            </a:r>
            <a:r>
              <a:rPr kumimoji="1" lang="ja-JP" altLang="en-US" dirty="0"/>
              <a:t>条件演算子</a:t>
            </a:r>
          </a:p>
        </p:txBody>
      </p:sp>
      <p:sp>
        <p:nvSpPr>
          <p:cNvPr id="3" name="コンテンツ プレースホルダー 2"/>
          <p:cNvSpPr>
            <a:spLocks noGrp="1"/>
          </p:cNvSpPr>
          <p:nvPr>
            <p:ph idx="1"/>
          </p:nvPr>
        </p:nvSpPr>
        <p:spPr>
          <a:xfrm>
            <a:off x="818712" y="2222287"/>
            <a:ext cx="10554574" cy="2333671"/>
          </a:xfrm>
        </p:spPr>
        <p:txBody>
          <a:bodyPr/>
          <a:lstStyle/>
          <a:p>
            <a:r>
              <a:rPr kumimoji="1" lang="ja-JP" altLang="en-US" dirty="0"/>
              <a:t>めちゃくちゃ強い機能。</a:t>
            </a:r>
            <a:endParaRPr kumimoji="1" lang="en-US" altLang="ja-JP" dirty="0"/>
          </a:p>
          <a:p>
            <a:r>
              <a:rPr lang="ja-JP" altLang="en-US" dirty="0"/>
              <a:t>この頃の言語の流行として、</a:t>
            </a:r>
            <a:r>
              <a:rPr lang="en-US" altLang="ja-JP" dirty="0"/>
              <a:t>null</a:t>
            </a:r>
            <a:r>
              <a:rPr lang="ja-JP" altLang="en-US" dirty="0"/>
              <a:t>をいかに扱うか、という問題がある。</a:t>
            </a:r>
            <a:endParaRPr lang="en-US" altLang="ja-JP" dirty="0"/>
          </a:p>
          <a:p>
            <a:r>
              <a:rPr kumimoji="1" lang="en-US" altLang="ja-JP" dirty="0"/>
              <a:t>Null</a:t>
            </a:r>
            <a:r>
              <a:rPr kumimoji="1" lang="ja-JP" altLang="en-US" dirty="0"/>
              <a:t>条件演算子は、</a:t>
            </a:r>
            <a:r>
              <a:rPr kumimoji="1" lang="en-US" altLang="ja-JP" dirty="0"/>
              <a:t>null</a:t>
            </a:r>
            <a:r>
              <a:rPr lang="ja-JP" altLang="en-US" dirty="0"/>
              <a:t>と上手に付き合う上で重要な機能であり、</a:t>
            </a:r>
            <a:r>
              <a:rPr lang="en-US" altLang="ja-JP" dirty="0"/>
              <a:t>Swift</a:t>
            </a:r>
            <a:r>
              <a:rPr lang="ja-JP" altLang="en-US" dirty="0"/>
              <a:t>などでは先に取り入れられていた。</a:t>
            </a:r>
            <a:endParaRPr lang="en-US" altLang="ja-JP" dirty="0"/>
          </a:p>
          <a:p>
            <a:r>
              <a:rPr kumimoji="1" lang="ja-JP" altLang="en-US" dirty="0"/>
              <a:t>ざっくりいうと、簡単にヌルポを防げる機能。</a:t>
            </a:r>
          </a:p>
        </p:txBody>
      </p:sp>
      <p:pic>
        <p:nvPicPr>
          <p:cNvPr id="4" name="図 3"/>
          <p:cNvPicPr>
            <a:picLocks noChangeAspect="1"/>
          </p:cNvPicPr>
          <p:nvPr/>
        </p:nvPicPr>
        <p:blipFill>
          <a:blip r:embed="rId2"/>
          <a:stretch>
            <a:fillRect/>
          </a:stretch>
        </p:blipFill>
        <p:spPr>
          <a:xfrm>
            <a:off x="6174714" y="4555958"/>
            <a:ext cx="5629963" cy="1395663"/>
          </a:xfrm>
          <a:prstGeom prst="rect">
            <a:avLst/>
          </a:prstGeom>
        </p:spPr>
      </p:pic>
      <p:pic>
        <p:nvPicPr>
          <p:cNvPr id="5" name="図 4"/>
          <p:cNvPicPr>
            <a:picLocks noChangeAspect="1"/>
          </p:cNvPicPr>
          <p:nvPr/>
        </p:nvPicPr>
        <p:blipFill>
          <a:blip r:embed="rId3"/>
          <a:stretch>
            <a:fillRect/>
          </a:stretch>
        </p:blipFill>
        <p:spPr>
          <a:xfrm>
            <a:off x="630404" y="4580021"/>
            <a:ext cx="5156855" cy="1372854"/>
          </a:xfrm>
          <a:prstGeom prst="rect">
            <a:avLst/>
          </a:prstGeom>
        </p:spPr>
      </p:pic>
      <p:sp>
        <p:nvSpPr>
          <p:cNvPr id="6" name="テキスト ボックス 5"/>
          <p:cNvSpPr txBox="1"/>
          <p:nvPr/>
        </p:nvSpPr>
        <p:spPr>
          <a:xfrm>
            <a:off x="487573" y="6111679"/>
            <a:ext cx="5442516" cy="307777"/>
          </a:xfrm>
          <a:prstGeom prst="rect">
            <a:avLst/>
          </a:prstGeom>
          <a:noFill/>
        </p:spPr>
        <p:txBody>
          <a:bodyPr wrap="none" rtlCol="0">
            <a:spAutoFit/>
          </a:bodyPr>
          <a:lstStyle/>
          <a:p>
            <a:r>
              <a:rPr kumimoji="1" lang="ja-JP" altLang="en-US" sz="1400" dirty="0"/>
              <a:t>このままでは、引数</a:t>
            </a:r>
            <a:r>
              <a:rPr kumimoji="1" lang="en-US" altLang="ja-JP" sz="1400" dirty="0"/>
              <a:t>p</a:t>
            </a:r>
            <a:r>
              <a:rPr kumimoji="1" lang="ja-JP" altLang="en-US" sz="1400" dirty="0"/>
              <a:t>が</a:t>
            </a:r>
            <a:r>
              <a:rPr kumimoji="1" lang="en-US" altLang="ja-JP" sz="1400" dirty="0"/>
              <a:t>null</a:t>
            </a:r>
            <a:r>
              <a:rPr kumimoji="1" lang="ja-JP" altLang="en-US" sz="1400" dirty="0" err="1"/>
              <a:t>だった</a:t>
            </a:r>
            <a:r>
              <a:rPr kumimoji="1" lang="ja-JP" altLang="en-US" sz="1400" dirty="0"/>
              <a:t>場合、参照エラーが発生する！</a:t>
            </a:r>
          </a:p>
        </p:txBody>
      </p:sp>
      <p:sp>
        <p:nvSpPr>
          <p:cNvPr id="7" name="テキスト ボックス 6"/>
          <p:cNvSpPr txBox="1"/>
          <p:nvPr/>
        </p:nvSpPr>
        <p:spPr>
          <a:xfrm>
            <a:off x="6095999" y="6104783"/>
            <a:ext cx="5766322" cy="523220"/>
          </a:xfrm>
          <a:prstGeom prst="rect">
            <a:avLst/>
          </a:prstGeom>
          <a:noFill/>
        </p:spPr>
        <p:txBody>
          <a:bodyPr wrap="none" rtlCol="0">
            <a:spAutoFit/>
          </a:bodyPr>
          <a:lstStyle/>
          <a:p>
            <a:r>
              <a:rPr kumimoji="1" lang="en-US" altLang="ja-JP" sz="1400" dirty="0"/>
              <a:t>?</a:t>
            </a:r>
            <a:r>
              <a:rPr kumimoji="1" lang="ja-JP" altLang="en-US" sz="1400" dirty="0"/>
              <a:t>を付けるだけで、もし</a:t>
            </a:r>
            <a:r>
              <a:rPr kumimoji="1" lang="en-US" altLang="ja-JP" sz="1400" dirty="0"/>
              <a:t>p</a:t>
            </a:r>
            <a:r>
              <a:rPr kumimoji="1" lang="ja-JP" altLang="en-US" sz="1400" dirty="0"/>
              <a:t>が</a:t>
            </a:r>
            <a:r>
              <a:rPr kumimoji="1" lang="en-US" altLang="ja-JP" sz="1400" dirty="0"/>
              <a:t>null</a:t>
            </a:r>
            <a:r>
              <a:rPr kumimoji="1" lang="ja-JP" altLang="en-US" sz="1400" dirty="0" err="1"/>
              <a:t>だった</a:t>
            </a:r>
            <a:r>
              <a:rPr kumimoji="1" lang="ja-JP" altLang="en-US" sz="1400" dirty="0"/>
              <a:t>場合は</a:t>
            </a:r>
            <a:r>
              <a:rPr kumimoji="1" lang="en-US" altLang="ja-JP" sz="1400" dirty="0"/>
              <a:t>X</a:t>
            </a:r>
            <a:r>
              <a:rPr kumimoji="1" lang="ja-JP" altLang="en-US" sz="1400" dirty="0"/>
              <a:t>を参照せず、</a:t>
            </a:r>
            <a:r>
              <a:rPr kumimoji="1" lang="en-US" altLang="ja-JP" sz="1400" dirty="0"/>
              <a:t>null</a:t>
            </a:r>
            <a:r>
              <a:rPr kumimoji="1" lang="ja-JP" altLang="en-US" sz="1400" dirty="0"/>
              <a:t>を返す</a:t>
            </a:r>
            <a:endParaRPr kumimoji="1" lang="en-US" altLang="ja-JP" sz="1400" dirty="0"/>
          </a:p>
          <a:p>
            <a:r>
              <a:rPr kumimoji="1" lang="ja-JP" altLang="en-US" sz="1400" dirty="0"/>
              <a:t>コードとなる</a:t>
            </a:r>
          </a:p>
        </p:txBody>
      </p:sp>
      <p:sp>
        <p:nvSpPr>
          <p:cNvPr id="8" name="テキスト ボックス 7"/>
          <p:cNvSpPr txBox="1"/>
          <p:nvPr/>
        </p:nvSpPr>
        <p:spPr>
          <a:xfrm>
            <a:off x="4562244" y="4580021"/>
            <a:ext cx="1225015" cy="461665"/>
          </a:xfrm>
          <a:prstGeom prst="rect">
            <a:avLst/>
          </a:prstGeom>
          <a:noFill/>
        </p:spPr>
        <p:txBody>
          <a:bodyPr wrap="none" rtlCol="0">
            <a:spAutoFit/>
          </a:bodyPr>
          <a:lstStyle/>
          <a:p>
            <a:r>
              <a:rPr kumimoji="1" lang="en-US" altLang="ja-JP" sz="2400" b="1" dirty="0"/>
              <a:t>Before:</a:t>
            </a:r>
            <a:endParaRPr kumimoji="1" lang="ja-JP" altLang="en-US" sz="2400" b="1" dirty="0"/>
          </a:p>
        </p:txBody>
      </p:sp>
      <p:sp>
        <p:nvSpPr>
          <p:cNvPr id="9" name="テキスト ボックス 8"/>
          <p:cNvSpPr txBox="1"/>
          <p:nvPr/>
        </p:nvSpPr>
        <p:spPr>
          <a:xfrm>
            <a:off x="10831334" y="4558171"/>
            <a:ext cx="973343" cy="461665"/>
          </a:xfrm>
          <a:prstGeom prst="rect">
            <a:avLst/>
          </a:prstGeom>
          <a:noFill/>
        </p:spPr>
        <p:txBody>
          <a:bodyPr wrap="none" rtlCol="0">
            <a:spAutoFit/>
          </a:bodyPr>
          <a:lstStyle/>
          <a:p>
            <a:r>
              <a:rPr kumimoji="1" lang="en-US" altLang="ja-JP" sz="2400" b="1" dirty="0"/>
              <a:t>After:</a:t>
            </a:r>
            <a:endParaRPr kumimoji="1" lang="ja-JP" altLang="en-US" sz="2400" b="1" dirty="0"/>
          </a:p>
        </p:txBody>
      </p:sp>
    </p:spTree>
    <p:extLst>
      <p:ext uri="{BB962C8B-B14F-4D97-AF65-F5344CB8AC3E}">
        <p14:creationId xmlns:p14="http://schemas.microsoft.com/office/powerpoint/2010/main" val="1624027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659979" y="222598"/>
            <a:ext cx="5018673" cy="6490011"/>
          </a:xfrm>
          <a:prstGeom prst="rect">
            <a:avLst/>
          </a:prstGeom>
        </p:spPr>
      </p:pic>
      <p:pic>
        <p:nvPicPr>
          <p:cNvPr id="5" name="図 4"/>
          <p:cNvPicPr>
            <a:picLocks noChangeAspect="1"/>
          </p:cNvPicPr>
          <p:nvPr/>
        </p:nvPicPr>
        <p:blipFill>
          <a:blip r:embed="rId3"/>
          <a:stretch>
            <a:fillRect/>
          </a:stretch>
        </p:blipFill>
        <p:spPr>
          <a:xfrm>
            <a:off x="274470" y="276728"/>
            <a:ext cx="5514975" cy="6381750"/>
          </a:xfrm>
          <a:prstGeom prst="rect">
            <a:avLst/>
          </a:prstGeom>
        </p:spPr>
      </p:pic>
      <p:sp>
        <p:nvSpPr>
          <p:cNvPr id="6" name="テキスト ボックス 5"/>
          <p:cNvSpPr txBox="1"/>
          <p:nvPr/>
        </p:nvSpPr>
        <p:spPr>
          <a:xfrm>
            <a:off x="4564430" y="222598"/>
            <a:ext cx="1225015" cy="461665"/>
          </a:xfrm>
          <a:prstGeom prst="rect">
            <a:avLst/>
          </a:prstGeom>
          <a:noFill/>
        </p:spPr>
        <p:txBody>
          <a:bodyPr wrap="none" rtlCol="0">
            <a:spAutoFit/>
          </a:bodyPr>
          <a:lstStyle/>
          <a:p>
            <a:r>
              <a:rPr kumimoji="1" lang="en-US" altLang="ja-JP" sz="2400" b="1" dirty="0"/>
              <a:t>Before:</a:t>
            </a:r>
            <a:endParaRPr kumimoji="1" lang="ja-JP" altLang="en-US" sz="2400" b="1" dirty="0"/>
          </a:p>
        </p:txBody>
      </p:sp>
      <p:sp>
        <p:nvSpPr>
          <p:cNvPr id="7" name="テキスト ボックス 6"/>
          <p:cNvSpPr txBox="1"/>
          <p:nvPr/>
        </p:nvSpPr>
        <p:spPr>
          <a:xfrm>
            <a:off x="10833520" y="200748"/>
            <a:ext cx="973343" cy="461665"/>
          </a:xfrm>
          <a:prstGeom prst="rect">
            <a:avLst/>
          </a:prstGeom>
          <a:noFill/>
        </p:spPr>
        <p:txBody>
          <a:bodyPr wrap="none" rtlCol="0">
            <a:spAutoFit/>
          </a:bodyPr>
          <a:lstStyle/>
          <a:p>
            <a:r>
              <a:rPr kumimoji="1" lang="en-US" altLang="ja-JP" sz="2400" b="1" dirty="0"/>
              <a:t>After:</a:t>
            </a:r>
            <a:endParaRPr kumimoji="1" lang="ja-JP" altLang="en-US" sz="2400" b="1" dirty="0"/>
          </a:p>
        </p:txBody>
      </p:sp>
    </p:spTree>
    <p:extLst>
      <p:ext uri="{BB962C8B-B14F-4D97-AF65-F5344CB8AC3E}">
        <p14:creationId xmlns:p14="http://schemas.microsoft.com/office/powerpoint/2010/main" val="1187039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例外フィルタ</a:t>
            </a:r>
            <a:endParaRPr kumimoji="1" lang="ja-JP" altLang="en-US" dirty="0"/>
          </a:p>
        </p:txBody>
      </p:sp>
      <p:sp>
        <p:nvSpPr>
          <p:cNvPr id="3" name="コンテンツ プレースホルダー 2"/>
          <p:cNvSpPr>
            <a:spLocks noGrp="1"/>
          </p:cNvSpPr>
          <p:nvPr>
            <p:ph idx="1"/>
          </p:nvPr>
        </p:nvSpPr>
        <p:spPr>
          <a:xfrm>
            <a:off x="626207" y="2222288"/>
            <a:ext cx="6175646" cy="4146428"/>
          </a:xfrm>
        </p:spPr>
        <p:txBody>
          <a:bodyPr/>
          <a:lstStyle/>
          <a:p>
            <a:r>
              <a:rPr kumimoji="1" lang="ja-JP" altLang="en-US" dirty="0"/>
              <a:t>例外処理の、</a:t>
            </a:r>
            <a:r>
              <a:rPr lang="en-US" altLang="ja-JP" dirty="0"/>
              <a:t>catch</a:t>
            </a:r>
            <a:r>
              <a:rPr lang="ja-JP" altLang="en-US" dirty="0"/>
              <a:t>構文に、条件を付けることができるように。</a:t>
            </a:r>
            <a:endParaRPr lang="en-US" altLang="ja-JP" dirty="0"/>
          </a:p>
          <a:p>
            <a:r>
              <a:rPr lang="ja-JP" altLang="en-US" dirty="0"/>
              <a:t>従来は</a:t>
            </a:r>
            <a:r>
              <a:rPr lang="en-US" altLang="ja-JP" dirty="0"/>
              <a:t>if</a:t>
            </a:r>
            <a:r>
              <a:rPr lang="ja-JP" altLang="en-US" dirty="0"/>
              <a:t>文や型名で分岐をしていたが、より直感的に記述できるように</a:t>
            </a:r>
            <a:endParaRPr kumimoji="1" lang="ja-JP" altLang="en-US" dirty="0"/>
          </a:p>
        </p:txBody>
      </p:sp>
      <p:pic>
        <p:nvPicPr>
          <p:cNvPr id="4" name="図 3"/>
          <p:cNvPicPr>
            <a:picLocks noChangeAspect="1"/>
          </p:cNvPicPr>
          <p:nvPr/>
        </p:nvPicPr>
        <p:blipFill>
          <a:blip r:embed="rId2"/>
          <a:stretch>
            <a:fillRect/>
          </a:stretch>
        </p:blipFill>
        <p:spPr>
          <a:xfrm>
            <a:off x="7108657" y="2222288"/>
            <a:ext cx="4648200" cy="4400550"/>
          </a:xfrm>
          <a:prstGeom prst="rect">
            <a:avLst/>
          </a:prstGeom>
        </p:spPr>
      </p:pic>
    </p:spTree>
    <p:extLst>
      <p:ext uri="{BB962C8B-B14F-4D97-AF65-F5344CB8AC3E}">
        <p14:creationId xmlns:p14="http://schemas.microsoft.com/office/powerpoint/2010/main" val="1586361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文字列挿入</a:t>
            </a:r>
          </a:p>
        </p:txBody>
      </p:sp>
      <p:sp>
        <p:nvSpPr>
          <p:cNvPr id="3" name="コンテンツ プレースホルダー 2"/>
          <p:cNvSpPr>
            <a:spLocks noGrp="1"/>
          </p:cNvSpPr>
          <p:nvPr>
            <p:ph idx="1"/>
          </p:nvPr>
        </p:nvSpPr>
        <p:spPr/>
        <p:txBody>
          <a:bodyPr/>
          <a:lstStyle/>
          <a:p>
            <a:r>
              <a:rPr kumimoji="1" lang="ja-JP" altLang="en-US" dirty="0"/>
              <a:t>通常の文字列リテラルに、変数の内容を挿入できるようになった</a:t>
            </a:r>
            <a:endParaRPr kumimoji="1" lang="en-US" altLang="ja-JP" dirty="0"/>
          </a:p>
          <a:p>
            <a:endParaRPr lang="en-US" altLang="ja-JP" dirty="0"/>
          </a:p>
          <a:p>
            <a:pPr marL="0" indent="0">
              <a:buNone/>
            </a:pPr>
            <a:r>
              <a:rPr kumimoji="1" lang="en-US" altLang="ja-JP" dirty="0" err="1"/>
              <a:t>var</a:t>
            </a:r>
            <a:r>
              <a:rPr kumimoji="1" lang="en-US" altLang="ja-JP" dirty="0"/>
              <a:t> name = “P”;</a:t>
            </a:r>
          </a:p>
          <a:p>
            <a:pPr marL="0" indent="0">
              <a:buNone/>
            </a:pPr>
            <a:r>
              <a:rPr kumimoji="1" lang="en-US" altLang="ja-JP" dirty="0" err="1"/>
              <a:t>var</a:t>
            </a:r>
            <a:r>
              <a:rPr kumimoji="1" lang="en-US" altLang="ja-JP" dirty="0"/>
              <a:t> x = 100;</a:t>
            </a:r>
          </a:p>
          <a:p>
            <a:pPr marL="0" indent="0">
              <a:buNone/>
            </a:pPr>
            <a:r>
              <a:rPr lang="en-US" altLang="ja-JP" dirty="0" err="1"/>
              <a:t>var</a:t>
            </a:r>
            <a:r>
              <a:rPr lang="en-US" altLang="ja-JP" dirty="0"/>
              <a:t> y = 200;</a:t>
            </a:r>
          </a:p>
          <a:p>
            <a:pPr marL="0" indent="0">
              <a:buNone/>
            </a:pPr>
            <a:r>
              <a:rPr kumimoji="1" lang="en-US" altLang="ja-JP" dirty="0" err="1"/>
              <a:t>var</a:t>
            </a:r>
            <a:r>
              <a:rPr kumimoji="1" lang="en-US" altLang="ja-JP" dirty="0"/>
              <a:t> z = 300;</a:t>
            </a:r>
          </a:p>
          <a:p>
            <a:pPr marL="0" indent="0">
              <a:buNone/>
            </a:pPr>
            <a:r>
              <a:rPr kumimoji="1" lang="en-US" altLang="ja-JP" dirty="0" err="1"/>
              <a:t>var</a:t>
            </a:r>
            <a:r>
              <a:rPr kumimoji="1" lang="en-US" altLang="ja-JP" dirty="0"/>
              <a:t> text = $“{name}: {x}, {y}, {z}”; // =&gt; P: 100, 200, 300</a:t>
            </a:r>
          </a:p>
        </p:txBody>
      </p:sp>
    </p:spTree>
    <p:extLst>
      <p:ext uri="{BB962C8B-B14F-4D97-AF65-F5344CB8AC3E}">
        <p14:creationId xmlns:p14="http://schemas.microsoft.com/office/powerpoint/2010/main" val="2223926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en-US" altLang="ja-JP" sz="2800" dirty="0"/>
              <a:t>7 </a:t>
            </a:r>
            <a:r>
              <a:rPr kumimoji="1" lang="en-US" altLang="ja-JP" sz="1800" dirty="0"/>
              <a:t>2017</a:t>
            </a:r>
            <a:r>
              <a:rPr kumimoji="1" lang="ja-JP" altLang="en-US" sz="1800" dirty="0"/>
              <a:t>年公開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タプル</a:t>
            </a:r>
            <a:endParaRPr kumimoji="1" lang="en-US" altLang="ja-JP" dirty="0"/>
          </a:p>
          <a:p>
            <a:r>
              <a:rPr lang="ja-JP" altLang="en-US" dirty="0"/>
              <a:t>分解</a:t>
            </a:r>
            <a:endParaRPr lang="en-US" altLang="ja-JP" dirty="0"/>
          </a:p>
          <a:p>
            <a:r>
              <a:rPr kumimoji="1" lang="ja-JP" altLang="en-US" dirty="0"/>
              <a:t>型スイッチ</a:t>
            </a:r>
            <a:endParaRPr kumimoji="1" lang="en-US" altLang="ja-JP" dirty="0"/>
          </a:p>
          <a:p>
            <a:endParaRPr lang="en-US" altLang="ja-JP" dirty="0"/>
          </a:p>
          <a:p>
            <a:r>
              <a:rPr kumimoji="1" lang="en-US" altLang="ja-JP" dirty="0" err="1"/>
              <a:t>VisualStudio</a:t>
            </a:r>
            <a:r>
              <a:rPr kumimoji="1" lang="en-US" altLang="ja-JP" dirty="0"/>
              <a:t> 2017</a:t>
            </a:r>
            <a:r>
              <a:rPr kumimoji="1" lang="ja-JP" altLang="en-US" dirty="0"/>
              <a:t>から使える構文</a:t>
            </a:r>
            <a:endParaRPr kumimoji="1" lang="en-US" altLang="ja-JP" dirty="0"/>
          </a:p>
        </p:txBody>
      </p:sp>
    </p:spTree>
    <p:extLst>
      <p:ext uri="{BB962C8B-B14F-4D97-AF65-F5344CB8AC3E}">
        <p14:creationId xmlns:p14="http://schemas.microsoft.com/office/powerpoint/2010/main" val="569430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タプル</a:t>
            </a:r>
          </a:p>
        </p:txBody>
      </p:sp>
      <p:sp>
        <p:nvSpPr>
          <p:cNvPr id="3" name="コンテンツ プレースホルダー 2"/>
          <p:cNvSpPr>
            <a:spLocks noGrp="1"/>
          </p:cNvSpPr>
          <p:nvPr>
            <p:ph idx="1"/>
          </p:nvPr>
        </p:nvSpPr>
        <p:spPr>
          <a:xfrm>
            <a:off x="818712" y="2222287"/>
            <a:ext cx="5052699" cy="4219575"/>
          </a:xfrm>
        </p:spPr>
        <p:txBody>
          <a:bodyPr/>
          <a:lstStyle/>
          <a:p>
            <a:r>
              <a:rPr kumimoji="1" lang="ja-JP" altLang="en-US" dirty="0"/>
              <a:t>メソッドが、複数の戻り値を返せるようになった！</a:t>
            </a:r>
          </a:p>
        </p:txBody>
      </p:sp>
      <p:pic>
        <p:nvPicPr>
          <p:cNvPr id="4" name="図 3"/>
          <p:cNvPicPr>
            <a:picLocks noChangeAspect="1"/>
          </p:cNvPicPr>
          <p:nvPr/>
        </p:nvPicPr>
        <p:blipFill>
          <a:blip r:embed="rId2"/>
          <a:stretch>
            <a:fillRect/>
          </a:stretch>
        </p:blipFill>
        <p:spPr>
          <a:xfrm>
            <a:off x="6095999" y="2222287"/>
            <a:ext cx="5743575" cy="4219575"/>
          </a:xfrm>
          <a:prstGeom prst="rect">
            <a:avLst/>
          </a:prstGeom>
        </p:spPr>
      </p:pic>
    </p:spTree>
    <p:extLst>
      <p:ext uri="{BB962C8B-B14F-4D97-AF65-F5344CB8AC3E}">
        <p14:creationId xmlns:p14="http://schemas.microsoft.com/office/powerpoint/2010/main" val="257098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分解</a:t>
            </a:r>
          </a:p>
        </p:txBody>
      </p:sp>
      <p:sp>
        <p:nvSpPr>
          <p:cNvPr id="3" name="コンテンツ プレースホルダー 2"/>
          <p:cNvSpPr>
            <a:spLocks noGrp="1"/>
          </p:cNvSpPr>
          <p:nvPr>
            <p:ph idx="1"/>
          </p:nvPr>
        </p:nvSpPr>
        <p:spPr>
          <a:xfrm>
            <a:off x="818712" y="2222287"/>
            <a:ext cx="5309372" cy="3636511"/>
          </a:xfrm>
        </p:spPr>
        <p:txBody>
          <a:bodyPr/>
          <a:lstStyle/>
          <a:p>
            <a:r>
              <a:rPr kumimoji="1" lang="ja-JP" altLang="en-US" dirty="0"/>
              <a:t>複数の戻り値を、直接変数に割り当てることが出来るようになった！</a:t>
            </a:r>
            <a:endParaRPr kumimoji="1" lang="en-US" altLang="ja-JP" dirty="0"/>
          </a:p>
          <a:p>
            <a:endParaRPr lang="en-US" altLang="ja-JP" dirty="0"/>
          </a:p>
          <a:p>
            <a:r>
              <a:rPr kumimoji="1" lang="en-US" altLang="ja-JP" dirty="0" err="1"/>
              <a:t>var</a:t>
            </a:r>
            <a:r>
              <a:rPr kumimoji="1" lang="en-US" altLang="ja-JP" dirty="0"/>
              <a:t> (count, _ ) = Total(data);</a:t>
            </a:r>
          </a:p>
          <a:p>
            <a:pPr marL="0" indent="0">
              <a:buNone/>
            </a:pPr>
            <a:r>
              <a:rPr kumimoji="1" lang="ja-JP" altLang="en-US" dirty="0"/>
              <a:t>などと書くことで、要らない値を破棄することも可能</a:t>
            </a:r>
          </a:p>
        </p:txBody>
      </p:sp>
      <p:pic>
        <p:nvPicPr>
          <p:cNvPr id="4" name="図 3"/>
          <p:cNvPicPr>
            <a:picLocks noChangeAspect="1"/>
          </p:cNvPicPr>
          <p:nvPr/>
        </p:nvPicPr>
        <p:blipFill>
          <a:blip r:embed="rId2"/>
          <a:stretch>
            <a:fillRect/>
          </a:stretch>
        </p:blipFill>
        <p:spPr>
          <a:xfrm>
            <a:off x="6743699" y="2222287"/>
            <a:ext cx="4934953" cy="4406208"/>
          </a:xfrm>
          <a:prstGeom prst="rect">
            <a:avLst/>
          </a:prstGeom>
        </p:spPr>
      </p:pic>
    </p:spTree>
    <p:extLst>
      <p:ext uri="{BB962C8B-B14F-4D97-AF65-F5344CB8AC3E}">
        <p14:creationId xmlns:p14="http://schemas.microsoft.com/office/powerpoint/2010/main" val="887919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型スイッチ</a:t>
            </a:r>
          </a:p>
        </p:txBody>
      </p:sp>
      <p:sp>
        <p:nvSpPr>
          <p:cNvPr id="3" name="コンテンツ プレースホルダー 2"/>
          <p:cNvSpPr>
            <a:spLocks noGrp="1"/>
          </p:cNvSpPr>
          <p:nvPr>
            <p:ph idx="1"/>
          </p:nvPr>
        </p:nvSpPr>
        <p:spPr>
          <a:xfrm>
            <a:off x="818712" y="2222287"/>
            <a:ext cx="10554574" cy="761545"/>
          </a:xfrm>
        </p:spPr>
        <p:txBody>
          <a:bodyPr/>
          <a:lstStyle/>
          <a:p>
            <a:r>
              <a:rPr kumimoji="1" lang="ja-JP" altLang="en-US" dirty="0"/>
              <a:t>例えば</a:t>
            </a:r>
            <a:r>
              <a:rPr kumimoji="1" lang="en-US" altLang="ja-JP" dirty="0"/>
              <a:t>object</a:t>
            </a:r>
            <a:r>
              <a:rPr kumimoji="1" lang="ja-JP" altLang="en-US" dirty="0"/>
              <a:t>型の変数があったとき、</a:t>
            </a:r>
            <a:r>
              <a:rPr kumimoji="1" lang="en-US" altLang="ja-JP" dirty="0"/>
              <a:t>switch</a:t>
            </a:r>
            <a:r>
              <a:rPr lang="ja-JP" altLang="en-US" dirty="0"/>
              <a:t>文の条件に型を指定することが出来るようになった</a:t>
            </a:r>
            <a:endParaRPr kumimoji="1" lang="ja-JP" altLang="en-US" dirty="0"/>
          </a:p>
        </p:txBody>
      </p:sp>
      <p:pic>
        <p:nvPicPr>
          <p:cNvPr id="4" name="図 3"/>
          <p:cNvPicPr>
            <a:picLocks noChangeAspect="1"/>
          </p:cNvPicPr>
          <p:nvPr/>
        </p:nvPicPr>
        <p:blipFill>
          <a:blip r:embed="rId2"/>
          <a:stretch>
            <a:fillRect/>
          </a:stretch>
        </p:blipFill>
        <p:spPr>
          <a:xfrm>
            <a:off x="2850732" y="2876550"/>
            <a:ext cx="5495925" cy="3981450"/>
          </a:xfrm>
          <a:prstGeom prst="rect">
            <a:avLst/>
          </a:prstGeom>
        </p:spPr>
      </p:pic>
    </p:spTree>
    <p:extLst>
      <p:ext uri="{BB962C8B-B14F-4D97-AF65-F5344CB8AC3E}">
        <p14:creationId xmlns:p14="http://schemas.microsoft.com/office/powerpoint/2010/main" val="357687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ジェネリクス</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C++</a:t>
            </a:r>
            <a:r>
              <a:rPr kumimoji="1" lang="ja-JP" altLang="en-US" dirty="0"/>
              <a:t>でいう</a:t>
            </a:r>
            <a:r>
              <a:rPr kumimoji="1" lang="en-US" altLang="ja-JP" dirty="0"/>
              <a:t>template</a:t>
            </a:r>
          </a:p>
          <a:p>
            <a:endParaRPr lang="en-US" altLang="ja-JP" dirty="0"/>
          </a:p>
          <a:p>
            <a:r>
              <a:rPr lang="ja-JP" altLang="en-US" dirty="0"/>
              <a:t>ジェネリッククラスと、ジェネリックメソッドがある</a:t>
            </a:r>
            <a:endParaRPr lang="en-US" altLang="ja-JP" dirty="0"/>
          </a:p>
          <a:p>
            <a:endParaRPr kumimoji="1" lang="en-US" altLang="ja-JP" dirty="0"/>
          </a:p>
          <a:p>
            <a:r>
              <a:rPr lang="ja-JP" altLang="en-US" dirty="0"/>
              <a:t>共通のコードを、異なる型に適応させるための機能</a:t>
            </a:r>
            <a:endParaRPr kumimoji="1" lang="ja-JP" altLang="en-US" dirty="0"/>
          </a:p>
        </p:txBody>
      </p:sp>
    </p:spTree>
    <p:extLst>
      <p:ext uri="{BB962C8B-B14F-4D97-AF65-F5344CB8AC3E}">
        <p14:creationId xmlns:p14="http://schemas.microsoft.com/office/powerpoint/2010/main" val="1064824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is</a:t>
            </a:r>
            <a:r>
              <a:rPr kumimoji="1" lang="ja-JP" altLang="en-US" dirty="0"/>
              <a:t>演算子</a:t>
            </a:r>
            <a:r>
              <a:rPr kumimoji="1" lang="en-US" altLang="ja-JP" dirty="0"/>
              <a:t>(C#6</a:t>
            </a:r>
            <a:r>
              <a:rPr kumimoji="1" lang="ja-JP" altLang="en-US" dirty="0"/>
              <a:t>～</a:t>
            </a:r>
            <a:r>
              <a:rPr kumimoji="1" lang="en-US" altLang="ja-JP" dirty="0"/>
              <a:t>)</a:t>
            </a:r>
            <a:r>
              <a:rPr kumimoji="1" lang="ja-JP" altLang="en-US" dirty="0"/>
              <a:t>とその拡張</a:t>
            </a:r>
          </a:p>
        </p:txBody>
      </p:sp>
      <p:sp>
        <p:nvSpPr>
          <p:cNvPr id="3" name="コンテンツ プレースホルダー 2"/>
          <p:cNvSpPr>
            <a:spLocks noGrp="1"/>
          </p:cNvSpPr>
          <p:nvPr>
            <p:ph idx="1"/>
          </p:nvPr>
        </p:nvSpPr>
        <p:spPr>
          <a:xfrm>
            <a:off x="818712" y="2222287"/>
            <a:ext cx="10554574" cy="889881"/>
          </a:xfrm>
        </p:spPr>
        <p:txBody>
          <a:bodyPr/>
          <a:lstStyle/>
          <a:p>
            <a:r>
              <a:rPr kumimoji="1" lang="ja-JP" altLang="en-US" dirty="0"/>
              <a:t>型を判定する方法として、</a:t>
            </a:r>
            <a:r>
              <a:rPr kumimoji="1" lang="en-US" altLang="ja-JP" dirty="0"/>
              <a:t>is</a:t>
            </a:r>
            <a:r>
              <a:rPr kumimoji="1" lang="ja-JP" altLang="en-US" dirty="0"/>
              <a:t>演算子がある。</a:t>
            </a:r>
            <a:r>
              <a:rPr kumimoji="1" lang="en-US" altLang="ja-JP" dirty="0"/>
              <a:t>(C#6</a:t>
            </a:r>
            <a:r>
              <a:rPr kumimoji="1" lang="ja-JP" altLang="en-US" dirty="0"/>
              <a:t>～</a:t>
            </a:r>
            <a:r>
              <a:rPr kumimoji="1" lang="en-US" altLang="ja-JP" dirty="0"/>
              <a:t>)</a:t>
            </a:r>
          </a:p>
          <a:p>
            <a:r>
              <a:rPr lang="en-US" altLang="ja-JP" dirty="0"/>
              <a:t>C#7</a:t>
            </a:r>
            <a:r>
              <a:rPr lang="ja-JP" altLang="en-US" dirty="0"/>
              <a:t>では、型の判定と同時にキャストも行うことが出来るようになった</a:t>
            </a:r>
            <a:endParaRPr kumimoji="1" lang="ja-JP" altLang="en-US" dirty="0"/>
          </a:p>
        </p:txBody>
      </p:sp>
      <p:pic>
        <p:nvPicPr>
          <p:cNvPr id="4" name="図 3"/>
          <p:cNvPicPr>
            <a:picLocks noChangeAspect="1"/>
          </p:cNvPicPr>
          <p:nvPr/>
        </p:nvPicPr>
        <p:blipFill>
          <a:blip r:embed="rId2"/>
          <a:stretch>
            <a:fillRect/>
          </a:stretch>
        </p:blipFill>
        <p:spPr>
          <a:xfrm>
            <a:off x="1865647" y="3916817"/>
            <a:ext cx="7910559" cy="1652336"/>
          </a:xfrm>
          <a:prstGeom prst="rect">
            <a:avLst/>
          </a:prstGeom>
        </p:spPr>
      </p:pic>
    </p:spTree>
    <p:extLst>
      <p:ext uri="{BB962C8B-B14F-4D97-AF65-F5344CB8AC3E}">
        <p14:creationId xmlns:p14="http://schemas.microsoft.com/office/powerpoint/2010/main" val="2433560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lstStyle/>
          <a:p>
            <a:r>
              <a:rPr lang="en-US" altLang="ja-JP" dirty="0"/>
              <a:t>++C++; // </a:t>
            </a:r>
            <a:r>
              <a:rPr lang="ja-JP" altLang="en-US" dirty="0"/>
              <a:t>未確認飛行</a:t>
            </a:r>
            <a:r>
              <a:rPr lang="en-US" altLang="ja-JP" dirty="0"/>
              <a:t>C, </a:t>
            </a:r>
            <a:r>
              <a:rPr lang="en-US" altLang="ja-JP" dirty="0">
                <a:hlinkClick r:id="rId2"/>
              </a:rPr>
              <a:t>http://ufcpp.net/study/csharp/list_versions.html</a:t>
            </a:r>
            <a:endParaRPr lang="en-US" altLang="ja-JP" dirty="0"/>
          </a:p>
          <a:p>
            <a:r>
              <a:rPr lang="en-US" altLang="ja-JP" dirty="0"/>
              <a:t>MSDN, </a:t>
            </a:r>
            <a:r>
              <a:rPr lang="en-US" altLang="ja-JP" dirty="0">
                <a:hlinkClick r:id="rId3"/>
              </a:rPr>
              <a:t>https://msdn.microsoft.com/ja-jp/default.aspx</a:t>
            </a:r>
            <a:endParaRPr lang="en-US" altLang="ja-JP" dirty="0"/>
          </a:p>
          <a:p>
            <a:r>
              <a:rPr lang="en-US" altLang="ja-JP" dirty="0"/>
              <a:t>Project Euler, </a:t>
            </a:r>
            <a:r>
              <a:rPr lang="en-US" altLang="ja-JP" dirty="0">
                <a:hlinkClick r:id="rId4"/>
              </a:rPr>
              <a:t>https://projecteuler.net/</a:t>
            </a:r>
            <a:endParaRPr lang="en-US" altLang="ja-JP" dirty="0"/>
          </a:p>
        </p:txBody>
      </p:sp>
    </p:spTree>
    <p:extLst>
      <p:ext uri="{BB962C8B-B14F-4D97-AF65-F5344CB8AC3E}">
        <p14:creationId xmlns:p14="http://schemas.microsoft.com/office/powerpoint/2010/main" val="205106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ジェネリクス</a:t>
            </a:r>
            <a:r>
              <a:rPr lang="en-US" altLang="ja-JP" dirty="0"/>
              <a:t>(2) </a:t>
            </a:r>
            <a:r>
              <a:rPr lang="ja-JP" altLang="en-US" dirty="0"/>
              <a:t>クラス</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058575" y="4127723"/>
            <a:ext cx="9346812" cy="2578431"/>
          </a:xfrm>
          <a:prstGeom prst="rect">
            <a:avLst/>
          </a:prstGeom>
        </p:spPr>
      </p:pic>
      <p:sp>
        <p:nvSpPr>
          <p:cNvPr id="3" name="テキスト ボックス 2"/>
          <p:cNvSpPr txBox="1"/>
          <p:nvPr/>
        </p:nvSpPr>
        <p:spPr>
          <a:xfrm>
            <a:off x="967666" y="2388093"/>
            <a:ext cx="8996374" cy="923330"/>
          </a:xfrm>
          <a:prstGeom prst="rect">
            <a:avLst/>
          </a:prstGeom>
          <a:noFill/>
        </p:spPr>
        <p:txBody>
          <a:bodyPr wrap="none" rtlCol="0">
            <a:spAutoFit/>
          </a:bodyPr>
          <a:lstStyle/>
          <a:p>
            <a:r>
              <a:rPr kumimoji="1" lang="ja-JP" altLang="en-US" dirty="0"/>
              <a:t>型を問わず同じ処理を行うコードを作成することが出来る。</a:t>
            </a:r>
            <a:endParaRPr kumimoji="1" lang="en-US" altLang="ja-JP" dirty="0"/>
          </a:p>
          <a:p>
            <a:endParaRPr kumimoji="1" lang="en-US" altLang="ja-JP" dirty="0"/>
          </a:p>
          <a:p>
            <a:r>
              <a:rPr kumimoji="1" lang="en-US" altLang="ja-JP" dirty="0"/>
              <a:t>object</a:t>
            </a:r>
            <a:r>
              <a:rPr kumimoji="1" lang="ja-JP" altLang="en-US" dirty="0"/>
              <a:t>型を用いた場合との違いは、使用する側が型情報を維持することが出来る点。</a:t>
            </a:r>
          </a:p>
        </p:txBody>
      </p:sp>
    </p:spTree>
    <p:extLst>
      <p:ext uri="{BB962C8B-B14F-4D97-AF65-F5344CB8AC3E}">
        <p14:creationId xmlns:p14="http://schemas.microsoft.com/office/powerpoint/2010/main" val="14286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ジェネリクス</a:t>
            </a:r>
            <a:r>
              <a:rPr lang="en-US" altLang="ja-JP" dirty="0"/>
              <a:t>(2) </a:t>
            </a:r>
            <a:r>
              <a:rPr lang="ja-JP" altLang="en-US" dirty="0"/>
              <a:t>制約条件</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2912228" y="5339375"/>
            <a:ext cx="5616804" cy="1431131"/>
          </a:xfrm>
          <a:prstGeom prst="rect">
            <a:avLst/>
          </a:prstGeom>
        </p:spPr>
      </p:pic>
      <p:sp>
        <p:nvSpPr>
          <p:cNvPr id="5" name="テキスト ボックス 4"/>
          <p:cNvSpPr txBox="1"/>
          <p:nvPr/>
        </p:nvSpPr>
        <p:spPr>
          <a:xfrm>
            <a:off x="2618591" y="3929953"/>
            <a:ext cx="6417141" cy="1200329"/>
          </a:xfrm>
          <a:prstGeom prst="rect">
            <a:avLst/>
          </a:prstGeom>
          <a:noFill/>
        </p:spPr>
        <p:txBody>
          <a:bodyPr wrap="none" rtlCol="0">
            <a:spAutoFit/>
          </a:bodyPr>
          <a:lstStyle/>
          <a:p>
            <a:r>
              <a:rPr kumimoji="1" lang="en-US" altLang="ja-JP" dirty="0"/>
              <a:t>where T : struct			</a:t>
            </a:r>
            <a:r>
              <a:rPr kumimoji="1" lang="ja-JP" altLang="en-US" dirty="0"/>
              <a:t>値型しか指定できない</a:t>
            </a:r>
            <a:endParaRPr kumimoji="1" lang="en-US" altLang="ja-JP" dirty="0"/>
          </a:p>
          <a:p>
            <a:r>
              <a:rPr kumimoji="1" lang="en-US" altLang="ja-JP" dirty="0"/>
              <a:t>where T : class			</a:t>
            </a:r>
            <a:r>
              <a:rPr kumimoji="1" lang="ja-JP" altLang="en-US" dirty="0"/>
              <a:t>参照型しか指定できない</a:t>
            </a:r>
            <a:endParaRPr kumimoji="1" lang="en-US" altLang="ja-JP" dirty="0"/>
          </a:p>
          <a:p>
            <a:r>
              <a:rPr kumimoji="1" lang="en-US" altLang="ja-JP" dirty="0"/>
              <a:t>where T : new()			</a:t>
            </a:r>
            <a:r>
              <a:rPr kumimoji="1" lang="ja-JP" altLang="en-US" dirty="0"/>
              <a:t>引数なしのコンストラクタを持つ</a:t>
            </a:r>
            <a:endParaRPr kumimoji="1" lang="en-US" altLang="ja-JP" dirty="0"/>
          </a:p>
          <a:p>
            <a:r>
              <a:rPr kumimoji="1" lang="en-US" altLang="ja-JP" dirty="0"/>
              <a:t>where T : </a:t>
            </a:r>
            <a:r>
              <a:rPr kumimoji="1" lang="ja-JP" altLang="en-US" dirty="0"/>
              <a:t>クラス名</a:t>
            </a:r>
            <a:r>
              <a:rPr kumimoji="1" lang="en-US" altLang="ja-JP" dirty="0"/>
              <a:t>		</a:t>
            </a:r>
            <a:r>
              <a:rPr kumimoji="1" lang="ja-JP" altLang="en-US" dirty="0"/>
              <a:t>指定したクラスを継承している</a:t>
            </a:r>
            <a:endParaRPr kumimoji="1" lang="en-US" altLang="ja-JP" dirty="0"/>
          </a:p>
        </p:txBody>
      </p:sp>
      <p:sp>
        <p:nvSpPr>
          <p:cNvPr id="3" name="テキスト ボックス 2"/>
          <p:cNvSpPr txBox="1"/>
          <p:nvPr/>
        </p:nvSpPr>
        <p:spPr>
          <a:xfrm>
            <a:off x="1030016" y="2243533"/>
            <a:ext cx="9594293" cy="1477328"/>
          </a:xfrm>
          <a:prstGeom prst="rect">
            <a:avLst/>
          </a:prstGeom>
          <a:noFill/>
        </p:spPr>
        <p:txBody>
          <a:bodyPr wrap="none" rtlCol="0">
            <a:spAutoFit/>
          </a:bodyPr>
          <a:lstStyle/>
          <a:p>
            <a:r>
              <a:rPr kumimoji="1" lang="ja-JP" altLang="en-US" dirty="0"/>
              <a:t>このままでは、型情報が抽象的すぎて、ジェネリクスでは実現できない処理がある。</a:t>
            </a:r>
            <a:endParaRPr kumimoji="1" lang="en-US" altLang="ja-JP" dirty="0"/>
          </a:p>
          <a:p>
            <a:r>
              <a:rPr kumimoji="1" lang="ja-JP" altLang="en-US" dirty="0"/>
              <a:t>例えば</a:t>
            </a:r>
            <a:r>
              <a:rPr kumimoji="1" lang="en-US" altLang="ja-JP" dirty="0"/>
              <a:t>)</a:t>
            </a:r>
          </a:p>
          <a:p>
            <a:r>
              <a:rPr kumimoji="1" lang="ja-JP" altLang="en-US" dirty="0"/>
              <a:t>　比較を行うメソッド</a:t>
            </a:r>
            <a:r>
              <a:rPr kumimoji="1" lang="en-US" altLang="ja-JP" dirty="0"/>
              <a:t>…</a:t>
            </a:r>
            <a:r>
              <a:rPr kumimoji="1" lang="ja-JP" altLang="en-US" dirty="0"/>
              <a:t>そもそも比較が不可能な型を指定されてしまう可能性もある</a:t>
            </a:r>
            <a:endParaRPr kumimoji="1" lang="en-US" altLang="ja-JP" dirty="0"/>
          </a:p>
          <a:p>
            <a:endParaRPr kumimoji="1" lang="en-US" altLang="ja-JP" dirty="0"/>
          </a:p>
          <a:p>
            <a:r>
              <a:rPr kumimoji="1" lang="ja-JP" altLang="en-US" dirty="0"/>
              <a:t>以下のように記述することで、対応する型を制限できる。 </a:t>
            </a:r>
            <a:r>
              <a:rPr kumimoji="1" lang="en-US" altLang="ja-JP" dirty="0"/>
              <a:t>=&gt; </a:t>
            </a:r>
            <a:r>
              <a:rPr kumimoji="1" lang="ja-JP" altLang="en-US" dirty="0"/>
              <a:t>より限定的なコードが書ける</a:t>
            </a:r>
            <a:endParaRPr kumimoji="1" lang="en-US" altLang="ja-JP" dirty="0"/>
          </a:p>
        </p:txBody>
      </p:sp>
    </p:spTree>
    <p:extLst>
      <p:ext uri="{BB962C8B-B14F-4D97-AF65-F5344CB8AC3E}">
        <p14:creationId xmlns:p14="http://schemas.microsoft.com/office/powerpoint/2010/main" val="51553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匿名メソッド</a:t>
            </a:r>
          </a:p>
        </p:txBody>
      </p:sp>
      <p:sp>
        <p:nvSpPr>
          <p:cNvPr id="3" name="コンテンツ プレースホルダー 2"/>
          <p:cNvSpPr>
            <a:spLocks noGrp="1"/>
          </p:cNvSpPr>
          <p:nvPr>
            <p:ph idx="1"/>
          </p:nvPr>
        </p:nvSpPr>
        <p:spPr/>
        <p:txBody>
          <a:bodyPr/>
          <a:lstStyle/>
          <a:p>
            <a:r>
              <a:rPr lang="ja-JP" altLang="en-US" dirty="0"/>
              <a:t>コード中、どこでもメソッドを記述できる機能。</a:t>
            </a:r>
            <a:r>
              <a:rPr lang="en-US" altLang="ja-JP" dirty="0"/>
              <a:t>(</a:t>
            </a:r>
            <a:r>
              <a:rPr lang="ja-JP" altLang="en-US" dirty="0"/>
              <a:t>ラムダ式の前身</a:t>
            </a:r>
            <a:r>
              <a:rPr lang="en-US" altLang="ja-JP" dirty="0"/>
              <a:t>)</a:t>
            </a:r>
          </a:p>
          <a:p>
            <a:r>
              <a:rPr lang="ja-JP" altLang="en-US" dirty="0"/>
              <a:t>イベントなどのデリゲートと相性が良い</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2849533" y="5050964"/>
            <a:ext cx="6492932" cy="1612483"/>
          </a:xfrm>
          <a:prstGeom prst="rect">
            <a:avLst/>
          </a:prstGeom>
        </p:spPr>
      </p:pic>
    </p:spTree>
    <p:extLst>
      <p:ext uri="{BB962C8B-B14F-4D97-AF65-F5344CB8AC3E}">
        <p14:creationId xmlns:p14="http://schemas.microsoft.com/office/powerpoint/2010/main" val="341808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補足</a:t>
            </a:r>
            <a:r>
              <a:rPr kumimoji="1" lang="en-US" altLang="ja-JP" dirty="0"/>
              <a:t>) </a:t>
            </a:r>
            <a:r>
              <a:rPr kumimoji="1" lang="ja-JP" altLang="en-US" dirty="0"/>
              <a:t>デリゲート記述方法の変遷</a:t>
            </a:r>
            <a:r>
              <a:rPr kumimoji="1" lang="en-US" altLang="ja-JP" dirty="0"/>
              <a:t>(1)</a:t>
            </a:r>
            <a:endParaRPr kumimoji="1" lang="ja-JP" altLang="en-US" dirty="0"/>
          </a:p>
        </p:txBody>
      </p:sp>
      <p:sp>
        <p:nvSpPr>
          <p:cNvPr id="3" name="コンテンツ プレースホルダー 2"/>
          <p:cNvSpPr>
            <a:spLocks noGrp="1"/>
          </p:cNvSpPr>
          <p:nvPr>
            <p:ph idx="1"/>
          </p:nvPr>
        </p:nvSpPr>
        <p:spPr>
          <a:xfrm>
            <a:off x="818712" y="2222287"/>
            <a:ext cx="10554574" cy="4403101"/>
          </a:xfrm>
        </p:spPr>
        <p:txBody>
          <a:bodyPr>
            <a:normAutofit/>
          </a:bodyPr>
          <a:lstStyle/>
          <a:p>
            <a:r>
              <a:rPr kumimoji="1" lang="ja-JP" altLang="en-US" dirty="0"/>
              <a:t>デリゲートの記述方法は、</a:t>
            </a:r>
            <a:r>
              <a:rPr kumimoji="1" lang="en-US" altLang="ja-JP" dirty="0"/>
              <a:t>C#</a:t>
            </a:r>
            <a:r>
              <a:rPr kumimoji="1" lang="ja-JP" altLang="en-US" dirty="0"/>
              <a:t>のアップデートと共に増えていき、ごちゃごちゃしてきている。</a:t>
            </a:r>
            <a:endParaRPr kumimoji="1" lang="en-US" altLang="ja-JP" dirty="0"/>
          </a:p>
          <a:p>
            <a:endParaRPr kumimoji="1" lang="en-US" altLang="ja-JP" dirty="0"/>
          </a:p>
          <a:p>
            <a:r>
              <a:rPr lang="ja-JP" altLang="en-US" dirty="0"/>
              <a:t>そもそも「デリゲート」って？</a:t>
            </a:r>
            <a:r>
              <a:rPr lang="en-US" altLang="ja-JP" dirty="0"/>
              <a:t>	…	</a:t>
            </a:r>
            <a:r>
              <a:rPr lang="ja-JP" altLang="en-US" dirty="0"/>
              <a:t>メソッドを表す型。</a:t>
            </a:r>
            <a:r>
              <a:rPr lang="en-US" altLang="ja-JP" dirty="0"/>
              <a:t>C</a:t>
            </a:r>
            <a:r>
              <a:rPr lang="ja-JP" altLang="en-US" dirty="0"/>
              <a:t>言語でいう関数ポインタ？</a:t>
            </a:r>
            <a:endParaRPr kumimoji="1" lang="en-US" altLang="ja-JP" dirty="0"/>
          </a:p>
          <a:p>
            <a:r>
              <a:rPr lang="en-US" altLang="ja-JP" dirty="0"/>
              <a:t>Delegate</a:t>
            </a:r>
            <a:r>
              <a:rPr lang="ja-JP" altLang="en-US" dirty="0"/>
              <a:t>の意味は「移譲」。処理の内容を、他のメソッドに移譲することを目的としている。ぶっちゃ</a:t>
            </a:r>
            <a:r>
              <a:rPr lang="ja-JP" altLang="en-US" dirty="0" err="1"/>
              <a:t>け</a:t>
            </a:r>
            <a:r>
              <a:rPr lang="ja-JP" altLang="en-US" dirty="0"/>
              <a:t>関数ポインタ。</a:t>
            </a:r>
            <a:endParaRPr kumimoji="1" lang="ja-JP" altLang="en-US" dirty="0"/>
          </a:p>
        </p:txBody>
      </p:sp>
    </p:spTree>
    <p:extLst>
      <p:ext uri="{BB962C8B-B14F-4D97-AF65-F5344CB8AC3E}">
        <p14:creationId xmlns:p14="http://schemas.microsoft.com/office/powerpoint/2010/main" val="331737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3170</TotalTime>
  <Words>2171</Words>
  <Application>Microsoft Office PowerPoint</Application>
  <PresentationFormat>ワイド画面</PresentationFormat>
  <Paragraphs>248</Paragraphs>
  <Slides>51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51</vt:i4>
      </vt:variant>
    </vt:vector>
  </HeadingPairs>
  <TitlesOfParts>
    <vt:vector size="55" baseType="lpstr">
      <vt:lpstr>ＭＳ ゴシック</vt:lpstr>
      <vt:lpstr>Century Gothic</vt:lpstr>
      <vt:lpstr>Wingdings 2</vt:lpstr>
      <vt:lpstr>クォータブル</vt:lpstr>
      <vt:lpstr>C#のバージョンと文法</vt:lpstr>
      <vt:lpstr>そもそもC#ってどんな言語？</vt:lpstr>
      <vt:lpstr>C#1.0 2002年公開</vt:lpstr>
      <vt:lpstr>C#2.0 2003年公開</vt:lpstr>
      <vt:lpstr>ジェネリクス(1)</vt:lpstr>
      <vt:lpstr>ジェネリクス(2) クラス</vt:lpstr>
      <vt:lpstr>ジェネリクス(2) 制約条件</vt:lpstr>
      <vt:lpstr>匿名メソッド</vt:lpstr>
      <vt:lpstr>補足) デリゲート記述方法の変遷(1)</vt:lpstr>
      <vt:lpstr>補足) デリゲート記述方法の変遷(2)</vt:lpstr>
      <vt:lpstr>イテレータ</vt:lpstr>
      <vt:lpstr>イテレータ(2)</vt:lpstr>
      <vt:lpstr>Partial Type</vt:lpstr>
      <vt:lpstr>nullable型</vt:lpstr>
      <vt:lpstr>staticクラス</vt:lpstr>
      <vt:lpstr>C#3.0 2007年公開</vt:lpstr>
      <vt:lpstr>型推論</vt:lpstr>
      <vt:lpstr>拡張メソッド(1)</vt:lpstr>
      <vt:lpstr>拡張メソッド(2) 列挙体への拡張</vt:lpstr>
      <vt:lpstr>ラムダ式(1)</vt:lpstr>
      <vt:lpstr>ラムダ式(2) クロージャとしての側面</vt:lpstr>
      <vt:lpstr>初期化子</vt:lpstr>
      <vt:lpstr>匿名型</vt:lpstr>
      <vt:lpstr>LINQ(1)</vt:lpstr>
      <vt:lpstr>LINQ(2) 強力な操作</vt:lpstr>
      <vt:lpstr>LINQ(3) メソッドチェーン</vt:lpstr>
      <vt:lpstr>LINQ(4) クエリ式</vt:lpstr>
      <vt:lpstr>LINQ(5) 実用例 </vt:lpstr>
      <vt:lpstr>C#4.0 2009年公開</vt:lpstr>
      <vt:lpstr>動的型付け変数 dynamic(1)</vt:lpstr>
      <vt:lpstr>動的型付け変数 dynamic(2)</vt:lpstr>
      <vt:lpstr>名前付き引数</vt:lpstr>
      <vt:lpstr>C#5.0 2012年公開</vt:lpstr>
      <vt:lpstr>async/await</vt:lpstr>
      <vt:lpstr>C#における非同期処理(1)</vt:lpstr>
      <vt:lpstr>C#における非同期処理(2)</vt:lpstr>
      <vt:lpstr>async/await構文</vt:lpstr>
      <vt:lpstr>PowerPoint プレゼンテーション</vt:lpstr>
      <vt:lpstr>C#6 2015年公開</vt:lpstr>
      <vt:lpstr>自動プロパティ(C# 3.0～)と初期値</vt:lpstr>
      <vt:lpstr>Expression-bodied</vt:lpstr>
      <vt:lpstr>Null条件演算子</vt:lpstr>
      <vt:lpstr>PowerPoint プレゼンテーション</vt:lpstr>
      <vt:lpstr>例外フィルタ</vt:lpstr>
      <vt:lpstr>文字列挿入</vt:lpstr>
      <vt:lpstr>C#7 2017年公開</vt:lpstr>
      <vt:lpstr>タプル</vt:lpstr>
      <vt:lpstr>分解</vt:lpstr>
      <vt:lpstr>型スイッチ</vt:lpstr>
      <vt:lpstr>is演算子(C#6～)とその拡張</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C#のバージョンと文法</dc:title>
  <dc:creator>大塚佑助</dc:creator>
  <cp:lastModifiedBy>大塚佑助</cp:lastModifiedBy>
  <cp:revision>173</cp:revision>
  <dcterms:created xsi:type="dcterms:W3CDTF">2017-05-18T11:13:30Z</dcterms:created>
  <dcterms:modified xsi:type="dcterms:W3CDTF">2017-05-21T07:16:40Z</dcterms:modified>
</cp:coreProperties>
</file>