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178325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310289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47726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683673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426795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54291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18692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35098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40306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238091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13046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19922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7E27DD-BFC7-4F2B-ACB7-160D8A0BD2E5}" type="datetimeFigureOut">
              <a:rPr kumimoji="1" lang="ja-JP" altLang="en-US" smtClean="0"/>
              <a:t>2017/5/19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35275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597E27DD-BFC7-4F2B-ACB7-160D8A0BD2E5}" type="datetimeFigureOut">
              <a:rPr kumimoji="1" lang="ja-JP" altLang="en-US" smtClean="0"/>
              <a:t>2017/5/19</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205454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97E27DD-BFC7-4F2B-ACB7-160D8A0BD2E5}" type="datetimeFigureOut">
              <a:rPr kumimoji="1" lang="ja-JP" altLang="en-US" smtClean="0"/>
              <a:t>2017/5/19</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2460FE4-6585-4A52-983B-81DEBDF5F1AE}" type="slidenum">
              <a:rPr kumimoji="1" lang="ja-JP" altLang="en-US" smtClean="0"/>
              <a:t>‹#›</a:t>
            </a:fld>
            <a:endParaRPr kumimoji="1" lang="ja-JP" altLang="en-US"/>
          </a:p>
        </p:txBody>
      </p:sp>
    </p:spTree>
    <p:extLst>
      <p:ext uri="{BB962C8B-B14F-4D97-AF65-F5344CB8AC3E}">
        <p14:creationId xmlns:p14="http://schemas.microsoft.com/office/powerpoint/2010/main" val="151159781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sdn.microsoft.com/ja-jp/default.aspx" TargetMode="External"/><Relationship Id="rId2" Type="http://schemas.openxmlformats.org/officeDocument/2006/relationships/hyperlink" Target="http://ufcpp.net/study/csharp/list_vers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C#</a:t>
            </a:r>
            <a:r>
              <a:rPr kumimoji="1" lang="ja-JP" altLang="en-US" dirty="0"/>
              <a:t>のバージョンと文法 </a:t>
            </a:r>
            <a:r>
              <a:rPr lang="en-US" altLang="ja-JP" sz="3200" dirty="0"/>
              <a:t>1.0~2.0</a:t>
            </a:r>
            <a:endParaRPr kumimoji="1" lang="ja-JP" altLang="en-US" dirty="0"/>
          </a:p>
        </p:txBody>
      </p:sp>
      <p:sp>
        <p:nvSpPr>
          <p:cNvPr id="3" name="サブタイトル 2"/>
          <p:cNvSpPr>
            <a:spLocks noGrp="1"/>
          </p:cNvSpPr>
          <p:nvPr>
            <p:ph type="subTitle" idx="1"/>
          </p:nvPr>
        </p:nvSpPr>
        <p:spPr/>
        <p:txBody>
          <a:bodyPr/>
          <a:lstStyle/>
          <a:p>
            <a:r>
              <a:rPr kumimoji="1" lang="en-US" altLang="ja-JP" dirty="0"/>
              <a:t>C#1.0</a:t>
            </a:r>
            <a:r>
              <a:rPr kumimoji="1" lang="ja-JP" altLang="en-US" dirty="0"/>
              <a:t>～</a:t>
            </a:r>
            <a:r>
              <a:rPr kumimoji="1" lang="en-US" altLang="ja-JP" dirty="0"/>
              <a:t>C#7.0</a:t>
            </a:r>
            <a:r>
              <a:rPr lang="ja-JP" altLang="en-US" dirty="0"/>
              <a:t>の変更点を振り返りながらモダンな文法を学ぶ</a:t>
            </a:r>
            <a:endParaRPr kumimoji="1" lang="ja-JP" altLang="en-US" dirty="0"/>
          </a:p>
        </p:txBody>
      </p:sp>
    </p:spTree>
    <p:extLst>
      <p:ext uri="{BB962C8B-B14F-4D97-AF65-F5344CB8AC3E}">
        <p14:creationId xmlns:p14="http://schemas.microsoft.com/office/powerpoint/2010/main" val="269965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補足</a:t>
            </a:r>
            <a:r>
              <a:rPr lang="en-US" altLang="ja-JP" dirty="0"/>
              <a:t>) </a:t>
            </a:r>
            <a:r>
              <a:rPr lang="ja-JP" altLang="en-US" dirty="0"/>
              <a:t>デリゲート記述方法の変遷</a:t>
            </a:r>
            <a:r>
              <a:rPr lang="en-US" altLang="ja-JP" dirty="0"/>
              <a:t>(2)</a:t>
            </a:r>
            <a:endParaRPr kumimoji="1" lang="ja-JP" altLang="en-US" dirty="0"/>
          </a:p>
        </p:txBody>
      </p:sp>
      <p:pic>
        <p:nvPicPr>
          <p:cNvPr id="5" name="図 4"/>
          <p:cNvPicPr>
            <a:picLocks noChangeAspect="1"/>
          </p:cNvPicPr>
          <p:nvPr/>
        </p:nvPicPr>
        <p:blipFill>
          <a:blip r:embed="rId2"/>
          <a:stretch>
            <a:fillRect/>
          </a:stretch>
        </p:blipFill>
        <p:spPr>
          <a:xfrm>
            <a:off x="1219453" y="2298260"/>
            <a:ext cx="9753091" cy="4559740"/>
          </a:xfrm>
          <a:prstGeom prst="rect">
            <a:avLst/>
          </a:prstGeom>
        </p:spPr>
      </p:pic>
    </p:spTree>
    <p:extLst>
      <p:ext uri="{BB962C8B-B14F-4D97-AF65-F5344CB8AC3E}">
        <p14:creationId xmlns:p14="http://schemas.microsoft.com/office/powerpoint/2010/main" val="116621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イテレータ</a:t>
            </a:r>
          </a:p>
        </p:txBody>
      </p:sp>
      <p:sp>
        <p:nvSpPr>
          <p:cNvPr id="3" name="コンテンツ プレースホルダー 2"/>
          <p:cNvSpPr>
            <a:spLocks noGrp="1"/>
          </p:cNvSpPr>
          <p:nvPr>
            <p:ph idx="1"/>
          </p:nvPr>
        </p:nvSpPr>
        <p:spPr>
          <a:xfrm>
            <a:off x="818712" y="2222287"/>
            <a:ext cx="10554574" cy="4499355"/>
          </a:xfrm>
        </p:spPr>
        <p:txBody>
          <a:bodyPr>
            <a:normAutofit/>
          </a:bodyPr>
          <a:lstStyle/>
          <a:p>
            <a:r>
              <a:rPr kumimoji="1" lang="en-US" altLang="ja-JP" dirty="0" err="1"/>
              <a:t>IEnumerable</a:t>
            </a:r>
            <a:r>
              <a:rPr kumimoji="1" lang="ja-JP" altLang="en-US" dirty="0"/>
              <a:t>と</a:t>
            </a:r>
            <a:r>
              <a:rPr kumimoji="1" lang="en-US" altLang="ja-JP" dirty="0" err="1"/>
              <a:t>IEnumerator</a:t>
            </a:r>
            <a:r>
              <a:rPr kumimoji="1" lang="ja-JP" altLang="en-US" dirty="0"/>
              <a:t>を実装することで、自作クラスを</a:t>
            </a:r>
            <a:r>
              <a:rPr kumimoji="1" lang="en-US" altLang="ja-JP" dirty="0" err="1"/>
              <a:t>foreach</a:t>
            </a:r>
            <a:r>
              <a:rPr kumimoji="1" lang="ja-JP" altLang="en-US" dirty="0"/>
              <a:t>に対応させることができる。</a:t>
            </a:r>
            <a:endParaRPr kumimoji="1" lang="en-US" altLang="ja-JP" dirty="0"/>
          </a:p>
          <a:p>
            <a:r>
              <a:rPr lang="ja-JP" altLang="en-US" dirty="0"/>
              <a:t>けど、実装が大変。 </a:t>
            </a:r>
            <a:r>
              <a:rPr lang="en-US" altLang="ja-JP" dirty="0"/>
              <a:t>(Current, </a:t>
            </a:r>
            <a:r>
              <a:rPr lang="en-US" altLang="ja-JP" dirty="0" err="1"/>
              <a:t>MoveNext</a:t>
            </a:r>
            <a:r>
              <a:rPr lang="en-US" altLang="ja-JP" dirty="0"/>
              <a:t>, Reset, </a:t>
            </a:r>
            <a:r>
              <a:rPr lang="en-US" altLang="ja-JP" dirty="0" err="1"/>
              <a:t>GetEnumerator</a:t>
            </a:r>
            <a:r>
              <a:rPr lang="ja-JP" altLang="en-US" dirty="0"/>
              <a:t>などの実装が必要</a:t>
            </a:r>
            <a:r>
              <a:rPr lang="en-US" altLang="ja-JP" dirty="0"/>
              <a:t>)</a:t>
            </a:r>
          </a:p>
          <a:p>
            <a:endParaRPr kumimoji="1" lang="en-US" altLang="ja-JP" dirty="0"/>
          </a:p>
          <a:p>
            <a:r>
              <a:rPr lang="ja-JP" altLang="en-US" dirty="0"/>
              <a:t>そこで簡単に記述するために導入されたのがイテレータ構文。</a:t>
            </a:r>
            <a:endParaRPr lang="en-US" altLang="ja-JP" dirty="0"/>
          </a:p>
          <a:p>
            <a:endParaRPr lang="en-US" altLang="ja-JP" dirty="0"/>
          </a:p>
          <a:p>
            <a:r>
              <a:rPr lang="en-US" altLang="ja-JP" dirty="0"/>
              <a:t>yield return, yield break</a:t>
            </a:r>
            <a:r>
              <a:rPr lang="ja-JP" altLang="en-US" dirty="0"/>
              <a:t>といった、</a:t>
            </a:r>
            <a:r>
              <a:rPr lang="en-US" altLang="ja-JP" dirty="0" err="1"/>
              <a:t>IEnumerator</a:t>
            </a:r>
            <a:r>
              <a:rPr lang="ja-JP" altLang="en-US" dirty="0"/>
              <a:t>を返す構文を用いる。</a:t>
            </a:r>
            <a:r>
              <a:rPr lang="en-US" altLang="ja-JP" dirty="0"/>
              <a:t>(</a:t>
            </a:r>
            <a:r>
              <a:rPr lang="ja-JP" altLang="en-US" dirty="0"/>
              <a:t>他の言語では「コルーチン」と呼ばれる</a:t>
            </a:r>
            <a:r>
              <a:rPr lang="en-US" altLang="ja-JP" dirty="0"/>
              <a:t>)</a:t>
            </a:r>
          </a:p>
          <a:p>
            <a:r>
              <a:rPr lang="en-US" altLang="ja-JP" dirty="0"/>
              <a:t>yield return</a:t>
            </a:r>
            <a:r>
              <a:rPr lang="ja-JP" altLang="en-US" dirty="0"/>
              <a:t>はその時点で処理を中断し、元の処理に戻る。</a:t>
            </a:r>
            <a:endParaRPr lang="en-US" altLang="ja-JP" dirty="0"/>
          </a:p>
          <a:p>
            <a:r>
              <a:rPr lang="en-US" altLang="ja-JP" dirty="0"/>
              <a:t>yield break</a:t>
            </a:r>
            <a:r>
              <a:rPr lang="ja-JP" altLang="en-US" dirty="0"/>
              <a:t>は</a:t>
            </a:r>
            <a:r>
              <a:rPr lang="en-US" altLang="ja-JP" dirty="0"/>
              <a:t>yield return</a:t>
            </a:r>
            <a:r>
              <a:rPr lang="ja-JP" altLang="en-US" dirty="0"/>
              <a:t>と同じだが、最後の処理であることを伝える。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97556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イテレータ</a:t>
            </a:r>
            <a:r>
              <a:rPr kumimoji="1" lang="en-US" altLang="ja-JP" dirty="0"/>
              <a:t>(2)</a:t>
            </a:r>
            <a:endParaRPr kumimoji="1" lang="ja-JP" altLang="en-US" dirty="0"/>
          </a:p>
        </p:txBody>
      </p:sp>
      <p:pic>
        <p:nvPicPr>
          <p:cNvPr id="4" name="図 3"/>
          <p:cNvPicPr>
            <a:picLocks noChangeAspect="1"/>
          </p:cNvPicPr>
          <p:nvPr/>
        </p:nvPicPr>
        <p:blipFill>
          <a:blip r:embed="rId2"/>
          <a:stretch>
            <a:fillRect/>
          </a:stretch>
        </p:blipFill>
        <p:spPr>
          <a:xfrm>
            <a:off x="2868027" y="2088982"/>
            <a:ext cx="6433100" cy="4769017"/>
          </a:xfrm>
          <a:prstGeom prst="rect">
            <a:avLst/>
          </a:prstGeom>
        </p:spPr>
      </p:pic>
    </p:spTree>
    <p:extLst>
      <p:ext uri="{BB962C8B-B14F-4D97-AF65-F5344CB8AC3E}">
        <p14:creationId xmlns:p14="http://schemas.microsoft.com/office/powerpoint/2010/main" val="92422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Partial Type</a:t>
            </a:r>
            <a:endParaRPr kumimoji="1" lang="ja-JP" altLang="en-US" dirty="0"/>
          </a:p>
        </p:txBody>
      </p:sp>
      <p:sp>
        <p:nvSpPr>
          <p:cNvPr id="3" name="コンテンツ プレースホルダー 2"/>
          <p:cNvSpPr>
            <a:spLocks noGrp="1"/>
          </p:cNvSpPr>
          <p:nvPr>
            <p:ph idx="1"/>
          </p:nvPr>
        </p:nvSpPr>
        <p:spPr>
          <a:xfrm>
            <a:off x="818712" y="2222288"/>
            <a:ext cx="10554574" cy="1290934"/>
          </a:xfrm>
        </p:spPr>
        <p:txBody>
          <a:bodyPr/>
          <a:lstStyle/>
          <a:p>
            <a:r>
              <a:rPr kumimoji="1" lang="ja-JP" altLang="en-US" dirty="0"/>
              <a:t>クラスの定義を、複数ファイルに分割することが出来る。</a:t>
            </a:r>
          </a:p>
        </p:txBody>
      </p:sp>
      <p:pic>
        <p:nvPicPr>
          <p:cNvPr id="4" name="図 3"/>
          <p:cNvPicPr>
            <a:picLocks noChangeAspect="1"/>
          </p:cNvPicPr>
          <p:nvPr/>
        </p:nvPicPr>
        <p:blipFill>
          <a:blip r:embed="rId2"/>
          <a:stretch>
            <a:fillRect/>
          </a:stretch>
        </p:blipFill>
        <p:spPr>
          <a:xfrm>
            <a:off x="3662863" y="3144754"/>
            <a:ext cx="4309051" cy="3544804"/>
          </a:xfrm>
          <a:prstGeom prst="rect">
            <a:avLst/>
          </a:prstGeom>
        </p:spPr>
      </p:pic>
    </p:spTree>
    <p:extLst>
      <p:ext uri="{BB962C8B-B14F-4D97-AF65-F5344CB8AC3E}">
        <p14:creationId xmlns:p14="http://schemas.microsoft.com/office/powerpoint/2010/main" val="422027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nullable</a:t>
            </a:r>
            <a:r>
              <a:rPr kumimoji="1" lang="ja-JP" altLang="en-US" dirty="0"/>
              <a:t>型</a:t>
            </a:r>
          </a:p>
        </p:txBody>
      </p:sp>
      <p:sp>
        <p:nvSpPr>
          <p:cNvPr id="3" name="コンテンツ プレースホルダー 2"/>
          <p:cNvSpPr>
            <a:spLocks noGrp="1"/>
          </p:cNvSpPr>
          <p:nvPr>
            <p:ph idx="1"/>
          </p:nvPr>
        </p:nvSpPr>
        <p:spPr>
          <a:xfrm>
            <a:off x="818712" y="2222287"/>
            <a:ext cx="10554574" cy="2012829"/>
          </a:xfrm>
        </p:spPr>
        <p:txBody>
          <a:bodyPr/>
          <a:lstStyle/>
          <a:p>
            <a:r>
              <a:rPr lang="en-US" altLang="ja-JP" dirty="0" err="1"/>
              <a:t>int</a:t>
            </a:r>
            <a:r>
              <a:rPr lang="ja-JP" altLang="en-US" dirty="0"/>
              <a:t>型</a:t>
            </a:r>
            <a:r>
              <a:rPr lang="en-US" altLang="ja-JP" dirty="0"/>
              <a:t>, double</a:t>
            </a:r>
            <a:r>
              <a:rPr lang="ja-JP" altLang="en-US" dirty="0"/>
              <a:t>型</a:t>
            </a:r>
            <a:r>
              <a:rPr lang="en-US" altLang="ja-JP" dirty="0"/>
              <a:t>, </a:t>
            </a:r>
            <a:r>
              <a:rPr lang="ja-JP" altLang="en-US" dirty="0"/>
              <a:t>構造体型などの値型は、</a:t>
            </a:r>
            <a:r>
              <a:rPr lang="en-US" altLang="ja-JP" dirty="0"/>
              <a:t>null</a:t>
            </a:r>
            <a:r>
              <a:rPr lang="ja-JP" altLang="en-US" dirty="0"/>
              <a:t>を取ることが出来ない。</a:t>
            </a:r>
            <a:r>
              <a:rPr lang="en-US" altLang="ja-JP" dirty="0"/>
              <a:t>(null</a:t>
            </a:r>
            <a:r>
              <a:rPr lang="ja-JP" altLang="en-US" dirty="0"/>
              <a:t>を取れるのは参照型だけ</a:t>
            </a:r>
            <a:r>
              <a:rPr lang="en-US" altLang="ja-JP" dirty="0"/>
              <a:t>)</a:t>
            </a:r>
          </a:p>
          <a:p>
            <a:r>
              <a:rPr lang="ja-JP" altLang="en-US" dirty="0"/>
              <a:t>そこで、型名の後ろに「</a:t>
            </a:r>
            <a:r>
              <a:rPr lang="en-US" altLang="ja-JP" dirty="0"/>
              <a:t>?</a:t>
            </a:r>
            <a:r>
              <a:rPr lang="ja-JP" altLang="en-US" dirty="0"/>
              <a:t>」を付けることによって、</a:t>
            </a:r>
            <a:r>
              <a:rPr lang="en-US" altLang="ja-JP" dirty="0"/>
              <a:t>null</a:t>
            </a:r>
            <a:r>
              <a:rPr lang="ja-JP" altLang="en-US" dirty="0"/>
              <a:t>を取ることのできる</a:t>
            </a:r>
            <a:r>
              <a:rPr lang="en-US" altLang="ja-JP" dirty="0"/>
              <a:t>nullable</a:t>
            </a:r>
            <a:r>
              <a:rPr lang="ja-JP" altLang="en-US" dirty="0"/>
              <a:t>型</a:t>
            </a:r>
            <a:r>
              <a:rPr lang="en-US" altLang="ja-JP" dirty="0"/>
              <a:t>(null</a:t>
            </a:r>
            <a:r>
              <a:rPr lang="ja-JP" altLang="en-US" dirty="0"/>
              <a:t>許容型</a:t>
            </a:r>
            <a:r>
              <a:rPr lang="en-US" altLang="ja-JP" dirty="0"/>
              <a:t>)</a:t>
            </a:r>
            <a:r>
              <a:rPr lang="ja-JP" altLang="en-US" dirty="0"/>
              <a:t>とすることが出来る機能。</a:t>
            </a:r>
            <a:endParaRPr lang="en-US" altLang="ja-JP" dirty="0"/>
          </a:p>
        </p:txBody>
      </p:sp>
      <p:pic>
        <p:nvPicPr>
          <p:cNvPr id="4" name="図 3"/>
          <p:cNvPicPr>
            <a:picLocks noChangeAspect="1"/>
          </p:cNvPicPr>
          <p:nvPr/>
        </p:nvPicPr>
        <p:blipFill>
          <a:blip r:embed="rId2"/>
          <a:stretch>
            <a:fillRect/>
          </a:stretch>
        </p:blipFill>
        <p:spPr>
          <a:xfrm>
            <a:off x="2757738" y="3877715"/>
            <a:ext cx="6668998" cy="2980285"/>
          </a:xfrm>
          <a:prstGeom prst="rect">
            <a:avLst/>
          </a:prstGeom>
        </p:spPr>
      </p:pic>
    </p:spTree>
    <p:extLst>
      <p:ext uri="{BB962C8B-B14F-4D97-AF65-F5344CB8AC3E}">
        <p14:creationId xmlns:p14="http://schemas.microsoft.com/office/powerpoint/2010/main" val="261131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438311"/>
            <a:ext cx="10571998" cy="970450"/>
          </a:xfrm>
        </p:spPr>
        <p:txBody>
          <a:bodyPr/>
          <a:lstStyle/>
          <a:p>
            <a:r>
              <a:rPr kumimoji="1" lang="en-US" altLang="ja-JP" dirty="0"/>
              <a:t>static</a:t>
            </a:r>
            <a:r>
              <a:rPr kumimoji="1" lang="ja-JP" altLang="en-US" dirty="0"/>
              <a:t>クラス</a:t>
            </a:r>
          </a:p>
        </p:txBody>
      </p:sp>
      <p:sp>
        <p:nvSpPr>
          <p:cNvPr id="3" name="コンテンツ プレースホルダー 2"/>
          <p:cNvSpPr>
            <a:spLocks noGrp="1"/>
          </p:cNvSpPr>
          <p:nvPr>
            <p:ph idx="1"/>
          </p:nvPr>
        </p:nvSpPr>
        <p:spPr>
          <a:xfrm>
            <a:off x="818712" y="2222287"/>
            <a:ext cx="10554574" cy="4515397"/>
          </a:xfrm>
        </p:spPr>
        <p:txBody>
          <a:bodyPr/>
          <a:lstStyle/>
          <a:p>
            <a:r>
              <a:rPr kumimoji="1" lang="ja-JP" altLang="en-US" dirty="0"/>
              <a:t>言わずと知れた</a:t>
            </a:r>
            <a:r>
              <a:rPr kumimoji="1" lang="en-US" altLang="ja-JP" dirty="0"/>
              <a:t>static</a:t>
            </a:r>
            <a:r>
              <a:rPr kumimoji="1" lang="ja-JP" altLang="en-US" dirty="0"/>
              <a:t>クラスは</a:t>
            </a:r>
            <a:r>
              <a:rPr kumimoji="1" lang="en-US" altLang="ja-JP" dirty="0"/>
              <a:t>C#2.0</a:t>
            </a:r>
            <a:r>
              <a:rPr kumimoji="1" lang="ja-JP" altLang="en-US" dirty="0"/>
              <a:t>から追加された。</a:t>
            </a:r>
            <a:endParaRPr kumimoji="1" lang="en-US" altLang="ja-JP" dirty="0"/>
          </a:p>
          <a:p>
            <a:endParaRPr lang="en-US" altLang="ja-JP" dirty="0"/>
          </a:p>
          <a:p>
            <a:r>
              <a:rPr kumimoji="1" lang="ja-JP" altLang="en-US" dirty="0"/>
              <a:t>インスタンスを生成しない、</a:t>
            </a:r>
            <a:r>
              <a:rPr kumimoji="1" lang="en-US" altLang="ja-JP" dirty="0"/>
              <a:t>static</a:t>
            </a:r>
            <a:r>
              <a:rPr kumimoji="1" lang="ja-JP" altLang="en-US" dirty="0"/>
              <a:t>メソッド、</a:t>
            </a:r>
            <a:r>
              <a:rPr kumimoji="1" lang="en-US" altLang="ja-JP" dirty="0"/>
              <a:t>static</a:t>
            </a:r>
            <a:r>
              <a:rPr kumimoji="1" lang="ja-JP" altLang="en-US" dirty="0"/>
              <a:t>プロパティのみを持つクラスを定義できる。</a:t>
            </a:r>
            <a:endParaRPr kumimoji="1" lang="en-US" altLang="ja-JP" dirty="0"/>
          </a:p>
          <a:p>
            <a:endParaRPr lang="en-US" altLang="ja-JP" dirty="0"/>
          </a:p>
          <a:p>
            <a:r>
              <a:rPr kumimoji="1" lang="ja-JP" altLang="en-US" dirty="0"/>
              <a:t>例えば</a:t>
            </a:r>
            <a:r>
              <a:rPr kumimoji="1" lang="en-US" altLang="ja-JP" dirty="0"/>
              <a:t>Math</a:t>
            </a:r>
            <a:r>
              <a:rPr kumimoji="1" lang="ja-JP" altLang="en-US" dirty="0"/>
              <a:t>クラスなど、機能としてメソッドをまとめておきたいが、インスタンスを生成しなくても気軽に使えるクラスを定義できる。</a:t>
            </a:r>
          </a:p>
        </p:txBody>
      </p:sp>
    </p:spTree>
    <p:extLst>
      <p:ext uri="{BB962C8B-B14F-4D97-AF65-F5344CB8AC3E}">
        <p14:creationId xmlns:p14="http://schemas.microsoft.com/office/powerpoint/2010/main" val="200698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lstStyle/>
          <a:p>
            <a:r>
              <a:rPr lang="en-US" altLang="ja-JP" dirty="0"/>
              <a:t>++C++; // </a:t>
            </a:r>
            <a:r>
              <a:rPr lang="ja-JP" altLang="en-US" dirty="0"/>
              <a:t>未確認飛行</a:t>
            </a:r>
            <a:r>
              <a:rPr lang="en-US" altLang="ja-JP" dirty="0"/>
              <a:t>C, </a:t>
            </a:r>
            <a:r>
              <a:rPr lang="en-US" altLang="ja-JP" dirty="0">
                <a:hlinkClick r:id="rId2"/>
              </a:rPr>
              <a:t>http://ufcpp.net/study/csharp/list_versions.html</a:t>
            </a:r>
            <a:endParaRPr lang="en-US" altLang="ja-JP" dirty="0"/>
          </a:p>
          <a:p>
            <a:r>
              <a:rPr lang="en-US" altLang="ja-JP" dirty="0"/>
              <a:t>MSDN, </a:t>
            </a:r>
            <a:r>
              <a:rPr lang="en-US" altLang="ja-JP" dirty="0">
                <a:hlinkClick r:id="rId3"/>
              </a:rPr>
              <a:t>https://msdn.microsoft.com/ja-jp/default.aspx</a:t>
            </a:r>
            <a:endParaRPr lang="en-US" altLang="ja-JP" dirty="0"/>
          </a:p>
        </p:txBody>
      </p:sp>
    </p:spTree>
    <p:extLst>
      <p:ext uri="{BB962C8B-B14F-4D97-AF65-F5344CB8AC3E}">
        <p14:creationId xmlns:p14="http://schemas.microsoft.com/office/powerpoint/2010/main" val="20510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そもそも</a:t>
            </a:r>
            <a:r>
              <a:rPr kumimoji="1" lang="en-US" altLang="ja-JP" dirty="0"/>
              <a:t>C#</a:t>
            </a:r>
            <a:r>
              <a:rPr kumimoji="1" lang="ja-JP" altLang="en-US" dirty="0" err="1"/>
              <a:t>って</a:t>
            </a:r>
            <a:r>
              <a:rPr kumimoji="1" lang="ja-JP" altLang="en-US" dirty="0"/>
              <a:t>どんな言語？</a:t>
            </a:r>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dirty="0"/>
              <a:t>15</a:t>
            </a:r>
            <a:r>
              <a:rPr kumimoji="1" lang="ja-JP" altLang="en-US" dirty="0"/>
              <a:t>年前、</a:t>
            </a:r>
            <a:r>
              <a:rPr kumimoji="1" lang="en-US" altLang="ja-JP" dirty="0"/>
              <a:t>Microsoft</a:t>
            </a:r>
            <a:r>
              <a:rPr kumimoji="1" lang="ja-JP" altLang="en-US" dirty="0"/>
              <a:t>が自身のフレームワーク「</a:t>
            </a:r>
            <a:r>
              <a:rPr kumimoji="1" lang="en-US" altLang="ja-JP" dirty="0"/>
              <a:t>.NET Framework</a:t>
            </a:r>
            <a:r>
              <a:rPr kumimoji="1" lang="ja-JP" altLang="en-US" dirty="0"/>
              <a:t>」の中核をなす言語として登場。</a:t>
            </a:r>
            <a:endParaRPr kumimoji="1" lang="en-US" altLang="ja-JP" dirty="0"/>
          </a:p>
          <a:p>
            <a:pPr marL="0" indent="0">
              <a:buNone/>
            </a:pPr>
            <a:r>
              <a:rPr kumimoji="1" lang="ja-JP" altLang="en-US" dirty="0"/>
              <a:t>「</a:t>
            </a:r>
            <a:r>
              <a:rPr kumimoji="1" lang="en-US" altLang="ja-JP" dirty="0"/>
              <a:t>Microsoft</a:t>
            </a:r>
            <a:r>
              <a:rPr kumimoji="1" lang="ja-JP" altLang="en-US" dirty="0"/>
              <a:t>版</a:t>
            </a:r>
            <a:r>
              <a:rPr kumimoji="1" lang="en-US" altLang="ja-JP" dirty="0"/>
              <a:t>Java</a:t>
            </a:r>
            <a:r>
              <a:rPr kumimoji="1" lang="ja-JP" altLang="en-US" dirty="0"/>
              <a:t>」と言われることが多いが、</a:t>
            </a:r>
            <a:r>
              <a:rPr lang="ja-JP" altLang="en-US" dirty="0"/>
              <a:t>実は開発陣は</a:t>
            </a:r>
            <a:r>
              <a:rPr lang="en-US" altLang="ja-JP" dirty="0"/>
              <a:t>Delphi</a:t>
            </a:r>
            <a:r>
              <a:rPr lang="ja-JP" altLang="en-US" dirty="0"/>
              <a:t>開発陣が多く、</a:t>
            </a:r>
            <a:r>
              <a:rPr lang="en-US" altLang="ja-JP" dirty="0"/>
              <a:t>Delphi</a:t>
            </a:r>
            <a:r>
              <a:rPr lang="ja-JP" altLang="en-US" dirty="0"/>
              <a:t>の影響が強い。</a:t>
            </a:r>
            <a:endParaRPr lang="en-US" altLang="ja-JP" dirty="0"/>
          </a:p>
          <a:p>
            <a:pPr marL="0" indent="0">
              <a:buNone/>
            </a:pPr>
            <a:r>
              <a:rPr lang="en-US" altLang="ja-JP" dirty="0"/>
              <a:t>(Delphi =&gt; </a:t>
            </a:r>
            <a:r>
              <a:rPr lang="ja-JP" altLang="en-US" dirty="0"/>
              <a:t>ボーランド社による、視覚的に</a:t>
            </a:r>
            <a:r>
              <a:rPr lang="en-US" altLang="ja-JP" dirty="0"/>
              <a:t>GUI</a:t>
            </a:r>
            <a:r>
              <a:rPr lang="ja-JP" altLang="en-US" dirty="0"/>
              <a:t>を構築できる機能などが特徴のプログラミング言語とその開発環境</a:t>
            </a:r>
            <a:r>
              <a:rPr lang="en-US" altLang="ja-JP" dirty="0"/>
              <a:t>…</a:t>
            </a:r>
            <a:r>
              <a:rPr lang="ja-JP" altLang="en-US" dirty="0"/>
              <a:t>まんま</a:t>
            </a:r>
            <a:r>
              <a:rPr lang="en-US" altLang="ja-JP" dirty="0" err="1"/>
              <a:t>VisualStudio</a:t>
            </a:r>
            <a:r>
              <a:rPr lang="ja-JP" altLang="en-US" dirty="0"/>
              <a:t>やんけ！</a:t>
            </a:r>
            <a:r>
              <a:rPr lang="en-US" altLang="ja-JP" dirty="0"/>
              <a:t>)</a:t>
            </a:r>
            <a:endParaRPr kumimoji="1" lang="en-US" altLang="ja-JP" dirty="0"/>
          </a:p>
          <a:p>
            <a:pPr marL="0" indent="0">
              <a:buNone/>
            </a:pPr>
            <a:endParaRPr kumimoji="1" lang="en-US" altLang="ja-JP" dirty="0"/>
          </a:p>
          <a:p>
            <a:pPr marL="0" indent="0">
              <a:buNone/>
            </a:pPr>
            <a:r>
              <a:rPr lang="ja-JP" altLang="en-US" dirty="0"/>
              <a:t>各言語から見た位置づけは以下の通り</a:t>
            </a:r>
            <a:r>
              <a:rPr lang="en-US" altLang="ja-JP" dirty="0"/>
              <a:t>:</a:t>
            </a:r>
          </a:p>
          <a:p>
            <a:pPr marL="0" indent="0">
              <a:buNone/>
            </a:pPr>
            <a:r>
              <a:rPr kumimoji="1" lang="en-US" altLang="ja-JP" dirty="0"/>
              <a:t>C++</a:t>
            </a:r>
            <a:r>
              <a:rPr kumimoji="1" lang="ja-JP" altLang="en-US" dirty="0"/>
              <a:t>からみると</a:t>
            </a:r>
            <a:r>
              <a:rPr kumimoji="1" lang="en-US" altLang="ja-JP" dirty="0"/>
              <a:t>	…	</a:t>
            </a:r>
            <a:r>
              <a:rPr kumimoji="1" lang="ja-JP" altLang="en-US" dirty="0"/>
              <a:t>メモリ管理が不要で、モダンな文法が使える</a:t>
            </a:r>
            <a:endParaRPr kumimoji="1" lang="en-US" altLang="ja-JP" dirty="0"/>
          </a:p>
          <a:p>
            <a:pPr marL="0" indent="0">
              <a:buNone/>
            </a:pPr>
            <a:r>
              <a:rPr lang="en-US" altLang="ja-JP" dirty="0"/>
              <a:t>Java</a:t>
            </a:r>
            <a:r>
              <a:rPr lang="ja-JP" altLang="en-US" dirty="0"/>
              <a:t>からみると</a:t>
            </a:r>
            <a:r>
              <a:rPr lang="en-US" altLang="ja-JP" dirty="0"/>
              <a:t>	…	</a:t>
            </a:r>
            <a:r>
              <a:rPr lang="ja-JP" altLang="en-US" dirty="0"/>
              <a:t>より抽象度の低い現実的なプログラミングができる</a:t>
            </a:r>
            <a:endParaRPr lang="en-US" altLang="ja-JP" dirty="0"/>
          </a:p>
          <a:p>
            <a:pPr marL="0" indent="0">
              <a:buNone/>
            </a:pPr>
            <a:r>
              <a:rPr kumimoji="1" lang="en-US" altLang="ja-JP" dirty="0"/>
              <a:t>Visual Basic</a:t>
            </a:r>
            <a:r>
              <a:rPr kumimoji="1" lang="ja-JP" altLang="en-US" dirty="0"/>
              <a:t>からみると</a:t>
            </a:r>
            <a:r>
              <a:rPr kumimoji="1" lang="en-US" altLang="ja-JP" dirty="0"/>
              <a:t>	…	</a:t>
            </a:r>
            <a:r>
              <a:rPr kumimoji="1" lang="ja-JP" altLang="en-US" dirty="0"/>
              <a:t>強い静的型付けが、デバッグを容易にする</a:t>
            </a:r>
          </a:p>
        </p:txBody>
      </p:sp>
    </p:spTree>
    <p:extLst>
      <p:ext uri="{BB962C8B-B14F-4D97-AF65-F5344CB8AC3E}">
        <p14:creationId xmlns:p14="http://schemas.microsoft.com/office/powerpoint/2010/main" val="26149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1.0</a:t>
            </a:r>
            <a:r>
              <a:rPr kumimoji="1" lang="en-US" altLang="ja-JP" dirty="0"/>
              <a:t> </a:t>
            </a:r>
            <a:r>
              <a:rPr kumimoji="1" lang="en-US" altLang="ja-JP" sz="1800" dirty="0"/>
              <a:t>2002</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a:t>初版。</a:t>
            </a:r>
            <a:endParaRPr lang="en-US" altLang="ja-JP" dirty="0"/>
          </a:p>
          <a:p>
            <a:pPr marL="0" indent="0">
              <a:buNone/>
            </a:pPr>
            <a:endParaRPr kumimoji="1" lang="en-US" altLang="ja-JP" dirty="0"/>
          </a:p>
          <a:p>
            <a:pPr marL="0" indent="0">
              <a:buNone/>
            </a:pPr>
            <a:r>
              <a:rPr lang="ja-JP" altLang="en-US" dirty="0"/>
              <a:t>前述のとおり、</a:t>
            </a:r>
            <a:r>
              <a:rPr lang="en-US" altLang="ja-JP" dirty="0"/>
              <a:t>C++</a:t>
            </a:r>
            <a:r>
              <a:rPr lang="ja-JP" altLang="en-US" dirty="0"/>
              <a:t>の次世代言語として、</a:t>
            </a:r>
            <a:r>
              <a:rPr lang="en-US" altLang="ja-JP" dirty="0"/>
              <a:t>C++</a:t>
            </a:r>
            <a:r>
              <a:rPr lang="ja-JP" altLang="en-US" dirty="0"/>
              <a:t>風の文法に</a:t>
            </a:r>
            <a:r>
              <a:rPr lang="en-US" altLang="ja-JP" dirty="0"/>
              <a:t>Delphi</a:t>
            </a:r>
            <a:r>
              <a:rPr lang="ja-JP" altLang="en-US" dirty="0"/>
              <a:t>などの言語に存在したモダンな文法を取り込んで発表された。</a:t>
            </a:r>
            <a:endParaRPr lang="en-US" altLang="ja-JP" dirty="0"/>
          </a:p>
          <a:p>
            <a:pPr marL="0" indent="0">
              <a:buNone/>
            </a:pPr>
            <a:r>
              <a:rPr kumimoji="1" lang="ja-JP" altLang="en-US" dirty="0"/>
              <a:t>特徴として、</a:t>
            </a:r>
            <a:r>
              <a:rPr lang="en-US" altLang="ja-JP" b="1" dirty="0"/>
              <a:t>『</a:t>
            </a:r>
            <a:r>
              <a:rPr lang="ja-JP" altLang="en-US" b="1" dirty="0"/>
              <a:t>共通言語基盤</a:t>
            </a:r>
            <a:r>
              <a:rPr lang="en-US" altLang="ja-JP" b="1" dirty="0"/>
              <a:t>(CLR)』『</a:t>
            </a:r>
            <a:r>
              <a:rPr lang="ja-JP" altLang="en-US" b="1" dirty="0"/>
              <a:t>共通中間言語</a:t>
            </a:r>
            <a:r>
              <a:rPr lang="en-US" altLang="ja-JP" b="1" dirty="0"/>
              <a:t>(CIL)』</a:t>
            </a:r>
            <a:r>
              <a:rPr lang="ja-JP" altLang="en-US" dirty="0"/>
              <a:t>などを用いている点が挙げられる。</a:t>
            </a:r>
            <a:endParaRPr lang="en-US" altLang="ja-JP" dirty="0"/>
          </a:p>
          <a:p>
            <a:pPr marL="0" indent="0">
              <a:buNone/>
            </a:pPr>
            <a:r>
              <a:rPr lang="en-US" altLang="ja-JP" dirty="0"/>
              <a:t>(</a:t>
            </a:r>
            <a:r>
              <a:rPr lang="ja-JP" altLang="en-US" dirty="0"/>
              <a:t>めちゃくちゃ重要なので、後で詳しく説明します</a:t>
            </a:r>
            <a:r>
              <a:rPr lang="en-US" altLang="ja-JP" dirty="0"/>
              <a:t>)</a:t>
            </a:r>
          </a:p>
          <a:p>
            <a:pPr marL="0" indent="0">
              <a:buNone/>
            </a:pPr>
            <a:endParaRPr kumimoji="1" lang="en-US" altLang="ja-JP" dirty="0"/>
          </a:p>
          <a:p>
            <a:pPr marL="0" indent="0">
              <a:buNone/>
            </a:pPr>
            <a:r>
              <a:rPr kumimoji="1" lang="ja-JP" altLang="en-US" dirty="0"/>
              <a:t>クラス、プロパティ、デリゲート、イベント、各種演算子など、基本的な文法はここで定義されている。</a:t>
            </a:r>
            <a:endParaRPr kumimoji="1" lang="en-US" altLang="ja-JP" dirty="0"/>
          </a:p>
        </p:txBody>
      </p:sp>
    </p:spTree>
    <p:extLst>
      <p:ext uri="{BB962C8B-B14F-4D97-AF65-F5344CB8AC3E}">
        <p14:creationId xmlns:p14="http://schemas.microsoft.com/office/powerpoint/2010/main" val="58110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en-US" altLang="ja-JP" sz="2800" dirty="0"/>
              <a:t>2.0</a:t>
            </a:r>
            <a:r>
              <a:rPr kumimoji="1" lang="en-US" altLang="ja-JP" dirty="0"/>
              <a:t> </a:t>
            </a:r>
            <a:r>
              <a:rPr kumimoji="1" lang="en-US" altLang="ja-JP" sz="1800" dirty="0"/>
              <a:t>2003</a:t>
            </a:r>
            <a:r>
              <a:rPr kumimoji="1" lang="ja-JP" altLang="en-US" sz="1800" dirty="0"/>
              <a:t>年公開</a:t>
            </a:r>
            <a:endParaRPr kumimoji="1" lang="ja-JP" altLang="en-US" dirty="0"/>
          </a:p>
        </p:txBody>
      </p:sp>
      <p:sp>
        <p:nvSpPr>
          <p:cNvPr id="3" name="コンテンツ プレースホルダー 2"/>
          <p:cNvSpPr>
            <a:spLocks noGrp="1"/>
          </p:cNvSpPr>
          <p:nvPr>
            <p:ph idx="1"/>
          </p:nvPr>
        </p:nvSpPr>
        <p:spPr>
          <a:xfrm>
            <a:off x="818712" y="2222287"/>
            <a:ext cx="10554574" cy="4480354"/>
          </a:xfrm>
        </p:spPr>
        <p:txBody>
          <a:bodyPr/>
          <a:lstStyle/>
          <a:p>
            <a:r>
              <a:rPr kumimoji="1" lang="ja-JP" altLang="en-US" dirty="0"/>
              <a:t>ジェネリクス</a:t>
            </a:r>
            <a:endParaRPr kumimoji="1" lang="en-US" altLang="ja-JP" dirty="0"/>
          </a:p>
          <a:p>
            <a:r>
              <a:rPr lang="ja-JP" altLang="en-US" dirty="0"/>
              <a:t>匿名メソッド</a:t>
            </a:r>
            <a:endParaRPr lang="en-US" altLang="ja-JP" dirty="0"/>
          </a:p>
          <a:p>
            <a:r>
              <a:rPr kumimoji="1" lang="ja-JP" altLang="en-US" dirty="0"/>
              <a:t>イテレータ</a:t>
            </a:r>
            <a:endParaRPr kumimoji="1" lang="en-US" altLang="ja-JP" dirty="0"/>
          </a:p>
          <a:p>
            <a:r>
              <a:rPr lang="en-US" altLang="ja-JP" dirty="0"/>
              <a:t>Partial Type</a:t>
            </a:r>
          </a:p>
          <a:p>
            <a:r>
              <a:rPr kumimoji="1" lang="en-US" altLang="ja-JP" dirty="0"/>
              <a:t>Nullable</a:t>
            </a:r>
            <a:r>
              <a:rPr kumimoji="1" lang="ja-JP" altLang="en-US" dirty="0"/>
              <a:t>型</a:t>
            </a:r>
            <a:endParaRPr lang="en-US" altLang="ja-JP" dirty="0"/>
          </a:p>
          <a:p>
            <a:r>
              <a:rPr kumimoji="1" lang="en-US" altLang="ja-JP" dirty="0"/>
              <a:t>Static</a:t>
            </a:r>
            <a:r>
              <a:rPr kumimoji="1" lang="ja-JP" altLang="en-US" dirty="0"/>
              <a:t>クラス</a:t>
            </a:r>
            <a:endParaRPr kumimoji="1" lang="en-US" altLang="ja-JP" dirty="0"/>
          </a:p>
          <a:p>
            <a:r>
              <a:rPr lang="ja-JP" altLang="en-US" dirty="0"/>
              <a:t>その他</a:t>
            </a:r>
            <a:r>
              <a:rPr lang="en-US" altLang="ja-JP" dirty="0"/>
              <a:t>…</a:t>
            </a:r>
            <a:endParaRPr kumimoji="1" lang="en-US" altLang="ja-JP" dirty="0"/>
          </a:p>
        </p:txBody>
      </p:sp>
    </p:spTree>
    <p:extLst>
      <p:ext uri="{BB962C8B-B14F-4D97-AF65-F5344CB8AC3E}">
        <p14:creationId xmlns:p14="http://schemas.microsoft.com/office/powerpoint/2010/main" val="337010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ジェネリクス</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C++</a:t>
            </a:r>
            <a:r>
              <a:rPr kumimoji="1" lang="ja-JP" altLang="en-US" dirty="0"/>
              <a:t>でいう</a:t>
            </a:r>
            <a:r>
              <a:rPr kumimoji="1" lang="en-US" altLang="ja-JP" dirty="0"/>
              <a:t>template</a:t>
            </a:r>
          </a:p>
          <a:p>
            <a:endParaRPr lang="en-US" altLang="ja-JP" dirty="0"/>
          </a:p>
          <a:p>
            <a:r>
              <a:rPr lang="ja-JP" altLang="en-US" dirty="0"/>
              <a:t>ジェネリッククラスと、ジェネリックメソッドがある</a:t>
            </a:r>
            <a:endParaRPr lang="en-US" altLang="ja-JP" dirty="0"/>
          </a:p>
          <a:p>
            <a:endParaRPr kumimoji="1" lang="en-US" altLang="ja-JP" dirty="0"/>
          </a:p>
          <a:p>
            <a:r>
              <a:rPr lang="ja-JP" altLang="en-US" dirty="0"/>
              <a:t>共通のコードを、異なる型に適応させるための機能</a:t>
            </a:r>
            <a:endParaRPr kumimoji="1" lang="ja-JP" altLang="en-US" dirty="0"/>
          </a:p>
        </p:txBody>
      </p:sp>
    </p:spTree>
    <p:extLst>
      <p:ext uri="{BB962C8B-B14F-4D97-AF65-F5344CB8AC3E}">
        <p14:creationId xmlns:p14="http://schemas.microsoft.com/office/powerpoint/2010/main" val="106482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ジェネリクス</a:t>
            </a:r>
            <a:r>
              <a:rPr lang="en-US" altLang="ja-JP" dirty="0"/>
              <a:t>(2) </a:t>
            </a:r>
            <a:r>
              <a:rPr lang="ja-JP" altLang="en-US" dirty="0"/>
              <a:t>クラス</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1058575" y="4127723"/>
            <a:ext cx="9346812" cy="2578431"/>
          </a:xfrm>
          <a:prstGeom prst="rect">
            <a:avLst/>
          </a:prstGeom>
        </p:spPr>
      </p:pic>
      <p:sp>
        <p:nvSpPr>
          <p:cNvPr id="3" name="テキスト ボックス 2"/>
          <p:cNvSpPr txBox="1"/>
          <p:nvPr/>
        </p:nvSpPr>
        <p:spPr>
          <a:xfrm>
            <a:off x="967666" y="2388093"/>
            <a:ext cx="8996374" cy="923330"/>
          </a:xfrm>
          <a:prstGeom prst="rect">
            <a:avLst/>
          </a:prstGeom>
          <a:noFill/>
        </p:spPr>
        <p:txBody>
          <a:bodyPr wrap="none" rtlCol="0">
            <a:spAutoFit/>
          </a:bodyPr>
          <a:lstStyle/>
          <a:p>
            <a:r>
              <a:rPr kumimoji="1" lang="ja-JP" altLang="en-US" dirty="0"/>
              <a:t>型を問わず同じ処理を行うコードを作成することが出来る。</a:t>
            </a:r>
            <a:endParaRPr kumimoji="1" lang="en-US" altLang="ja-JP" dirty="0"/>
          </a:p>
          <a:p>
            <a:endParaRPr kumimoji="1" lang="en-US" altLang="ja-JP" dirty="0"/>
          </a:p>
          <a:p>
            <a:r>
              <a:rPr kumimoji="1" lang="en-US" altLang="ja-JP" dirty="0"/>
              <a:t>object</a:t>
            </a:r>
            <a:r>
              <a:rPr kumimoji="1" lang="ja-JP" altLang="en-US" dirty="0"/>
              <a:t>型を用いた場合との違いは、使用する側が型情報を維持することが出来る点。</a:t>
            </a:r>
          </a:p>
        </p:txBody>
      </p:sp>
    </p:spTree>
    <p:extLst>
      <p:ext uri="{BB962C8B-B14F-4D97-AF65-F5344CB8AC3E}">
        <p14:creationId xmlns:p14="http://schemas.microsoft.com/office/powerpoint/2010/main" val="14286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ジェネリクス</a:t>
            </a:r>
            <a:r>
              <a:rPr lang="en-US" altLang="ja-JP" dirty="0"/>
              <a:t>(2) </a:t>
            </a:r>
            <a:r>
              <a:rPr lang="ja-JP" altLang="en-US" dirty="0"/>
              <a:t>制約条件</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912228" y="5339375"/>
            <a:ext cx="5616804" cy="1431131"/>
          </a:xfrm>
          <a:prstGeom prst="rect">
            <a:avLst/>
          </a:prstGeom>
        </p:spPr>
      </p:pic>
      <p:sp>
        <p:nvSpPr>
          <p:cNvPr id="5" name="テキスト ボックス 4"/>
          <p:cNvSpPr txBox="1"/>
          <p:nvPr/>
        </p:nvSpPr>
        <p:spPr>
          <a:xfrm>
            <a:off x="2618591" y="3929953"/>
            <a:ext cx="6417141" cy="1200329"/>
          </a:xfrm>
          <a:prstGeom prst="rect">
            <a:avLst/>
          </a:prstGeom>
          <a:noFill/>
        </p:spPr>
        <p:txBody>
          <a:bodyPr wrap="none" rtlCol="0">
            <a:spAutoFit/>
          </a:bodyPr>
          <a:lstStyle/>
          <a:p>
            <a:r>
              <a:rPr kumimoji="1" lang="en-US" altLang="ja-JP" dirty="0"/>
              <a:t>where T : struct			</a:t>
            </a:r>
            <a:r>
              <a:rPr kumimoji="1" lang="ja-JP" altLang="en-US" dirty="0"/>
              <a:t>値型しか指定できない</a:t>
            </a:r>
            <a:endParaRPr kumimoji="1" lang="en-US" altLang="ja-JP" dirty="0"/>
          </a:p>
          <a:p>
            <a:r>
              <a:rPr kumimoji="1" lang="en-US" altLang="ja-JP" dirty="0"/>
              <a:t>where T : class			</a:t>
            </a:r>
            <a:r>
              <a:rPr kumimoji="1" lang="ja-JP" altLang="en-US" dirty="0"/>
              <a:t>参照型しか指定できない</a:t>
            </a:r>
            <a:endParaRPr kumimoji="1" lang="en-US" altLang="ja-JP" dirty="0"/>
          </a:p>
          <a:p>
            <a:r>
              <a:rPr kumimoji="1" lang="en-US" altLang="ja-JP" dirty="0"/>
              <a:t>where T : new()			</a:t>
            </a:r>
            <a:r>
              <a:rPr kumimoji="1" lang="ja-JP" altLang="en-US" dirty="0"/>
              <a:t>引数なしのコンストラクタを持つ</a:t>
            </a:r>
            <a:endParaRPr kumimoji="1" lang="en-US" altLang="ja-JP" dirty="0"/>
          </a:p>
          <a:p>
            <a:r>
              <a:rPr kumimoji="1" lang="en-US" altLang="ja-JP" dirty="0"/>
              <a:t>where T : </a:t>
            </a:r>
            <a:r>
              <a:rPr kumimoji="1" lang="ja-JP" altLang="en-US" dirty="0"/>
              <a:t>クラス名</a:t>
            </a:r>
            <a:r>
              <a:rPr kumimoji="1" lang="en-US" altLang="ja-JP" dirty="0"/>
              <a:t>		</a:t>
            </a:r>
            <a:r>
              <a:rPr kumimoji="1" lang="ja-JP" altLang="en-US" dirty="0"/>
              <a:t>指定したクラスを継承している</a:t>
            </a:r>
            <a:endParaRPr kumimoji="1" lang="en-US" altLang="ja-JP" dirty="0"/>
          </a:p>
        </p:txBody>
      </p:sp>
      <p:sp>
        <p:nvSpPr>
          <p:cNvPr id="3" name="テキスト ボックス 2"/>
          <p:cNvSpPr txBox="1"/>
          <p:nvPr/>
        </p:nvSpPr>
        <p:spPr>
          <a:xfrm>
            <a:off x="1030016" y="2243533"/>
            <a:ext cx="9594293" cy="1477328"/>
          </a:xfrm>
          <a:prstGeom prst="rect">
            <a:avLst/>
          </a:prstGeom>
          <a:noFill/>
        </p:spPr>
        <p:txBody>
          <a:bodyPr wrap="none" rtlCol="0">
            <a:spAutoFit/>
          </a:bodyPr>
          <a:lstStyle/>
          <a:p>
            <a:r>
              <a:rPr kumimoji="1" lang="ja-JP" altLang="en-US" dirty="0"/>
              <a:t>このままでは、型情報が抽象的すぎて、ジェネリクスでは実現できない処理がある。</a:t>
            </a:r>
            <a:endParaRPr kumimoji="1" lang="en-US" altLang="ja-JP" dirty="0"/>
          </a:p>
          <a:p>
            <a:r>
              <a:rPr kumimoji="1" lang="ja-JP" altLang="en-US" dirty="0"/>
              <a:t>例えば</a:t>
            </a:r>
            <a:r>
              <a:rPr kumimoji="1" lang="en-US" altLang="ja-JP" dirty="0"/>
              <a:t>)</a:t>
            </a:r>
          </a:p>
          <a:p>
            <a:r>
              <a:rPr kumimoji="1" lang="ja-JP" altLang="en-US" dirty="0"/>
              <a:t>　比較を行うメソッド</a:t>
            </a:r>
            <a:r>
              <a:rPr kumimoji="1" lang="en-US" altLang="ja-JP" dirty="0"/>
              <a:t>…</a:t>
            </a:r>
            <a:r>
              <a:rPr kumimoji="1" lang="ja-JP" altLang="en-US" dirty="0"/>
              <a:t>そもそも比較が不可能な型を指定されてしまう可能性もある</a:t>
            </a:r>
            <a:endParaRPr kumimoji="1" lang="en-US" altLang="ja-JP" dirty="0"/>
          </a:p>
          <a:p>
            <a:endParaRPr kumimoji="1" lang="en-US" altLang="ja-JP" dirty="0"/>
          </a:p>
          <a:p>
            <a:r>
              <a:rPr kumimoji="1" lang="ja-JP" altLang="en-US" dirty="0"/>
              <a:t>以下のように記述することで、対応する型を制限できる。 </a:t>
            </a:r>
            <a:r>
              <a:rPr kumimoji="1" lang="en-US" altLang="ja-JP" dirty="0"/>
              <a:t>=&gt; </a:t>
            </a:r>
            <a:r>
              <a:rPr kumimoji="1" lang="ja-JP" altLang="en-US" dirty="0"/>
              <a:t>より限定的なコードが書ける</a:t>
            </a:r>
            <a:endParaRPr kumimoji="1" lang="en-US" altLang="ja-JP" dirty="0"/>
          </a:p>
        </p:txBody>
      </p:sp>
    </p:spTree>
    <p:extLst>
      <p:ext uri="{BB962C8B-B14F-4D97-AF65-F5344CB8AC3E}">
        <p14:creationId xmlns:p14="http://schemas.microsoft.com/office/powerpoint/2010/main" val="515539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匿名メソッド</a:t>
            </a:r>
          </a:p>
        </p:txBody>
      </p:sp>
      <p:sp>
        <p:nvSpPr>
          <p:cNvPr id="3" name="コンテンツ プレースホルダー 2"/>
          <p:cNvSpPr>
            <a:spLocks noGrp="1"/>
          </p:cNvSpPr>
          <p:nvPr>
            <p:ph idx="1"/>
          </p:nvPr>
        </p:nvSpPr>
        <p:spPr/>
        <p:txBody>
          <a:bodyPr/>
          <a:lstStyle/>
          <a:p>
            <a:r>
              <a:rPr lang="ja-JP" altLang="en-US" dirty="0"/>
              <a:t>コード中、どこでもメソッドを記述できる機能。</a:t>
            </a:r>
            <a:r>
              <a:rPr lang="en-US" altLang="ja-JP" dirty="0"/>
              <a:t>(</a:t>
            </a:r>
            <a:r>
              <a:rPr lang="ja-JP" altLang="en-US" dirty="0"/>
              <a:t>ラムダ式の前身</a:t>
            </a:r>
            <a:r>
              <a:rPr lang="en-US" altLang="ja-JP" dirty="0"/>
              <a:t>)</a:t>
            </a:r>
          </a:p>
          <a:p>
            <a:r>
              <a:rPr lang="ja-JP" altLang="en-US" dirty="0"/>
              <a:t>イベントなどのデリゲートと相性が良い</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2849533" y="5050964"/>
            <a:ext cx="6492932" cy="1612483"/>
          </a:xfrm>
          <a:prstGeom prst="rect">
            <a:avLst/>
          </a:prstGeom>
        </p:spPr>
      </p:pic>
    </p:spTree>
    <p:extLst>
      <p:ext uri="{BB962C8B-B14F-4D97-AF65-F5344CB8AC3E}">
        <p14:creationId xmlns:p14="http://schemas.microsoft.com/office/powerpoint/2010/main" val="341808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a:t>
            </a:r>
            <a:r>
              <a:rPr kumimoji="1" lang="en-US" altLang="ja-JP" dirty="0"/>
              <a:t>) </a:t>
            </a:r>
            <a:r>
              <a:rPr kumimoji="1" lang="ja-JP" altLang="en-US" dirty="0"/>
              <a:t>デリゲート記述方法の変遷</a:t>
            </a:r>
            <a:r>
              <a:rPr kumimoji="1" lang="en-US" altLang="ja-JP" dirty="0"/>
              <a:t>(1)</a:t>
            </a:r>
            <a:endParaRPr kumimoji="1" lang="ja-JP" altLang="en-US" dirty="0"/>
          </a:p>
        </p:txBody>
      </p:sp>
      <p:sp>
        <p:nvSpPr>
          <p:cNvPr id="3" name="コンテンツ プレースホルダー 2"/>
          <p:cNvSpPr>
            <a:spLocks noGrp="1"/>
          </p:cNvSpPr>
          <p:nvPr>
            <p:ph idx="1"/>
          </p:nvPr>
        </p:nvSpPr>
        <p:spPr>
          <a:xfrm>
            <a:off x="818712" y="2222287"/>
            <a:ext cx="10554574" cy="4403101"/>
          </a:xfrm>
        </p:spPr>
        <p:txBody>
          <a:bodyPr>
            <a:normAutofit/>
          </a:bodyPr>
          <a:lstStyle/>
          <a:p>
            <a:r>
              <a:rPr kumimoji="1" lang="ja-JP" altLang="en-US" dirty="0"/>
              <a:t>デリゲートの記述方法は、</a:t>
            </a:r>
            <a:r>
              <a:rPr kumimoji="1" lang="en-US" altLang="ja-JP" dirty="0"/>
              <a:t>C#</a:t>
            </a:r>
            <a:r>
              <a:rPr kumimoji="1" lang="ja-JP" altLang="en-US" dirty="0"/>
              <a:t>のアップデートと共に増えていき、ごちゃごちゃしてきている。</a:t>
            </a:r>
            <a:endParaRPr kumimoji="1" lang="en-US" altLang="ja-JP" dirty="0"/>
          </a:p>
          <a:p>
            <a:endParaRPr kumimoji="1" lang="en-US" altLang="ja-JP" dirty="0"/>
          </a:p>
          <a:p>
            <a:r>
              <a:rPr lang="ja-JP" altLang="en-US" dirty="0"/>
              <a:t>そもそも「デリゲート」って？</a:t>
            </a:r>
            <a:r>
              <a:rPr lang="en-US" altLang="ja-JP" dirty="0"/>
              <a:t>	…	</a:t>
            </a:r>
            <a:r>
              <a:rPr lang="ja-JP" altLang="en-US" dirty="0"/>
              <a:t>メソッドを表す型。</a:t>
            </a:r>
            <a:r>
              <a:rPr lang="en-US" altLang="ja-JP" dirty="0"/>
              <a:t>C</a:t>
            </a:r>
            <a:r>
              <a:rPr lang="ja-JP" altLang="en-US" dirty="0"/>
              <a:t>言語でいう関数ポインタ？</a:t>
            </a:r>
            <a:endParaRPr kumimoji="1" lang="en-US" altLang="ja-JP" dirty="0"/>
          </a:p>
          <a:p>
            <a:r>
              <a:rPr lang="en-US" altLang="ja-JP" dirty="0"/>
              <a:t>Delegate</a:t>
            </a:r>
            <a:r>
              <a:rPr lang="ja-JP" altLang="en-US" dirty="0"/>
              <a:t>の意味は「移譲」。処理の内容を、他のメソッドに移譲することを目的としている。ぶっちゃ</a:t>
            </a:r>
            <a:r>
              <a:rPr lang="ja-JP" altLang="en-US" dirty="0" err="1"/>
              <a:t>け</a:t>
            </a:r>
            <a:r>
              <a:rPr lang="ja-JP" altLang="en-US" dirty="0"/>
              <a:t>関数ポインタ。</a:t>
            </a:r>
            <a:endParaRPr kumimoji="1" lang="ja-JP" altLang="en-US" dirty="0"/>
          </a:p>
        </p:txBody>
      </p:sp>
    </p:spTree>
    <p:extLst>
      <p:ext uri="{BB962C8B-B14F-4D97-AF65-F5344CB8AC3E}">
        <p14:creationId xmlns:p14="http://schemas.microsoft.com/office/powerpoint/2010/main" val="331737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1</TotalTime>
  <Words>719</Words>
  <Application>Microsoft Office PowerPoint</Application>
  <PresentationFormat>ワイド画面</PresentationFormat>
  <Paragraphs>80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ＭＳ ゴシック</vt:lpstr>
      <vt:lpstr>Century Gothic</vt:lpstr>
      <vt:lpstr>Wingdings 2</vt:lpstr>
      <vt:lpstr>クォータブル</vt:lpstr>
      <vt:lpstr>C#のバージョンと文法 1.0~2.0</vt:lpstr>
      <vt:lpstr>そもそもC#ってどんな言語？</vt:lpstr>
      <vt:lpstr>C#1.0 2002年公開</vt:lpstr>
      <vt:lpstr>C#2.0 2003年公開</vt:lpstr>
      <vt:lpstr>ジェネリクス(1)</vt:lpstr>
      <vt:lpstr>ジェネリクス(2) クラス</vt:lpstr>
      <vt:lpstr>ジェネリクス(2) 制約条件</vt:lpstr>
      <vt:lpstr>匿名メソッド</vt:lpstr>
      <vt:lpstr>補足) デリゲート記述方法の変遷(1)</vt:lpstr>
      <vt:lpstr>補足) デリゲート記述方法の変遷(2)</vt:lpstr>
      <vt:lpstr>イテレータ</vt:lpstr>
      <vt:lpstr>イテレータ(2)</vt:lpstr>
      <vt:lpstr>Partial Type</vt:lpstr>
      <vt:lpstr>nullable型</vt:lpstr>
      <vt:lpstr>staticクラス</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C#のバージョンと文法</dc:title>
  <dc:creator>大塚佑助</dc:creator>
  <cp:lastModifiedBy>大塚佑助</cp:lastModifiedBy>
  <cp:revision>2</cp:revision>
  <dcterms:created xsi:type="dcterms:W3CDTF">2017-05-19T03:10:04Z</dcterms:created>
  <dcterms:modified xsi:type="dcterms:W3CDTF">2017-05-19T08:32:35Z</dcterms:modified>
</cp:coreProperties>
</file>