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29821b0b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529821b0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529821b0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529821b0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29821b0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3529821b0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29821b0b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529821b0b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529821b0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529821b0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529821b0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529821b0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529821b0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529821b0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29821b0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529821b0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529821b0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529821b0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529821b0b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529821b0b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29821b0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29821b0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29821b0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529821b0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529821b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529821b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529821b0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529821b0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529821b0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529821b0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529821b0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529821b0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529821b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529821b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529821b0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529821b0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701b293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701b293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529821b0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529821b0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29821b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29821b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529821b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529821b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29821b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29821b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529821b0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529821b0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529821b0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529821b0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29821b0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29821b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2201.11903" TargetMode="External"/><Relationship Id="rId4" Type="http://schemas.openxmlformats.org/officeDocument/2006/relationships/hyperlink" Target="https://arxiv.org/pdf/2203.11171" TargetMode="External"/><Relationship Id="rId5" Type="http://schemas.openxmlformats.org/officeDocument/2006/relationships/hyperlink" Target="https://arxiv.org/pdf/2305.10601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arxiv.org/pdf/2205.11916" TargetMode="External"/><Relationship Id="rId4" Type="http://schemas.openxmlformats.org/officeDocument/2006/relationships/hyperlink" Target="https://arxiv.org/pdf/2401.04925" TargetMode="External"/><Relationship Id="rId5" Type="http://schemas.openxmlformats.org/officeDocument/2006/relationships/hyperlink" Target="https://arxiv.org/pdf/2401.08967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rxiv.org/pdf/2501.12948" TargetMode="External"/><Relationship Id="rId4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arxiv.org/pdf/2501.19393v2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dn.openai.com/better-language-models/language_models_are_unsupervised_multitask_learners.pdf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Attention</a:t>
            </a:r>
            <a:endParaRPr sz="2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2400"/>
            <a:ext cx="427246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32375" y="865500"/>
            <a:ext cx="5865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Translation Task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6 encoder layers and 6 decoder layers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512 dim, 8 heads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https://arxiv.org/pdf/1706.03762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15" name="Google Shape;115;p22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325" y="788250"/>
            <a:ext cx="7591859" cy="29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325" y="3259800"/>
            <a:ext cx="3298424" cy="188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67800" y="3831425"/>
            <a:ext cx="4201074" cy="121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24" name="Google Shape;124;p23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5" y="1709100"/>
            <a:ext cx="8839199" cy="274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31" name="Google Shape;131;p24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675" y="865500"/>
            <a:ext cx="5000434" cy="2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38" name="Google Shape;138;p25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875" y="1151750"/>
            <a:ext cx="3529801" cy="29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45" name="Google Shape;145;p26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950" y="1198775"/>
            <a:ext cx="4048073" cy="2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52" name="Google Shape;152;p27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1563350"/>
            <a:ext cx="8839201" cy="270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59" name="Google Shape;159;p28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00" y="1292875"/>
            <a:ext cx="3201385" cy="2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66" name="Google Shape;166;p29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450" y="1010650"/>
            <a:ext cx="6276362" cy="2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73" name="Google Shape;173;p30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175" y="1257600"/>
            <a:ext cx="6471006" cy="29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80" name="Google Shape;180;p31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225" y="1045925"/>
            <a:ext cx="6535232" cy="29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GPT-1</a:t>
            </a:r>
            <a:endParaRPr sz="2500"/>
          </a:p>
        </p:txBody>
      </p:sp>
      <p:sp>
        <p:nvSpPr>
          <p:cNvPr id="62" name="Google Shape;62;p14"/>
          <p:cNvSpPr txBox="1"/>
          <p:nvPr/>
        </p:nvSpPr>
        <p:spPr>
          <a:xfrm>
            <a:off x="132375" y="865500"/>
            <a:ext cx="6771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original decoder transformer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12 layers, 768 dim, 12 heads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Pre-training on 7000 unpublished books with unsupervised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Fine-tuning with labelled data by introducing extra parameters for different tasks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https://cdn.openai.com/research-covers/language-unsupervised/language_understanding_paper.pdf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525" y="3070150"/>
            <a:ext cx="4301026" cy="200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Llama 2</a:t>
            </a:r>
            <a:endParaRPr sz="2500"/>
          </a:p>
        </p:txBody>
      </p:sp>
      <p:sp>
        <p:nvSpPr>
          <p:cNvPr id="187" name="Google Shape;187;p32"/>
          <p:cNvSpPr txBox="1"/>
          <p:nvPr/>
        </p:nvSpPr>
        <p:spPr>
          <a:xfrm>
            <a:off x="132375" y="865500"/>
            <a:ext cx="67713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the Llama-1, </a:t>
            </a:r>
            <a:r>
              <a:rPr lang="en" sz="1800">
                <a:solidFill>
                  <a:schemeClr val="dk2"/>
                </a:solidFill>
              </a:rPr>
              <a:t>increased</a:t>
            </a:r>
            <a:r>
              <a:rPr lang="en" sz="1800">
                <a:solidFill>
                  <a:schemeClr val="dk2"/>
                </a:solidFill>
              </a:rPr>
              <a:t> context length, used Group Query Attention (GQA)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Instruction tuning and </a:t>
            </a:r>
            <a:r>
              <a:rPr lang="en" sz="1800">
                <a:solidFill>
                  <a:schemeClr val="dk2"/>
                </a:solidFill>
              </a:rPr>
              <a:t>reinforcement</a:t>
            </a:r>
            <a:r>
              <a:rPr lang="en" sz="1800">
                <a:solidFill>
                  <a:schemeClr val="dk2"/>
                </a:solidFill>
              </a:rPr>
              <a:t> learning from human feedback (RLHF)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RLHF: to </a:t>
            </a:r>
            <a:r>
              <a:rPr lang="en" sz="1800">
                <a:solidFill>
                  <a:schemeClr val="dk2"/>
                </a:solidFill>
              </a:rPr>
              <a:t>align</a:t>
            </a:r>
            <a:r>
              <a:rPr lang="en" sz="1800">
                <a:solidFill>
                  <a:schemeClr val="dk2"/>
                </a:solidFill>
              </a:rPr>
              <a:t> model behavior with human preferences and instruction following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Proximal Policy Optimization + Rejection Sampling fine-tuning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Safety SFT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https://arxiv.org/pdf/2307.09288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11675" y="254575"/>
            <a:ext cx="70155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Direct Preference </a:t>
            </a:r>
            <a:r>
              <a:rPr lang="en" sz="2500"/>
              <a:t>Optimization</a:t>
            </a:r>
            <a:r>
              <a:rPr lang="en" sz="2500"/>
              <a:t> (DPO) </a:t>
            </a:r>
            <a:endParaRPr sz="2500"/>
          </a:p>
        </p:txBody>
      </p:sp>
      <p:sp>
        <p:nvSpPr>
          <p:cNvPr id="193" name="Google Shape;193;p33"/>
          <p:cNvSpPr txBox="1"/>
          <p:nvPr/>
        </p:nvSpPr>
        <p:spPr>
          <a:xfrm>
            <a:off x="132375" y="865500"/>
            <a:ext cx="6771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Significantly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reduce</a:t>
            </a:r>
            <a:r>
              <a:rPr lang="en" sz="1800">
                <a:solidFill>
                  <a:schemeClr val="dk2"/>
                </a:solidFill>
              </a:rPr>
              <a:t> computational loss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Optimize the same objective as existing RLHF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https://arxiv.org/pdf/2305.18290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311675" y="254575"/>
            <a:ext cx="2796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Reasoning</a:t>
            </a:r>
            <a:endParaRPr sz="2500"/>
          </a:p>
        </p:txBody>
      </p:sp>
      <p:sp>
        <p:nvSpPr>
          <p:cNvPr id="199" name="Google Shape;199;p34"/>
          <p:cNvSpPr txBox="1"/>
          <p:nvPr/>
        </p:nvSpPr>
        <p:spPr>
          <a:xfrm>
            <a:off x="132375" y="865500"/>
            <a:ext cx="677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Chain-of-Thought Prompting Elicits Reasoning in Large Language Models: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https://arxiv.org/pdf/2201.11903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Self-Consistency improves chain of thoughts reasoning in language model: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https://arxiv.org/pdf/2203.11171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Tree of thoughts: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https://arxiv.org/pdf/2305.10601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Graph of thoughts: https://arxiv.org/pdf/2305.16582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39275" y="2702950"/>
            <a:ext cx="4652749" cy="227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2858540"/>
            <a:ext cx="5097598" cy="19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idx="1" type="subTitle"/>
          </p:nvPr>
        </p:nvSpPr>
        <p:spPr>
          <a:xfrm>
            <a:off x="311675" y="254575"/>
            <a:ext cx="2796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Reasoning</a:t>
            </a:r>
            <a:endParaRPr sz="2500"/>
          </a:p>
        </p:txBody>
      </p:sp>
      <p:sp>
        <p:nvSpPr>
          <p:cNvPr id="207" name="Google Shape;207;p35"/>
          <p:cNvSpPr txBox="1"/>
          <p:nvPr/>
        </p:nvSpPr>
        <p:spPr>
          <a:xfrm>
            <a:off x="132375" y="865500"/>
            <a:ext cx="6771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Zero-shot CoT: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https://arxiv.org/pdf/2205.11916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Impact of Reasoning Step Length on Large Language Models: </a:t>
            </a:r>
            <a:r>
              <a:rPr lang="en" sz="18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https://arxiv.org/pdf/2401.04925</a:t>
            </a:r>
            <a:r>
              <a:rPr lang="en" sz="1800">
                <a:solidFill>
                  <a:schemeClr val="dk2"/>
                </a:solidFill>
              </a:rPr>
              <a:t> (test-time scaling)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Supervised Fine-Tuning on reasoning datasets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Human labelers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Prompt models and obtain CoTs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Reinforcement learning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Outcome reward model: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https://arxiv.org/pdf/2401.08967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Process reward modeL: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		https://arxiv.org/pdf/2312.08935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 txBox="1"/>
          <p:nvPr>
            <p:ph idx="1" type="subTitle"/>
          </p:nvPr>
        </p:nvSpPr>
        <p:spPr>
          <a:xfrm>
            <a:off x="311675" y="254575"/>
            <a:ext cx="2796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Reasoning</a:t>
            </a:r>
            <a:endParaRPr sz="2500"/>
          </a:p>
        </p:txBody>
      </p:sp>
      <p:sp>
        <p:nvSpPr>
          <p:cNvPr id="213" name="Google Shape;213;p36"/>
          <p:cNvSpPr txBox="1"/>
          <p:nvPr/>
        </p:nvSpPr>
        <p:spPr>
          <a:xfrm>
            <a:off x="132375" y="865500"/>
            <a:ext cx="6771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Reasoning </a:t>
            </a:r>
            <a:r>
              <a:rPr lang="en" sz="1800">
                <a:solidFill>
                  <a:schemeClr val="dk2"/>
                </a:solidFill>
              </a:rPr>
              <a:t>survey: https://arxiv.org/pdf/2501.09686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/>
          <p:nvPr>
            <p:ph idx="1" type="subTitle"/>
          </p:nvPr>
        </p:nvSpPr>
        <p:spPr>
          <a:xfrm>
            <a:off x="311675" y="254575"/>
            <a:ext cx="27969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DeepSeek</a:t>
            </a:r>
            <a:endParaRPr sz="2500"/>
          </a:p>
        </p:txBody>
      </p:sp>
      <p:sp>
        <p:nvSpPr>
          <p:cNvPr id="219" name="Google Shape;219;p37"/>
          <p:cNvSpPr txBox="1"/>
          <p:nvPr/>
        </p:nvSpPr>
        <p:spPr>
          <a:xfrm>
            <a:off x="132375" y="865500"/>
            <a:ext cx="6771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https://arxiv.org/pdf/2501.12948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0" name="Google Shape;220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375" y="254575"/>
            <a:ext cx="4369315" cy="4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/>
          <p:nvPr>
            <p:ph idx="1" type="subTitle"/>
          </p:nvPr>
        </p:nvSpPr>
        <p:spPr>
          <a:xfrm>
            <a:off x="311675" y="254575"/>
            <a:ext cx="51327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s1: Simple test-time scaling</a:t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500"/>
          </a:p>
        </p:txBody>
      </p:sp>
      <p:sp>
        <p:nvSpPr>
          <p:cNvPr id="226" name="Google Shape;226;p38"/>
          <p:cNvSpPr txBox="1"/>
          <p:nvPr/>
        </p:nvSpPr>
        <p:spPr>
          <a:xfrm>
            <a:off x="132375" y="865500"/>
            <a:ext cx="6771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https://arxiv.org/pdf/2501.19393v2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Generate CoT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Filter data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Test-time scaling: 1. Sequential 2. Parallel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Force quit by adding end-of-thinking token delimiter and “Final Answer:”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Suppress</a:t>
            </a:r>
            <a:r>
              <a:rPr lang="en" sz="1800">
                <a:solidFill>
                  <a:schemeClr val="dk2"/>
                </a:solidFill>
              </a:rPr>
              <a:t> the generation of the end-of-thinking token delimiter and optionally add “Wait”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idx="1" type="subTitle"/>
          </p:nvPr>
        </p:nvSpPr>
        <p:spPr>
          <a:xfrm>
            <a:off x="311675" y="254575"/>
            <a:ext cx="51327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/>
              <a:t>Acknowledge</a:t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500"/>
          </a:p>
        </p:txBody>
      </p:sp>
      <p:sp>
        <p:nvSpPr>
          <p:cNvPr id="232" name="Google Shape;232;p39"/>
          <p:cNvSpPr txBox="1"/>
          <p:nvPr/>
        </p:nvSpPr>
        <p:spPr>
          <a:xfrm>
            <a:off x="132375" y="865500"/>
            <a:ext cx="677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The PPO algorithm is from RethinkFun: https://www.bilibili.com/video/BV1iz421h7gb/?spm_id_from=333.1391.0.0&amp;vd_source=f7c8e7404cd8c3c7e3fc7b5bf8ad8740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DeepSeek illustration is from Jiong Liu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GPT-2</a:t>
            </a:r>
            <a:endParaRPr sz="2500"/>
          </a:p>
        </p:txBody>
      </p:sp>
      <p:sp>
        <p:nvSpPr>
          <p:cNvPr id="69" name="Google Shape;69;p15"/>
          <p:cNvSpPr txBox="1"/>
          <p:nvPr/>
        </p:nvSpPr>
        <p:spPr>
          <a:xfrm>
            <a:off x="132375" y="865500"/>
            <a:ext cx="67713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Reuse the GPT-1 model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1.5 B parameters, changes: layer norm before attention/MLP, additional layer norm after final attention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50256 </a:t>
            </a:r>
            <a:r>
              <a:rPr lang="en" sz="1800">
                <a:solidFill>
                  <a:schemeClr val="dk2"/>
                </a:solidFill>
              </a:rPr>
              <a:t>vocabulary</a:t>
            </a:r>
            <a:r>
              <a:rPr lang="en" sz="1800">
                <a:solidFill>
                  <a:schemeClr val="dk2"/>
                </a:solidFill>
              </a:rPr>
              <a:t> size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Trained on WebText, 40 GB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Increased context size from 512 to 1024, a batchsize of 512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Prove language model can perform tasks in zero-shot setting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https://cdn.openai.com/better-language-models/language_models_are_unsupervised_multitask_learners.pdf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GPT-3</a:t>
            </a:r>
            <a:endParaRPr sz="2500"/>
          </a:p>
        </p:txBody>
      </p:sp>
      <p:sp>
        <p:nvSpPr>
          <p:cNvPr id="75" name="Google Shape;75;p16"/>
          <p:cNvSpPr txBox="1"/>
          <p:nvPr/>
        </p:nvSpPr>
        <p:spPr>
          <a:xfrm>
            <a:off x="132375" y="865500"/>
            <a:ext cx="677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Reuse the GPT-2 model, 1</a:t>
            </a:r>
            <a:r>
              <a:rPr lang="en" sz="1800">
                <a:solidFill>
                  <a:schemeClr val="dk2"/>
                </a:solidFill>
              </a:rPr>
              <a:t>75 B parameters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Increased context size from 1024 to 2048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fine-</a:t>
            </a:r>
            <a:r>
              <a:rPr lang="en" sz="1800">
                <a:solidFill>
                  <a:schemeClr val="dk2"/>
                </a:solidFill>
              </a:rPr>
              <a:t>tuning step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https://arxiv.org/pdf/2005.14165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Llama 1</a:t>
            </a:r>
            <a:endParaRPr sz="2500"/>
          </a:p>
        </p:txBody>
      </p:sp>
      <p:sp>
        <p:nvSpPr>
          <p:cNvPr id="81" name="Google Shape;81;p17"/>
          <p:cNvSpPr txBox="1"/>
          <p:nvPr/>
        </p:nvSpPr>
        <p:spPr>
          <a:xfrm>
            <a:off x="132375" y="865500"/>
            <a:ext cx="6771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Based on the transformer decoder, 10x smaller than GPT-3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Use pre-norm, RMSNorm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SwiFLU activation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Rotary Embedding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Finetuning on instructions data (SFT)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Improved </a:t>
            </a:r>
            <a:r>
              <a:rPr lang="en" sz="1800">
                <a:solidFill>
                  <a:schemeClr val="dk2"/>
                </a:solidFill>
              </a:rPr>
              <a:t>performance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Follow instructions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https://arxiv.org/abs/2302.13971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87" name="Google Shape;87;p18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525" y="975375"/>
            <a:ext cx="5426075" cy="29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94" name="Google Shape;94;p19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975" y="963600"/>
            <a:ext cx="4623927" cy="295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01" name="Google Shape;101;p20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0" y="865500"/>
            <a:ext cx="3468313" cy="29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675" y="254575"/>
            <a:ext cx="16944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500"/>
              <a:t>PPO</a:t>
            </a:r>
            <a:endParaRPr sz="2500"/>
          </a:p>
        </p:txBody>
      </p:sp>
      <p:sp>
        <p:nvSpPr>
          <p:cNvPr id="108" name="Google Shape;108;p21"/>
          <p:cNvSpPr txBox="1"/>
          <p:nvPr/>
        </p:nvSpPr>
        <p:spPr>
          <a:xfrm>
            <a:off x="132375" y="865500"/>
            <a:ext cx="677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75" y="1093050"/>
            <a:ext cx="5776888" cy="295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