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79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64.xml"/><Relationship Id="rId6" Type="http://schemas.openxmlformats.org/officeDocument/2006/relationships/image" Target="../media/image12.png"/><Relationship Id="rId5" Type="http://schemas.openxmlformats.org/officeDocument/2006/relationships/tags" Target="../tags/tag163.xml"/><Relationship Id="rId4" Type="http://schemas.openxmlformats.org/officeDocument/2006/relationships/image" Target="../media/image11.png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68.xml"/><Relationship Id="rId4" Type="http://schemas.openxmlformats.org/officeDocument/2006/relationships/image" Target="../media/image13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71.xml"/><Relationship Id="rId3" Type="http://schemas.openxmlformats.org/officeDocument/2006/relationships/image" Target="../media/image14.png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34.xml"/><Relationship Id="rId4" Type="http://schemas.openxmlformats.org/officeDocument/2006/relationships/image" Target="../media/image1.png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9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1.bin"/><Relationship Id="rId6" Type="http://schemas.openxmlformats.org/officeDocument/2006/relationships/image" Target="../media/image3.png"/><Relationship Id="rId5" Type="http://schemas.openxmlformats.org/officeDocument/2006/relationships/tags" Target="../tags/tag138.xml"/><Relationship Id="rId4" Type="http://schemas.openxmlformats.org/officeDocument/2006/relationships/image" Target="../media/image2.png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13.xml"/><Relationship Id="rId1" Type="http://schemas.openxmlformats.org/officeDocument/2006/relationships/tags" Target="../tags/tag13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43.xml"/><Relationship Id="rId4" Type="http://schemas.openxmlformats.org/officeDocument/2006/relationships/image" Target="../media/image5.png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51.xml"/><Relationship Id="rId6" Type="http://schemas.openxmlformats.org/officeDocument/2006/relationships/image" Target="../media/image7.png"/><Relationship Id="rId5" Type="http://schemas.openxmlformats.org/officeDocument/2006/relationships/tags" Target="../tags/tag150.xml"/><Relationship Id="rId4" Type="http://schemas.openxmlformats.org/officeDocument/2006/relationships/image" Target="../media/image6.png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56.xml"/><Relationship Id="rId6" Type="http://schemas.openxmlformats.org/officeDocument/2006/relationships/image" Target="../media/image9.png"/><Relationship Id="rId5" Type="http://schemas.openxmlformats.org/officeDocument/2006/relationships/tags" Target="../tags/tag155.xml"/><Relationship Id="rId4" Type="http://schemas.openxmlformats.org/officeDocument/2006/relationships/image" Target="../media/image8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59.xml"/><Relationship Id="rId3" Type="http://schemas.openxmlformats.org/officeDocument/2006/relationships/image" Target="../media/image10.png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zh-CN" sz="3555"/>
              <a:t>HyperGCN: A New Method of Training Graph</a:t>
            </a:r>
            <a:br>
              <a:rPr lang="zh-CN" altLang="zh-CN" sz="3555"/>
            </a:br>
            <a:r>
              <a:rPr lang="zh-CN" altLang="zh-CN" sz="3555"/>
              <a:t>Convolutional Networks on Hypergraphs</a:t>
            </a:r>
            <a:endParaRPr lang="zh-CN" altLang="zh-CN" sz="355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  <a:p>
            <a:r>
              <a:rPr lang="en-US" altLang="zh-CN"/>
              <a:t>Presenter: Keyan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HyperGCN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altLang="zh-CN">
                    <a:sym typeface="+mn-ea"/>
                  </a:rPr>
                  <a:t>HyperGCN: a </a:t>
                </a:r>
                <a:r>
                  <a:rPr lang="en-US" altLang="zh-CN">
                    <a:sym typeface="+mn-ea"/>
                  </a:rPr>
                  <a:t>variant </a:t>
                </a:r>
                <a:r>
                  <a:rPr lang="en-US" altLang="zh-CN">
                    <a:sym typeface="+mn-ea"/>
                  </a:rPr>
                  <a:t>enhancing 1-HyperGCN with mediators.</a:t>
                </a:r>
                <a:endParaRPr lang="en-US" altLang="zh-CN">
                  <a:sym typeface="+mn-ea"/>
                </a:endParaRPr>
              </a:p>
              <a:p>
                <a:r>
                  <a:rPr lang="en-US" altLang="zh-CN">
                    <a:sym typeface="+mn-ea"/>
                  </a:rPr>
                  <a:t>what are mediators:</a:t>
                </a:r>
                <a:endParaRPr lang="en-US" altLang="zh-CN">
                  <a:sym typeface="+mn-ea"/>
                </a:endParaRPr>
              </a:p>
              <a:p>
                <a:pPr marL="685800" lvl="1" indent="-228600">
                  <a:buFont typeface="Arial" panose="020B0604020202020204" pitchFamily="34" charset="0"/>
                  <a:buChar char="●"/>
                </a:pPr>
                <a:r>
                  <a:rPr lang="en-US" altLang="zh-CN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those ignored nodes on each hyperedge. Since those ignored nodes cause signal loss. they use these nodes as mediators.</a:t>
                </a:r>
                <a:endParaRPr lang="en-US" altLang="zh-CN" sz="180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  <a:p>
                <a:pPr marL="228600" lvl="0" indent="-228600">
                  <a:buFont typeface="Arial" panose="020B0604020202020204" pitchFamily="34" charset="0"/>
                  <a:buChar char="●"/>
                </a:pPr>
                <a:r>
                  <a: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weights of each mediators edge:</a:t>
                </a:r>
                <a:endPara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When adding one connecting mediators, the corelated edge will be 2|e|-3, so the weight of each mediators edge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𝑒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 .</a:t>
                </a:r>
                <a:endPara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 rotWithShape="1">
                <a:blip r:embed="rId4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91050" y="4191000"/>
            <a:ext cx="6576695" cy="23012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FastHyperGCN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 use just the initial features X (without the weights) to construct the hypergraph Laplacian matrix(with mediators)</a:t>
            </a:r>
            <a:endParaRPr lang="zh-CN" altLang="en-US" dirty="0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time is much less than other methods.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results performance is worse than HyperGCN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9985" y="3429000"/>
            <a:ext cx="7839075" cy="11811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Result Comparison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45740" y="1490345"/>
            <a:ext cx="6693535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This paper introduces a new Hypergraph convlutional network traing method and it’s variations.</a:t>
            </a:r>
            <a:endParaRPr lang="en-US" altLang="zh-CN" dirty="0"/>
          </a:p>
          <a:p>
            <a:r>
              <a:rPr lang="en-US" altLang="zh-CN" dirty="0"/>
              <a:t>the main idea is to simplify the hypergraph to a simple graph, and then use Laplacian construction for performing GCN.</a:t>
            </a:r>
            <a:endParaRPr lang="en-US" altLang="zh-CN" dirty="0"/>
          </a:p>
          <a:p>
            <a:r>
              <a:rPr lang="en-US" altLang="zh-CN" dirty="0"/>
              <a:t>For saving the training time, try to use </a:t>
            </a:r>
            <a:r>
              <a:rPr lang="en-US" altLang="zh-CN">
                <a:sym typeface="+mn-ea"/>
              </a:rPr>
              <a:t>FastHyperGCN, the trainning time is much less than HyperGCN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Questions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How to use the meditors? </a:t>
            </a:r>
            <a:endParaRPr lang="en-US" altLang="zh-CN" dirty="0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store the signals in feature matrix? or weights matrix?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dirty="0"/>
              <a:t>what is Y represent in </a:t>
            </a:r>
            <a:r>
              <a:rPr lang="en-US" altLang="zh-CN">
                <a:sym typeface="+mn-ea"/>
              </a:rPr>
              <a:t>cross-entropy.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Hpyergraph introduction</a:t>
            </a:r>
            <a:endParaRPr lang="en-US" altLang="zh-CN" dirty="0"/>
          </a:p>
          <a:p>
            <a:r>
              <a:rPr lang="en-US" altLang="zh-CN" dirty="0"/>
              <a:t>GCN backgroud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Contributions</a:t>
            </a:r>
            <a:endParaRPr lang="en-US" altLang="zh-CN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ym typeface="+mn-ea"/>
              </a:rPr>
              <a:t>1-HyperGCN</a:t>
            </a:r>
            <a:endParaRPr lang="zh-CN" altLang="en-US" sz="1800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ym typeface="+mn-ea"/>
              </a:rPr>
              <a:t>HyperGCN</a:t>
            </a:r>
            <a:endParaRPr lang="zh-CN" altLang="en-US" sz="1800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1800">
                <a:sym typeface="+mn-ea"/>
              </a:rPr>
              <a:t>FastHyperGCN</a:t>
            </a:r>
            <a:endParaRPr lang="en-US" altLang="zh-CN" sz="180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ym typeface="+mn-ea"/>
              </a:rPr>
              <a:t>Result Comparison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>
                <a:sym typeface="+mn-ea"/>
              </a:rPr>
              <a:t>Conclusion</a:t>
            </a:r>
            <a:endParaRPr lang="en-US" altLang="zh-CN"/>
          </a:p>
          <a:p>
            <a:r>
              <a:rPr lang="en-US" altLang="zh-CN">
                <a:sym typeface="+mn-ea"/>
              </a:rPr>
              <a:t>Questions</a:t>
            </a:r>
            <a:endParaRPr lang="en-US" altLang="zh-CN"/>
          </a:p>
          <a:p>
            <a:endParaRPr lang="en-US" altLang="zh-CN" dirty="0"/>
          </a:p>
          <a:p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Hypergraph introduction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Hypergraph provides a flexable modeling tool to model a complex and go beyond pairwise relationships.</a:t>
            </a:r>
            <a:endParaRPr lang="en-US" altLang="zh-CN" dirty="0"/>
          </a:p>
          <a:p>
            <a:r>
              <a:rPr lang="en-US" altLang="zh-CN" dirty="0"/>
              <a:t>datasets examples: co-authors, email communacations</a:t>
            </a:r>
            <a:endParaRPr lang="en-US" altLang="zh-CN" dirty="0"/>
          </a:p>
          <a:p>
            <a:r>
              <a:rPr lang="en-US" altLang="zh-CN" dirty="0"/>
              <a:t>usually we can define two vertices to construct a common graph. However for a hypergraph, a hypereage will contain multible vertices.</a:t>
            </a:r>
            <a:endParaRPr lang="en-US" altLang="zh-CN" dirty="0"/>
          </a:p>
          <a:p>
            <a:r>
              <a:rPr lang="en-US" altLang="zh-CN" dirty="0"/>
              <a:t>like the right side picture.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80300" y="3350895"/>
            <a:ext cx="4476750" cy="31432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GCN backgroud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main idea is to use a node’s neighbors and neighbors’ neighbors’, etc information to represent the node’s final represent information. The closer neighbors have more influences.</a:t>
                </a:r>
                <a:endParaRPr lang="en-US" altLang="zh-CN" dirty="0"/>
              </a:p>
              <a:p>
                <a:r>
                  <a:rPr lang="en-US" altLang="zh-CN" dirty="0"/>
                  <a:t>The forward model for a simple two-layer GCN formula used here: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Here, X is the feature data matrix which contained graph signals, A is a adjacency matrix.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cs typeface="Arial" panose="020B0604020202020204" pitchFamily="34" charset="0"/>
                  </a:rPr>
                  <a:t> is the input-to-hidden weight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cs typeface="Arial" panose="020B0604020202020204" pitchFamily="34" charset="0"/>
                  </a:rPr>
                  <a:t> is the hidden-to-output weight matrix. Both θ are trained using gradient descent.</a:t>
                </a:r>
                <a:endParaRPr lang="en-US" altLang="zh-CN" dirty="0"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 rotWithShape="1">
                <a:blip r:embed="rId4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79170" y="3152140"/>
            <a:ext cx="9187815" cy="1270635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13450" y="3340418"/>
          <a:ext cx="1651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165100" imgH="177165" progId="Equation.KSEE3">
                  <p:embed/>
                </p:oleObj>
              </mc:Choice>
              <mc:Fallback>
                <p:oleObj name="" r:id="rId7" imgW="1651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13450" y="3340418"/>
                        <a:ext cx="1651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GCN backgroud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GCN training for SSL: For multi-class, classification with q classes, they minimise cross-entropy: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VL is the set of labeled examples. 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8370" y="2346960"/>
            <a:ext cx="4857750" cy="6762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Contributions</a:t>
            </a:r>
            <a:endParaRPr lang="en-US" altLang="zh-CN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proposed a new training method for training Semi supervised learning on hypergraph and also introduce its variants.</a:t>
            </a:r>
            <a:endParaRPr lang="en-US" altLang="zh-CN" dirty="0"/>
          </a:p>
          <a:p>
            <a:r>
              <a:rPr lang="en-US" altLang="zh-CN" dirty="0"/>
              <a:t>1-HyperGCN</a:t>
            </a:r>
            <a:endParaRPr lang="en-US" altLang="zh-CN" dirty="0"/>
          </a:p>
          <a:p>
            <a:r>
              <a:rPr lang="en-US" altLang="zh-CN">
                <a:sym typeface="+mn-ea"/>
              </a:rPr>
              <a:t>HyperGCN</a:t>
            </a:r>
            <a:endParaRPr lang="en-US" altLang="zh-CN">
              <a:sym typeface="+mn-ea"/>
            </a:endParaRPr>
          </a:p>
          <a:p>
            <a:r>
              <a:rPr lang="en-US" altLang="zh-CN" dirty="0"/>
              <a:t>FastHyperGCN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1-HyperGCN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new idea is to use Hypergraph Laplacian over a simplified hypergraph</a:t>
                </a:r>
                <a:endParaRPr lang="en-US" altLang="zh-CN" dirty="0"/>
              </a:p>
              <a:p>
                <a:pPr marL="685800" lvl="1" indent="-228600">
                  <a:buFont typeface="Arial" panose="020B0604020202020204" pitchFamily="34" charset="0"/>
                  <a:buChar char="●"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1.For each hyperedge 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 = 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𝑎𝑟𝑔𝑚𝑎𝑥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∈</m:t>
                        </m:r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breaking ties randomly. S is the signal defined on the hypernodes. this step is to find two vertices that represent largest signals of each hyperedge.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85800" lvl="1" indent="-228600">
                  <a:buFont typeface="Arial" panose="020B0604020202020204" pitchFamily="34" charset="0"/>
                  <a:buChar char="●"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2.A weighted simple graph G is constructed by adding step1 edges with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({</m:t>
                        </m:r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b>
                    </m:sSub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}) = 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weights of the hypereage e. let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𝐴𝑠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denote the  weighted </a:t>
                </a:r>
                <a:r>
                  <a:rPr lang="en-US" altLang="zh-CN" sz="1800">
                    <a:sym typeface="+mn-ea"/>
                  </a:rPr>
                  <a:t>adjacency matrix of G.</a:t>
                </a:r>
                <a:endParaRPr lang="en-US" altLang="zh-CN" sz="1800">
                  <a:sym typeface="+mn-ea"/>
                </a:endParaRPr>
              </a:p>
              <a:p>
                <a:pPr marL="685800" lvl="1" indent="-228600">
                  <a:buFont typeface="Arial" panose="020B0604020202020204" pitchFamily="34" charset="0"/>
                  <a:buChar char="●"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3.The symmetrically normalised hypergraph Laplacian is: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143000" lvl="2" indent="-228600">
                  <a:buFont typeface="Arial" panose="020B0604020202020204" pitchFamily="34" charset="0"/>
                  <a:buChar char="●"/>
                </a:pP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1143000" lvl="2" indent="-228600">
                  <a:buFont typeface="Arial" panose="020B0604020202020204" pitchFamily="34" charset="0"/>
                  <a:buChar char="●"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D is degree matrix of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𝐴𝑠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lvl="0" indent="-228600">
                  <a:buFont typeface="Arial" panose="020B0604020202020204" pitchFamily="34" charset="0"/>
                  <a:buChar char="●"/>
                </a:pPr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The L(s) laplacian matrix is the input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for GCN to perform.</a:t>
                </a: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 rotWithShape="1">
                <a:blip r:embed="rId4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488815" y="4531995"/>
            <a:ext cx="2638425" cy="3429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1-HyperGCN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  <p:custDataLst>
                  <p:tags r:id="rId2"/>
                </p:custDataLst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in the above GCN process, when applied to a hypernode, in the neural message-passing framework(2017)</a:t>
                </a:r>
                <a:endParaRPr lang="en-US" altLang="zh-CN" dirty="0"/>
              </a:p>
              <a:p>
                <a:pPr marL="685800" lvl="1" indent="-228600">
                  <a:buFont typeface="Arial" panose="020B0604020202020204" pitchFamily="34" charset="0"/>
                  <a:buChar char="●"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sub>
                      <m: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is the new hidden layer representation of node v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85800" lvl="1" indent="-228600">
                  <a:buFont typeface="Arial" panose="020B0604020202020204" pitchFamily="34" charset="0"/>
                  <a:buChar char="●"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anose="020B0604020202020204" pitchFamily="34" charset="0"/>
                  </a:rPr>
                  <a:t>σ </a:t>
                </a: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is a non-linear activation function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85800" lvl="1" indent="-228600">
                  <a:buFont typeface="Arial" panose="020B0604020202020204" pitchFamily="34" charset="0"/>
                  <a:buChar char="●"/>
                </a:pP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𝜏</m:t>
                    </m:r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epoch number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85800" lvl="1" indent="-228600">
                  <a:buFont typeface="Arial" panose="020B0604020202020204" pitchFamily="34" charset="0"/>
                  <a:buChar char="●"/>
                </a:pPr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 (u) is the set of neighbours of v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685800" lvl="1" indent="-228600">
                  <a:buFont typeface="Arial" panose="020B0604020202020204" pitchFamily="34" charset="0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1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𝑆</m:t>
                            </m:r>
                          </m:sub>
                          <m:sup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𝜏</m:t>
                            </m:r>
                            <m:r>
                              <a:rPr lang="en-US" altLang="zh-CN" sz="1800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is the weight on the edge {v, u} after normalisation</a:t>
                </a:r>
                <a:endParaRPr lang="en-US" altLang="zh-CN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lvl="0" indent="-228600">
                  <a:buFont typeface="Arial" panose="020B0604020202020204" pitchFamily="34" charset="0"/>
                  <a:buChar char="●"/>
                </a:pPr>
                <a:endPara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blipFill rotWithShape="1">
                <a:blip r:embed="rId4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62095" y="1877695"/>
            <a:ext cx="3895725" cy="5334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1-HyperGCN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28980" y="2522220"/>
            <a:ext cx="10734040" cy="40271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810" y="1894840"/>
            <a:ext cx="6344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for epoch τ</a:t>
            </a:r>
            <a:r>
              <a:rPr lang="en-US" altLang="zh-CN"/>
              <a:t>, use two nodes based on </a:t>
            </a:r>
            <a:r>
              <a:rPr lang="en-US" altLang="zh-CN">
                <a:sym typeface="+mn-ea"/>
              </a:rPr>
              <a:t>max </a:t>
            </a:r>
            <a:r>
              <a:rPr lang="en-US" altLang="zh-CN"/>
              <a:t>L2 norm max hidden layer represtation to determine hyperedge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8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2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3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3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4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44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45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48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5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5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5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6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6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6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72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73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7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76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179.xml><?xml version="1.0" encoding="utf-8"?>
<p:tagLst xmlns:p="http://schemas.openxmlformats.org/presentationml/2006/main">
  <p:tag name="COMMONDATA" val="eyJoZGlkIjoiMDg4YTUwYjkwZDIwYjJkMTI0MjlmYTE1Yjk1ODQ3OTAifQ=="/>
  <p:tag name="KSO_WPP_MARK_KEY" val="13ea83ba-2bdb-4d08-9cff-30c29cb0fb9a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3523</Words>
  <Application>WPS 演示</Application>
  <PresentationFormat>宽屏</PresentationFormat>
  <Paragraphs>105</Paragraphs>
  <Slides>15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Wingdings</vt:lpstr>
      <vt:lpstr>Microsoft YaHei</vt:lpstr>
      <vt:lpstr>Cambria Math</vt:lpstr>
      <vt:lpstr>Arial Unicode MS</vt:lpstr>
      <vt:lpstr>Calibri</vt:lpstr>
      <vt:lpstr>Office 主题​​</vt:lpstr>
      <vt:lpstr>1_Office 主题​​</vt:lpstr>
      <vt:lpstr>Equation.KSEE3</vt:lpstr>
      <vt:lpstr>HyperGCN: A New Method of Training Graph Convolutional Networks on Hypergraphs</vt:lpstr>
      <vt:lpstr>outline</vt:lpstr>
      <vt:lpstr>Hypergraph introduction</vt:lpstr>
      <vt:lpstr>GCN backgroud</vt:lpstr>
      <vt:lpstr>GCN backgroud</vt:lpstr>
      <vt:lpstr>Contributes</vt:lpstr>
      <vt:lpstr>1-HyperGCN</vt:lpstr>
      <vt:lpstr>1-HyperGCN</vt:lpstr>
      <vt:lpstr>1-HyperGCN</vt:lpstr>
      <vt:lpstr>HyperGCN</vt:lpstr>
      <vt:lpstr>FastHyperGCN</vt:lpstr>
      <vt:lpstr>Result Comparison </vt:lpstr>
      <vt:lpstr>Conclusion</vt:lpstr>
      <vt:lpstr>Questions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陈柯言</cp:lastModifiedBy>
  <cp:revision>182</cp:revision>
  <dcterms:created xsi:type="dcterms:W3CDTF">2019-06-19T02:08:00Z</dcterms:created>
  <dcterms:modified xsi:type="dcterms:W3CDTF">2023-09-05T19:16:03Z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2811471E683F4E09A4A8BC7CB1CD5A83_11</vt:lpwstr>
  </property>
</Properties>
</file>