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7"/>
  </p:notesMasterIdLst>
  <p:handoutMasterIdLst>
    <p:handoutMasterId r:id="rId88"/>
  </p:handoutMasterIdLst>
  <p:sldIdLst>
    <p:sldId id="256" r:id="rId2"/>
    <p:sldId id="295" r:id="rId3"/>
    <p:sldId id="296" r:id="rId4"/>
    <p:sldId id="320" r:id="rId5"/>
    <p:sldId id="326" r:id="rId6"/>
    <p:sldId id="327" r:id="rId7"/>
    <p:sldId id="324" r:id="rId8"/>
    <p:sldId id="325" r:id="rId9"/>
    <p:sldId id="329" r:id="rId10"/>
    <p:sldId id="328" r:id="rId11"/>
    <p:sldId id="331" r:id="rId12"/>
    <p:sldId id="330" r:id="rId13"/>
    <p:sldId id="337" r:id="rId14"/>
    <p:sldId id="336" r:id="rId15"/>
    <p:sldId id="338" r:id="rId16"/>
    <p:sldId id="343" r:id="rId17"/>
    <p:sldId id="342" r:id="rId18"/>
    <p:sldId id="345" r:id="rId19"/>
    <p:sldId id="346" r:id="rId20"/>
    <p:sldId id="347" r:id="rId21"/>
    <p:sldId id="348" r:id="rId22"/>
    <p:sldId id="349" r:id="rId23"/>
    <p:sldId id="353" r:id="rId24"/>
    <p:sldId id="354" r:id="rId25"/>
    <p:sldId id="351" r:id="rId26"/>
    <p:sldId id="352" r:id="rId27"/>
    <p:sldId id="350" r:id="rId28"/>
    <p:sldId id="356" r:id="rId29"/>
    <p:sldId id="359" r:id="rId30"/>
    <p:sldId id="360" r:id="rId31"/>
    <p:sldId id="361" r:id="rId32"/>
    <p:sldId id="362" r:id="rId33"/>
    <p:sldId id="355" r:id="rId34"/>
    <p:sldId id="357" r:id="rId35"/>
    <p:sldId id="363" r:id="rId36"/>
    <p:sldId id="364" r:id="rId37"/>
    <p:sldId id="365" r:id="rId38"/>
    <p:sldId id="366" r:id="rId39"/>
    <p:sldId id="368" r:id="rId40"/>
    <p:sldId id="370" r:id="rId41"/>
    <p:sldId id="369" r:id="rId42"/>
    <p:sldId id="371" r:id="rId43"/>
    <p:sldId id="400" r:id="rId44"/>
    <p:sldId id="372" r:id="rId45"/>
    <p:sldId id="406" r:id="rId46"/>
    <p:sldId id="407" r:id="rId47"/>
    <p:sldId id="319" r:id="rId48"/>
    <p:sldId id="408" r:id="rId49"/>
    <p:sldId id="409" r:id="rId50"/>
    <p:sldId id="410" r:id="rId51"/>
    <p:sldId id="411" r:id="rId52"/>
    <p:sldId id="412" r:id="rId53"/>
    <p:sldId id="413" r:id="rId54"/>
    <p:sldId id="415" r:id="rId55"/>
    <p:sldId id="416" r:id="rId56"/>
    <p:sldId id="414" r:id="rId57"/>
    <p:sldId id="418" r:id="rId58"/>
    <p:sldId id="419" r:id="rId59"/>
    <p:sldId id="420" r:id="rId60"/>
    <p:sldId id="421" r:id="rId61"/>
    <p:sldId id="422" r:id="rId62"/>
    <p:sldId id="427" r:id="rId63"/>
    <p:sldId id="428" r:id="rId64"/>
    <p:sldId id="430" r:id="rId65"/>
    <p:sldId id="431" r:id="rId66"/>
    <p:sldId id="429" r:id="rId67"/>
    <p:sldId id="433" r:id="rId68"/>
    <p:sldId id="434" r:id="rId69"/>
    <p:sldId id="436" r:id="rId70"/>
    <p:sldId id="437" r:id="rId71"/>
    <p:sldId id="438" r:id="rId72"/>
    <p:sldId id="439" r:id="rId73"/>
    <p:sldId id="453" r:id="rId74"/>
    <p:sldId id="441" r:id="rId75"/>
    <p:sldId id="451" r:id="rId76"/>
    <p:sldId id="452" r:id="rId77"/>
    <p:sldId id="448" r:id="rId78"/>
    <p:sldId id="449" r:id="rId79"/>
    <p:sldId id="450" r:id="rId80"/>
    <p:sldId id="446" r:id="rId81"/>
    <p:sldId id="445" r:id="rId82"/>
    <p:sldId id="444" r:id="rId83"/>
    <p:sldId id="315" r:id="rId84"/>
    <p:sldId id="454" r:id="rId85"/>
    <p:sldId id="260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9FF"/>
    <a:srgbClr val="1E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00" autoAdjust="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95" Type="http://schemas.openxmlformats.org/officeDocument/2006/relationships/customXml" Target="../customXml/item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44412-9B67-5F4E-A39D-4E7EE804D377}" type="datetimeFigureOut">
              <a:rPr kumimoji="1" lang="zh-TW" altLang="en-US" smtClean="0"/>
              <a:t>2019/5/6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4E939-0909-ED48-94AA-0F0C447A02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9390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2560-27B9-5F40-A1CA-897B4E535B4C}" type="datetimeFigureOut">
              <a:rPr kumimoji="1" lang="zh-TW" altLang="en-US" smtClean="0"/>
              <a:t>2019/5/6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867E9-9E54-7F4A-BBFC-F620CF1C7BE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25776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 hasCustomPrompt="1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altLang="zh-TW" dirty="0"/>
              <a:t>This is a title</a:t>
            </a:r>
            <a:br>
              <a:rPr kumimoji="0" lang="en-US" altLang="zh-TW" dirty="0"/>
            </a:br>
            <a:r>
              <a:rPr kumimoji="0" lang="zh-TW" altLang="en-US" dirty="0"/>
              <a:t>這是簡報標題</a:t>
            </a:r>
            <a:endParaRPr kumimoji="0" lang="en-US" dirty="0"/>
          </a:p>
        </p:txBody>
      </p:sp>
      <p:sp>
        <p:nvSpPr>
          <p:cNvPr id="9" name="子標題 8"/>
          <p:cNvSpPr>
            <a:spLocks noGrp="1"/>
          </p:cNvSpPr>
          <p:nvPr>
            <p:ph type="subTitle" idx="1" hasCustomPrompt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Present by John Smith</a:t>
            </a:r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233889"/>
            <a:ext cx="2057400" cy="52060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104C94A2-36A2-EE46-B3C4-D49D22374F50}" type="datetime1">
              <a:rPr lang="en-US" altLang="zh-TW" smtClean="0"/>
              <a:t>5/6/2019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-9144" y="-12418"/>
            <a:ext cx="9153144" cy="157601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4" name="群組 3"/>
          <p:cNvGrpSpPr/>
          <p:nvPr userDrawn="1"/>
        </p:nvGrpSpPr>
        <p:grpSpPr>
          <a:xfrm>
            <a:off x="3615075" y="-12418"/>
            <a:ext cx="2041825" cy="1576018"/>
            <a:chOff x="3615075" y="-12418"/>
            <a:chExt cx="2041825" cy="1576018"/>
          </a:xfrm>
        </p:grpSpPr>
        <p:pic>
          <p:nvPicPr>
            <p:cNvPr id="15" name="圖片 14" descr="Olive crown.jpe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5686" y="-12418"/>
              <a:ext cx="1738039" cy="1576018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3615075" y="329005"/>
              <a:ext cx="2041825" cy="720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TW" sz="1400" b="1" dirty="0">
                  <a:solidFill>
                    <a:srgbClr val="006600"/>
                  </a:solidFill>
                  <a:latin typeface="+mn-lt"/>
                  <a:ea typeface="微軟正黑體"/>
                </a:rPr>
                <a:t>WE SEE,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zh-TW" sz="1400" b="1" dirty="0">
                  <a:solidFill>
                    <a:srgbClr val="006600"/>
                  </a:solidFill>
                  <a:latin typeface="+mn-lt"/>
                  <a:ea typeface="微軟正黑體"/>
                </a:rPr>
                <a:t>WE REFORM.</a:t>
              </a:r>
              <a:endParaRPr kumimoji="1" lang="zh-TW" altLang="en-US" sz="1400" b="1" dirty="0">
                <a:solidFill>
                  <a:srgbClr val="006600"/>
                </a:solidFill>
                <a:latin typeface="+mn-lt"/>
                <a:ea typeface="微軟正黑體"/>
              </a:endParaRPr>
            </a:p>
          </p:txBody>
        </p:sp>
      </p:grpSp>
      <p:pic>
        <p:nvPicPr>
          <p:cNvPr id="5" name="圖片 4" descr="athemasterlogo_white_199_5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3" y="865818"/>
            <a:ext cx="2777171" cy="697782"/>
          </a:xfrm>
          <a:prstGeom prst="rect">
            <a:avLst/>
          </a:prstGeom>
        </p:spPr>
      </p:pic>
      <p:sp>
        <p:nvSpPr>
          <p:cNvPr id="6" name="文字方塊 5"/>
          <p:cNvSpPr txBox="1"/>
          <p:nvPr userDrawn="1"/>
        </p:nvSpPr>
        <p:spPr>
          <a:xfrm>
            <a:off x="5965517" y="1049715"/>
            <a:ext cx="2873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TW" altLang="en-US" sz="2000" dirty="0">
                <a:solidFill>
                  <a:srgbClr val="006600"/>
                </a:solidFill>
              </a:rPr>
              <a:t>炬識科技股份有限公司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3BC2C7EA-8CE7-C74B-A441-C65FC5E82A63}" type="datetime1">
              <a:rPr lang="en-US" altLang="zh-TW" smtClean="0"/>
              <a:t>5/6/2019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www.athemaster.com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65F9DD9C-7418-904F-AF17-63C523A3534E}" type="datetime1">
              <a:rPr lang="en-US" altLang="zh-TW" smtClean="0"/>
              <a:t>5/6/2019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kumimoji="0" lang="en-US"/>
              <a:t>www.athemaster.com</a:t>
            </a: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www.athemaster.com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09814AC8-6696-AF4C-A171-BD572ED080FB}" type="datetime1">
              <a:rPr lang="en-US" altLang="zh-TW" smtClean="0"/>
              <a:t>5/6/2019</a:t>
            </a:fld>
            <a:endParaRPr 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en-US"/>
              <a:t>www.athemaster.com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112112B3-2667-5A46-B826-0CFE29768410}" type="datetime1">
              <a:rPr lang="en-US" altLang="zh-TW" smtClean="0"/>
              <a:t>5/6/2019</a:t>
            </a:fld>
            <a:endParaRPr 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en-US"/>
              <a:t>www.athemaster.com</a:t>
            </a:r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EC866111-3874-2A47-9554-8D111CC36E0D}" type="datetime1">
              <a:rPr lang="en-US" altLang="zh-TW" smtClean="0"/>
              <a:t>5/6/2019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www.athemaster.com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DAEBCD5A-344D-D94C-ADC9-BF56541A5EDB}" type="datetime1">
              <a:rPr lang="en-US" altLang="zh-TW" smtClean="0"/>
              <a:t>5/6/2019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8BC7A457-7B1B-D445-BFEF-E41D93DDC68B}" type="datetime1">
              <a:rPr lang="en-US" altLang="zh-TW" smtClean="0"/>
              <a:t>5/6/2019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www.athemaster.com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578D3586-CCF3-AA47-AE48-842AAA4A3462}" type="datetime1">
              <a:rPr lang="en-US" altLang="zh-TW" smtClean="0"/>
              <a:t>5/6/2019</a:t>
            </a:fld>
            <a:endParaRPr 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kumimoji="0" lang="en-US"/>
              <a:t>www.athemaster.com</a:t>
            </a:r>
            <a:endParaRPr kumimoji="0" 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dirty="0" err="1"/>
              <a:t>www.athemaster.com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2" name="圖片 1" descr="athemasterlogo_green_199_49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748" y="6126480"/>
            <a:ext cx="2527300" cy="622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parker.atlassian.net/browse/ENG-1162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parker.atlassian.net/browse/ENG-1206" TargetMode="External"/><Relationship Id="rId2" Type="http://schemas.openxmlformats.org/officeDocument/2006/relationships/hyperlink" Target="https://datasparker.atlassian.net/browse/ENG-120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parker.atlassian.net/browse/ENG-1140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parker.atlassian.net/browse/ENG-1166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era.com/documentation/enterprise/5-7-x/topics/admin_hbase_config.html" TargetMode="External"/><Relationship Id="rId2" Type="http://schemas.openxmlformats.org/officeDocument/2006/relationships/hyperlink" Target="http://hbase.apache.org/book.html" TargetMode="Externa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HT" dirty="0"/>
              <a:t>Apache </a:t>
            </a:r>
            <a:r>
              <a:rPr kumimoji="1" lang="en-US" altLang="zh-CHT" dirty="0" err="1"/>
              <a:t>Hbase</a:t>
            </a:r>
            <a:r>
              <a:rPr kumimoji="1" lang="en-US" altLang="zh-CHT" dirty="0"/>
              <a:t> Application in ETL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Chen, Chih Chun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0" y="6204953"/>
            <a:ext cx="223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/>
              <a:t>2019/05/09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3068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 err="1">
                <a:latin typeface="+mj-ea"/>
                <a:cs typeface="Courier"/>
              </a:rPr>
              <a:t>Hbase</a:t>
            </a:r>
            <a:r>
              <a:rPr kumimoji="1" lang="en-US" altLang="zh-TW" sz="4000" dirty="0">
                <a:latin typeface="+mj-ea"/>
                <a:cs typeface="Courier"/>
              </a:rPr>
              <a:t>/</a:t>
            </a:r>
            <a:r>
              <a:rPr lang="en-US" altLang="zh-TW" sz="4000" dirty="0">
                <a:latin typeface="+mj-ea"/>
              </a:rPr>
              <a:t>Deconstruction</a:t>
            </a:r>
            <a:endParaRPr kumimoji="1" lang="zh-TW" altLang="en-US" sz="40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TW" sz="3200" dirty="0">
                <a:latin typeface="+mj-ea"/>
                <a:cs typeface="Courier"/>
              </a:rPr>
              <a:t>Architecture </a:t>
            </a:r>
            <a:r>
              <a:rPr kumimoji="1" lang="en-US" altLang="zh-TW" sz="3200" dirty="0">
                <a:latin typeface="+mn-ea"/>
                <a:cs typeface="Courier"/>
              </a:rPr>
              <a:t>Overview(Continued)</a:t>
            </a:r>
          </a:p>
          <a:p>
            <a:r>
              <a:rPr kumimoji="1" lang="en-US" altLang="zh-TW" sz="2800" dirty="0">
                <a:latin typeface="+mn-ea"/>
                <a:cs typeface="Courier"/>
              </a:rPr>
              <a:t>Region servers </a:t>
            </a:r>
          </a:p>
          <a:p>
            <a:pPr lvl="1"/>
            <a:r>
              <a:rPr kumimoji="1" lang="en-US" altLang="zh-TW" sz="2500" dirty="0">
                <a:latin typeface="+mn-ea"/>
                <a:cs typeface="Courier"/>
              </a:rPr>
              <a:t>Serve data for reads and writes. </a:t>
            </a:r>
          </a:p>
          <a:p>
            <a:pPr lvl="1"/>
            <a:r>
              <a:rPr kumimoji="1" lang="en-US" altLang="zh-TW" sz="2500" dirty="0">
                <a:latin typeface="+mn-ea"/>
                <a:cs typeface="Courier"/>
              </a:rPr>
              <a:t>When accessing data, clients communicate with </a:t>
            </a:r>
            <a:r>
              <a:rPr kumimoji="1" lang="en-US" altLang="zh-TW" sz="2500" dirty="0" err="1">
                <a:latin typeface="+mn-ea"/>
                <a:cs typeface="Courier"/>
              </a:rPr>
              <a:t>HBase</a:t>
            </a:r>
            <a:r>
              <a:rPr kumimoji="1" lang="en-US" altLang="zh-TW" sz="2500" dirty="0">
                <a:latin typeface="+mn-ea"/>
                <a:cs typeface="Courier"/>
              </a:rPr>
              <a:t> </a:t>
            </a:r>
            <a:r>
              <a:rPr kumimoji="1" lang="en-US" altLang="zh-TW" sz="2500" dirty="0" err="1">
                <a:latin typeface="+mn-ea"/>
                <a:cs typeface="Courier"/>
              </a:rPr>
              <a:t>RegionServers</a:t>
            </a:r>
            <a:r>
              <a:rPr kumimoji="1" lang="en-US" altLang="zh-TW" sz="2500" dirty="0">
                <a:latin typeface="+mn-ea"/>
                <a:cs typeface="Courier"/>
              </a:rPr>
              <a:t> directly.</a:t>
            </a:r>
          </a:p>
          <a:p>
            <a:r>
              <a:rPr kumimoji="1" lang="en-US" altLang="zh-TW" sz="2800" dirty="0" err="1">
                <a:latin typeface="+mn-ea"/>
                <a:cs typeface="Courier"/>
              </a:rPr>
              <a:t>HBase</a:t>
            </a:r>
            <a:r>
              <a:rPr kumimoji="1" lang="en-US" altLang="zh-TW" sz="2800" dirty="0">
                <a:latin typeface="+mn-ea"/>
                <a:cs typeface="Courier"/>
              </a:rPr>
              <a:t> Master processes the following: </a:t>
            </a:r>
          </a:p>
          <a:p>
            <a:pPr lvl="1"/>
            <a:r>
              <a:rPr kumimoji="1" lang="en-US" altLang="zh-TW" sz="2500" dirty="0">
                <a:latin typeface="+mn-ea"/>
                <a:cs typeface="Courier"/>
              </a:rPr>
              <a:t>Region assignment,</a:t>
            </a:r>
          </a:p>
          <a:p>
            <a:pPr lvl="1"/>
            <a:r>
              <a:rPr kumimoji="1" lang="en-US" altLang="zh-TW" sz="2500" dirty="0">
                <a:latin typeface="+mn-ea"/>
                <a:cs typeface="Courier"/>
              </a:rPr>
              <a:t>DDL (create, delete tables) operations.</a:t>
            </a:r>
          </a:p>
          <a:p>
            <a:r>
              <a:rPr kumimoji="1" lang="en-US" altLang="zh-TW" sz="2800" dirty="0">
                <a:latin typeface="+mn-ea"/>
                <a:cs typeface="Courier"/>
              </a:rPr>
              <a:t>Zookeeper </a:t>
            </a:r>
          </a:p>
          <a:p>
            <a:pPr lvl="1"/>
            <a:r>
              <a:rPr kumimoji="1" lang="en-US" altLang="zh-TW" sz="2500" dirty="0">
                <a:latin typeface="+mn-ea"/>
                <a:cs typeface="Courier"/>
              </a:rPr>
              <a:t>maintains a live cluster state.</a:t>
            </a:r>
          </a:p>
        </p:txBody>
      </p:sp>
    </p:spTree>
    <p:extLst>
      <p:ext uri="{BB962C8B-B14F-4D97-AF65-F5344CB8AC3E}">
        <p14:creationId xmlns:p14="http://schemas.microsoft.com/office/powerpoint/2010/main" val="4257583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 err="1">
                <a:latin typeface="+mj-ea"/>
                <a:cs typeface="Courier"/>
              </a:rPr>
              <a:t>Hbase</a:t>
            </a:r>
            <a:r>
              <a:rPr kumimoji="1" lang="en-US" altLang="zh-TW" sz="4000" dirty="0">
                <a:latin typeface="+mj-ea"/>
                <a:cs typeface="Courier"/>
              </a:rPr>
              <a:t>/</a:t>
            </a:r>
            <a:r>
              <a:rPr lang="en-US" altLang="zh-TW" sz="4000" dirty="0">
                <a:latin typeface="+mj-ea"/>
              </a:rPr>
              <a:t>Deconstruction</a:t>
            </a:r>
            <a:endParaRPr kumimoji="1" lang="zh-TW" altLang="en-US" sz="40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TW" sz="3200" dirty="0" err="1">
                <a:latin typeface="+mn-ea"/>
                <a:cs typeface="Courier"/>
              </a:rPr>
              <a:t>ZooKeeper</a:t>
            </a:r>
            <a:r>
              <a:rPr kumimoji="1" lang="en-US" altLang="zh-TW" sz="3200" dirty="0">
                <a:latin typeface="+mn-ea"/>
                <a:cs typeface="Courier"/>
              </a:rPr>
              <a:t> : The Coordinator</a:t>
            </a:r>
          </a:p>
          <a:p>
            <a:pPr marL="0" indent="0">
              <a:buNone/>
            </a:pPr>
            <a:r>
              <a:rPr kumimoji="1" lang="en-US" altLang="zh-TW" sz="3200" dirty="0" err="1">
                <a:latin typeface="+mn-ea"/>
                <a:cs typeface="Courier"/>
              </a:rPr>
              <a:t>HBase</a:t>
            </a:r>
            <a:r>
              <a:rPr kumimoji="1" lang="en-US" altLang="zh-TW" sz="3200" dirty="0">
                <a:latin typeface="+mn-ea"/>
                <a:cs typeface="Courier"/>
              </a:rPr>
              <a:t> uses </a:t>
            </a:r>
            <a:r>
              <a:rPr kumimoji="1" lang="en-US" altLang="zh-TW" sz="3200" dirty="0" err="1">
                <a:latin typeface="+mn-ea"/>
                <a:cs typeface="Courier"/>
              </a:rPr>
              <a:t>ZooKeeper</a:t>
            </a:r>
            <a:r>
              <a:rPr kumimoji="1" lang="en-US" altLang="zh-TW" sz="3200" dirty="0">
                <a:latin typeface="+mn-ea"/>
                <a:cs typeface="Courier"/>
              </a:rPr>
              <a:t> as a distributed coordination service to maintain server state in the cluster.</a:t>
            </a:r>
          </a:p>
          <a:p>
            <a:r>
              <a:rPr kumimoji="1" lang="en-US" altLang="zh-TW" sz="3200" dirty="0">
                <a:latin typeface="+mn-ea"/>
                <a:cs typeface="Courier"/>
              </a:rPr>
              <a:t>maintains which servers are alive and available, and provides server failure notification.</a:t>
            </a:r>
          </a:p>
          <a:p>
            <a:r>
              <a:rPr kumimoji="1" lang="en-US" altLang="zh-TW" sz="3200" dirty="0">
                <a:latin typeface="+mn-ea"/>
                <a:cs typeface="Courier"/>
              </a:rPr>
              <a:t>uses consensus to guarantee common shared state.</a:t>
            </a:r>
          </a:p>
          <a:p>
            <a:pPr marL="0" indent="0">
              <a:buNone/>
            </a:pPr>
            <a:r>
              <a:rPr kumimoji="1" lang="en-US" altLang="zh-TW" sz="3200" dirty="0">
                <a:latin typeface="+mn-ea"/>
                <a:cs typeface="Courier"/>
              </a:rPr>
              <a:t>Note that there should be three or five machines for consensus.</a:t>
            </a:r>
          </a:p>
        </p:txBody>
      </p:sp>
    </p:spTree>
    <p:extLst>
      <p:ext uri="{BB962C8B-B14F-4D97-AF65-F5344CB8AC3E}">
        <p14:creationId xmlns:p14="http://schemas.microsoft.com/office/powerpoint/2010/main" val="3003417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 err="1">
                <a:latin typeface="+mj-ea"/>
                <a:cs typeface="Courier"/>
              </a:rPr>
              <a:t>Hbase</a:t>
            </a:r>
            <a:r>
              <a:rPr kumimoji="1" lang="en-US" altLang="zh-TW" sz="4000" dirty="0">
                <a:latin typeface="+mj-ea"/>
                <a:cs typeface="Courier"/>
              </a:rPr>
              <a:t>/</a:t>
            </a:r>
            <a:r>
              <a:rPr lang="en-US" altLang="zh-TW" sz="4000" dirty="0">
                <a:latin typeface="+mj-ea"/>
              </a:rPr>
              <a:t>Deconstruction</a:t>
            </a:r>
            <a:endParaRPr kumimoji="1" lang="zh-TW" altLang="en-US" sz="40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TW" sz="3200" dirty="0" err="1">
                <a:latin typeface="+mn-ea"/>
                <a:cs typeface="Courier"/>
              </a:rPr>
              <a:t>HMaster</a:t>
            </a:r>
            <a:endParaRPr kumimoji="1" lang="en-US" altLang="zh-TW" sz="3200" dirty="0">
              <a:latin typeface="+mn-ea"/>
              <a:cs typeface="Courier"/>
            </a:endParaRPr>
          </a:p>
          <a:p>
            <a:r>
              <a:rPr kumimoji="1" lang="en-US" altLang="zh-TW" sz="2800" dirty="0">
                <a:latin typeface="+mn-ea"/>
                <a:cs typeface="Courier"/>
              </a:rPr>
              <a:t>Coordinating the region servers</a:t>
            </a:r>
          </a:p>
          <a:p>
            <a:pPr lvl="1"/>
            <a:r>
              <a:rPr kumimoji="1" lang="en-US" altLang="zh-TW" sz="2500" dirty="0">
                <a:latin typeface="+mn-ea"/>
                <a:cs typeface="Courier"/>
              </a:rPr>
              <a:t>Assigning regions on startup.</a:t>
            </a:r>
          </a:p>
          <a:p>
            <a:r>
              <a:rPr kumimoji="1" lang="en-US" altLang="zh-TW" sz="2800" dirty="0">
                <a:latin typeface="+mn-ea"/>
                <a:cs typeface="Courier"/>
              </a:rPr>
              <a:t>Re-assigning regions for recovery or load balancing.</a:t>
            </a:r>
          </a:p>
          <a:p>
            <a:r>
              <a:rPr kumimoji="1" lang="en-US" altLang="zh-TW" sz="2800" dirty="0">
                <a:latin typeface="+mn-ea"/>
                <a:cs typeface="Courier"/>
              </a:rPr>
              <a:t>Monitoring all </a:t>
            </a:r>
            <a:r>
              <a:rPr kumimoji="1" lang="en-US" altLang="zh-TW" sz="2800" dirty="0" err="1">
                <a:latin typeface="+mn-ea"/>
                <a:cs typeface="Courier"/>
              </a:rPr>
              <a:t>RegionServer</a:t>
            </a:r>
            <a:r>
              <a:rPr kumimoji="1" lang="en-US" altLang="zh-TW" sz="2800" dirty="0">
                <a:latin typeface="+mn-ea"/>
                <a:cs typeface="Courier"/>
              </a:rPr>
              <a:t> instances in cluster </a:t>
            </a:r>
          </a:p>
          <a:p>
            <a:pPr lvl="1"/>
            <a:r>
              <a:rPr kumimoji="1" lang="en-US" altLang="zh-TW" sz="2500" dirty="0">
                <a:latin typeface="+mn-ea"/>
                <a:cs typeface="Courier"/>
              </a:rPr>
              <a:t>listens for notifications from zookeeper</a:t>
            </a:r>
          </a:p>
          <a:p>
            <a:r>
              <a:rPr kumimoji="1" lang="en-US" altLang="zh-TW" sz="2800" dirty="0">
                <a:latin typeface="+mn-ea"/>
                <a:cs typeface="Courier"/>
              </a:rPr>
              <a:t>Admin functions, Interface for </a:t>
            </a:r>
          </a:p>
          <a:p>
            <a:pPr lvl="1"/>
            <a:r>
              <a:rPr kumimoji="1" lang="en-US" altLang="zh-TW" sz="2500" dirty="0">
                <a:latin typeface="+mn-ea"/>
                <a:cs typeface="Courier"/>
              </a:rPr>
              <a:t>creating, </a:t>
            </a:r>
          </a:p>
          <a:p>
            <a:pPr lvl="1"/>
            <a:r>
              <a:rPr kumimoji="1" lang="en-US" altLang="zh-TW" sz="2500" dirty="0">
                <a:latin typeface="+mn-ea"/>
                <a:cs typeface="Courier"/>
              </a:rPr>
              <a:t>deleting, or </a:t>
            </a:r>
          </a:p>
          <a:p>
            <a:pPr lvl="1"/>
            <a:r>
              <a:rPr kumimoji="1" lang="en-US" altLang="zh-TW" sz="2500" dirty="0">
                <a:latin typeface="+mn-ea"/>
                <a:cs typeface="Courier"/>
              </a:rPr>
              <a:t>updating tables</a:t>
            </a:r>
            <a:endParaRPr kumimoji="1" lang="en-US" altLang="zh-TW" sz="2200" dirty="0">
              <a:latin typeface="+mn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8947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 err="1">
                <a:latin typeface="+mj-ea"/>
                <a:cs typeface="Courier"/>
              </a:rPr>
              <a:t>Hbase</a:t>
            </a:r>
            <a:r>
              <a:rPr kumimoji="1" lang="en-US" altLang="zh-TW" sz="4000" dirty="0">
                <a:latin typeface="+mj-ea"/>
                <a:cs typeface="Courier"/>
              </a:rPr>
              <a:t>/</a:t>
            </a:r>
            <a:r>
              <a:rPr lang="en-US" altLang="zh-TW" sz="4000" dirty="0">
                <a:latin typeface="+mj-ea"/>
              </a:rPr>
              <a:t>Deconstruction</a:t>
            </a:r>
            <a:endParaRPr kumimoji="1" lang="zh-TW" altLang="en-US" sz="40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TW" sz="2800" dirty="0" err="1">
                <a:latin typeface="+mn-ea"/>
                <a:cs typeface="Courier"/>
              </a:rPr>
              <a:t>HMaster</a:t>
            </a:r>
            <a:r>
              <a:rPr kumimoji="1" lang="en-US" altLang="zh-TW" sz="2800" dirty="0">
                <a:latin typeface="+mn-ea"/>
                <a:cs typeface="Courier"/>
              </a:rPr>
              <a:t> – Background Processes </a:t>
            </a:r>
          </a:p>
          <a:p>
            <a:r>
              <a:rPr kumimoji="1" lang="en-US" altLang="zh-TW" sz="2800" dirty="0" err="1">
                <a:latin typeface="+mn-ea"/>
                <a:cs typeface="Courier"/>
              </a:rPr>
              <a:t>LoadBalancer</a:t>
            </a:r>
            <a:endParaRPr kumimoji="1" lang="en-US" altLang="zh-TW" sz="2800" dirty="0">
              <a:latin typeface="+mn-ea"/>
              <a:cs typeface="Courier"/>
            </a:endParaRPr>
          </a:p>
          <a:p>
            <a:pPr lvl="1"/>
            <a:r>
              <a:rPr kumimoji="1" lang="en-US" altLang="zh-TW" sz="2500" dirty="0">
                <a:latin typeface="+mn-ea"/>
                <a:cs typeface="Courier"/>
              </a:rPr>
              <a:t>Periodically, and when there are no regions in transition, a load balancer will run and move regions around to balance the cluster’s load. See Balancer for configuring this property.</a:t>
            </a:r>
          </a:p>
          <a:p>
            <a:r>
              <a:rPr kumimoji="1" lang="en-US" altLang="zh-TW" sz="2800" dirty="0" err="1">
                <a:latin typeface="+mn-ea"/>
                <a:cs typeface="Courier"/>
              </a:rPr>
              <a:t>CatalogJanitor</a:t>
            </a:r>
            <a:endParaRPr kumimoji="1" lang="en-US" altLang="zh-TW" sz="2800" dirty="0">
              <a:latin typeface="+mn-ea"/>
              <a:cs typeface="Courier"/>
            </a:endParaRPr>
          </a:p>
          <a:p>
            <a:pPr lvl="1"/>
            <a:r>
              <a:rPr kumimoji="1" lang="en-US" altLang="zh-TW" sz="2500" dirty="0">
                <a:latin typeface="+mn-ea"/>
                <a:cs typeface="Courier"/>
              </a:rPr>
              <a:t>Periodically checks and cleans up the </a:t>
            </a:r>
            <a:r>
              <a:rPr kumimoji="1" lang="en-US" altLang="zh-TW" sz="2500" dirty="0" err="1">
                <a:latin typeface="+mn-ea"/>
                <a:cs typeface="Courier"/>
              </a:rPr>
              <a:t>hbase:meta</a:t>
            </a:r>
            <a:r>
              <a:rPr kumimoji="1" lang="en-US" altLang="zh-TW" sz="2500" dirty="0">
                <a:latin typeface="+mn-ea"/>
                <a:cs typeface="Courier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122928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 err="1">
                <a:latin typeface="+mj-ea"/>
                <a:cs typeface="Courier"/>
              </a:rPr>
              <a:t>Hbase</a:t>
            </a:r>
            <a:r>
              <a:rPr kumimoji="1" lang="en-US" altLang="zh-TW" sz="4000" dirty="0">
                <a:latin typeface="+mj-ea"/>
                <a:cs typeface="Courier"/>
              </a:rPr>
              <a:t>/</a:t>
            </a:r>
            <a:r>
              <a:rPr lang="en-US" altLang="zh-TW" sz="4000" dirty="0">
                <a:latin typeface="+mj-ea"/>
              </a:rPr>
              <a:t>Deconstruction</a:t>
            </a:r>
            <a:endParaRPr kumimoji="1" lang="zh-TW" altLang="en-US" sz="40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3200" dirty="0" err="1">
                <a:latin typeface="+mn-ea"/>
                <a:cs typeface="Courier"/>
              </a:rPr>
              <a:t>RegionServer</a:t>
            </a:r>
            <a:endParaRPr kumimoji="1" lang="en-US" altLang="zh-TW" sz="3200" dirty="0">
              <a:latin typeface="+mn-ea"/>
              <a:cs typeface="Courier"/>
            </a:endParaRPr>
          </a:p>
          <a:p>
            <a:r>
              <a:rPr kumimoji="1" lang="en-US" altLang="zh-TW" sz="3200" dirty="0">
                <a:latin typeface="+mn-ea"/>
                <a:cs typeface="Courier"/>
              </a:rPr>
              <a:t>Run an HDFS data node.</a:t>
            </a:r>
          </a:p>
          <a:p>
            <a:r>
              <a:rPr kumimoji="1" lang="en-US" altLang="zh-TW" sz="3200" dirty="0">
                <a:latin typeface="+mn-ea"/>
                <a:cs typeface="Courier"/>
              </a:rPr>
              <a:t>Responsible for serving and managing regions.</a:t>
            </a:r>
          </a:p>
        </p:txBody>
      </p:sp>
    </p:spTree>
    <p:extLst>
      <p:ext uri="{BB962C8B-B14F-4D97-AF65-F5344CB8AC3E}">
        <p14:creationId xmlns:p14="http://schemas.microsoft.com/office/powerpoint/2010/main" val="95862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 err="1">
                <a:latin typeface="+mj-ea"/>
                <a:cs typeface="Courier"/>
              </a:rPr>
              <a:t>Hbase</a:t>
            </a:r>
            <a:r>
              <a:rPr kumimoji="1" lang="en-US" altLang="zh-TW" sz="4000" dirty="0">
                <a:latin typeface="+mj-ea"/>
                <a:cs typeface="Courier"/>
              </a:rPr>
              <a:t>/</a:t>
            </a:r>
            <a:r>
              <a:rPr lang="en-US" altLang="zh-TW" sz="4000" dirty="0">
                <a:latin typeface="+mj-ea"/>
              </a:rPr>
              <a:t>Deconstruction</a:t>
            </a:r>
            <a:endParaRPr kumimoji="1" lang="zh-TW" altLang="en-US" sz="40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TW" sz="3200" dirty="0" err="1">
                <a:latin typeface="+mn-ea"/>
                <a:cs typeface="Courier"/>
              </a:rPr>
              <a:t>RegionServer</a:t>
            </a:r>
            <a:r>
              <a:rPr kumimoji="1" lang="en-US" altLang="zh-TW" sz="3200" dirty="0">
                <a:latin typeface="+mn-ea"/>
                <a:cs typeface="Courier"/>
              </a:rPr>
              <a:t> – Background Processes</a:t>
            </a:r>
          </a:p>
          <a:p>
            <a:r>
              <a:rPr kumimoji="1" lang="en-US" altLang="zh-TW" sz="3200" dirty="0" err="1">
                <a:latin typeface="+mn-ea"/>
                <a:cs typeface="Courier"/>
              </a:rPr>
              <a:t>CompactSplitThread</a:t>
            </a:r>
            <a:endParaRPr kumimoji="1" lang="en-US" altLang="zh-TW" sz="3200" dirty="0">
              <a:latin typeface="+mn-ea"/>
              <a:cs typeface="Courier"/>
            </a:endParaRP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Checks for splits and handle minor compactions.</a:t>
            </a:r>
          </a:p>
          <a:p>
            <a:r>
              <a:rPr kumimoji="1" lang="en-US" altLang="zh-TW" sz="3200" dirty="0" err="1">
                <a:latin typeface="+mn-ea"/>
                <a:cs typeface="Courier"/>
              </a:rPr>
              <a:t>MajorCompactionChecker</a:t>
            </a:r>
            <a:endParaRPr kumimoji="1" lang="en-US" altLang="zh-TW" sz="3200" dirty="0">
              <a:latin typeface="+mn-ea"/>
              <a:cs typeface="Courier"/>
            </a:endParaRP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Checks for major compactions.</a:t>
            </a:r>
          </a:p>
          <a:p>
            <a:r>
              <a:rPr kumimoji="1" lang="en-US" altLang="zh-TW" sz="3200" dirty="0" err="1">
                <a:latin typeface="+mn-ea"/>
                <a:cs typeface="Courier"/>
              </a:rPr>
              <a:t>MemStoreFlusher</a:t>
            </a:r>
            <a:endParaRPr kumimoji="1" lang="en-US" altLang="zh-TW" sz="3200" dirty="0">
              <a:latin typeface="+mn-ea"/>
              <a:cs typeface="Courier"/>
            </a:endParaRP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Periodically flushes in-memory writes in the </a:t>
            </a:r>
            <a:r>
              <a:rPr kumimoji="1" lang="en-US" altLang="zh-TW" dirty="0" err="1">
                <a:latin typeface="+mn-ea"/>
                <a:cs typeface="Courier"/>
              </a:rPr>
              <a:t>MemStore</a:t>
            </a:r>
            <a:r>
              <a:rPr kumimoji="1" lang="en-US" altLang="zh-TW" dirty="0">
                <a:latin typeface="+mn-ea"/>
                <a:cs typeface="Courier"/>
              </a:rPr>
              <a:t> to </a:t>
            </a:r>
            <a:r>
              <a:rPr kumimoji="1" lang="en-US" altLang="zh-TW" dirty="0" err="1">
                <a:latin typeface="+mn-ea"/>
                <a:cs typeface="Courier"/>
              </a:rPr>
              <a:t>StoreFiles</a:t>
            </a:r>
            <a:r>
              <a:rPr kumimoji="1" lang="en-US" altLang="zh-TW" dirty="0">
                <a:latin typeface="+mn-ea"/>
                <a:cs typeface="Couri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6437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 err="1">
                <a:latin typeface="+mj-ea"/>
                <a:cs typeface="Courier"/>
              </a:rPr>
              <a:t>Hbase</a:t>
            </a:r>
            <a:r>
              <a:rPr kumimoji="1" lang="en-US" altLang="zh-TW" sz="4000" dirty="0">
                <a:latin typeface="+mj-ea"/>
                <a:cs typeface="Courier"/>
              </a:rPr>
              <a:t>/</a:t>
            </a:r>
            <a:r>
              <a:rPr lang="en-US" altLang="zh-TW" sz="4000" dirty="0">
                <a:latin typeface="+mj-ea"/>
              </a:rPr>
              <a:t>Deconstruction</a:t>
            </a:r>
            <a:endParaRPr kumimoji="1" lang="zh-TW" altLang="en-US" sz="40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WAL(Write-Ahead Log)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The region servers keep data in-memory until enough is collected to flush to disk, avoiding the creation of too many very small files. 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While the data resides in memory it is volatile. This is a likely occurrence when operating at large scale. </a:t>
            </a:r>
          </a:p>
        </p:txBody>
      </p:sp>
    </p:spTree>
    <p:extLst>
      <p:ext uri="{BB962C8B-B14F-4D97-AF65-F5344CB8AC3E}">
        <p14:creationId xmlns:p14="http://schemas.microsoft.com/office/powerpoint/2010/main" val="3385122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 err="1">
                <a:latin typeface="+mj-ea"/>
                <a:cs typeface="Courier"/>
              </a:rPr>
              <a:t>Hbase</a:t>
            </a:r>
            <a:r>
              <a:rPr kumimoji="1" lang="en-US" altLang="zh-TW" sz="4000" dirty="0">
                <a:latin typeface="+mj-ea"/>
                <a:cs typeface="Courier"/>
              </a:rPr>
              <a:t>/</a:t>
            </a:r>
            <a:r>
              <a:rPr lang="en-US" altLang="zh-TW" sz="4000" dirty="0">
                <a:latin typeface="+mj-ea"/>
              </a:rPr>
              <a:t>Deconstruction</a:t>
            </a:r>
            <a:endParaRPr kumimoji="1" lang="zh-TW" altLang="en-US" sz="40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WAL(Write-Ahead Log) (Continued)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A common approach to solving this issue is write-ahead logging: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Each update (also called an “edit”) is written to a log, and only if the update has succeeded is the client informed that the operation has succeeded. 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The server then has the liberty to batch or aggregate the data in memory as needed.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For an example, a binary log  in MySQL, the WAL records all changes to the data when disaster strikes.</a:t>
            </a:r>
          </a:p>
        </p:txBody>
      </p:sp>
    </p:spTree>
    <p:extLst>
      <p:ext uri="{BB962C8B-B14F-4D97-AF65-F5344CB8AC3E}">
        <p14:creationId xmlns:p14="http://schemas.microsoft.com/office/powerpoint/2010/main" val="1309745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 err="1">
                <a:latin typeface="+mj-ea"/>
                <a:cs typeface="Courier"/>
              </a:rPr>
              <a:t>Hbase</a:t>
            </a:r>
            <a:r>
              <a:rPr kumimoji="1" lang="en-US" altLang="zh-TW" sz="4000" dirty="0">
                <a:latin typeface="+mj-ea"/>
                <a:cs typeface="Courier"/>
              </a:rPr>
              <a:t>/</a:t>
            </a:r>
            <a:r>
              <a:rPr lang="en-US" altLang="zh-TW" sz="4000" dirty="0">
                <a:latin typeface="+mj-ea"/>
              </a:rPr>
              <a:t>Deconstruction</a:t>
            </a:r>
            <a:endParaRPr kumimoji="1" lang="zh-TW" altLang="en-US" sz="40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Regions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the basic element of availability and distribution for tables.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Dividing </a:t>
            </a:r>
            <a:r>
              <a:rPr kumimoji="1" lang="en-US" altLang="zh-TW" dirty="0" err="1">
                <a:latin typeface="+mn-ea"/>
                <a:cs typeface="Courier"/>
              </a:rPr>
              <a:t>HBase</a:t>
            </a:r>
            <a:r>
              <a:rPr kumimoji="1" lang="en-US" altLang="zh-TW" dirty="0">
                <a:latin typeface="+mn-ea"/>
                <a:cs typeface="Courier"/>
              </a:rPr>
              <a:t> Tables horizontally by row key range into “Regions.” 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contains all rows in the table between the region’s start key and end key. 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assigned to the nodes in the cluster, called “Region Servers,” and these serve data for reads and writes</a:t>
            </a:r>
          </a:p>
        </p:txBody>
      </p:sp>
    </p:spTree>
    <p:extLst>
      <p:ext uri="{BB962C8B-B14F-4D97-AF65-F5344CB8AC3E}">
        <p14:creationId xmlns:p14="http://schemas.microsoft.com/office/powerpoint/2010/main" val="1828892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 err="1">
                <a:latin typeface="+mj-ea"/>
                <a:cs typeface="Courier"/>
              </a:rPr>
              <a:t>Hbase</a:t>
            </a:r>
            <a:r>
              <a:rPr kumimoji="1" lang="en-US" altLang="zh-TW" sz="4000" dirty="0">
                <a:latin typeface="+mj-ea"/>
                <a:cs typeface="Courier"/>
              </a:rPr>
              <a:t>/</a:t>
            </a:r>
            <a:r>
              <a:rPr lang="en-US" altLang="zh-TW" sz="4000" dirty="0">
                <a:latin typeface="+mj-ea"/>
              </a:rPr>
              <a:t>Deconstruction</a:t>
            </a:r>
            <a:endParaRPr kumimoji="1" lang="zh-TW" altLang="en-US" sz="40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Store</a:t>
            </a:r>
          </a:p>
          <a:p>
            <a:r>
              <a:rPr kumimoji="1" lang="en-US" altLang="zh-TW" b="1" dirty="0">
                <a:latin typeface="+mn-ea"/>
                <a:cs typeface="Courier"/>
              </a:rPr>
              <a:t>hosts a </a:t>
            </a:r>
            <a:r>
              <a:rPr kumimoji="1" lang="en-US" altLang="zh-TW" b="1" dirty="0" err="1">
                <a:latin typeface="+mn-ea"/>
                <a:cs typeface="Courier"/>
              </a:rPr>
              <a:t>MemStore</a:t>
            </a:r>
            <a:r>
              <a:rPr kumimoji="1" lang="en-US" altLang="zh-TW" b="1" dirty="0">
                <a:latin typeface="+mn-ea"/>
                <a:cs typeface="Courier"/>
              </a:rPr>
              <a:t> </a:t>
            </a:r>
          </a:p>
          <a:p>
            <a:r>
              <a:rPr kumimoji="1" lang="en-US" altLang="zh-TW" b="1" dirty="0">
                <a:latin typeface="+mn-ea"/>
                <a:cs typeface="Courier"/>
              </a:rPr>
              <a:t>hosts 0 or more </a:t>
            </a:r>
            <a:r>
              <a:rPr kumimoji="1" lang="en-US" altLang="zh-TW" b="1" dirty="0" err="1">
                <a:latin typeface="+mn-ea"/>
                <a:cs typeface="Courier"/>
              </a:rPr>
              <a:t>StoreFiles</a:t>
            </a:r>
            <a:r>
              <a:rPr kumimoji="1" lang="en-US" altLang="zh-TW" b="1" dirty="0">
                <a:latin typeface="+mn-ea"/>
                <a:cs typeface="Courier"/>
              </a:rPr>
              <a:t> (</a:t>
            </a:r>
            <a:r>
              <a:rPr kumimoji="1" lang="en-US" altLang="zh-TW" b="1" dirty="0" err="1">
                <a:latin typeface="+mn-ea"/>
                <a:cs typeface="Courier"/>
              </a:rPr>
              <a:t>HFiles</a:t>
            </a:r>
            <a:r>
              <a:rPr kumimoji="1" lang="en-US" altLang="zh-TW" b="1" dirty="0">
                <a:latin typeface="+mn-ea"/>
                <a:cs typeface="Courier"/>
              </a:rPr>
              <a:t>). </a:t>
            </a:r>
          </a:p>
          <a:p>
            <a:r>
              <a:rPr kumimoji="1" lang="en-US" altLang="zh-TW" b="1" dirty="0">
                <a:latin typeface="+mn-ea"/>
                <a:cs typeface="Courier"/>
              </a:rPr>
              <a:t>corresponds to a column family for a table for a given region</a:t>
            </a:r>
          </a:p>
        </p:txBody>
      </p:sp>
    </p:spTree>
    <p:extLst>
      <p:ext uri="{BB962C8B-B14F-4D97-AF65-F5344CB8AC3E}">
        <p14:creationId xmlns:p14="http://schemas.microsoft.com/office/powerpoint/2010/main" val="398456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696309" cy="35052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TW" dirty="0" err="1"/>
              <a:t>Hbase</a:t>
            </a:r>
            <a:r>
              <a:rPr lang="en-US" altLang="zh-TW" dirty="0"/>
              <a:t> Explained</a:t>
            </a:r>
          </a:p>
          <a:p>
            <a:pPr marL="457200" indent="-457200">
              <a:buFont typeface="Arial"/>
              <a:buChar char="•"/>
            </a:pPr>
            <a:r>
              <a:rPr lang="en-US" altLang="zh-TW"/>
              <a:t>Case Study</a:t>
            </a:r>
            <a:endParaRPr lang="en-US" altLang="zh-TW" dirty="0"/>
          </a:p>
          <a:p>
            <a:pPr marL="457200" indent="-457200">
              <a:buFont typeface="Arial"/>
              <a:buChar char="•"/>
            </a:pPr>
            <a:r>
              <a:rPr lang="en-US" altLang="zh-TW" dirty="0"/>
              <a:t>Conclusion</a:t>
            </a:r>
          </a:p>
          <a:p>
            <a:pPr marL="457200" indent="-457200">
              <a:buFont typeface="Arial"/>
              <a:buChar char="•"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10696"/>
            <a:ext cx="7620000" cy="990600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Table of Contents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0" y="1763096"/>
            <a:ext cx="1295400" cy="701676"/>
          </a:xfrm>
        </p:spPr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21313" cy="365125"/>
          </a:xfrm>
        </p:spPr>
        <p:txBody>
          <a:bodyPr/>
          <a:lstStyle/>
          <a:p>
            <a:r>
              <a:rPr kumimoji="0" lang="en-US"/>
              <a:t>www.athemaster.com</a:t>
            </a:r>
          </a:p>
        </p:txBody>
      </p:sp>
    </p:spTree>
    <p:extLst>
      <p:ext uri="{BB962C8B-B14F-4D97-AF65-F5344CB8AC3E}">
        <p14:creationId xmlns:p14="http://schemas.microsoft.com/office/powerpoint/2010/main" val="3060711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 err="1">
                <a:latin typeface="+mj-ea"/>
                <a:cs typeface="Courier"/>
              </a:rPr>
              <a:t>Hbase</a:t>
            </a:r>
            <a:r>
              <a:rPr kumimoji="1" lang="en-US" altLang="zh-TW" sz="4000" dirty="0">
                <a:latin typeface="+mj-ea"/>
                <a:cs typeface="Courier"/>
              </a:rPr>
              <a:t>/</a:t>
            </a:r>
            <a:r>
              <a:rPr lang="en-US" altLang="zh-TW" sz="4000" dirty="0">
                <a:latin typeface="+mj-ea"/>
              </a:rPr>
              <a:t>Deconstruction</a:t>
            </a:r>
            <a:endParaRPr kumimoji="1" lang="zh-TW" altLang="en-US" sz="40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b="1" dirty="0" err="1">
                <a:latin typeface="+mn-ea"/>
                <a:cs typeface="Courier"/>
              </a:rPr>
              <a:t>MemStore</a:t>
            </a:r>
            <a:endParaRPr kumimoji="1" lang="en-US" altLang="zh-TW" b="1" dirty="0">
              <a:latin typeface="+mn-ea"/>
              <a:cs typeface="Courier"/>
            </a:endParaRPr>
          </a:p>
          <a:p>
            <a:r>
              <a:rPr kumimoji="1" lang="en-US" altLang="zh-TW" b="1" dirty="0">
                <a:latin typeface="+mn-ea"/>
                <a:cs typeface="Courier"/>
              </a:rPr>
              <a:t>holds in-memory modifications to the Store. </a:t>
            </a:r>
          </a:p>
          <a:p>
            <a:r>
              <a:rPr kumimoji="1" lang="en-US" altLang="zh-TW" b="1" dirty="0">
                <a:latin typeface="+mn-ea"/>
                <a:cs typeface="Courier"/>
              </a:rPr>
              <a:t>stores updates in memory as sorted </a:t>
            </a:r>
            <a:r>
              <a:rPr kumimoji="1" lang="en-US" altLang="zh-TW" b="1" dirty="0" err="1">
                <a:latin typeface="+mn-ea"/>
                <a:cs typeface="Courier"/>
              </a:rPr>
              <a:t>KeyValues</a:t>
            </a:r>
            <a:r>
              <a:rPr kumimoji="1" lang="en-US" altLang="zh-TW" b="1" dirty="0">
                <a:latin typeface="+mn-ea"/>
                <a:cs typeface="Courier"/>
              </a:rPr>
              <a:t>, the same as it would be stored in an </a:t>
            </a:r>
            <a:r>
              <a:rPr kumimoji="1" lang="en-US" altLang="zh-TW" b="1" dirty="0" err="1">
                <a:latin typeface="+mn-ea"/>
                <a:cs typeface="Courier"/>
              </a:rPr>
              <a:t>HFile</a:t>
            </a:r>
            <a:r>
              <a:rPr kumimoji="1" lang="en-US" altLang="zh-TW" b="1" dirty="0">
                <a:latin typeface="+mn-ea"/>
                <a:cs typeface="Courier"/>
              </a:rPr>
              <a:t>. </a:t>
            </a:r>
          </a:p>
          <a:p>
            <a:r>
              <a:rPr kumimoji="1" lang="en-US" altLang="zh-TW" b="1" dirty="0">
                <a:latin typeface="+mn-ea"/>
                <a:cs typeface="Courier"/>
              </a:rPr>
              <a:t>There is one </a:t>
            </a:r>
            <a:r>
              <a:rPr kumimoji="1" lang="en-US" altLang="zh-TW" b="1" dirty="0" err="1">
                <a:latin typeface="+mn-ea"/>
                <a:cs typeface="Courier"/>
              </a:rPr>
              <a:t>MemStore</a:t>
            </a:r>
            <a:r>
              <a:rPr kumimoji="1" lang="en-US" altLang="zh-TW" b="1" dirty="0">
                <a:latin typeface="+mn-ea"/>
                <a:cs typeface="Courier"/>
              </a:rPr>
              <a:t> per column family.</a:t>
            </a:r>
          </a:p>
          <a:p>
            <a:r>
              <a:rPr kumimoji="1" lang="en-US" altLang="zh-TW" b="1" dirty="0">
                <a:latin typeface="+mn-ea"/>
                <a:cs typeface="Courier"/>
              </a:rPr>
              <a:t>The updates are sorted per column family.</a:t>
            </a:r>
          </a:p>
        </p:txBody>
      </p:sp>
    </p:spTree>
    <p:extLst>
      <p:ext uri="{BB962C8B-B14F-4D97-AF65-F5344CB8AC3E}">
        <p14:creationId xmlns:p14="http://schemas.microsoft.com/office/powerpoint/2010/main" val="3598315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 err="1">
                <a:latin typeface="+mj-ea"/>
                <a:cs typeface="Courier"/>
              </a:rPr>
              <a:t>Hbase</a:t>
            </a:r>
            <a:r>
              <a:rPr kumimoji="1" lang="en-US" altLang="zh-TW" sz="4000" dirty="0">
                <a:latin typeface="+mj-ea"/>
                <a:cs typeface="Courier"/>
              </a:rPr>
              <a:t>/</a:t>
            </a:r>
            <a:r>
              <a:rPr lang="en-US" altLang="zh-TW" sz="4000" dirty="0">
                <a:latin typeface="+mj-ea"/>
              </a:rPr>
              <a:t>Deconstruction</a:t>
            </a:r>
            <a:endParaRPr kumimoji="1" lang="zh-TW" altLang="en-US" sz="40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b="1" dirty="0" err="1">
                <a:latin typeface="+mn-ea"/>
                <a:cs typeface="Courier"/>
              </a:rPr>
              <a:t>MemStore</a:t>
            </a:r>
            <a:r>
              <a:rPr kumimoji="1" lang="en-US" altLang="zh-TW" b="1" dirty="0">
                <a:latin typeface="+mn-ea"/>
                <a:cs typeface="Courier"/>
              </a:rPr>
              <a:t> – Illustration</a:t>
            </a:r>
          </a:p>
          <a:p>
            <a:pPr marL="0" indent="0">
              <a:buNone/>
            </a:pPr>
            <a:endParaRPr kumimoji="1" lang="en-US" altLang="zh-TW" b="1" dirty="0">
              <a:latin typeface="+mn-ea"/>
              <a:cs typeface="Courier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355661"/>
            <a:ext cx="7959525" cy="349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84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 err="1">
                <a:latin typeface="+mj-ea"/>
                <a:cs typeface="Courier"/>
              </a:rPr>
              <a:t>Hbase</a:t>
            </a:r>
            <a:r>
              <a:rPr kumimoji="1" lang="en-US" altLang="zh-TW" sz="4000" dirty="0">
                <a:latin typeface="+mj-ea"/>
                <a:cs typeface="Courier"/>
              </a:rPr>
              <a:t>/</a:t>
            </a:r>
            <a:r>
              <a:rPr lang="en-US" altLang="zh-TW" sz="4000" dirty="0">
                <a:latin typeface="+mj-ea"/>
              </a:rPr>
              <a:t>Deconstruction</a:t>
            </a:r>
            <a:endParaRPr kumimoji="1" lang="zh-TW" altLang="en-US" sz="40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b="1" dirty="0" err="1">
                <a:latin typeface="+mn-ea"/>
                <a:cs typeface="Courier"/>
              </a:rPr>
              <a:t>StoreFile</a:t>
            </a:r>
            <a:r>
              <a:rPr kumimoji="1" lang="en-US" altLang="zh-TW" b="1" dirty="0">
                <a:latin typeface="+mn-ea"/>
                <a:cs typeface="Courier"/>
              </a:rPr>
              <a:t> (</a:t>
            </a:r>
            <a:r>
              <a:rPr kumimoji="1" lang="en-US" altLang="zh-TW" b="1" dirty="0" err="1">
                <a:latin typeface="+mn-ea"/>
                <a:cs typeface="Courier"/>
              </a:rPr>
              <a:t>HFile</a:t>
            </a:r>
            <a:r>
              <a:rPr kumimoji="1" lang="en-US" altLang="zh-TW" b="1" dirty="0">
                <a:latin typeface="+mn-ea"/>
                <a:cs typeface="Courier"/>
              </a:rPr>
              <a:t>)</a:t>
            </a:r>
          </a:p>
          <a:p>
            <a:r>
              <a:rPr kumimoji="1" lang="en-US" altLang="zh-TW" b="1" dirty="0" err="1">
                <a:latin typeface="+mn-ea"/>
                <a:cs typeface="Courier"/>
              </a:rPr>
              <a:t>StoreFiles</a:t>
            </a:r>
            <a:r>
              <a:rPr kumimoji="1" lang="en-US" altLang="zh-TW" b="1" dirty="0">
                <a:latin typeface="+mn-ea"/>
                <a:cs typeface="Courier"/>
              </a:rPr>
              <a:t> are where your data lives.</a:t>
            </a:r>
          </a:p>
          <a:p>
            <a:r>
              <a:rPr kumimoji="1" lang="en-US" altLang="zh-TW" b="1" dirty="0">
                <a:latin typeface="+mn-ea"/>
                <a:cs typeface="Courier"/>
              </a:rPr>
              <a:t>Data is stored in an </a:t>
            </a:r>
            <a:r>
              <a:rPr kumimoji="1" lang="en-US" altLang="zh-TW" b="1" dirty="0" err="1">
                <a:latin typeface="+mn-ea"/>
                <a:cs typeface="Courier"/>
              </a:rPr>
              <a:t>HFile</a:t>
            </a:r>
            <a:r>
              <a:rPr kumimoji="1" lang="en-US" altLang="zh-TW" b="1" dirty="0">
                <a:latin typeface="+mn-ea"/>
                <a:cs typeface="Courier"/>
              </a:rPr>
              <a:t> which contains sorted key/values.</a:t>
            </a:r>
          </a:p>
          <a:p>
            <a:r>
              <a:rPr kumimoji="1" lang="en-US" altLang="zh-TW" b="1" dirty="0">
                <a:latin typeface="+mn-ea"/>
                <a:cs typeface="Courier"/>
              </a:rPr>
              <a:t>When the </a:t>
            </a:r>
            <a:r>
              <a:rPr kumimoji="1" lang="en-US" altLang="zh-TW" b="1" dirty="0" err="1">
                <a:latin typeface="+mn-ea"/>
                <a:cs typeface="Courier"/>
              </a:rPr>
              <a:t>MemStore</a:t>
            </a:r>
            <a:r>
              <a:rPr kumimoji="1" lang="en-US" altLang="zh-TW" b="1" dirty="0">
                <a:latin typeface="+mn-ea"/>
                <a:cs typeface="Courier"/>
              </a:rPr>
              <a:t> accumulates enough data, the entire sorted </a:t>
            </a:r>
            <a:r>
              <a:rPr kumimoji="1" lang="en-US" altLang="zh-TW" b="1" dirty="0" err="1">
                <a:latin typeface="+mn-ea"/>
                <a:cs typeface="Courier"/>
              </a:rPr>
              <a:t>KeyValue</a:t>
            </a:r>
            <a:r>
              <a:rPr kumimoji="1" lang="en-US" altLang="zh-TW" b="1" dirty="0">
                <a:latin typeface="+mn-ea"/>
                <a:cs typeface="Courier"/>
              </a:rPr>
              <a:t> set is written to a new </a:t>
            </a:r>
            <a:r>
              <a:rPr kumimoji="1" lang="en-US" altLang="zh-TW" b="1" dirty="0" err="1">
                <a:latin typeface="+mn-ea"/>
                <a:cs typeface="Courier"/>
              </a:rPr>
              <a:t>HFile</a:t>
            </a:r>
            <a:r>
              <a:rPr kumimoji="1" lang="en-US" altLang="zh-TW" b="1" dirty="0">
                <a:latin typeface="+mn-ea"/>
                <a:cs typeface="Courier"/>
              </a:rPr>
              <a:t> in HDFS. This is a sequential write. It is very fast, as it avoids moving the disk drive head.</a:t>
            </a:r>
          </a:p>
        </p:txBody>
      </p:sp>
    </p:spTree>
    <p:extLst>
      <p:ext uri="{BB962C8B-B14F-4D97-AF65-F5344CB8AC3E}">
        <p14:creationId xmlns:p14="http://schemas.microsoft.com/office/powerpoint/2010/main" val="1341955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 err="1">
                <a:latin typeface="+mj-ea"/>
                <a:cs typeface="Courier"/>
              </a:rPr>
              <a:t>Hbase</a:t>
            </a:r>
            <a:r>
              <a:rPr kumimoji="1" lang="en-US" altLang="zh-TW" sz="4000" dirty="0">
                <a:latin typeface="+mj-ea"/>
                <a:cs typeface="Courier"/>
              </a:rPr>
              <a:t>/</a:t>
            </a:r>
            <a:r>
              <a:rPr lang="en-US" altLang="zh-TW" sz="4000" dirty="0">
                <a:latin typeface="+mj-ea"/>
              </a:rPr>
              <a:t>Deconstruction</a:t>
            </a:r>
            <a:endParaRPr kumimoji="1" lang="zh-TW" altLang="en-US" sz="40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TW" b="1" dirty="0" err="1">
                <a:latin typeface="+mn-ea"/>
                <a:cs typeface="Courier"/>
              </a:rPr>
              <a:t>StoreFile</a:t>
            </a:r>
            <a:r>
              <a:rPr kumimoji="1" lang="en-US" altLang="zh-TW" b="1" dirty="0">
                <a:latin typeface="+mn-ea"/>
                <a:cs typeface="Courier"/>
              </a:rPr>
              <a:t> (</a:t>
            </a:r>
            <a:r>
              <a:rPr kumimoji="1" lang="en-US" altLang="zh-TW" b="1" dirty="0" err="1">
                <a:latin typeface="+mn-ea"/>
                <a:cs typeface="Courier"/>
              </a:rPr>
              <a:t>Hfile</a:t>
            </a:r>
            <a:r>
              <a:rPr kumimoji="1" lang="en-US" altLang="zh-TW" b="1" dirty="0">
                <a:latin typeface="+mn-ea"/>
                <a:cs typeface="Courier"/>
              </a:rPr>
              <a:t>)</a:t>
            </a:r>
          </a:p>
          <a:p>
            <a:r>
              <a:rPr kumimoji="1" lang="en-US" altLang="zh-TW" b="1" dirty="0">
                <a:latin typeface="+mn-ea"/>
                <a:cs typeface="Courier"/>
              </a:rPr>
              <a:t>The files contain a variable number of blocks, </a:t>
            </a:r>
          </a:p>
          <a:p>
            <a:r>
              <a:rPr kumimoji="1" lang="en-US" altLang="zh-TW" b="1" dirty="0">
                <a:latin typeface="+mn-ea"/>
                <a:cs typeface="Courier"/>
              </a:rPr>
              <a:t>only fixed ones are the file info and trailer blocks. </a:t>
            </a:r>
          </a:p>
          <a:p>
            <a:r>
              <a:rPr kumimoji="1" lang="en-US" altLang="zh-TW" b="1" dirty="0">
                <a:latin typeface="+mn-ea"/>
                <a:cs typeface="Courier"/>
              </a:rPr>
              <a:t>the trailer has the pointers to the other blocks. It is written after the data has been persisted to the file, finalizing the now immutable data store. </a:t>
            </a:r>
          </a:p>
          <a:p>
            <a:r>
              <a:rPr kumimoji="1" lang="en-US" altLang="zh-TW" b="1" dirty="0">
                <a:latin typeface="+mn-ea"/>
                <a:cs typeface="Courier"/>
              </a:rPr>
              <a:t>The index blocks record the offsets of the data and meta blocks.</a:t>
            </a:r>
          </a:p>
        </p:txBody>
      </p:sp>
      <p:pic>
        <p:nvPicPr>
          <p:cNvPr id="6" name="圖片 5" descr="Screen Shot 2017-02-19 at 22.28.05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3" t="5375" r="18888" b="9169"/>
          <a:stretch/>
        </p:blipFill>
        <p:spPr>
          <a:xfrm>
            <a:off x="7721600" y="8509000"/>
            <a:ext cx="59690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76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 err="1">
                <a:latin typeface="+mj-ea"/>
                <a:cs typeface="Courier"/>
              </a:rPr>
              <a:t>Hbase</a:t>
            </a:r>
            <a:r>
              <a:rPr kumimoji="1" lang="en-US" altLang="zh-TW" sz="4000" dirty="0">
                <a:latin typeface="+mj-ea"/>
                <a:cs typeface="Courier"/>
              </a:rPr>
              <a:t>/</a:t>
            </a:r>
            <a:r>
              <a:rPr lang="en-US" altLang="zh-TW" sz="4000" dirty="0">
                <a:latin typeface="+mj-ea"/>
              </a:rPr>
              <a:t>Deconstruction</a:t>
            </a:r>
            <a:endParaRPr kumimoji="1" lang="zh-TW" altLang="en-US" sz="40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b="1" dirty="0" err="1">
                <a:latin typeface="+mn-ea"/>
                <a:cs typeface="Courier"/>
              </a:rPr>
              <a:t>StoreFile</a:t>
            </a:r>
            <a:r>
              <a:rPr kumimoji="1" lang="en-US" altLang="zh-TW" b="1" dirty="0">
                <a:latin typeface="+mn-ea"/>
                <a:cs typeface="Courier"/>
              </a:rPr>
              <a:t> (</a:t>
            </a:r>
            <a:r>
              <a:rPr kumimoji="1" lang="en-US" altLang="zh-TW" b="1" dirty="0" err="1">
                <a:latin typeface="+mn-ea"/>
                <a:cs typeface="Courier"/>
              </a:rPr>
              <a:t>Hfile</a:t>
            </a:r>
            <a:r>
              <a:rPr kumimoji="1" lang="en-US" altLang="zh-TW" b="1" dirty="0">
                <a:latin typeface="+mn-ea"/>
                <a:cs typeface="Courier"/>
              </a:rPr>
              <a:t>)</a:t>
            </a:r>
          </a:p>
        </p:txBody>
      </p:sp>
      <p:pic>
        <p:nvPicPr>
          <p:cNvPr id="6" name="圖片 5" descr="Screen Shot 2017-02-19 at 22.28.05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3" t="5375" r="18888" b="9169"/>
          <a:stretch/>
        </p:blipFill>
        <p:spPr>
          <a:xfrm>
            <a:off x="612648" y="2324100"/>
            <a:ext cx="765834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83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 err="1">
                <a:latin typeface="+mj-ea"/>
                <a:cs typeface="Courier"/>
              </a:rPr>
              <a:t>Hbase</a:t>
            </a:r>
            <a:r>
              <a:rPr kumimoji="1" lang="en-US" altLang="zh-TW" sz="4000" dirty="0">
                <a:latin typeface="+mj-ea"/>
                <a:cs typeface="Courier"/>
              </a:rPr>
              <a:t>/</a:t>
            </a:r>
            <a:r>
              <a:rPr lang="en-US" altLang="zh-TW" sz="4000" dirty="0">
                <a:latin typeface="+mj-ea"/>
              </a:rPr>
              <a:t>Deconstruction</a:t>
            </a:r>
            <a:endParaRPr kumimoji="1" lang="zh-TW" altLang="en-US" sz="40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b="1" dirty="0" err="1">
                <a:latin typeface="+mn-ea"/>
                <a:cs typeface="Courier"/>
              </a:rPr>
              <a:t>StoreFile</a:t>
            </a:r>
            <a:r>
              <a:rPr kumimoji="1" lang="en-US" altLang="zh-TW" b="1" dirty="0">
                <a:latin typeface="+mn-ea"/>
                <a:cs typeface="Courier"/>
              </a:rPr>
              <a:t> And HDFS</a:t>
            </a:r>
          </a:p>
          <a:p>
            <a:r>
              <a:rPr lang="en-US" altLang="zh-TW" dirty="0">
                <a:latin typeface="+mn-ea"/>
              </a:rPr>
              <a:t>the </a:t>
            </a:r>
            <a:r>
              <a:rPr lang="en-US" altLang="zh-TW" dirty="0" err="1">
                <a:latin typeface="+mn-ea"/>
              </a:rPr>
              <a:t>HBase</a:t>
            </a:r>
            <a:r>
              <a:rPr lang="en-US" altLang="zh-TW" dirty="0">
                <a:latin typeface="+mn-ea"/>
              </a:rPr>
              <a:t> storage file blocks do not  match the </a:t>
            </a:r>
            <a:r>
              <a:rPr lang="en-US" altLang="zh-TW" dirty="0" err="1">
                <a:latin typeface="+mn-ea"/>
              </a:rPr>
              <a:t>Hadoop</a:t>
            </a:r>
            <a:r>
              <a:rPr lang="en-US" altLang="zh-TW" dirty="0">
                <a:latin typeface="+mn-ea"/>
              </a:rPr>
              <a:t> blocks.</a:t>
            </a:r>
          </a:p>
          <a:p>
            <a:r>
              <a:rPr lang="en-US" altLang="zh-TW" dirty="0"/>
              <a:t>no correlation between these two block types</a:t>
            </a:r>
          </a:p>
          <a:p>
            <a:r>
              <a:rPr lang="en-US" altLang="zh-TW" dirty="0" err="1"/>
              <a:t>HBase</a:t>
            </a:r>
            <a:r>
              <a:rPr lang="en-US" altLang="zh-TW" dirty="0"/>
              <a:t> stores its files transparently into a  </a:t>
            </a:r>
            <a:r>
              <a:rPr lang="en-US" altLang="zh-TW" dirty="0" err="1"/>
              <a:t>filesystem</a:t>
            </a:r>
            <a:endParaRPr lang="en-US" altLang="zh-TW" dirty="0"/>
          </a:p>
          <a:p>
            <a:r>
              <a:rPr lang="en-US" altLang="zh-TW" dirty="0"/>
              <a:t>HDFS also does not know what </a:t>
            </a:r>
            <a:r>
              <a:rPr lang="en-US" altLang="zh-TW" dirty="0" err="1"/>
              <a:t>HBase</a:t>
            </a:r>
            <a:r>
              <a:rPr lang="en-US" altLang="zh-TW" dirty="0"/>
              <a:t> stores; it only sees binary files</a:t>
            </a:r>
            <a:endParaRPr kumimoji="1" lang="en-US" altLang="zh-TW" b="1" dirty="0">
              <a:latin typeface="+mn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75549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 err="1">
                <a:latin typeface="+mj-ea"/>
                <a:cs typeface="Courier"/>
              </a:rPr>
              <a:t>Hbase</a:t>
            </a:r>
            <a:r>
              <a:rPr kumimoji="1" lang="en-US" altLang="zh-TW" sz="4000" dirty="0">
                <a:latin typeface="+mj-ea"/>
                <a:cs typeface="Courier"/>
              </a:rPr>
              <a:t>/</a:t>
            </a:r>
            <a:r>
              <a:rPr lang="en-US" altLang="zh-TW" sz="4000" dirty="0">
                <a:latin typeface="+mj-ea"/>
              </a:rPr>
              <a:t>Deconstruction</a:t>
            </a:r>
            <a:endParaRPr kumimoji="1" lang="zh-TW" altLang="en-US" sz="40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b="1" dirty="0" err="1">
                <a:latin typeface="+mn-ea"/>
                <a:cs typeface="Courier"/>
              </a:rPr>
              <a:t>StoreFile</a:t>
            </a:r>
            <a:r>
              <a:rPr kumimoji="1" lang="en-US" altLang="zh-TW" b="1" dirty="0">
                <a:latin typeface="+mn-ea"/>
                <a:cs typeface="Courier"/>
              </a:rPr>
              <a:t> And HDFS (Continued)</a:t>
            </a:r>
          </a:p>
          <a:p>
            <a:pPr marL="0" indent="0">
              <a:buNone/>
            </a:pPr>
            <a:endParaRPr kumimoji="1" lang="en-US" altLang="zh-TW" b="1" dirty="0">
              <a:latin typeface="+mn-ea"/>
              <a:cs typeface="Courier"/>
            </a:endParaRPr>
          </a:p>
        </p:txBody>
      </p:sp>
      <p:pic>
        <p:nvPicPr>
          <p:cNvPr id="6" name="圖片 5" descr="Screen Shot 2017-02-19 at 22.26.27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" t="2841" r="1758" b="6376"/>
          <a:stretch/>
        </p:blipFill>
        <p:spPr>
          <a:xfrm>
            <a:off x="612648" y="2095500"/>
            <a:ext cx="6565901" cy="399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22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 err="1">
                <a:latin typeface="+mj-ea"/>
                <a:cs typeface="Courier"/>
              </a:rPr>
              <a:t>Hbase</a:t>
            </a:r>
            <a:r>
              <a:rPr kumimoji="1" lang="en-US" altLang="zh-TW" sz="4000" dirty="0">
                <a:latin typeface="+mj-ea"/>
                <a:cs typeface="Courier"/>
              </a:rPr>
              <a:t>/</a:t>
            </a:r>
            <a:r>
              <a:rPr lang="en-US" altLang="zh-TW" sz="4000" dirty="0">
                <a:latin typeface="+mj-ea"/>
              </a:rPr>
              <a:t>Deconstruction</a:t>
            </a:r>
            <a:endParaRPr kumimoji="1" lang="zh-TW" altLang="en-US" sz="40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b="1" dirty="0">
                <a:latin typeface="+mn-ea"/>
                <a:cs typeface="Courier"/>
              </a:rPr>
              <a:t>Blocks</a:t>
            </a:r>
          </a:p>
          <a:p>
            <a:r>
              <a:rPr kumimoji="1" lang="en-US" altLang="zh-TW" b="1" dirty="0" err="1">
                <a:latin typeface="+mn-ea"/>
                <a:cs typeface="Courier"/>
              </a:rPr>
              <a:t>StoreFiles</a:t>
            </a:r>
            <a:r>
              <a:rPr kumimoji="1" lang="en-US" altLang="zh-TW" b="1" dirty="0">
                <a:latin typeface="+mn-ea"/>
                <a:cs typeface="Courier"/>
              </a:rPr>
              <a:t> are composed of blocks. </a:t>
            </a:r>
          </a:p>
          <a:p>
            <a:r>
              <a:rPr kumimoji="1" lang="en-US" altLang="zh-TW" b="1" dirty="0">
                <a:latin typeface="+mn-ea"/>
                <a:cs typeface="Courier"/>
              </a:rPr>
              <a:t>The </a:t>
            </a:r>
            <a:r>
              <a:rPr kumimoji="1" lang="en-US" altLang="zh-TW" b="1" dirty="0" err="1">
                <a:latin typeface="+mn-ea"/>
                <a:cs typeface="Courier"/>
              </a:rPr>
              <a:t>blocksize</a:t>
            </a:r>
            <a:r>
              <a:rPr kumimoji="1" lang="en-US" altLang="zh-TW" b="1" dirty="0">
                <a:latin typeface="+mn-ea"/>
                <a:cs typeface="Courier"/>
              </a:rPr>
              <a:t> is configured on a per-</a:t>
            </a:r>
            <a:r>
              <a:rPr kumimoji="1" lang="en-US" altLang="zh-TW" b="1" dirty="0" err="1">
                <a:latin typeface="+mn-ea"/>
                <a:cs typeface="Courier"/>
              </a:rPr>
              <a:t>ColumnFamily</a:t>
            </a:r>
            <a:r>
              <a:rPr kumimoji="1" lang="en-US" altLang="zh-TW" b="1" dirty="0">
                <a:latin typeface="+mn-ea"/>
                <a:cs typeface="Courier"/>
              </a:rPr>
              <a:t> basis.</a:t>
            </a:r>
          </a:p>
          <a:p>
            <a:r>
              <a:rPr kumimoji="1" lang="en-US" altLang="zh-TW" b="1" dirty="0">
                <a:latin typeface="+mn-ea"/>
                <a:cs typeface="Courier"/>
              </a:rPr>
              <a:t>Compression happens at the block level within </a:t>
            </a:r>
            <a:r>
              <a:rPr kumimoji="1" lang="en-US" altLang="zh-TW" b="1" dirty="0" err="1">
                <a:latin typeface="+mn-ea"/>
                <a:cs typeface="Courier"/>
              </a:rPr>
              <a:t>StoreFiles</a:t>
            </a:r>
            <a:r>
              <a:rPr kumimoji="1" lang="en-US" altLang="zh-TW" b="1" dirty="0">
                <a:latin typeface="+mn-ea"/>
                <a:cs typeface="Courier"/>
              </a:rPr>
              <a:t>. </a:t>
            </a:r>
          </a:p>
          <a:p>
            <a:r>
              <a:rPr kumimoji="1" lang="en-US" altLang="zh-TW" b="1" dirty="0">
                <a:latin typeface="+mn-ea"/>
                <a:cs typeface="Courier"/>
              </a:rPr>
              <a:t>Default size is 64 k</a:t>
            </a:r>
          </a:p>
        </p:txBody>
      </p:sp>
    </p:spTree>
    <p:extLst>
      <p:ext uri="{BB962C8B-B14F-4D97-AF65-F5344CB8AC3E}">
        <p14:creationId xmlns:p14="http://schemas.microsoft.com/office/powerpoint/2010/main" val="113961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 err="1">
                <a:latin typeface="+mj-ea"/>
                <a:cs typeface="Courier"/>
              </a:rPr>
              <a:t>Hbase</a:t>
            </a:r>
            <a:r>
              <a:rPr kumimoji="1" lang="en-US" altLang="zh-TW" sz="4000" dirty="0">
                <a:latin typeface="+mj-ea"/>
                <a:cs typeface="Courier"/>
              </a:rPr>
              <a:t>/</a:t>
            </a:r>
            <a:r>
              <a:rPr lang="en-US" altLang="zh-TW" sz="4000" dirty="0">
                <a:latin typeface="+mj-ea"/>
              </a:rPr>
              <a:t>Deconstruction</a:t>
            </a:r>
            <a:endParaRPr kumimoji="1" lang="zh-TW" altLang="en-US" sz="40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b="1" dirty="0" err="1">
                <a:latin typeface="+mn-ea"/>
                <a:cs typeface="Courier"/>
              </a:rPr>
              <a:t>KeyValue</a:t>
            </a:r>
            <a:endParaRPr kumimoji="1" lang="en-US" altLang="zh-TW" b="1" dirty="0">
              <a:latin typeface="+mn-ea"/>
              <a:cs typeface="Courier"/>
            </a:endParaRPr>
          </a:p>
          <a:p>
            <a:r>
              <a:rPr kumimoji="1" lang="en-US" altLang="zh-TW" b="1" dirty="0">
                <a:latin typeface="+mn-ea"/>
                <a:cs typeface="Courier"/>
              </a:rPr>
              <a:t>heart of data storage in </a:t>
            </a:r>
            <a:r>
              <a:rPr kumimoji="1" lang="en-US" altLang="zh-TW" b="1" dirty="0" err="1">
                <a:latin typeface="+mn-ea"/>
                <a:cs typeface="Courier"/>
              </a:rPr>
              <a:t>HBase</a:t>
            </a:r>
            <a:r>
              <a:rPr kumimoji="1" lang="en-US" altLang="zh-TW" b="1" dirty="0">
                <a:latin typeface="+mn-ea"/>
                <a:cs typeface="Courier"/>
              </a:rPr>
              <a:t>. </a:t>
            </a:r>
          </a:p>
          <a:p>
            <a:r>
              <a:rPr kumimoji="1" lang="en-US" altLang="zh-TW" b="1" dirty="0">
                <a:latin typeface="+mn-ea"/>
                <a:cs typeface="Courier"/>
              </a:rPr>
              <a:t>low-level byte array that allows for </a:t>
            </a:r>
            <a:r>
              <a:rPr kumimoji="1" lang="en-US" altLang="zh-TW" b="1" dirty="0" err="1">
                <a:latin typeface="+mn-ea"/>
                <a:cs typeface="Courier"/>
              </a:rPr>
              <a:t>zerocopy</a:t>
            </a:r>
            <a:r>
              <a:rPr kumimoji="1" lang="en-US" altLang="zh-TW" b="1" dirty="0">
                <a:latin typeface="+mn-ea"/>
                <a:cs typeface="Courier"/>
              </a:rPr>
              <a:t> access to the data</a:t>
            </a:r>
          </a:p>
          <a:p>
            <a:r>
              <a:rPr kumimoji="1" lang="en-US" altLang="zh-TW" b="1" dirty="0">
                <a:latin typeface="+mn-ea"/>
                <a:cs typeface="Courier"/>
              </a:rPr>
              <a:t>not split across blocks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4700"/>
            <a:ext cx="9144000" cy="1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08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 err="1">
                <a:latin typeface="+mj-ea"/>
                <a:cs typeface="Courier"/>
              </a:rPr>
              <a:t>Hbase</a:t>
            </a:r>
            <a:r>
              <a:rPr kumimoji="1" lang="en-US" altLang="zh-TW" sz="4000" dirty="0">
                <a:latin typeface="+mj-ea"/>
                <a:cs typeface="Courier"/>
              </a:rPr>
              <a:t>/</a:t>
            </a:r>
            <a:r>
              <a:rPr lang="en-US" altLang="zh-TW" sz="4000" dirty="0">
                <a:latin typeface="+mj-ea"/>
              </a:rPr>
              <a:t>Deconstruction</a:t>
            </a:r>
            <a:endParaRPr kumimoji="1" lang="zh-TW" altLang="en-US" sz="40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b="1" dirty="0">
                <a:latin typeface="+mn-ea"/>
                <a:cs typeface="Courier"/>
              </a:rPr>
              <a:t>Data Model</a:t>
            </a:r>
          </a:p>
          <a:p>
            <a:r>
              <a:rPr kumimoji="1" lang="en-US" altLang="zh-TW" b="1" dirty="0">
                <a:latin typeface="+mn-ea"/>
                <a:cs typeface="Courier"/>
              </a:rPr>
              <a:t>In </a:t>
            </a:r>
            <a:r>
              <a:rPr kumimoji="1" lang="en-US" altLang="zh-TW" b="1" dirty="0" err="1">
                <a:latin typeface="+mn-ea"/>
                <a:cs typeface="Courier"/>
              </a:rPr>
              <a:t>HBase</a:t>
            </a:r>
            <a:r>
              <a:rPr kumimoji="1" lang="en-US" altLang="zh-TW" b="1" dirty="0">
                <a:latin typeface="+mn-ea"/>
                <a:cs typeface="Courier"/>
              </a:rPr>
              <a:t>, data is stored in tables, which have rows and columns. </a:t>
            </a:r>
          </a:p>
          <a:p>
            <a:r>
              <a:rPr kumimoji="1" lang="en-US" altLang="zh-TW" b="1" dirty="0">
                <a:latin typeface="+mn-ea"/>
                <a:cs typeface="Courier"/>
              </a:rPr>
              <a:t>BUT It is NOT the same as in relational databases (RDBMSs)</a:t>
            </a:r>
          </a:p>
          <a:p>
            <a:r>
              <a:rPr kumimoji="1" lang="en-US" altLang="zh-TW" b="1" dirty="0">
                <a:latin typeface="+mn-ea"/>
                <a:cs typeface="Courier"/>
              </a:rPr>
              <a:t> Instead, it can be helpful to think of an </a:t>
            </a:r>
            <a:r>
              <a:rPr kumimoji="1" lang="en-US" altLang="zh-TW" b="1" dirty="0" err="1">
                <a:latin typeface="+mn-ea"/>
                <a:cs typeface="Courier"/>
              </a:rPr>
              <a:t>HBase</a:t>
            </a:r>
            <a:r>
              <a:rPr kumimoji="1" lang="en-US" altLang="zh-TW" b="1" dirty="0">
                <a:latin typeface="+mn-ea"/>
                <a:cs typeface="Courier"/>
              </a:rPr>
              <a:t> table as a multi-dimensional map.</a:t>
            </a:r>
          </a:p>
          <a:p>
            <a:pPr marL="0" indent="0">
              <a:buNone/>
            </a:pPr>
            <a:endParaRPr kumimoji="1" lang="en-US" altLang="zh-TW" b="1" dirty="0">
              <a:latin typeface="+mn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7227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696309" cy="35052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TW" b="1" dirty="0"/>
              <a:t>Definition</a:t>
            </a:r>
          </a:p>
          <a:p>
            <a:pPr marL="457200" indent="-457200">
              <a:buFont typeface="Arial"/>
              <a:buChar char="•"/>
            </a:pPr>
            <a:r>
              <a:rPr lang="en-US" altLang="zh-TW" b="1" dirty="0"/>
              <a:t>Deconstruction</a:t>
            </a:r>
          </a:p>
          <a:p>
            <a:pPr marL="457200" indent="-457200">
              <a:buFont typeface="Arial"/>
              <a:buChar char="•"/>
            </a:pPr>
            <a:r>
              <a:rPr lang="en-US" altLang="zh-TW" b="1" dirty="0"/>
              <a:t>Inner working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10696"/>
            <a:ext cx="7620000" cy="990600"/>
          </a:xfrm>
        </p:spPr>
        <p:txBody>
          <a:bodyPr>
            <a:normAutofit/>
          </a:bodyPr>
          <a:lstStyle/>
          <a:p>
            <a:r>
              <a:rPr kumimoji="1" lang="en-US" altLang="zh-TW" dirty="0" err="1"/>
              <a:t>Hbase</a:t>
            </a:r>
            <a:r>
              <a:rPr kumimoji="1" lang="en-US" altLang="zh-TW" dirty="0"/>
              <a:t> Explained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0" y="1763096"/>
            <a:ext cx="1295400" cy="701676"/>
          </a:xfrm>
        </p:spPr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21313" cy="365125"/>
          </a:xfrm>
        </p:spPr>
        <p:txBody>
          <a:bodyPr/>
          <a:lstStyle/>
          <a:p>
            <a:r>
              <a:rPr kumimoji="0" lang="en-US"/>
              <a:t>www.athemaster.com</a:t>
            </a:r>
          </a:p>
        </p:txBody>
      </p:sp>
    </p:spTree>
    <p:extLst>
      <p:ext uri="{BB962C8B-B14F-4D97-AF65-F5344CB8AC3E}">
        <p14:creationId xmlns:p14="http://schemas.microsoft.com/office/powerpoint/2010/main" val="2073973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 err="1">
                <a:latin typeface="+mj-ea"/>
                <a:cs typeface="Courier"/>
              </a:rPr>
              <a:t>Hbase</a:t>
            </a:r>
            <a:r>
              <a:rPr kumimoji="1" lang="en-US" altLang="zh-TW" sz="4000" dirty="0">
                <a:latin typeface="+mj-ea"/>
                <a:cs typeface="Courier"/>
              </a:rPr>
              <a:t>/</a:t>
            </a:r>
            <a:r>
              <a:rPr lang="en-US" altLang="zh-TW" sz="4000" dirty="0">
                <a:latin typeface="+mj-ea"/>
              </a:rPr>
              <a:t>Deconstruction</a:t>
            </a:r>
            <a:endParaRPr kumimoji="1" lang="zh-TW" altLang="en-US" sz="40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b="1" dirty="0">
                <a:latin typeface="+mn-ea"/>
                <a:cs typeface="Courier"/>
              </a:rPr>
              <a:t>Data Model - Terminology</a:t>
            </a:r>
          </a:p>
          <a:p>
            <a:r>
              <a:rPr kumimoji="1" lang="en-US" altLang="zh-TW" b="1" dirty="0">
                <a:latin typeface="+mn-ea"/>
                <a:cs typeface="Courier"/>
              </a:rPr>
              <a:t>Table</a:t>
            </a:r>
          </a:p>
          <a:p>
            <a:pPr lvl="1"/>
            <a:r>
              <a:rPr kumimoji="1" lang="en-US" altLang="zh-TW" b="1" dirty="0">
                <a:latin typeface="+mn-ea"/>
                <a:cs typeface="Courier"/>
              </a:rPr>
              <a:t>consists of multiple rows.</a:t>
            </a:r>
          </a:p>
          <a:p>
            <a:r>
              <a:rPr kumimoji="1" lang="en-US" altLang="zh-TW" b="1" dirty="0">
                <a:latin typeface="+mn-ea"/>
                <a:cs typeface="Courier"/>
              </a:rPr>
              <a:t>Row</a:t>
            </a:r>
          </a:p>
          <a:p>
            <a:pPr lvl="1"/>
            <a:r>
              <a:rPr kumimoji="1" lang="en-US" altLang="zh-TW" b="1" dirty="0">
                <a:latin typeface="+mn-ea"/>
                <a:cs typeface="Courier"/>
              </a:rPr>
              <a:t>consists of a row key and one or more columns with values associated with them. </a:t>
            </a:r>
          </a:p>
          <a:p>
            <a:pPr lvl="1"/>
            <a:r>
              <a:rPr kumimoji="1" lang="en-US" altLang="zh-TW" b="1" dirty="0">
                <a:latin typeface="+mn-ea"/>
                <a:cs typeface="Courier"/>
              </a:rPr>
              <a:t>Rows are sorted alphabetically by the row key as they are stored. </a:t>
            </a:r>
          </a:p>
        </p:txBody>
      </p:sp>
    </p:spTree>
    <p:extLst>
      <p:ext uri="{BB962C8B-B14F-4D97-AF65-F5344CB8AC3E}">
        <p14:creationId xmlns:p14="http://schemas.microsoft.com/office/powerpoint/2010/main" val="1603762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 err="1">
                <a:latin typeface="+mj-ea"/>
                <a:cs typeface="Courier"/>
              </a:rPr>
              <a:t>Hbase</a:t>
            </a:r>
            <a:r>
              <a:rPr kumimoji="1" lang="en-US" altLang="zh-TW" sz="4000" dirty="0">
                <a:latin typeface="+mj-ea"/>
                <a:cs typeface="Courier"/>
              </a:rPr>
              <a:t>/</a:t>
            </a:r>
            <a:r>
              <a:rPr lang="en-US" altLang="zh-TW" sz="4000" dirty="0">
                <a:latin typeface="+mj-ea"/>
              </a:rPr>
              <a:t>Deconstruction</a:t>
            </a:r>
            <a:endParaRPr kumimoji="1" lang="zh-TW" altLang="en-US" sz="40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1" lang="en-US" altLang="zh-TW" b="1" dirty="0">
                <a:latin typeface="+mn-ea"/>
                <a:cs typeface="Courier"/>
              </a:rPr>
              <a:t>Data Model – Terminology</a:t>
            </a:r>
          </a:p>
          <a:p>
            <a:pPr marL="0" indent="0">
              <a:buNone/>
            </a:pPr>
            <a:r>
              <a:rPr kumimoji="1" lang="en-US" altLang="zh-TW" b="1" dirty="0">
                <a:latin typeface="+mn-ea"/>
                <a:cs typeface="Courier"/>
              </a:rPr>
              <a:t>Column</a:t>
            </a:r>
          </a:p>
          <a:p>
            <a:pPr marL="0" indent="0">
              <a:buNone/>
            </a:pPr>
            <a:r>
              <a:rPr kumimoji="1" lang="en-US" altLang="zh-TW" b="1" dirty="0">
                <a:latin typeface="+mn-ea"/>
                <a:cs typeface="Courier"/>
              </a:rPr>
              <a:t>A column in </a:t>
            </a:r>
            <a:r>
              <a:rPr kumimoji="1" lang="en-US" altLang="zh-TW" b="1" dirty="0" err="1">
                <a:latin typeface="+mn-ea"/>
                <a:cs typeface="Courier"/>
              </a:rPr>
              <a:t>HBase</a:t>
            </a:r>
            <a:r>
              <a:rPr kumimoji="1" lang="en-US" altLang="zh-TW" b="1" dirty="0">
                <a:latin typeface="+mn-ea"/>
                <a:cs typeface="Courier"/>
              </a:rPr>
              <a:t> consists of a column family and a column qualifier, which are delimited by a : (colon) character.</a:t>
            </a:r>
          </a:p>
          <a:p>
            <a:r>
              <a:rPr kumimoji="1" lang="en-US" altLang="zh-TW" b="1" dirty="0">
                <a:latin typeface="+mn-ea"/>
                <a:cs typeface="Courier"/>
              </a:rPr>
              <a:t>Column Family</a:t>
            </a:r>
          </a:p>
          <a:p>
            <a:pPr lvl="1"/>
            <a:r>
              <a:rPr kumimoji="1" lang="en-US" altLang="zh-TW" b="1" dirty="0">
                <a:latin typeface="+mn-ea"/>
                <a:cs typeface="Courier"/>
              </a:rPr>
              <a:t>Column families physically </a:t>
            </a:r>
            <a:r>
              <a:rPr kumimoji="1" lang="en-US" altLang="zh-TW" b="1" dirty="0" err="1">
                <a:latin typeface="+mn-ea"/>
                <a:cs typeface="Courier"/>
              </a:rPr>
              <a:t>colocate</a:t>
            </a:r>
            <a:r>
              <a:rPr kumimoji="1" lang="en-US" altLang="zh-TW" b="1" dirty="0">
                <a:latin typeface="+mn-ea"/>
                <a:cs typeface="Courier"/>
              </a:rPr>
              <a:t> a set of columns and their values, often for performance reasons. </a:t>
            </a:r>
          </a:p>
          <a:p>
            <a:pPr lvl="1"/>
            <a:r>
              <a:rPr kumimoji="1" lang="en-US" altLang="zh-TW" b="1" dirty="0">
                <a:latin typeface="+mn-ea"/>
                <a:cs typeface="Courier"/>
              </a:rPr>
              <a:t>Each column family has a set of storage properties, such as whether its values should be cached in memory, how its data is compressed or its row keys are encoded, and others. Each row in a table has the same column families, though a given row might not store anything in a given column family.</a:t>
            </a:r>
          </a:p>
          <a:p>
            <a:r>
              <a:rPr kumimoji="1" lang="en-US" altLang="zh-TW" b="1" dirty="0">
                <a:latin typeface="+mn-ea"/>
                <a:cs typeface="Courier"/>
              </a:rPr>
              <a:t>Column Qualifier</a:t>
            </a:r>
          </a:p>
          <a:p>
            <a:pPr lvl="1"/>
            <a:r>
              <a:rPr kumimoji="1" lang="en-US" altLang="zh-TW" b="1" dirty="0">
                <a:latin typeface="+mn-ea"/>
                <a:cs typeface="Courier"/>
              </a:rPr>
              <a:t>A column qualifier is added to a column family to provide the index for a given piece of data</a:t>
            </a:r>
          </a:p>
          <a:p>
            <a:pPr lvl="1"/>
            <a:r>
              <a:rPr kumimoji="1" lang="en-US" altLang="zh-TW" b="1" dirty="0">
                <a:latin typeface="+mn-ea"/>
                <a:cs typeface="Courier"/>
              </a:rPr>
              <a:t>Though column families are fixed at table creation, column qualifiers are mutable and may differ greatly between rows.</a:t>
            </a:r>
          </a:p>
        </p:txBody>
      </p:sp>
    </p:spTree>
    <p:extLst>
      <p:ext uri="{BB962C8B-B14F-4D97-AF65-F5344CB8AC3E}">
        <p14:creationId xmlns:p14="http://schemas.microsoft.com/office/powerpoint/2010/main" val="320552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 err="1">
                <a:latin typeface="+mj-ea"/>
                <a:cs typeface="Courier"/>
              </a:rPr>
              <a:t>Hbase</a:t>
            </a:r>
            <a:r>
              <a:rPr kumimoji="1" lang="en-US" altLang="zh-TW" sz="4000" dirty="0">
                <a:latin typeface="+mj-ea"/>
                <a:cs typeface="Courier"/>
              </a:rPr>
              <a:t>/</a:t>
            </a:r>
            <a:r>
              <a:rPr lang="en-US" altLang="zh-TW" sz="4000" dirty="0">
                <a:latin typeface="+mj-ea"/>
              </a:rPr>
              <a:t>Deconstruction</a:t>
            </a:r>
            <a:endParaRPr kumimoji="1" lang="zh-TW" altLang="en-US" sz="40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TW" b="1" dirty="0">
                <a:latin typeface="+mn-ea"/>
                <a:cs typeface="Courier"/>
              </a:rPr>
              <a:t>Data Model – Terminology</a:t>
            </a:r>
          </a:p>
          <a:p>
            <a:r>
              <a:rPr kumimoji="1" lang="en-US" altLang="zh-TW" b="1" dirty="0">
                <a:latin typeface="+mn-ea"/>
                <a:cs typeface="Courier"/>
              </a:rPr>
              <a:t>Cell</a:t>
            </a:r>
          </a:p>
          <a:p>
            <a:pPr lvl="1"/>
            <a:r>
              <a:rPr kumimoji="1" lang="en-US" altLang="zh-TW" b="1" dirty="0">
                <a:latin typeface="+mn-ea"/>
                <a:cs typeface="Courier"/>
              </a:rPr>
              <a:t>A cell is a combination of row, column family, and column qualifier, and contains a value and a timestamp, which represents the value’s version.</a:t>
            </a:r>
          </a:p>
          <a:p>
            <a:r>
              <a:rPr kumimoji="1" lang="en-US" altLang="zh-TW" b="1" dirty="0">
                <a:latin typeface="+mn-ea"/>
                <a:cs typeface="Courier"/>
              </a:rPr>
              <a:t>Timestamp</a:t>
            </a:r>
          </a:p>
          <a:p>
            <a:pPr lvl="1"/>
            <a:r>
              <a:rPr kumimoji="1" lang="en-US" altLang="zh-TW" b="1" dirty="0">
                <a:latin typeface="+mn-ea"/>
                <a:cs typeface="Courier"/>
              </a:rPr>
              <a:t>A timestamp is written alongside each value, and is the identifier for a given version of a value. </a:t>
            </a:r>
          </a:p>
        </p:txBody>
      </p:sp>
    </p:spTree>
    <p:extLst>
      <p:ext uri="{BB962C8B-B14F-4D97-AF65-F5344CB8AC3E}">
        <p14:creationId xmlns:p14="http://schemas.microsoft.com/office/powerpoint/2010/main" val="2589008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>
                <a:latin typeface="+mj-ea"/>
                <a:cs typeface="Courier"/>
              </a:rPr>
              <a:t>Hbase</a:t>
            </a:r>
            <a:r>
              <a:rPr kumimoji="1" lang="en-US" altLang="zh-TW" dirty="0">
                <a:latin typeface="+mj-ea"/>
                <a:cs typeface="Courier"/>
              </a:rPr>
              <a:t>/Inner Working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3200" dirty="0">
                <a:latin typeface="+mn-ea"/>
                <a:cs typeface="Courier"/>
              </a:rPr>
              <a:t>Where on HDFS?</a:t>
            </a:r>
          </a:p>
          <a:p>
            <a:r>
              <a:rPr kumimoji="1" lang="en-US" altLang="zh-TW" sz="2000" dirty="0">
                <a:latin typeface="+mn-ea"/>
                <a:cs typeface="Courier"/>
              </a:rPr>
              <a:t>The HDFS directory structure of </a:t>
            </a:r>
            <a:r>
              <a:rPr kumimoji="1" lang="en-US" altLang="zh-TW" sz="2000" dirty="0" err="1">
                <a:latin typeface="+mn-ea"/>
                <a:cs typeface="Courier"/>
              </a:rPr>
              <a:t>HBase</a:t>
            </a:r>
            <a:r>
              <a:rPr kumimoji="1" lang="en-US" altLang="zh-TW" sz="2000" dirty="0">
                <a:latin typeface="+mn-ea"/>
                <a:cs typeface="Courier"/>
              </a:rPr>
              <a:t> tables in a cluster</a:t>
            </a:r>
          </a:p>
        </p:txBody>
      </p:sp>
      <p:pic>
        <p:nvPicPr>
          <p:cNvPr id="7" name="圖片 6" descr="Screen Shot 2017-02-19 at 23.04.0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2612094"/>
            <a:ext cx="8372516" cy="176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69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>
                <a:latin typeface="+mj-ea"/>
                <a:cs typeface="Courier"/>
              </a:rPr>
              <a:t>Hbase</a:t>
            </a:r>
            <a:r>
              <a:rPr kumimoji="1" lang="en-US" altLang="zh-TW" dirty="0">
                <a:latin typeface="+mj-ea"/>
                <a:cs typeface="Courier"/>
              </a:rPr>
              <a:t>/Inner Working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3200" dirty="0">
                <a:latin typeface="+mn-ea"/>
                <a:cs typeface="Courier"/>
              </a:rPr>
              <a:t>Where on HDFS? (Continue)</a:t>
            </a:r>
          </a:p>
          <a:p>
            <a:r>
              <a:rPr kumimoji="1" lang="en-US" altLang="zh-TW" sz="2000" dirty="0">
                <a:latin typeface="+mn-ea"/>
                <a:cs typeface="Courier"/>
              </a:rPr>
              <a:t>The HDFS directory structure of </a:t>
            </a:r>
            <a:r>
              <a:rPr kumimoji="1" lang="en-US" altLang="zh-TW" sz="2000" dirty="0" err="1">
                <a:latin typeface="+mn-ea"/>
                <a:cs typeface="Courier"/>
              </a:rPr>
              <a:t>HBase</a:t>
            </a:r>
            <a:r>
              <a:rPr kumimoji="1" lang="en-US" altLang="zh-TW" sz="2000" dirty="0">
                <a:latin typeface="+mn-ea"/>
                <a:cs typeface="Courier"/>
              </a:rPr>
              <a:t> WAL</a:t>
            </a:r>
          </a:p>
          <a:p>
            <a:pPr marL="0" indent="0">
              <a:buNone/>
            </a:pPr>
            <a:endParaRPr kumimoji="1" lang="en-US" altLang="zh-TW" sz="3200" dirty="0">
              <a:latin typeface="+mn-ea"/>
              <a:cs typeface="Courier"/>
            </a:endParaRPr>
          </a:p>
        </p:txBody>
      </p:sp>
      <p:pic>
        <p:nvPicPr>
          <p:cNvPr id="9" name="圖片 8" descr="Screen Shot 2017-02-19 at 23.04.47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7" y="2730500"/>
            <a:ext cx="8351929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55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>
                <a:latin typeface="+mj-ea"/>
                <a:cs typeface="Courier"/>
              </a:rPr>
              <a:t>Hbase</a:t>
            </a:r>
            <a:r>
              <a:rPr kumimoji="1" lang="en-US" altLang="zh-TW" dirty="0">
                <a:latin typeface="+mj-ea"/>
                <a:cs typeface="Courier"/>
              </a:rPr>
              <a:t>/Inner Working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3200" dirty="0">
                <a:latin typeface="+mn-ea"/>
                <a:cs typeface="Courier"/>
              </a:rPr>
              <a:t>Guide Line for Table Schema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have regions sized between 10 and 50 GB.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have cells no larger than 10 MB, or 50 MB if mob is used. Otherwise, consider storing your cell data in HDFS and store a pointer to the data in </a:t>
            </a:r>
            <a:r>
              <a:rPr kumimoji="1" lang="en-US" altLang="zh-TW" dirty="0" err="1">
                <a:latin typeface="+mn-ea"/>
                <a:cs typeface="Courier"/>
              </a:rPr>
              <a:t>Hbase</a:t>
            </a:r>
            <a:r>
              <a:rPr kumimoji="1" lang="en-US" altLang="zh-TW" dirty="0">
                <a:latin typeface="+mn-ea"/>
                <a:cs typeface="Courier"/>
              </a:rPr>
              <a:t>.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1 to 3 column families per table. </a:t>
            </a:r>
            <a:r>
              <a:rPr kumimoji="1" lang="en-US" altLang="zh-TW" dirty="0" err="1">
                <a:latin typeface="+mn-ea"/>
                <a:cs typeface="Courier"/>
              </a:rPr>
              <a:t>HBase</a:t>
            </a:r>
            <a:r>
              <a:rPr kumimoji="1" lang="en-US" altLang="zh-TW" dirty="0">
                <a:latin typeface="+mn-ea"/>
                <a:cs typeface="Courier"/>
              </a:rPr>
              <a:t> tables should not be designed to mimic RDBMS tables.</a:t>
            </a:r>
          </a:p>
        </p:txBody>
      </p:sp>
    </p:spTree>
    <p:extLst>
      <p:ext uri="{BB962C8B-B14F-4D97-AF65-F5344CB8AC3E}">
        <p14:creationId xmlns:p14="http://schemas.microsoft.com/office/powerpoint/2010/main" val="1903156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>
                <a:latin typeface="+mj-ea"/>
                <a:cs typeface="Courier"/>
              </a:rPr>
              <a:t>Hbase</a:t>
            </a:r>
            <a:r>
              <a:rPr kumimoji="1" lang="en-US" altLang="zh-TW" dirty="0">
                <a:latin typeface="+mj-ea"/>
                <a:cs typeface="Courier"/>
              </a:rPr>
              <a:t>/Inner Working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TW" sz="3200" dirty="0">
                <a:latin typeface="+mn-ea"/>
                <a:cs typeface="Courier"/>
              </a:rPr>
              <a:t>Guide Line for Table Schema (Continued)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Around 50-100 regions is a good number for a table with 1 or 2 column families. </a:t>
            </a:r>
            <a:r>
              <a:rPr kumimoji="1" lang="en-US" altLang="zh-TW" b="1" dirty="0">
                <a:solidFill>
                  <a:srgbClr val="FF0000"/>
                </a:solidFill>
                <a:latin typeface="+mn-ea"/>
                <a:cs typeface="Courier"/>
              </a:rPr>
              <a:t>Remember that a region is a contiguous segment of a column family</a:t>
            </a:r>
            <a:r>
              <a:rPr kumimoji="1" lang="en-US" altLang="zh-TW" dirty="0">
                <a:latin typeface="+mn-ea"/>
                <a:cs typeface="Courier"/>
              </a:rPr>
              <a:t>.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Keep your column family names as short as possible. </a:t>
            </a:r>
            <a:r>
              <a:rPr kumimoji="1" lang="en-US" altLang="zh-TW" dirty="0">
                <a:solidFill>
                  <a:srgbClr val="FF0000"/>
                </a:solidFill>
                <a:latin typeface="+mn-ea"/>
                <a:cs typeface="Courier"/>
              </a:rPr>
              <a:t>The column family names are stored for every value </a:t>
            </a:r>
            <a:r>
              <a:rPr kumimoji="1" lang="en-US" altLang="zh-TW" dirty="0">
                <a:latin typeface="+mn-ea"/>
                <a:cs typeface="Courier"/>
              </a:rPr>
              <a:t>(ignoring prefix encoding). 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They should not be self-documenting and descriptive like in a typical RDBMS.</a:t>
            </a:r>
          </a:p>
        </p:txBody>
      </p:sp>
    </p:spTree>
    <p:extLst>
      <p:ext uri="{BB962C8B-B14F-4D97-AF65-F5344CB8AC3E}">
        <p14:creationId xmlns:p14="http://schemas.microsoft.com/office/powerpoint/2010/main" val="3297439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>
                <a:latin typeface="+mj-ea"/>
                <a:cs typeface="Courier"/>
              </a:rPr>
              <a:t>Hbase</a:t>
            </a:r>
            <a:r>
              <a:rPr kumimoji="1" lang="en-US" altLang="zh-TW" dirty="0">
                <a:latin typeface="+mj-ea"/>
                <a:cs typeface="Courier"/>
              </a:rPr>
              <a:t>/Inner Working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Keep the Region Count Low!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Keep around 100 regions per </a:t>
            </a:r>
            <a:r>
              <a:rPr kumimoji="1" lang="en-US" altLang="zh-TW" dirty="0" err="1">
                <a:latin typeface="+mn-ea"/>
                <a:cs typeface="Courier"/>
              </a:rPr>
              <a:t>RegionServer</a:t>
            </a:r>
            <a:r>
              <a:rPr kumimoji="1" lang="en-US" altLang="zh-TW" dirty="0">
                <a:latin typeface="+mn-ea"/>
                <a:cs typeface="Courier"/>
              </a:rPr>
              <a:t> has yielded the best results. </a:t>
            </a:r>
          </a:p>
        </p:txBody>
      </p:sp>
    </p:spTree>
    <p:extLst>
      <p:ext uri="{BB962C8B-B14F-4D97-AF65-F5344CB8AC3E}">
        <p14:creationId xmlns:p14="http://schemas.microsoft.com/office/powerpoint/2010/main" val="1833500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>
                <a:latin typeface="+mj-ea"/>
                <a:cs typeface="Courier"/>
              </a:rPr>
              <a:t>Hbase</a:t>
            </a:r>
            <a:r>
              <a:rPr kumimoji="1" lang="en-US" altLang="zh-TW" dirty="0">
                <a:latin typeface="+mj-ea"/>
                <a:cs typeface="Courier"/>
              </a:rPr>
              <a:t>/Inner Working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Keep the Region Count Low! Why? </a:t>
            </a:r>
          </a:p>
          <a:p>
            <a:r>
              <a:rPr kumimoji="1" lang="en-US" altLang="zh-TW" b="1" dirty="0">
                <a:latin typeface="+mn-ea"/>
                <a:cs typeface="Courier"/>
              </a:rPr>
              <a:t>Memory Constrain</a:t>
            </a:r>
            <a:r>
              <a:rPr kumimoji="1" lang="en-US" altLang="zh-TW" dirty="0">
                <a:latin typeface="+mn-ea"/>
                <a:cs typeface="Courier"/>
              </a:rPr>
              <a:t>.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MSLAB (</a:t>
            </a:r>
            <a:r>
              <a:rPr kumimoji="1" lang="en-US" altLang="zh-TW" dirty="0" err="1">
                <a:latin typeface="+mn-ea"/>
                <a:cs typeface="Courier"/>
              </a:rPr>
              <a:t>MemStore</a:t>
            </a:r>
            <a:r>
              <a:rPr kumimoji="1" lang="en-US" altLang="zh-TW" dirty="0">
                <a:latin typeface="+mn-ea"/>
                <a:cs typeface="Courier"/>
              </a:rPr>
              <a:t>-local allocation buffer) requires 2MB per </a:t>
            </a:r>
            <a:r>
              <a:rPr kumimoji="1" lang="en-US" altLang="zh-TW" dirty="0" err="1">
                <a:latin typeface="+mn-ea"/>
                <a:cs typeface="Courier"/>
              </a:rPr>
              <a:t>MemStore</a:t>
            </a:r>
            <a:r>
              <a:rPr kumimoji="1" lang="en-US" altLang="zh-TW" dirty="0">
                <a:latin typeface="+mn-ea"/>
                <a:cs typeface="Courier"/>
              </a:rPr>
              <a:t> (that’s 2MB per family per region). 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i.e. 1000 regions that have 2 families each is 3.9GB of heap used, and it’s not even storing data yet.</a:t>
            </a:r>
          </a:p>
          <a:p>
            <a:pPr marL="365760" lvl="1" indent="0">
              <a:buNone/>
            </a:pPr>
            <a:r>
              <a:rPr kumimoji="1" lang="en-US" altLang="zh-TW" dirty="0">
                <a:solidFill>
                  <a:srgbClr val="FF0000"/>
                </a:solidFill>
                <a:latin typeface="+mn-ea"/>
                <a:cs typeface="Courier"/>
              </a:rPr>
              <a:t>2MB X 1000 X 2 = 4000 MB =&gt; 3.9GB</a:t>
            </a:r>
          </a:p>
        </p:txBody>
      </p:sp>
    </p:spTree>
    <p:extLst>
      <p:ext uri="{BB962C8B-B14F-4D97-AF65-F5344CB8AC3E}">
        <p14:creationId xmlns:p14="http://schemas.microsoft.com/office/powerpoint/2010/main" val="3899324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>
                <a:latin typeface="+mj-ea"/>
                <a:cs typeface="Courier"/>
              </a:rPr>
              <a:t>Hbase</a:t>
            </a:r>
            <a:r>
              <a:rPr kumimoji="1" lang="en-US" altLang="zh-TW" dirty="0">
                <a:latin typeface="+mj-ea"/>
                <a:cs typeface="Courier"/>
              </a:rPr>
              <a:t>/Inner Working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Keep the Region Count Low! Why?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Resource consumption for </a:t>
            </a:r>
            <a:r>
              <a:rPr kumimoji="1" lang="en-US" altLang="zh-TW" dirty="0" err="1">
                <a:latin typeface="+mn-ea"/>
                <a:cs typeface="Courier"/>
              </a:rPr>
              <a:t>MapReduce</a:t>
            </a:r>
            <a:r>
              <a:rPr kumimoji="1" lang="en-US" altLang="zh-TW" dirty="0">
                <a:latin typeface="+mn-ea"/>
                <a:cs typeface="Courier"/>
              </a:rPr>
              <a:t> jobs 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 One mapper per </a:t>
            </a:r>
            <a:r>
              <a:rPr kumimoji="1" lang="en-US" altLang="zh-TW" dirty="0" err="1">
                <a:latin typeface="+mn-ea"/>
                <a:cs typeface="Courier"/>
              </a:rPr>
              <a:t>HBase</a:t>
            </a:r>
            <a:r>
              <a:rPr kumimoji="1" lang="en-US" altLang="zh-TW" dirty="0">
                <a:latin typeface="+mn-ea"/>
                <a:cs typeface="Courier"/>
              </a:rPr>
              <a:t> region. 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Hosting only 5 regions per RS may not be enough to get sufficient number of tasks for a </a:t>
            </a:r>
            <a:r>
              <a:rPr kumimoji="1" lang="en-US" altLang="zh-TW" dirty="0" err="1">
                <a:latin typeface="+mn-ea"/>
                <a:cs typeface="Courier"/>
              </a:rPr>
              <a:t>MapReduce</a:t>
            </a:r>
            <a:r>
              <a:rPr kumimoji="1" lang="en-US" altLang="zh-TW" dirty="0">
                <a:latin typeface="+mn-ea"/>
                <a:cs typeface="Courier"/>
              </a:rPr>
              <a:t> job, while 1000 regions will generate far too many tasks.</a:t>
            </a:r>
          </a:p>
        </p:txBody>
      </p:sp>
    </p:spTree>
    <p:extLst>
      <p:ext uri="{BB962C8B-B14F-4D97-AF65-F5344CB8AC3E}">
        <p14:creationId xmlns:p14="http://schemas.microsoft.com/office/powerpoint/2010/main" val="389932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>
                <a:latin typeface="+mj-ea"/>
                <a:cs typeface="Courier"/>
              </a:rPr>
              <a:t>Hbase</a:t>
            </a:r>
            <a:r>
              <a:rPr kumimoji="1" lang="en-US" altLang="zh-TW" dirty="0">
                <a:latin typeface="+mj-ea"/>
                <a:cs typeface="Courier"/>
              </a:rPr>
              <a:t>/Definition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3200" dirty="0">
                <a:latin typeface="+mn-ea"/>
                <a:cs typeface="Courier"/>
              </a:rPr>
              <a:t>What is </a:t>
            </a:r>
            <a:r>
              <a:rPr kumimoji="1" lang="en-US" altLang="zh-TW" sz="3200" dirty="0" err="1">
                <a:latin typeface="+mn-ea"/>
                <a:cs typeface="Courier"/>
              </a:rPr>
              <a:t>Hbase</a:t>
            </a:r>
            <a:r>
              <a:rPr kumimoji="1" lang="en-US" altLang="zh-TW" sz="3200" dirty="0">
                <a:latin typeface="+mn-ea"/>
                <a:cs typeface="Courier"/>
              </a:rPr>
              <a:t>? </a:t>
            </a:r>
          </a:p>
          <a:p>
            <a:pPr marL="0" indent="0">
              <a:buNone/>
            </a:pPr>
            <a:r>
              <a:rPr kumimoji="1" lang="en-US" altLang="zh-TW" sz="3200" dirty="0">
                <a:latin typeface="+mn-ea"/>
                <a:cs typeface="Courier"/>
              </a:rPr>
              <a:t>IT IS NOT A RDBMS! </a:t>
            </a:r>
          </a:p>
          <a:p>
            <a:pPr marL="0" indent="0">
              <a:buNone/>
            </a:pPr>
            <a:r>
              <a:rPr kumimoji="1" lang="en-US" altLang="zh-TW" sz="3200" dirty="0">
                <a:latin typeface="+mn-ea"/>
                <a:cs typeface="Courier"/>
              </a:rPr>
              <a:t>IT IS the </a:t>
            </a:r>
            <a:r>
              <a:rPr kumimoji="1" lang="en-US" altLang="zh-TW" sz="3200" dirty="0" err="1">
                <a:latin typeface="+mn-ea"/>
                <a:cs typeface="Courier"/>
              </a:rPr>
              <a:t>Hadoop</a:t>
            </a:r>
            <a:r>
              <a:rPr kumimoji="1" lang="en-US" altLang="zh-TW" sz="3200" dirty="0">
                <a:latin typeface="+mn-ea"/>
                <a:cs typeface="Courier"/>
              </a:rPr>
              <a:t> database!</a:t>
            </a:r>
          </a:p>
        </p:txBody>
      </p:sp>
    </p:spTree>
    <p:extLst>
      <p:ext uri="{BB962C8B-B14F-4D97-AF65-F5344CB8AC3E}">
        <p14:creationId xmlns:p14="http://schemas.microsoft.com/office/powerpoint/2010/main" val="10754529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>
                <a:latin typeface="+mj-ea"/>
                <a:cs typeface="Courier"/>
              </a:rPr>
              <a:t>Hbase</a:t>
            </a:r>
            <a:r>
              <a:rPr kumimoji="1" lang="en-US" altLang="zh-TW" dirty="0">
                <a:latin typeface="+mj-ea"/>
                <a:cs typeface="Courier"/>
              </a:rPr>
              <a:t>/Inner Working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Keep the Region Count Low! Why?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Cascading effect of OOM for RS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In older versions of </a:t>
            </a:r>
            <a:r>
              <a:rPr kumimoji="1" lang="en-US" altLang="zh-TW" dirty="0" err="1">
                <a:latin typeface="+mn-ea"/>
                <a:cs typeface="Courier"/>
              </a:rPr>
              <a:t>HBase</a:t>
            </a:r>
            <a:r>
              <a:rPr kumimoji="1" lang="en-US" altLang="zh-TW" dirty="0">
                <a:latin typeface="+mn-ea"/>
                <a:cs typeface="Courier"/>
              </a:rPr>
              <a:t> (pre-</a:t>
            </a:r>
            <a:r>
              <a:rPr kumimoji="1" lang="en-US" altLang="zh-TW" dirty="0" err="1">
                <a:latin typeface="+mn-ea"/>
                <a:cs typeface="Courier"/>
              </a:rPr>
              <a:t>HFile</a:t>
            </a:r>
            <a:r>
              <a:rPr kumimoji="1" lang="en-US" altLang="zh-TW" dirty="0">
                <a:latin typeface="+mn-ea"/>
                <a:cs typeface="Courier"/>
              </a:rPr>
              <a:t> v2, 0.90 and previous), tons of regions on a few RS can cause the store file index to rise, increasing heap usage and potentially creating memory pressure or OOME on the RSs</a:t>
            </a:r>
          </a:p>
        </p:txBody>
      </p:sp>
    </p:spTree>
    <p:extLst>
      <p:ext uri="{BB962C8B-B14F-4D97-AF65-F5344CB8AC3E}">
        <p14:creationId xmlns:p14="http://schemas.microsoft.com/office/powerpoint/2010/main" val="2414997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>
                <a:latin typeface="+mj-ea"/>
                <a:cs typeface="Courier"/>
              </a:rPr>
              <a:t>Hbase</a:t>
            </a:r>
            <a:r>
              <a:rPr kumimoji="1" lang="en-US" altLang="zh-TW" dirty="0">
                <a:latin typeface="+mj-ea"/>
                <a:cs typeface="Courier"/>
              </a:rPr>
              <a:t>/Inner Working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Keep the Region Count Low! Why?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ZK resource constrain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The master takes a lot of time assigning and moving regions around in batches. 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Put too much pressure on ZK usage</a:t>
            </a:r>
          </a:p>
        </p:txBody>
      </p:sp>
    </p:spTree>
    <p:extLst>
      <p:ext uri="{BB962C8B-B14F-4D97-AF65-F5344CB8AC3E}">
        <p14:creationId xmlns:p14="http://schemas.microsoft.com/office/powerpoint/2010/main" val="2607521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>
                <a:latin typeface="+mj-ea"/>
                <a:cs typeface="Courier"/>
              </a:rPr>
              <a:t>Hbase</a:t>
            </a:r>
            <a:r>
              <a:rPr kumimoji="1" lang="en-US" altLang="zh-TW" dirty="0">
                <a:latin typeface="+mj-ea"/>
                <a:cs typeface="Courier"/>
              </a:rPr>
              <a:t>/Inner Working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Determining region count and size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Number of regions per RS - upper bound</a:t>
            </a:r>
          </a:p>
          <a:p>
            <a:pPr marL="365760" lvl="1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((RS memory) * (total </a:t>
            </a:r>
            <a:r>
              <a:rPr kumimoji="1" lang="en-US" altLang="zh-TW" dirty="0" err="1">
                <a:latin typeface="+mn-ea"/>
                <a:cs typeface="Courier"/>
              </a:rPr>
              <a:t>memstore</a:t>
            </a:r>
            <a:r>
              <a:rPr kumimoji="1" lang="en-US" altLang="zh-TW" dirty="0">
                <a:latin typeface="+mn-ea"/>
                <a:cs typeface="Courier"/>
              </a:rPr>
              <a:t> fraction)) / ((</a:t>
            </a:r>
            <a:r>
              <a:rPr kumimoji="1" lang="en-US" altLang="zh-TW" dirty="0" err="1">
                <a:latin typeface="+mn-ea"/>
                <a:cs typeface="Courier"/>
              </a:rPr>
              <a:t>memstore</a:t>
            </a:r>
            <a:r>
              <a:rPr kumimoji="1" lang="en-US" altLang="zh-TW" dirty="0">
                <a:latin typeface="+mn-ea"/>
                <a:cs typeface="Courier"/>
              </a:rPr>
              <a:t> size)*(# column families))</a:t>
            </a:r>
          </a:p>
          <a:p>
            <a:pPr lvl="1"/>
            <a:endParaRPr kumimoji="1" lang="en-US" altLang="zh-TW" dirty="0">
              <a:latin typeface="+mn-ea"/>
              <a:cs typeface="Courier"/>
            </a:endParaRPr>
          </a:p>
          <a:p>
            <a:r>
              <a:rPr kumimoji="1" lang="en-US" altLang="zh-TW" dirty="0">
                <a:latin typeface="+mn-ea"/>
                <a:cs typeface="Courier"/>
              </a:rPr>
              <a:t>Region size</a:t>
            </a:r>
            <a:br>
              <a:rPr kumimoji="1" lang="en-US" altLang="zh-TW" dirty="0">
                <a:latin typeface="+mn-ea"/>
                <a:cs typeface="Courier"/>
              </a:rPr>
            </a:br>
            <a:r>
              <a:rPr kumimoji="1" lang="en-US" altLang="zh-TW" dirty="0">
                <a:latin typeface="+mn-ea"/>
                <a:cs typeface="Courier"/>
              </a:rPr>
              <a:t>maximum region size is mostly limited by compactions - very large compactions, esp. major, can degrade cluster performance.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maximum region size is 10-20Gb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5-10Gb is optimal</a:t>
            </a:r>
          </a:p>
        </p:txBody>
      </p:sp>
    </p:spTree>
    <p:extLst>
      <p:ext uri="{BB962C8B-B14F-4D97-AF65-F5344CB8AC3E}">
        <p14:creationId xmlns:p14="http://schemas.microsoft.com/office/powerpoint/2010/main" val="33712378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>
                <a:latin typeface="+mj-ea"/>
                <a:cs typeface="Courier"/>
              </a:rPr>
              <a:t>Hbase</a:t>
            </a:r>
            <a:r>
              <a:rPr kumimoji="1" lang="en-US" altLang="zh-TW" dirty="0">
                <a:latin typeface="+mj-ea"/>
                <a:cs typeface="Courier"/>
              </a:rPr>
              <a:t>/Inner Working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Pre-splitting the table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Based on the target number of the regions per RS and number of </a:t>
            </a:r>
            <a:r>
              <a:rPr kumimoji="1" lang="en-US" altLang="zh-TW" dirty="0" err="1">
                <a:latin typeface="+mn-ea"/>
                <a:cs typeface="Courier"/>
              </a:rPr>
              <a:t>RSes</a:t>
            </a:r>
            <a:r>
              <a:rPr kumimoji="1" lang="en-US" altLang="zh-TW" dirty="0">
                <a:latin typeface="+mn-ea"/>
                <a:cs typeface="Courier"/>
              </a:rPr>
              <a:t>, one can pre-split the table at creation time. 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This would both avoid some costly splitting as the table starts to fill up, and ensure that the table starts </a:t>
            </a:r>
            <a:r>
              <a:rPr kumimoji="1" lang="en-US" altLang="zh-TW" dirty="0">
                <a:solidFill>
                  <a:srgbClr val="FF0000"/>
                </a:solidFill>
                <a:latin typeface="+mn-ea"/>
                <a:cs typeface="Courier"/>
              </a:rPr>
              <a:t>out already distributed across many servers</a:t>
            </a:r>
            <a:r>
              <a:rPr kumimoji="1" lang="en-US" altLang="zh-TW" dirty="0">
                <a:latin typeface="+mn-ea"/>
                <a:cs typeface="Couri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4998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>
                <a:latin typeface="+mj-ea"/>
                <a:cs typeface="Courier"/>
              </a:rPr>
              <a:t>Hbase</a:t>
            </a:r>
            <a:r>
              <a:rPr kumimoji="1" lang="en-US" altLang="zh-TW" dirty="0">
                <a:latin typeface="+mj-ea"/>
                <a:cs typeface="Courier"/>
              </a:rPr>
              <a:t>/Inner Working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Pre-splitting the table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If the table is expected to grow large enough to justify that, at least one region per RS should be created. </a:t>
            </a:r>
          </a:p>
          <a:p>
            <a:r>
              <a:rPr kumimoji="1" lang="en-US" altLang="zh-TW" dirty="0">
                <a:solidFill>
                  <a:srgbClr val="FF0000"/>
                </a:solidFill>
                <a:latin typeface="+mn-ea"/>
                <a:cs typeface="Courier"/>
              </a:rPr>
              <a:t>It is not recommended to split immediately into the full target number of regions </a:t>
            </a:r>
            <a:r>
              <a:rPr kumimoji="1" lang="en-US" altLang="zh-TW" dirty="0">
                <a:latin typeface="+mn-ea"/>
                <a:cs typeface="Courier"/>
              </a:rPr>
              <a:t>(e.g. 50 * number of </a:t>
            </a:r>
            <a:r>
              <a:rPr kumimoji="1" lang="en-US" altLang="zh-TW" dirty="0" err="1">
                <a:latin typeface="+mn-ea"/>
                <a:cs typeface="Courier"/>
              </a:rPr>
              <a:t>RSes</a:t>
            </a:r>
            <a:r>
              <a:rPr kumimoji="1" lang="en-US" altLang="zh-TW" dirty="0">
                <a:latin typeface="+mn-ea"/>
                <a:cs typeface="Courier"/>
              </a:rPr>
              <a:t>), but a low intermediate value can be chosen</a:t>
            </a:r>
            <a:r>
              <a:rPr kumimoji="1" lang="en-US" altLang="zh-TW">
                <a:latin typeface="+mn-ea"/>
                <a:cs typeface="Courier"/>
              </a:rPr>
              <a:t>. </a:t>
            </a:r>
            <a:endParaRPr kumimoji="1" lang="en-US" altLang="zh-TW" dirty="0">
              <a:latin typeface="+mn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229511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latin typeface="+mj-ea"/>
                <a:cs typeface="Courier"/>
              </a:rPr>
              <a:t>Case Study/Introduction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The Use Case</a:t>
            </a:r>
          </a:p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Use the current h/w to accomplish the following: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Data latency less than 5 minutes.</a:t>
            </a:r>
            <a:br>
              <a:rPr kumimoji="1" lang="en-US" altLang="zh-TW" dirty="0">
                <a:latin typeface="+mn-ea"/>
                <a:cs typeface="Courier"/>
              </a:rPr>
            </a:br>
            <a:r>
              <a:rPr kumimoji="1" lang="en-US" altLang="zh-TW" dirty="0">
                <a:latin typeface="+mn-ea"/>
                <a:cs typeface="Courier"/>
              </a:rPr>
              <a:t>From source to query the same data from </a:t>
            </a:r>
            <a:r>
              <a:rPr kumimoji="1" lang="en-US" altLang="zh-TW" dirty="0" err="1">
                <a:latin typeface="+mn-ea"/>
                <a:cs typeface="Courier"/>
              </a:rPr>
              <a:t>Hadoop</a:t>
            </a:r>
            <a:r>
              <a:rPr kumimoji="1" lang="en-US" altLang="zh-TW" dirty="0">
                <a:latin typeface="+mn-ea"/>
                <a:cs typeface="Courier"/>
              </a:rPr>
              <a:t>.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 Must process data from at least 100 sources.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This cluster still have band width left from ETL to produce at least </a:t>
            </a:r>
            <a:r>
              <a:rPr kumimoji="1" lang="en-US" altLang="zh-TW" b="1" dirty="0">
                <a:latin typeface="+mn-ea"/>
                <a:cs typeface="Courier"/>
              </a:rPr>
              <a:t>400</a:t>
            </a:r>
            <a:r>
              <a:rPr kumimoji="1" lang="en-US" altLang="zh-TW" dirty="0">
                <a:latin typeface="+mn-ea"/>
                <a:cs typeface="Courier"/>
              </a:rPr>
              <a:t> daily reports.</a:t>
            </a:r>
          </a:p>
          <a:p>
            <a:endParaRPr kumimoji="1" lang="en-US" altLang="zh-TW" dirty="0">
              <a:latin typeface="+mn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235267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latin typeface="+mj-ea"/>
                <a:cs typeface="Courier"/>
              </a:rPr>
              <a:t>Case Study/Introduction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The Use Case (continued)</a:t>
            </a:r>
          </a:p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Use the current h/w to accomplish the following: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Must have at least 80% compatibility with current Reporting back-end system.</a:t>
            </a:r>
            <a:br>
              <a:rPr kumimoji="1" lang="en-US" altLang="zh-TW" dirty="0">
                <a:latin typeface="+mn-ea"/>
                <a:cs typeface="Courier"/>
              </a:rPr>
            </a:br>
            <a:r>
              <a:rPr kumimoji="1" lang="en-US" altLang="zh-TW" dirty="0">
                <a:latin typeface="+mn-ea"/>
                <a:cs typeface="Courier"/>
              </a:rPr>
              <a:t>User will use JDBC to export data from </a:t>
            </a:r>
            <a:r>
              <a:rPr kumimoji="1" lang="en-US" altLang="zh-TW" dirty="0" err="1">
                <a:latin typeface="+mn-ea"/>
                <a:cs typeface="Courier"/>
              </a:rPr>
              <a:t>hadoop</a:t>
            </a:r>
            <a:r>
              <a:rPr kumimoji="1" lang="en-US" altLang="zh-TW" dirty="0">
                <a:latin typeface="+mn-ea"/>
                <a:cs typeface="Couri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59165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696309" cy="35052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TW" b="1" dirty="0"/>
              <a:t>Methodology</a:t>
            </a:r>
          </a:p>
          <a:p>
            <a:pPr marL="1097280" lvl="1" indent="-457200">
              <a:buFont typeface="Arial"/>
              <a:buChar char="•"/>
            </a:pPr>
            <a:r>
              <a:rPr lang="en-US" altLang="zh-TW" sz="2400" b="1" dirty="0"/>
              <a:t>Learn from History</a:t>
            </a:r>
          </a:p>
          <a:p>
            <a:pPr marL="1097280" lvl="1" indent="-457200">
              <a:buFont typeface="Arial"/>
              <a:buChar char="•"/>
            </a:pPr>
            <a:r>
              <a:rPr lang="en-US" altLang="zh-TW" sz="2400" b="1" dirty="0"/>
              <a:t>The Architecture</a:t>
            </a:r>
          </a:p>
          <a:p>
            <a:pPr marL="1097280" lvl="1" indent="-457200">
              <a:buFont typeface="Arial"/>
              <a:buChar char="•"/>
            </a:pPr>
            <a:r>
              <a:rPr lang="en-US" altLang="zh-TW" sz="2400" b="1" dirty="0"/>
              <a:t>The Implementation iterations</a:t>
            </a:r>
          </a:p>
          <a:p>
            <a:pPr marL="1371600" lvl="2" indent="-457200">
              <a:buFont typeface="Arial"/>
              <a:buChar char="•"/>
            </a:pPr>
            <a:r>
              <a:rPr lang="en-US" altLang="zh-TW" sz="2200" b="1" dirty="0"/>
              <a:t>Design</a:t>
            </a:r>
          </a:p>
          <a:p>
            <a:pPr marL="1828800" lvl="3" indent="-457200">
              <a:buFont typeface="Arial"/>
              <a:buChar char="•"/>
            </a:pPr>
            <a:r>
              <a:rPr lang="en-US" altLang="zh-TW" sz="2000" b="1" dirty="0"/>
              <a:t>Schema design</a:t>
            </a:r>
          </a:p>
          <a:p>
            <a:pPr marL="1828800" lvl="3" indent="-457200">
              <a:buFont typeface="Arial"/>
              <a:buChar char="•"/>
            </a:pPr>
            <a:r>
              <a:rPr lang="en-US" altLang="zh-TW" sz="2000" b="1" dirty="0" err="1"/>
              <a:t>Rowkey</a:t>
            </a:r>
            <a:r>
              <a:rPr lang="en-US" altLang="zh-TW" sz="2000" b="1" dirty="0"/>
              <a:t> design</a:t>
            </a:r>
          </a:p>
          <a:p>
            <a:pPr marL="1371600" lvl="2" indent="-457200">
              <a:buFont typeface="Arial"/>
              <a:buChar char="•"/>
            </a:pPr>
            <a:r>
              <a:rPr lang="en-US" altLang="zh-TW" sz="2200" b="1" dirty="0"/>
              <a:t>Testing</a:t>
            </a:r>
          </a:p>
          <a:p>
            <a:pPr marL="1828800" lvl="3" indent="-457200">
              <a:buFont typeface="Arial"/>
              <a:buChar char="•"/>
            </a:pPr>
            <a:r>
              <a:rPr lang="en-US" altLang="zh-TW" sz="2000" b="1" dirty="0"/>
              <a:t>Performance tuning </a:t>
            </a:r>
          </a:p>
          <a:p>
            <a:pPr marL="1828800" lvl="3" indent="-457200">
              <a:buFont typeface="Arial"/>
              <a:buChar char="•"/>
            </a:pPr>
            <a:r>
              <a:rPr lang="en-US" altLang="zh-TW" sz="2000" b="1" dirty="0"/>
              <a:t>Troubleshooting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10696"/>
            <a:ext cx="7620000" cy="990600"/>
          </a:xfrm>
        </p:spPr>
        <p:txBody>
          <a:bodyPr>
            <a:normAutofit/>
          </a:bodyPr>
          <a:lstStyle/>
          <a:p>
            <a:r>
              <a:rPr lang="en-US" altLang="zh-TW" dirty="0"/>
              <a:t>Case Study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0" y="1763096"/>
            <a:ext cx="1295400" cy="701676"/>
          </a:xfrm>
        </p:spPr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21313" cy="365125"/>
          </a:xfrm>
        </p:spPr>
        <p:txBody>
          <a:bodyPr/>
          <a:lstStyle/>
          <a:p>
            <a:r>
              <a:rPr kumimoji="0" lang="en-US"/>
              <a:t>www.athemaster.com</a:t>
            </a:r>
          </a:p>
        </p:txBody>
      </p:sp>
    </p:spTree>
    <p:extLst>
      <p:ext uri="{BB962C8B-B14F-4D97-AF65-F5344CB8AC3E}">
        <p14:creationId xmlns:p14="http://schemas.microsoft.com/office/powerpoint/2010/main" val="14658993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>
                <a:latin typeface="+mj-ea"/>
                <a:cs typeface="Courier"/>
              </a:rPr>
              <a:t>Case Study/Methodology/</a:t>
            </a:r>
            <a:r>
              <a:rPr kumimoji="1" lang="en-US" altLang="zh-TW" dirty="0">
                <a:latin typeface="+mn-ea"/>
                <a:cs typeface="Courier"/>
              </a:rPr>
              <a:t>Learn from the History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The “Old” World: Case 1 – Solar Search based Solution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Goods</a:t>
            </a:r>
          </a:p>
          <a:p>
            <a:pPr lvl="2"/>
            <a:r>
              <a:rPr kumimoji="1" lang="en-US" altLang="zh-TW" dirty="0">
                <a:latin typeface="+mn-ea"/>
                <a:cs typeface="Courier"/>
              </a:rPr>
              <a:t>Out of box solution for Document indexing.</a:t>
            </a:r>
          </a:p>
          <a:p>
            <a:pPr lvl="2"/>
            <a:r>
              <a:rPr kumimoji="1" lang="en-US" altLang="zh-TW" dirty="0">
                <a:latin typeface="+mn-ea"/>
                <a:cs typeface="Courier"/>
              </a:rPr>
              <a:t>Quick implementation cycle.</a:t>
            </a:r>
          </a:p>
          <a:p>
            <a:pPr lvl="2"/>
            <a:r>
              <a:rPr kumimoji="1" lang="en-US" altLang="zh-TW" dirty="0">
                <a:latin typeface="+mn-ea"/>
                <a:cs typeface="Courier"/>
              </a:rPr>
              <a:t>Easy to deploy, </a:t>
            </a:r>
            <a:r>
              <a:rPr kumimoji="1" lang="en-US" altLang="zh-TW" dirty="0" err="1">
                <a:latin typeface="+mn-ea"/>
                <a:cs typeface="Courier"/>
              </a:rPr>
              <a:t>Cloudera</a:t>
            </a:r>
            <a:r>
              <a:rPr kumimoji="1" lang="en-US" altLang="zh-TW" dirty="0">
                <a:latin typeface="+mn-ea"/>
                <a:cs typeface="Courier"/>
              </a:rPr>
              <a:t> has integrate this into their CDH. </a:t>
            </a:r>
          </a:p>
          <a:p>
            <a:pPr lvl="2"/>
            <a:r>
              <a:rPr kumimoji="1" lang="en-US" altLang="zh-TW" dirty="0">
                <a:latin typeface="+mn-ea"/>
                <a:cs typeface="Courier"/>
              </a:rPr>
              <a:t>Support SQL</a:t>
            </a:r>
          </a:p>
          <a:p>
            <a:pPr lvl="2"/>
            <a:endParaRPr kumimoji="1" lang="en-US" altLang="zh-TW" dirty="0">
              <a:latin typeface="+mn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18042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>
                <a:latin typeface="+mj-ea"/>
                <a:cs typeface="Courier"/>
              </a:rPr>
              <a:t>Case Study/Methodology/</a:t>
            </a:r>
            <a:r>
              <a:rPr kumimoji="1" lang="en-US" altLang="zh-TW" dirty="0">
                <a:latin typeface="+mn-ea"/>
                <a:cs typeface="Courier"/>
              </a:rPr>
              <a:t>Learn from the History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The “Old” World: Case 1 – Solar Search based Solution (Continue)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Limitations</a:t>
            </a:r>
          </a:p>
          <a:p>
            <a:pPr lvl="2"/>
            <a:r>
              <a:rPr kumimoji="1" lang="en-US" altLang="zh-TW" dirty="0">
                <a:latin typeface="+mn-ea"/>
                <a:cs typeface="Courier"/>
              </a:rPr>
              <a:t>Not good for Reporting System. Due to NLP will yield different results for same queries some time.</a:t>
            </a:r>
          </a:p>
          <a:p>
            <a:pPr lvl="2"/>
            <a:r>
              <a:rPr kumimoji="1" lang="en-US" altLang="zh-TW" dirty="0">
                <a:latin typeface="+mn-ea"/>
                <a:cs typeface="Courier"/>
              </a:rPr>
              <a:t>Still have Query  performance issue. Time increases after document accumulate pass certain amount. </a:t>
            </a:r>
          </a:p>
        </p:txBody>
      </p:sp>
    </p:spTree>
    <p:extLst>
      <p:ext uri="{BB962C8B-B14F-4D97-AF65-F5344CB8AC3E}">
        <p14:creationId xmlns:p14="http://schemas.microsoft.com/office/powerpoint/2010/main" val="2737583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>
                <a:latin typeface="+mj-ea"/>
                <a:cs typeface="Courier"/>
              </a:rPr>
              <a:t>Hbase</a:t>
            </a:r>
            <a:r>
              <a:rPr kumimoji="1" lang="en-US" altLang="zh-TW" dirty="0">
                <a:latin typeface="+mj-ea"/>
                <a:cs typeface="Courier"/>
              </a:rPr>
              <a:t>/Definition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TW" sz="3200" dirty="0">
                <a:latin typeface="+mn-ea"/>
                <a:cs typeface="Courier"/>
              </a:rPr>
              <a:t>What is </a:t>
            </a:r>
            <a:r>
              <a:rPr kumimoji="1" lang="en-US" altLang="zh-TW" sz="3200" dirty="0" err="1">
                <a:latin typeface="+mn-ea"/>
                <a:cs typeface="Courier"/>
              </a:rPr>
              <a:t>Hbase</a:t>
            </a:r>
            <a:r>
              <a:rPr kumimoji="1" lang="en-US" altLang="zh-TW" sz="3200" dirty="0">
                <a:latin typeface="+mn-ea"/>
                <a:cs typeface="Courier"/>
              </a:rPr>
              <a:t>? (Continued)</a:t>
            </a:r>
          </a:p>
          <a:p>
            <a:r>
              <a:rPr kumimoji="1" lang="en-US" altLang="zh-TW" sz="2800" dirty="0">
                <a:latin typeface="+mn-ea"/>
                <a:cs typeface="Courier"/>
              </a:rPr>
              <a:t>A “</a:t>
            </a:r>
            <a:r>
              <a:rPr kumimoji="1" lang="en-US" altLang="zh-TW" sz="2800" dirty="0" err="1">
                <a:latin typeface="+mn-ea"/>
                <a:cs typeface="Courier"/>
              </a:rPr>
              <a:t>NoSQL</a:t>
            </a:r>
            <a:r>
              <a:rPr kumimoji="1" lang="en-US" altLang="zh-TW" sz="2800" dirty="0">
                <a:latin typeface="+mn-ea"/>
                <a:cs typeface="Courier"/>
              </a:rPr>
              <a:t>” Database. </a:t>
            </a:r>
          </a:p>
          <a:p>
            <a:pPr marL="834390" lvl="1" indent="-514350"/>
            <a:r>
              <a:rPr kumimoji="1" lang="en-US" altLang="zh-TW" sz="2400" dirty="0">
                <a:solidFill>
                  <a:srgbClr val="FF0000"/>
                </a:solidFill>
                <a:latin typeface="+mn-ea"/>
                <a:cs typeface="Courier"/>
              </a:rPr>
              <a:t>the database is not an RDBMS </a:t>
            </a:r>
          </a:p>
          <a:p>
            <a:pPr marL="834390" lvl="1" indent="-514350"/>
            <a:r>
              <a:rPr kumimoji="1" lang="en-US" altLang="zh-TW" sz="2400" dirty="0">
                <a:solidFill>
                  <a:srgbClr val="FF0000"/>
                </a:solidFill>
                <a:latin typeface="+mn-ea"/>
                <a:cs typeface="Courier"/>
              </a:rPr>
              <a:t>supports SQL as its primary access language</a:t>
            </a:r>
          </a:p>
          <a:p>
            <a:r>
              <a:rPr kumimoji="1" lang="en-US" altLang="zh-TW" sz="2800" dirty="0">
                <a:latin typeface="+mn-ea"/>
                <a:cs typeface="Courier"/>
              </a:rPr>
              <a:t>More like a Storage than a RDBMS</a:t>
            </a:r>
          </a:p>
          <a:p>
            <a:pPr lvl="1"/>
            <a:r>
              <a:rPr kumimoji="1" lang="en-US" altLang="zh-TW" sz="2400" dirty="0">
                <a:latin typeface="+mn-ea"/>
                <a:cs typeface="Courier"/>
              </a:rPr>
              <a:t>Built on top of HDFS</a:t>
            </a:r>
            <a:r>
              <a:rPr kumimoji="1" lang="en-US" altLang="zh-TW" sz="2500" dirty="0">
                <a:latin typeface="+mn-ea"/>
                <a:cs typeface="Courier"/>
              </a:rPr>
              <a:t> </a:t>
            </a:r>
          </a:p>
          <a:p>
            <a:pPr marL="622300" lvl="1" indent="-266700"/>
            <a:r>
              <a:rPr kumimoji="1" lang="en-US" altLang="zh-TW" sz="2400" dirty="0">
                <a:latin typeface="+mn-ea"/>
                <a:cs typeface="Courier"/>
              </a:rPr>
              <a:t>Lacks features find in an RDBMS such as: </a:t>
            </a:r>
          </a:p>
          <a:p>
            <a:pPr marL="1108710" lvl="2" indent="-514350"/>
            <a:r>
              <a:rPr kumimoji="1" lang="en-US" altLang="zh-TW" sz="2000" dirty="0">
                <a:latin typeface="+mn-ea"/>
                <a:cs typeface="Courier"/>
              </a:rPr>
              <a:t>typed columns, </a:t>
            </a:r>
          </a:p>
          <a:p>
            <a:pPr marL="1108710" lvl="2" indent="-514350"/>
            <a:r>
              <a:rPr kumimoji="1" lang="en-US" altLang="zh-TW" sz="2000" dirty="0">
                <a:latin typeface="+mn-ea"/>
                <a:cs typeface="Courier"/>
              </a:rPr>
              <a:t>secondary indexes, </a:t>
            </a:r>
          </a:p>
          <a:p>
            <a:pPr marL="1108710" lvl="2" indent="-514350"/>
            <a:r>
              <a:rPr kumimoji="1" lang="en-US" altLang="zh-TW" sz="2000" dirty="0">
                <a:latin typeface="+mn-ea"/>
                <a:cs typeface="Courier"/>
              </a:rPr>
              <a:t>triggers, and </a:t>
            </a:r>
          </a:p>
          <a:p>
            <a:pPr marL="1108710" lvl="2" indent="-514350"/>
            <a:r>
              <a:rPr kumimoji="1" lang="en-US" altLang="zh-TW" sz="2000" dirty="0">
                <a:latin typeface="+mn-ea"/>
                <a:cs typeface="Courier"/>
              </a:rPr>
              <a:t>advanced query languages, etc.</a:t>
            </a:r>
            <a:endParaRPr kumimoji="1" lang="zh-TW" altLang="en-US" sz="2000" dirty="0">
              <a:latin typeface="+mn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355389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>
                <a:latin typeface="+mj-ea"/>
                <a:cs typeface="Courier"/>
              </a:rPr>
              <a:t>Case Study/Methodology/</a:t>
            </a:r>
            <a:r>
              <a:rPr kumimoji="1" lang="en-US" altLang="zh-TW" dirty="0">
                <a:latin typeface="+mn-ea"/>
                <a:cs typeface="Courier"/>
              </a:rPr>
              <a:t>Learn from the History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The “Old” World: Case 2 – HDFS w/t Impala Based Solution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Good</a:t>
            </a:r>
          </a:p>
          <a:p>
            <a:pPr lvl="2"/>
            <a:r>
              <a:rPr kumimoji="1" lang="en-US" altLang="zh-TW" dirty="0">
                <a:latin typeface="+mn-ea"/>
                <a:cs typeface="Courier"/>
              </a:rPr>
              <a:t>Support SQL much better compare to the previous case.</a:t>
            </a:r>
          </a:p>
          <a:p>
            <a:pPr lvl="2"/>
            <a:r>
              <a:rPr kumimoji="1" lang="en-US" altLang="zh-TW" dirty="0">
                <a:latin typeface="+mn-ea"/>
                <a:cs typeface="Courier"/>
              </a:rPr>
              <a:t>Easy to Implement. Only have to focused on parsing.</a:t>
            </a:r>
          </a:p>
          <a:p>
            <a:pPr lvl="2"/>
            <a:r>
              <a:rPr kumimoji="1" lang="en-US" altLang="zh-TW" dirty="0">
                <a:latin typeface="+mn-ea"/>
                <a:cs typeface="Courier"/>
              </a:rPr>
              <a:t>Easy to debug. File based.</a:t>
            </a:r>
          </a:p>
          <a:p>
            <a:pPr lvl="2"/>
            <a:r>
              <a:rPr kumimoji="1" lang="en-US" altLang="zh-TW" dirty="0">
                <a:latin typeface="+mn-ea"/>
                <a:cs typeface="Courier"/>
              </a:rPr>
              <a:t>Easy to deploy. HDFS, and Impala come with CDH.</a:t>
            </a:r>
          </a:p>
        </p:txBody>
      </p:sp>
    </p:spTree>
    <p:extLst>
      <p:ext uri="{BB962C8B-B14F-4D97-AF65-F5344CB8AC3E}">
        <p14:creationId xmlns:p14="http://schemas.microsoft.com/office/powerpoint/2010/main" val="17288547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>
                <a:latin typeface="+mj-ea"/>
                <a:cs typeface="Courier"/>
              </a:rPr>
              <a:t>Case Study/Methodology/</a:t>
            </a:r>
            <a:r>
              <a:rPr kumimoji="1" lang="en-US" altLang="zh-TW" dirty="0">
                <a:latin typeface="+mn-ea"/>
                <a:cs typeface="Courier"/>
              </a:rPr>
              <a:t>Learn from the History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The “Old” World: Case 2 – HDFS w/t Impala Based Solution (Continued)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Limitation</a:t>
            </a:r>
          </a:p>
          <a:p>
            <a:pPr lvl="2"/>
            <a:r>
              <a:rPr kumimoji="1" lang="en-US" altLang="zh-TW" dirty="0">
                <a:latin typeface="+mn-ea"/>
                <a:cs typeface="Courier"/>
              </a:rPr>
              <a:t>Parser generates too many small files within maximum time slot. Put stress on HDFS. Cause HDFS low performance. </a:t>
            </a:r>
          </a:p>
          <a:p>
            <a:pPr lvl="2"/>
            <a:r>
              <a:rPr kumimoji="1" lang="en-US" altLang="zh-TW" dirty="0">
                <a:latin typeface="+mn-ea"/>
                <a:cs typeface="Courier"/>
              </a:rPr>
              <a:t>Data is not sorted </a:t>
            </a:r>
            <a:r>
              <a:rPr kumimoji="1" lang="en-US" altLang="zh-TW" dirty="0" err="1">
                <a:latin typeface="+mn-ea"/>
                <a:cs typeface="Courier"/>
              </a:rPr>
              <a:t>in“big”blocks</a:t>
            </a:r>
            <a:r>
              <a:rPr kumimoji="1" lang="en-US" altLang="zh-TW" dirty="0">
                <a:latin typeface="+mn-ea"/>
                <a:cs typeface="Courier"/>
              </a:rPr>
              <a:t>. (continuous).</a:t>
            </a:r>
          </a:p>
          <a:p>
            <a:pPr marL="685800" lvl="2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Impala dose not like this. In fact, no computer application likes this situation, too. This means that Impala takes extract time to do planning, and move data round. </a:t>
            </a:r>
          </a:p>
        </p:txBody>
      </p:sp>
    </p:spTree>
    <p:extLst>
      <p:ext uri="{BB962C8B-B14F-4D97-AF65-F5344CB8AC3E}">
        <p14:creationId xmlns:p14="http://schemas.microsoft.com/office/powerpoint/2010/main" val="27718840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>
                <a:latin typeface="+mj-ea"/>
                <a:cs typeface="Courier"/>
              </a:rPr>
              <a:t>Case Study/Methodology/</a:t>
            </a:r>
            <a:r>
              <a:rPr kumimoji="1" lang="en-US" altLang="zh-TW" dirty="0">
                <a:latin typeface="+mn-ea"/>
                <a:cs typeface="Courier"/>
              </a:rPr>
              <a:t>The Architecture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The Logical Block Diagram</a:t>
            </a: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5655" y="3009900"/>
            <a:ext cx="3171190" cy="12065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zh-TW" b="1" dirty="0" err="1">
                <a:solidFill>
                  <a:schemeClr val="bg1"/>
                </a:solidFill>
              </a:rPr>
              <a:t>HBase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8195" y="3429000"/>
            <a:ext cx="1868805" cy="8001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HDFS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5655" y="2235200"/>
            <a:ext cx="3171190" cy="330200"/>
          </a:xfrm>
          <a:prstGeom prst="rect">
            <a:avLst/>
          </a:prstGeom>
          <a:solidFill>
            <a:srgbClr val="1EC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000000"/>
                </a:solidFill>
              </a:rPr>
              <a:t>Sources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5655" y="2603500"/>
            <a:ext cx="3171190" cy="38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000000"/>
                </a:solidFill>
              </a:rPr>
              <a:t>Data in-take </a:t>
            </a:r>
          </a:p>
        </p:txBody>
      </p:sp>
      <p:sp>
        <p:nvSpPr>
          <p:cNvPr id="19" name="矩形 18"/>
          <p:cNvSpPr/>
          <p:nvPr/>
        </p:nvSpPr>
        <p:spPr>
          <a:xfrm>
            <a:off x="795655" y="4216400"/>
            <a:ext cx="3171190" cy="1339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kumimoji="1" lang="en-US" altLang="zh-TW" dirty="0">
                <a:solidFill>
                  <a:srgbClr val="000000"/>
                </a:solidFill>
              </a:rPr>
              <a:t>JDBC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98195" y="4222750"/>
            <a:ext cx="3168650" cy="8572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>
                <a:solidFill>
                  <a:srgbClr val="000000"/>
                </a:solidFill>
              </a:rPr>
              <a:t>Impala</a:t>
            </a:r>
          </a:p>
          <a:p>
            <a:r>
              <a:rPr kumimoji="1" lang="en-US" altLang="zh-TW" dirty="0">
                <a:solidFill>
                  <a:srgbClr val="000000"/>
                </a:solidFill>
              </a:rPr>
              <a:t>(Parquet, </a:t>
            </a:r>
          </a:p>
          <a:p>
            <a:r>
              <a:rPr kumimoji="1" lang="en-US" altLang="zh-TW" dirty="0">
                <a:solidFill>
                  <a:srgbClr val="000000"/>
                </a:solidFill>
              </a:rPr>
              <a:t>internal table)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95655" y="5556250"/>
            <a:ext cx="1668145" cy="571500"/>
          </a:xfrm>
          <a:prstGeom prst="rect">
            <a:avLst/>
          </a:prstGeom>
          <a:solidFill>
            <a:srgbClr val="1EC8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000000"/>
                </a:solidFill>
              </a:rPr>
              <a:t>Report System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97200" y="4368800"/>
            <a:ext cx="969645" cy="558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000000"/>
                </a:solidFill>
              </a:rPr>
              <a:t>Data Proc.</a:t>
            </a:r>
          </a:p>
        </p:txBody>
      </p:sp>
      <p:sp>
        <p:nvSpPr>
          <p:cNvPr id="23" name="矩形 22"/>
          <p:cNvSpPr/>
          <p:nvPr/>
        </p:nvSpPr>
        <p:spPr>
          <a:xfrm>
            <a:off x="2463800" y="5556250"/>
            <a:ext cx="1503045" cy="571500"/>
          </a:xfrm>
          <a:prstGeom prst="rect">
            <a:avLst/>
          </a:prstGeom>
          <a:solidFill>
            <a:srgbClr val="1EC8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000000"/>
                </a:solidFill>
              </a:rPr>
              <a:t>In-time Query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246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>
                <a:latin typeface="+mj-ea"/>
                <a:cs typeface="Courier"/>
              </a:rPr>
              <a:t>Case Study/Methodology/</a:t>
            </a:r>
            <a:r>
              <a:rPr kumimoji="1" lang="en-US" altLang="zh-TW" dirty="0">
                <a:latin typeface="+mn-ea"/>
                <a:cs typeface="Courier"/>
              </a:rPr>
              <a:t>The Architecture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The Data Flow Diagram – Data in-take</a:t>
            </a: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95655" y="2235200"/>
            <a:ext cx="3171190" cy="330200"/>
          </a:xfrm>
          <a:prstGeom prst="rect">
            <a:avLst/>
          </a:prstGeom>
          <a:solidFill>
            <a:srgbClr val="1EC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000000"/>
                </a:solidFill>
              </a:rPr>
              <a:t>Sources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83544" y="3363357"/>
            <a:ext cx="3171190" cy="38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000000"/>
                </a:solidFill>
              </a:rPr>
              <a:t>Data in-take </a:t>
            </a:r>
          </a:p>
        </p:txBody>
      </p:sp>
      <p:cxnSp>
        <p:nvCxnSpPr>
          <p:cNvPr id="7" name="直線箭頭接點 6"/>
          <p:cNvCxnSpPr>
            <a:stCxn id="26" idx="3"/>
            <a:endCxn id="27" idx="1"/>
          </p:cNvCxnSpPr>
          <p:nvPr/>
        </p:nvCxnSpPr>
        <p:spPr>
          <a:xfrm flipH="1">
            <a:off x="2283544" y="2400300"/>
            <a:ext cx="1683301" cy="1156732"/>
          </a:xfrm>
          <a:prstGeom prst="bentConnector5">
            <a:avLst>
              <a:gd name="adj1" fmla="val -13580"/>
              <a:gd name="adj2" fmla="val 48765"/>
              <a:gd name="adj3" fmla="val 113580"/>
            </a:avLst>
          </a:prstGeom>
          <a:ln w="15875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187434" y="2380734"/>
            <a:ext cx="60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CEF</a:t>
            </a:r>
            <a:endParaRPr kumimoji="1" lang="zh-TW" altLang="en-US" dirty="0"/>
          </a:p>
        </p:txBody>
      </p:sp>
      <p:cxnSp>
        <p:nvCxnSpPr>
          <p:cNvPr id="33" name="直線箭頭接點 6"/>
          <p:cNvCxnSpPr>
            <a:stCxn id="27" idx="3"/>
            <a:endCxn id="34" idx="1"/>
          </p:cNvCxnSpPr>
          <p:nvPr/>
        </p:nvCxnSpPr>
        <p:spPr>
          <a:xfrm flipH="1">
            <a:off x="3797388" y="3557032"/>
            <a:ext cx="1657346" cy="983218"/>
          </a:xfrm>
          <a:prstGeom prst="bentConnector5">
            <a:avLst>
              <a:gd name="adj1" fmla="val -13793"/>
              <a:gd name="adj2" fmla="val 48385"/>
              <a:gd name="adj3" fmla="val 113793"/>
            </a:avLst>
          </a:prstGeom>
          <a:ln w="15875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797388" y="4314825"/>
            <a:ext cx="3171190" cy="45085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zh-TW" b="1" dirty="0" err="1">
                <a:solidFill>
                  <a:schemeClr val="bg1"/>
                </a:solidFill>
              </a:rPr>
              <a:t>HBase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694133" y="3631684"/>
            <a:ext cx="1877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Key-value pairs</a:t>
            </a:r>
            <a:endParaRPr kumimoji="1"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797388" y="4762500"/>
            <a:ext cx="3171190" cy="40005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HDFS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12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>
                <a:latin typeface="+mj-ea"/>
                <a:cs typeface="Courier"/>
              </a:rPr>
              <a:t>Case Study/Methodology/</a:t>
            </a:r>
            <a:r>
              <a:rPr kumimoji="1" lang="en-US" altLang="zh-TW" dirty="0">
                <a:latin typeface="+mn-ea"/>
                <a:cs typeface="Courier"/>
              </a:rPr>
              <a:t>The Architecture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The Data Flow Diagram – Data Processing</a:t>
            </a:r>
          </a:p>
        </p:txBody>
      </p:sp>
      <p:sp>
        <p:nvSpPr>
          <p:cNvPr id="39" name="矩形 38"/>
          <p:cNvSpPr/>
          <p:nvPr/>
        </p:nvSpPr>
        <p:spPr>
          <a:xfrm>
            <a:off x="612649" y="2806699"/>
            <a:ext cx="1609852" cy="64293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zh-TW" b="1" dirty="0" err="1">
                <a:solidFill>
                  <a:schemeClr val="bg1"/>
                </a:solidFill>
              </a:rPr>
              <a:t>HBase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70508" y="4976618"/>
            <a:ext cx="1868805" cy="911225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HDFS</a:t>
            </a:r>
          </a:p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Partitioned</a:t>
            </a:r>
          </a:p>
          <a:p>
            <a:pPr algn="ctr"/>
            <a:r>
              <a:rPr kumimoji="1" lang="en-US" altLang="zh-TW" dirty="0">
                <a:solidFill>
                  <a:srgbClr val="000000"/>
                </a:solidFill>
              </a:rPr>
              <a:t>Parquet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936749" y="3946525"/>
            <a:ext cx="1896745" cy="558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000000"/>
                </a:solidFill>
              </a:rPr>
              <a:t>Data Proc.</a:t>
            </a:r>
          </a:p>
        </p:txBody>
      </p:sp>
      <p:sp>
        <p:nvSpPr>
          <p:cNvPr id="52" name="矩形 51"/>
          <p:cNvSpPr/>
          <p:nvPr/>
        </p:nvSpPr>
        <p:spPr>
          <a:xfrm>
            <a:off x="2936749" y="3435350"/>
            <a:ext cx="1896745" cy="5111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000000"/>
                </a:solidFill>
              </a:rPr>
              <a:t>Impala</a:t>
            </a:r>
          </a:p>
        </p:txBody>
      </p:sp>
      <p:cxnSp>
        <p:nvCxnSpPr>
          <p:cNvPr id="53" name="直線箭頭接點 6"/>
          <p:cNvCxnSpPr>
            <a:stCxn id="39" idx="3"/>
            <a:endCxn id="52" idx="1"/>
          </p:cNvCxnSpPr>
          <p:nvPr/>
        </p:nvCxnSpPr>
        <p:spPr>
          <a:xfrm>
            <a:off x="2222501" y="3128168"/>
            <a:ext cx="714248" cy="56277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箭頭接點 6"/>
          <p:cNvCxnSpPr>
            <a:stCxn id="39" idx="3"/>
            <a:endCxn id="52" idx="1"/>
          </p:cNvCxnSpPr>
          <p:nvPr/>
        </p:nvCxnSpPr>
        <p:spPr>
          <a:xfrm>
            <a:off x="2222501" y="3128168"/>
            <a:ext cx="714248" cy="56277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6"/>
          <p:cNvCxnSpPr>
            <a:stCxn id="52" idx="3"/>
            <a:endCxn id="41" idx="1"/>
          </p:cNvCxnSpPr>
          <p:nvPr/>
        </p:nvCxnSpPr>
        <p:spPr>
          <a:xfrm>
            <a:off x="4833494" y="3690938"/>
            <a:ext cx="537014" cy="174129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612650" y="2425700"/>
            <a:ext cx="1609852" cy="3937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HDFS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0735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>
                <a:latin typeface="+mj-ea"/>
                <a:cs typeface="Courier"/>
              </a:rPr>
              <a:t>Case Study/Methodology/</a:t>
            </a:r>
            <a:r>
              <a:rPr kumimoji="1" lang="en-US" altLang="zh-TW" dirty="0">
                <a:latin typeface="+mn-ea"/>
                <a:cs typeface="Courier"/>
              </a:rPr>
              <a:t>The Architecture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The Data Flow Diagram – Data Accessing</a:t>
            </a:r>
          </a:p>
        </p:txBody>
      </p:sp>
      <p:sp>
        <p:nvSpPr>
          <p:cNvPr id="39" name="矩形 38"/>
          <p:cNvSpPr/>
          <p:nvPr/>
        </p:nvSpPr>
        <p:spPr>
          <a:xfrm>
            <a:off x="-6867651" y="1601981"/>
            <a:ext cx="1609852" cy="64293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zh-TW" b="1" dirty="0" err="1">
                <a:solidFill>
                  <a:schemeClr val="bg1"/>
                </a:solidFill>
              </a:rPr>
              <a:t>HBase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22308" y="2389382"/>
            <a:ext cx="2528892" cy="1192018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HDFS</a:t>
            </a:r>
          </a:p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Partitioned</a:t>
            </a:r>
          </a:p>
          <a:p>
            <a:pPr algn="ctr"/>
            <a:r>
              <a:rPr kumimoji="1" lang="en-US" altLang="zh-TW" dirty="0">
                <a:solidFill>
                  <a:srgbClr val="000000"/>
                </a:solidFill>
              </a:rPr>
              <a:t>Parquet</a:t>
            </a:r>
          </a:p>
          <a:p>
            <a:pPr algn="ctr"/>
            <a:r>
              <a:rPr kumimoji="1" lang="en-US" altLang="zh-TW" dirty="0">
                <a:solidFill>
                  <a:srgbClr val="000000"/>
                </a:solidFill>
              </a:rPr>
              <a:t>Tables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-6867650" y="1220982"/>
            <a:ext cx="1609852" cy="3937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HDFS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21455" y="4673600"/>
            <a:ext cx="3171190" cy="476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kumimoji="1" lang="en-US" altLang="zh-TW" dirty="0">
                <a:solidFill>
                  <a:srgbClr val="000000"/>
                </a:solidFill>
              </a:rPr>
              <a:t>JDBC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021455" y="5149850"/>
            <a:ext cx="1668145" cy="571500"/>
          </a:xfrm>
          <a:prstGeom prst="rect">
            <a:avLst/>
          </a:prstGeom>
          <a:solidFill>
            <a:srgbClr val="1EC8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000000"/>
                </a:solidFill>
              </a:rPr>
              <a:t>Report System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89600" y="5149850"/>
            <a:ext cx="1503045" cy="571500"/>
          </a:xfrm>
          <a:prstGeom prst="rect">
            <a:avLst/>
          </a:prstGeom>
          <a:solidFill>
            <a:srgbClr val="1EC8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000000"/>
                </a:solidFill>
              </a:rPr>
              <a:t>In-time Query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21455" y="4137025"/>
            <a:ext cx="3171190" cy="5111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000000"/>
                </a:solidFill>
              </a:rPr>
              <a:t>Impala</a:t>
            </a:r>
          </a:p>
        </p:txBody>
      </p:sp>
      <p:cxnSp>
        <p:nvCxnSpPr>
          <p:cNvPr id="36" name="直線箭頭接點 6"/>
          <p:cNvCxnSpPr>
            <a:stCxn id="41" idx="3"/>
            <a:endCxn id="35" idx="1"/>
          </p:cNvCxnSpPr>
          <p:nvPr/>
        </p:nvCxnSpPr>
        <p:spPr>
          <a:xfrm>
            <a:off x="3251200" y="2985391"/>
            <a:ext cx="770255" cy="140722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箭頭接點 6"/>
          <p:cNvCxnSpPr>
            <a:stCxn id="41" idx="3"/>
            <a:endCxn id="35" idx="1"/>
          </p:cNvCxnSpPr>
          <p:nvPr/>
        </p:nvCxnSpPr>
        <p:spPr>
          <a:xfrm>
            <a:off x="3251200" y="2985391"/>
            <a:ext cx="770255" cy="140722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4780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>
                <a:latin typeface="+mj-ea"/>
                <a:cs typeface="Courier"/>
              </a:rPr>
              <a:t>Case Study/Methodology/</a:t>
            </a:r>
            <a:r>
              <a:rPr kumimoji="1" lang="en-US" altLang="zh-TW" dirty="0">
                <a:latin typeface="+mn-ea"/>
                <a:cs typeface="Courier"/>
              </a:rPr>
              <a:t>The Architecture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The Concept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Impala can work with </a:t>
            </a:r>
            <a:r>
              <a:rPr kumimoji="1" lang="en-US" altLang="zh-TW" dirty="0" err="1">
                <a:latin typeface="+mn-ea"/>
                <a:cs typeface="Courier"/>
              </a:rPr>
              <a:t>Hbase</a:t>
            </a:r>
            <a:r>
              <a:rPr kumimoji="1" lang="en-US" altLang="zh-TW" dirty="0">
                <a:latin typeface="+mn-ea"/>
                <a:cs typeface="Courier"/>
              </a:rPr>
              <a:t> on </a:t>
            </a:r>
            <a:r>
              <a:rPr kumimoji="1" lang="en-US" altLang="zh-TW" dirty="0" err="1">
                <a:latin typeface="+mn-ea"/>
                <a:cs typeface="Courier"/>
              </a:rPr>
              <a:t>Hadoop</a:t>
            </a:r>
            <a:r>
              <a:rPr kumimoji="1" lang="en-US" altLang="zh-TW" dirty="0">
                <a:latin typeface="+mn-ea"/>
                <a:cs typeface="Courier"/>
              </a:rPr>
              <a:t> platform.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Utilize </a:t>
            </a:r>
            <a:r>
              <a:rPr kumimoji="1" lang="en-US" altLang="zh-TW" dirty="0" err="1">
                <a:latin typeface="+mn-ea"/>
                <a:cs typeface="Courier"/>
              </a:rPr>
              <a:t>Hbase</a:t>
            </a:r>
            <a:r>
              <a:rPr kumimoji="1" lang="en-US" altLang="zh-TW" dirty="0">
                <a:latin typeface="+mn-ea"/>
                <a:cs typeface="Courier"/>
              </a:rPr>
              <a:t> built-in ability to: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 sort data,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“</a:t>
            </a:r>
            <a:r>
              <a:rPr kumimoji="1" lang="en-US" altLang="zh-TW" dirty="0" err="1">
                <a:latin typeface="+mn-ea"/>
                <a:cs typeface="Courier"/>
              </a:rPr>
              <a:t>pack”related</a:t>
            </a:r>
            <a:r>
              <a:rPr kumimoji="1" lang="en-US" altLang="zh-TW" dirty="0">
                <a:latin typeface="+mn-ea"/>
                <a:cs typeface="Courier"/>
              </a:rPr>
              <a:t> data into one big block, and 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Read/ Write from different “heads”.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Utilize Impala built-in ability to: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Support SQL like queries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Support JDBC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Interactive Queries</a:t>
            </a:r>
          </a:p>
          <a:p>
            <a:pPr lvl="1"/>
            <a:endParaRPr kumimoji="1" lang="en-US" altLang="zh-TW" dirty="0">
              <a:latin typeface="+mn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628595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>
                <a:latin typeface="+mj-ea"/>
                <a:cs typeface="Courier"/>
              </a:rPr>
              <a:t>Case Study/Methodology/</a:t>
            </a:r>
            <a:r>
              <a:rPr kumimoji="1" lang="en-US" altLang="zh-TW" dirty="0">
                <a:latin typeface="+mn-ea"/>
                <a:cs typeface="Courier"/>
              </a:rPr>
              <a:t>The Architecture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The Concept – In Plain English!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Impala and </a:t>
            </a:r>
            <a:r>
              <a:rPr kumimoji="1" lang="en-US" altLang="zh-TW" dirty="0" err="1">
                <a:latin typeface="+mn-ea"/>
                <a:cs typeface="Courier"/>
              </a:rPr>
              <a:t>Hbase</a:t>
            </a:r>
            <a:r>
              <a:rPr kumimoji="1" lang="en-US" altLang="zh-TW" dirty="0">
                <a:latin typeface="+mn-ea"/>
                <a:cs typeface="Courier"/>
              </a:rPr>
              <a:t> can work together hand-in-hand on </a:t>
            </a:r>
            <a:r>
              <a:rPr kumimoji="1" lang="en-US" altLang="zh-TW" dirty="0" err="1">
                <a:latin typeface="+mn-ea"/>
                <a:cs typeface="Courier"/>
              </a:rPr>
              <a:t>Hadoop</a:t>
            </a:r>
            <a:r>
              <a:rPr kumimoji="1" lang="en-US" altLang="zh-TW" dirty="0">
                <a:latin typeface="+mn-ea"/>
                <a:cs typeface="Courier"/>
              </a:rPr>
              <a:t> platform.</a:t>
            </a:r>
          </a:p>
          <a:p>
            <a:r>
              <a:rPr kumimoji="1" lang="en-US" altLang="zh-TW" dirty="0" err="1">
                <a:latin typeface="+mn-ea"/>
                <a:cs typeface="Courier"/>
              </a:rPr>
              <a:t>Hbase</a:t>
            </a:r>
            <a:r>
              <a:rPr kumimoji="1" lang="en-US" altLang="zh-TW" dirty="0">
                <a:latin typeface="+mn-ea"/>
                <a:cs typeface="Courier"/>
              </a:rPr>
              <a:t> will sort data and store them in a big chunk. Further more, it offer high read/ write throughputs.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Impala is good for processing “</a:t>
            </a:r>
            <a:r>
              <a:rPr kumimoji="1" lang="en-US" altLang="zh-TW" dirty="0" err="1">
                <a:latin typeface="+mn-ea"/>
                <a:cs typeface="Courier"/>
              </a:rPr>
              <a:t>big”data</a:t>
            </a:r>
            <a:r>
              <a:rPr kumimoji="1" lang="en-US" altLang="zh-TW" dirty="0">
                <a:latin typeface="+mn-ea"/>
                <a:cs typeface="Courier"/>
              </a:rPr>
              <a:t> in similar  traditional RMDB way.</a:t>
            </a:r>
          </a:p>
        </p:txBody>
      </p:sp>
    </p:spTree>
    <p:extLst>
      <p:ext uri="{BB962C8B-B14F-4D97-AF65-F5344CB8AC3E}">
        <p14:creationId xmlns:p14="http://schemas.microsoft.com/office/powerpoint/2010/main" val="33189281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>
                <a:latin typeface="+mj-ea"/>
                <a:cs typeface="Courier"/>
              </a:rPr>
              <a:t>Case Study/Methodology/</a:t>
            </a:r>
            <a:r>
              <a:rPr kumimoji="1" lang="en-US" altLang="zh-TW" dirty="0">
                <a:latin typeface="+mn-ea"/>
                <a:cs typeface="Courier"/>
              </a:rPr>
              <a:t>The Implementation iterations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Round 0: </a:t>
            </a:r>
            <a:r>
              <a:rPr kumimoji="1" lang="en-US" altLang="zh-TW" dirty="0" err="1">
                <a:latin typeface="+mn-ea"/>
                <a:cs typeface="Courier"/>
              </a:rPr>
              <a:t>Hbase</a:t>
            </a:r>
            <a:r>
              <a:rPr kumimoji="1" lang="en-US" altLang="zh-TW" dirty="0">
                <a:latin typeface="+mn-ea"/>
                <a:cs typeface="Courier"/>
              </a:rPr>
              <a:t> has low write throughput of 250 EPS.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Initial Deployment right after BVT.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ENG-1162: </a:t>
            </a:r>
            <a:r>
              <a:rPr kumimoji="1" lang="en-US" altLang="zh-TW" dirty="0">
                <a:latin typeface="+mn-ea"/>
                <a:cs typeface="Courier"/>
                <a:hlinkClick r:id="rId2"/>
              </a:rPr>
              <a:t>https://datasparker.atlassian.net/browse/ENG-1162</a:t>
            </a:r>
            <a:endParaRPr kumimoji="1" lang="en-US" altLang="zh-TW" dirty="0">
              <a:latin typeface="+mn-ea"/>
              <a:cs typeface="Courier"/>
            </a:endParaRPr>
          </a:p>
          <a:p>
            <a:r>
              <a:rPr kumimoji="1" lang="en-US" altLang="zh-TW" dirty="0">
                <a:latin typeface="+mn-ea"/>
                <a:cs typeface="Courier"/>
              </a:rPr>
              <a:t>EPS=1000</a:t>
            </a:r>
          </a:p>
          <a:p>
            <a:endParaRPr kumimoji="1" lang="en-US" altLang="zh-TW" dirty="0">
              <a:latin typeface="+mn-ea"/>
              <a:cs typeface="Courier"/>
            </a:endParaRPr>
          </a:p>
          <a:p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648771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>
                <a:latin typeface="+mj-ea"/>
                <a:cs typeface="Courier"/>
              </a:rPr>
              <a:t>Case Study/Methodology/</a:t>
            </a:r>
            <a:r>
              <a:rPr kumimoji="1" lang="en-US" altLang="zh-TW" dirty="0">
                <a:latin typeface="+mn-ea"/>
                <a:cs typeface="Courier"/>
              </a:rPr>
              <a:t>The Implementation iterations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Round 1: </a:t>
            </a:r>
            <a:r>
              <a:rPr kumimoji="1" lang="en-US" altLang="zh-TW" dirty="0" err="1">
                <a:latin typeface="+mn-ea"/>
                <a:cs typeface="Courier"/>
              </a:rPr>
              <a:t>Hbase</a:t>
            </a:r>
            <a:r>
              <a:rPr kumimoji="1" lang="en-US" altLang="zh-TW" dirty="0">
                <a:latin typeface="+mn-ea"/>
                <a:cs typeface="Courier"/>
              </a:rPr>
              <a:t> has low write throughput of 1000 EPS.</a:t>
            </a:r>
          </a:p>
          <a:p>
            <a:r>
              <a:rPr kumimoji="1" lang="en-US" altLang="zh-TW" dirty="0">
                <a:latin typeface="+mn-ea"/>
                <a:cs typeface="Courier"/>
                <a:hlinkClick r:id="rId2"/>
              </a:rPr>
              <a:t>https://datasparker.atlassian.net/browse/ENG-1205</a:t>
            </a:r>
            <a:endParaRPr kumimoji="1" lang="en-US" altLang="zh-TW" dirty="0">
              <a:latin typeface="+mn-ea"/>
              <a:cs typeface="Courier"/>
            </a:endParaRPr>
          </a:p>
          <a:p>
            <a:r>
              <a:rPr kumimoji="1" lang="en-US" altLang="zh-TW" dirty="0">
                <a:latin typeface="+mn-ea"/>
                <a:cs typeface="Courier"/>
                <a:hlinkClick r:id="rId3"/>
              </a:rPr>
              <a:t>https://datasparker.atlassian.net/browse/ENG-1206</a:t>
            </a:r>
            <a:endParaRPr kumimoji="1" lang="en-US" altLang="zh-TW" dirty="0">
              <a:latin typeface="+mn-ea"/>
              <a:cs typeface="Courier"/>
            </a:endParaRPr>
          </a:p>
          <a:p>
            <a:r>
              <a:rPr kumimoji="1" lang="en-US" altLang="zh-TW" dirty="0">
                <a:latin typeface="+mn-ea"/>
                <a:cs typeface="Courier"/>
              </a:rPr>
              <a:t>EPS=4000</a:t>
            </a:r>
          </a:p>
          <a:p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0890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>
                <a:latin typeface="+mj-ea"/>
                <a:cs typeface="Courier"/>
              </a:rPr>
              <a:t>Hbase</a:t>
            </a:r>
            <a:r>
              <a:rPr kumimoji="1" lang="en-US" altLang="zh-TW" dirty="0">
                <a:latin typeface="+mj-ea"/>
                <a:cs typeface="Courier"/>
              </a:rPr>
              <a:t>/Definition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3200" dirty="0">
                <a:latin typeface="+mn-ea"/>
                <a:cs typeface="Courier"/>
              </a:rPr>
              <a:t>What is </a:t>
            </a:r>
            <a:r>
              <a:rPr kumimoji="1" lang="en-US" altLang="zh-TW" sz="3200" dirty="0" err="1">
                <a:latin typeface="+mn-ea"/>
                <a:cs typeface="Courier"/>
              </a:rPr>
              <a:t>Hbase</a:t>
            </a:r>
            <a:r>
              <a:rPr kumimoji="1" lang="en-US" altLang="zh-TW" sz="3200" dirty="0">
                <a:latin typeface="+mn-ea"/>
                <a:cs typeface="Courier"/>
              </a:rPr>
              <a:t> Use Case? </a:t>
            </a:r>
          </a:p>
          <a:p>
            <a:pPr marL="0" indent="0">
              <a:buNone/>
            </a:pPr>
            <a:r>
              <a:rPr kumimoji="1" lang="en-US" altLang="zh-TW" sz="3200" dirty="0">
                <a:latin typeface="+mn-ea"/>
                <a:cs typeface="Courier"/>
              </a:rPr>
              <a:t>Good: Many </a:t>
            </a:r>
            <a:r>
              <a:rPr kumimoji="1" lang="en-US" altLang="zh-TW" sz="3200" dirty="0" err="1">
                <a:latin typeface="+mn-ea"/>
                <a:cs typeface="Courier"/>
              </a:rPr>
              <a:t>Seek+Read</a:t>
            </a:r>
            <a:r>
              <a:rPr kumimoji="1" lang="en-US" altLang="zh-TW" sz="3200" dirty="0">
                <a:latin typeface="+mn-ea"/>
                <a:cs typeface="Courier"/>
              </a:rPr>
              <a:t>, OR </a:t>
            </a:r>
            <a:r>
              <a:rPr kumimoji="1" lang="en-US" altLang="zh-TW" sz="3200" dirty="0" err="1">
                <a:latin typeface="+mn-ea"/>
                <a:cs typeface="Courier"/>
              </a:rPr>
              <a:t>Seek+Write</a:t>
            </a:r>
            <a:r>
              <a:rPr kumimoji="1" lang="en-US" altLang="zh-TW" sz="3200" dirty="0">
                <a:latin typeface="+mn-ea"/>
                <a:cs typeface="Courier"/>
              </a:rPr>
              <a:t>. </a:t>
            </a:r>
          </a:p>
          <a:p>
            <a:pPr marL="0" indent="0">
              <a:buNone/>
            </a:pPr>
            <a:r>
              <a:rPr kumimoji="1" lang="en-US" altLang="zh-TW" sz="3200" dirty="0">
                <a:latin typeface="+mn-ea"/>
                <a:cs typeface="Courier"/>
              </a:rPr>
              <a:t>NO GOOD: BULK Read and Write. </a:t>
            </a:r>
          </a:p>
          <a:p>
            <a:pPr marL="0" indent="0">
              <a:buNone/>
            </a:pPr>
            <a:endParaRPr kumimoji="1" lang="en-US" altLang="zh-TW" sz="3200" dirty="0">
              <a:latin typeface="+mn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864551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>
                <a:latin typeface="+mj-ea"/>
                <a:cs typeface="Courier"/>
              </a:rPr>
              <a:t>Case Study/Methodology/</a:t>
            </a:r>
            <a:r>
              <a:rPr kumimoji="1" lang="en-US" altLang="zh-TW" dirty="0">
                <a:latin typeface="+mn-ea"/>
                <a:cs typeface="Courier"/>
              </a:rPr>
              <a:t>The Implementation iterations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Round 2: </a:t>
            </a:r>
            <a:r>
              <a:rPr kumimoji="1" lang="en-US" altLang="zh-TW" dirty="0" err="1">
                <a:latin typeface="+mn-ea"/>
                <a:cs typeface="Courier"/>
              </a:rPr>
              <a:t>Hbase</a:t>
            </a:r>
            <a:r>
              <a:rPr kumimoji="1" lang="en-US" altLang="zh-TW" dirty="0">
                <a:latin typeface="+mn-ea"/>
                <a:cs typeface="Courier"/>
              </a:rPr>
              <a:t> has low write throughput of Caused By too many Compaction.</a:t>
            </a:r>
          </a:p>
          <a:p>
            <a:r>
              <a:rPr kumimoji="1" lang="en-US" altLang="zh-TW" dirty="0">
                <a:latin typeface="+mn-ea"/>
                <a:cs typeface="Courier"/>
                <a:hlinkClick r:id="rId2"/>
              </a:rPr>
              <a:t>https://datasparker.atlassian.net/browse/ENG-1140</a:t>
            </a:r>
            <a:endParaRPr kumimoji="1" lang="en-US" altLang="zh-TW" dirty="0">
              <a:latin typeface="+mn-ea"/>
              <a:cs typeface="Courier"/>
            </a:endParaRPr>
          </a:p>
          <a:p>
            <a:r>
              <a:rPr kumimoji="1" lang="en-US" altLang="zh-TW" dirty="0">
                <a:latin typeface="+mn-ea"/>
                <a:cs typeface="Courier"/>
              </a:rPr>
              <a:t>Reduce memory operation overhead.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Program halt due to Java GC.</a:t>
            </a:r>
          </a:p>
          <a:p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72344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>
                <a:latin typeface="+mj-ea"/>
                <a:cs typeface="Courier"/>
              </a:rPr>
              <a:t>Case Study/Methodology/</a:t>
            </a:r>
            <a:r>
              <a:rPr kumimoji="1" lang="en-US" altLang="zh-TW" dirty="0">
                <a:latin typeface="+mn-ea"/>
                <a:cs typeface="Courier"/>
              </a:rPr>
              <a:t>The Implementation iterations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Round 3: </a:t>
            </a:r>
            <a:r>
              <a:rPr kumimoji="1" lang="en-US" altLang="zh-TW" dirty="0" err="1">
                <a:latin typeface="+mn-ea"/>
                <a:cs typeface="Courier"/>
              </a:rPr>
              <a:t>Hbase</a:t>
            </a:r>
            <a:r>
              <a:rPr kumimoji="1" lang="en-US" altLang="zh-TW" dirty="0">
                <a:latin typeface="+mn-ea"/>
                <a:cs typeface="Courier"/>
              </a:rPr>
              <a:t> has low write throughput Caused by too many </a:t>
            </a:r>
            <a:r>
              <a:rPr kumimoji="1" lang="en-US" altLang="zh-TW" dirty="0" err="1">
                <a:latin typeface="+mn-ea"/>
                <a:cs typeface="Courier"/>
              </a:rPr>
              <a:t>MemStore</a:t>
            </a:r>
            <a:r>
              <a:rPr kumimoji="1" lang="en-US" altLang="zh-TW" dirty="0">
                <a:latin typeface="+mn-ea"/>
                <a:cs typeface="Courier"/>
              </a:rPr>
              <a:t> flushes.</a:t>
            </a:r>
          </a:p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EPS=7000</a:t>
            </a:r>
          </a:p>
          <a:p>
            <a:r>
              <a:rPr kumimoji="1" lang="en-US" altLang="zh-TW" dirty="0" err="1">
                <a:latin typeface="+mn-ea"/>
                <a:cs typeface="Courier"/>
              </a:rPr>
              <a:t>hbase.hregion.memstore.flush.size</a:t>
            </a:r>
            <a:r>
              <a:rPr kumimoji="1" lang="en-US" altLang="zh-TW" dirty="0">
                <a:latin typeface="+mn-ea"/>
                <a:cs typeface="Courier"/>
              </a:rPr>
              <a:t> = 128</a:t>
            </a:r>
            <a:br>
              <a:rPr kumimoji="1" lang="en-US" altLang="zh-TW" dirty="0">
                <a:latin typeface="+mn-ea"/>
                <a:cs typeface="Courier"/>
              </a:rPr>
            </a:br>
            <a:r>
              <a:rPr kumimoji="1" lang="en-US" altLang="zh-TW" dirty="0">
                <a:latin typeface="+mn-ea"/>
                <a:cs typeface="Courier"/>
              </a:rPr>
              <a:t>default should be good</a:t>
            </a:r>
          </a:p>
          <a:p>
            <a:r>
              <a:rPr kumimoji="1" lang="en-US" altLang="zh-TW" dirty="0" err="1">
                <a:latin typeface="+mn-ea"/>
                <a:cs typeface="Courier"/>
              </a:rPr>
              <a:t>hbase.hregion.memstore.block.multiplier</a:t>
            </a:r>
            <a:endParaRPr kumimoji="1" lang="en-US" altLang="zh-TW" dirty="0">
              <a:latin typeface="+mn-ea"/>
              <a:cs typeface="Courier"/>
            </a:endParaRPr>
          </a:p>
          <a:p>
            <a:r>
              <a:rPr kumimoji="1" lang="en-US" altLang="zh-TW" dirty="0">
                <a:latin typeface="+mn-ea"/>
                <a:cs typeface="Courier"/>
              </a:rPr>
              <a:t>Reduce memory operation overhead.</a:t>
            </a: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72344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>
                <a:latin typeface="+mj-ea"/>
                <a:cs typeface="Courier"/>
              </a:rPr>
              <a:t>Case Study/Methodology/</a:t>
            </a:r>
            <a:r>
              <a:rPr kumimoji="1" lang="en-US" altLang="zh-TW" dirty="0">
                <a:latin typeface="+mn-ea"/>
                <a:cs typeface="Courier"/>
              </a:rPr>
              <a:t>The Implementation iterations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Round 3: </a:t>
            </a:r>
            <a:r>
              <a:rPr kumimoji="1" lang="en-US" altLang="zh-TW" dirty="0" err="1">
                <a:latin typeface="+mn-ea"/>
                <a:cs typeface="Courier"/>
              </a:rPr>
              <a:t>Hbase</a:t>
            </a:r>
            <a:r>
              <a:rPr kumimoji="1" lang="en-US" altLang="zh-TW" dirty="0">
                <a:latin typeface="+mn-ea"/>
                <a:cs typeface="Courier"/>
              </a:rPr>
              <a:t> Low Write Throughput Caused by Hot-spotting.</a:t>
            </a:r>
          </a:p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Before: EPS=</a:t>
            </a:r>
          </a:p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After: EPS=25,000</a:t>
            </a: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133924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TW" sz="3600" dirty="0">
                <a:latin typeface="+mj-ea"/>
                <a:cs typeface="Courier"/>
              </a:rPr>
              <a:t>Case Study/Methodology/</a:t>
            </a:r>
            <a:r>
              <a:rPr kumimoji="1" lang="en-US" altLang="zh-TW" sz="3600" dirty="0">
                <a:latin typeface="+mn-ea"/>
                <a:cs typeface="Courier"/>
              </a:rPr>
              <a:t>The Implementation iterations/Round 3</a:t>
            </a:r>
            <a:endParaRPr kumimoji="1" lang="zh-TW" altLang="en-US" sz="36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What is Hot-spotting?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When records are being written to </a:t>
            </a:r>
            <a:r>
              <a:rPr kumimoji="1" lang="en-US" altLang="zh-TW" dirty="0" err="1">
                <a:latin typeface="+mn-ea"/>
                <a:cs typeface="Courier"/>
              </a:rPr>
              <a:t>Hbase</a:t>
            </a:r>
            <a:r>
              <a:rPr kumimoji="1" lang="en-US" altLang="zh-TW" dirty="0">
                <a:latin typeface="+mn-ea"/>
                <a:cs typeface="Courier"/>
              </a:rPr>
              <a:t>, most of, in some extreme cases, all writes hit one Region. </a:t>
            </a:r>
          </a:p>
        </p:txBody>
      </p:sp>
    </p:spTree>
    <p:extLst>
      <p:ext uri="{BB962C8B-B14F-4D97-AF65-F5344CB8AC3E}">
        <p14:creationId xmlns:p14="http://schemas.microsoft.com/office/powerpoint/2010/main" val="33306727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TW" sz="3600" dirty="0">
                <a:latin typeface="+mj-ea"/>
                <a:cs typeface="Courier"/>
              </a:rPr>
              <a:t>Case Study/Methodology/</a:t>
            </a:r>
            <a:r>
              <a:rPr kumimoji="1" lang="en-US" altLang="zh-TW" sz="3600" dirty="0">
                <a:latin typeface="+mn-ea"/>
                <a:cs typeface="Courier"/>
              </a:rPr>
              <a:t>The Implementation iterations/Round 3</a:t>
            </a:r>
            <a:endParaRPr kumimoji="1" lang="zh-TW" altLang="en-US" sz="36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What are the causes of Hot-spotting?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Sequential key.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One Region per </a:t>
            </a:r>
            <a:r>
              <a:rPr kumimoji="1" lang="en-US" altLang="zh-TW" dirty="0" err="1">
                <a:latin typeface="+mn-ea"/>
                <a:cs typeface="Courier"/>
              </a:rPr>
              <a:t>RegionServer</a:t>
            </a:r>
            <a:r>
              <a:rPr kumimoji="1" lang="en-US" altLang="zh-TW" dirty="0">
                <a:latin typeface="+mn-ea"/>
                <a:cs typeface="Courier"/>
              </a:rPr>
              <a:t>. 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Not enough data. </a:t>
            </a:r>
          </a:p>
        </p:txBody>
      </p:sp>
    </p:spTree>
    <p:extLst>
      <p:ext uri="{BB962C8B-B14F-4D97-AF65-F5344CB8AC3E}">
        <p14:creationId xmlns:p14="http://schemas.microsoft.com/office/powerpoint/2010/main" val="6005845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TW" sz="3600" dirty="0">
                <a:latin typeface="+mj-ea"/>
                <a:cs typeface="Courier"/>
              </a:rPr>
              <a:t>Case Study/Methodology/</a:t>
            </a:r>
            <a:r>
              <a:rPr kumimoji="1" lang="en-US" altLang="zh-TW" sz="3600" dirty="0">
                <a:latin typeface="+mn-ea"/>
                <a:cs typeface="Courier"/>
              </a:rPr>
              <a:t>The Implementation iterations/Round 3</a:t>
            </a:r>
            <a:endParaRPr kumimoji="1" lang="zh-TW" altLang="en-US" sz="36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Will Region split help? 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Nope! This is why. 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As mentioned before, one region per RS. Therefore all </a:t>
            </a:r>
            <a:r>
              <a:rPr kumimoji="1" lang="en-US" altLang="zh-TW" dirty="0" err="1">
                <a:latin typeface="+mn-ea"/>
                <a:cs typeface="Courier"/>
              </a:rPr>
              <a:t>splited</a:t>
            </a:r>
            <a:r>
              <a:rPr kumimoji="1" lang="en-US" altLang="zh-TW" dirty="0">
                <a:latin typeface="+mn-ea"/>
                <a:cs typeface="Courier"/>
              </a:rPr>
              <a:t> region will be on the same RS.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Actually … … This is the situation.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Each Region has a pre-defined maximal size, so after a Region reaches that size it is split in two smaller Regions.  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Following that, one of these new Regions takes all new records and then this Region and the </a:t>
            </a:r>
            <a:r>
              <a:rPr kumimoji="1" lang="en-US" altLang="zh-TW" dirty="0" err="1">
                <a:latin typeface="+mn-ea"/>
                <a:cs typeface="Courier"/>
              </a:rPr>
              <a:t>RegionServer</a:t>
            </a:r>
            <a:r>
              <a:rPr kumimoji="1" lang="en-US" altLang="zh-TW" dirty="0">
                <a:latin typeface="+mn-ea"/>
                <a:cs typeface="Courier"/>
              </a:rPr>
              <a:t> that serves it becomes the new hotspot victim.  </a:t>
            </a:r>
          </a:p>
        </p:txBody>
      </p:sp>
    </p:spTree>
    <p:extLst>
      <p:ext uri="{BB962C8B-B14F-4D97-AF65-F5344CB8AC3E}">
        <p14:creationId xmlns:p14="http://schemas.microsoft.com/office/powerpoint/2010/main" val="34791468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TW" sz="3600" dirty="0">
                <a:latin typeface="+mj-ea"/>
                <a:cs typeface="Courier"/>
              </a:rPr>
              <a:t>Case Study/Methodology/</a:t>
            </a:r>
            <a:r>
              <a:rPr kumimoji="1" lang="en-US" altLang="zh-TW" sz="3600" dirty="0">
                <a:latin typeface="+mn-ea"/>
                <a:cs typeface="Courier"/>
              </a:rPr>
              <a:t>The Implementation iterations/Round 3</a:t>
            </a:r>
            <a:endParaRPr kumimoji="1" lang="zh-TW" altLang="en-US" sz="36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Conclusion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Obviously, this uneven write load distribution is highly undesirable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 it limits the write throughput to the capacity of a single server instead of making use of multiple/all nodes in the </a:t>
            </a:r>
            <a:r>
              <a:rPr kumimoji="1" lang="en-US" altLang="zh-TW" dirty="0" err="1">
                <a:latin typeface="+mn-ea"/>
                <a:cs typeface="Courier"/>
              </a:rPr>
              <a:t>HBase</a:t>
            </a:r>
            <a:r>
              <a:rPr kumimoji="1" lang="en-US" altLang="zh-TW" dirty="0">
                <a:latin typeface="+mn-ea"/>
                <a:cs typeface="Courier"/>
              </a:rPr>
              <a:t> cluster.</a:t>
            </a: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656908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TW" sz="3600" dirty="0">
                <a:latin typeface="+mj-ea"/>
                <a:cs typeface="Courier"/>
              </a:rPr>
              <a:t>Case Study/Methodology/</a:t>
            </a:r>
            <a:r>
              <a:rPr kumimoji="1" lang="en-US" altLang="zh-TW" sz="3600" dirty="0">
                <a:latin typeface="+mn-ea"/>
                <a:cs typeface="Courier"/>
              </a:rPr>
              <a:t>The Implementation iterations/Round 3</a:t>
            </a:r>
            <a:endParaRPr kumimoji="1" lang="zh-TW" altLang="en-US" sz="36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How to detect Hot-spotting?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Parse Client Logs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Parse RS Logs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Monitoring Region server </a:t>
            </a:r>
            <a:r>
              <a:rPr kumimoji="1" lang="en-US" altLang="zh-TW" dirty="0" err="1">
                <a:latin typeface="+mn-ea"/>
                <a:cs typeface="Courier"/>
              </a:rPr>
              <a:t>cpu</a:t>
            </a:r>
            <a:r>
              <a:rPr kumimoji="1" lang="en-US" altLang="zh-TW" dirty="0">
                <a:latin typeface="+mn-ea"/>
                <a:cs typeface="Courier"/>
              </a:rPr>
              <a:t> load.</a:t>
            </a:r>
          </a:p>
          <a:p>
            <a:pPr lvl="1"/>
            <a:r>
              <a:rPr kumimoji="1" lang="en-US" altLang="zh-TW" dirty="0" err="1">
                <a:latin typeface="+mn-ea"/>
                <a:cs typeface="Courier"/>
              </a:rPr>
              <a:t>Cloudera</a:t>
            </a:r>
            <a:r>
              <a:rPr kumimoji="1" lang="en-US" altLang="zh-TW" dirty="0">
                <a:latin typeface="+mn-ea"/>
                <a:cs typeface="Courier"/>
              </a:rPr>
              <a:t> Manager can help.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“Use Chart builder”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select </a:t>
            </a:r>
            <a:r>
              <a:rPr kumimoji="1" lang="en-US" altLang="zh-TW" dirty="0" err="1">
                <a:latin typeface="+mn-ea"/>
                <a:cs typeface="Courier"/>
              </a:rPr>
              <a:t>cpu_user_rate</a:t>
            </a:r>
            <a:r>
              <a:rPr kumimoji="1" lang="en-US" altLang="zh-TW" dirty="0">
                <a:latin typeface="+mn-ea"/>
                <a:cs typeface="Courier"/>
              </a:rPr>
              <a:t> / </a:t>
            </a:r>
            <a:r>
              <a:rPr kumimoji="1" lang="en-US" altLang="zh-TW" dirty="0" err="1">
                <a:latin typeface="+mn-ea"/>
                <a:cs typeface="Courier"/>
              </a:rPr>
              <a:t>getHostFact</a:t>
            </a:r>
            <a:r>
              <a:rPr kumimoji="1" lang="en-US" altLang="zh-TW" dirty="0">
                <a:latin typeface="+mn-ea"/>
                <a:cs typeface="Courier"/>
              </a:rPr>
              <a:t>(</a:t>
            </a:r>
            <a:r>
              <a:rPr kumimoji="1" lang="en-US" altLang="zh-TW" dirty="0" err="1">
                <a:latin typeface="+mn-ea"/>
                <a:cs typeface="Courier"/>
              </a:rPr>
              <a:t>numCores</a:t>
            </a:r>
            <a:r>
              <a:rPr kumimoji="1" lang="en-US" altLang="zh-TW" dirty="0">
                <a:latin typeface="+mn-ea"/>
                <a:cs typeface="Courier"/>
              </a:rPr>
              <a:t>, 1) * 100 where </a:t>
            </a:r>
            <a:r>
              <a:rPr kumimoji="1" lang="en-US" altLang="zh-TW" dirty="0" err="1">
                <a:latin typeface="+mn-ea"/>
                <a:cs typeface="Courier"/>
              </a:rPr>
              <a:t>entityName</a:t>
            </a:r>
            <a:r>
              <a:rPr kumimoji="1" lang="en-US" altLang="zh-TW" dirty="0">
                <a:latin typeface="+mn-ea"/>
                <a:cs typeface="Courier"/>
              </a:rPr>
              <a:t> </a:t>
            </a:r>
            <a:r>
              <a:rPr kumimoji="1" lang="en-US" altLang="zh-TW" dirty="0" err="1">
                <a:latin typeface="+mn-ea"/>
                <a:cs typeface="Courier"/>
              </a:rPr>
              <a:t>RLIKE"hbase</a:t>
            </a:r>
            <a:r>
              <a:rPr kumimoji="1" lang="en-US" altLang="zh-TW" dirty="0">
                <a:latin typeface="+mn-ea"/>
                <a:cs typeface="Courier"/>
              </a:rPr>
              <a:t>-REGIONSERVER-.*"</a:t>
            </a:r>
          </a:p>
        </p:txBody>
      </p:sp>
    </p:spTree>
    <p:extLst>
      <p:ext uri="{BB962C8B-B14F-4D97-AF65-F5344CB8AC3E}">
        <p14:creationId xmlns:p14="http://schemas.microsoft.com/office/powerpoint/2010/main" val="35214113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TW" sz="3600" dirty="0">
                <a:latin typeface="+mj-ea"/>
                <a:cs typeface="Courier"/>
              </a:rPr>
              <a:t>Case Study/Methodology/</a:t>
            </a:r>
            <a:r>
              <a:rPr kumimoji="1" lang="en-US" altLang="zh-TW" sz="3600" dirty="0">
                <a:latin typeface="+mn-ea"/>
                <a:cs typeface="Courier"/>
              </a:rPr>
              <a:t>The Implementation iterations/Round 3</a:t>
            </a:r>
            <a:endParaRPr kumimoji="1" lang="zh-TW" altLang="en-US" sz="36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Hot-spotting in Action</a:t>
            </a: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</p:txBody>
      </p:sp>
      <p:pic>
        <p:nvPicPr>
          <p:cNvPr id="6" name="圖片 5" descr="Screen Shot 2017-02-22 at 18.34.0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171700"/>
            <a:ext cx="6337300" cy="1733790"/>
          </a:xfrm>
          <a:prstGeom prst="rect">
            <a:avLst/>
          </a:prstGeom>
        </p:spPr>
      </p:pic>
      <p:pic>
        <p:nvPicPr>
          <p:cNvPr id="7" name="圖片 6" descr="Screen Shot 2017-02-22 at 18.39.44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4056824"/>
            <a:ext cx="6334252" cy="203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951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TW" sz="3600" dirty="0">
                <a:latin typeface="+mj-ea"/>
                <a:cs typeface="Courier"/>
              </a:rPr>
              <a:t>Case Study/Methodology/</a:t>
            </a:r>
            <a:r>
              <a:rPr kumimoji="1" lang="en-US" altLang="zh-TW" sz="3600" dirty="0">
                <a:latin typeface="+mn-ea"/>
                <a:cs typeface="Courier"/>
              </a:rPr>
              <a:t>The Implementation iterations/Round 3</a:t>
            </a:r>
            <a:endParaRPr kumimoji="1" lang="zh-TW" altLang="en-US" sz="36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How to Resolve Hot-spotting?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Bulk loading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Good for batch job.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Need to understand MR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Need sophisticated coding</a:t>
            </a: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6873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>
                <a:latin typeface="+mj-ea"/>
                <a:cs typeface="Courier"/>
              </a:rPr>
              <a:t>Hbase</a:t>
            </a:r>
            <a:r>
              <a:rPr kumimoji="1" lang="en-US" altLang="zh-TW" dirty="0">
                <a:latin typeface="+mj-ea"/>
                <a:cs typeface="Courier"/>
              </a:rPr>
              <a:t>/Definition</a:t>
            </a:r>
            <a:endParaRPr kumimoji="1" lang="zh-TW" altLang="en-US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3200" dirty="0">
                <a:latin typeface="+mn-ea"/>
                <a:cs typeface="Courier"/>
              </a:rPr>
              <a:t>What is </a:t>
            </a:r>
            <a:r>
              <a:rPr kumimoji="1" lang="en-US" altLang="zh-TW" sz="3200" dirty="0" err="1">
                <a:latin typeface="+mn-ea"/>
                <a:cs typeface="Courier"/>
              </a:rPr>
              <a:t>Hbase</a:t>
            </a:r>
            <a:r>
              <a:rPr kumimoji="1" lang="en-US" altLang="zh-TW" sz="3200" dirty="0">
                <a:latin typeface="+mn-ea"/>
                <a:cs typeface="Courier"/>
              </a:rPr>
              <a:t> Use Case? </a:t>
            </a:r>
          </a:p>
          <a:p>
            <a:r>
              <a:rPr kumimoji="1" lang="en-US" altLang="zh-TW" sz="2800" dirty="0">
                <a:latin typeface="+mn-ea"/>
                <a:cs typeface="Courier"/>
              </a:rPr>
              <a:t>Perform high-speed Update. </a:t>
            </a:r>
            <a:br>
              <a:rPr kumimoji="1" lang="en-US" altLang="zh-TW" sz="2800" dirty="0">
                <a:latin typeface="+mn-ea"/>
                <a:cs typeface="Courier"/>
              </a:rPr>
            </a:br>
            <a:r>
              <a:rPr kumimoji="1" lang="en-US" altLang="zh-TW" sz="2800" dirty="0">
                <a:latin typeface="+mn-ea"/>
                <a:cs typeface="Courier"/>
              </a:rPr>
              <a:t>i.e. counter aggregation.</a:t>
            </a:r>
          </a:p>
          <a:p>
            <a:pPr lvl="1"/>
            <a:r>
              <a:rPr kumimoji="1" lang="en-US" altLang="zh-TW" sz="2500" dirty="0">
                <a:latin typeface="+mn-ea"/>
                <a:cs typeface="Courier"/>
              </a:rPr>
              <a:t>Strongly consistent reads/writes. </a:t>
            </a:r>
          </a:p>
          <a:p>
            <a:pPr lvl="1"/>
            <a:r>
              <a:rPr kumimoji="1" lang="en-US" altLang="zh-TW" sz="2500" dirty="0">
                <a:latin typeface="+mn-ea"/>
                <a:cs typeface="Courier"/>
              </a:rPr>
              <a:t>Not an "eventually consistent" </a:t>
            </a:r>
            <a:r>
              <a:rPr kumimoji="1" lang="en-US" altLang="zh-TW" sz="2500" dirty="0" err="1">
                <a:latin typeface="+mn-ea"/>
                <a:cs typeface="Courier"/>
              </a:rPr>
              <a:t>DataStore</a:t>
            </a:r>
            <a:endParaRPr kumimoji="1" lang="en-US" altLang="zh-TW" sz="2800" dirty="0">
              <a:latin typeface="+mn-ea"/>
              <a:cs typeface="Courier"/>
            </a:endParaRPr>
          </a:p>
          <a:p>
            <a:r>
              <a:rPr kumimoji="1" lang="en-US" altLang="zh-TW" sz="2800" dirty="0">
                <a:latin typeface="+mn-ea"/>
                <a:cs typeface="Courier"/>
              </a:rPr>
              <a:t>Store hundreds of millions or billions of rows</a:t>
            </a:r>
          </a:p>
          <a:p>
            <a:pPr lvl="1"/>
            <a:r>
              <a:rPr kumimoji="1" lang="en-US" altLang="zh-TW" sz="2500" dirty="0">
                <a:latin typeface="+mn-ea"/>
                <a:cs typeface="Courier"/>
              </a:rPr>
              <a:t>Big table for Big data</a:t>
            </a:r>
          </a:p>
          <a:p>
            <a:r>
              <a:rPr kumimoji="1" lang="en-US" altLang="zh-TW" sz="2800" dirty="0">
                <a:latin typeface="+mn-ea"/>
                <a:cs typeface="Courier"/>
              </a:rPr>
              <a:t>Fast record lookups for large tables.</a:t>
            </a:r>
          </a:p>
          <a:p>
            <a:pPr lvl="1"/>
            <a:r>
              <a:rPr kumimoji="1" lang="en-US" altLang="zh-TW" sz="2500" dirty="0">
                <a:latin typeface="+mn-ea"/>
                <a:cs typeface="Courier"/>
              </a:rPr>
              <a:t>Data are sorted.</a:t>
            </a:r>
          </a:p>
        </p:txBody>
      </p:sp>
    </p:spTree>
    <p:extLst>
      <p:ext uri="{BB962C8B-B14F-4D97-AF65-F5344CB8AC3E}">
        <p14:creationId xmlns:p14="http://schemas.microsoft.com/office/powerpoint/2010/main" val="31495150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TW" sz="3600" dirty="0">
                <a:latin typeface="+mj-ea"/>
                <a:cs typeface="Courier"/>
              </a:rPr>
              <a:t>Case Study/Methodology/</a:t>
            </a:r>
            <a:r>
              <a:rPr kumimoji="1" lang="en-US" altLang="zh-TW" sz="3600" dirty="0">
                <a:latin typeface="+mn-ea"/>
                <a:cs typeface="Courier"/>
              </a:rPr>
              <a:t>The Implementation iterations/Round 3</a:t>
            </a:r>
            <a:endParaRPr kumimoji="1" lang="zh-TW" altLang="en-US" sz="36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How to Resolve Hot-spotting?</a:t>
            </a:r>
          </a:p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For those Streaming data situation: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Random row keys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Unfortunately, this would compromise ability to do fast range scans using start and stop keys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Inverted row keys, hashing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Need extra computing power 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Salted row key</a:t>
            </a:r>
          </a:p>
          <a:p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914039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TW" sz="3600" dirty="0">
                <a:latin typeface="+mj-ea"/>
                <a:cs typeface="Courier"/>
              </a:rPr>
              <a:t>Case Study/Methodology/</a:t>
            </a:r>
            <a:r>
              <a:rPr kumimoji="1" lang="en-US" altLang="zh-TW" sz="3600" dirty="0">
                <a:latin typeface="+mn-ea"/>
                <a:cs typeface="Courier"/>
              </a:rPr>
              <a:t>The Implementation iterations/Round 3</a:t>
            </a:r>
            <a:endParaRPr kumimoji="1" lang="zh-TW" altLang="en-US" sz="36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How to Resolve Hot-spotting?</a:t>
            </a:r>
          </a:p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For those Streaming data situation: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Random row keys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Simple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Unfortunately, this would compromise ability to do fast range scans using start and stop keys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Inverted row keys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Need extra computing power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But preserving the ability to fetch data by start and stop key.</a:t>
            </a: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025524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TW" sz="3600" dirty="0">
                <a:latin typeface="+mj-ea"/>
                <a:cs typeface="Courier"/>
              </a:rPr>
              <a:t>Case Study/Methodology/</a:t>
            </a:r>
            <a:r>
              <a:rPr kumimoji="1" lang="en-US" altLang="zh-TW" sz="3600" dirty="0">
                <a:latin typeface="+mn-ea"/>
                <a:cs typeface="Courier"/>
              </a:rPr>
              <a:t>The Implementation iterations/Round 3</a:t>
            </a:r>
            <a:endParaRPr kumimoji="1" lang="zh-TW" altLang="en-US" sz="36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How to Resolve Hot-spotting?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A better one, Salted row key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Code review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Encoder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Decoder </a:t>
            </a:r>
          </a:p>
          <a:p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120" y="2751667"/>
            <a:ext cx="4659946" cy="271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900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sz="4000" dirty="0">
                <a:latin typeface="+mj-ea"/>
                <a:cs typeface="Courier"/>
              </a:rPr>
              <a:t>Case Study/Methodology/</a:t>
            </a:r>
            <a:r>
              <a:rPr kumimoji="1" lang="en-US" altLang="zh-TW" sz="4000" dirty="0">
                <a:latin typeface="+mn-ea"/>
                <a:cs typeface="Courier"/>
              </a:rPr>
              <a:t>The Implementation iterations/Round4</a:t>
            </a:r>
            <a:endParaRPr kumimoji="1" lang="zh-TW" altLang="en-US" sz="40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Coding: Tuning Put Operation – Disable Auto flash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When performing a lot of Puts, make sure that </a:t>
            </a:r>
            <a:r>
              <a:rPr kumimoji="1" lang="en-US" altLang="zh-TW" dirty="0" err="1">
                <a:latin typeface="+mn-ea"/>
                <a:cs typeface="Courier"/>
              </a:rPr>
              <a:t>setAutoFlush</a:t>
            </a:r>
            <a:r>
              <a:rPr kumimoji="1" lang="en-US" altLang="zh-TW" dirty="0">
                <a:latin typeface="+mn-ea"/>
                <a:cs typeface="Courier"/>
              </a:rPr>
              <a:t> is set to false on your Table instance. 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Otherwise, the Puts will be sent one at a time to the </a:t>
            </a:r>
            <a:r>
              <a:rPr kumimoji="1" lang="en-US" altLang="zh-TW" dirty="0" err="1">
                <a:latin typeface="+mn-ea"/>
                <a:cs typeface="Courier"/>
              </a:rPr>
              <a:t>RegionServer</a:t>
            </a:r>
            <a:r>
              <a:rPr kumimoji="1" lang="en-US" altLang="zh-TW" dirty="0">
                <a:latin typeface="+mn-ea"/>
                <a:cs typeface="Courier"/>
              </a:rPr>
              <a:t>. 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Puts added via </a:t>
            </a:r>
            <a:r>
              <a:rPr kumimoji="1" lang="en-US" altLang="zh-TW" dirty="0" err="1">
                <a:latin typeface="+mn-ea"/>
                <a:cs typeface="Courier"/>
              </a:rPr>
              <a:t>table.add</a:t>
            </a:r>
            <a:r>
              <a:rPr kumimoji="1" lang="en-US" altLang="zh-TW" dirty="0">
                <a:latin typeface="+mn-ea"/>
                <a:cs typeface="Courier"/>
              </a:rPr>
              <a:t>(Put) and </a:t>
            </a:r>
            <a:r>
              <a:rPr kumimoji="1" lang="en-US" altLang="zh-TW" dirty="0" err="1">
                <a:latin typeface="+mn-ea"/>
                <a:cs typeface="Courier"/>
              </a:rPr>
              <a:t>table.add</a:t>
            </a:r>
            <a:r>
              <a:rPr kumimoji="1" lang="en-US" altLang="zh-TW" dirty="0">
                <a:latin typeface="+mn-ea"/>
                <a:cs typeface="Courier"/>
              </a:rPr>
              <a:t>( &lt;List&gt; Put) wind up in the same write buffer. 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If </a:t>
            </a:r>
            <a:r>
              <a:rPr kumimoji="1" lang="en-US" altLang="zh-TW" dirty="0" err="1">
                <a:latin typeface="+mn-ea"/>
                <a:cs typeface="Courier"/>
              </a:rPr>
              <a:t>autoFlush</a:t>
            </a:r>
            <a:r>
              <a:rPr kumimoji="1" lang="en-US" altLang="zh-TW" dirty="0">
                <a:latin typeface="+mn-ea"/>
                <a:cs typeface="Courier"/>
              </a:rPr>
              <a:t> = false, these messages are not sent until the write-buffer is filled. To explicitly flush the messages, call </a:t>
            </a:r>
            <a:r>
              <a:rPr kumimoji="1" lang="en-US" altLang="zh-TW" dirty="0" err="1">
                <a:latin typeface="+mn-ea"/>
                <a:cs typeface="Courier"/>
              </a:rPr>
              <a:t>flushCommits</a:t>
            </a:r>
            <a:r>
              <a:rPr kumimoji="1" lang="en-US" altLang="zh-TW" dirty="0">
                <a:latin typeface="+mn-ea"/>
                <a:cs typeface="Courier"/>
              </a:rPr>
              <a:t>. Calling close on the Table instance will invoke </a:t>
            </a:r>
            <a:r>
              <a:rPr kumimoji="1" lang="en-US" altLang="zh-TW" dirty="0" err="1">
                <a:latin typeface="+mn-ea"/>
                <a:cs typeface="Courier"/>
              </a:rPr>
              <a:t>flushCommits</a:t>
            </a:r>
            <a:r>
              <a:rPr kumimoji="1" lang="en-US" altLang="zh-TW" dirty="0">
                <a:latin typeface="+mn-ea"/>
                <a:cs typeface="Courier"/>
              </a:rPr>
              <a:t>.</a:t>
            </a: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604289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sz="3600" dirty="0">
                <a:latin typeface="+mj-ea"/>
                <a:cs typeface="Courier"/>
              </a:rPr>
              <a:t>Case Study/Methodology/</a:t>
            </a:r>
            <a:r>
              <a:rPr kumimoji="1" lang="en-US" altLang="zh-TW" sz="3600" dirty="0">
                <a:latin typeface="+mn-ea"/>
                <a:cs typeface="Courier"/>
              </a:rPr>
              <a:t>The Implementation iterations/Round4</a:t>
            </a:r>
            <a:endParaRPr kumimoji="1" lang="zh-TW" altLang="en-US" sz="36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Table Schema: Compression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Disk performance is almost always bottleneck in </a:t>
            </a:r>
            <a:r>
              <a:rPr kumimoji="1" lang="en-US" altLang="zh-TW" dirty="0" err="1">
                <a:latin typeface="+mn-ea"/>
                <a:cs typeface="Courier"/>
              </a:rPr>
              <a:t>Hadoop</a:t>
            </a:r>
            <a:r>
              <a:rPr kumimoji="1" lang="en-US" altLang="zh-TW" dirty="0">
                <a:latin typeface="+mn-ea"/>
                <a:cs typeface="Courier"/>
              </a:rPr>
              <a:t> clusters. 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This is because </a:t>
            </a:r>
            <a:r>
              <a:rPr kumimoji="1" lang="en-US" altLang="zh-TW" dirty="0" err="1">
                <a:latin typeface="+mn-ea"/>
                <a:cs typeface="Courier"/>
              </a:rPr>
              <a:t>Hadoop</a:t>
            </a:r>
            <a:r>
              <a:rPr kumimoji="1" lang="en-US" altLang="zh-TW" dirty="0">
                <a:latin typeface="+mn-ea"/>
                <a:cs typeface="Courier"/>
              </a:rPr>
              <a:t> and </a:t>
            </a:r>
            <a:r>
              <a:rPr kumimoji="1" lang="en-US" altLang="zh-TW" dirty="0" err="1">
                <a:latin typeface="+mn-ea"/>
                <a:cs typeface="Courier"/>
              </a:rPr>
              <a:t>Hbase</a:t>
            </a:r>
            <a:r>
              <a:rPr kumimoji="1" lang="en-US" altLang="zh-TW" dirty="0">
                <a:latin typeface="+mn-ea"/>
                <a:cs typeface="Courier"/>
              </a:rPr>
              <a:t> jobs are data intensive, thus making data accessing a bottleneck in overall application. 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By using compression, the data occupies less space on disk. Thus the process of accessing data has to take place on smaller, compressed data size.  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This leads to increased performance of  data accessing . 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Compression is CPU bound.</a:t>
            </a: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42814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sz="3600" dirty="0">
                <a:latin typeface="+mj-ea"/>
                <a:cs typeface="Courier"/>
              </a:rPr>
              <a:t>Case Study/Methodology/</a:t>
            </a:r>
            <a:r>
              <a:rPr kumimoji="1" lang="en-US" altLang="zh-TW" sz="3600" dirty="0">
                <a:latin typeface="+mn-ea"/>
                <a:cs typeface="Courier"/>
              </a:rPr>
              <a:t>The Implementation iterations/Round4</a:t>
            </a:r>
            <a:endParaRPr kumimoji="1" lang="zh-TW" altLang="en-US" sz="36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Table Schema: Compression</a:t>
            </a:r>
          </a:p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Compression algorithms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544462"/>
              </p:ext>
            </p:extLst>
          </p:nvPr>
        </p:nvGraphicFramePr>
        <p:xfrm>
          <a:off x="677334" y="2827867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TW" dirty="0">
                          <a:latin typeface="+mn-ea"/>
                          <a:cs typeface="Courier"/>
                        </a:rPr>
                        <a:t>LZO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TW" dirty="0">
                          <a:latin typeface="+mn-ea"/>
                          <a:cs typeface="Courier"/>
                        </a:rPr>
                        <a:t>GZIP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TW" dirty="0">
                          <a:latin typeface="+mn-ea"/>
                          <a:cs typeface="Courier"/>
                        </a:rPr>
                        <a:t>Snappy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CUP load</a:t>
                      </a:r>
                      <a:r>
                        <a:rPr lang="en-US" altLang="zh-TW" baseline="0" dirty="0"/>
                        <a:t> ratio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Use case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warm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Hot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1836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sz="3600" dirty="0">
                <a:latin typeface="+mj-ea"/>
                <a:cs typeface="Courier"/>
              </a:rPr>
              <a:t>Case Study/Methodology/</a:t>
            </a:r>
            <a:r>
              <a:rPr kumimoji="1" lang="en-US" altLang="zh-TW" sz="3600" dirty="0">
                <a:latin typeface="+mn-ea"/>
                <a:cs typeface="Courier"/>
              </a:rPr>
              <a:t>The Implementation iterations/Round4</a:t>
            </a:r>
            <a:endParaRPr kumimoji="1" lang="zh-TW" altLang="en-US" sz="36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Table Schema: Compression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create '</a:t>
            </a:r>
            <a:r>
              <a:rPr lang="en-US" altLang="zh-TW" dirty="0" err="1"/>
              <a:t>adi_raw</a:t>
            </a:r>
            <a:r>
              <a:rPr lang="en-US" altLang="zh-TW" dirty="0"/>
              <a:t>', {NAME =&gt; 'c', DATA_BLOCK_ENCODING =&gt; 'FAST_DIFF', COMPRESSION =&gt; 'SNAPPY',TTL =&gt; 259200}</a:t>
            </a:r>
            <a:endParaRPr kumimoji="1" lang="en-US" altLang="zh-TW" dirty="0">
              <a:latin typeface="+mn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197374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sz="3600" dirty="0">
                <a:latin typeface="+mj-ea"/>
                <a:cs typeface="Courier"/>
              </a:rPr>
              <a:t>Case Study/Methodology/</a:t>
            </a:r>
            <a:r>
              <a:rPr kumimoji="1" lang="en-US" altLang="zh-TW" sz="3600" dirty="0">
                <a:latin typeface="+mn-ea"/>
                <a:cs typeface="Courier"/>
              </a:rPr>
              <a:t>The Implementation iterations/Round4</a:t>
            </a:r>
            <a:endParaRPr kumimoji="1" lang="zh-TW" altLang="en-US" sz="36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Table Schema: Bloom filter</a:t>
            </a:r>
          </a:p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What is Bloom filter - General?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Named for its creator, Burton Howard Bloom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A data structure designed to predict whether a given element is a member of a set of data.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A positive result from a Bloom filter is not always accurate, but a negative result is guaranteed to be accurate.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Bloom filters are designed to be "accurate enough" for sets of data which are so large that conventional hashing mechanisms would be impractical.</a:t>
            </a:r>
          </a:p>
        </p:txBody>
      </p:sp>
    </p:spTree>
    <p:extLst>
      <p:ext uri="{BB962C8B-B14F-4D97-AF65-F5344CB8AC3E}">
        <p14:creationId xmlns:p14="http://schemas.microsoft.com/office/powerpoint/2010/main" val="29326564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sz="3600" dirty="0">
                <a:latin typeface="+mj-ea"/>
                <a:cs typeface="Courier"/>
              </a:rPr>
              <a:t>Case Study/Methodology/</a:t>
            </a:r>
            <a:r>
              <a:rPr kumimoji="1" lang="en-US" altLang="zh-TW" sz="3600" dirty="0">
                <a:latin typeface="+mn-ea"/>
                <a:cs typeface="Courier"/>
              </a:rPr>
              <a:t>The Implementation iterations/Round4</a:t>
            </a:r>
            <a:endParaRPr kumimoji="1" lang="zh-TW" altLang="en-US" sz="36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Table Schema: Bloom filter</a:t>
            </a:r>
          </a:p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What is Bloom filter - </a:t>
            </a:r>
            <a:r>
              <a:rPr kumimoji="1" lang="en-US" altLang="zh-TW" dirty="0" err="1">
                <a:latin typeface="+mn-ea"/>
                <a:cs typeface="Courier"/>
              </a:rPr>
              <a:t>HBase</a:t>
            </a:r>
            <a:r>
              <a:rPr kumimoji="1" lang="en-US" altLang="zh-TW" dirty="0">
                <a:latin typeface="+mn-ea"/>
                <a:cs typeface="Courier"/>
              </a:rPr>
              <a:t>?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Bloom filters provide a lightweight in-memory structure to reduce the number of disk reads for a given Get operation to only the </a:t>
            </a:r>
            <a:r>
              <a:rPr kumimoji="1" lang="en-US" altLang="zh-TW" dirty="0" err="1">
                <a:latin typeface="+mn-ea"/>
                <a:cs typeface="Courier"/>
              </a:rPr>
              <a:t>StoreFiles</a:t>
            </a:r>
            <a:r>
              <a:rPr kumimoji="1" lang="en-US" altLang="zh-TW" dirty="0">
                <a:latin typeface="+mn-ea"/>
                <a:cs typeface="Courier"/>
              </a:rPr>
              <a:t> likely to contain the desired Row. 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The potential performance gain increases with the number of parallel reads.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The Bloom filters themselves are stored in the metadata of each </a:t>
            </a:r>
            <a:r>
              <a:rPr kumimoji="1" lang="en-US" altLang="zh-TW" dirty="0" err="1">
                <a:latin typeface="+mn-ea"/>
                <a:cs typeface="Courier"/>
              </a:rPr>
              <a:t>HFile</a:t>
            </a:r>
            <a:r>
              <a:rPr kumimoji="1" lang="en-US" altLang="zh-TW" dirty="0">
                <a:latin typeface="+mn-ea"/>
                <a:cs typeface="Courier"/>
              </a:rPr>
              <a:t> and never need to be updated. When an </a:t>
            </a:r>
            <a:r>
              <a:rPr kumimoji="1" lang="en-US" altLang="zh-TW" dirty="0" err="1">
                <a:latin typeface="+mn-ea"/>
                <a:cs typeface="Courier"/>
              </a:rPr>
              <a:t>HFile</a:t>
            </a:r>
            <a:r>
              <a:rPr kumimoji="1" lang="en-US" altLang="zh-TW" dirty="0">
                <a:latin typeface="+mn-ea"/>
                <a:cs typeface="Courier"/>
              </a:rPr>
              <a:t> is opened because a region is deployed to a </a:t>
            </a:r>
            <a:r>
              <a:rPr kumimoji="1" lang="en-US" altLang="zh-TW" dirty="0" err="1">
                <a:latin typeface="+mn-ea"/>
                <a:cs typeface="Courier"/>
              </a:rPr>
              <a:t>RegionServer</a:t>
            </a:r>
            <a:r>
              <a:rPr kumimoji="1" lang="en-US" altLang="zh-TW" dirty="0">
                <a:latin typeface="+mn-ea"/>
                <a:cs typeface="Courier"/>
              </a:rPr>
              <a:t>, the Bloom filter is loaded into memory.</a:t>
            </a:r>
          </a:p>
          <a:p>
            <a:r>
              <a:rPr kumimoji="1" lang="en-US" altLang="zh-TW" dirty="0" err="1">
                <a:latin typeface="+mn-ea"/>
                <a:cs typeface="Courier"/>
              </a:rPr>
              <a:t>HBase</a:t>
            </a:r>
            <a:r>
              <a:rPr kumimoji="1" lang="en-US" altLang="zh-TW" dirty="0">
                <a:latin typeface="+mn-ea"/>
                <a:cs typeface="Courier"/>
              </a:rPr>
              <a:t> includes some tuning mechanisms for folding the Bloom filter to reduce the size and keep the false positive rate within a desired range.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Bloom filters were introduced in HBASE-1200. Since </a:t>
            </a:r>
            <a:r>
              <a:rPr kumimoji="1" lang="en-US" altLang="zh-TW" dirty="0" err="1">
                <a:latin typeface="+mn-ea"/>
                <a:cs typeface="Courier"/>
              </a:rPr>
              <a:t>HBase</a:t>
            </a:r>
            <a:r>
              <a:rPr kumimoji="1" lang="en-US" altLang="zh-TW" dirty="0">
                <a:latin typeface="+mn-ea"/>
                <a:cs typeface="Courier"/>
              </a:rPr>
              <a:t> 0.96, row-based Bloom filters are enabled by default. (HBASE-8450)</a:t>
            </a:r>
          </a:p>
        </p:txBody>
      </p:sp>
    </p:spTree>
    <p:extLst>
      <p:ext uri="{BB962C8B-B14F-4D97-AF65-F5344CB8AC3E}">
        <p14:creationId xmlns:p14="http://schemas.microsoft.com/office/powerpoint/2010/main" val="33784457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sz="3600" dirty="0">
                <a:latin typeface="+mj-ea"/>
                <a:cs typeface="Courier"/>
              </a:rPr>
              <a:t>Case Study/Methodology/</a:t>
            </a:r>
            <a:r>
              <a:rPr kumimoji="1" lang="en-US" altLang="zh-TW" sz="3600" dirty="0">
                <a:latin typeface="+mn-ea"/>
                <a:cs typeface="Courier"/>
              </a:rPr>
              <a:t>The Implementation iterations/Round4</a:t>
            </a:r>
            <a:endParaRPr kumimoji="1" lang="zh-TW" altLang="en-US" sz="36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Table Schema: Bloom filter</a:t>
            </a:r>
          </a:p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When To Use Bloom Filters?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Check the value of </a:t>
            </a:r>
            <a:r>
              <a:rPr kumimoji="1" lang="en-US" altLang="zh-TW" dirty="0" err="1">
                <a:latin typeface="+mn-ea"/>
                <a:cs typeface="Courier"/>
              </a:rPr>
              <a:t>blockCacheHitRatio</a:t>
            </a:r>
            <a:r>
              <a:rPr kumimoji="1" lang="en-US" altLang="zh-TW" dirty="0">
                <a:latin typeface="+mn-ea"/>
                <a:cs typeface="Courier"/>
              </a:rPr>
              <a:t> in the </a:t>
            </a:r>
            <a:r>
              <a:rPr kumimoji="1" lang="en-US" altLang="zh-TW" dirty="0" err="1">
                <a:latin typeface="+mn-ea"/>
                <a:cs typeface="Courier"/>
              </a:rPr>
              <a:t>RegionServer</a:t>
            </a:r>
            <a:r>
              <a:rPr kumimoji="1" lang="en-US" altLang="zh-TW" dirty="0">
                <a:latin typeface="+mn-ea"/>
                <a:cs typeface="Courier"/>
              </a:rPr>
              <a:t> metrics. If Bloom filters are enabled, the value of </a:t>
            </a:r>
            <a:r>
              <a:rPr kumimoji="1" lang="en-US" altLang="zh-TW" dirty="0" err="1">
                <a:latin typeface="+mn-ea"/>
                <a:cs typeface="Courier"/>
              </a:rPr>
              <a:t>blockCacheHitRatio</a:t>
            </a:r>
            <a:r>
              <a:rPr kumimoji="1" lang="en-US" altLang="zh-TW" dirty="0">
                <a:latin typeface="+mn-ea"/>
                <a:cs typeface="Courier"/>
              </a:rPr>
              <a:t> should increase, because the Bloom filter is filtering out blocks that are definitely not needed.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Two options for Bloom filters: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filter a row or </a:t>
            </a:r>
          </a:p>
          <a:p>
            <a:pPr lvl="1"/>
            <a:r>
              <a:rPr kumimoji="1" lang="en-US" altLang="zh-TW" dirty="0">
                <a:latin typeface="+mn-ea"/>
                <a:cs typeface="Courier"/>
              </a:rPr>
              <a:t>filter  a </a:t>
            </a:r>
            <a:r>
              <a:rPr kumimoji="1" lang="en-US" altLang="zh-TW" dirty="0" err="1">
                <a:latin typeface="+mn-ea"/>
                <a:cs typeface="Courier"/>
              </a:rPr>
              <a:t>row+column</a:t>
            </a:r>
            <a:r>
              <a:rPr kumimoji="1" lang="en-US" altLang="zh-TW" dirty="0">
                <a:latin typeface="+mn-ea"/>
                <a:cs typeface="Courier"/>
              </a:rPr>
              <a:t> combination. 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If you generally scan entire rows, the </a:t>
            </a:r>
            <a:r>
              <a:rPr kumimoji="1" lang="en-US" altLang="zh-TW" dirty="0" err="1">
                <a:latin typeface="+mn-ea"/>
                <a:cs typeface="Courier"/>
              </a:rPr>
              <a:t>row+column</a:t>
            </a:r>
            <a:r>
              <a:rPr kumimoji="1" lang="en-US" altLang="zh-TW" dirty="0">
                <a:latin typeface="+mn-ea"/>
                <a:cs typeface="Courier"/>
              </a:rPr>
              <a:t> combination will not provide any benefit. 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A row-based Bloom filter can operate on a </a:t>
            </a:r>
            <a:r>
              <a:rPr kumimoji="1" lang="en-US" altLang="zh-TW" dirty="0" err="1">
                <a:latin typeface="+mn-ea"/>
                <a:cs typeface="Courier"/>
              </a:rPr>
              <a:t>row+column</a:t>
            </a:r>
            <a:r>
              <a:rPr kumimoji="1" lang="en-US" altLang="zh-TW" dirty="0">
                <a:latin typeface="+mn-ea"/>
                <a:cs typeface="Courier"/>
              </a:rPr>
              <a:t> Get, but not the other way around. </a:t>
            </a:r>
          </a:p>
        </p:txBody>
      </p:sp>
    </p:spTree>
    <p:extLst>
      <p:ext uri="{BB962C8B-B14F-4D97-AF65-F5344CB8AC3E}">
        <p14:creationId xmlns:p14="http://schemas.microsoft.com/office/powerpoint/2010/main" val="108752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 err="1">
                <a:latin typeface="+mj-ea"/>
                <a:cs typeface="Courier"/>
              </a:rPr>
              <a:t>Hbase</a:t>
            </a:r>
            <a:r>
              <a:rPr kumimoji="1" lang="en-US" altLang="zh-TW" sz="4000" dirty="0">
                <a:latin typeface="+mj-ea"/>
                <a:cs typeface="Courier"/>
              </a:rPr>
              <a:t>/</a:t>
            </a:r>
            <a:r>
              <a:rPr lang="en-US" altLang="zh-TW" sz="4000" dirty="0">
                <a:latin typeface="+mj-ea"/>
              </a:rPr>
              <a:t>Deconstruction</a:t>
            </a:r>
            <a:endParaRPr kumimoji="1" lang="zh-TW" altLang="en-US" sz="40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3200" dirty="0">
                <a:latin typeface="+mj-ea"/>
                <a:cs typeface="Courier"/>
              </a:rPr>
              <a:t>Architecture </a:t>
            </a:r>
            <a:r>
              <a:rPr kumimoji="1" lang="en-US" altLang="zh-TW" sz="3200" dirty="0">
                <a:latin typeface="+mn-ea"/>
                <a:cs typeface="Courier"/>
              </a:rPr>
              <a:t>Overview</a:t>
            </a:r>
          </a:p>
          <a:p>
            <a:pPr marL="0" indent="0">
              <a:buNone/>
            </a:pPr>
            <a:r>
              <a:rPr kumimoji="1" lang="en-US" altLang="zh-TW" sz="2800" dirty="0">
                <a:latin typeface="+mn-ea"/>
                <a:cs typeface="Courier"/>
              </a:rPr>
              <a:t>Composed of three types of servers in a master slave type of architecture.</a:t>
            </a:r>
          </a:p>
          <a:p>
            <a:r>
              <a:rPr kumimoji="1" lang="en-US" altLang="zh-TW" sz="2800" dirty="0">
                <a:latin typeface="+mn-ea"/>
                <a:cs typeface="Courier"/>
              </a:rPr>
              <a:t>Region servers </a:t>
            </a:r>
          </a:p>
          <a:p>
            <a:r>
              <a:rPr kumimoji="1" lang="en-US" altLang="zh-TW" sz="2800" dirty="0" err="1">
                <a:latin typeface="+mn-ea"/>
                <a:cs typeface="Courier"/>
              </a:rPr>
              <a:t>HBase</a:t>
            </a:r>
            <a:r>
              <a:rPr kumimoji="1" lang="en-US" altLang="zh-TW" sz="2800" dirty="0">
                <a:latin typeface="+mn-ea"/>
                <a:cs typeface="Courier"/>
              </a:rPr>
              <a:t> Master </a:t>
            </a:r>
          </a:p>
          <a:p>
            <a:r>
              <a:rPr kumimoji="1" lang="en-US" altLang="zh-TW" sz="2800" dirty="0">
                <a:latin typeface="+mn-ea"/>
                <a:cs typeface="Courier"/>
              </a:rPr>
              <a:t>Zookeeper</a:t>
            </a:r>
          </a:p>
        </p:txBody>
      </p:sp>
    </p:spTree>
    <p:extLst>
      <p:ext uri="{BB962C8B-B14F-4D97-AF65-F5344CB8AC3E}">
        <p14:creationId xmlns:p14="http://schemas.microsoft.com/office/powerpoint/2010/main" val="32201829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sz="3600" dirty="0">
                <a:latin typeface="+mj-ea"/>
                <a:cs typeface="Courier"/>
              </a:rPr>
              <a:t>Case Study/Methodology/</a:t>
            </a:r>
            <a:r>
              <a:rPr kumimoji="1" lang="en-US" altLang="zh-TW" sz="3600" dirty="0">
                <a:latin typeface="+mn-ea"/>
                <a:cs typeface="Courier"/>
              </a:rPr>
              <a:t>The Implementation iterations/Round4</a:t>
            </a:r>
            <a:endParaRPr kumimoji="1" lang="zh-TW" altLang="en-US" sz="36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80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Enabling Bloom Filters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Bloom filters are enabled on a Column Family. 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The following example creates a table and enables a ROWCOL Bloom filter on the colfam1 column family.</a:t>
            </a: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r>
              <a:rPr kumimoji="1" lang="en-US" altLang="zh-TW" dirty="0" err="1">
                <a:latin typeface="+mn-ea"/>
                <a:cs typeface="Courier"/>
              </a:rPr>
              <a:t>hbase</a:t>
            </a:r>
            <a:r>
              <a:rPr kumimoji="1" lang="en-US" altLang="zh-TW" dirty="0">
                <a:latin typeface="+mn-ea"/>
                <a:cs typeface="Courier"/>
              </a:rPr>
              <a:t>&gt; create '</a:t>
            </a:r>
            <a:r>
              <a:rPr kumimoji="1" lang="en-US" altLang="zh-TW" dirty="0" err="1">
                <a:latin typeface="+mn-ea"/>
                <a:cs typeface="Courier"/>
              </a:rPr>
              <a:t>mytable</a:t>
            </a:r>
            <a:r>
              <a:rPr kumimoji="1" lang="en-US" altLang="zh-TW" dirty="0">
                <a:latin typeface="+mn-ea"/>
                <a:cs typeface="Courier"/>
              </a:rPr>
              <a:t>',{NAME =&gt; 'colfam1', BLOOMFILTER =&gt; 'ROWCOL'}</a:t>
            </a: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782436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sz="3600" dirty="0">
                <a:latin typeface="+mj-ea"/>
                <a:cs typeface="Courier"/>
              </a:rPr>
              <a:t>Case Study/Methodology/</a:t>
            </a:r>
            <a:r>
              <a:rPr kumimoji="1" lang="en-US" altLang="zh-TW" sz="3600" dirty="0">
                <a:latin typeface="+mn-ea"/>
                <a:cs typeface="Courier"/>
              </a:rPr>
              <a:t>The Implementation iterations/Round4</a:t>
            </a:r>
            <a:endParaRPr kumimoji="1" lang="zh-TW" altLang="en-US" sz="36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81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</a:rPr>
              <a:t>Table Schema: Table pre-splitting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Tables in </a:t>
            </a:r>
            <a:r>
              <a:rPr kumimoji="1" lang="en-US" altLang="zh-TW" dirty="0" err="1">
                <a:latin typeface="+mn-ea"/>
                <a:cs typeface="Courier"/>
              </a:rPr>
              <a:t>HBase</a:t>
            </a:r>
            <a:r>
              <a:rPr kumimoji="1" lang="en-US" altLang="zh-TW" dirty="0">
                <a:latin typeface="+mn-ea"/>
                <a:cs typeface="Courier"/>
              </a:rPr>
              <a:t> are initially created with one region by default. 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All clients will write to the same region until it is large enough to split and become distributed across the cluster.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A useful pattern to speed up import process is to pre-create empty regions. </a:t>
            </a:r>
          </a:p>
          <a:p>
            <a:r>
              <a:rPr kumimoji="1" lang="en-US" altLang="zh-TW" dirty="0">
                <a:latin typeface="+mn-ea"/>
                <a:cs typeface="Courier"/>
              </a:rPr>
              <a:t>Be somewhat conservative in this, because too-many regions can actually degrade performance.</a:t>
            </a:r>
          </a:p>
          <a:p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693184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sz="3600" dirty="0">
                <a:latin typeface="+mj-ea"/>
                <a:cs typeface="Courier"/>
              </a:rPr>
              <a:t>Case Study/Methodology/</a:t>
            </a:r>
            <a:r>
              <a:rPr kumimoji="1" lang="en-US" altLang="zh-TW" sz="3600" dirty="0">
                <a:latin typeface="+mn-ea"/>
                <a:cs typeface="Courier"/>
              </a:rPr>
              <a:t>The Implementation iterations/Round4</a:t>
            </a:r>
            <a:endParaRPr kumimoji="1" lang="zh-TW" altLang="en-US" sz="36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82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latin typeface="+mn-ea"/>
                <a:cs typeface="Courier"/>
              </a:rPr>
              <a:t>Admin: CM </a:t>
            </a:r>
            <a:r>
              <a:rPr kumimoji="1" lang="en-US" altLang="zh-TW" dirty="0" err="1">
                <a:latin typeface="+mn-ea"/>
                <a:cs typeface="Courier"/>
              </a:rPr>
              <a:t>Config</a:t>
            </a:r>
            <a:r>
              <a:rPr kumimoji="1" lang="en-US" altLang="zh-TW" dirty="0">
                <a:latin typeface="+mn-ea"/>
                <a:cs typeface="Courier"/>
              </a:rPr>
              <a:t>: </a:t>
            </a:r>
          </a:p>
          <a:p>
            <a:pPr marL="0" indent="0">
              <a:buNone/>
            </a:pPr>
            <a:r>
              <a:rPr kumimoji="1" lang="en-US" altLang="zh-TW" dirty="0">
                <a:latin typeface="+mn-ea"/>
                <a:cs typeface="Courier"/>
                <a:hlinkClick r:id="rId2"/>
              </a:rPr>
              <a:t>https://datasparker.atlassian.net/browse/ENG-1166</a:t>
            </a:r>
            <a:endParaRPr kumimoji="1" lang="en-US" altLang="zh-TW" dirty="0">
              <a:latin typeface="+mn-ea"/>
              <a:cs typeface="Courier"/>
            </a:endParaRPr>
          </a:p>
          <a:p>
            <a:endParaRPr kumimoji="1" lang="en-US" altLang="zh-TW" dirty="0">
              <a:latin typeface="+mn-ea"/>
              <a:cs typeface="Courier"/>
            </a:endParaRPr>
          </a:p>
          <a:p>
            <a:endParaRPr kumimoji="1" lang="en-US" altLang="zh-TW" dirty="0">
              <a:latin typeface="+mn-ea"/>
              <a:cs typeface="Courier"/>
            </a:endParaRPr>
          </a:p>
          <a:p>
            <a:pPr marL="0" indent="0">
              <a:buNone/>
            </a:pPr>
            <a:endParaRPr kumimoji="1" lang="en-US" altLang="zh-TW" dirty="0">
              <a:latin typeface="+mn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768050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696309" cy="35052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TW" b="1" dirty="0">
                <a:latin typeface="+mn-ea"/>
              </a:rPr>
              <a:t>Use </a:t>
            </a:r>
            <a:r>
              <a:rPr lang="en-US" altLang="zh-TW" b="1" dirty="0" err="1">
                <a:latin typeface="+mn-ea"/>
              </a:rPr>
              <a:t>Hbase</a:t>
            </a:r>
            <a:r>
              <a:rPr lang="en-US" altLang="zh-TW" b="1" dirty="0">
                <a:latin typeface="+mn-ea"/>
              </a:rPr>
              <a:t> as “</a:t>
            </a:r>
            <a:r>
              <a:rPr lang="en-US" altLang="zh-TW" b="1" dirty="0" err="1">
                <a:latin typeface="+mn-ea"/>
              </a:rPr>
              <a:t>Temp”Storage</a:t>
            </a:r>
            <a:r>
              <a:rPr lang="en-US" altLang="zh-TW" b="1" dirty="0">
                <a:latin typeface="+mn-ea"/>
              </a:rPr>
              <a:t> with limited amount.</a:t>
            </a:r>
          </a:p>
          <a:p>
            <a:pPr marL="457200" indent="-457200">
              <a:buFont typeface="Arial"/>
              <a:buChar char="•"/>
            </a:pPr>
            <a:r>
              <a:rPr lang="en-US" altLang="zh-TW" b="1" dirty="0" err="1">
                <a:latin typeface="+mn-ea"/>
              </a:rPr>
              <a:t>Hbase</a:t>
            </a:r>
            <a:r>
              <a:rPr lang="en-US" altLang="zh-TW" b="1" dirty="0">
                <a:latin typeface="+mn-ea"/>
              </a:rPr>
              <a:t> is not RMDB. No join, No “select * from A_TABLE”.</a:t>
            </a:r>
          </a:p>
          <a:p>
            <a:pPr marL="457200" indent="-457200">
              <a:buFont typeface="Arial"/>
              <a:buChar char="•"/>
            </a:pPr>
            <a:r>
              <a:rPr lang="en-US" altLang="zh-TW" b="1" dirty="0" err="1">
                <a:latin typeface="+mn-ea"/>
              </a:rPr>
              <a:t>RowKey</a:t>
            </a:r>
            <a:r>
              <a:rPr lang="en-US" altLang="zh-TW" b="1" dirty="0">
                <a:latin typeface="+mn-ea"/>
              </a:rPr>
              <a:t> </a:t>
            </a:r>
            <a:r>
              <a:rPr lang="en-US" altLang="zh-TW" b="1">
                <a:latin typeface="+mn-ea"/>
              </a:rPr>
              <a:t>design is important.</a:t>
            </a:r>
            <a:endParaRPr lang="en-US" altLang="zh-TW" b="1" dirty="0">
              <a:latin typeface="+mn-ea"/>
            </a:endParaRPr>
          </a:p>
          <a:p>
            <a:pPr marL="457200" indent="-457200">
              <a:buFont typeface="Arial"/>
              <a:buChar char="•"/>
            </a:pPr>
            <a:endParaRPr lang="en-US" altLang="zh-TW" b="1" dirty="0">
              <a:latin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10696"/>
            <a:ext cx="7620000" cy="990600"/>
          </a:xfrm>
        </p:spPr>
        <p:txBody>
          <a:bodyPr>
            <a:normAutofit/>
          </a:bodyPr>
          <a:lstStyle/>
          <a:p>
            <a:r>
              <a:rPr lang="en-US" altLang="zh-TW" dirty="0"/>
              <a:t>Conclusion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0" y="1763096"/>
            <a:ext cx="1295400" cy="701676"/>
          </a:xfrm>
        </p:spPr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83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21313" cy="365125"/>
          </a:xfrm>
        </p:spPr>
        <p:txBody>
          <a:bodyPr/>
          <a:lstStyle/>
          <a:p>
            <a:r>
              <a:rPr kumimoji="0" lang="en-US"/>
              <a:t>www.athemaster.com</a:t>
            </a:r>
          </a:p>
        </p:txBody>
      </p:sp>
    </p:spTree>
    <p:extLst>
      <p:ext uri="{BB962C8B-B14F-4D97-AF65-F5344CB8AC3E}">
        <p14:creationId xmlns:p14="http://schemas.microsoft.com/office/powerpoint/2010/main" val="23200886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696309" cy="35052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TW" b="1" dirty="0">
                <a:latin typeface="+mn-ea"/>
              </a:rPr>
              <a:t>Apache </a:t>
            </a:r>
            <a:r>
              <a:rPr lang="en-US" altLang="zh-TW" b="1" dirty="0" err="1">
                <a:latin typeface="+mn-ea"/>
              </a:rPr>
              <a:t>HBase</a:t>
            </a:r>
            <a:r>
              <a:rPr lang="en-US" altLang="zh-TW" b="1" dirty="0">
                <a:latin typeface="+mn-ea"/>
              </a:rPr>
              <a:t> ™ Reference Guide:  </a:t>
            </a:r>
            <a:r>
              <a:rPr lang="en-US" altLang="zh-TW" b="1" dirty="0">
                <a:latin typeface="+mn-ea"/>
                <a:hlinkClick r:id="rId2"/>
              </a:rPr>
              <a:t>http://hbase.apache.org/book.html</a:t>
            </a:r>
            <a:endParaRPr lang="en-US" altLang="zh-TW" b="1" dirty="0">
              <a:latin typeface="+mn-ea"/>
            </a:endParaRPr>
          </a:p>
          <a:p>
            <a:pPr marL="457200" indent="-457200">
              <a:buFont typeface="Arial"/>
              <a:buChar char="•"/>
            </a:pPr>
            <a:r>
              <a:rPr lang="en-US" altLang="zh-TW" b="1" dirty="0" err="1">
                <a:latin typeface="+mn-ea"/>
              </a:rPr>
              <a:t>Cloudera</a:t>
            </a:r>
            <a:r>
              <a:rPr lang="en-US" altLang="zh-TW" b="1" dirty="0">
                <a:latin typeface="+mn-ea"/>
              </a:rPr>
              <a:t> Administration – Managing CDH and Managed service – Managing Individual Service – Managing </a:t>
            </a:r>
            <a:r>
              <a:rPr lang="en-US" altLang="zh-TW" b="1" dirty="0" err="1">
                <a:latin typeface="+mn-ea"/>
              </a:rPr>
              <a:t>Hbase</a:t>
            </a:r>
            <a:r>
              <a:rPr lang="en-US" altLang="zh-TW" b="1" dirty="0">
                <a:latin typeface="+mn-ea"/>
              </a:rPr>
              <a:t>: </a:t>
            </a:r>
            <a:r>
              <a:rPr lang="en-US" altLang="zh-TW" b="1" dirty="0">
                <a:latin typeface="+mn-ea"/>
                <a:hlinkClick r:id="rId3"/>
              </a:rPr>
              <a:t>https://www.cloudera.com/documentation/enterprise/5-7-x/topics/admin_hbase_config.html</a:t>
            </a:r>
            <a:endParaRPr lang="en-US" altLang="zh-TW" b="1" dirty="0">
              <a:latin typeface="+mn-ea"/>
            </a:endParaRPr>
          </a:p>
          <a:p>
            <a:pPr marL="457200" indent="-457200">
              <a:buFont typeface="Arial"/>
              <a:buChar char="•"/>
            </a:pPr>
            <a:endParaRPr lang="en-US" altLang="zh-TW" b="1" dirty="0">
              <a:latin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10696"/>
            <a:ext cx="7620000" cy="990600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Referance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0" y="1763096"/>
            <a:ext cx="1295400" cy="701676"/>
          </a:xfrm>
        </p:spPr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84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421313" cy="365125"/>
          </a:xfrm>
        </p:spPr>
        <p:txBody>
          <a:bodyPr/>
          <a:lstStyle/>
          <a:p>
            <a:r>
              <a:rPr kumimoji="0" lang="en-US"/>
              <a:t>www.athemaster.com</a:t>
            </a:r>
          </a:p>
        </p:txBody>
      </p:sp>
    </p:spTree>
    <p:extLst>
      <p:ext uri="{BB962C8B-B14F-4D97-AF65-F5344CB8AC3E}">
        <p14:creationId xmlns:p14="http://schemas.microsoft.com/office/powerpoint/2010/main" val="21077144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TW" dirty="0" err="1"/>
              <a:t>info@athemaster.com</a:t>
            </a:r>
            <a:endParaRPr kumimoji="1" lang="zh-TW" altLang="en-US" dirty="0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Thank you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85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/>
              <a:t>www.athemaster.com</a:t>
            </a:r>
          </a:p>
        </p:txBody>
      </p:sp>
      <p:pic>
        <p:nvPicPr>
          <p:cNvPr id="9" name="圖片版面配置區 8" descr="The School of Athens_revise.jpg"/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5" r="154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7656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 err="1">
                <a:latin typeface="+mj-ea"/>
                <a:cs typeface="Courier"/>
              </a:rPr>
              <a:t>Hbase</a:t>
            </a:r>
            <a:r>
              <a:rPr kumimoji="1" lang="en-US" altLang="zh-TW" sz="4000" dirty="0">
                <a:latin typeface="+mj-ea"/>
                <a:cs typeface="Courier"/>
              </a:rPr>
              <a:t>/</a:t>
            </a:r>
            <a:r>
              <a:rPr lang="en-US" altLang="zh-TW" sz="4000" dirty="0">
                <a:latin typeface="+mj-ea"/>
              </a:rPr>
              <a:t>Deconstruction</a:t>
            </a:r>
            <a:endParaRPr kumimoji="1" lang="zh-TW" altLang="en-US" sz="4000" dirty="0">
              <a:latin typeface="+mj-ea"/>
              <a:cs typeface="Courier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www.athemaster.com</a:t>
            </a:r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3200" dirty="0">
                <a:latin typeface="+mj-ea"/>
                <a:cs typeface="Courier"/>
              </a:rPr>
              <a:t>Architecture </a:t>
            </a:r>
            <a:r>
              <a:rPr kumimoji="1" lang="en-US" altLang="zh-TW" sz="3200" dirty="0">
                <a:latin typeface="+mn-ea"/>
                <a:cs typeface="Courier"/>
              </a:rPr>
              <a:t>Overview(Continued)</a:t>
            </a:r>
          </a:p>
          <a:p>
            <a:pPr marL="0" indent="0">
              <a:buNone/>
            </a:pPr>
            <a:endParaRPr kumimoji="1" lang="en-US" altLang="zh-TW" sz="3200" dirty="0">
              <a:latin typeface="+mn-ea"/>
              <a:cs typeface="Courier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59001"/>
            <a:ext cx="778881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37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冒險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奧斯丁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ankDocFieldsContentType" ma:contentTypeID="0x01015F0F13BDBA8B4495A7A1B7CE8FDBB4F800945D533D95E183498973958E6CE7AF5D" ma:contentTypeVersion="2" ma:contentTypeDescription="建立新的文件。" ma:contentTypeScope="" ma:versionID="0b4df2dd59e7519943af9797bd489650">
  <xsd:schema xmlns:xsd="http://www.w3.org/2001/XMLSchema" xmlns:xs="http://www.w3.org/2001/XMLSchema" xmlns:p="http://schemas.microsoft.com/office/2006/metadata/properties" xmlns:ns2="D4855554-2EDA-41C6-AB58-FC7071D872AF" targetNamespace="http://schemas.microsoft.com/office/2006/metadata/properties" ma:root="true" ma:fieldsID="fa9b14981880b1f6ea856f5a2b53ef3e" ns2:_="">
    <xsd:import namespace="D4855554-2EDA-41C6-AB58-FC7071D872AF"/>
    <xsd:element name="properties">
      <xsd:complexType>
        <xsd:sequence>
          <xsd:element name="documentManagement">
            <xsd:complexType>
              <xsd:all>
                <xsd:element ref="ns2:BusinessType"/>
                <xsd:element ref="ns2:Organizers"/>
                <xsd:element ref="ns2:DocType"/>
                <xsd:element ref="ns2:Scope"/>
                <xsd:element ref="ns2:PublishDate"/>
                <xsd:element ref="ns2:FlowID" minOccurs="0"/>
                <xsd:element ref="ns2:AID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855554-2EDA-41C6-AB58-FC7071D872AF" elementFormDefault="qualified">
    <xsd:import namespace="http://schemas.microsoft.com/office/2006/documentManagement/types"/>
    <xsd:import namespace="http://schemas.microsoft.com/office/infopath/2007/PartnerControls"/>
    <xsd:element name="BusinessType" ma:index="2" ma:displayName="業務別" ma:internalName="BusinessType" ma:readOnly="false">
      <xsd:simpleType>
        <xsd:restriction base="dms:Text"/>
      </xsd:simpleType>
    </xsd:element>
    <xsd:element name="Organizers" ma:index="3" ma:displayName="主辦單位" ma:internalName="Organizers" ma:readOnly="false">
      <xsd:simpleType>
        <xsd:restriction base="dms:Text"/>
      </xsd:simpleType>
    </xsd:element>
    <xsd:element name="DocType" ma:index="4" ma:displayName="文件別" ma:internalName="DocType" ma:readOnly="false">
      <xsd:simpleType>
        <xsd:restriction base="dms:Text"/>
      </xsd:simpleType>
    </xsd:element>
    <xsd:element name="Scope" ma:index="5" ma:displayName="適用範圍" ma:internalName="Scope" ma:readOnly="false">
      <xsd:simpleType>
        <xsd:restriction base="dms:Text"/>
      </xsd:simpleType>
    </xsd:element>
    <xsd:element name="PublishDate" ma:index="6" ma:displayName="生效日" ma:format="DateOnly" ma:internalName="PublishDate" ma:readOnly="false">
      <xsd:simpleType>
        <xsd:restriction base="dms:DateTime"/>
      </xsd:simpleType>
    </xsd:element>
    <xsd:element name="FlowID" ma:index="13" nillable="true" ma:displayName="FlowID" ma:internalName="FlowID">
      <xsd:simpleType>
        <xsd:restriction base="dms:Text"/>
      </xsd:simpleType>
    </xsd:element>
    <xsd:element name="AID" ma:index="14" nillable="true" ma:displayName="流程代碼" ma:internalName="AID">
      <xsd:simpleType>
        <xsd:restriction base="dms:Text"/>
      </xsd:simpleType>
    </xsd:element>
    <xsd:element name="Status" ma:index="15" nillable="true" ma:displayName="流程狀態" ma:internalName="Status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內容類型" ma:readOnly="true"/>
        <xsd:element ref="dc:title" minOccurs="0" maxOccurs="1" ma:index="1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Edit>DocumentLibraryForm</Edit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Type xmlns="D4855554-2EDA-41C6-AB58-FC7071D872AF">其他</DocType>
    <Organizers xmlns="D4855554-2EDA-41C6-AB58-FC7071D872AF">資料平台及分析部</Organizers>
    <Scope xmlns="D4855554-2EDA-41C6-AB58-FC7071D872AF">全行(含OBU及海外)</Scope>
    <BusinessType xmlns="D4855554-2EDA-41C6-AB58-FC7071D872AF">資訊-資料倉儲</BusinessType>
    <FlowID xmlns="D4855554-2EDA-41C6-AB58-FC7071D872AF">70238</FlowID>
    <Status xmlns="D4855554-2EDA-41C6-AB58-FC7071D872AF">已完成</Status>
    <PublishDate xmlns="D4855554-2EDA-41C6-AB58-FC7071D872AF">2019-05-07T16:00:00+00:00</PublishDate>
    <AID xmlns="D4855554-2EDA-41C6-AB58-FC7071D872AF">F20190508-003</AID>
  </documentManagement>
</p:properties>
</file>

<file path=customXml/itemProps1.xml><?xml version="1.0" encoding="utf-8"?>
<ds:datastoreItem xmlns:ds="http://schemas.openxmlformats.org/officeDocument/2006/customXml" ds:itemID="{143EB2A6-56EB-412D-BD7E-B1FC2514AFA7}"/>
</file>

<file path=customXml/itemProps2.xml><?xml version="1.0" encoding="utf-8"?>
<ds:datastoreItem xmlns:ds="http://schemas.openxmlformats.org/officeDocument/2006/customXml" ds:itemID="{3A176B5F-27B3-472A-9426-609008ACDB95}"/>
</file>

<file path=customXml/itemProps3.xml><?xml version="1.0" encoding="utf-8"?>
<ds:datastoreItem xmlns:ds="http://schemas.openxmlformats.org/officeDocument/2006/customXml" ds:itemID="{C2E3E145-63F8-47D9-A1BC-9E6ABA72E4BF}"/>
</file>

<file path=docProps/app.xml><?xml version="1.0" encoding="utf-8"?>
<Properties xmlns="http://schemas.openxmlformats.org/officeDocument/2006/extended-properties" xmlns:vt="http://schemas.openxmlformats.org/officeDocument/2006/docPropsVTypes">
  <Template>中性色系.thmx</Template>
  <TotalTime>8427</TotalTime>
  <Words>4514</Words>
  <Application>Microsoft Office PowerPoint</Application>
  <PresentationFormat>如螢幕大小 (4:3)</PresentationFormat>
  <Paragraphs>704</Paragraphs>
  <Slides>85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85</vt:i4>
      </vt:variant>
    </vt:vector>
  </HeadingPairs>
  <TitlesOfParts>
    <vt:vector size="92" baseType="lpstr">
      <vt:lpstr>微軟正黑體</vt:lpstr>
      <vt:lpstr>Arial</vt:lpstr>
      <vt:lpstr>Calibri</vt:lpstr>
      <vt:lpstr>Century Gothic</vt:lpstr>
      <vt:lpstr>Wingdings</vt:lpstr>
      <vt:lpstr>Wingdings 2</vt:lpstr>
      <vt:lpstr>Median</vt:lpstr>
      <vt:lpstr>Apache Hbase Application in ETL</vt:lpstr>
      <vt:lpstr>Table of Contents</vt:lpstr>
      <vt:lpstr>Hbase Explained</vt:lpstr>
      <vt:lpstr>Hbase/Definition</vt:lpstr>
      <vt:lpstr>Hbase/Definition</vt:lpstr>
      <vt:lpstr>Hbase/Definition</vt:lpstr>
      <vt:lpstr>Hbase/Definition</vt:lpstr>
      <vt:lpstr>Hbase/Deconstruction</vt:lpstr>
      <vt:lpstr>Hbase/Deconstruction</vt:lpstr>
      <vt:lpstr>Hbase/Deconstruction</vt:lpstr>
      <vt:lpstr>Hbase/Deconstruction</vt:lpstr>
      <vt:lpstr>Hbase/Deconstruction</vt:lpstr>
      <vt:lpstr>Hbase/Deconstruction</vt:lpstr>
      <vt:lpstr>Hbase/Deconstruction</vt:lpstr>
      <vt:lpstr>Hbase/Deconstruction</vt:lpstr>
      <vt:lpstr>Hbase/Deconstruction</vt:lpstr>
      <vt:lpstr>Hbase/Deconstruction</vt:lpstr>
      <vt:lpstr>Hbase/Deconstruction</vt:lpstr>
      <vt:lpstr>Hbase/Deconstruction</vt:lpstr>
      <vt:lpstr>Hbase/Deconstruction</vt:lpstr>
      <vt:lpstr>Hbase/Deconstruction</vt:lpstr>
      <vt:lpstr>Hbase/Deconstruction</vt:lpstr>
      <vt:lpstr>Hbase/Deconstruction</vt:lpstr>
      <vt:lpstr>Hbase/Deconstruction</vt:lpstr>
      <vt:lpstr>Hbase/Deconstruction</vt:lpstr>
      <vt:lpstr>Hbase/Deconstruction</vt:lpstr>
      <vt:lpstr>Hbase/Deconstruction</vt:lpstr>
      <vt:lpstr>Hbase/Deconstruction</vt:lpstr>
      <vt:lpstr>Hbase/Deconstruction</vt:lpstr>
      <vt:lpstr>Hbase/Deconstruction</vt:lpstr>
      <vt:lpstr>Hbase/Deconstruction</vt:lpstr>
      <vt:lpstr>Hbase/Deconstruction</vt:lpstr>
      <vt:lpstr>Hbase/Inner Working</vt:lpstr>
      <vt:lpstr>Hbase/Inner Working</vt:lpstr>
      <vt:lpstr>Hbase/Inner Working</vt:lpstr>
      <vt:lpstr>Hbase/Inner Working</vt:lpstr>
      <vt:lpstr>Hbase/Inner Working</vt:lpstr>
      <vt:lpstr>Hbase/Inner Working</vt:lpstr>
      <vt:lpstr>Hbase/Inner Working</vt:lpstr>
      <vt:lpstr>Hbase/Inner Working</vt:lpstr>
      <vt:lpstr>Hbase/Inner Working</vt:lpstr>
      <vt:lpstr>Hbase/Inner Working</vt:lpstr>
      <vt:lpstr>Hbase/Inner Working</vt:lpstr>
      <vt:lpstr>Hbase/Inner Working</vt:lpstr>
      <vt:lpstr>Case Study/Introduction</vt:lpstr>
      <vt:lpstr>Case Study/Introduction</vt:lpstr>
      <vt:lpstr>Case Study</vt:lpstr>
      <vt:lpstr>Case Study/Methodology/Learn from the History</vt:lpstr>
      <vt:lpstr>Case Study/Methodology/Learn from the History</vt:lpstr>
      <vt:lpstr>Case Study/Methodology/Learn from the History</vt:lpstr>
      <vt:lpstr>Case Study/Methodology/Learn from the History</vt:lpstr>
      <vt:lpstr>Case Study/Methodology/The Architecture</vt:lpstr>
      <vt:lpstr>Case Study/Methodology/The Architecture</vt:lpstr>
      <vt:lpstr>Case Study/Methodology/The Architecture</vt:lpstr>
      <vt:lpstr>Case Study/Methodology/The Architecture</vt:lpstr>
      <vt:lpstr>Case Study/Methodology/The Architecture</vt:lpstr>
      <vt:lpstr>Case Study/Methodology/The Architecture</vt:lpstr>
      <vt:lpstr>Case Study/Methodology/The Implementation iterations</vt:lpstr>
      <vt:lpstr>Case Study/Methodology/The Implementation iterations</vt:lpstr>
      <vt:lpstr>Case Study/Methodology/The Implementation iterations</vt:lpstr>
      <vt:lpstr>Case Study/Methodology/The Implementation iterations</vt:lpstr>
      <vt:lpstr>Case Study/Methodology/The Implementation iterations</vt:lpstr>
      <vt:lpstr>Case Study/Methodology/The Implementation iterations/Round 3</vt:lpstr>
      <vt:lpstr>Case Study/Methodology/The Implementation iterations/Round 3</vt:lpstr>
      <vt:lpstr>Case Study/Methodology/The Implementation iterations/Round 3</vt:lpstr>
      <vt:lpstr>Case Study/Methodology/The Implementation iterations/Round 3</vt:lpstr>
      <vt:lpstr>Case Study/Methodology/The Implementation iterations/Round 3</vt:lpstr>
      <vt:lpstr>Case Study/Methodology/The Implementation iterations/Round 3</vt:lpstr>
      <vt:lpstr>Case Study/Methodology/The Implementation iterations/Round 3</vt:lpstr>
      <vt:lpstr>Case Study/Methodology/The Implementation iterations/Round 3</vt:lpstr>
      <vt:lpstr>Case Study/Methodology/The Implementation iterations/Round 3</vt:lpstr>
      <vt:lpstr>Case Study/Methodology/The Implementation iterations/Round 3</vt:lpstr>
      <vt:lpstr>Case Study/Methodology/The Implementation iterations/Round4</vt:lpstr>
      <vt:lpstr>Case Study/Methodology/The Implementation iterations/Round4</vt:lpstr>
      <vt:lpstr>Case Study/Methodology/The Implementation iterations/Round4</vt:lpstr>
      <vt:lpstr>Case Study/Methodology/The Implementation iterations/Round4</vt:lpstr>
      <vt:lpstr>Case Study/Methodology/The Implementation iterations/Round4</vt:lpstr>
      <vt:lpstr>Case Study/Methodology/The Implementation iterations/Round4</vt:lpstr>
      <vt:lpstr>Case Study/Methodology/The Implementation iterations/Round4</vt:lpstr>
      <vt:lpstr>Case Study/Methodology/The Implementation iterations/Round4</vt:lpstr>
      <vt:lpstr>Case Study/Methodology/The Implementation iterations/Round4</vt:lpstr>
      <vt:lpstr>Case Study/Methodology/The Implementation iterations/Round4</vt:lpstr>
      <vt:lpstr>Conclusion</vt:lpstr>
      <vt:lpstr>Referance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HBase 在 ETL 的實作案例</dc:title>
  <dc:creator>Atyen</dc:creator>
  <cp:lastModifiedBy>煒鈞 林</cp:lastModifiedBy>
  <cp:revision>240</cp:revision>
  <dcterms:created xsi:type="dcterms:W3CDTF">2015-11-25T09:41:12Z</dcterms:created>
  <dcterms:modified xsi:type="dcterms:W3CDTF">2019-05-06T02:49:08Z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0x01015F0F13BDBA8B4495A7A1B7CE8FDBB4F800945D533D95E183498973958E6CE7AF5D</vt:lpwstr>
  </property>
</Properties>
</file>