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8" r:id="rId5"/>
    <p:sldId id="267" r:id="rId6"/>
    <p:sldId id="277" r:id="rId7"/>
    <p:sldId id="269" r:id="rId8"/>
    <p:sldId id="278" r:id="rId9"/>
    <p:sldId id="271" r:id="rId10"/>
    <p:sldId id="279" r:id="rId11"/>
    <p:sldId id="272" r:id="rId12"/>
    <p:sldId id="280" r:id="rId13"/>
    <p:sldId id="273" r:id="rId14"/>
    <p:sldId id="281" r:id="rId15"/>
    <p:sldId id="274" r:id="rId16"/>
    <p:sldId id="276" r:id="rId17"/>
    <p:sldId id="275" r:id="rId18"/>
    <p:sldId id="282" r:id="rId19"/>
    <p:sldId id="283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5CE"/>
    <a:srgbClr val="42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93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4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4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5805488"/>
            <a:ext cx="9334501" cy="933450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477377" y="5805488"/>
            <a:ext cx="428625" cy="933450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741366" y="3716338"/>
            <a:ext cx="7953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47"/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1211265" y="2060575"/>
            <a:ext cx="79533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47"/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582613" y="2189167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819152" y="1973265"/>
            <a:ext cx="155575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8942390" y="3630617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Rectangle 16"/>
          <p:cNvSpPr>
            <a:spLocks noChangeArrowheads="1"/>
          </p:cNvSpPr>
          <p:nvPr userDrawn="1"/>
        </p:nvSpPr>
        <p:spPr bwMode="auto">
          <a:xfrm>
            <a:off x="9178926" y="341471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582613" y="1973265"/>
            <a:ext cx="15875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 userDrawn="1"/>
        </p:nvSpPr>
        <p:spPr bwMode="auto">
          <a:xfrm>
            <a:off x="9182102" y="363220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18" name="Picture 2" descr="C:\Users\Wu Ivy\AppData\Local\Microsoft\Windows\Temporary Internet Files\Content.Outlook\15XO8N04\4 50 11_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4" y="1662113"/>
            <a:ext cx="21367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42950" y="2916234"/>
            <a:ext cx="8420100" cy="684225"/>
          </a:xfrm>
        </p:spPr>
        <p:txBody>
          <a:bodyPr/>
          <a:lstStyle>
            <a:lvl1pPr>
              <a:defRPr kumimoji="1" lang="zh-TW" altLang="en-US" sz="3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86377" y="3886200"/>
            <a:ext cx="6333722" cy="1752600"/>
          </a:xfrm>
        </p:spPr>
        <p:txBody>
          <a:bodyPr/>
          <a:lstStyle>
            <a:lvl1pPr marL="0" indent="0" algn="l">
              <a:buFontTx/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大數據分析部</a:t>
            </a:r>
            <a:r>
              <a:rPr lang="en-US" altLang="zh-TW" dirty="0" smtClean="0"/>
              <a:t>/(</a:t>
            </a:r>
            <a:r>
              <a:rPr lang="zh-TW" altLang="en-US" dirty="0" smtClean="0"/>
              <a:t>合作單位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64" y="3912343"/>
            <a:ext cx="2119306" cy="2119306"/>
          </a:xfrm>
          <a:prstGeom prst="rect">
            <a:avLst/>
          </a:prstGeom>
        </p:spPr>
      </p:pic>
      <p:sp>
        <p:nvSpPr>
          <p:cNvPr id="2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267458" y="1662113"/>
            <a:ext cx="1527041" cy="373856"/>
          </a:xfrm>
        </p:spPr>
        <p:txBody>
          <a:bodyPr/>
          <a:lstStyle>
            <a:lvl1pPr marL="0" indent="0">
              <a:buNone/>
              <a:defRPr kumimoji="1"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需求單位</a:t>
            </a:r>
            <a:r>
              <a:rPr lang="en-US" altLang="zh-TW" dirty="0" smtClean="0"/>
              <a:t>Logo</a:t>
            </a:r>
            <a:endParaRPr lang="zh-TW" altLang="en-US" dirty="0" smtClean="0"/>
          </a:p>
        </p:txBody>
      </p:sp>
      <p:sp>
        <p:nvSpPr>
          <p:cNvPr id="24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88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2" hasCustomPrompt="1"/>
          </p:nvPr>
        </p:nvSpPr>
        <p:spPr>
          <a:xfrm>
            <a:off x="741362" y="2174820"/>
            <a:ext cx="8437563" cy="716809"/>
          </a:xfrm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  <a:defRPr kumimoji="1" lang="zh-TW" altLang="en-US" sz="3600" b="1" kern="1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571500" lvl="0" indent="-5715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</a:pPr>
            <a:r>
              <a:rPr lang="zh-TW" altLang="en-US" dirty="0" smtClean="0"/>
              <a:t>需求單位</a:t>
            </a:r>
          </a:p>
        </p:txBody>
      </p:sp>
    </p:spTree>
    <p:extLst>
      <p:ext uri="{BB962C8B-B14F-4D97-AF65-F5344CB8AC3E}">
        <p14:creationId xmlns:p14="http://schemas.microsoft.com/office/powerpoint/2010/main" val="33817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6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2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9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kumimoji="1" lang="zh-TW" altLang="en-US" sz="1000" i="0" dirty="0">
              <a:latin typeface="Arial" charset="0"/>
              <a:ea typeface="+mn-ea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587" y="447503"/>
            <a:ext cx="8807451" cy="469487"/>
          </a:xfrm>
        </p:spPr>
        <p:txBody>
          <a:bodyPr>
            <a:noAutofit/>
          </a:bodyPr>
          <a:lstStyle>
            <a:lvl1pPr marL="0" indent="0">
              <a:defRPr kumimoji="1" lang="zh-TW" altLang="en-US" sz="2600" b="1" kern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marL="237398" lvl="0" indent="-23739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Font typeface="Arial" panose="020B0604020202020204" pitchFamily="34" charset="0"/>
              <a:buNone/>
            </a:pPr>
            <a:r>
              <a:rPr lang="zh-TW" altLang="en-US" dirty="0" smtClean="0"/>
              <a:t>標題用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號字、粗體</a:t>
            </a:r>
            <a:endParaRPr lang="zh-TW" altLang="en-US" dirty="0"/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22"/>
          <p:cNvSpPr>
            <a:spLocks noGrp="1"/>
          </p:cNvSpPr>
          <p:nvPr>
            <p:ph sz="quarter" idx="10" hasCustomPrompt="1"/>
          </p:nvPr>
        </p:nvSpPr>
        <p:spPr>
          <a:xfrm>
            <a:off x="509587" y="872715"/>
            <a:ext cx="8804277" cy="324260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800" b="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副標題用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號字、不須粗體</a:t>
            </a:r>
            <a:endParaRPr lang="zh-TW" altLang="en-US" dirty="0"/>
          </a:p>
        </p:txBody>
      </p:sp>
      <p:sp>
        <p:nvSpPr>
          <p:cNvPr id="22" name="內容版面配置區 28"/>
          <p:cNvSpPr>
            <a:spLocks noGrp="1"/>
          </p:cNvSpPr>
          <p:nvPr>
            <p:ph sz="quarter" idx="12" hasCustomPrompt="1"/>
          </p:nvPr>
        </p:nvSpPr>
        <p:spPr>
          <a:xfrm>
            <a:off x="509587" y="5924550"/>
            <a:ext cx="4074396" cy="389732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zh-TW" altLang="en-US" sz="1000" i="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註腳位置固定於左下方，使用</a:t>
            </a:r>
            <a:r>
              <a:rPr lang="en-US" altLang="zh-TW" dirty="0" smtClean="0">
                <a:latin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</a:rPr>
              <a:t>號字體，依序排列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9" name="文字版面配置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15755" y="1482322"/>
            <a:ext cx="8798109" cy="4442228"/>
          </a:xfrm>
        </p:spPr>
        <p:txBody>
          <a:bodyPr/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</a:lstStyle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本文字體請用</a:t>
            </a:r>
            <a:r>
              <a:rPr lang="en-US" altLang="zh-TW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18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號字，中文字體用微軟正黑體</a:t>
            </a:r>
            <a:endParaRPr lang="en-US" altLang="zh-TW" dirty="0" smtClean="0">
              <a:solidFill>
                <a:srgbClr val="000000"/>
              </a:solidFill>
              <a:latin typeface="微軟正黑體" panose="020B0604030504040204" pitchFamily="34" charset="-120"/>
            </a:endParaRPr>
          </a:p>
          <a:p>
            <a:pPr lvl="1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英文及數字字體用 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Arial</a:t>
            </a:r>
          </a:p>
          <a:p>
            <a:pPr lvl="2">
              <a:buClr>
                <a:srgbClr val="000000"/>
              </a:buClr>
              <a:buSzPct val="100000"/>
              <a:buFont typeface="黑体"/>
              <a:buChar char="-"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</a:rPr>
              <a:t>不要混雜其他的字體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9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208088" y="6337300"/>
            <a:ext cx="2311400" cy="4762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kumimoji="1" lang="zh-TW" altLang="en-US" sz="1000" i="0" dirty="0">
              <a:latin typeface="Arial" charset="0"/>
              <a:ea typeface="+mn-ea"/>
            </a:endParaRPr>
          </a:p>
        </p:txBody>
      </p:sp>
      <p:pic>
        <p:nvPicPr>
          <p:cNvPr id="19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8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5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" name="文字方塊 1"/>
          <p:cNvSpPr txBox="1"/>
          <p:nvPr userDrawn="1"/>
        </p:nvSpPr>
        <p:spPr>
          <a:xfrm>
            <a:off x="509587" y="564539"/>
            <a:ext cx="88042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600" b="1" kern="1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目錄</a:t>
            </a:r>
            <a:endParaRPr kumimoji="1" lang="zh-TW" altLang="en-US" sz="2600" b="1" kern="1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 hasCustomPrompt="1"/>
          </p:nvPr>
        </p:nvSpPr>
        <p:spPr>
          <a:xfrm>
            <a:off x="1208088" y="1541461"/>
            <a:ext cx="8043118" cy="4524373"/>
          </a:xfrm>
        </p:spPr>
        <p:txBody>
          <a:bodyPr/>
          <a:lstStyle>
            <a:lvl1pPr marL="342900" indent="-342900">
              <a:buClr>
                <a:srgbClr val="006699"/>
              </a:buClr>
              <a:buFont typeface="+mj-lt"/>
              <a:buAutoNum type="arabicPeriod"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Calibri" panose="020F0502020204030204" pitchFamily="34" charset="0"/>
              <a:buChar char="─"/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目錄若需分層展示請以此格式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0"/>
            <a:endParaRPr lang="zh-TW" altLang="en-US" dirty="0" smtClean="0"/>
          </a:p>
        </p:txBody>
      </p:sp>
      <p:sp>
        <p:nvSpPr>
          <p:cNvPr id="21" name="向右箭號 20"/>
          <p:cNvSpPr/>
          <p:nvPr userDrawn="1"/>
        </p:nvSpPr>
        <p:spPr>
          <a:xfrm>
            <a:off x="584201" y="1497011"/>
            <a:ext cx="623888" cy="403453"/>
          </a:xfrm>
          <a:prstGeom prst="rightArrow">
            <a:avLst/>
          </a:prstGeom>
          <a:solidFill>
            <a:srgbClr val="8F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906000" cy="115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4288" y="6353175"/>
            <a:ext cx="6030912" cy="357188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6788150"/>
            <a:ext cx="9906000" cy="698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7476" y="476254"/>
            <a:ext cx="15240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350838" y="260354"/>
            <a:ext cx="158750" cy="142875"/>
          </a:xfrm>
          <a:prstGeom prst="rect">
            <a:avLst/>
          </a:prstGeom>
          <a:gradFill rotWithShape="1">
            <a:gsLst>
              <a:gs pos="0">
                <a:srgbClr val="3DA0B3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396414" y="1123954"/>
            <a:ext cx="157162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9632951" y="908053"/>
            <a:ext cx="155575" cy="142875"/>
          </a:xfrm>
          <a:prstGeom prst="rect">
            <a:avLst/>
          </a:prstGeom>
          <a:gradFill rotWithShape="1">
            <a:gsLst>
              <a:gs pos="0">
                <a:srgbClr val="45A4B6"/>
              </a:gs>
              <a:gs pos="100000">
                <a:srgbClr val="00829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4" name="Line 14"/>
          <p:cNvSpPr>
            <a:spLocks noChangeShapeType="1"/>
          </p:cNvSpPr>
          <p:nvPr userDrawn="1">
            <p:custDataLst>
              <p:tags r:id="rId8"/>
            </p:custDataLst>
          </p:nvPr>
        </p:nvSpPr>
        <p:spPr bwMode="auto">
          <a:xfrm>
            <a:off x="584200" y="1196975"/>
            <a:ext cx="85804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7476" y="260354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636126" y="1125542"/>
            <a:ext cx="152400" cy="142875"/>
          </a:xfrm>
          <a:prstGeom prst="rect">
            <a:avLst/>
          </a:prstGeom>
          <a:gradFill rotWithShape="1">
            <a:gsLst>
              <a:gs pos="0">
                <a:srgbClr val="35AB9D"/>
              </a:gs>
              <a:gs pos="100000">
                <a:srgbClr val="00958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9396415" y="6337300"/>
            <a:ext cx="509586" cy="357188"/>
          </a:xfrm>
          <a:prstGeom prst="rect">
            <a:avLst/>
          </a:prstGeom>
          <a:gradFill rotWithShape="1">
            <a:gsLst>
              <a:gs pos="0">
                <a:srgbClr val="45B2A5"/>
              </a:gs>
              <a:gs pos="100000">
                <a:srgbClr val="00958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algn="ctr" eaLnBrk="0" hangingPunct="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defRPr/>
            </a:pPr>
            <a:endParaRPr lang="zh-TW" altLang="en-US" sz="1247" i="0"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 userDrawn="1"/>
        </p:nvSpPr>
        <p:spPr bwMode="auto">
          <a:xfrm>
            <a:off x="9525407" y="6408742"/>
            <a:ext cx="263119" cy="26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fld id="{F65C045C-9244-4958-89AC-8BE7052D15BA}" type="slidenum">
              <a:rPr lang="en-US" altLang="zh-TW" sz="1800" i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zh-TW" altLang="en-US" sz="1800" i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831" i="0" dirty="0">
              <a:solidFill>
                <a:srgbClr val="FFFFFF"/>
              </a:solidFill>
              <a:latin typeface="SimSun" pitchFamily="2" charset="-122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4583983" y="6408163"/>
            <a:ext cx="17849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zh-TW" altLang="en-US" sz="1200" b="1" i="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敏感資料嚴禁洩漏</a:t>
            </a:r>
          </a:p>
        </p:txBody>
      </p:sp>
      <p:pic>
        <p:nvPicPr>
          <p:cNvPr id="24" name="Picture 1" descr="C:\Users\Wu Ivy\AppData\Local\Microsoft\Windows\Temporary Internet Files\Content.Outlook\15XO8N04\4 50 11_2.jpg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6" b="-7947"/>
          <a:stretch/>
        </p:blipFill>
        <p:spPr bwMode="auto">
          <a:xfrm>
            <a:off x="6368982" y="6353470"/>
            <a:ext cx="2234192" cy="3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174" y="6289335"/>
            <a:ext cx="506744" cy="437380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975664" y="2364955"/>
            <a:ext cx="124463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kumimoji="1" lang="zh-TW" altLang="en-US" sz="36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附錄</a:t>
            </a:r>
            <a:endParaRPr kumimoji="1" lang="zh-TW" altLang="en-US" sz="36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0" hasCustomPrompt="1"/>
          </p:nvPr>
        </p:nvSpPr>
        <p:spPr>
          <a:xfrm>
            <a:off x="975663" y="3049547"/>
            <a:ext cx="7885001" cy="2220747"/>
          </a:xfrm>
        </p:spPr>
        <p:txBody>
          <a:bodyPr>
            <a:normAutofit/>
          </a:bodyPr>
          <a:lstStyle>
            <a:lvl1pPr marL="237398" marR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 lang="en-US" altLang="zh-TW" sz="2000" b="0" kern="12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800100" indent="-342900" algn="l" defTabSz="914400" rtl="0" eaLnBrk="1" latinLnBrk="0" hangingPunct="1">
              <a:buClr>
                <a:srgbClr val="000000"/>
              </a:buClr>
              <a:buSzPct val="100000"/>
              <a:buFont typeface="Arial"/>
              <a:buChar char="•"/>
              <a:defRPr lang="en-US" altLang="zh-TW" sz="1800" b="0" kern="12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>
              <a:buFont typeface="Calibri" panose="020F0502020204030204" pitchFamily="34" charset="0"/>
              <a:buChar char="─"/>
              <a:defRPr sz="1600"/>
            </a:lvl3pPr>
          </a:lstStyle>
          <a:p>
            <a:pPr lvl="0"/>
            <a:r>
              <a:rPr lang="zh-TW" altLang="en-US" dirty="0" smtClean="0"/>
              <a:t>附錄</a:t>
            </a:r>
            <a:r>
              <a:rPr lang="en-US" altLang="zh-TW" dirty="0" smtClean="0"/>
              <a:t>1</a:t>
            </a:r>
            <a:r>
              <a:rPr lang="zh-TW" altLang="en-US" dirty="0" smtClean="0"/>
              <a:t> 如有需目錄分層展示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237398" marR="0" lvl="0" indent="-23739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lang="zh-TW" altLang="en-US" dirty="0" smtClean="0"/>
              <a:t>附錄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xxx</a:t>
            </a:r>
            <a:endParaRPr lang="zh-TW" altLang="en-US" dirty="0" smtClean="0"/>
          </a:p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42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2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9AE2-2D0F-479B-ADEB-51AAF93DA39A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0952-F82B-4078-BD49-28C05BFDB8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DMZ</a:t>
            </a:r>
            <a:r>
              <a:rPr lang="zh-TW" altLang="en-US" dirty="0" smtClean="0"/>
              <a:t>區爬蟲程式架構規劃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/>
              <a:t>大數據分析部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資料格式相關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465334"/>
            <a:ext cx="8798109" cy="259891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原始資料應包含之資訊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原始資料存放於</a:t>
            </a:r>
            <a:r>
              <a:rPr lang="en-US" altLang="zh-TW" sz="1400" dirty="0"/>
              <a:t>o</a:t>
            </a:r>
            <a:r>
              <a:rPr lang="en-US" altLang="zh-TW" sz="1400" dirty="0" smtClean="0"/>
              <a:t>riginal</a:t>
            </a:r>
            <a:r>
              <a:rPr lang="zh-TW" altLang="en-US" sz="1400" dirty="0" smtClean="0"/>
              <a:t>資料夾，並在資料夾中建立相對應爬蟲程式產資料的</a:t>
            </a:r>
            <a:r>
              <a:rPr lang="zh-TW" altLang="en-US" sz="1400" dirty="0" smtClean="0"/>
              <a:t>資料夾 </a:t>
            </a:r>
            <a:r>
              <a:rPr lang="en-US" altLang="zh-TW" sz="1400" dirty="0" smtClean="0"/>
              <a:t>…/original/&lt;</a:t>
            </a:r>
            <a:r>
              <a:rPr lang="zh-TW" altLang="en-US" sz="1400" dirty="0"/>
              <a:t>爬蟲程式名稱</a:t>
            </a:r>
            <a:r>
              <a:rPr lang="en-US" altLang="zh-TW" sz="1400" dirty="0" smtClean="0"/>
              <a:t>&gt;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原始資料皆以</a:t>
            </a:r>
            <a:r>
              <a:rPr lang="en-US" altLang="zh-TW" sz="1400" dirty="0" err="1" smtClean="0"/>
              <a:t>json</a:t>
            </a:r>
            <a:r>
              <a:rPr lang="zh-TW" altLang="en-US" sz="1400" dirty="0" smtClean="0"/>
              <a:t>格式存放於</a:t>
            </a:r>
            <a:r>
              <a:rPr lang="en-US" altLang="zh-TW" sz="1400" dirty="0" smtClean="0"/>
              <a:t>…/original/&lt;</a:t>
            </a:r>
            <a:r>
              <a:rPr lang="zh-TW" altLang="en-US" sz="1400" dirty="0"/>
              <a:t>爬蟲程式名稱</a:t>
            </a:r>
            <a:r>
              <a:rPr lang="en-US" altLang="zh-TW" sz="1400" dirty="0" smtClean="0"/>
              <a:t>&gt;/</a:t>
            </a:r>
            <a:r>
              <a:rPr lang="zh-TW" altLang="en-US" sz="1400" dirty="0"/>
              <a:t>，欄位名稱</a:t>
            </a:r>
            <a:r>
              <a:rPr lang="zh-TW" altLang="en-US" sz="1400" dirty="0" smtClean="0"/>
              <a:t>皆為英文，</a:t>
            </a:r>
            <a:r>
              <a:rPr lang="zh-TW" altLang="en-US" sz="1400" dirty="0" smtClean="0"/>
              <a:t>並以爬蟲程式命名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endParaRPr lang="en-US" altLang="zh-TW" sz="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清洗後資料應該包含之資訊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清洗後資料</a:t>
            </a:r>
            <a:r>
              <a:rPr lang="zh-TW" altLang="en-US" sz="1400" dirty="0"/>
              <a:t>存放</a:t>
            </a:r>
            <a:r>
              <a:rPr lang="zh-TW" altLang="en-US" sz="1400" dirty="0" smtClean="0"/>
              <a:t>於</a:t>
            </a:r>
            <a:r>
              <a:rPr lang="en-US" altLang="zh-TW" sz="1400" dirty="0" smtClean="0"/>
              <a:t>Clean</a:t>
            </a:r>
            <a:r>
              <a:rPr lang="zh-TW" altLang="en-US" sz="1400" dirty="0" smtClean="0"/>
              <a:t>資料夾</a:t>
            </a:r>
            <a:r>
              <a:rPr lang="zh-TW" altLang="en-US" sz="1400" dirty="0"/>
              <a:t>，並在資料夾中建立相對應爬蟲程式產資料的</a:t>
            </a:r>
            <a:r>
              <a:rPr lang="zh-TW" altLang="en-US" sz="1400" dirty="0" smtClean="0"/>
              <a:t>資料夾 </a:t>
            </a:r>
            <a:r>
              <a:rPr lang="en-US" altLang="zh-TW" sz="1400" dirty="0" smtClean="0"/>
              <a:t>…/clean/&lt;</a:t>
            </a:r>
            <a:r>
              <a:rPr lang="zh-TW" altLang="en-US" sz="1400" dirty="0"/>
              <a:t>爬蟲程式名稱</a:t>
            </a:r>
            <a:r>
              <a:rPr lang="en-US" altLang="zh-TW" sz="1400" dirty="0"/>
              <a:t>&gt;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清洗後資料皆以</a:t>
            </a:r>
            <a:r>
              <a:rPr lang="en-US" altLang="zh-TW" sz="1400" dirty="0" err="1" smtClean="0"/>
              <a:t>csv</a:t>
            </a:r>
            <a:r>
              <a:rPr lang="zh-TW" altLang="en-US" sz="1400" dirty="0" smtClean="0"/>
              <a:t>格式存放於</a:t>
            </a:r>
            <a:r>
              <a:rPr lang="en-US" altLang="zh-TW" sz="1400" dirty="0" smtClean="0"/>
              <a:t>…/clean/&lt;</a:t>
            </a:r>
            <a:r>
              <a:rPr lang="zh-TW" altLang="en-US" sz="1400" dirty="0"/>
              <a:t>爬蟲程式名稱</a:t>
            </a:r>
            <a:r>
              <a:rPr lang="en-US" altLang="zh-TW" sz="1400" dirty="0" smtClean="0"/>
              <a:t>&gt;/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欄位名稱皆為</a:t>
            </a:r>
            <a:r>
              <a:rPr lang="zh-TW" altLang="en-US" sz="1400" dirty="0" smtClean="0"/>
              <a:t>英文，並以</a:t>
            </a:r>
            <a:r>
              <a:rPr lang="en-US" altLang="zh-TW" sz="1400" dirty="0">
                <a:solidFill>
                  <a:srgbClr val="FF0000"/>
                </a:solidFill>
              </a:rPr>
              <a:t>&lt;</a:t>
            </a:r>
            <a:r>
              <a:rPr lang="zh-TW" altLang="en-US" sz="1400" dirty="0">
                <a:solidFill>
                  <a:srgbClr val="FF0000"/>
                </a:solidFill>
              </a:rPr>
              <a:t>爬蟲程式名稱</a:t>
            </a:r>
            <a:r>
              <a:rPr lang="en-US" altLang="zh-TW" sz="1400" dirty="0">
                <a:solidFill>
                  <a:srgbClr val="FF0000"/>
                </a:solidFill>
              </a:rPr>
              <a:t>&gt;[_&lt;</a:t>
            </a:r>
            <a:r>
              <a:rPr lang="zh-TW" altLang="en-US" sz="1400" dirty="0">
                <a:solidFill>
                  <a:srgbClr val="FF0000"/>
                </a:solidFill>
              </a:rPr>
              <a:t>用途</a:t>
            </a:r>
            <a:r>
              <a:rPr lang="en-US" altLang="zh-TW" sz="1400" dirty="0">
                <a:solidFill>
                  <a:srgbClr val="FF0000"/>
                </a:solidFill>
              </a:rPr>
              <a:t>&gt;]_&lt;YYYYMM[DD]&gt;.</a:t>
            </a:r>
            <a:r>
              <a:rPr lang="en-US" altLang="zh-TW" sz="1400" dirty="0" err="1">
                <a:solidFill>
                  <a:srgbClr val="FF0000"/>
                </a:solidFill>
              </a:rPr>
              <a:t>csv</a:t>
            </a:r>
            <a:r>
              <a:rPr lang="zh-TW" altLang="en-US" sz="1400" dirty="0"/>
              <a:t>格式命名</a:t>
            </a:r>
            <a:endParaRPr lang="en-US" altLang="zh-TW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76219" y="1294212"/>
            <a:ext cx="122413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rawler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7428" y="1294212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rograms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7428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3182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18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>
            <a:stCxn id="17" idx="3"/>
            <a:endCxn id="18" idx="1"/>
          </p:cNvCxnSpPr>
          <p:nvPr/>
        </p:nvCxnSpPr>
        <p:spPr>
          <a:xfrm>
            <a:off x="3300355" y="1474232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15010" y="14742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9" idx="1"/>
          </p:cNvCxnSpPr>
          <p:nvPr/>
        </p:nvCxnSpPr>
        <p:spPr>
          <a:xfrm>
            <a:off x="3708976" y="2050296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346109" y="2057740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12048" y="20577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1" idx="1"/>
          </p:cNvCxnSpPr>
          <p:nvPr/>
        </p:nvCxnSpPr>
        <p:spPr>
          <a:xfrm>
            <a:off x="5712048" y="2633804"/>
            <a:ext cx="4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721044" y="20607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715010" y="2636860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7346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721044" y="263864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715010" y="3225821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73462" y="3007701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columns-name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9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SIIFM</a:t>
            </a:r>
            <a:r>
              <a:rPr lang="zh-TW" altLang="en-US" dirty="0" smtClean="0"/>
              <a:t>到</a:t>
            </a:r>
            <a:r>
              <a:rPr lang="en-US" altLang="zh-TW" dirty="0" smtClean="0"/>
              <a:t>ODS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Hadoop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078480"/>
            <a:ext cx="8798109" cy="28460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清洗後資料以</a:t>
            </a:r>
            <a:r>
              <a:rPr lang="en-US" altLang="zh-TW" dirty="0" err="1" smtClean="0"/>
              <a:t>Informatica</a:t>
            </a:r>
            <a:r>
              <a:rPr lang="zh-TW" altLang="en-US" dirty="0" smtClean="0"/>
              <a:t>程式，藉由</a:t>
            </a:r>
            <a:r>
              <a:rPr lang="en-US" altLang="zh-TW" dirty="0" smtClean="0"/>
              <a:t>TWS</a:t>
            </a:r>
            <a:r>
              <a:rPr lang="zh-TW" altLang="en-US" dirty="0" smtClean="0"/>
              <a:t>排程定時將</a:t>
            </a:r>
            <a:r>
              <a:rPr lang="zh-TW" altLang="en-US" dirty="0"/>
              <a:t>資料</a:t>
            </a:r>
            <a:r>
              <a:rPr lang="zh-TW" altLang="en-US" dirty="0" smtClean="0"/>
              <a:t>從</a:t>
            </a:r>
            <a:r>
              <a:rPr lang="en-US" altLang="zh-TW" dirty="0" smtClean="0"/>
              <a:t>…/</a:t>
            </a:r>
            <a:r>
              <a:rPr lang="en-US" altLang="zh-TW" dirty="0" err="1" smtClean="0"/>
              <a:t>SrcFIles</a:t>
            </a:r>
            <a:r>
              <a:rPr lang="zh-TW" altLang="en-US" dirty="0" smtClean="0"/>
              <a:t>送到資料庫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清洗後資料存放至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先入</a:t>
            </a:r>
            <a:r>
              <a:rPr lang="en-US" altLang="zh-TW" sz="1600" dirty="0" smtClean="0"/>
              <a:t>ODSDB</a:t>
            </a:r>
            <a:r>
              <a:rPr lang="zh-TW" altLang="en-US" sz="1600" dirty="0" smtClean="0"/>
              <a:t>再以</a:t>
            </a:r>
            <a:r>
              <a:rPr lang="en-US" altLang="zh-TW" sz="1600" dirty="0" err="1" smtClean="0"/>
              <a:t>Sqoop</a:t>
            </a:r>
            <a:r>
              <a:rPr lang="zh-TW" altLang="en-US" sz="1600" dirty="0" smtClean="0"/>
              <a:t>送進</a:t>
            </a:r>
            <a:r>
              <a:rPr lang="en-US" altLang="zh-TW" sz="1600" dirty="0" err="1" smtClean="0"/>
              <a:t>Hadoop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直接從</a:t>
            </a:r>
            <a:r>
              <a:rPr lang="en-US" altLang="zh-TW" sz="1600" dirty="0" smtClean="0"/>
              <a:t>…/</a:t>
            </a:r>
            <a:r>
              <a:rPr lang="en-US" altLang="zh-TW" sz="1600" dirty="0" err="1" smtClean="0"/>
              <a:t>SrcFiles</a:t>
            </a:r>
            <a:r>
              <a:rPr lang="zh-TW" altLang="en-US" sz="1600" dirty="0" smtClean="0"/>
              <a:t>以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送進</a:t>
            </a:r>
            <a:r>
              <a:rPr lang="en-US" altLang="zh-TW" sz="1600" dirty="0" err="1" smtClean="0"/>
              <a:t>Hadoop</a:t>
            </a:r>
            <a:endParaRPr lang="zh-TW" altLang="en-US" sz="16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911698" y="1599022"/>
            <a:ext cx="7472407" cy="920603"/>
            <a:chOff x="3203848" y="2227477"/>
            <a:chExt cx="7472407" cy="920603"/>
          </a:xfrm>
        </p:grpSpPr>
        <p:sp>
          <p:nvSpPr>
            <p:cNvPr id="11" name="圓角矩形 10"/>
            <p:cNvSpPr/>
            <p:nvPr/>
          </p:nvSpPr>
          <p:spPr>
            <a:xfrm>
              <a:off x="3203848" y="2338397"/>
              <a:ext cx="2058715" cy="80968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3286382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SIIFM01P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3286382" y="2810360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172.18.219.11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4253683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SIIFM02P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4253682" y="281035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3702956" y="2227477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 smtClean="0">
                  <a:solidFill>
                    <a:srgbClr val="FFFFFF"/>
                  </a:solidFill>
                  <a:sym typeface="Arial"/>
                </a:rPr>
                <a:t>SIIFM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7001546" y="2561655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PSID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7001545" y="2798947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172.16.99.136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9750743" y="2588522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HDFS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9750742" y="2825814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172.16.234.27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208012" y="1575040"/>
            <a:ext cx="2006115" cy="944586"/>
            <a:chOff x="6141720" y="1237233"/>
            <a:chExt cx="2006115" cy="944586"/>
          </a:xfrm>
        </p:grpSpPr>
        <p:sp>
          <p:nvSpPr>
            <p:cNvPr id="20" name="圓角矩形 19"/>
            <p:cNvSpPr/>
            <p:nvPr/>
          </p:nvSpPr>
          <p:spPr>
            <a:xfrm>
              <a:off x="6141720" y="1355011"/>
              <a:ext cx="2006115" cy="826808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6569452" y="1237233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>
                  <a:solidFill>
                    <a:srgbClr val="FFFFFF"/>
                  </a:solidFill>
                  <a:sym typeface="Arial"/>
                </a:rPr>
                <a:t>ODSDB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957209" y="1590569"/>
            <a:ext cx="2006115" cy="991116"/>
            <a:chOff x="6141720" y="1237233"/>
            <a:chExt cx="2006115" cy="991116"/>
          </a:xfrm>
        </p:grpSpPr>
        <p:sp>
          <p:nvSpPr>
            <p:cNvPr id="23" name="圓角矩形 22"/>
            <p:cNvSpPr/>
            <p:nvPr/>
          </p:nvSpPr>
          <p:spPr>
            <a:xfrm>
              <a:off x="6141720" y="1355011"/>
              <a:ext cx="2006115" cy="873338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6569452" y="1237233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 err="1" smtClean="0">
                  <a:solidFill>
                    <a:srgbClr val="FFFFFF"/>
                  </a:solidFill>
                  <a:sym typeface="Arial"/>
                </a:rPr>
                <a:t>Hadoop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3058425" y="2155038"/>
            <a:ext cx="106971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082319" y="1859874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Informatica</a:t>
            </a:r>
            <a:endParaRPr lang="zh-TW" altLang="en-US" sz="10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3472467" y="2291481"/>
            <a:ext cx="1003529" cy="632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71631" y="2924244"/>
            <a:ext cx="17848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248826" y="2403752"/>
            <a:ext cx="662514" cy="517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SIIFM</a:t>
            </a:r>
            <a:r>
              <a:rPr lang="zh-TW" altLang="en-US" dirty="0" smtClean="0"/>
              <a:t>到</a:t>
            </a:r>
            <a:r>
              <a:rPr lang="en-US" altLang="zh-TW" dirty="0" smtClean="0"/>
              <a:t>ODS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Hadoop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078480"/>
            <a:ext cx="8798109" cy="284607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資料傳輸過程不經過</a:t>
            </a:r>
            <a:r>
              <a:rPr lang="en-US" altLang="zh-TW" dirty="0" smtClean="0"/>
              <a:t>SIIFM</a:t>
            </a:r>
            <a:r>
              <a:rPr lang="zh-TW" altLang="en-US" dirty="0" smtClean="0"/>
              <a:t>，改為</a:t>
            </a:r>
            <a:r>
              <a:rPr lang="en-US" altLang="zh-TW" dirty="0" smtClean="0"/>
              <a:t>EMIS_WEB</a:t>
            </a:r>
            <a:r>
              <a:rPr lang="zh-TW" altLang="en-US" dirty="0" smtClean="0"/>
              <a:t>→</a:t>
            </a:r>
            <a:r>
              <a:rPr lang="en-US" altLang="zh-TW" dirty="0" smtClean="0"/>
              <a:t>EMIS_AP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HADOOP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詳細方式參見「待</a:t>
            </a:r>
            <a:r>
              <a:rPr lang="zh-TW" altLang="en-US" dirty="0"/>
              <a:t>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結論」</a:t>
            </a:r>
            <a:endParaRPr lang="zh-TW" altLang="en-US" dirty="0"/>
          </a:p>
        </p:txBody>
      </p:sp>
      <p:grpSp>
        <p:nvGrpSpPr>
          <p:cNvPr id="28" name="群組 27"/>
          <p:cNvGrpSpPr/>
          <p:nvPr/>
        </p:nvGrpSpPr>
        <p:grpSpPr>
          <a:xfrm>
            <a:off x="572136" y="1239056"/>
            <a:ext cx="3761050" cy="1727499"/>
            <a:chOff x="2723783" y="1460073"/>
            <a:chExt cx="3761050" cy="1727499"/>
          </a:xfrm>
        </p:grpSpPr>
        <p:sp>
          <p:nvSpPr>
            <p:cNvPr id="34" name="直線圖說文字 1 (加上框線和強調線) 33"/>
            <p:cNvSpPr/>
            <p:nvPr/>
          </p:nvSpPr>
          <p:spPr>
            <a:xfrm>
              <a:off x="4422384" y="2053825"/>
              <a:ext cx="1944339" cy="919676"/>
            </a:xfrm>
            <a:prstGeom prst="accentBorderCallout1">
              <a:avLst>
                <a:gd name="adj1" fmla="val 18750"/>
                <a:gd name="adj2" fmla="val -2601"/>
                <a:gd name="adj3" fmla="val 62714"/>
                <a:gd name="adj4" fmla="val -12262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Picture 2" descr="D:\Users\allen.shi\Desktop\圖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93" y="2053825"/>
              <a:ext cx="1785207" cy="89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群組 35"/>
            <p:cNvGrpSpPr/>
            <p:nvPr/>
          </p:nvGrpSpPr>
          <p:grpSpPr>
            <a:xfrm>
              <a:off x="2723783" y="1460073"/>
              <a:ext cx="3761050" cy="1727499"/>
              <a:chOff x="2723783" y="1460073"/>
              <a:chExt cx="3761050" cy="1727499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2723783" y="1460073"/>
                <a:ext cx="3761050" cy="1727499"/>
                <a:chOff x="2373817" y="1460574"/>
                <a:chExt cx="3761050" cy="1727499"/>
              </a:xfrm>
            </p:grpSpPr>
            <p:grpSp>
              <p:nvGrpSpPr>
                <p:cNvPr id="39" name="群組 38"/>
                <p:cNvGrpSpPr/>
                <p:nvPr/>
              </p:nvGrpSpPr>
              <p:grpSpPr>
                <a:xfrm>
                  <a:off x="2373817" y="1460574"/>
                  <a:ext cx="3761050" cy="1727499"/>
                  <a:chOff x="2373817" y="1460574"/>
                  <a:chExt cx="3761050" cy="1727499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2373817" y="1640594"/>
                    <a:ext cx="3761050" cy="1547479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642274" y="1460574"/>
                    <a:ext cx="1224136" cy="360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</a:rPr>
                      <a:t>DMZ</a:t>
                    </a:r>
                    <a:endPara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</p:grpSp>
            <p:grpSp>
              <p:nvGrpSpPr>
                <p:cNvPr id="40" name="群組 39"/>
                <p:cNvGrpSpPr/>
                <p:nvPr/>
              </p:nvGrpSpPr>
              <p:grpSpPr>
                <a:xfrm>
                  <a:off x="2504956" y="2122390"/>
                  <a:ext cx="1301036" cy="945122"/>
                  <a:chOff x="3298190" y="2125151"/>
                  <a:chExt cx="1301036" cy="945122"/>
                </a:xfrm>
              </p:grpSpPr>
              <p:grpSp>
                <p:nvGrpSpPr>
                  <p:cNvPr id="41" name="群組 40"/>
                  <p:cNvGrpSpPr/>
                  <p:nvPr/>
                </p:nvGrpSpPr>
                <p:grpSpPr>
                  <a:xfrm>
                    <a:off x="3298190" y="2125151"/>
                    <a:ext cx="1301036" cy="945122"/>
                    <a:chOff x="3298190" y="2125151"/>
                    <a:chExt cx="1301036" cy="945122"/>
                  </a:xfrm>
                </p:grpSpPr>
                <p:sp>
                  <p:nvSpPr>
                    <p:cNvPr id="43" name="圓角矩形 42"/>
                    <p:cNvSpPr/>
                    <p:nvPr/>
                  </p:nvSpPr>
                  <p:spPr>
                    <a:xfrm>
                      <a:off x="3298190" y="2258468"/>
                      <a:ext cx="1301036" cy="811805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4" name="Rectangle 32">
                      <a:extLst>
                        <a:ext uri="{FF2B5EF4-FFF2-40B4-BE49-F238E27FC236}">
                          <a16:creationId xmlns:a16="http://schemas.microsoft.com/office/drawing/2014/main" xmlns="" id="{69944704-80BA-5D4E-A191-A8398913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2299" y="2125151"/>
                      <a:ext cx="1072817" cy="266633"/>
                    </a:xfrm>
                    <a:prstGeom prst="rect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400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kern="0" dirty="0" smtClean="0">
                          <a:solidFill>
                            <a:srgbClr val="FFFFFF"/>
                          </a:solidFill>
                          <a:sym typeface="Arial"/>
                        </a:rPr>
                        <a:t>EMIS_WEB</a:t>
                      </a:r>
                      <a:endParaRPr lang="en-US" sz="1200" kern="0" dirty="0">
                        <a:solidFill>
                          <a:srgbClr val="FFFFFF"/>
                        </a:solidFill>
                        <a:sym typeface="Arial"/>
                      </a:endParaRPr>
                    </a:p>
                  </p:txBody>
                </p:sp>
              </p:grpSp>
              <p:sp>
                <p:nvSpPr>
                  <p:cNvPr id="42" name="Rectangle 35">
                    <a:extLst>
                      <a:ext uri="{FF2B5EF4-FFF2-40B4-BE49-F238E27FC236}">
                        <a16:creationId xmlns:a16="http://schemas.microsoft.com/office/drawing/2014/main" xmlns="" id="{C44F1BF5-564A-C247-9399-9A1F83597399}"/>
                      </a:ext>
                    </a:extLst>
                  </p:cNvPr>
                  <p:cNvSpPr/>
                  <p:nvPr/>
                </p:nvSpPr>
                <p:spPr>
                  <a:xfrm>
                    <a:off x="3477576" y="2519406"/>
                    <a:ext cx="925513" cy="21915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800" kern="0" dirty="0" smtClean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Arial"/>
                      </a:rPr>
                      <a:t>EMISWEB01</a:t>
                    </a:r>
                    <a:endParaRPr lang="en-US" sz="800" kern="0" dirty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endParaRPr>
                  </a:p>
                </p:txBody>
              </p:sp>
            </p:grpSp>
          </p:grp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xmlns="" id="{C44F1BF5-564A-C247-9399-9A1F83597399}"/>
                  </a:ext>
                </a:extLst>
              </p:cNvPr>
              <p:cNvSpPr/>
              <p:nvPr/>
            </p:nvSpPr>
            <p:spPr>
              <a:xfrm>
                <a:off x="3034308" y="2754347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10.168.3.84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grpSp>
        <p:nvGrpSpPr>
          <p:cNvPr id="47" name="群組 46"/>
          <p:cNvGrpSpPr/>
          <p:nvPr/>
        </p:nvGrpSpPr>
        <p:grpSpPr>
          <a:xfrm>
            <a:off x="4960620" y="1239056"/>
            <a:ext cx="1777154" cy="1727499"/>
            <a:chOff x="5105400" y="1239056"/>
            <a:chExt cx="1777154" cy="1727499"/>
          </a:xfrm>
        </p:grpSpPr>
        <p:grpSp>
          <p:nvGrpSpPr>
            <p:cNvPr id="48" name="群組 47"/>
            <p:cNvGrpSpPr/>
            <p:nvPr/>
          </p:nvGrpSpPr>
          <p:grpSpPr>
            <a:xfrm>
              <a:off x="5105400" y="1239056"/>
              <a:ext cx="1777154" cy="1727499"/>
              <a:chOff x="4055664" y="1460574"/>
              <a:chExt cx="1777154" cy="1727499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4055664" y="1460574"/>
                <a:ext cx="1777154" cy="1727499"/>
                <a:chOff x="4055664" y="1460574"/>
                <a:chExt cx="1777154" cy="1727499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4055664" y="1640594"/>
                  <a:ext cx="1777154" cy="154747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343606" y="1460574"/>
                  <a:ext cx="1224136" cy="360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rPr>
                    <a:t>EMIS_AP</a:t>
                  </a:r>
                  <a:endPara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4305156" y="2095774"/>
                <a:ext cx="1301036" cy="945122"/>
                <a:chOff x="5098390" y="2098535"/>
                <a:chExt cx="1301036" cy="945122"/>
              </a:xfrm>
            </p:grpSpPr>
            <p:grpSp>
              <p:nvGrpSpPr>
                <p:cNvPr id="52" name="群組 51"/>
                <p:cNvGrpSpPr/>
                <p:nvPr/>
              </p:nvGrpSpPr>
              <p:grpSpPr>
                <a:xfrm>
                  <a:off x="5098390" y="2098535"/>
                  <a:ext cx="1301036" cy="945122"/>
                  <a:chOff x="5098390" y="2098535"/>
                  <a:chExt cx="1301036" cy="945122"/>
                </a:xfrm>
              </p:grpSpPr>
              <p:sp>
                <p:nvSpPr>
                  <p:cNvPr id="54" name="圓角矩形 53"/>
                  <p:cNvSpPr/>
                  <p:nvPr/>
                </p:nvSpPr>
                <p:spPr>
                  <a:xfrm>
                    <a:off x="5098390" y="2231852"/>
                    <a:ext cx="1301036" cy="81180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" name="Rectangle 32">
                    <a:extLst>
                      <a:ext uri="{FF2B5EF4-FFF2-40B4-BE49-F238E27FC236}">
                        <a16:creationId xmlns:a16="http://schemas.microsoft.com/office/drawing/2014/main" xmlns="" id="{69944704-80BA-5D4E-A191-A8398913363D}"/>
                      </a:ext>
                    </a:extLst>
                  </p:cNvPr>
                  <p:cNvSpPr/>
                  <p:nvPr/>
                </p:nvSpPr>
                <p:spPr>
                  <a:xfrm>
                    <a:off x="5212499" y="2098535"/>
                    <a:ext cx="1072817" cy="266633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1200" kern="0" dirty="0" smtClean="0">
                        <a:solidFill>
                          <a:srgbClr val="FFFFFF"/>
                        </a:solidFill>
                        <a:sym typeface="Arial"/>
                      </a:rPr>
                      <a:t>EMIS_AP</a:t>
                    </a:r>
                    <a:endParaRPr lang="en-US" sz="1200" kern="0" dirty="0">
                      <a:solidFill>
                        <a:srgbClr val="FFFFFF"/>
                      </a:solidFill>
                      <a:sym typeface="Arial"/>
                    </a:endParaRPr>
                  </a:p>
                </p:txBody>
              </p:sp>
            </p:grpSp>
            <p:sp>
              <p:nvSpPr>
                <p:cNvPr id="53" name="Rectangle 35">
                  <a:extLst>
                    <a:ext uri="{FF2B5EF4-FFF2-40B4-BE49-F238E27FC236}">
                      <a16:creationId xmlns:a16="http://schemas.microsoft.com/office/drawing/2014/main" xmlns="" id="{C44F1BF5-564A-C247-9399-9A1F83597399}"/>
                    </a:ext>
                  </a:extLst>
                </p:cNvPr>
                <p:cNvSpPr/>
                <p:nvPr/>
              </p:nvSpPr>
              <p:spPr>
                <a:xfrm>
                  <a:off x="5277776" y="2492790"/>
                  <a:ext cx="925513" cy="2191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800" kern="0" dirty="0" smtClean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rPr>
                    <a:t>EMISAP</a:t>
                  </a:r>
                  <a:endParaRPr lang="en-US" sz="800" kern="0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endParaRPr>
                </a:p>
              </p:txBody>
            </p:sp>
          </p:grpSp>
        </p:grp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5534277" y="250844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172.16.234.42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7330438" y="1239056"/>
            <a:ext cx="1921933" cy="1727499"/>
            <a:chOff x="7238998" y="1239056"/>
            <a:chExt cx="1921933" cy="1727499"/>
          </a:xfrm>
        </p:grpSpPr>
        <p:grpSp>
          <p:nvGrpSpPr>
            <p:cNvPr id="59" name="群組 58"/>
            <p:cNvGrpSpPr/>
            <p:nvPr/>
          </p:nvGrpSpPr>
          <p:grpSpPr>
            <a:xfrm>
              <a:off x="7238998" y="1239056"/>
              <a:ext cx="1921933" cy="1727499"/>
              <a:chOff x="7238999" y="3704798"/>
              <a:chExt cx="1921933" cy="172749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38999" y="3865029"/>
                <a:ext cx="1921933" cy="156726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587897" y="3704798"/>
                <a:ext cx="1224136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Intranet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7517974" y="1874256"/>
              <a:ext cx="1363980" cy="945122"/>
              <a:chOff x="7137694" y="4183557"/>
              <a:chExt cx="1363980" cy="945122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7137694" y="4183557"/>
                <a:ext cx="1363980" cy="945122"/>
                <a:chOff x="6421265" y="1237233"/>
                <a:chExt cx="1363980" cy="945122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6421265" y="1355011"/>
                  <a:ext cx="1363980" cy="82734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5" name="Rectangle 32">
                  <a:extLst>
                    <a:ext uri="{FF2B5EF4-FFF2-40B4-BE49-F238E27FC236}">
                      <a16:creationId xmlns:a16="http://schemas.microsoft.com/office/drawing/2014/main" xmlns="" id="{69944704-80BA-5D4E-A191-A8398913363D}"/>
                    </a:ext>
                  </a:extLst>
                </p:cNvPr>
                <p:cNvSpPr/>
                <p:nvPr/>
              </p:nvSpPr>
              <p:spPr>
                <a:xfrm>
                  <a:off x="6569452" y="1237233"/>
                  <a:ext cx="1072817" cy="26663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1200" kern="0" dirty="0" smtClean="0">
                      <a:solidFill>
                        <a:srgbClr val="FFFFFF"/>
                      </a:solidFill>
                      <a:sym typeface="Arial"/>
                    </a:rPr>
                    <a:t>HADOOP</a:t>
                  </a:r>
                  <a:endParaRPr lang="en-US" sz="1200" kern="0" dirty="0">
                    <a:solidFill>
                      <a:srgbClr val="FFFFFF"/>
                    </a:solidFill>
                    <a:sym typeface="Arial"/>
                  </a:endParaRPr>
                </a:p>
              </p:txBody>
            </p:sp>
          </p:grp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xmlns="" id="{69944704-80BA-5D4E-A191-A8398913363D}"/>
                  </a:ext>
                </a:extLst>
              </p:cNvPr>
              <p:cNvSpPr/>
              <p:nvPr/>
            </p:nvSpPr>
            <p:spPr>
              <a:xfrm>
                <a:off x="7370217" y="4577812"/>
                <a:ext cx="925512" cy="2218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1000" kern="0" dirty="0" smtClean="0">
                    <a:solidFill>
                      <a:srgbClr val="FFFFFF"/>
                    </a:solidFill>
                    <a:sym typeface="Arial"/>
                  </a:rPr>
                  <a:t>HDFS</a:t>
                </a:r>
                <a:endParaRPr lang="en-US" sz="10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63" name="Rectangle 35">
                <a:extLst>
                  <a:ext uri="{FF2B5EF4-FFF2-40B4-BE49-F238E27FC236}">
                    <a16:creationId xmlns:a16="http://schemas.microsoft.com/office/drawing/2014/main" xmlns="" id="{C44F1BF5-564A-C247-9399-9A1F83597399}"/>
                  </a:ext>
                </a:extLst>
              </p:cNvPr>
              <p:cNvSpPr/>
              <p:nvPr/>
            </p:nvSpPr>
            <p:spPr>
              <a:xfrm>
                <a:off x="7370216" y="4815104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172.16.234.27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68" name="文字方塊 67"/>
          <p:cNvSpPr txBox="1"/>
          <p:nvPr/>
        </p:nvSpPr>
        <p:spPr>
          <a:xfrm>
            <a:off x="4298218" y="240599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4333186" y="2338448"/>
            <a:ext cx="62743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683278" y="24100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>
            <a:off x="6737774" y="2342493"/>
            <a:ext cx="59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程式發生錯誤之處理方式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爬蟲程式執行過程中的任何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皆用</a:t>
            </a:r>
            <a:r>
              <a:rPr lang="en-US" altLang="zh-TW" dirty="0" smtClean="0"/>
              <a:t>try/except</a:t>
            </a:r>
            <a:r>
              <a:rPr lang="zh-TW" altLang="en-US" dirty="0" smtClean="0"/>
              <a:t>的方式接住並通知相關人等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將錯誤訊息存於文字檔並存放於</a:t>
            </a:r>
            <a:r>
              <a:rPr lang="en-US" altLang="zh-TW" sz="1600" dirty="0" smtClean="0"/>
              <a:t>original</a:t>
            </a:r>
            <a:r>
              <a:rPr lang="zh-TW" altLang="en-US" sz="1600" dirty="0" smtClean="0"/>
              <a:t>資料夾</a:t>
            </a:r>
            <a:r>
              <a:rPr lang="zh-TW" altLang="en-US" sz="1600" dirty="0" smtClean="0"/>
              <a:t>中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產生</a:t>
            </a:r>
            <a:r>
              <a:rPr lang="zh-TW" altLang="en-US" dirty="0" smtClean="0"/>
              <a:t>之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寄給相關人員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有設定</a:t>
            </a:r>
            <a:r>
              <a:rPr lang="en-US" altLang="zh-TW" sz="1600" dirty="0" smtClean="0"/>
              <a:t>Mail server</a:t>
            </a:r>
            <a:r>
              <a:rPr lang="zh-TW" altLang="en-US" sz="1600" dirty="0" smtClean="0"/>
              <a:t>則直接在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寄出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無</a:t>
            </a:r>
            <a:r>
              <a:rPr lang="en-US" altLang="zh-TW" sz="1600" dirty="0"/>
              <a:t>Mail server</a:t>
            </a:r>
            <a:r>
              <a:rPr lang="zh-TW" altLang="en-US" sz="1600" dirty="0" smtClean="0"/>
              <a:t>則寫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將</a:t>
            </a:r>
            <a:r>
              <a:rPr lang="en-US" altLang="zh-TW" sz="1600" dirty="0" smtClean="0"/>
              <a:t>log</a:t>
            </a:r>
            <a:r>
              <a:rPr lang="zh-TW" altLang="en-US" sz="1600" dirty="0" smtClean="0"/>
              <a:t>傳至</a:t>
            </a:r>
            <a:r>
              <a:rPr lang="en-US" altLang="zh-TW" sz="1600" dirty="0" smtClean="0"/>
              <a:t>SIIFM</a:t>
            </a:r>
            <a:r>
              <a:rPr lang="zh-TW" altLang="en-US" sz="1600" dirty="0" smtClean="0"/>
              <a:t>再寄出</a:t>
            </a: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46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程式發生錯誤之處理方式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爬蟲程式執行過程中的任何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皆用</a:t>
            </a:r>
            <a:r>
              <a:rPr lang="en-US" altLang="zh-TW" dirty="0" smtClean="0"/>
              <a:t>try/except</a:t>
            </a:r>
            <a:r>
              <a:rPr lang="zh-TW" altLang="en-US" dirty="0" smtClean="0"/>
              <a:t>的方式接住並通知相關人等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/>
              <a:t>使用</a:t>
            </a:r>
            <a:r>
              <a:rPr lang="en-US" altLang="zh-TW" sz="1600" dirty="0"/>
              <a:t>Python</a:t>
            </a:r>
            <a:r>
              <a:rPr lang="zh-TW" altLang="en-US" sz="1600" dirty="0"/>
              <a:t>原生套件</a:t>
            </a:r>
            <a:r>
              <a:rPr lang="en-US" altLang="zh-TW" sz="1600" dirty="0"/>
              <a:t>logging</a:t>
            </a:r>
            <a:r>
              <a:rPr lang="zh-TW" altLang="en-US" sz="1600" dirty="0"/>
              <a:t>產生爬蟲程式執行過程的</a:t>
            </a:r>
            <a:r>
              <a:rPr lang="en-US" altLang="zh-TW" sz="1600" dirty="0"/>
              <a:t>log</a:t>
            </a:r>
            <a:r>
              <a:rPr lang="zh-TW" altLang="en-US" sz="1600" dirty="0"/>
              <a:t>，並建立 </a:t>
            </a:r>
            <a:r>
              <a:rPr lang="en-US" altLang="zh-TW" sz="1600" dirty="0"/>
              <a:t>…/crawler/log </a:t>
            </a:r>
            <a:r>
              <a:rPr lang="en-US" altLang="zh-TW" sz="1600" dirty="0" smtClean="0"/>
              <a:t>/&lt;</a:t>
            </a:r>
            <a:r>
              <a:rPr lang="zh-TW" altLang="en-US" sz="1600" dirty="0" smtClean="0"/>
              <a:t>爬蟲程式名稱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目錄</a:t>
            </a:r>
            <a:r>
              <a:rPr lang="zh-TW" altLang="en-US" sz="1600" dirty="0"/>
              <a:t>存  放爬蟲程式執行過程所產生的</a:t>
            </a:r>
            <a:r>
              <a:rPr lang="en-US" altLang="zh-TW" sz="1600" dirty="0"/>
              <a:t>log</a:t>
            </a:r>
          </a:p>
          <a:p>
            <a:pPr marL="219802" lvl="1"/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產生之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寄給相關人員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有設定</a:t>
            </a:r>
            <a:r>
              <a:rPr lang="en-US" altLang="zh-TW" sz="1600" dirty="0" smtClean="0"/>
              <a:t>Mail server</a:t>
            </a:r>
            <a:r>
              <a:rPr lang="zh-TW" altLang="en-US" sz="1600" dirty="0" smtClean="0"/>
              <a:t>則直接在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寄出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若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無</a:t>
            </a:r>
            <a:r>
              <a:rPr lang="en-US" altLang="zh-TW" sz="1600" dirty="0"/>
              <a:t>Mail server</a:t>
            </a:r>
            <a:r>
              <a:rPr lang="zh-TW" altLang="en-US" sz="1600" dirty="0" smtClean="0"/>
              <a:t>則寫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將</a:t>
            </a:r>
            <a:r>
              <a:rPr lang="en-US" altLang="zh-TW" sz="1600" dirty="0" smtClean="0"/>
              <a:t>log</a:t>
            </a:r>
            <a:r>
              <a:rPr lang="zh-TW" altLang="en-US" sz="1600" dirty="0" smtClean="0"/>
              <a:t>傳至</a:t>
            </a:r>
            <a:r>
              <a:rPr lang="en-US" altLang="zh-TW" sz="1600" dirty="0" smtClean="0"/>
              <a:t>SIIFM</a:t>
            </a:r>
            <a:r>
              <a:rPr lang="zh-TW" altLang="en-US" sz="1600" dirty="0" smtClean="0"/>
              <a:t>再寄出</a:t>
            </a: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86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環境需求及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版本及套件需求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19377976"/>
              </p:ext>
            </p:extLst>
          </p:nvPr>
        </p:nvGraphicFramePr>
        <p:xfrm>
          <a:off x="738188" y="1657350"/>
          <a:ext cx="8230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292"/>
                <a:gridCol w="1600200"/>
                <a:gridCol w="46710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需安裝軟體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套件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版本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Python3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3.6.5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gcc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安裝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gcc-c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++.x86_64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itchFamily="34" charset="-120"/>
                          <a:ea typeface="微軟正黑體" pitchFamily="34" charset="-120"/>
                        </a:rPr>
                        <a:t>安裝</a:t>
                      </a:r>
                      <a:r>
                        <a:rPr lang="en-US" altLang="zh-TW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r>
                        <a:rPr lang="zh-TW" altLang="en-US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python-</a:t>
                      </a:r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devel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安裝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需要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套件需求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所</a:t>
            </a:r>
            <a:r>
              <a:rPr lang="zh-TW" altLang="en-US" dirty="0" smtClean="0"/>
              <a:t>需第三方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套件及各套件相依關係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67913"/>
              </p:ext>
            </p:extLst>
          </p:nvPr>
        </p:nvGraphicFramePr>
        <p:xfrm>
          <a:off x="746759" y="2042160"/>
          <a:ext cx="8321041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1"/>
                <a:gridCol w="1801707"/>
                <a:gridCol w="4385733"/>
              </a:tblGrid>
              <a:tr h="4114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套件名稱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版本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相依套件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requests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2.22.0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certifi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=2019.9.11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urllib3=1.25.6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idna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=2.8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chardet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=3.0.4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BeautifulSoup4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4.6.0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soupsieve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=1.9.4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numpy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1.17.1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pandas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0.25.1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setuptools_scm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=3.3.3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six=1.12.0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python-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dateutil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=2.8.0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pytz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=2019.2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Cython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=0.29.13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現有爬蟲程式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74307489"/>
              </p:ext>
            </p:extLst>
          </p:nvPr>
        </p:nvGraphicFramePr>
        <p:xfrm>
          <a:off x="524828" y="1444625"/>
          <a:ext cx="878554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901700"/>
                <a:gridCol w="3897630"/>
                <a:gridCol w="195707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程式名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執行頻率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相關存放位置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taiwanbuying_monthly.py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1/m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taiwanbuying_monthly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taiwanbuying_monthly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data_gov_corp_tax.py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1/m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data_gov_corp_tax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data_gov_corp_tax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會產生三個檔案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pcc_gov.py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1/m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程式路徑：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endParaRPr lang="en-US" altLang="zh-TW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原始資料：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…/data/original/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清洗資料：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…/data/clean/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pcc_gov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需呼叫副程式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trie.py</a:t>
                      </a:r>
                    </a:p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爬取過程需參考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…/programs/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input_data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mlist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及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…/data/history/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google_search_history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其餘程式及檔案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692782"/>
              </p:ext>
            </p:extLst>
          </p:nvPr>
        </p:nvGraphicFramePr>
        <p:xfrm>
          <a:off x="524828" y="2176145"/>
          <a:ext cx="878554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42"/>
                <a:gridCol w="901700"/>
                <a:gridCol w="2137410"/>
                <a:gridCol w="371729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程式名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執行頻率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相關存放位置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用途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dmz2hdfs.sh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…/crawler/data/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將檔案從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DMZ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最終搬至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HDFS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並創建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HIVE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TABLE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；執行過程中會將檔案傳輸過程的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LOG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寫入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…/crawler/log/dmz2hdfs.log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start-dmz2hdfs.sh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…/crawler/data/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讀取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data_path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，並將絕對路徑作為參數執行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dmz2hdfs.sh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data_path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1/d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存放路徑：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…/crawler/data/</a:t>
                      </a:r>
                      <a:endParaRPr lang="zh-TW" altLang="en-US" sz="12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由每支爬蟲程式於每次執行完畢時將「欲放入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HDFS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的檔案」絕對路徑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APPEND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寫進該檔案中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0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新爬蟲程式上線注意事項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/>
              <a:t>爬蟲程式</a:t>
            </a:r>
            <a:r>
              <a:rPr lang="zh-TW" altLang="en-US" sz="1600" dirty="0" smtClean="0"/>
              <a:t>名稱以目的或目標網站名稱命名</a:t>
            </a:r>
            <a:r>
              <a:rPr lang="en-US" altLang="zh-TW" sz="1600" dirty="0" smtClean="0"/>
              <a:t>(e.g. </a:t>
            </a:r>
            <a:r>
              <a:rPr lang="en-US" altLang="zh-TW" sz="1600" dirty="0" smtClean="0">
                <a:solidFill>
                  <a:schemeClr val="dk1"/>
                </a:solidFill>
              </a:rPr>
              <a:t>pcc_gov.py)</a:t>
            </a:r>
            <a:r>
              <a:rPr lang="zh-TW" altLang="en-US" sz="1600" dirty="0" smtClean="0">
                <a:solidFill>
                  <a:schemeClr val="dk1"/>
                </a:solidFill>
              </a:rPr>
              <a:t>，並存放於</a:t>
            </a:r>
            <a:r>
              <a:rPr lang="en-US" altLang="zh-TW" sz="1600" dirty="0"/>
              <a:t>/home/</a:t>
            </a:r>
            <a:r>
              <a:rPr lang="en-US" altLang="zh-TW" sz="1600" dirty="0" err="1"/>
              <a:t>emis_ap</a:t>
            </a:r>
            <a:r>
              <a:rPr lang="en-US" altLang="zh-TW" sz="1600" dirty="0"/>
              <a:t>/crawler/programs</a:t>
            </a:r>
            <a:r>
              <a:rPr lang="en-US" altLang="zh-TW" sz="1600" dirty="0" smtClean="0"/>
              <a:t>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dk1"/>
                </a:solidFill>
              </a:rPr>
              <a:t>爬下來的檔案以爬蟲程式、用途及時間命名</a:t>
            </a:r>
            <a:r>
              <a:rPr lang="en-US" altLang="zh-TW" sz="1600" dirty="0"/>
              <a:t>&lt;</a:t>
            </a:r>
            <a:r>
              <a:rPr lang="zh-TW" altLang="en-US" sz="1600" dirty="0"/>
              <a:t>爬蟲程式名稱</a:t>
            </a:r>
            <a:r>
              <a:rPr lang="en-US" altLang="zh-TW" sz="1600" dirty="0"/>
              <a:t>&gt;[_&lt;</a:t>
            </a:r>
            <a:r>
              <a:rPr lang="zh-TW" altLang="en-US" sz="1600" dirty="0"/>
              <a:t>用途</a:t>
            </a:r>
            <a:r>
              <a:rPr lang="en-US" altLang="zh-TW" sz="1600" dirty="0"/>
              <a:t>&gt;]_&lt;YYYYMM[DD]&gt; </a:t>
            </a:r>
            <a:r>
              <a:rPr lang="en-US" altLang="zh-TW" sz="1600" dirty="0" smtClean="0">
                <a:solidFill>
                  <a:schemeClr val="dk1"/>
                </a:solidFill>
              </a:rPr>
              <a:t>(e.g. pcc_gov_20191105.csv)</a:t>
            </a:r>
            <a:r>
              <a:rPr lang="zh-TW" altLang="en-US" sz="1600" dirty="0" smtClean="0">
                <a:solidFill>
                  <a:schemeClr val="dk1"/>
                </a:solidFill>
              </a:rPr>
              <a:t>，包含原始資料、清洗過資料及</a:t>
            </a:r>
            <a:r>
              <a:rPr lang="en-US" altLang="zh-TW" sz="1600" dirty="0" smtClean="0">
                <a:solidFill>
                  <a:schemeClr val="dk1"/>
                </a:solidFill>
              </a:rPr>
              <a:t>LOG</a:t>
            </a:r>
            <a:endParaRPr lang="zh-TW" altLang="en-US" sz="1600" dirty="0">
              <a:solidFill>
                <a:schemeClr val="dk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/>
              <a:t>由該爬蟲程式自行以爬蟲程式名稱建立</a:t>
            </a:r>
            <a:r>
              <a:rPr lang="zh-TW" altLang="en-US" sz="1600" dirty="0"/>
              <a:t>存放資料的</a:t>
            </a:r>
            <a:r>
              <a:rPr lang="zh-TW" altLang="en-US" sz="1600" dirty="0" smtClean="0"/>
              <a:t>資料夾於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/crawler/data/clean/</a:t>
            </a:r>
            <a:r>
              <a:rPr lang="zh-TW" altLang="en-US" sz="1600" dirty="0" smtClean="0"/>
              <a:t>及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/crawler/data/original/ (e.g. 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/crawler/data/origin/</a:t>
            </a:r>
            <a:r>
              <a:rPr lang="en-US" altLang="zh-TW" sz="1600" dirty="0" err="1" smtClean="0">
                <a:solidFill>
                  <a:schemeClr val="dk1"/>
                </a:solidFill>
              </a:rPr>
              <a:t>pcc_gov</a:t>
            </a:r>
            <a:r>
              <a:rPr lang="en-US" altLang="zh-TW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/>
              <a:t>原始</a:t>
            </a:r>
            <a:r>
              <a:rPr lang="zh-TW" altLang="en-US" sz="1600" dirty="0" smtClean="0"/>
              <a:t>資料以</a:t>
            </a:r>
            <a:r>
              <a:rPr lang="en-US" altLang="zh-TW" sz="1600" dirty="0" err="1" smtClean="0"/>
              <a:t>json</a:t>
            </a:r>
            <a:r>
              <a:rPr lang="zh-TW" altLang="en-US" sz="1600" dirty="0" smtClean="0"/>
              <a:t>格式存放於</a:t>
            </a:r>
            <a:r>
              <a:rPr lang="en-US" altLang="zh-TW" sz="1600" dirty="0" smtClean="0"/>
              <a:t>…/original/</a:t>
            </a:r>
            <a:r>
              <a:rPr lang="en-US" altLang="zh-TW" sz="1600" dirty="0" err="1" smtClean="0"/>
              <a:t>pcc_gov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，清洗過資料以</a:t>
            </a:r>
            <a:r>
              <a:rPr lang="en-US" altLang="zh-TW" sz="1600" dirty="0" err="1" smtClean="0"/>
              <a:t>csv</a:t>
            </a:r>
            <a:r>
              <a:rPr lang="zh-TW" altLang="en-US" sz="1600" dirty="0" smtClean="0"/>
              <a:t>格式存放於</a:t>
            </a:r>
            <a:r>
              <a:rPr lang="en-US" altLang="zh-TW" sz="1600" dirty="0" smtClean="0"/>
              <a:t>…/clean/</a:t>
            </a:r>
            <a:r>
              <a:rPr lang="en-US" altLang="zh-TW" sz="1600" dirty="0" err="1" smtClean="0"/>
              <a:t>pcc_gov</a:t>
            </a:r>
            <a:r>
              <a:rPr lang="en-US" altLang="zh-TW" sz="1600" dirty="0" smtClean="0"/>
              <a:t>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/>
              <a:t>每支爬蟲程式將「欲放入</a:t>
            </a:r>
            <a:r>
              <a:rPr lang="en-US" altLang="zh-TW" sz="1600" dirty="0"/>
              <a:t>HDFS</a:t>
            </a:r>
            <a:r>
              <a:rPr lang="zh-TW" altLang="en-US" sz="1600" dirty="0"/>
              <a:t>的檔案」絕對路徑</a:t>
            </a:r>
            <a:r>
              <a:rPr lang="en-US" altLang="zh-TW" sz="1600" dirty="0"/>
              <a:t>APPEND</a:t>
            </a:r>
            <a:r>
              <a:rPr lang="zh-TW" altLang="en-US" sz="1600" dirty="0" smtClean="0"/>
              <a:t>寫進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</a:t>
            </a:r>
            <a:r>
              <a:rPr lang="en-US" altLang="zh-TW" sz="1600" dirty="0" err="1" smtClean="0"/>
              <a:t>data_path</a:t>
            </a:r>
            <a:r>
              <a:rPr lang="zh-TW" altLang="en-US" sz="1600" dirty="0" smtClean="0"/>
              <a:t>中</a:t>
            </a:r>
            <a:r>
              <a:rPr lang="en-US" altLang="zh-TW" sz="1600" dirty="0" smtClean="0"/>
              <a:t>(e.g. </a:t>
            </a:r>
            <a:r>
              <a:rPr lang="en-US" altLang="zh-TW" sz="1600" dirty="0"/>
              <a:t>/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/crawler/data/clean/</a:t>
            </a:r>
            <a:r>
              <a:rPr lang="en-US" altLang="zh-TW" sz="1600" dirty="0" err="1" smtClean="0"/>
              <a:t>pcc_gov</a:t>
            </a:r>
            <a:r>
              <a:rPr lang="en-US" altLang="zh-TW" sz="1600" dirty="0" smtClean="0"/>
              <a:t>/pcc_gov.csv)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/>
              <a:t>若爬蟲程式需呼叫副程式，則建立該爬蟲之資料夾，並將程式放於該資料夾中，如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/crawler/programs/</a:t>
            </a:r>
            <a:r>
              <a:rPr lang="en-US" altLang="zh-TW" sz="1600" dirty="0" err="1" smtClean="0"/>
              <a:t>google_search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，裡面放</a:t>
            </a:r>
            <a:r>
              <a:rPr lang="en-US" altLang="zh-TW" sz="1600" dirty="0" smtClean="0"/>
              <a:t>google_search.py</a:t>
            </a:r>
            <a:r>
              <a:rPr lang="zh-TW" altLang="en-US" sz="1600" dirty="0" smtClean="0"/>
              <a:t>及</a:t>
            </a:r>
            <a:r>
              <a:rPr lang="en-US" altLang="zh-TW" sz="1600" dirty="0" smtClean="0"/>
              <a:t>trie.py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/>
              <a:t>若爬蟲執行過程中需存放歷史資料作為爬取過程識別是否重複爬取，則將該資料存放於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emis_ap</a:t>
            </a:r>
            <a:r>
              <a:rPr lang="en-US" altLang="zh-TW" sz="1600" dirty="0" smtClean="0"/>
              <a:t>/crawler/data/history/</a:t>
            </a:r>
            <a:r>
              <a:rPr lang="en-US" altLang="zh-TW" sz="1600" dirty="0" err="1" smtClean="0"/>
              <a:t>google_search</a:t>
            </a:r>
            <a:r>
              <a:rPr lang="en-US" altLang="zh-TW" sz="1600" dirty="0" smtClean="0"/>
              <a:t>/</a:t>
            </a:r>
            <a:endParaRPr lang="zh-TW" alt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2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正式環境資料傳輸</a:t>
            </a:r>
            <a:r>
              <a:rPr lang="zh-TW" altLang="en-US" dirty="0"/>
              <a:t>路線及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EMIS</a:t>
            </a:r>
            <a:r>
              <a:rPr lang="zh-TW" altLang="en-US" dirty="0"/>
              <a:t>爬蟲資料夾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r>
              <a:rPr lang="zh-TW" altLang="en-US" dirty="0" smtClean="0"/>
              <a:t>待</a:t>
            </a:r>
            <a:r>
              <a:rPr lang="zh-TW" altLang="en-US" dirty="0"/>
              <a:t>討論</a:t>
            </a:r>
            <a:r>
              <a:rPr lang="zh-TW" altLang="en-US" dirty="0" smtClean="0"/>
              <a:t>項目</a:t>
            </a:r>
            <a:r>
              <a:rPr lang="zh-TW" altLang="en-US" dirty="0" smtClean="0"/>
              <a:t>及結論</a:t>
            </a:r>
            <a:endParaRPr lang="en-US" altLang="zh-TW" dirty="0" smtClean="0"/>
          </a:p>
          <a:p>
            <a:r>
              <a:rPr lang="zh-TW" altLang="en-US" dirty="0" smtClean="0"/>
              <a:t>環境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現有爬蟲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其餘程式及檔案</a:t>
            </a:r>
            <a:endParaRPr lang="en-US" altLang="zh-TW" dirty="0" smtClean="0"/>
          </a:p>
          <a:p>
            <a:r>
              <a:rPr lang="zh-TW" altLang="en-US" dirty="0"/>
              <a:t>新爬蟲</a:t>
            </a:r>
            <a:r>
              <a:rPr lang="zh-TW" altLang="en-US" dirty="0" smtClean="0"/>
              <a:t>程式上線</a:t>
            </a:r>
            <a:r>
              <a:rPr lang="zh-TW" altLang="en-US" dirty="0" smtClean="0"/>
              <a:t>注意事項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48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正式環境資料傳輸路線及架構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1311747" y="5924550"/>
            <a:ext cx="3272236" cy="38973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/>
              <a:t>已</a:t>
            </a:r>
            <a:r>
              <a:rPr lang="zh-TW" altLang="en-US" b="1" dirty="0" smtClean="0"/>
              <a:t>確定之資料傳輸方向</a:t>
            </a:r>
            <a:endParaRPr lang="en-US" altLang="zh-TW" b="1" dirty="0" smtClean="0"/>
          </a:p>
          <a:p>
            <a:r>
              <a:rPr lang="zh-TW" altLang="en-US" b="1" dirty="0"/>
              <a:t>未</a:t>
            </a:r>
            <a:r>
              <a:rPr lang="zh-TW" altLang="en-US" b="1" dirty="0" smtClean="0"/>
              <a:t>確定之資料傳輸方向</a:t>
            </a:r>
            <a:endParaRPr lang="zh-TW" altLang="en-US" b="1" dirty="0"/>
          </a:p>
        </p:txBody>
      </p:sp>
      <p:grpSp>
        <p:nvGrpSpPr>
          <p:cNvPr id="101" name="群組 100"/>
          <p:cNvGrpSpPr/>
          <p:nvPr/>
        </p:nvGrpSpPr>
        <p:grpSpPr>
          <a:xfrm>
            <a:off x="465013" y="3669769"/>
            <a:ext cx="8695920" cy="2166268"/>
            <a:chOff x="465013" y="3685009"/>
            <a:chExt cx="8695920" cy="2166268"/>
          </a:xfrm>
        </p:grpSpPr>
        <p:sp>
          <p:nvSpPr>
            <p:cNvPr id="100" name="矩形 99"/>
            <p:cNvSpPr/>
            <p:nvPr/>
          </p:nvSpPr>
          <p:spPr>
            <a:xfrm>
              <a:off x="465013" y="3865029"/>
              <a:ext cx="8695920" cy="19862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12276" y="3685009"/>
              <a:ext cx="1224136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Intranet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775010" y="248138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金控</a:t>
            </a:r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Proxy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5146" y="5290879"/>
            <a:ext cx="295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etlfs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infa_shared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SrcFiles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清洗過資料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…/</a:t>
            </a:r>
            <a:r>
              <a:rPr lang="en-US" altLang="zh-TW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some_dir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原始資料</a:t>
            </a:r>
            <a:r>
              <a:rPr lang="en-US" altLang="zh-TW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812638" y="4192010"/>
            <a:ext cx="4723210" cy="920603"/>
            <a:chOff x="3203848" y="2227477"/>
            <a:chExt cx="4723210" cy="920603"/>
          </a:xfrm>
        </p:grpSpPr>
        <p:sp>
          <p:nvSpPr>
            <p:cNvPr id="32" name="圓角矩形 31"/>
            <p:cNvSpPr/>
            <p:nvPr/>
          </p:nvSpPr>
          <p:spPr>
            <a:xfrm>
              <a:off x="3203848" y="2338397"/>
              <a:ext cx="2058715" cy="80968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3286382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SIIFM01P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3286382" y="2810360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172.18.219.11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4253683" y="2573067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SIIFM02P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4253682" y="281035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172.18.219.12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3702956" y="2227477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 smtClean="0">
                  <a:solidFill>
                    <a:srgbClr val="FFFFFF"/>
                  </a:solidFill>
                  <a:sym typeface="Arial"/>
                </a:rPr>
                <a:t>SIIFM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2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7001546" y="2561655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PSID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3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7001545" y="2798947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172.16.99.136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108952" y="4168028"/>
            <a:ext cx="2006115" cy="944586"/>
            <a:chOff x="6141720" y="1237233"/>
            <a:chExt cx="2006115" cy="944586"/>
          </a:xfrm>
        </p:grpSpPr>
        <p:sp>
          <p:nvSpPr>
            <p:cNvPr id="44" name="圓角矩形 43"/>
            <p:cNvSpPr/>
            <p:nvPr/>
          </p:nvSpPr>
          <p:spPr>
            <a:xfrm>
              <a:off x="6141720" y="1355011"/>
              <a:ext cx="2006115" cy="826808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5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6569452" y="1237233"/>
              <a:ext cx="1072817" cy="2666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200" kern="0" dirty="0">
                  <a:solidFill>
                    <a:srgbClr val="FFFFFF"/>
                  </a:solidFill>
                  <a:sym typeface="Arial"/>
                </a:rPr>
                <a:t>ODSDB</a:t>
              </a:r>
              <a:endParaRPr lang="en-US" sz="1200" kern="0" dirty="0">
                <a:solidFill>
                  <a:srgbClr val="FFFFFF"/>
                </a:solidFill>
                <a:sym typeface="Arial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460545" y="1460073"/>
            <a:ext cx="1292055" cy="1727499"/>
            <a:chOff x="137160" y="1487693"/>
            <a:chExt cx="1292055" cy="1727499"/>
          </a:xfrm>
        </p:grpSpPr>
        <p:grpSp>
          <p:nvGrpSpPr>
            <p:cNvPr id="56" name="群組 55"/>
            <p:cNvGrpSpPr/>
            <p:nvPr/>
          </p:nvGrpSpPr>
          <p:grpSpPr>
            <a:xfrm>
              <a:off x="137160" y="1487693"/>
              <a:ext cx="1292055" cy="1727499"/>
              <a:chOff x="137160" y="1487693"/>
              <a:chExt cx="1292055" cy="172749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7160" y="1667713"/>
                <a:ext cx="1292055" cy="15474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42516" y="1487693"/>
                <a:ext cx="1081341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Internet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260448" y="2360222"/>
              <a:ext cx="1045479" cy="464995"/>
              <a:chOff x="451567" y="2715129"/>
              <a:chExt cx="1045479" cy="464995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451567" y="2736079"/>
                <a:ext cx="10454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1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Port:80</a:t>
                </a:r>
                <a:r>
                  <a:rPr lang="zh-TW" altLang="en-US" sz="11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、</a:t>
                </a:r>
                <a:r>
                  <a:rPr lang="en-US" altLang="zh-TW" sz="11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443</a:t>
                </a:r>
              </a:p>
              <a:p>
                <a:pPr algn="ctr"/>
                <a:r>
                  <a:rPr lang="en-US" altLang="zh-TW" sz="11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IP:Any</a:t>
                </a:r>
                <a:endParaRPr lang="zh-TW" alt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458859" y="2715129"/>
                <a:ext cx="1030891" cy="464995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53" name="直線單箭頭接點 52"/>
          <p:cNvCxnSpPr/>
          <p:nvPr/>
        </p:nvCxnSpPr>
        <p:spPr>
          <a:xfrm flipV="1">
            <a:off x="1822236" y="2413833"/>
            <a:ext cx="680121" cy="5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直線圖說文字 3 (加上框線和強調線) 105"/>
          <p:cNvSpPr/>
          <p:nvPr/>
        </p:nvSpPr>
        <p:spPr>
          <a:xfrm>
            <a:off x="812638" y="5263559"/>
            <a:ext cx="3006009" cy="503718"/>
          </a:xfrm>
          <a:prstGeom prst="accentBorderCallout3">
            <a:avLst>
              <a:gd name="adj1" fmla="val 18750"/>
              <a:gd name="adj2" fmla="val -2182"/>
              <a:gd name="adj3" fmla="val 15157"/>
              <a:gd name="adj4" fmla="val -5891"/>
              <a:gd name="adj5" fmla="val -40686"/>
              <a:gd name="adj6" fmla="val -5958"/>
              <a:gd name="adj7" fmla="val -93149"/>
              <a:gd name="adj8" fmla="val -93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7" name="直線單箭頭接點 106"/>
          <p:cNvCxnSpPr/>
          <p:nvPr/>
        </p:nvCxnSpPr>
        <p:spPr>
          <a:xfrm>
            <a:off x="2959365" y="4748026"/>
            <a:ext cx="1069710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2983259" y="4452862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Informatica</a:t>
            </a:r>
            <a:endParaRPr lang="zh-TW" altLang="en-US" sz="10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58149" y="4183557"/>
            <a:ext cx="2006115" cy="991116"/>
            <a:chOff x="6858149" y="4183557"/>
            <a:chExt cx="2006115" cy="991116"/>
          </a:xfrm>
        </p:grpSpPr>
        <p:grpSp>
          <p:nvGrpSpPr>
            <p:cNvPr id="49" name="群組 48"/>
            <p:cNvGrpSpPr/>
            <p:nvPr/>
          </p:nvGrpSpPr>
          <p:grpSpPr>
            <a:xfrm>
              <a:off x="6858149" y="4183557"/>
              <a:ext cx="2006115" cy="991116"/>
              <a:chOff x="6141720" y="1237233"/>
              <a:chExt cx="2006115" cy="991116"/>
            </a:xfrm>
          </p:grpSpPr>
          <p:sp>
            <p:nvSpPr>
              <p:cNvPr id="50" name="圓角矩形 49"/>
              <p:cNvSpPr/>
              <p:nvPr/>
            </p:nvSpPr>
            <p:spPr>
              <a:xfrm>
                <a:off x="6141720" y="1355011"/>
                <a:ext cx="2006115" cy="873338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Rectangle 32">
                <a:extLst>
                  <a:ext uri="{FF2B5EF4-FFF2-40B4-BE49-F238E27FC236}">
                    <a16:creationId xmlns:a16="http://schemas.microsoft.com/office/drawing/2014/main" xmlns="" id="{69944704-80BA-5D4E-A191-A8398913363D}"/>
                  </a:ext>
                </a:extLst>
              </p:cNvPr>
              <p:cNvSpPr/>
              <p:nvPr/>
            </p:nvSpPr>
            <p:spPr>
              <a:xfrm>
                <a:off x="6569452" y="1237233"/>
                <a:ext cx="1072817" cy="2666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1200" kern="0" dirty="0" smtClean="0">
                    <a:solidFill>
                      <a:srgbClr val="FFFFFF"/>
                    </a:solidFill>
                    <a:sym typeface="Arial"/>
                  </a:rPr>
                  <a:t>HADOOP</a:t>
                </a:r>
                <a:endParaRPr lang="en-US" sz="12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</p:grpSp>
        <p:sp>
          <p:nvSpPr>
            <p:cNvPr id="134" name="Rectangle 32">
              <a:extLst>
                <a:ext uri="{FF2B5EF4-FFF2-40B4-BE49-F238E27FC236}">
                  <a16:creationId xmlns:a16="http://schemas.microsoft.com/office/drawing/2014/main" xmlns="" id="{69944704-80BA-5D4E-A191-A8398913363D}"/>
                </a:ext>
              </a:extLst>
            </p:cNvPr>
            <p:cNvSpPr/>
            <p:nvPr/>
          </p:nvSpPr>
          <p:spPr>
            <a:xfrm>
              <a:off x="7370217" y="4526188"/>
              <a:ext cx="925512" cy="2218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1000" kern="0" dirty="0" smtClean="0">
                  <a:solidFill>
                    <a:srgbClr val="FFFFFF"/>
                  </a:solidFill>
                  <a:sym typeface="Arial"/>
                </a:rPr>
                <a:t>HDFS</a:t>
              </a:r>
              <a:endParaRPr lang="en-US" sz="1000" kern="0" dirty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135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7370216" y="4763480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172.16.234.27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571383" y="1460073"/>
            <a:ext cx="3761050" cy="1727499"/>
            <a:chOff x="2723783" y="1460073"/>
            <a:chExt cx="3761050" cy="1727499"/>
          </a:xfrm>
        </p:grpSpPr>
        <p:sp>
          <p:nvSpPr>
            <p:cNvPr id="66" name="直線圖說文字 1 (加上框線和強調線) 65"/>
            <p:cNvSpPr/>
            <p:nvPr/>
          </p:nvSpPr>
          <p:spPr>
            <a:xfrm>
              <a:off x="4422384" y="2053825"/>
              <a:ext cx="1944339" cy="919676"/>
            </a:xfrm>
            <a:prstGeom prst="accentBorderCallout1">
              <a:avLst>
                <a:gd name="adj1" fmla="val 18750"/>
                <a:gd name="adj2" fmla="val -2601"/>
                <a:gd name="adj3" fmla="val 62714"/>
                <a:gd name="adj4" fmla="val -12262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D:\Users\allen.shi\Desktop\圖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93" y="2053825"/>
              <a:ext cx="1785207" cy="89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/>
            <p:cNvGrpSpPr/>
            <p:nvPr/>
          </p:nvGrpSpPr>
          <p:grpSpPr>
            <a:xfrm>
              <a:off x="2723783" y="1460073"/>
              <a:ext cx="3761050" cy="1727499"/>
              <a:chOff x="2723783" y="1460073"/>
              <a:chExt cx="3761050" cy="1727499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2723783" y="1460073"/>
                <a:ext cx="3761050" cy="1727499"/>
                <a:chOff x="2373817" y="1460574"/>
                <a:chExt cx="3761050" cy="1727499"/>
              </a:xfrm>
            </p:grpSpPr>
            <p:grpSp>
              <p:nvGrpSpPr>
                <p:cNvPr id="57" name="群組 56"/>
                <p:cNvGrpSpPr/>
                <p:nvPr/>
              </p:nvGrpSpPr>
              <p:grpSpPr>
                <a:xfrm>
                  <a:off x="2373817" y="1460574"/>
                  <a:ext cx="3761050" cy="1727499"/>
                  <a:chOff x="2373817" y="1460574"/>
                  <a:chExt cx="3761050" cy="1727499"/>
                </a:xfrm>
              </p:grpSpPr>
              <p:sp>
                <p:nvSpPr>
                  <p:cNvPr id="55" name="矩形 54"/>
                  <p:cNvSpPr/>
                  <p:nvPr/>
                </p:nvSpPr>
                <p:spPr>
                  <a:xfrm>
                    <a:off x="2373817" y="1640594"/>
                    <a:ext cx="3761050" cy="1547479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642274" y="1460574"/>
                    <a:ext cx="1224136" cy="360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</a:rPr>
                      <a:t>DMZ</a:t>
                    </a:r>
                    <a:endPara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</p:grpSp>
            <p:grpSp>
              <p:nvGrpSpPr>
                <p:cNvPr id="43" name="群組 42"/>
                <p:cNvGrpSpPr/>
                <p:nvPr/>
              </p:nvGrpSpPr>
              <p:grpSpPr>
                <a:xfrm>
                  <a:off x="2504956" y="2122390"/>
                  <a:ext cx="1301036" cy="945122"/>
                  <a:chOff x="3298190" y="2125151"/>
                  <a:chExt cx="1301036" cy="945122"/>
                </a:xfrm>
              </p:grpSpPr>
              <p:grpSp>
                <p:nvGrpSpPr>
                  <p:cNvPr id="41" name="群組 40"/>
                  <p:cNvGrpSpPr/>
                  <p:nvPr/>
                </p:nvGrpSpPr>
                <p:grpSpPr>
                  <a:xfrm>
                    <a:off x="3298190" y="2125151"/>
                    <a:ext cx="1301036" cy="945122"/>
                    <a:chOff x="3298190" y="2125151"/>
                    <a:chExt cx="1301036" cy="945122"/>
                  </a:xfrm>
                </p:grpSpPr>
                <p:sp>
                  <p:nvSpPr>
                    <p:cNvPr id="40" name="圓角矩形 39"/>
                    <p:cNvSpPr/>
                    <p:nvPr/>
                  </p:nvSpPr>
                  <p:spPr>
                    <a:xfrm>
                      <a:off x="3298190" y="2258468"/>
                      <a:ext cx="1301036" cy="811805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9" name="Rectangle 32">
                      <a:extLst>
                        <a:ext uri="{FF2B5EF4-FFF2-40B4-BE49-F238E27FC236}">
                          <a16:creationId xmlns:a16="http://schemas.microsoft.com/office/drawing/2014/main" xmlns="" id="{69944704-80BA-5D4E-A191-A8398913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2299" y="2125151"/>
                      <a:ext cx="1072817" cy="266633"/>
                    </a:xfrm>
                    <a:prstGeom prst="rect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400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kern="0" dirty="0" smtClean="0">
                          <a:solidFill>
                            <a:srgbClr val="FFFFFF"/>
                          </a:solidFill>
                          <a:sym typeface="Arial"/>
                        </a:rPr>
                        <a:t>EMIS_WEB</a:t>
                      </a:r>
                      <a:endParaRPr lang="en-US" sz="1200" kern="0" dirty="0">
                        <a:solidFill>
                          <a:srgbClr val="FFFFFF"/>
                        </a:solidFill>
                        <a:sym typeface="Arial"/>
                      </a:endParaRPr>
                    </a:p>
                  </p:txBody>
                </p:sp>
              </p:grpSp>
              <p:sp>
                <p:nvSpPr>
                  <p:cNvPr id="42" name="Rectangle 35">
                    <a:extLst>
                      <a:ext uri="{FF2B5EF4-FFF2-40B4-BE49-F238E27FC236}">
                        <a16:creationId xmlns:a16="http://schemas.microsoft.com/office/drawing/2014/main" xmlns="" id="{C44F1BF5-564A-C247-9399-9A1F83597399}"/>
                      </a:ext>
                    </a:extLst>
                  </p:cNvPr>
                  <p:cNvSpPr/>
                  <p:nvPr/>
                </p:nvSpPr>
                <p:spPr>
                  <a:xfrm>
                    <a:off x="3477576" y="2519406"/>
                    <a:ext cx="925513" cy="21915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800" kern="0" dirty="0" smtClean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Arial"/>
                      </a:rPr>
                      <a:t>EMISWEB01</a:t>
                    </a:r>
                    <a:endParaRPr lang="en-US" sz="800" kern="0" dirty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endParaRPr>
                  </a:p>
                </p:txBody>
              </p:sp>
            </p:grpSp>
          </p:grp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xmlns="" id="{C44F1BF5-564A-C247-9399-9A1F83597399}"/>
                  </a:ext>
                </a:extLst>
              </p:cNvPr>
              <p:cNvSpPr/>
              <p:nvPr/>
            </p:nvSpPr>
            <p:spPr>
              <a:xfrm>
                <a:off x="3034308" y="2754347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10.168.3.84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grpSp>
        <p:nvGrpSpPr>
          <p:cNvPr id="61" name="群組 60"/>
          <p:cNvGrpSpPr/>
          <p:nvPr/>
        </p:nvGrpSpPr>
        <p:grpSpPr>
          <a:xfrm>
            <a:off x="7134108" y="1465227"/>
            <a:ext cx="2026826" cy="1727499"/>
            <a:chOff x="3805992" y="1460574"/>
            <a:chExt cx="2026826" cy="1727499"/>
          </a:xfrm>
        </p:grpSpPr>
        <p:grpSp>
          <p:nvGrpSpPr>
            <p:cNvPr id="62" name="群組 61"/>
            <p:cNvGrpSpPr/>
            <p:nvPr/>
          </p:nvGrpSpPr>
          <p:grpSpPr>
            <a:xfrm>
              <a:off x="3805992" y="1460574"/>
              <a:ext cx="2026826" cy="1727499"/>
              <a:chOff x="3805992" y="1460574"/>
              <a:chExt cx="2026826" cy="172749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805992" y="1640594"/>
                <a:ext cx="2026826" cy="15474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207337" y="1460574"/>
                <a:ext cx="1224136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EMIS_AP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4168887" y="2095774"/>
              <a:ext cx="1301036" cy="945122"/>
              <a:chOff x="4962121" y="2098535"/>
              <a:chExt cx="1301036" cy="945122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4962121" y="2098535"/>
                <a:ext cx="1301036" cy="945122"/>
                <a:chOff x="4962121" y="2098535"/>
                <a:chExt cx="1301036" cy="945122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4962121" y="2231852"/>
                  <a:ext cx="1301036" cy="81180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Rectangle 32">
                  <a:extLst>
                    <a:ext uri="{FF2B5EF4-FFF2-40B4-BE49-F238E27FC236}">
                      <a16:creationId xmlns:a16="http://schemas.microsoft.com/office/drawing/2014/main" xmlns="" id="{69944704-80BA-5D4E-A191-A8398913363D}"/>
                    </a:ext>
                  </a:extLst>
                </p:cNvPr>
                <p:cNvSpPr/>
                <p:nvPr/>
              </p:nvSpPr>
              <p:spPr>
                <a:xfrm>
                  <a:off x="5076230" y="2098535"/>
                  <a:ext cx="1072817" cy="26663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1200" kern="0" dirty="0" smtClean="0">
                      <a:solidFill>
                        <a:srgbClr val="FFFFFF"/>
                      </a:solidFill>
                      <a:sym typeface="Arial"/>
                    </a:rPr>
                    <a:t>EMIS_AP</a:t>
                  </a:r>
                  <a:endParaRPr lang="en-US" sz="1200" kern="0" dirty="0">
                    <a:solidFill>
                      <a:srgbClr val="FFFFFF"/>
                    </a:solidFill>
                    <a:sym typeface="Arial"/>
                  </a:endParaRPr>
                </a:p>
              </p:txBody>
            </p:sp>
          </p:grp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xmlns="" id="{C44F1BF5-564A-C247-9399-9A1F83597399}"/>
                  </a:ext>
                </a:extLst>
              </p:cNvPr>
              <p:cNvSpPr/>
              <p:nvPr/>
            </p:nvSpPr>
            <p:spPr>
              <a:xfrm>
                <a:off x="5141507" y="2492790"/>
                <a:ext cx="925513" cy="21915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EMISAP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71" name="文字方塊 70"/>
          <p:cNvSpPr txBox="1"/>
          <p:nvPr/>
        </p:nvSpPr>
        <p:spPr>
          <a:xfrm>
            <a:off x="6314968" y="248138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03071" y="2413833"/>
            <a:ext cx="680121" cy="5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5">
            <a:extLst>
              <a:ext uri="{FF2B5EF4-FFF2-40B4-BE49-F238E27FC236}">
                <a16:creationId xmlns:a16="http://schemas.microsoft.com/office/drawing/2014/main" xmlns="" id="{C44F1BF5-564A-C247-9399-9A1F83597399}"/>
              </a:ext>
            </a:extLst>
          </p:cNvPr>
          <p:cNvSpPr/>
          <p:nvPr/>
        </p:nvSpPr>
        <p:spPr>
          <a:xfrm>
            <a:off x="7676388" y="2727602"/>
            <a:ext cx="925513" cy="2191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altLang="zh-TW" sz="800" kern="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rPr>
              <a:t>172.16.234.42</a:t>
            </a:r>
            <a:endParaRPr lang="en-US" sz="800" kern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rial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2644140" y="3238500"/>
            <a:ext cx="5090160" cy="982980"/>
          </a:xfrm>
          <a:custGeom>
            <a:avLst/>
            <a:gdLst>
              <a:gd name="connsiteX0" fmla="*/ 4671060 w 4671060"/>
              <a:gd name="connsiteY0" fmla="*/ 0 h 982980"/>
              <a:gd name="connsiteX1" fmla="*/ 4671060 w 4671060"/>
              <a:gd name="connsiteY1" fmla="*/ 327660 h 982980"/>
              <a:gd name="connsiteX2" fmla="*/ 0 w 4671060"/>
              <a:gd name="connsiteY2" fmla="*/ 327660 h 982980"/>
              <a:gd name="connsiteX3" fmla="*/ 0 w 4671060"/>
              <a:gd name="connsiteY3" fmla="*/ 982980 h 98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1060" h="982980">
                <a:moveTo>
                  <a:pt x="4671060" y="0"/>
                </a:moveTo>
                <a:lnTo>
                  <a:pt x="4671060" y="327660"/>
                </a:lnTo>
                <a:lnTo>
                  <a:pt x="0" y="327660"/>
                </a:lnTo>
                <a:lnTo>
                  <a:pt x="0" y="982980"/>
                </a:lnTo>
              </a:path>
            </a:pathLst>
          </a:custGeom>
          <a:ln w="28575"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4684415" y="332720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>
            <a:off x="8201266" y="3238500"/>
            <a:ext cx="0" cy="8610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8201266" y="334970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1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31774" y="6018093"/>
            <a:ext cx="680121" cy="50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631774" y="6218686"/>
            <a:ext cx="680121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EMIS</a:t>
            </a:r>
            <a:r>
              <a:rPr lang="zh-TW" altLang="en-US" dirty="0" smtClean="0"/>
              <a:t>爬蟲資料夾結構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76219" y="1624412"/>
            <a:ext cx="122413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rawler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428" y="1624412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rograms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428" y="22004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3182" y="22004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3182" y="27839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接點 10"/>
          <p:cNvCxnSpPr>
            <a:stCxn id="6" idx="3"/>
            <a:endCxn id="7" idx="1"/>
          </p:cNvCxnSpPr>
          <p:nvPr/>
        </p:nvCxnSpPr>
        <p:spPr>
          <a:xfrm>
            <a:off x="3300355" y="1804432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715010" y="18044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8" idx="1"/>
          </p:cNvCxnSpPr>
          <p:nvPr/>
        </p:nvCxnSpPr>
        <p:spPr>
          <a:xfrm>
            <a:off x="3708976" y="2380496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346109" y="2387940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12048" y="23879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1"/>
          </p:cNvCxnSpPr>
          <p:nvPr/>
        </p:nvCxnSpPr>
        <p:spPr>
          <a:xfrm>
            <a:off x="5712048" y="2964004"/>
            <a:ext cx="4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24198" y="3746098"/>
            <a:ext cx="5590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爬下來的資料先存一份在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資料夾，再存一份清理過的資料在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資料夾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每份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資料名稱以時間區隔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清洗過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csv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檔；原始資料皆為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Jso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定時將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裡的資料搬到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SIIFM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…/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SrcFiles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HADOOP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3721044" y="23909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715010" y="2967060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73462" y="27839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3721044" y="296884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15010" y="3556021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3462" y="3337901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columns-name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DMZ</a:t>
            </a:r>
            <a:r>
              <a:rPr lang="zh-TW" altLang="en-US" dirty="0" smtClean="0"/>
              <a:t>傳輸到</a:t>
            </a:r>
            <a:r>
              <a:rPr lang="en-US" altLang="zh-TW" dirty="0" smtClean="0"/>
              <a:t>INTRANET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116580"/>
            <a:ext cx="8798109" cy="260604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清洗過資料從</a:t>
            </a:r>
            <a:r>
              <a:rPr lang="en-US" altLang="zh-TW" u="sng" dirty="0" smtClean="0"/>
              <a:t>EMIS:…/Clean</a:t>
            </a:r>
            <a:r>
              <a:rPr lang="zh-TW" altLang="en-US" dirty="0" smtClean="0"/>
              <a:t>送到</a:t>
            </a:r>
            <a:r>
              <a:rPr lang="en-US" altLang="zh-TW" u="sng" dirty="0"/>
              <a:t>SIIFM:/</a:t>
            </a:r>
            <a:r>
              <a:rPr lang="en-US" altLang="zh-TW" u="sng" dirty="0" err="1" smtClean="0"/>
              <a:t>etlfs</a:t>
            </a:r>
            <a:r>
              <a:rPr lang="en-US" altLang="zh-TW" u="sng" dirty="0" smtClean="0"/>
              <a:t>/</a:t>
            </a:r>
            <a:r>
              <a:rPr lang="en-US" altLang="zh-TW" u="sng" dirty="0" err="1" smtClean="0"/>
              <a:t>infa_shared</a:t>
            </a:r>
            <a:r>
              <a:rPr lang="en-US" altLang="zh-TW" u="sng" dirty="0" smtClean="0"/>
              <a:t>/</a:t>
            </a:r>
            <a:r>
              <a:rPr lang="en-US" altLang="zh-TW" u="sng" dirty="0" err="1" smtClean="0"/>
              <a:t>SrcFiles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預計寫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放在</a:t>
            </a:r>
            <a:r>
              <a:rPr lang="en-US" altLang="zh-TW" sz="1600" dirty="0" smtClean="0"/>
              <a:t>EMIS</a:t>
            </a:r>
            <a:r>
              <a:rPr lang="zh-TW" altLang="en-US" sz="1600" dirty="0" smtClean="0"/>
              <a:t>，並利用</a:t>
            </a:r>
            <a:r>
              <a:rPr lang="en-US" altLang="zh-TW" sz="1600" dirty="0" err="1" smtClean="0"/>
              <a:t>Crontab</a:t>
            </a:r>
            <a:r>
              <a:rPr lang="zh-TW" altLang="en-US" sz="1600" dirty="0" smtClean="0"/>
              <a:t>定時將資料搬到</a:t>
            </a:r>
            <a:r>
              <a:rPr lang="en-US" altLang="zh-TW" sz="1600" dirty="0" smtClean="0"/>
              <a:t>SIIFM</a:t>
            </a:r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原始資料從</a:t>
            </a:r>
            <a:r>
              <a:rPr lang="en-US" altLang="zh-TW" u="sng" dirty="0"/>
              <a:t>EMIS</a:t>
            </a:r>
            <a:r>
              <a:rPr lang="en-US" altLang="zh-TW" u="sng" dirty="0" smtClean="0"/>
              <a:t>:…/Original</a:t>
            </a:r>
            <a:r>
              <a:rPr lang="zh-TW" altLang="en-US" dirty="0" smtClean="0"/>
              <a:t>送到</a:t>
            </a:r>
            <a:r>
              <a:rPr lang="en-US" altLang="zh-TW" u="sng" dirty="0"/>
              <a:t>SIIFM</a:t>
            </a:r>
            <a:r>
              <a:rPr lang="en-US" altLang="zh-TW" u="sng" dirty="0" smtClean="0"/>
              <a:t>:…/</a:t>
            </a:r>
            <a:r>
              <a:rPr lang="en-US" altLang="zh-TW" u="sng" dirty="0" err="1" smtClean="0"/>
              <a:t>Some_dir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是否寫</a:t>
            </a:r>
            <a:r>
              <a:rPr lang="en-US" altLang="zh-TW" sz="1600" dirty="0" smtClean="0"/>
              <a:t>Script</a:t>
            </a:r>
            <a:r>
              <a:rPr lang="zh-TW" altLang="en-US" sz="1600" dirty="0" smtClean="0"/>
              <a:t>搬資料到</a:t>
            </a:r>
            <a:r>
              <a:rPr lang="en-US" altLang="zh-TW" sz="1600" dirty="0" smtClean="0"/>
              <a:t>SIIFM</a:t>
            </a: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或只留在</a:t>
            </a:r>
            <a:r>
              <a:rPr lang="en-US" altLang="zh-TW" sz="1600" dirty="0" smtClean="0"/>
              <a:t>EMIS</a:t>
            </a:r>
          </a:p>
          <a:p>
            <a:pPr marL="1248502" lvl="2" indent="-342900">
              <a:buFont typeface="Wingdings" pitchFamily="2" charset="2"/>
              <a:buChar char="u"/>
            </a:pPr>
            <a:r>
              <a:rPr lang="zh-TW" altLang="en-US" sz="1200" dirty="0" smtClean="0"/>
              <a:t>存放原始資料的資料夾結構</a:t>
            </a:r>
            <a:endParaRPr lang="en-US" altLang="zh-TW" sz="1200" dirty="0"/>
          </a:p>
        </p:txBody>
      </p:sp>
      <p:sp>
        <p:nvSpPr>
          <p:cNvPr id="6" name="矩形 5"/>
          <p:cNvSpPr/>
          <p:nvPr/>
        </p:nvSpPr>
        <p:spPr>
          <a:xfrm>
            <a:off x="1653232" y="2260232"/>
            <a:ext cx="1323131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3232" y="1669069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單箭頭接點 7"/>
          <p:cNvCxnSpPr>
            <a:stCxn id="7" idx="3"/>
            <a:endCxn id="9" idx="1"/>
          </p:cNvCxnSpPr>
          <p:nvPr/>
        </p:nvCxnSpPr>
        <p:spPr>
          <a:xfrm>
            <a:off x="2956998" y="1849089"/>
            <a:ext cx="2225809" cy="5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182807" y="1669623"/>
            <a:ext cx="316015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SIIFM:/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etlfs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infa_shared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SrcFiles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07" y="2260232"/>
            <a:ext cx="316015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EMIS_WEB:…/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some_dir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單箭頭接點 11"/>
          <p:cNvCxnSpPr>
            <a:stCxn id="6" idx="3"/>
            <a:endCxn id="11" idx="1"/>
          </p:cNvCxnSpPr>
          <p:nvPr/>
        </p:nvCxnSpPr>
        <p:spPr>
          <a:xfrm>
            <a:off x="2976363" y="2440252"/>
            <a:ext cx="220644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資料從</a:t>
            </a:r>
            <a:r>
              <a:rPr lang="en-US" altLang="zh-TW" dirty="0" smtClean="0"/>
              <a:t>DMZ</a:t>
            </a:r>
            <a:r>
              <a:rPr lang="zh-TW" altLang="en-US" dirty="0" smtClean="0"/>
              <a:t>傳輸到</a:t>
            </a:r>
            <a:r>
              <a:rPr lang="en-US" altLang="zh-TW" dirty="0" smtClean="0"/>
              <a:t>INTRANET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116580"/>
            <a:ext cx="8798109" cy="260604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資料傳輸方向：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400" dirty="0" smtClean="0"/>
              <a:t>清洗</a:t>
            </a:r>
            <a:r>
              <a:rPr lang="zh-TW" altLang="en-US" sz="1400" dirty="0" smtClean="0"/>
              <a:t>過</a:t>
            </a:r>
            <a:r>
              <a:rPr lang="zh-TW" altLang="en-US" sz="1400" dirty="0" smtClean="0"/>
              <a:t>資料從</a:t>
            </a:r>
            <a:r>
              <a:rPr lang="en-US" altLang="zh-TW" sz="1400" u="sng" dirty="0" smtClean="0"/>
              <a:t>EMIS_WEB:/home/</a:t>
            </a:r>
            <a:r>
              <a:rPr lang="en-US" altLang="zh-TW" sz="1400" u="sng" dirty="0" err="1" smtClean="0"/>
              <a:t>emis_ap</a:t>
            </a:r>
            <a:r>
              <a:rPr lang="en-US" altLang="zh-TW" sz="1400" u="sng" dirty="0" smtClean="0"/>
              <a:t>/crawler/data/clean/&lt;</a:t>
            </a:r>
            <a:r>
              <a:rPr lang="zh-TW" altLang="en-US" sz="1400" u="sng" dirty="0" smtClean="0"/>
              <a:t>爬蟲所屬資料夾</a:t>
            </a:r>
            <a:r>
              <a:rPr lang="en-US" altLang="zh-TW" sz="1400" u="sng" dirty="0" smtClean="0"/>
              <a:t>&gt;</a:t>
            </a:r>
            <a:r>
              <a:rPr lang="zh-TW" altLang="en-US" sz="1400" dirty="0" smtClean="0"/>
              <a:t>送到</a:t>
            </a:r>
            <a:r>
              <a:rPr lang="en-US" altLang="zh-TW" sz="1400" u="sng" dirty="0" smtClean="0"/>
              <a:t>EMIS_AP:/</a:t>
            </a:r>
            <a:r>
              <a:rPr lang="en-US" altLang="zh-TW" sz="1400" u="sng" dirty="0" err="1" smtClean="0"/>
              <a:t>tmp</a:t>
            </a:r>
            <a:r>
              <a:rPr lang="en-US" altLang="zh-TW" sz="1400" u="sng" dirty="0" smtClean="0"/>
              <a:t>/</a:t>
            </a:r>
            <a:r>
              <a:rPr lang="en-US" altLang="zh-TW" sz="1400" u="sng" dirty="0" err="1" smtClean="0"/>
              <a:t>tmp_dir</a:t>
            </a:r>
            <a:r>
              <a:rPr lang="en-US" altLang="zh-TW" sz="1400" u="sng" dirty="0" smtClean="0"/>
              <a:t>/</a:t>
            </a:r>
            <a:r>
              <a:rPr lang="zh-TW" altLang="en-US" sz="1400" dirty="0" smtClean="0"/>
              <a:t>，再送到</a:t>
            </a:r>
            <a:r>
              <a:rPr lang="en-US" altLang="zh-TW" sz="1400" u="sng" dirty="0" smtClean="0"/>
              <a:t>HADOOP:/</a:t>
            </a:r>
            <a:r>
              <a:rPr lang="en-US" altLang="zh-TW" sz="1400" u="sng" dirty="0" err="1" smtClean="0"/>
              <a:t>tmp</a:t>
            </a:r>
            <a:r>
              <a:rPr lang="en-US" altLang="zh-TW" sz="1400" u="sng" dirty="0" smtClean="0"/>
              <a:t>/</a:t>
            </a:r>
            <a:r>
              <a:rPr lang="en-US" altLang="zh-TW" sz="1400" u="sng" dirty="0" err="1" smtClean="0"/>
              <a:t>tmp_dir</a:t>
            </a:r>
            <a:r>
              <a:rPr lang="en-US" altLang="zh-TW" sz="1400" u="sng" dirty="0" smtClean="0"/>
              <a:t>/</a:t>
            </a:r>
            <a:r>
              <a:rPr lang="zh-TW" altLang="en-US" sz="1400" dirty="0" smtClean="0"/>
              <a:t>，最後以</a:t>
            </a:r>
            <a:r>
              <a:rPr lang="en-US" altLang="zh-TW" sz="1400" dirty="0" smtClean="0"/>
              <a:t>HADOOP</a:t>
            </a:r>
            <a:r>
              <a:rPr lang="zh-TW" altLang="en-US" sz="1400" dirty="0" smtClean="0"/>
              <a:t>指令將資料</a:t>
            </a:r>
            <a:r>
              <a:rPr lang="en-US" altLang="zh-TW" sz="1400" dirty="0" smtClean="0"/>
              <a:t>PUT</a:t>
            </a:r>
            <a:r>
              <a:rPr lang="zh-TW" altLang="en-US" sz="1400" dirty="0" smtClean="0"/>
              <a:t>到</a:t>
            </a:r>
            <a:r>
              <a:rPr lang="en-US" altLang="zh-TW" sz="1400" dirty="0" smtClean="0"/>
              <a:t>HDFS</a:t>
            </a:r>
            <a:r>
              <a:rPr lang="zh-TW" altLang="en-US" sz="1400" dirty="0" smtClean="0"/>
              <a:t>，並以</a:t>
            </a:r>
            <a:r>
              <a:rPr lang="en-US" altLang="zh-TW" sz="1400" dirty="0" smtClean="0"/>
              <a:t>HIVE</a:t>
            </a:r>
            <a:r>
              <a:rPr lang="zh-TW" altLang="en-US" sz="1400" dirty="0" smtClean="0"/>
              <a:t>指令建立</a:t>
            </a:r>
            <a:r>
              <a:rPr lang="en-US" altLang="zh-TW" sz="1400" dirty="0" smtClean="0"/>
              <a:t>HIVE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TABLE</a:t>
            </a:r>
            <a:endParaRPr lang="en-US" altLang="zh-TW" sz="14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400" dirty="0" smtClean="0"/>
              <a:t>原始資料存放於</a:t>
            </a:r>
            <a:r>
              <a:rPr lang="en-US" altLang="zh-TW" sz="1400" u="sng" dirty="0" smtClean="0"/>
              <a:t>EMIS_WEB:/home/</a:t>
            </a:r>
            <a:r>
              <a:rPr lang="en-US" altLang="zh-TW" sz="1400" u="sng" dirty="0" err="1" smtClean="0"/>
              <a:t>emis_ap</a:t>
            </a:r>
            <a:r>
              <a:rPr lang="en-US" altLang="zh-TW" sz="1400" u="sng" dirty="0" smtClean="0"/>
              <a:t>/crawler/data/original</a:t>
            </a:r>
            <a:r>
              <a:rPr lang="en-US" altLang="zh-TW" sz="1400" u="sng" dirty="0" smtClean="0"/>
              <a:t>/&lt;</a:t>
            </a:r>
            <a:r>
              <a:rPr lang="zh-TW" altLang="en-US" sz="1400" u="sng" dirty="0"/>
              <a:t>爬蟲所屬資料夾</a:t>
            </a:r>
            <a:r>
              <a:rPr lang="en-US" altLang="zh-TW" sz="1400" u="sng" dirty="0"/>
              <a:t>&gt; </a:t>
            </a:r>
            <a:r>
              <a:rPr lang="zh-TW" altLang="en-US" sz="1400" dirty="0" smtClean="0"/>
              <a:t>，不做傳輸</a:t>
            </a:r>
            <a:endParaRPr lang="en-US" altLang="zh-TW" sz="1400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資料傳輸方式：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400" dirty="0" smtClean="0"/>
              <a:t>以</a:t>
            </a:r>
            <a:r>
              <a:rPr lang="en-US" altLang="zh-TW" sz="1400" dirty="0" err="1" smtClean="0"/>
              <a:t>Crontab</a:t>
            </a:r>
            <a:r>
              <a:rPr lang="zh-TW" altLang="en-US" sz="1400" dirty="0"/>
              <a:t>執行</a:t>
            </a:r>
            <a:r>
              <a:rPr lang="en-US" altLang="zh-TW" sz="1400" dirty="0" smtClean="0"/>
              <a:t>Shell Script</a:t>
            </a:r>
            <a:r>
              <a:rPr lang="zh-TW" altLang="en-US" sz="1400" dirty="0" smtClean="0"/>
              <a:t> </a:t>
            </a:r>
            <a:r>
              <a:rPr lang="en-US" altLang="zh-TW" sz="1400" dirty="0"/>
              <a:t>dmz2hdfs.sh</a:t>
            </a:r>
            <a:r>
              <a:rPr lang="zh-TW" altLang="en-US" sz="1400" dirty="0" smtClean="0"/>
              <a:t>，每天傳輸一次資料，此</a:t>
            </a:r>
            <a:r>
              <a:rPr lang="en-US" altLang="zh-TW" sz="1400" dirty="0" smtClean="0"/>
              <a:t>Shell Script</a:t>
            </a:r>
            <a:r>
              <a:rPr lang="zh-TW" altLang="en-US" sz="1400" dirty="0" smtClean="0"/>
              <a:t>放於</a:t>
            </a:r>
            <a:r>
              <a:rPr lang="en-US" altLang="zh-TW" sz="1400" dirty="0" smtClean="0"/>
              <a:t>EMIS_WEB:/home/</a:t>
            </a:r>
            <a:r>
              <a:rPr lang="en-US" altLang="zh-TW" sz="1400" dirty="0" err="1" smtClean="0"/>
              <a:t>emis_ap</a:t>
            </a:r>
            <a:r>
              <a:rPr lang="en-US" altLang="zh-TW" sz="1400" dirty="0" smtClean="0"/>
              <a:t>/crawler/</a:t>
            </a:r>
            <a:r>
              <a:rPr lang="zh-TW" altLang="en-US" sz="1400" dirty="0" smtClean="0"/>
              <a:t>，並由</a:t>
            </a:r>
            <a:r>
              <a:rPr lang="en-US" altLang="zh-TW" sz="1400" dirty="0" smtClean="0"/>
              <a:t>start-dmz2hdfs.sh</a:t>
            </a:r>
            <a:r>
              <a:rPr lang="zh-TW" altLang="en-US" sz="1400" dirty="0" smtClean="0"/>
              <a:t>驅動</a:t>
            </a:r>
            <a:endParaRPr lang="en-US" altLang="zh-TW" sz="14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en-US" altLang="zh-TW" sz="1400" dirty="0" smtClean="0"/>
              <a:t>start-dmz2hdfs.sh</a:t>
            </a:r>
            <a:r>
              <a:rPr lang="zh-TW" altLang="en-US" sz="1400" dirty="0" smtClean="0"/>
              <a:t>會偵測</a:t>
            </a:r>
            <a:r>
              <a:rPr lang="en-US" altLang="zh-TW" sz="1400" dirty="0"/>
              <a:t>/</a:t>
            </a:r>
            <a:r>
              <a:rPr lang="en-US" altLang="zh-TW" sz="1400" dirty="0" smtClean="0"/>
              <a:t>home/ODPE/crawler/data/</a:t>
            </a:r>
            <a:r>
              <a:rPr lang="en-US" altLang="zh-TW" sz="1400" dirty="0" err="1" smtClean="0"/>
              <a:t>data_path</a:t>
            </a:r>
            <a:r>
              <a:rPr lang="zh-TW" altLang="en-US" sz="1400" dirty="0" smtClean="0"/>
              <a:t>將指定檔案傳輸至</a:t>
            </a:r>
            <a:r>
              <a:rPr lang="en-US" altLang="zh-TW" sz="1400" dirty="0" smtClean="0"/>
              <a:t>HDFS</a:t>
            </a:r>
            <a:endParaRPr lang="en-US" altLang="zh-TW" sz="1400" dirty="0" smtClean="0"/>
          </a:p>
        </p:txBody>
      </p:sp>
      <p:grpSp>
        <p:nvGrpSpPr>
          <p:cNvPr id="13" name="群組 12"/>
          <p:cNvGrpSpPr/>
          <p:nvPr/>
        </p:nvGrpSpPr>
        <p:grpSpPr>
          <a:xfrm>
            <a:off x="572136" y="1239056"/>
            <a:ext cx="3761050" cy="1727499"/>
            <a:chOff x="2723783" y="1460073"/>
            <a:chExt cx="3761050" cy="1727499"/>
          </a:xfrm>
        </p:grpSpPr>
        <p:sp>
          <p:nvSpPr>
            <p:cNvPr id="14" name="直線圖說文字 1 (加上框線和強調線) 13"/>
            <p:cNvSpPr/>
            <p:nvPr/>
          </p:nvSpPr>
          <p:spPr>
            <a:xfrm>
              <a:off x="4422384" y="2053825"/>
              <a:ext cx="1944339" cy="919676"/>
            </a:xfrm>
            <a:prstGeom prst="accentBorderCallout1">
              <a:avLst>
                <a:gd name="adj1" fmla="val 18750"/>
                <a:gd name="adj2" fmla="val -2601"/>
                <a:gd name="adj3" fmla="val 62714"/>
                <a:gd name="adj4" fmla="val -12262"/>
              </a:avLst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Picture 2" descr="D:\Users\allen.shi\Desktop\圖片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293" y="2053825"/>
              <a:ext cx="1785207" cy="89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群組 15"/>
            <p:cNvGrpSpPr/>
            <p:nvPr/>
          </p:nvGrpSpPr>
          <p:grpSpPr>
            <a:xfrm>
              <a:off x="2723783" y="1460073"/>
              <a:ext cx="3761050" cy="1727499"/>
              <a:chOff x="2723783" y="1460073"/>
              <a:chExt cx="3761050" cy="1727499"/>
            </a:xfrm>
          </p:grpSpPr>
          <p:grpSp>
            <p:nvGrpSpPr>
              <p:cNvPr id="17" name="群組 16"/>
              <p:cNvGrpSpPr/>
              <p:nvPr/>
            </p:nvGrpSpPr>
            <p:grpSpPr>
              <a:xfrm>
                <a:off x="2723783" y="1460073"/>
                <a:ext cx="3761050" cy="1727499"/>
                <a:chOff x="2373817" y="1460574"/>
                <a:chExt cx="3761050" cy="1727499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2373817" y="1460574"/>
                  <a:ext cx="3761050" cy="1727499"/>
                  <a:chOff x="2373817" y="1460574"/>
                  <a:chExt cx="3761050" cy="1727499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2373817" y="1640594"/>
                    <a:ext cx="3761050" cy="1547479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3642274" y="1460574"/>
                    <a:ext cx="1224136" cy="36004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</a:rPr>
                      <a:t>DMZ</a:t>
                    </a:r>
                    <a:endParaRPr lang="zh-TW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endParaRP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2504956" y="2122390"/>
                  <a:ext cx="1301036" cy="945122"/>
                  <a:chOff x="3298190" y="2125151"/>
                  <a:chExt cx="1301036" cy="945122"/>
                </a:xfrm>
              </p:grpSpPr>
              <p:grpSp>
                <p:nvGrpSpPr>
                  <p:cNvPr id="21" name="群組 20"/>
                  <p:cNvGrpSpPr/>
                  <p:nvPr/>
                </p:nvGrpSpPr>
                <p:grpSpPr>
                  <a:xfrm>
                    <a:off x="3298190" y="2125151"/>
                    <a:ext cx="1301036" cy="945122"/>
                    <a:chOff x="3298190" y="2125151"/>
                    <a:chExt cx="1301036" cy="945122"/>
                  </a:xfrm>
                </p:grpSpPr>
                <p:sp>
                  <p:nvSpPr>
                    <p:cNvPr id="23" name="圓角矩形 22"/>
                    <p:cNvSpPr/>
                    <p:nvPr/>
                  </p:nvSpPr>
                  <p:spPr>
                    <a:xfrm>
                      <a:off x="3298190" y="2258468"/>
                      <a:ext cx="1301036" cy="811805"/>
                    </a:xfrm>
                    <a:prstGeom prst="round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" name="Rectangle 32">
                      <a:extLst>
                        <a:ext uri="{FF2B5EF4-FFF2-40B4-BE49-F238E27FC236}">
                          <a16:creationId xmlns:a16="http://schemas.microsoft.com/office/drawing/2014/main" xmlns="" id="{69944704-80BA-5D4E-A191-A8398913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2299" y="2125151"/>
                      <a:ext cx="1072817" cy="266633"/>
                    </a:xfrm>
                    <a:prstGeom prst="rect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914400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kern="0" dirty="0" smtClean="0">
                          <a:solidFill>
                            <a:srgbClr val="FFFFFF"/>
                          </a:solidFill>
                          <a:sym typeface="Arial"/>
                        </a:rPr>
                        <a:t>EMIS_WEB</a:t>
                      </a:r>
                      <a:endParaRPr lang="en-US" sz="1200" kern="0" dirty="0">
                        <a:solidFill>
                          <a:srgbClr val="FFFFFF"/>
                        </a:solidFill>
                        <a:sym typeface="Arial"/>
                      </a:endParaRPr>
                    </a:p>
                  </p:txBody>
                </p:sp>
              </p:grpSp>
              <p:sp>
                <p:nvSpPr>
                  <p:cNvPr id="22" name="Rectangle 35">
                    <a:extLst>
                      <a:ext uri="{FF2B5EF4-FFF2-40B4-BE49-F238E27FC236}">
                        <a16:creationId xmlns:a16="http://schemas.microsoft.com/office/drawing/2014/main" xmlns="" id="{C44F1BF5-564A-C247-9399-9A1F83597399}"/>
                      </a:ext>
                    </a:extLst>
                  </p:cNvPr>
                  <p:cNvSpPr/>
                  <p:nvPr/>
                </p:nvSpPr>
                <p:spPr>
                  <a:xfrm>
                    <a:off x="3477576" y="2519406"/>
                    <a:ext cx="925513" cy="21915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800" kern="0" dirty="0" smtClean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Arial"/>
                      </a:rPr>
                      <a:t>EMISWEB01</a:t>
                    </a:r>
                    <a:endParaRPr lang="en-US" sz="800" kern="0" dirty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endParaRPr>
                  </a:p>
                </p:txBody>
              </p:sp>
            </p:grpSp>
          </p:grpSp>
          <p:sp>
            <p:nvSpPr>
              <p:cNvPr id="18" name="Rectangle 35">
                <a:extLst>
                  <a:ext uri="{FF2B5EF4-FFF2-40B4-BE49-F238E27FC236}">
                    <a16:creationId xmlns:a16="http://schemas.microsoft.com/office/drawing/2014/main" xmlns="" id="{C44F1BF5-564A-C247-9399-9A1F83597399}"/>
                  </a:ext>
                </a:extLst>
              </p:cNvPr>
              <p:cNvSpPr/>
              <p:nvPr/>
            </p:nvSpPr>
            <p:spPr>
              <a:xfrm>
                <a:off x="3034308" y="2754347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10.168.3.84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4960620" y="1239056"/>
            <a:ext cx="1777154" cy="1727499"/>
            <a:chOff x="5105400" y="1239056"/>
            <a:chExt cx="1777154" cy="1727499"/>
          </a:xfrm>
        </p:grpSpPr>
        <p:grpSp>
          <p:nvGrpSpPr>
            <p:cNvPr id="27" name="群組 26"/>
            <p:cNvGrpSpPr/>
            <p:nvPr/>
          </p:nvGrpSpPr>
          <p:grpSpPr>
            <a:xfrm>
              <a:off x="5105400" y="1239056"/>
              <a:ext cx="1777154" cy="1727499"/>
              <a:chOff x="4055664" y="1460574"/>
              <a:chExt cx="1777154" cy="1727499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4055664" y="1460574"/>
                <a:ext cx="1777154" cy="1727499"/>
                <a:chOff x="4055664" y="1460574"/>
                <a:chExt cx="1777154" cy="172749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055664" y="1640594"/>
                  <a:ext cx="1777154" cy="154747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343606" y="1460574"/>
                  <a:ext cx="1224136" cy="36004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軟正黑體" pitchFamily="34" charset="-120"/>
                      <a:ea typeface="微軟正黑體" pitchFamily="34" charset="-120"/>
                    </a:rPr>
                    <a:t>EMIS_AP</a:t>
                  </a:r>
                  <a:endParaRPr lang="zh-TW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9" name="群組 28"/>
              <p:cNvGrpSpPr/>
              <p:nvPr/>
            </p:nvGrpSpPr>
            <p:grpSpPr>
              <a:xfrm>
                <a:off x="4305156" y="2095774"/>
                <a:ext cx="1301036" cy="945122"/>
                <a:chOff x="5098390" y="2098535"/>
                <a:chExt cx="1301036" cy="945122"/>
              </a:xfrm>
            </p:grpSpPr>
            <p:grpSp>
              <p:nvGrpSpPr>
                <p:cNvPr id="30" name="群組 29"/>
                <p:cNvGrpSpPr/>
                <p:nvPr/>
              </p:nvGrpSpPr>
              <p:grpSpPr>
                <a:xfrm>
                  <a:off x="5098390" y="2098535"/>
                  <a:ext cx="1301036" cy="945122"/>
                  <a:chOff x="5098390" y="2098535"/>
                  <a:chExt cx="1301036" cy="945122"/>
                </a:xfrm>
              </p:grpSpPr>
              <p:sp>
                <p:nvSpPr>
                  <p:cNvPr id="32" name="圓角矩形 31"/>
                  <p:cNvSpPr/>
                  <p:nvPr/>
                </p:nvSpPr>
                <p:spPr>
                  <a:xfrm>
                    <a:off x="5098390" y="2231852"/>
                    <a:ext cx="1301036" cy="81180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69944704-80BA-5D4E-A191-A8398913363D}"/>
                      </a:ext>
                    </a:extLst>
                  </p:cNvPr>
                  <p:cNvSpPr/>
                  <p:nvPr/>
                </p:nvSpPr>
                <p:spPr>
                  <a:xfrm>
                    <a:off x="5212499" y="2098535"/>
                    <a:ext cx="1072817" cy="266633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altLang="zh-TW" sz="1200" kern="0" dirty="0" smtClean="0">
                        <a:solidFill>
                          <a:srgbClr val="FFFFFF"/>
                        </a:solidFill>
                        <a:sym typeface="Arial"/>
                      </a:rPr>
                      <a:t>EMIS_AP</a:t>
                    </a:r>
                    <a:endParaRPr lang="en-US" sz="1200" kern="0" dirty="0">
                      <a:solidFill>
                        <a:srgbClr val="FFFFFF"/>
                      </a:solidFill>
                      <a:sym typeface="Arial"/>
                    </a:endParaRPr>
                  </a:p>
                </p:txBody>
              </p:sp>
            </p:grpSp>
            <p:sp>
              <p:nvSpPr>
                <p:cNvPr id="31" name="Rectangle 35">
                  <a:extLst>
                    <a:ext uri="{FF2B5EF4-FFF2-40B4-BE49-F238E27FC236}">
                      <a16:creationId xmlns:a16="http://schemas.microsoft.com/office/drawing/2014/main" xmlns="" id="{C44F1BF5-564A-C247-9399-9A1F83597399}"/>
                    </a:ext>
                  </a:extLst>
                </p:cNvPr>
                <p:cNvSpPr/>
                <p:nvPr/>
              </p:nvSpPr>
              <p:spPr>
                <a:xfrm>
                  <a:off x="5277776" y="2492790"/>
                  <a:ext cx="925513" cy="2191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800" kern="0" dirty="0" smtClean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sym typeface="Arial"/>
                    </a:rPr>
                    <a:t>EMISAP</a:t>
                  </a:r>
                  <a:endParaRPr lang="en-US" sz="800" kern="0" dirty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endParaRPr>
                </a:p>
              </p:txBody>
            </p:sp>
          </p:grpSp>
        </p:grp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xmlns="" id="{C44F1BF5-564A-C247-9399-9A1F83597399}"/>
                </a:ext>
              </a:extLst>
            </p:cNvPr>
            <p:cNvSpPr/>
            <p:nvPr/>
          </p:nvSpPr>
          <p:spPr>
            <a:xfrm>
              <a:off x="5534277" y="2508449"/>
              <a:ext cx="925513" cy="2191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-US" altLang="zh-TW" sz="800" kern="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172.16.234.42</a:t>
              </a:r>
              <a:endParaRPr lang="en-US" sz="800" kern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7330438" y="1239056"/>
            <a:ext cx="1921933" cy="1727499"/>
            <a:chOff x="7238998" y="1239056"/>
            <a:chExt cx="1921933" cy="1727499"/>
          </a:xfrm>
        </p:grpSpPr>
        <p:grpSp>
          <p:nvGrpSpPr>
            <p:cNvPr id="36" name="群組 35"/>
            <p:cNvGrpSpPr/>
            <p:nvPr/>
          </p:nvGrpSpPr>
          <p:grpSpPr>
            <a:xfrm>
              <a:off x="7238998" y="1239056"/>
              <a:ext cx="1921933" cy="1727499"/>
              <a:chOff x="7238999" y="3704798"/>
              <a:chExt cx="1921933" cy="172749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238999" y="3865029"/>
                <a:ext cx="1921933" cy="156726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587897" y="3704798"/>
                <a:ext cx="1224136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Intranet</a:t>
                </a:r>
                <a:endPara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7517974" y="1874256"/>
              <a:ext cx="1363980" cy="945122"/>
              <a:chOff x="7137694" y="4183557"/>
              <a:chExt cx="1363980" cy="945122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7137694" y="4183557"/>
                <a:ext cx="1363980" cy="945122"/>
                <a:chOff x="6421265" y="1237233"/>
                <a:chExt cx="1363980" cy="945122"/>
              </a:xfrm>
            </p:grpSpPr>
            <p:sp>
              <p:nvSpPr>
                <p:cNvPr id="47" name="圓角矩形 46"/>
                <p:cNvSpPr/>
                <p:nvPr/>
              </p:nvSpPr>
              <p:spPr>
                <a:xfrm>
                  <a:off x="6421265" y="1355011"/>
                  <a:ext cx="1363980" cy="82734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8" name="Rectangle 32">
                  <a:extLst>
                    <a:ext uri="{FF2B5EF4-FFF2-40B4-BE49-F238E27FC236}">
                      <a16:creationId xmlns:a16="http://schemas.microsoft.com/office/drawing/2014/main" xmlns="" id="{69944704-80BA-5D4E-A191-A8398913363D}"/>
                    </a:ext>
                  </a:extLst>
                </p:cNvPr>
                <p:cNvSpPr/>
                <p:nvPr/>
              </p:nvSpPr>
              <p:spPr>
                <a:xfrm>
                  <a:off x="6569452" y="1237233"/>
                  <a:ext cx="1072817" cy="26663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altLang="zh-TW" sz="1200" kern="0" dirty="0" smtClean="0">
                      <a:solidFill>
                        <a:srgbClr val="FFFFFF"/>
                      </a:solidFill>
                      <a:sym typeface="Arial"/>
                    </a:rPr>
                    <a:t>HADOOP</a:t>
                  </a:r>
                  <a:endParaRPr lang="en-US" sz="1200" kern="0" dirty="0">
                    <a:solidFill>
                      <a:srgbClr val="FFFFFF"/>
                    </a:solidFill>
                    <a:sym typeface="Arial"/>
                  </a:endParaRPr>
                </a:p>
              </p:txBody>
            </p:sp>
          </p:grp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xmlns="" id="{69944704-80BA-5D4E-A191-A8398913363D}"/>
                  </a:ext>
                </a:extLst>
              </p:cNvPr>
              <p:cNvSpPr/>
              <p:nvPr/>
            </p:nvSpPr>
            <p:spPr>
              <a:xfrm>
                <a:off x="7370217" y="4577812"/>
                <a:ext cx="925512" cy="22183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1000" kern="0" dirty="0" smtClean="0">
                    <a:solidFill>
                      <a:srgbClr val="FFFFFF"/>
                    </a:solidFill>
                    <a:sym typeface="Arial"/>
                  </a:rPr>
                  <a:t>HDFS</a:t>
                </a:r>
                <a:endParaRPr lang="en-US" sz="10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xmlns="" id="{C44F1BF5-564A-C247-9399-9A1F83597399}"/>
                  </a:ext>
                </a:extLst>
              </p:cNvPr>
              <p:cNvSpPr/>
              <p:nvPr/>
            </p:nvSpPr>
            <p:spPr>
              <a:xfrm>
                <a:off x="7370216" y="4815104"/>
                <a:ext cx="925513" cy="2191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914400">
                  <a:buClr>
                    <a:srgbClr val="000000"/>
                  </a:buClr>
                  <a:buFont typeface="Arial"/>
                  <a:buNone/>
                </a:pPr>
                <a:r>
                  <a:rPr lang="en-US" altLang="zh-TW" sz="800" kern="0" dirty="0" smtClean="0">
                    <a:solidFill>
                      <a:schemeClr val="bg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sym typeface="Arial"/>
                  </a:rPr>
                  <a:t>172.16.234.27</a:t>
                </a:r>
                <a:endParaRPr lang="en-US" sz="800" kern="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50" name="文字方塊 49"/>
          <p:cNvSpPr txBox="1"/>
          <p:nvPr/>
        </p:nvSpPr>
        <p:spPr>
          <a:xfrm>
            <a:off x="4298218" y="2405996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333186" y="2338448"/>
            <a:ext cx="62743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683278" y="24100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Shell Script</a:t>
            </a:r>
            <a:endParaRPr lang="zh-TW" altLang="en-US" sz="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6737774" y="2342493"/>
            <a:ext cx="59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爬蟲程式相關事項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爬蟲程式所需環境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en-US" altLang="zh-TW" sz="1600" dirty="0" smtClean="0"/>
              <a:t>Python</a:t>
            </a:r>
            <a:r>
              <a:rPr lang="zh-TW" altLang="en-US" sz="1600" dirty="0" smtClean="0"/>
              <a:t>版本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第三方套件需求</a:t>
            </a:r>
            <a:endParaRPr lang="en-US" altLang="zh-TW" sz="1600" dirty="0" smtClean="0"/>
          </a:p>
          <a:p>
            <a:pPr marL="1248502" lvl="2" indent="-342900">
              <a:buFont typeface="Wingdings" pitchFamily="2" charset="2"/>
              <a:buChar char="u"/>
            </a:pPr>
            <a:r>
              <a:rPr lang="en-US" altLang="zh-TW" sz="1200" dirty="0" smtClean="0"/>
              <a:t>Requests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BeautifulSoup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pandas</a:t>
            </a:r>
            <a:r>
              <a:rPr lang="zh-TW" altLang="en-US" sz="1200" dirty="0" smtClean="0"/>
              <a:t>、</a:t>
            </a:r>
            <a:r>
              <a:rPr lang="en-US" altLang="zh-TW" sz="1200" dirty="0" err="1" smtClean="0"/>
              <a:t>numpy</a:t>
            </a:r>
            <a:endParaRPr lang="en-US" altLang="zh-TW" sz="1200" dirty="0" smtClean="0"/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爬蟲程式於</a:t>
            </a:r>
            <a:r>
              <a:rPr lang="en-US" altLang="zh-TW" dirty="0" smtClean="0"/>
              <a:t>Programs</a:t>
            </a:r>
            <a:r>
              <a:rPr lang="zh-TW" altLang="en-US" dirty="0" smtClean="0"/>
              <a:t>資料夾的存放架構</a:t>
            </a:r>
            <a:endParaRPr lang="en-US" altLang="zh-TW" dirty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是否呼叫副程式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/>
              <a:t>全部存放於同一目錄</a:t>
            </a:r>
            <a:r>
              <a:rPr lang="zh-TW" altLang="en-US" sz="1600" dirty="0" smtClean="0"/>
              <a:t>或每隻程式分開存放於獨立</a:t>
            </a:r>
            <a:r>
              <a:rPr lang="zh-TW" altLang="en-US" sz="1600" dirty="0" smtClean="0"/>
              <a:t>目錄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爬蟲程式命名</a:t>
            </a: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5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爬蟲程式相關事項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爬蟲程式所需環境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en-US" altLang="zh-TW" sz="1600" dirty="0" smtClean="0"/>
              <a:t>Python</a:t>
            </a:r>
            <a:r>
              <a:rPr lang="zh-TW" altLang="en-US" sz="1600" dirty="0" smtClean="0"/>
              <a:t>版本：</a:t>
            </a:r>
            <a:r>
              <a:rPr lang="en-US" altLang="zh-TW" sz="1600" dirty="0" smtClean="0"/>
              <a:t>3.6.5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第三方套件需求</a:t>
            </a:r>
            <a:endParaRPr lang="en-US" altLang="zh-TW" sz="1600" dirty="0" smtClean="0"/>
          </a:p>
          <a:p>
            <a:pPr marL="1248502" lvl="2" indent="-342900">
              <a:buFont typeface="Wingdings" pitchFamily="2" charset="2"/>
              <a:buChar char="u"/>
            </a:pPr>
            <a:r>
              <a:rPr lang="zh-TW" altLang="en-US" sz="1400" dirty="0" smtClean="0"/>
              <a:t>主要套件：</a:t>
            </a:r>
            <a:r>
              <a:rPr lang="en-US" altLang="zh-TW" sz="1400" dirty="0" smtClean="0"/>
              <a:t>Requests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BeautifulSoup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pandas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numpy</a:t>
            </a:r>
            <a:endParaRPr lang="en-US" altLang="zh-TW" sz="1400" dirty="0" smtClean="0"/>
          </a:p>
          <a:p>
            <a:pPr marL="1248502" lvl="2" indent="-342900">
              <a:buFont typeface="Wingdings" pitchFamily="2" charset="2"/>
              <a:buChar char="u"/>
            </a:pPr>
            <a:r>
              <a:rPr lang="zh-TW" altLang="en-US" sz="1400" dirty="0"/>
              <a:t>安裝</a:t>
            </a:r>
            <a:r>
              <a:rPr lang="zh-TW" altLang="en-US" sz="1400" dirty="0" smtClean="0"/>
              <a:t>上述套件前需額外安裝之套件：</a:t>
            </a:r>
            <a:endParaRPr lang="en-US" altLang="zh-TW" sz="1400" dirty="0" smtClean="0"/>
          </a:p>
          <a:p>
            <a:pPr marL="1705702" lvl="3" indent="-342900">
              <a:buFont typeface="+mj-lt"/>
              <a:buAutoNum type="arabicPeriod"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certifi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urllib3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idna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chardet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requests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所需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05702" lvl="3" indent="-342900">
              <a:buFont typeface="+mj-lt"/>
              <a:buAutoNum type="arabicPeriod"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soupsieve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BeautifulSoup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所需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05702" lvl="3" indent="-342900">
              <a:buFont typeface="+mj-lt"/>
              <a:buAutoNum type="arabicPeriod"/>
            </a:pP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setuptools_scm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six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python-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dateutil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pytz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Cython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所需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62702" lvl="1" indent="-342900">
              <a:buFont typeface="Wingdings" pitchFamily="2" charset="2"/>
              <a:buChar char="Ø"/>
            </a:pPr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爬蟲程式於</a:t>
            </a:r>
            <a:r>
              <a:rPr lang="en-US" altLang="zh-TW" dirty="0" smtClean="0"/>
              <a:t>Programs</a:t>
            </a:r>
            <a:r>
              <a:rPr lang="zh-TW" altLang="en-US" dirty="0" smtClean="0"/>
              <a:t>資料夾的存放</a:t>
            </a:r>
            <a:r>
              <a:rPr lang="zh-TW" altLang="en-US" dirty="0" smtClean="0"/>
              <a:t>架構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/>
              <a:t>全部存放於同一</a:t>
            </a:r>
            <a:r>
              <a:rPr lang="zh-TW" altLang="en-US" sz="1600" dirty="0" smtClean="0"/>
              <a:t>目錄</a:t>
            </a:r>
            <a:r>
              <a:rPr lang="en-US" altLang="zh-TW" sz="1600" dirty="0" smtClean="0"/>
              <a:t>/home/emis_ap/crawler/programs/*.py</a:t>
            </a:r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600" dirty="0" smtClean="0"/>
              <a:t>若爬蟲程式需呼叫附程式，則存放於</a:t>
            </a:r>
            <a:r>
              <a:rPr lang="en-US" altLang="zh-TW" sz="1600" dirty="0" smtClean="0"/>
              <a:t>/home/crawler/programs/&lt;</a:t>
            </a:r>
            <a:r>
              <a:rPr lang="zh-TW" altLang="en-US" sz="1600" dirty="0" smtClean="0"/>
              <a:t>爬蟲程式名稱</a:t>
            </a:r>
            <a:r>
              <a:rPr lang="en-US" altLang="zh-TW" sz="1600" dirty="0" smtClean="0"/>
              <a:t>&gt;/*.</a:t>
            </a:r>
            <a:r>
              <a:rPr lang="en-US" altLang="zh-TW" sz="1600" dirty="0" err="1" smtClean="0"/>
              <a:t>py</a:t>
            </a:r>
            <a:endParaRPr lang="en-US" altLang="zh-TW" sz="1600" dirty="0" smtClean="0"/>
          </a:p>
          <a:p>
            <a:pPr marL="505552" lvl="1" indent="-285750">
              <a:buFont typeface="Wingdings" pitchFamily="2" charset="2"/>
              <a:buChar char="Ø"/>
            </a:pP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爬蟲程式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命名方式以爬取目標或網站命名</a:t>
            </a:r>
            <a:endParaRPr lang="en-US" altLang="zh-TW" sz="1600" dirty="0" smtClean="0"/>
          </a:p>
          <a:p>
            <a:pPr marL="562702" lvl="1" indent="-342900">
              <a:buFont typeface="Wingdings" pitchFamily="2" charset="2"/>
              <a:buChar char="Ø"/>
            </a:pPr>
            <a:r>
              <a:rPr lang="zh-TW" altLang="en-US" sz="1600" dirty="0" smtClean="0"/>
              <a:t>爬下來的檔案以</a:t>
            </a:r>
            <a:r>
              <a:rPr lang="en-US" altLang="zh-TW" sz="1600" dirty="0" smtClean="0">
                <a:solidFill>
                  <a:srgbClr val="FF0000"/>
                </a:solidFill>
              </a:rPr>
              <a:t>&lt;</a:t>
            </a:r>
            <a:r>
              <a:rPr lang="zh-TW" altLang="en-US" sz="1600" dirty="0" smtClean="0">
                <a:solidFill>
                  <a:srgbClr val="FF0000"/>
                </a:solidFill>
              </a:rPr>
              <a:t>爬蟲程式名稱</a:t>
            </a:r>
            <a:r>
              <a:rPr lang="en-US" altLang="zh-TW" sz="1600" dirty="0" smtClean="0">
                <a:solidFill>
                  <a:srgbClr val="FF0000"/>
                </a:solidFill>
              </a:rPr>
              <a:t>&gt;[_&lt;</a:t>
            </a:r>
            <a:r>
              <a:rPr lang="zh-TW" altLang="en-US" sz="1600" dirty="0" smtClean="0">
                <a:solidFill>
                  <a:srgbClr val="FF0000"/>
                </a:solidFill>
              </a:rPr>
              <a:t>用途</a:t>
            </a:r>
            <a:r>
              <a:rPr lang="en-US" altLang="zh-TW" sz="1600" dirty="0" smtClean="0">
                <a:solidFill>
                  <a:srgbClr val="FF0000"/>
                </a:solidFill>
              </a:rPr>
              <a:t>&gt;]_&lt;YYYYMM[DD]&gt;.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csv</a:t>
            </a:r>
            <a:r>
              <a:rPr lang="zh-TW" altLang="en-US" sz="1600" dirty="0" smtClean="0"/>
              <a:t>格式命名，</a:t>
            </a:r>
            <a:r>
              <a:rPr lang="zh-TW" altLang="en-US" sz="1600" dirty="0"/>
              <a:t>中</a:t>
            </a:r>
            <a:r>
              <a:rPr lang="zh-TW" altLang="en-US" sz="1600" dirty="0" smtClean="0"/>
              <a:t>括號非必填</a:t>
            </a:r>
            <a:endParaRPr lang="en-US" altLang="zh-TW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待討論項目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資料格式相關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15755" y="3465334"/>
            <a:ext cx="8798109" cy="259891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原始資料應包含之資訊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原始資料存放於</a:t>
            </a:r>
            <a:r>
              <a:rPr lang="en-US" altLang="zh-TW" sz="1400" dirty="0"/>
              <a:t>o</a:t>
            </a:r>
            <a:r>
              <a:rPr lang="en-US" altLang="zh-TW" sz="1400" dirty="0" smtClean="0"/>
              <a:t>riginal</a:t>
            </a:r>
            <a:r>
              <a:rPr lang="zh-TW" altLang="en-US" sz="1400" dirty="0" smtClean="0"/>
              <a:t>資料夾，並在資料夾中建立相對應爬蟲程式產資料的資料夾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討論需保留資訊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/>
              <a:t>討論所需欄位及欄位名稱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endParaRPr lang="en-US" altLang="zh-TW" sz="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清洗後資料應該包含之資訊</a:t>
            </a:r>
            <a:endParaRPr lang="en-US" altLang="zh-TW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 smtClean="0"/>
              <a:t>清洗後資料</a:t>
            </a:r>
            <a:r>
              <a:rPr lang="zh-TW" altLang="en-US" sz="1400" dirty="0"/>
              <a:t>存放</a:t>
            </a:r>
            <a:r>
              <a:rPr lang="zh-TW" altLang="en-US" sz="1400" dirty="0" smtClean="0"/>
              <a:t>於</a:t>
            </a:r>
            <a:r>
              <a:rPr lang="en-US" altLang="zh-TW" sz="1400" dirty="0" smtClean="0"/>
              <a:t>Clean</a:t>
            </a:r>
            <a:r>
              <a:rPr lang="zh-TW" altLang="en-US" sz="1400" dirty="0" smtClean="0"/>
              <a:t>資料夾</a:t>
            </a:r>
            <a:r>
              <a:rPr lang="zh-TW" altLang="en-US" sz="1400" dirty="0"/>
              <a:t>，並在資料夾中建立相對應爬蟲程式產資料的</a:t>
            </a:r>
            <a:r>
              <a:rPr lang="zh-TW" altLang="en-US" sz="1400" dirty="0" smtClean="0"/>
              <a:t>資料夾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/>
              <a:t>討論所需</a:t>
            </a:r>
            <a:r>
              <a:rPr lang="zh-TW" altLang="en-US" sz="1400" dirty="0" smtClean="0"/>
              <a:t>欄位及欄位名稱</a:t>
            </a:r>
            <a:endParaRPr lang="en-US" altLang="zh-TW" sz="1400" dirty="0" smtClean="0"/>
          </a:p>
          <a:p>
            <a:pPr marL="505552" lvl="1" indent="-285750">
              <a:buFont typeface="Wingdings" pitchFamily="2" charset="2"/>
              <a:buChar char="Ø"/>
            </a:pPr>
            <a:r>
              <a:rPr lang="zh-TW" altLang="en-US" sz="1400" dirty="0"/>
              <a:t>討論清洗</a:t>
            </a:r>
            <a:r>
              <a:rPr lang="zh-TW" altLang="en-US" sz="1400" dirty="0" smtClean="0"/>
              <a:t>程度</a:t>
            </a:r>
            <a:endParaRPr lang="en-US" altLang="zh-TW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76219" y="1294212"/>
            <a:ext cx="122413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rawler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7428" y="1294212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rograms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7428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3182" y="1870276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riginal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18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2" name="直線接點 21"/>
          <p:cNvCxnSpPr>
            <a:stCxn id="17" idx="3"/>
            <a:endCxn id="18" idx="1"/>
          </p:cNvCxnSpPr>
          <p:nvPr/>
        </p:nvCxnSpPr>
        <p:spPr>
          <a:xfrm>
            <a:off x="3300355" y="1474232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715010" y="14742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9" idx="1"/>
          </p:cNvCxnSpPr>
          <p:nvPr/>
        </p:nvCxnSpPr>
        <p:spPr>
          <a:xfrm>
            <a:off x="3708976" y="2050296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346109" y="2057740"/>
            <a:ext cx="76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12048" y="20577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1" idx="1"/>
          </p:cNvCxnSpPr>
          <p:nvPr/>
        </p:nvCxnSpPr>
        <p:spPr>
          <a:xfrm>
            <a:off x="5712048" y="2633804"/>
            <a:ext cx="4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721044" y="20607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715010" y="2636860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73462" y="2453784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log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721044" y="263864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715010" y="3225821"/>
            <a:ext cx="35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73462" y="3007701"/>
            <a:ext cx="130376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columns-name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MHdJ1bIEGr9MNLmAF_U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7WfsH9Qk2cFtaEw0uz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VFlzf340OeWSdZZR.Fq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.mT98OFEmYmp006VWk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krgUzdgU6mal6Rb080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gIQn5La0GnPyxgmTXd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zbMX34Rk2qm8UKseVR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R2v8yleUqSk9k8.0ij4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zCc2M4uL0K0W2fDojYM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5JZz1RD70uN3E_fXTJ8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tcwZ2v2kmMiP14QrbU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h_Evb7VE.2RbXEnXlDXw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4484</TotalTime>
  <Words>1619</Words>
  <Application>Microsoft Office PowerPoint</Application>
  <PresentationFormat>A4 紙張 (210x297 公釐)</PresentationFormat>
  <Paragraphs>300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DMZ區爬蟲程式架構規劃</vt:lpstr>
      <vt:lpstr>PowerPoint 簡報</vt:lpstr>
      <vt:lpstr>正式環境資料傳輸路線及架構</vt:lpstr>
      <vt:lpstr>EMIS爬蟲資料夾結構</vt:lpstr>
      <vt:lpstr>待討論項目(一)</vt:lpstr>
      <vt:lpstr>待討論項目(一) – 結論</vt:lpstr>
      <vt:lpstr>待討論項目(二)</vt:lpstr>
      <vt:lpstr>待討論項目(二) – 結論</vt:lpstr>
      <vt:lpstr>待討論項目(三)</vt:lpstr>
      <vt:lpstr>待討論項目(三) – 結論</vt:lpstr>
      <vt:lpstr>待討論項目(四)</vt:lpstr>
      <vt:lpstr>待討論項目(四) – 結論</vt:lpstr>
      <vt:lpstr>待討論項目(五)</vt:lpstr>
      <vt:lpstr>待討論項目(五) – 結論</vt:lpstr>
      <vt:lpstr>環境需求</vt:lpstr>
      <vt:lpstr>Python套件需求</vt:lpstr>
      <vt:lpstr>現有爬蟲程式</vt:lpstr>
      <vt:lpstr>其餘程式及檔案</vt:lpstr>
      <vt:lpstr>新爬蟲程式上線注意事項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鄭昀姍</dc:creator>
  <cp:lastModifiedBy>施丞優</cp:lastModifiedBy>
  <cp:revision>107</cp:revision>
  <dcterms:created xsi:type="dcterms:W3CDTF">2018-08-14T06:25:48Z</dcterms:created>
  <dcterms:modified xsi:type="dcterms:W3CDTF">2019-11-05T09:22:01Z</dcterms:modified>
</cp:coreProperties>
</file>