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5" r:id="rId3"/>
  </p:sldMasterIdLst>
  <p:notesMasterIdLst>
    <p:notesMasterId r:id="rId47"/>
  </p:notesMasterIdLst>
  <p:sldIdLst>
    <p:sldId id="304" r:id="rId4"/>
    <p:sldId id="372" r:id="rId5"/>
    <p:sldId id="371" r:id="rId6"/>
    <p:sldId id="356" r:id="rId7"/>
    <p:sldId id="359" r:id="rId8"/>
    <p:sldId id="357" r:id="rId9"/>
    <p:sldId id="370" r:id="rId10"/>
    <p:sldId id="373" r:id="rId11"/>
    <p:sldId id="385" r:id="rId12"/>
    <p:sldId id="386" r:id="rId13"/>
    <p:sldId id="387" r:id="rId14"/>
    <p:sldId id="419" r:id="rId15"/>
    <p:sldId id="382" r:id="rId16"/>
    <p:sldId id="376" r:id="rId17"/>
    <p:sldId id="383" r:id="rId18"/>
    <p:sldId id="384" r:id="rId19"/>
    <p:sldId id="391" r:id="rId20"/>
    <p:sldId id="392" r:id="rId21"/>
    <p:sldId id="393" r:id="rId22"/>
    <p:sldId id="395" r:id="rId23"/>
    <p:sldId id="394" r:id="rId24"/>
    <p:sldId id="397" r:id="rId25"/>
    <p:sldId id="396" r:id="rId26"/>
    <p:sldId id="398" r:id="rId27"/>
    <p:sldId id="399" r:id="rId28"/>
    <p:sldId id="400" r:id="rId29"/>
    <p:sldId id="401" r:id="rId30"/>
    <p:sldId id="402" r:id="rId31"/>
    <p:sldId id="403" r:id="rId32"/>
    <p:sldId id="405" r:id="rId33"/>
    <p:sldId id="407" r:id="rId34"/>
    <p:sldId id="408" r:id="rId35"/>
    <p:sldId id="409" r:id="rId36"/>
    <p:sldId id="410" r:id="rId37"/>
    <p:sldId id="412" r:id="rId38"/>
    <p:sldId id="420" r:id="rId39"/>
    <p:sldId id="414" r:id="rId40"/>
    <p:sldId id="416" r:id="rId41"/>
    <p:sldId id="415" r:id="rId42"/>
    <p:sldId id="411" r:id="rId43"/>
    <p:sldId id="417" r:id="rId44"/>
    <p:sldId id="413" r:id="rId45"/>
    <p:sldId id="3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74700"/>
  </p:normalViewPr>
  <p:slideViewPr>
    <p:cSldViewPr snapToGrid="0" snapToObjects="1">
      <p:cViewPr varScale="1">
        <p:scale>
          <a:sx n="94" d="100"/>
          <a:sy n="94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ustomXml" Target="../customXml/item2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SC Regular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SC Regular" charset="-122"/>
              </a:defRPr>
            </a:lvl1pPr>
          </a:lstStyle>
          <a:p>
            <a:fld id="{C0BAFB1A-60AB-F34B-83FE-7926404F11C4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SC Regular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SC Regular" charset="-122"/>
              </a:defRPr>
            </a:lvl1pPr>
          </a:lstStyle>
          <a:p>
            <a:fld id="{D0EFF5F4-F871-384E-BBA8-00BA16299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SC Regular" charset="-12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SC Regular" charset="-12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SC Regular" charset="-12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SC Regular" charset="-12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SC Regular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4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6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1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4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5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many services will depend on the 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service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Someone watching the network should not be able to obtain the information necessary to impersonate another user.</a:t>
            </a:r>
          </a:p>
          <a:p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安全性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 </a:t>
            </a:r>
            <a:r>
              <a:rPr kumimoji="1" lang="zh-CN" altLang="en-US" dirty="0"/>
              <a:t>認證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可拓展性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PingFang SC Regular" charset="-122"/>
                <a:ea typeface="+mn-ea"/>
                <a:cs typeface="+mn-cs"/>
              </a:rPr>
              <a:t>依賴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PingFang SC Regular" charset="-122"/>
                <a:ea typeface="+mn-ea"/>
                <a:cs typeface="+mn-cs"/>
              </a:rPr>
              <a:t>Hive </a:t>
            </a:r>
            <a:r>
              <a:rPr lang="en-US" altLang="zh-TW" sz="1200" b="0" i="0" u="none" strike="noStrike" kern="1200" err="1">
                <a:solidFill>
                  <a:schemeClr val="tx1"/>
                </a:solidFill>
                <a:effectLst/>
                <a:latin typeface="PingFang SC Regular" charset="-122"/>
                <a:ea typeface="+mn-ea"/>
                <a:cs typeface="+mn-cs"/>
              </a:rPr>
              <a:t>Metastore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PingFang SC Regular" charset="-122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PingFang SC Regular" charset="-122"/>
                <a:ea typeface="+mn-ea"/>
                <a:cs typeface="+mn-cs"/>
              </a:rPr>
              <a:t>HDFS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/>
              <a:t>第三個框框懶得打字，使用嘴巴技能</a:t>
            </a:r>
            <a:endParaRPr kumimoji="1" lang="en-US" altLang="zh-TW"/>
          </a:p>
          <a:p>
            <a:r>
              <a:rPr kumimoji="1" lang="zh-TW" altLang="en-US"/>
              <a:t>總之 </a:t>
            </a:r>
            <a:r>
              <a:rPr kumimoji="1" lang="en-US" altLang="zh-TW"/>
              <a:t>valid starting </a:t>
            </a:r>
            <a:r>
              <a:rPr kumimoji="1" lang="zh-CN" altLang="en-US"/>
              <a:t>就是起始時間</a:t>
            </a:r>
            <a:endParaRPr kumimoji="1" lang="en-US" altLang="zh-CN"/>
          </a:p>
          <a:p>
            <a:r>
              <a:rPr kumimoji="1" lang="en-US" altLang="zh-TW"/>
              <a:t>Expires</a:t>
            </a:r>
            <a:r>
              <a:rPr kumimoji="1" lang="zh-TW" altLang="en-US"/>
              <a:t> </a:t>
            </a:r>
            <a:r>
              <a:rPr kumimoji="1" lang="zh-CN" altLang="en-US"/>
              <a:t>就是終止時間</a:t>
            </a:r>
            <a:endParaRPr kumimoji="1" lang="en-US" altLang="zh-CN"/>
          </a:p>
          <a:p>
            <a:r>
              <a:rPr kumimoji="1" lang="zh-CN" altLang="en-US"/>
              <a:t>中間可以使用</a:t>
            </a:r>
            <a:r>
              <a:rPr kumimoji="1" lang="zh-TW" altLang="en-US"/>
              <a:t> </a:t>
            </a:r>
            <a:r>
              <a:rPr kumimoji="1" lang="en-US" altLang="zh-TW"/>
              <a:t>kinit –R </a:t>
            </a:r>
            <a:r>
              <a:rPr kumimoji="1" lang="zh-CN" altLang="en-US"/>
              <a:t>更新就這樣拉</a:t>
            </a:r>
            <a:endParaRPr kumimoji="1" lang="en-US" altLang="zh-TW"/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441-156F-A54E-A8C8-9D93702F4505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5856697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err="1">
                <a:solidFill>
                  <a:schemeClr val="bg1"/>
                </a:solidFill>
                <a:latin typeface="PingFang SC Regular" charset="-122"/>
              </a:rPr>
              <a:t>info@athemaster.com</a:t>
            </a:r>
            <a:endParaRPr lang="en-US" sz="1400" b="0" i="0">
              <a:solidFill>
                <a:schemeClr val="bg1"/>
              </a:solidFill>
              <a:latin typeface="PingFang SC Regular" charset="-122"/>
            </a:endParaRPr>
          </a:p>
          <a:p>
            <a:pPr algn="ctr"/>
            <a:r>
              <a:rPr lang="en-US" sz="1400" b="0" i="0">
                <a:solidFill>
                  <a:schemeClr val="bg1"/>
                </a:solidFill>
                <a:latin typeface="PingFang SC Regular" charset="-122"/>
              </a:rPr>
              <a:t>FB: </a:t>
            </a:r>
            <a:r>
              <a:rPr lang="en-US" sz="1400" b="0" i="0" err="1">
                <a:solidFill>
                  <a:schemeClr val="bg1"/>
                </a:solidFill>
                <a:latin typeface="PingFang SC Regular" charset="-122"/>
              </a:rPr>
              <a:t>Athemaster</a:t>
            </a:r>
            <a:endParaRPr lang="en-US" sz="1400" b="0" i="0">
              <a:solidFill>
                <a:schemeClr val="bg1"/>
              </a:solidFill>
              <a:latin typeface="PingFang SC Regular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52371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charset="-122"/>
              </a:rPr>
              <a:t>- THE PATHFINDER TO OPENSOURCE -</a:t>
            </a:r>
            <a:endParaRPr lang="en-US" sz="2400" b="0" i="0">
              <a:solidFill>
                <a:schemeClr val="tx1">
                  <a:lumMod val="65000"/>
                  <a:lumOff val="35000"/>
                </a:schemeClr>
              </a:solidFill>
              <a:latin typeface="PingFang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accent6">
                    <a:lumMod val="50000"/>
                  </a:schemeClr>
                </a:solidFill>
                <a:latin typeface="PingFang SC Regular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  <a:prstGeom prst="rect">
            <a:avLst/>
          </a:prstGeom>
          <a:solidFill>
            <a:schemeClr val="accent6">
              <a:lumMod val="75000"/>
              <a:alpha val="71000"/>
            </a:schemeClr>
          </a:solidFill>
        </p:spPr>
        <p:txBody>
          <a:bodyPr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PingFang SC Regular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ingFang SC Regular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88" y="6181951"/>
            <a:ext cx="2249424" cy="8138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3547" y="630932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>
                <a:solidFill>
                  <a:srgbClr val="006666"/>
                </a:solidFill>
                <a:latin typeface="PingFang SC Regular" charset="-122"/>
                <a:ea typeface="PingFang SC Regular" charset="-122"/>
                <a:cs typeface="PingFang SC Regular" charset="-122"/>
              </a:rPr>
              <a:t>炬識科技股份有限公司</a:t>
            </a:r>
            <a:endParaRPr lang="en-US" sz="1600" b="0" i="0">
              <a:solidFill>
                <a:srgbClr val="006666"/>
              </a:solidFill>
              <a:latin typeface="PingFang SC Regular" charset="-122"/>
              <a:ea typeface="PingFang SC Regular" charset="-122"/>
              <a:cs typeface="PingFang SC Regular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539138" y="630932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0" i="0">
                <a:solidFill>
                  <a:srgbClr val="006666"/>
                </a:solidFill>
                <a:latin typeface="PingFang SC Regular" charset="-122"/>
                <a:ea typeface="PingFang SC Regular" charset="-122"/>
                <a:cs typeface="PingFang SC Regular" charset="-122"/>
              </a:rPr>
              <a:t>PB</a:t>
            </a:r>
            <a:r>
              <a:rPr lang="zh-TW" altLang="en-US" sz="1600" b="0" i="0">
                <a:solidFill>
                  <a:srgbClr val="006666"/>
                </a:solidFill>
                <a:latin typeface="PingFang SC Regular" charset="-122"/>
                <a:ea typeface="PingFang SC Regular" charset="-122"/>
                <a:cs typeface="PingFang SC Regular" charset="-122"/>
              </a:rPr>
              <a:t>級數據專家</a:t>
            </a:r>
            <a:endParaRPr lang="en-US" sz="1600" b="0" i="0">
              <a:solidFill>
                <a:srgbClr val="006666"/>
              </a:solidFill>
              <a:latin typeface="PingFang SC Regular" charset="-122"/>
              <a:ea typeface="PingFang SC Regular" charset="-122"/>
              <a:cs typeface="PingFang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59444" y="60212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err="1">
                <a:solidFill>
                  <a:schemeClr val="bg1"/>
                </a:solidFill>
                <a:latin typeface="PingFang SC Regular" charset="-122"/>
              </a:rPr>
              <a:t>info@athemaster.com</a:t>
            </a:r>
            <a:endParaRPr lang="en-US" sz="1200" b="0" i="0">
              <a:solidFill>
                <a:schemeClr val="bg1"/>
              </a:solidFill>
              <a:latin typeface="PingFang SC Regular" charset="-122"/>
            </a:endParaRPr>
          </a:p>
          <a:p>
            <a:pPr algn="ctr"/>
            <a:r>
              <a:rPr lang="en-US" sz="1200" b="0" i="0">
                <a:solidFill>
                  <a:schemeClr val="bg1"/>
                </a:solidFill>
                <a:latin typeface="PingFang SC Regular" charset="-122"/>
              </a:rPr>
              <a:t>FB: </a:t>
            </a:r>
            <a:r>
              <a:rPr lang="en-US" sz="1200" b="0" i="0" err="1">
                <a:solidFill>
                  <a:schemeClr val="bg1"/>
                </a:solidFill>
                <a:latin typeface="PingFang SC Regular" charset="-122"/>
              </a:rPr>
              <a:t>Athemaster</a:t>
            </a:r>
            <a:endParaRPr lang="en-US" sz="1200" b="0" i="0">
              <a:solidFill>
                <a:schemeClr val="bg1"/>
              </a:solidFill>
              <a:latin typeface="PingFang SC Regular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307316" y="56211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baseline="0">
                <a:solidFill>
                  <a:schemeClr val="bg1"/>
                </a:solidFill>
                <a:latin typeface="PingFang SC Regular" charset="-122"/>
              </a:rPr>
              <a:t>THE PATHFINDER TO OPENSOURCE</a:t>
            </a:r>
            <a:endParaRPr lang="en-US" sz="2000" b="0" i="0">
              <a:solidFill>
                <a:schemeClr val="bg1"/>
              </a:solidFill>
              <a:latin typeface="PingFang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0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19787"/>
            <a:ext cx="7620000" cy="185057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anchor="b"/>
          <a:lstStyle>
            <a:lvl1pPr algn="l">
              <a:defRPr sz="4400" b="0" i="0">
                <a:solidFill>
                  <a:schemeClr val="bg1">
                    <a:lumMod val="50000"/>
                  </a:schemeClr>
                </a:solidFill>
                <a:latin typeface="PingFang SC Regular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44" y="5847614"/>
            <a:ext cx="2792752" cy="10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9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b="0" i="0">
                <a:latin typeface="PingFang SC Regular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b="0" i="0">
                <a:latin typeface="PingFang SC Regular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b="0" i="0">
                <a:latin typeface="PingFang SC Regular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1F2F-ED0C-7546-BA12-A19456B6313B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5pPr>
              <a:defRPr b="0" i="0">
                <a:latin typeface="PingFang SC Regular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5pPr>
              <a:defRPr b="0" i="0">
                <a:latin typeface="PingFang SC Regular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4AB7-DD49-F648-BC28-BEA9B90D7FFE}" type="datetime1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71A-21C8-EA4B-ADFD-8FE4004CB783}" type="datetime1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EF74-7EB7-F148-AAC4-1FE1054A5475}" type="datetime1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 b="0" i="0">
                <a:latin typeface="PingFang SC Regular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0AC0-E346-DA40-81A6-09088326D905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E12A-6739-0640-AD7F-4FAB7907898D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ingFang SC Regular" charset="-122"/>
              </a:defRPr>
            </a:lvl1pPr>
          </a:lstStyle>
          <a:p>
            <a:fld id="{4F32A76D-2215-6E48-B4EF-1E47023A89EE}" type="datetime1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ingFang SC Regular" charset="-122"/>
              </a:defRPr>
            </a:lvl1pPr>
          </a:lstStyle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ingFang SC Regular" charset="-122"/>
              </a:defRPr>
            </a:lvl1pPr>
          </a:lstStyle>
          <a:p>
            <a:fld id="{28FA5430-1254-FE4E-A420-602FD2F348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86" y="653142"/>
            <a:ext cx="2083009" cy="7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ingFang SC Regular" charset="-122"/>
          <a:ea typeface="+mj-ea"/>
          <a:cs typeface="+mj-cs"/>
        </a:defRPr>
      </a:lvl1pPr>
    </p:titleStyle>
    <p:bodyStyle>
      <a:lvl1pPr marL="228600" indent="-336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b="0" i="0" kern="1200">
          <a:solidFill>
            <a:schemeClr val="tx1"/>
          </a:solidFill>
          <a:latin typeface="PingFang SC Regular" charset="-122"/>
          <a:ea typeface="+mn-ea"/>
          <a:cs typeface="+mn-cs"/>
        </a:defRPr>
      </a:lvl1pPr>
      <a:lvl2pPr marL="685800" indent="-336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3200" b="0" i="0" kern="1200">
          <a:solidFill>
            <a:schemeClr val="tx1"/>
          </a:solidFill>
          <a:latin typeface="PingFang SC Regular" charset="-122"/>
          <a:ea typeface="+mn-ea"/>
          <a:cs typeface="+mn-cs"/>
        </a:defRPr>
      </a:lvl2pPr>
      <a:lvl3pPr marL="1143000" indent="-300600" algn="l" defTabSz="914400" rtl="0" eaLnBrk="1" latinLnBrk="0" hangingPunct="1">
        <a:lnSpc>
          <a:spcPct val="90000"/>
        </a:lnSpc>
        <a:spcBef>
          <a:spcPts val="500"/>
        </a:spcBef>
        <a:buFont typeface="Helvetica" charset="0"/>
        <a:buChar char="-"/>
        <a:defRPr sz="2800" b="0" i="0" kern="1200">
          <a:solidFill>
            <a:schemeClr val="tx1"/>
          </a:solidFill>
          <a:latin typeface="PingFang SC Regular" charset="-122"/>
          <a:ea typeface="+mn-ea"/>
          <a:cs typeface="+mn-cs"/>
        </a:defRPr>
      </a:lvl3pPr>
      <a:lvl4pPr marL="1600200" indent="-300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b="0" i="0" kern="1200">
          <a:solidFill>
            <a:schemeClr val="tx1"/>
          </a:solidFill>
          <a:latin typeface="PingFang SC Regular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2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8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Kerberos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38850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608B0-BD57-D54C-9EEF-BC14CB7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Step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2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Ticket Granting Server (TGS)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4C846-8402-764F-BB61-CD35CE64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延續前一頁使用遊樂園為例子：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目前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手邊的東西：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TGT, Ticket Grant Ticket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想要坐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雲霄飛車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，當他要進去時，雲霄飛車的管理員將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擋下，詢問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有沒有雲霄飛車的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票據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ST, Service Ticket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？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說他目前只有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，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這時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必須把手邊的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在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刷卡機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(TGS, Ticket Grant Server)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刷一下，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刷卡機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(TGS)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會印出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票據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給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。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DE83D-2C7F-E349-B132-1D22E0E4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C7447-360A-4E4B-8DF8-1AE98B2F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3396F-B990-F543-BE80-F0C36BEC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962D1-7711-7A49-A4B9-7163D2F3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Step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Access to Service (e.g. File Service)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83C75-636B-AC46-A8DD-A08ABA15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延續前一頁的例子：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目前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手邊的東西：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票據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ST, Service Ticket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/>
              <a:t> 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取得了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票據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後，給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雲霄飛車管理員驗證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就可以順利的去玩雲霄飛車了</a:t>
            </a:r>
            <a:endParaRPr kumimoji="1" lang="en-US" altLang="zh-CN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BiauKai" panose="02010601000101010101" pitchFamily="2" charset="-120"/>
                <a:ea typeface="BiauKai" panose="02010601000101010101" pitchFamily="2" charset="-120"/>
              </a:rPr>
              <a:t>此</a:t>
            </a:r>
            <a:r>
              <a:rPr kumimoji="1" lang="zh-CN" altLang="en-US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票據</a:t>
            </a:r>
            <a:r>
              <a:rPr kumimoji="1" lang="zh-CN" altLang="en-US">
                <a:latin typeface="BiauKai" panose="02010601000101010101" pitchFamily="2" charset="-120"/>
                <a:ea typeface="BiauKai" panose="02010601000101010101" pitchFamily="2" charset="-120"/>
              </a:rPr>
              <a:t>只能讓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在遊樂園玩</a:t>
            </a:r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8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小時而已，如果超過時間就會失效，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必須要在回去遊樂園門口重新向守衛拿取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TGT, Ticket Grant Ticket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。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EFDF2-0295-2E49-9634-2E22A0F9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6EB4-0F40-6644-8F01-FFBCA3C9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EEEFE-86ED-DB40-ADED-4DE787A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8">
            <a:extLst>
              <a:ext uri="{FF2B5EF4-FFF2-40B4-BE49-F238E27FC236}">
                <a16:creationId xmlns:a16="http://schemas.microsoft.com/office/drawing/2014/main" id="{D4BB08A1-03A0-A54B-ADA0-69F136D0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888" y="3550601"/>
            <a:ext cx="1600899" cy="1237056"/>
          </a:xfrm>
          <a:prstGeom prst="rect">
            <a:avLst/>
          </a:prstGeom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4BF28832-870E-AC42-9765-8FA62364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2" y="4212714"/>
            <a:ext cx="2890614" cy="869554"/>
          </a:xfrm>
          <a:prstGeom prst="rect">
            <a:avLst/>
          </a:prstGeom>
        </p:spPr>
      </p:pic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015DFB34-32D7-F343-AD85-784360577681}"/>
              </a:ext>
            </a:extLst>
          </p:cNvPr>
          <p:cNvSpPr/>
          <p:nvPr/>
        </p:nvSpPr>
        <p:spPr>
          <a:xfrm>
            <a:off x="54213" y="1750949"/>
            <a:ext cx="1895512" cy="206481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EFDF2-0295-2E49-9634-2E22A0F9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EEEFE-86ED-DB40-ADED-4DE787A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12</a:t>
            </a:fld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66279F-9241-9745-8035-6EFBB6ACB7CD}"/>
              </a:ext>
            </a:extLst>
          </p:cNvPr>
          <p:cNvSpPr/>
          <p:nvPr/>
        </p:nvSpPr>
        <p:spPr>
          <a:xfrm>
            <a:off x="148354" y="1968283"/>
            <a:ext cx="1669059" cy="614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Authentication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1B1924-6939-7D44-8EBF-4DBBB96A71C4}"/>
              </a:ext>
            </a:extLst>
          </p:cNvPr>
          <p:cNvSpPr/>
          <p:nvPr/>
        </p:nvSpPr>
        <p:spPr>
          <a:xfrm>
            <a:off x="165531" y="2772581"/>
            <a:ext cx="1606127" cy="87078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  <a:r>
              <a:rPr lang="en-US" altLang="zh-TW"/>
              <a:t>icket</a:t>
            </a:r>
            <a:r>
              <a:rPr lang="zh-TW" altLang="en-US"/>
              <a:t> </a:t>
            </a:r>
            <a:r>
              <a:rPr lang="en-US"/>
              <a:t>G</a:t>
            </a:r>
            <a:r>
              <a:rPr lang="en-US" altLang="zh-TW"/>
              <a:t>rant</a:t>
            </a:r>
            <a:r>
              <a:rPr lang="zh-TW" altLang="en-US"/>
              <a:t> </a:t>
            </a:r>
            <a:r>
              <a:rPr lang="en-US"/>
              <a:t>S</a:t>
            </a:r>
            <a:r>
              <a:rPr lang="en-US" altLang="zh-TW"/>
              <a:t>erver</a:t>
            </a:r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8CBB83-EF57-1E44-938B-A184ADFCB362}"/>
              </a:ext>
            </a:extLst>
          </p:cNvPr>
          <p:cNvSpPr/>
          <p:nvPr/>
        </p:nvSpPr>
        <p:spPr>
          <a:xfrm>
            <a:off x="8769317" y="889908"/>
            <a:ext cx="1255574" cy="8825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9DCBB6-1EA3-974E-A20C-338F09B22CB8}"/>
              </a:ext>
            </a:extLst>
          </p:cNvPr>
          <p:cNvSpPr/>
          <p:nvPr/>
        </p:nvSpPr>
        <p:spPr>
          <a:xfrm>
            <a:off x="3343160" y="973819"/>
            <a:ext cx="1714499" cy="41433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USER-IDENTITY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EED7D82-5952-064A-AA87-B3AFCA5164C6}"/>
              </a:ext>
            </a:extLst>
          </p:cNvPr>
          <p:cNvSpPr/>
          <p:nvPr/>
        </p:nvSpPr>
        <p:spPr>
          <a:xfrm>
            <a:off x="9098266" y="6178288"/>
            <a:ext cx="1969293" cy="6143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SERVICE(HIVE)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FF1117-5BEA-3249-AA94-0E37ED4277C2}"/>
              </a:ext>
            </a:extLst>
          </p:cNvPr>
          <p:cNvSpPr/>
          <p:nvPr/>
        </p:nvSpPr>
        <p:spPr>
          <a:xfrm>
            <a:off x="1406719" y="4539548"/>
            <a:ext cx="2456773" cy="607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AUTHENTICATOR(TIMESTAMP)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SERVICE(HIVE)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1005F9E-77C1-2C4B-9D0E-4350C1B74BE4}"/>
              </a:ext>
            </a:extLst>
          </p:cNvPr>
          <p:cNvSpPr/>
          <p:nvPr/>
        </p:nvSpPr>
        <p:spPr>
          <a:xfrm>
            <a:off x="10552604" y="4117196"/>
            <a:ext cx="1436857" cy="6143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61EAE8A-F02B-D54F-93DF-F8B2F8CFC3A2}"/>
              </a:ext>
            </a:extLst>
          </p:cNvPr>
          <p:cNvSpPr/>
          <p:nvPr/>
        </p:nvSpPr>
        <p:spPr>
          <a:xfrm>
            <a:off x="3954312" y="1625402"/>
            <a:ext cx="2408338" cy="150970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6FF91-7F9F-4047-8F4B-FCD9F609EDD8}"/>
              </a:ext>
            </a:extLst>
          </p:cNvPr>
          <p:cNvSpPr txBox="1"/>
          <p:nvPr/>
        </p:nvSpPr>
        <p:spPr>
          <a:xfrm>
            <a:off x="5576099" y="1197938"/>
            <a:ext cx="77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T.G.T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807283-3B71-684D-ADE2-F480FD22077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790124" y="1180988"/>
            <a:ext cx="1553036" cy="977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8E914C-9070-B24B-8529-1C0A6ABB2791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6362650" y="1331173"/>
            <a:ext cx="2406667" cy="1049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C1A76A-EA57-A94C-9115-93C7D7E0BBC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68595" y="3643370"/>
            <a:ext cx="348778" cy="77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42130A-391E-6644-8B3F-56EAC28BB732}"/>
              </a:ext>
            </a:extLst>
          </p:cNvPr>
          <p:cNvCxnSpPr>
            <a:cxnSpLocks/>
          </p:cNvCxnSpPr>
          <p:nvPr/>
        </p:nvCxnSpPr>
        <p:spPr>
          <a:xfrm>
            <a:off x="9145269" y="5663371"/>
            <a:ext cx="740709" cy="495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34D993-2A63-D745-BA25-BD12D10FACDF}"/>
              </a:ext>
            </a:extLst>
          </p:cNvPr>
          <p:cNvCxnSpPr>
            <a:cxnSpLocks/>
          </p:cNvCxnSpPr>
          <p:nvPr/>
        </p:nvCxnSpPr>
        <p:spPr>
          <a:xfrm flipH="1" flipV="1">
            <a:off x="9590050" y="1724231"/>
            <a:ext cx="1738088" cy="1991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EF0918-BFC2-644F-B6D9-E62FDC073072}"/>
              </a:ext>
            </a:extLst>
          </p:cNvPr>
          <p:cNvCxnSpPr>
            <a:cxnSpLocks/>
          </p:cNvCxnSpPr>
          <p:nvPr/>
        </p:nvCxnSpPr>
        <p:spPr>
          <a:xfrm flipH="1">
            <a:off x="9053811" y="1940497"/>
            <a:ext cx="352599" cy="1387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BB94E5-DD97-3241-AC68-46BF997F4EF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0261887" y="4731559"/>
            <a:ext cx="1009146" cy="140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16DC31-F7AE-0D49-B42D-9C495E3E0158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6320748" y="1574019"/>
            <a:ext cx="2418582" cy="2912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EAD831-2A6E-D744-AF71-2CCBA9ADF0AC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>
            <a:off x="1817413" y="2275465"/>
            <a:ext cx="1316163" cy="292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ECF297-86C2-F144-9D8A-24CB8A0074E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57659" y="1180988"/>
            <a:ext cx="37577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927716-6ED4-D141-A587-4C22F59BDFBB}"/>
              </a:ext>
            </a:extLst>
          </p:cNvPr>
          <p:cNvSpPr/>
          <p:nvPr/>
        </p:nvSpPr>
        <p:spPr>
          <a:xfrm>
            <a:off x="2024432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❷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B4BEFD-5264-F247-BE0A-534E1D5F14E7}"/>
              </a:ext>
            </a:extLst>
          </p:cNvPr>
          <p:cNvSpPr/>
          <p:nvPr/>
        </p:nvSpPr>
        <p:spPr>
          <a:xfrm>
            <a:off x="7480933" y="212054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❸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16CB3C-C19A-2A49-8D3D-3AF97B9978DC}"/>
              </a:ext>
            </a:extLst>
          </p:cNvPr>
          <p:cNvSpPr txBox="1"/>
          <p:nvPr/>
        </p:nvSpPr>
        <p:spPr>
          <a:xfrm>
            <a:off x="42298" y="134453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6"/>
                </a:solidFill>
              </a:rPr>
              <a:t>KDC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ADD49DB-84CE-0143-86E4-F96B5EE61BE7}"/>
              </a:ext>
            </a:extLst>
          </p:cNvPr>
          <p:cNvSpPr/>
          <p:nvPr/>
        </p:nvSpPr>
        <p:spPr>
          <a:xfrm>
            <a:off x="7063645" y="66462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❶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0764CD1-2536-6141-B515-1A142A1F6BD1}"/>
              </a:ext>
            </a:extLst>
          </p:cNvPr>
          <p:cNvSpPr/>
          <p:nvPr/>
        </p:nvSpPr>
        <p:spPr>
          <a:xfrm>
            <a:off x="8765237" y="221004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❺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13A42F-4F46-5343-BC7A-4361A26635E8}"/>
              </a:ext>
            </a:extLst>
          </p:cNvPr>
          <p:cNvSpPr/>
          <p:nvPr/>
        </p:nvSpPr>
        <p:spPr>
          <a:xfrm>
            <a:off x="10733400" y="570058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❻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877648-7F64-004D-88AB-B0C5047AD6A6}"/>
              </a:ext>
            </a:extLst>
          </p:cNvPr>
          <p:cNvCxnSpPr>
            <a:cxnSpLocks/>
          </p:cNvCxnSpPr>
          <p:nvPr/>
        </p:nvCxnSpPr>
        <p:spPr>
          <a:xfrm flipV="1">
            <a:off x="5841700" y="1750949"/>
            <a:ext cx="3114686" cy="463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D8AA73-8DF7-FE49-B824-A23D63F6E9D5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02503" y="3643370"/>
            <a:ext cx="854592" cy="2610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420089-E7DC-B94B-B710-4294870FD17A}"/>
              </a:ext>
            </a:extLst>
          </p:cNvPr>
          <p:cNvSpPr/>
          <p:nvPr/>
        </p:nvSpPr>
        <p:spPr>
          <a:xfrm>
            <a:off x="383217" y="413993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❹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1C268F7-3FB8-384F-8CAE-DB6BE8E92D13}"/>
              </a:ext>
            </a:extLst>
          </p:cNvPr>
          <p:cNvGrpSpPr/>
          <p:nvPr/>
        </p:nvGrpSpPr>
        <p:grpSpPr>
          <a:xfrm>
            <a:off x="4026623" y="2248359"/>
            <a:ext cx="2186086" cy="764187"/>
            <a:chOff x="3187362" y="2960087"/>
            <a:chExt cx="2796282" cy="1169902"/>
          </a:xfrm>
        </p:grpSpPr>
        <p:pic>
          <p:nvPicPr>
            <p:cNvPr id="66" name="Picture 6">
              <a:extLst>
                <a:ext uri="{FF2B5EF4-FFF2-40B4-BE49-F238E27FC236}">
                  <a16:creationId xmlns:a16="http://schemas.microsoft.com/office/drawing/2014/main" id="{66E40023-84A1-AE4A-A5F6-EE3E3BA9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7362" y="2960087"/>
              <a:ext cx="2796282" cy="1169902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40647C0-B9CC-F34D-B70E-63028596BA81}"/>
                </a:ext>
              </a:extLst>
            </p:cNvPr>
            <p:cNvSpPr/>
            <p:nvPr/>
          </p:nvSpPr>
          <p:spPr>
            <a:xfrm>
              <a:off x="3858635" y="3519630"/>
              <a:ext cx="1692496" cy="52660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400">
                  <a:solidFill>
                    <a:schemeClr val="tx1"/>
                  </a:solidFill>
                </a:rPr>
                <a:t>+</a:t>
              </a:r>
              <a:r>
                <a:rPr lang="zh-TW" altLang="en-US" sz="1400">
                  <a:solidFill>
                    <a:schemeClr val="tx1"/>
                  </a:solidFill>
                </a:rPr>
                <a:t> </a:t>
              </a:r>
              <a:r>
                <a:rPr lang="en-US" sz="1400">
                  <a:solidFill>
                    <a:schemeClr val="tx1"/>
                  </a:solidFill>
                </a:rPr>
                <a:t>USER-INFO</a:t>
              </a:r>
            </a:p>
          </p:txBody>
        </p:sp>
        <p:pic>
          <p:nvPicPr>
            <p:cNvPr id="49" name="Graphic 48" descr="Key">
              <a:extLst>
                <a:ext uri="{FF2B5EF4-FFF2-40B4-BE49-F238E27FC236}">
                  <a16:creationId xmlns:a16="http://schemas.microsoft.com/office/drawing/2014/main" id="{5AA90E88-CB48-BD4E-9F90-E91BBE4A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240" y="3547549"/>
              <a:ext cx="498688" cy="498688"/>
            </a:xfrm>
            <a:prstGeom prst="rect">
              <a:avLst/>
            </a:prstGeom>
          </p:spPr>
        </p:pic>
      </p:grpSp>
      <p:pic>
        <p:nvPicPr>
          <p:cNvPr id="118" name="Graphic 117" descr="Key">
            <a:extLst>
              <a:ext uri="{FF2B5EF4-FFF2-40B4-BE49-F238E27FC236}">
                <a16:creationId xmlns:a16="http://schemas.microsoft.com/office/drawing/2014/main" id="{9F86486E-FB25-2449-9053-9E1C20BA5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9396" y="5394057"/>
            <a:ext cx="499367" cy="499367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274CD21B-CCE4-2D4E-8E41-E6B46EC00A39}"/>
              </a:ext>
            </a:extLst>
          </p:cNvPr>
          <p:cNvGrpSpPr/>
          <p:nvPr/>
        </p:nvGrpSpPr>
        <p:grpSpPr>
          <a:xfrm>
            <a:off x="1657095" y="5790773"/>
            <a:ext cx="1294774" cy="926992"/>
            <a:chOff x="1771658" y="5772558"/>
            <a:chExt cx="1014353" cy="92699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B8D99D43-DDD4-7B47-81C6-23AD6663E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1658" y="5772558"/>
              <a:ext cx="1014353" cy="926992"/>
            </a:xfrm>
            <a:prstGeom prst="rect">
              <a:avLst/>
            </a:prstGeom>
          </p:spPr>
        </p:pic>
        <p:pic>
          <p:nvPicPr>
            <p:cNvPr id="126" name="Graphic 125" descr="Key">
              <a:extLst>
                <a:ext uri="{FF2B5EF4-FFF2-40B4-BE49-F238E27FC236}">
                  <a16:creationId xmlns:a16="http://schemas.microsoft.com/office/drawing/2014/main" id="{3A9BF870-C3A4-154C-B5C0-4546D066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130" y="6146200"/>
              <a:ext cx="499367" cy="499367"/>
            </a:xfrm>
            <a:prstGeom prst="rect">
              <a:avLst/>
            </a:prstGeom>
          </p:spPr>
        </p:pic>
      </p:grpSp>
      <p:pic>
        <p:nvPicPr>
          <p:cNvPr id="128" name="Graphic 127" descr="Key">
            <a:extLst>
              <a:ext uri="{FF2B5EF4-FFF2-40B4-BE49-F238E27FC236}">
                <a16:creationId xmlns:a16="http://schemas.microsoft.com/office/drawing/2014/main" id="{5938A81C-3B4F-664B-AE24-3574A8E7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4585" y="3154076"/>
            <a:ext cx="499367" cy="499367"/>
          </a:xfrm>
          <a:prstGeom prst="rect">
            <a:avLst/>
          </a:prstGeom>
        </p:spPr>
      </p:pic>
      <p:pic>
        <p:nvPicPr>
          <p:cNvPr id="135" name="Graphic 134" descr="Key">
            <a:extLst>
              <a:ext uri="{FF2B5EF4-FFF2-40B4-BE49-F238E27FC236}">
                <a16:creationId xmlns:a16="http://schemas.microsoft.com/office/drawing/2014/main" id="{08F2531A-CA9E-CB4D-86EE-7C7EB072C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8760" y="1935216"/>
            <a:ext cx="499367" cy="499367"/>
          </a:xfrm>
          <a:prstGeom prst="rect">
            <a:avLst/>
          </a:prstGeom>
        </p:spPr>
      </p:pic>
      <p:pic>
        <p:nvPicPr>
          <p:cNvPr id="136" name="Graphic 135" descr="Key">
            <a:extLst>
              <a:ext uri="{FF2B5EF4-FFF2-40B4-BE49-F238E27FC236}">
                <a16:creationId xmlns:a16="http://schemas.microsoft.com/office/drawing/2014/main" id="{CF5E3CD1-5908-1E46-8E9B-F7114ACD4F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95192" y="1785354"/>
            <a:ext cx="499367" cy="499367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8E579C1-1868-A842-B994-33E3FF9AC438}"/>
              </a:ext>
            </a:extLst>
          </p:cNvPr>
          <p:cNvGrpSpPr/>
          <p:nvPr/>
        </p:nvGrpSpPr>
        <p:grpSpPr>
          <a:xfrm>
            <a:off x="3133576" y="2173245"/>
            <a:ext cx="895647" cy="790006"/>
            <a:chOff x="2606731" y="2832908"/>
            <a:chExt cx="974669" cy="890726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0B53F5C5-E1D3-C140-A597-06C7B867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6731" y="2832908"/>
              <a:ext cx="974669" cy="890726"/>
            </a:xfrm>
            <a:prstGeom prst="rect">
              <a:avLst/>
            </a:prstGeom>
          </p:spPr>
        </p:pic>
        <p:pic>
          <p:nvPicPr>
            <p:cNvPr id="137" name="Graphic 136" descr="Key">
              <a:extLst>
                <a:ext uri="{FF2B5EF4-FFF2-40B4-BE49-F238E27FC236}">
                  <a16:creationId xmlns:a16="http://schemas.microsoft.com/office/drawing/2014/main" id="{F4B68BCA-D9F0-2F45-9362-083FD65DF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4615" y="3205165"/>
              <a:ext cx="499367" cy="499367"/>
            </a:xfrm>
            <a:prstGeom prst="rect">
              <a:avLst/>
            </a:prstGeom>
          </p:spPr>
        </p:pic>
      </p:grpSp>
      <p:pic>
        <p:nvPicPr>
          <p:cNvPr id="163" name="Graphic 162" descr="Key">
            <a:extLst>
              <a:ext uri="{FF2B5EF4-FFF2-40B4-BE49-F238E27FC236}">
                <a16:creationId xmlns:a16="http://schemas.microsoft.com/office/drawing/2014/main" id="{7ED0FF5C-8598-9946-8228-F3A920FAD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5036" y="3894911"/>
            <a:ext cx="499367" cy="49936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455DBA-4A9A-6441-A887-160285E04466}"/>
              </a:ext>
            </a:extLst>
          </p:cNvPr>
          <p:cNvGrpSpPr/>
          <p:nvPr/>
        </p:nvGrpSpPr>
        <p:grpSpPr>
          <a:xfrm>
            <a:off x="3994040" y="3355191"/>
            <a:ext cx="2326708" cy="1819256"/>
            <a:chOff x="4079962" y="3696781"/>
            <a:chExt cx="2326708" cy="1819256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C0677FA-F20E-2D49-8B19-E296B9C6CBDA}"/>
                </a:ext>
              </a:extLst>
            </p:cNvPr>
            <p:cNvSpPr/>
            <p:nvPr/>
          </p:nvSpPr>
          <p:spPr>
            <a:xfrm>
              <a:off x="4095192" y="4139934"/>
              <a:ext cx="2311478" cy="137610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458AF0-27B6-5345-B364-24A1B9930FEA}"/>
                </a:ext>
              </a:extLst>
            </p:cNvPr>
            <p:cNvSpPr txBox="1"/>
            <p:nvPr/>
          </p:nvSpPr>
          <p:spPr>
            <a:xfrm>
              <a:off x="5445954" y="3696781"/>
              <a:ext cx="774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T.G.T</a:t>
              </a:r>
            </a:p>
          </p:txBody>
        </p:sp>
        <p:pic>
          <p:nvPicPr>
            <p:cNvPr id="138" name="Graphic 137" descr="Key">
              <a:extLst>
                <a:ext uri="{FF2B5EF4-FFF2-40B4-BE49-F238E27FC236}">
                  <a16:creationId xmlns:a16="http://schemas.microsoft.com/office/drawing/2014/main" id="{BFED5894-F682-4545-B0D9-F73A894B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11059" y="4203771"/>
              <a:ext cx="499367" cy="499367"/>
            </a:xfrm>
            <a:prstGeom prst="rect">
              <a:avLst/>
            </a:prstGeom>
          </p:spPr>
        </p:pic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948F6C1C-E186-BB40-9F2B-459897B41FEC}"/>
                </a:ext>
              </a:extLst>
            </p:cNvPr>
            <p:cNvGrpSpPr/>
            <p:nvPr/>
          </p:nvGrpSpPr>
          <p:grpSpPr>
            <a:xfrm>
              <a:off x="4079962" y="4601036"/>
              <a:ext cx="2186086" cy="764187"/>
              <a:chOff x="3187362" y="2960087"/>
              <a:chExt cx="2796282" cy="1169902"/>
            </a:xfrm>
          </p:grpSpPr>
          <p:pic>
            <p:nvPicPr>
              <p:cNvPr id="74" name="Picture 6">
                <a:extLst>
                  <a:ext uri="{FF2B5EF4-FFF2-40B4-BE49-F238E27FC236}">
                    <a16:creationId xmlns:a16="http://schemas.microsoft.com/office/drawing/2014/main" id="{23ECEB69-5AED-CE49-A243-98D9F4522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362" y="2960087"/>
                <a:ext cx="2796282" cy="1169902"/>
              </a:xfrm>
              <a:prstGeom prst="rect">
                <a:avLst/>
              </a:prstGeom>
            </p:spPr>
          </p:pic>
          <p:sp>
            <p:nvSpPr>
              <p:cNvPr id="75" name="Rounded Rectangle 15">
                <a:extLst>
                  <a:ext uri="{FF2B5EF4-FFF2-40B4-BE49-F238E27FC236}">
                    <a16:creationId xmlns:a16="http://schemas.microsoft.com/office/drawing/2014/main" id="{98629A6A-AE01-544E-B034-178AD4021F05}"/>
                  </a:ext>
                </a:extLst>
              </p:cNvPr>
              <p:cNvSpPr/>
              <p:nvPr/>
            </p:nvSpPr>
            <p:spPr>
              <a:xfrm>
                <a:off x="3858635" y="3519630"/>
                <a:ext cx="1692496" cy="52660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40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1400">
                    <a:solidFill>
                      <a:schemeClr val="tx1"/>
                    </a:solidFill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</a:rPr>
                  <a:t>USER-INFO</a:t>
                </a:r>
              </a:p>
            </p:txBody>
          </p:sp>
          <p:pic>
            <p:nvPicPr>
              <p:cNvPr id="76" name="Graphic 48" descr="Key">
                <a:extLst>
                  <a:ext uri="{FF2B5EF4-FFF2-40B4-BE49-F238E27FC236}">
                    <a16:creationId xmlns:a16="http://schemas.microsoft.com/office/drawing/2014/main" id="{30A4ADA4-735C-0B4B-B9A3-BB2923B0A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82240" y="3547549"/>
                <a:ext cx="498688" cy="498688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A3C4EBC-6C4B-4E45-B894-A441C319EF00}"/>
              </a:ext>
            </a:extLst>
          </p:cNvPr>
          <p:cNvGrpSpPr/>
          <p:nvPr/>
        </p:nvGrpSpPr>
        <p:grpSpPr>
          <a:xfrm>
            <a:off x="2478122" y="5249148"/>
            <a:ext cx="3329817" cy="1543503"/>
            <a:chOff x="2478122" y="5249148"/>
            <a:chExt cx="3329817" cy="1543503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093271C0-A98C-9C4E-9350-33342E6F6E03}"/>
                </a:ext>
              </a:extLst>
            </p:cNvPr>
            <p:cNvSpPr/>
            <p:nvPr/>
          </p:nvSpPr>
          <p:spPr>
            <a:xfrm>
              <a:off x="2957658" y="5389131"/>
              <a:ext cx="2850281" cy="1403520"/>
            </a:xfrm>
            <a:prstGeom prst="roundRect">
              <a:avLst/>
            </a:prstGeom>
            <a:noFill/>
            <a:ln w="38100">
              <a:solidFill>
                <a:srgbClr val="FDABF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240457-B49D-2641-A069-ADC73ECA61C5}"/>
                </a:ext>
              </a:extLst>
            </p:cNvPr>
            <p:cNvSpPr txBox="1"/>
            <p:nvPr/>
          </p:nvSpPr>
          <p:spPr>
            <a:xfrm>
              <a:off x="2478122" y="5249148"/>
              <a:ext cx="474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DABFA"/>
                  </a:solidFill>
                </a:rPr>
                <a:t>ST</a:t>
              </a:r>
            </a:p>
          </p:txBody>
        </p:sp>
        <p:pic>
          <p:nvPicPr>
            <p:cNvPr id="161" name="Graphic 160" descr="Key">
              <a:extLst>
                <a:ext uri="{FF2B5EF4-FFF2-40B4-BE49-F238E27FC236}">
                  <a16:creationId xmlns:a16="http://schemas.microsoft.com/office/drawing/2014/main" id="{473CB42E-AA84-4048-B3A4-02453BB3E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9322" y="5327480"/>
              <a:ext cx="499367" cy="499367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D4EA8C6F-2D60-1C49-BF9B-F7BEAF5295E0}"/>
                </a:ext>
              </a:extLst>
            </p:cNvPr>
            <p:cNvGrpSpPr/>
            <p:nvPr/>
          </p:nvGrpSpPr>
          <p:grpSpPr>
            <a:xfrm>
              <a:off x="2985630" y="5710813"/>
              <a:ext cx="2792779" cy="1049569"/>
              <a:chOff x="5910652" y="5520616"/>
              <a:chExt cx="2792779" cy="115036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A1E55494-4D36-194C-931A-FA84EE55E883}"/>
                  </a:ext>
                </a:extLst>
              </p:cNvPr>
              <p:cNvGrpSpPr/>
              <p:nvPr/>
            </p:nvGrpSpPr>
            <p:grpSpPr>
              <a:xfrm>
                <a:off x="6271330" y="6010154"/>
                <a:ext cx="1969294" cy="632482"/>
                <a:chOff x="3738621" y="6070573"/>
                <a:chExt cx="1969294" cy="632482"/>
              </a:xfrm>
            </p:grpSpPr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2D85F7DE-1025-6F4F-836D-63186B88FE25}"/>
                    </a:ext>
                  </a:extLst>
                </p:cNvPr>
                <p:cNvSpPr/>
                <p:nvPr/>
              </p:nvSpPr>
              <p:spPr>
                <a:xfrm>
                  <a:off x="3738621" y="6070573"/>
                  <a:ext cx="1969294" cy="63248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TW">
                      <a:solidFill>
                        <a:schemeClr val="tx1"/>
                      </a:solidFill>
                    </a:rPr>
                    <a:t>+</a:t>
                  </a:r>
                  <a:r>
                    <a:rPr lang="zh-TW" altLang="en-US">
                      <a:solidFill>
                        <a:schemeClr val="tx1"/>
                      </a:solidFill>
                    </a:rPr>
                    <a:t> </a:t>
                  </a:r>
                  <a:r>
                    <a:rPr lang="en-US">
                      <a:solidFill>
                        <a:schemeClr val="tx1"/>
                      </a:solidFill>
                    </a:rPr>
                    <a:t>USER-INFO</a:t>
                  </a:r>
                </a:p>
              </p:txBody>
            </p:sp>
            <p:pic>
              <p:nvPicPr>
                <p:cNvPr id="125" name="Graphic 124" descr="Key">
                  <a:extLst>
                    <a:ext uri="{FF2B5EF4-FFF2-40B4-BE49-F238E27FC236}">
                      <a16:creationId xmlns:a16="http://schemas.microsoft.com/office/drawing/2014/main" id="{C74663CC-4360-F040-BBE5-9739A7763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3700" y="6166442"/>
                  <a:ext cx="499367" cy="499367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18">
                <a:extLst>
                  <a:ext uri="{FF2B5EF4-FFF2-40B4-BE49-F238E27FC236}">
                    <a16:creationId xmlns:a16="http://schemas.microsoft.com/office/drawing/2014/main" id="{C244D7E8-6669-4B4F-83F5-103E20C4E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0652" y="5520616"/>
                <a:ext cx="2792779" cy="1150361"/>
              </a:xfrm>
              <a:prstGeom prst="rect">
                <a:avLst/>
              </a:prstGeom>
            </p:spPr>
          </p:pic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BBA42B12-D3E4-3849-AA99-ACD7BBDF1A2E}"/>
              </a:ext>
            </a:extLst>
          </p:cNvPr>
          <p:cNvGrpSpPr/>
          <p:nvPr/>
        </p:nvGrpSpPr>
        <p:grpSpPr>
          <a:xfrm>
            <a:off x="6886886" y="4141082"/>
            <a:ext cx="3343923" cy="1465171"/>
            <a:chOff x="2464016" y="5327480"/>
            <a:chExt cx="3343923" cy="1465171"/>
          </a:xfrm>
        </p:grpSpPr>
        <p:sp>
          <p:nvSpPr>
            <p:cNvPr id="94" name="Rounded Rectangle 113">
              <a:extLst>
                <a:ext uri="{FF2B5EF4-FFF2-40B4-BE49-F238E27FC236}">
                  <a16:creationId xmlns:a16="http://schemas.microsoft.com/office/drawing/2014/main" id="{CF495229-2F59-8E4B-947B-394AC67138EB}"/>
                </a:ext>
              </a:extLst>
            </p:cNvPr>
            <p:cNvSpPr/>
            <p:nvPr/>
          </p:nvSpPr>
          <p:spPr>
            <a:xfrm>
              <a:off x="2957658" y="5389131"/>
              <a:ext cx="2850281" cy="1403520"/>
            </a:xfrm>
            <a:prstGeom prst="roundRect">
              <a:avLst/>
            </a:prstGeom>
            <a:noFill/>
            <a:ln w="38100">
              <a:solidFill>
                <a:srgbClr val="FDABF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116">
              <a:extLst>
                <a:ext uri="{FF2B5EF4-FFF2-40B4-BE49-F238E27FC236}">
                  <a16:creationId xmlns:a16="http://schemas.microsoft.com/office/drawing/2014/main" id="{A47C7752-02AA-2842-B72F-F00141C74AFB}"/>
                </a:ext>
              </a:extLst>
            </p:cNvPr>
            <p:cNvSpPr txBox="1"/>
            <p:nvPr/>
          </p:nvSpPr>
          <p:spPr>
            <a:xfrm>
              <a:off x="2464016" y="5984326"/>
              <a:ext cx="474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DABFA"/>
                  </a:solidFill>
                </a:rPr>
                <a:t>ST</a:t>
              </a:r>
            </a:p>
          </p:txBody>
        </p:sp>
        <p:pic>
          <p:nvPicPr>
            <p:cNvPr id="96" name="Graphic 160" descr="Key">
              <a:extLst>
                <a:ext uri="{FF2B5EF4-FFF2-40B4-BE49-F238E27FC236}">
                  <a16:creationId xmlns:a16="http://schemas.microsoft.com/office/drawing/2014/main" id="{548412B4-BEBB-0A43-8AAC-5B08BA7E9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9322" y="5327480"/>
              <a:ext cx="499367" cy="499367"/>
            </a:xfrm>
            <a:prstGeom prst="rect">
              <a:avLst/>
            </a:prstGeom>
          </p:spPr>
        </p:pic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4E9B3BE3-0CBA-DA4A-B632-DD2CBBA8D2DA}"/>
                </a:ext>
              </a:extLst>
            </p:cNvPr>
            <p:cNvGrpSpPr/>
            <p:nvPr/>
          </p:nvGrpSpPr>
          <p:grpSpPr>
            <a:xfrm>
              <a:off x="2985630" y="5710813"/>
              <a:ext cx="2792779" cy="1049569"/>
              <a:chOff x="5910652" y="5520616"/>
              <a:chExt cx="2792779" cy="1150361"/>
            </a:xfrm>
          </p:grpSpPr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16EBDDEF-7D85-5F41-9C0C-35BA88A133A2}"/>
                  </a:ext>
                </a:extLst>
              </p:cNvPr>
              <p:cNvGrpSpPr/>
              <p:nvPr/>
            </p:nvGrpSpPr>
            <p:grpSpPr>
              <a:xfrm>
                <a:off x="6271330" y="6010154"/>
                <a:ext cx="1969294" cy="632482"/>
                <a:chOff x="3738621" y="6070573"/>
                <a:chExt cx="1969294" cy="632482"/>
              </a:xfrm>
            </p:grpSpPr>
            <p:sp>
              <p:nvSpPr>
                <p:cNvPr id="100" name="Rounded Rectangle 111">
                  <a:extLst>
                    <a:ext uri="{FF2B5EF4-FFF2-40B4-BE49-F238E27FC236}">
                      <a16:creationId xmlns:a16="http://schemas.microsoft.com/office/drawing/2014/main" id="{338EDB8C-E91E-AE46-BF6D-4DFDEDAE0DB6}"/>
                    </a:ext>
                  </a:extLst>
                </p:cNvPr>
                <p:cNvSpPr/>
                <p:nvPr/>
              </p:nvSpPr>
              <p:spPr>
                <a:xfrm>
                  <a:off x="3738621" y="6070573"/>
                  <a:ext cx="1969294" cy="63248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TW">
                      <a:solidFill>
                        <a:schemeClr val="tx1"/>
                      </a:solidFill>
                    </a:rPr>
                    <a:t>+</a:t>
                  </a:r>
                  <a:r>
                    <a:rPr lang="zh-TW" altLang="en-US">
                      <a:solidFill>
                        <a:schemeClr val="tx1"/>
                      </a:solidFill>
                    </a:rPr>
                    <a:t> </a:t>
                  </a:r>
                  <a:r>
                    <a:rPr lang="en-US">
                      <a:solidFill>
                        <a:schemeClr val="tx1"/>
                      </a:solidFill>
                    </a:rPr>
                    <a:t>USER-INFO</a:t>
                  </a:r>
                </a:p>
              </p:txBody>
            </p:sp>
            <p:pic>
              <p:nvPicPr>
                <p:cNvPr id="104" name="Graphic 124" descr="Key">
                  <a:extLst>
                    <a:ext uri="{FF2B5EF4-FFF2-40B4-BE49-F238E27FC236}">
                      <a16:creationId xmlns:a16="http://schemas.microsoft.com/office/drawing/2014/main" id="{CB6E4F0D-4A41-DA4D-AB5B-30F9D99DD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3700" y="6166442"/>
                  <a:ext cx="499367" cy="499367"/>
                </a:xfrm>
                <a:prstGeom prst="rect">
                  <a:avLst/>
                </a:prstGeom>
              </p:spPr>
            </p:pic>
          </p:grpSp>
          <p:pic>
            <p:nvPicPr>
              <p:cNvPr id="99" name="Picture 18">
                <a:extLst>
                  <a:ext uri="{FF2B5EF4-FFF2-40B4-BE49-F238E27FC236}">
                    <a16:creationId xmlns:a16="http://schemas.microsoft.com/office/drawing/2014/main" id="{FF11FD9E-EF41-1442-955E-DB7D36FF4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0652" y="5520616"/>
                <a:ext cx="2792779" cy="1150361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3DD9438-3C8C-4649-B044-402F5D30B222}"/>
              </a:ext>
            </a:extLst>
          </p:cNvPr>
          <p:cNvGrpSpPr/>
          <p:nvPr/>
        </p:nvGrpSpPr>
        <p:grpSpPr>
          <a:xfrm>
            <a:off x="7829272" y="2681197"/>
            <a:ext cx="2449079" cy="1554039"/>
            <a:chOff x="7829272" y="2681197"/>
            <a:chExt cx="2449079" cy="1554039"/>
          </a:xfrm>
        </p:grpSpPr>
        <p:pic>
          <p:nvPicPr>
            <p:cNvPr id="151" name="Graphic 150" descr="Key">
              <a:extLst>
                <a:ext uri="{FF2B5EF4-FFF2-40B4-BE49-F238E27FC236}">
                  <a16:creationId xmlns:a16="http://schemas.microsoft.com/office/drawing/2014/main" id="{987FACA5-EE42-EC44-97CD-328E750AC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89728" y="2681197"/>
              <a:ext cx="499367" cy="499367"/>
            </a:xfrm>
            <a:prstGeom prst="rect">
              <a:avLst/>
            </a:prstGeom>
          </p:spPr>
        </p:pic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3A23ED8-FAC8-104E-AC79-786F8FDCBB14}"/>
                </a:ext>
              </a:extLst>
            </p:cNvPr>
            <p:cNvGrpSpPr/>
            <p:nvPr/>
          </p:nvGrpSpPr>
          <p:grpSpPr>
            <a:xfrm>
              <a:off x="7829272" y="3118921"/>
              <a:ext cx="2449079" cy="1116315"/>
              <a:chOff x="5112933" y="3195443"/>
              <a:chExt cx="2449079" cy="1116315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C86D861-71E8-2949-8CA4-39C7967F0D23}"/>
                  </a:ext>
                </a:extLst>
              </p:cNvPr>
              <p:cNvSpPr/>
              <p:nvPr/>
            </p:nvSpPr>
            <p:spPr>
              <a:xfrm>
                <a:off x="5214549" y="3547571"/>
                <a:ext cx="2245848" cy="7641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AUTHENTICATOR</a:t>
                </a:r>
              </a:p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(TIMESTAMP + USER-INFO)</a:t>
                </a:r>
              </a:p>
            </p:txBody>
          </p:sp>
          <p:pic>
            <p:nvPicPr>
              <p:cNvPr id="108" name="Picture 8">
                <a:extLst>
                  <a:ext uri="{FF2B5EF4-FFF2-40B4-BE49-F238E27FC236}">
                    <a16:creationId xmlns:a16="http://schemas.microsoft.com/office/drawing/2014/main" id="{834F41D4-CA97-7544-BEEC-25F30576E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933" y="3195443"/>
                <a:ext cx="2449079" cy="10690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57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24" grpId="0"/>
      <p:bldP spid="34" grpId="0" animBg="1"/>
      <p:bldP spid="35" grpId="0"/>
      <p:bldP spid="102" grpId="0"/>
      <p:bldP spid="103" grpId="0"/>
      <p:bldP spid="130" grpId="0"/>
      <p:bldP spid="132" grpId="0"/>
      <p:bldP spid="133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endParaRPr kumimoji="1" lang="zh-TW" altLang="en-US" sz="400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A7DB1-C5E1-D243-AEC6-CAF3CE5C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b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Replay attack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68E22-E6AE-5449-A7A3-FB593A8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107FC-6899-A44E-AE39-A30425D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32EC0-3000-884E-BCD5-90703AF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8FC7C8E-2BB5-DF40-8779-4DBF94D6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75"/>
            <a:ext cx="11035352" cy="4486275"/>
          </a:xfrm>
        </p:spPr>
        <p:txBody>
          <a:bodyPr>
            <a:normAutofit fontScale="92500" lnSpcReduction="20000"/>
          </a:bodyPr>
          <a:lstStyle/>
          <a:p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延續前一頁的例子：</a:t>
            </a: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由於</a:t>
            </a:r>
            <a:r>
              <a:rPr kumimoji="1" lang="zh-CN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伊森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上次沒有得逞，這次特地找來了一名鎖匠想要將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的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TGT, Ticket Grant Ticket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或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票據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ST, Service Ticket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打開來看並且複製一份，假冒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偷偷潛入遊樂設施遊玩</a:t>
            </a: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防止辦法：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每當</a:t>
            </a: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向遊樂園守衛或是遊樂設施管理員取得票時，上面會印有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時間標記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，因此當壞人</a:t>
            </a:r>
            <a:r>
              <a:rPr kumimoji="1" lang="zh-TW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伊森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請了鎖匠花了一段時間終於解開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鎖盒將票複製一份，準備要偷偷潛入遊樂設施時，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遊樂園守衛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或是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遊樂設施管理員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會去檢查你票上面的時間，如果時間與向我申請票的時間相差太長，就不讓你通行，由於解鎖相當耗費時間，因此壞人因為時間間隔太久無法潛入遊樂設施，使得</a:t>
            </a:r>
            <a:r>
              <a:rPr kumimoji="1" lang="zh-TW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伊森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再次無法得逞。</a:t>
            </a: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349200" lvl="1" indent="0">
              <a:buNone/>
            </a:pP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3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43256-71FB-A341-B6DD-4134E91C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Encryption Types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BA879-ADD3-E446-AF4D-34961032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7C8DB-C89F-5042-BD8C-5CF95B1F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97314-0562-EB43-ADA8-C9087E3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66D2574F-0818-8D43-9A90-214F59554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53646"/>
              </p:ext>
            </p:extLst>
          </p:nvPr>
        </p:nvGraphicFramePr>
        <p:xfrm>
          <a:off x="286602" y="1825626"/>
          <a:ext cx="11737076" cy="4351335"/>
        </p:xfrm>
        <a:graphic>
          <a:graphicData uri="http://schemas.openxmlformats.org/drawingml/2006/table">
            <a:tbl>
              <a:tblPr/>
              <a:tblGrid>
                <a:gridCol w="5868538">
                  <a:extLst>
                    <a:ext uri="{9D8B030D-6E8A-4147-A177-3AD203B41FA5}">
                      <a16:colId xmlns:a16="http://schemas.microsoft.com/office/drawing/2014/main" val="3263158510"/>
                    </a:ext>
                  </a:extLst>
                </a:gridCol>
                <a:gridCol w="5868538">
                  <a:extLst>
                    <a:ext uri="{9D8B030D-6E8A-4147-A177-3AD203B41FA5}">
                      <a16:colId xmlns:a16="http://schemas.microsoft.com/office/drawing/2014/main" val="3601666879"/>
                    </a:ext>
                  </a:extLst>
                </a:gridCol>
              </a:tblGrid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des-cbc-crc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 cbc mode with CRC-32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6841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des-cbc-md4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 cbc mode with RSA-MD4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42445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des-cbc-md5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 cbc mode with RSA-MD5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22225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des-cbc-raw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" sz="900">
                          <a:effectLst/>
                        </a:rPr>
                        <a:t>DES cbc mode raw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31624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des3-cbc-raw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" sz="900">
                          <a:effectLst/>
                        </a:rPr>
                        <a:t>Triple DES cbc mode raw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44636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des3-cbc-sha1 des3-hmac-sha1 des3-cbc-sha1-kd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Triple DES cbc mode with HMAC/sha1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5182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des-hmac-sha1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 with HMAC/sha1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12864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aes256-cts-hmac-sha1-96 aes256-cts aes256-sha1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AES-256 CTS mode with 96-bit SHA-1 HMAC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83416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aes128-cts-hmac-sha1-96 aes128-cts aes128-sha1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AES-128 CTS mode with 96-bit SHA-1 HMAC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23033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aes256-cts-hmac-sha384-192 aes256-sha2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AES-256 CTS mode with 192-bit SHA-384 HMAC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666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aes128-cts-hmac-sha256-128 aes128-sha2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AES-128 CTS mode with 128-bit SHA-256 HMAC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45779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arcfour-hmac rc4-hmac arcfour-hmac-md5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RC4 with HMAC/MD5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10511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arcfour-hmac-exp rc4-hmac-exp arcfour-hmac-md5-exp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Exportable RC4 with HMAC/MD5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0219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camellia256-cts-cmac camellia256-cts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Camellia-256 CTS mode with CMAC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24022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camellia128-cts-cmac camellia128-cts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Camellia-128 CTS mode with CMAC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3040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The DES family: des-cbc-crc, des-cbc-md5, and des-cbc-md4 (weak)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12943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des3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The triple DES family: des3-cbc-sha1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1695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aes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The AES family: aes256-cts-hmac-sha1-96, aes128-cts-hmac-sha1-96, aes256-cts-hmac-sha384-192, and aes128-cts-hmac-sha256-128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7133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rc4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The RC4 family: arcfour-hmac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25023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camellia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The Camellia family: camellia256-cts-cmac and camellia128-cts-cmac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3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5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B1211-560E-7849-8F39-D45DC96E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9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Encryption Types Setting Example : OS Setting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EBBE0-32DC-2747-A88F-1EF0B43E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1839273"/>
            <a:ext cx="10515600" cy="535438"/>
          </a:xfrm>
        </p:spPr>
        <p:txBody>
          <a:bodyPr>
            <a:normAutofit fontScale="92500" lnSpcReduction="10000"/>
          </a:bodyPr>
          <a:lstStyle/>
          <a:p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Config path  </a:t>
            </a:r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/var/kerberos/krb5kdc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AE89D-8B85-2448-BFBE-5E83035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93501-C9BB-1245-9329-461619CB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306CB-5848-8844-9A80-23426CC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16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0B670A-D085-3C47-96E8-D7C0D509BF11}"/>
              </a:ext>
            </a:extLst>
          </p:cNvPr>
          <p:cNvSpPr/>
          <p:nvPr/>
        </p:nvSpPr>
        <p:spPr>
          <a:xfrm>
            <a:off x="138545" y="2562441"/>
            <a:ext cx="11914909" cy="3749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[kdcdefaults]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kdc_ports = 88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kdc_tcp_ports = 88</a:t>
            </a:r>
          </a:p>
          <a:p>
            <a:endParaRPr lang="en-US" altLang="zh-TW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[realms]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FERRARI.COM = {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#master_key_type = aes256-cts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max_renewable_life= 7d 0h 0m 0s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acl_file = /var/kerberos/krb5kdc/kadm5.acl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dict_file = /usr/share/dict/words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admin_keytab</a:t>
            </a:r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/var/kerberos/krb5kdc/kadm5.keytab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supported_enctypes = rc4-hmac:normal aes256-cts:normal aes256-cts-hmac-sha1-96:normal aes128-cts-hmac-sha1-96:normal aes128-cts:normal des3-hmac-sha1:normal arcfour-hmac camellia256-cts:normal camellia128-cts:normal des3-hmac-sha1:normal des-cbc-md5:normal des-cbc-crc:normal</a:t>
            </a:r>
          </a:p>
          <a:p>
            <a:r>
              <a:rPr lang="en-US" altLang="zh-TW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1743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222B7-A3FB-F748-BDDF-8E098B78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8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Encryption Types Setting Example : CM Setting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CB5A4-D991-AC49-A349-F457C190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331F-D048-714E-8A20-3B32320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5FE54-A2C4-CB4F-A396-E6D1873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157118-E8A0-6745-93C3-E7965B05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0" y="1588282"/>
            <a:ext cx="8898829" cy="46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222B7-A3FB-F748-BDDF-8E098B78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8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Encryption Types Setting Example : CM Setting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CB5A4-D991-AC49-A349-F457C190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331F-D048-714E-8A20-3B32320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5FE54-A2C4-CB4F-A396-E6D1873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974745-F97D-E648-90AB-BBE8529D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1646238"/>
            <a:ext cx="9025719" cy="45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222B7-A3FB-F748-BDDF-8E098B78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8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Encryption Types Setting Example : CM Setting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CB5A4-D991-AC49-A349-F457C190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331F-D048-714E-8A20-3B32320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5FE54-A2C4-CB4F-A396-E6D1873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29DE1C-EE67-4946-9831-87209F78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21" y="1676196"/>
            <a:ext cx="9093958" cy="4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kumimoji="1" lang="en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Introduction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How to Kerberos on OS 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kumimoji="1" lang="en-US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User Site </a:t>
            </a:r>
            <a:endParaRPr kumimoji="1" lang="zh-TW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71060-E49B-9A46-9014-B4CB93E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kinit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( Get Kerberos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)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E62DF-5661-6E44-9D5E-0EEF799E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Use password get Kerberos 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uthorization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B7C1B3-58C5-2740-8A35-6B64ECE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F25D5-7ED3-E948-9948-7D652F21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B8A85D-2A2F-B546-9850-E5BF39F9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C562B1-6DCC-0D47-94BB-3B4FAB825E30}"/>
              </a:ext>
            </a:extLst>
          </p:cNvPr>
          <p:cNvSpPr/>
          <p:nvPr/>
        </p:nvSpPr>
        <p:spPr>
          <a:xfrm>
            <a:off x="838200" y="2562441"/>
            <a:ext cx="11215254" cy="866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kinit enzo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for enzo@FERRARI.COM:</a:t>
            </a:r>
            <a:endParaRPr lang="en-US" altLang="zh-TW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9EEA5D-A8C4-214D-87F1-FA5D799F9812}"/>
              </a:ext>
            </a:extLst>
          </p:cNvPr>
          <p:cNvSpPr txBox="1">
            <a:spLocks/>
          </p:cNvSpPr>
          <p:nvPr/>
        </p:nvSpPr>
        <p:spPr>
          <a:xfrm>
            <a:off x="838200" y="4174542"/>
            <a:ext cx="10515600" cy="6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Use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keytab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get Kerberos 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uthorization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420355-8276-284B-95D0-E9249D49E0EF}"/>
              </a:ext>
            </a:extLst>
          </p:cNvPr>
          <p:cNvSpPr/>
          <p:nvPr/>
        </p:nvSpPr>
        <p:spPr>
          <a:xfrm>
            <a:off x="838200" y="4952540"/>
            <a:ext cx="11215254" cy="866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kinit -kt enzo.keytab enzo</a:t>
            </a:r>
          </a:p>
        </p:txBody>
      </p:sp>
    </p:spTree>
    <p:extLst>
      <p:ext uri="{BB962C8B-B14F-4D97-AF65-F5344CB8AC3E}">
        <p14:creationId xmlns:p14="http://schemas.microsoft.com/office/powerpoint/2010/main" val="6709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4E5A7-000D-DF4D-9504-C5F61CC3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keytab introduction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E4606-90DC-1D49-92DA-787BEF7C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8" y="1825625"/>
            <a:ext cx="11546006" cy="4351338"/>
          </a:xfrm>
        </p:spPr>
        <p:txBody>
          <a:bodyPr>
            <a:normAutofit fontScale="92500"/>
          </a:bodyPr>
          <a:lstStyle/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keytab is a file containing pairs of 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 principals and encrypted keys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are derived from the Kerberos password). </a:t>
            </a:r>
          </a:p>
          <a:p>
            <a:endParaRPr lang="en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keytab file to authenticate to various remote systems using Kerberos 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entering a password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change your 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password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will need to 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recreate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your keytabs</a:t>
            </a:r>
            <a:r>
              <a:rPr lang="en" altLang="zh-TW" dirty="0"/>
              <a:t>.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85A98-25CA-BB46-B8FE-A7EC931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32ED4-AEF0-D247-82CF-ED77F4E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0BE05-32B1-114A-AD53-594E0F47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CBDA6-EFE3-CB48-89C5-46F47A73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klist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( List cached Kerberos tickets )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F0D27B-C165-9848-B13C-C3AC3873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0029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Show info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kinit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98FCD-97C0-1446-971C-FFA950E9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EA28F-0D47-AB4F-8EFB-8A6C856F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B8B6E-97A5-B145-81E6-6FFC9AFB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23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1F1A37-EE11-6D4A-BAB9-514345A23DF4}"/>
              </a:ext>
            </a:extLst>
          </p:cNvPr>
          <p:cNvSpPr/>
          <p:nvPr/>
        </p:nvSpPr>
        <p:spPr>
          <a:xfrm>
            <a:off x="163773" y="2562441"/>
            <a:ext cx="11889681" cy="3196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klist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 cache: FILE:/tmp/krb5cc_0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principal: enzo@FERRARI.COM</a:t>
            </a:r>
          </a:p>
          <a:p>
            <a:endParaRPr lang="en-US" altLang="zh-TW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 starting       Expires              Service principal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2019-07-04T14:53:37  2019-07-05T14:53:37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krbtgt/FERRARI.COM@FERRARI.COM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renew until 2019-07-11T14:53:37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6D0998-26AF-2741-9C84-346A44022EB7}"/>
              </a:ext>
            </a:extLst>
          </p:cNvPr>
          <p:cNvSpPr/>
          <p:nvPr/>
        </p:nvSpPr>
        <p:spPr>
          <a:xfrm>
            <a:off x="259307" y="3261815"/>
            <a:ext cx="5636526" cy="368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5A3ABB-2F44-9641-864D-111AF2D5E4CE}"/>
              </a:ext>
            </a:extLst>
          </p:cNvPr>
          <p:cNvSpPr txBox="1"/>
          <p:nvPr/>
        </p:nvSpPr>
        <p:spPr>
          <a:xfrm>
            <a:off x="6108614" y="3153671"/>
            <a:ext cx="33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T.G.T cache path </a:t>
            </a:r>
            <a:endParaRPr kumimoji="1" lang="zh-TW" altLang="en-US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02BDA0-F882-2E46-8465-00C777404731}"/>
              </a:ext>
            </a:extLst>
          </p:cNvPr>
          <p:cNvSpPr/>
          <p:nvPr/>
        </p:nvSpPr>
        <p:spPr>
          <a:xfrm>
            <a:off x="234080" y="4317960"/>
            <a:ext cx="6808165" cy="126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08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8E254-7CF5-7341-9600-3E752BE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 time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0F69E6-EC8F-BC4B-83F4-5729A232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4D7B00-E4DB-584B-92A3-6B115EC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2DB8A-B251-6449-8AE0-CD87D8D2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14F2E-6E1A-1F4F-B47F-F1D167F75291}"/>
              </a:ext>
            </a:extLst>
          </p:cNvPr>
          <p:cNvSpPr/>
          <p:nvPr/>
        </p:nvSpPr>
        <p:spPr>
          <a:xfrm>
            <a:off x="151159" y="4237724"/>
            <a:ext cx="11889681" cy="195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 starting       Expires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2019-07-04T14:53:37  2019-07-05T14:53:37 	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renew until 2019-07-11T14:53:37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B536958-6671-AC42-96A0-A58E64EF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9" y="1857684"/>
            <a:ext cx="11889680" cy="22130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Valid starting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Your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kinit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ticket 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renew until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example renew time is 7 days, you can run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Kinit –R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password login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after 7 days, you should use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kinit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password.</a:t>
            </a:r>
            <a:endParaRPr kumimoji="1"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1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18193-8D9B-D748-AAD7-00855A8B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time concept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3927F-F063-7341-AAFC-10BC24C0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How to setting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renew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r>
              <a:rPr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Modify config file path :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/etc/krb5.conf 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994E5-9FF1-3941-BE61-398A9EDF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A4CDAB-0BFA-4B49-B493-FA30C13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51594-2CCF-F24E-9D3C-9754C734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25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FCECE3-E02D-2A4B-A542-4B86270DD8EB}"/>
              </a:ext>
            </a:extLst>
          </p:cNvPr>
          <p:cNvSpPr/>
          <p:nvPr/>
        </p:nvSpPr>
        <p:spPr>
          <a:xfrm>
            <a:off x="838200" y="2919176"/>
            <a:ext cx="11202640" cy="3205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[libdefaults]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ticket_lifetime = 24h</a:t>
            </a:r>
          </a:p>
          <a:p>
            <a:r>
              <a:rPr lang="en-US" altLang="zh-TW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renew_lifetime = 7d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4777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F5917-E4B1-F340-8C24-32F2E937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time concept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06E97-C80A-D946-A142-50DF69CC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7825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How to setting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renew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expires</a:t>
            </a:r>
            <a:r>
              <a:rPr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Modify by using command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C3B80-3B91-4643-A5BB-C44B10AA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8349C-4393-0346-9707-30C7150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B23AD-1112-EB48-AE36-872ADAFE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26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5B4480-15B8-C44B-BF39-899278F54F53}"/>
              </a:ext>
            </a:extLst>
          </p:cNvPr>
          <p:cNvSpPr/>
          <p:nvPr/>
        </p:nvSpPr>
        <p:spPr>
          <a:xfrm>
            <a:off x="838200" y="2919176"/>
            <a:ext cx="11202640" cy="895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kinit &lt;</a:t>
            </a:r>
            <a:r>
              <a:rPr lang="en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name</a:t>
            </a:r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-l &lt;lifetime&gt; -r &lt;renewable time&gt; -s &lt;start time&gt; </a:t>
            </a:r>
          </a:p>
        </p:txBody>
      </p:sp>
    </p:spTree>
    <p:extLst>
      <p:ext uri="{BB962C8B-B14F-4D97-AF65-F5344CB8AC3E}">
        <p14:creationId xmlns:p14="http://schemas.microsoft.com/office/powerpoint/2010/main" val="3233452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27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kinit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principal, 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time is 17:27 </a:t>
            </a:r>
            <a:b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my </a:t>
            </a:r>
            <a:r>
              <a:rPr lang="en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effective </a:t>
            </a: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is 22:27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time is </a:t>
            </a:r>
            <a:br>
              <a:rPr kumimoji="1"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12hr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 time is 1 day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1985749"/>
            <a:ext cx="11540320" cy="3609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kinit enzo </a:t>
            </a:r>
            <a:r>
              <a:rPr lang="en-US" altLang="zh-TW" sz="21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 12h </a:t>
            </a:r>
            <a:r>
              <a:rPr lang="en-US" altLang="zh-TW" sz="21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1d </a:t>
            </a:r>
            <a:r>
              <a:rPr lang="en-US" altLang="zh-TW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 </a:t>
            </a:r>
            <a:r>
              <a:rPr lang="en-US" altLang="zh-TW" sz="21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5:00</a:t>
            </a: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for enzo@FERRARI.COM:</a:t>
            </a: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klist</a:t>
            </a: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 cache: FILE:/tmp/krb5cc_0</a:t>
            </a: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principal: enzo@FERRARI.COM</a:t>
            </a:r>
          </a:p>
          <a:p>
            <a:endParaRPr lang="en-US" altLang="zh-TW" sz="2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 starting       Expires              Service principal</a:t>
            </a:r>
          </a:p>
          <a:p>
            <a:r>
              <a:rPr lang="en-US" altLang="zh-TW" sz="21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2019-07-04T22:27:20</a:t>
            </a:r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1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2019-07-05T10:27:20</a:t>
            </a:r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krbtgt/FERRARI.COM@FERRARI.COM</a:t>
            </a:r>
          </a:p>
          <a:p>
            <a:r>
              <a:rPr lang="en-US" altLang="zh-TW" sz="21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renew until 2019-07-05T22:27:20</a:t>
            </a:r>
          </a:p>
          <a:p>
            <a:endParaRPr lang="en-US" altLang="zh-TW" sz="2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88FA3-89B8-0249-8220-8DB3342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klist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(Show keytab info)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E638C-CA99-C845-9DEC-AC6F96A5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211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How to get keytab file information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41415-D438-7F4E-B615-E7D31B62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6254C-FDB9-D242-BEC3-13BEFA23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A586A-2645-F648-BE26-6625D6EF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28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F94295-AA6E-3746-957D-E04478CBBDBC}"/>
              </a:ext>
            </a:extLst>
          </p:cNvPr>
          <p:cNvSpPr/>
          <p:nvPr/>
        </p:nvSpPr>
        <p:spPr>
          <a:xfrm>
            <a:off x="325840" y="2528248"/>
            <a:ext cx="11540320" cy="3609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klist -</a:t>
            </a:r>
            <a:r>
              <a:rPr lang="en-US" altLang="zh-TW" sz="20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kte</a:t>
            </a:r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enzo.keytab</a:t>
            </a:r>
            <a:endParaRPr lang="en-US" altLang="zh-TW" sz="2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Keytab name: </a:t>
            </a:r>
            <a:r>
              <a:rPr lang="en-US" altLang="zh-TW" sz="20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FILE:enzo.keytab</a:t>
            </a:r>
            <a:endParaRPr lang="en-US" altLang="zh-TW" sz="2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KVNO Timestamp           Principal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 ------------------- ------------------------------------------------------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(arcfour-hmac)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(aes256-cts-hmac-sha1-96)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(aes128-cts-hmac-sha1-96)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(des3-cbc-sha1)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(camellia256-cts-cmac)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(camellia128-cts-cmac)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1 2019-07-04T17:33:16 enzo@FERRARI.COM (des-cbc-md5)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DC86A-8006-234B-8D05-780140E40A57}"/>
              </a:ext>
            </a:extLst>
          </p:cNvPr>
          <p:cNvSpPr/>
          <p:nvPr/>
        </p:nvSpPr>
        <p:spPr>
          <a:xfrm>
            <a:off x="1001973" y="3575712"/>
            <a:ext cx="2819400" cy="256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91298E-6006-8647-9634-556CA302054D}"/>
              </a:ext>
            </a:extLst>
          </p:cNvPr>
          <p:cNvSpPr/>
          <p:nvPr/>
        </p:nvSpPr>
        <p:spPr>
          <a:xfrm>
            <a:off x="3918045" y="3575711"/>
            <a:ext cx="2359925" cy="256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C8520-685F-0849-9402-64FF31C36979}"/>
              </a:ext>
            </a:extLst>
          </p:cNvPr>
          <p:cNvSpPr/>
          <p:nvPr/>
        </p:nvSpPr>
        <p:spPr>
          <a:xfrm>
            <a:off x="6277970" y="3575711"/>
            <a:ext cx="3698543" cy="2562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F9F7A6-E04F-2740-ACAD-25F5F29BB775}"/>
              </a:ext>
            </a:extLst>
          </p:cNvPr>
          <p:cNvSpPr/>
          <p:nvPr/>
        </p:nvSpPr>
        <p:spPr>
          <a:xfrm>
            <a:off x="1115136" y="2425888"/>
            <a:ext cx="2593074" cy="93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Generate keytab file time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B147E7-C90E-364D-B938-367D9BAD54CF}"/>
              </a:ext>
            </a:extLst>
          </p:cNvPr>
          <p:cNvSpPr/>
          <p:nvPr/>
        </p:nvSpPr>
        <p:spPr>
          <a:xfrm>
            <a:off x="3821373" y="2425887"/>
            <a:ext cx="2593074" cy="93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Principal name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293BB-6D1F-3D40-96A2-8B067D5038B4}"/>
              </a:ext>
            </a:extLst>
          </p:cNvPr>
          <p:cNvSpPr/>
          <p:nvPr/>
        </p:nvSpPr>
        <p:spPr>
          <a:xfrm>
            <a:off x="6856863" y="2425887"/>
            <a:ext cx="2593074" cy="93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BCB37-845D-1244-806F-8E5999C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365125"/>
            <a:ext cx="11162731" cy="1325563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kdestroy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 Destroy Kerberos tickets)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5EB8F-0581-314B-A099-0C6B942F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1603375"/>
          </a:xfrm>
        </p:spPr>
        <p:txBody>
          <a:bodyPr/>
          <a:lstStyle/>
          <a:p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kdestroy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utility destroys the user's active Kerberos authorization tickets by deleting the credentials cache that contains them.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2F8E1-E407-1346-BAFF-D078B4B9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F2B19-6841-CB41-8FD1-6241F90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D178D-E12E-234D-847F-473F743B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29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E10EEC-01D5-2542-8A60-0591515290AC}"/>
              </a:ext>
            </a:extLst>
          </p:cNvPr>
          <p:cNvSpPr/>
          <p:nvPr/>
        </p:nvSpPr>
        <p:spPr>
          <a:xfrm>
            <a:off x="191069" y="3429000"/>
            <a:ext cx="11540320" cy="3176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klist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 cache: FILE:/tmp/krb5cc_0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principal: enzo@FERRARI.COM</a:t>
            </a:r>
          </a:p>
          <a:p>
            <a:endParaRPr lang="en-US" altLang="zh-TW" sz="2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 starting       Expires              Service principal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2019-07-04T17:47:28  2019-07-05T17:47:28  krbtgt/FERRARI.COM@FERRARI.COM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renew until 2019-07-11T17:47:28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kdestroy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klist</a:t>
            </a:r>
          </a:p>
          <a:p>
            <a:r>
              <a:rPr lang="en-US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klist: No credentials cache found (filename: /tmp/krb5cc_0)</a:t>
            </a:r>
          </a:p>
        </p:txBody>
      </p:sp>
    </p:spTree>
    <p:extLst>
      <p:ext uri="{BB962C8B-B14F-4D97-AF65-F5344CB8AC3E}">
        <p14:creationId xmlns:p14="http://schemas.microsoft.com/office/powerpoint/2010/main" val="41114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95081"/>
            <a:ext cx="10515600" cy="118188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 Greek mythology , Kerberos is a dog with three Heads 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4" descr="D:\bilder\krblogo_big.gif">
            <a:extLst>
              <a:ext uri="{FF2B5EF4-FFF2-40B4-BE49-F238E27FC236}">
                <a16:creationId xmlns:a16="http://schemas.microsoft.com/office/drawing/2014/main" id="{B4130039-1B11-284C-9909-16955B93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1580357"/>
            <a:ext cx="1530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27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How to Kerberos on OS 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kumimoji="1" lang="en-US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Site </a:t>
            </a:r>
            <a:endParaRPr kumimoji="1" lang="zh-TW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3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BCB37-845D-1244-806F-8E5999C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8" y="180830"/>
            <a:ext cx="11162731" cy="1690688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V5 database administration program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5EB8F-0581-314B-A099-0C6B942F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987476"/>
            <a:ext cx="11709779" cy="4167663"/>
          </a:xfrm>
        </p:spPr>
        <p:txBody>
          <a:bodyPr>
            <a:normAutofit/>
          </a:bodyPr>
          <a:lstStyle/>
          <a:p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kadmin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are command-line interfaces to the Kerberos V5 administration system.</a:t>
            </a:r>
          </a:p>
          <a:p>
            <a:pPr lvl="1"/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Kadmin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: Using command-line and enter </a:t>
            </a:r>
            <a:r>
              <a:rPr kumimoji="1"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to login 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V5 database from client (</a:t>
            </a:r>
            <a:r>
              <a:rPr kumimoji="1" lang="da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Kerberos from server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kumimoji="1" lang="da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</a:t>
            </a:r>
            <a:r>
              <a:rPr kumimoji="1"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: Using command-line to login 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V5 database( don’t need password ).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2F8E1-E407-1346-BAFF-D078B4B9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F2B19-6841-CB41-8FD1-6241F90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D178D-E12E-234D-847F-473F743B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32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77503" y="3153619"/>
            <a:ext cx="11540320" cy="160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</a:t>
            </a:r>
            <a:r>
              <a:rPr lang="en" altLang="zh-TW" sz="24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admin@FERRARI.COM</a:t>
            </a:r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password.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</a:t>
            </a:r>
            <a:endParaRPr lang="en-US" altLang="zh-TW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8" y="180830"/>
            <a:ext cx="11162731" cy="1690688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V5 database administration program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46F31D2-4772-5A47-9094-58C710F6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10" y="2370001"/>
            <a:ext cx="11709779" cy="789842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login example: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23241A9-4CE7-1740-8F0E-4A6641B61A95}"/>
              </a:ext>
            </a:extLst>
          </p:cNvPr>
          <p:cNvSpPr txBox="1">
            <a:spLocks/>
          </p:cNvSpPr>
          <p:nvPr/>
        </p:nvSpPr>
        <p:spPr>
          <a:xfrm>
            <a:off x="292289" y="4965350"/>
            <a:ext cx="11709779" cy="139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must be logged by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account, and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password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so this account is very important, if someone get this permission, it can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everything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on Kerberos Database.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95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77503" y="3153619"/>
            <a:ext cx="11540320" cy="2619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[root@flwh02 ~]# kinit admin/admin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for admin/admin@FERRARI.COM: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[root@flwh02 ~]# kadmin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admin/admin@FERRARI.COM with password.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for admin/admin@FERRARI.COM: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kadmin:</a:t>
            </a:r>
            <a:endParaRPr lang="en-US" altLang="zh-TW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8" y="180830"/>
            <a:ext cx="11162731" cy="1690688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kadmin.local 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da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V5 database administration program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46F31D2-4772-5A47-9094-58C710F6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10" y="2370001"/>
            <a:ext cx="5299881" cy="789842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kadmin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login example: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3D60AE-650D-054B-960F-34A11EA26FA5}"/>
              </a:ext>
            </a:extLst>
          </p:cNvPr>
          <p:cNvSpPr/>
          <p:nvPr/>
        </p:nvSpPr>
        <p:spPr>
          <a:xfrm>
            <a:off x="292289" y="3302758"/>
            <a:ext cx="6358722" cy="77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5AA724D-806E-4D46-A030-828EC93F61EC}"/>
              </a:ext>
            </a:extLst>
          </p:cNvPr>
          <p:cNvSpPr txBox="1"/>
          <p:nvPr/>
        </p:nvSpPr>
        <p:spPr>
          <a:xfrm>
            <a:off x="6687404" y="3430926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Get admin principal</a:t>
            </a:r>
            <a:endParaRPr kumimoji="1" lang="zh-TW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6C3C14-814E-F549-97AC-606EA78F915A}"/>
              </a:ext>
            </a:extLst>
          </p:cNvPr>
          <p:cNvSpPr/>
          <p:nvPr/>
        </p:nvSpPr>
        <p:spPr>
          <a:xfrm>
            <a:off x="241110" y="4147713"/>
            <a:ext cx="11291248" cy="150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512177-E98F-5E4D-81E9-C93FCF83592B}"/>
              </a:ext>
            </a:extLst>
          </p:cNvPr>
          <p:cNvSpPr txBox="1"/>
          <p:nvPr/>
        </p:nvSpPr>
        <p:spPr>
          <a:xfrm>
            <a:off x="6809095" y="4868140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Login to Kerberos DB</a:t>
            </a:r>
            <a:endParaRPr kumimoji="1" lang="zh-TW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4" grpId="0" animBg="1"/>
      <p:bldP spid="14" grpId="1" animBg="1"/>
      <p:bldP spid="15" grpId="0"/>
      <p:bldP spid="1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34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2511473"/>
            <a:ext cx="11540320" cy="1622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listprincs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HTTP/flmh01@FERRARI.COM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list principal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kadmin interface : list principal</a:t>
            </a:r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9BEE4EC-951E-1449-BFD8-29BDD05AB80F}"/>
              </a:ext>
            </a:extLst>
          </p:cNvPr>
          <p:cNvSpPr txBox="1">
            <a:spLocks/>
          </p:cNvSpPr>
          <p:nvPr/>
        </p:nvSpPr>
        <p:spPr>
          <a:xfrm>
            <a:off x="191069" y="4233940"/>
            <a:ext cx="11162731" cy="68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Using OS command : list principal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97CC2F-D139-4F49-8AD4-0119228A842E}"/>
              </a:ext>
            </a:extLst>
          </p:cNvPr>
          <p:cNvSpPr/>
          <p:nvPr/>
        </p:nvSpPr>
        <p:spPr>
          <a:xfrm>
            <a:off x="292289" y="4768105"/>
            <a:ext cx="11540320" cy="1622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 -q "listprincs"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HTTP/flmh01@FERRARI.CO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4042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35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2511473"/>
            <a:ext cx="11540320" cy="1436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addprinc test</a:t>
            </a:r>
          </a:p>
          <a:p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test@FERRARI.COM; defaulting to no policy</a:t>
            </a:r>
          </a:p>
          <a:p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password for principal "test@FERRARI.COM":</a:t>
            </a:r>
          </a:p>
          <a:p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Re-enter password for principal "test@FERRARI.COM":</a:t>
            </a:r>
          </a:p>
          <a:p>
            <a:r>
              <a:rPr lang="en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created.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add principal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kadmin interface : add principal</a:t>
            </a:r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9BEE4EC-951E-1449-BFD8-29BDD05AB80F}"/>
              </a:ext>
            </a:extLst>
          </p:cNvPr>
          <p:cNvSpPr txBox="1">
            <a:spLocks/>
          </p:cNvSpPr>
          <p:nvPr/>
        </p:nvSpPr>
        <p:spPr>
          <a:xfrm>
            <a:off x="191069" y="3948035"/>
            <a:ext cx="11162731" cy="68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OS command : add principal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97CC2F-D139-4F49-8AD4-0119228A842E}"/>
              </a:ext>
            </a:extLst>
          </p:cNvPr>
          <p:cNvSpPr/>
          <p:nvPr/>
        </p:nvSpPr>
        <p:spPr>
          <a:xfrm>
            <a:off x="292289" y="4545410"/>
            <a:ext cx="11540320" cy="184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 -q "addprinc test"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test@FERRARI.COM; defaulting to no policy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password for principal "test@FERRARI.COM":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Re-enter password for principal "test@FERRARI.COM":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created.</a:t>
            </a:r>
            <a:endParaRPr lang="en-US" altLang="zh-TW" sz="1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898350-8876-B14F-AE61-5C45BFA4EC8A}"/>
              </a:ext>
            </a:extLst>
          </p:cNvPr>
          <p:cNvSpPr/>
          <p:nvPr/>
        </p:nvSpPr>
        <p:spPr>
          <a:xfrm>
            <a:off x="5492725" y="3244334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All_info.txt</a:t>
            </a:r>
          </a:p>
        </p:txBody>
      </p:sp>
    </p:spTree>
    <p:extLst>
      <p:ext uri="{BB962C8B-B14F-4D97-AF65-F5344CB8AC3E}">
        <p14:creationId xmlns:p14="http://schemas.microsoft.com/office/powerpoint/2010/main" val="1768318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36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2511473"/>
            <a:ext cx="11540320" cy="1436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addprinc </a:t>
            </a:r>
            <a:r>
              <a:rPr lang="en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-pw 1234 </a:t>
            </a:r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test@FERRARI.COM; defaulting to no policy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created.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add principal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kadmin interface : add principal with password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9BEE4EC-951E-1449-BFD8-29BDD05AB80F}"/>
              </a:ext>
            </a:extLst>
          </p:cNvPr>
          <p:cNvSpPr txBox="1">
            <a:spLocks/>
          </p:cNvSpPr>
          <p:nvPr/>
        </p:nvSpPr>
        <p:spPr>
          <a:xfrm>
            <a:off x="191069" y="3948035"/>
            <a:ext cx="11162731" cy="68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OS command : add principal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97CC2F-D139-4F49-8AD4-0119228A842E}"/>
              </a:ext>
            </a:extLst>
          </p:cNvPr>
          <p:cNvSpPr/>
          <p:nvPr/>
        </p:nvSpPr>
        <p:spPr>
          <a:xfrm>
            <a:off x="292289" y="4545410"/>
            <a:ext cx="11540320" cy="184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 -q "addprinc </a:t>
            </a:r>
            <a:r>
              <a:rPr lang="en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-pw 1234 </a:t>
            </a:r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test"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test@FERRARI.COM; defaulting to no policy</a:t>
            </a:r>
          </a:p>
          <a:p>
            <a:r>
              <a:rPr lang="en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created.</a:t>
            </a:r>
            <a:endParaRPr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1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37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2511473"/>
            <a:ext cx="11540320" cy="1077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addprinc </a:t>
            </a:r>
            <a:r>
              <a:rPr lang="en" altLang="zh-TW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-randkey </a:t>
            </a:r>
            <a:r>
              <a:rPr lang="en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</a:p>
          <a:p>
            <a:r>
              <a:rPr lang="en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yo@FERRARI.COM; defaulting to no policy</a:t>
            </a:r>
          </a:p>
          <a:p>
            <a:r>
              <a:rPr lang="en" altLang="zh-TW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"yo@FERRARI.COM" created.</a:t>
            </a:r>
            <a:endParaRPr lang="en-US" altLang="zh-TW" sz="2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add principal with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key</a:t>
            </a:r>
            <a:endParaRPr kumimoji="1" lang="zh-TW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kadmin interface : add principal</a:t>
            </a:r>
            <a:r>
              <a:rPr kumimoji="1"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key</a:t>
            </a:r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9BEE4EC-951E-1449-BFD8-29BDD05AB80F}"/>
              </a:ext>
            </a:extLst>
          </p:cNvPr>
          <p:cNvSpPr txBox="1">
            <a:spLocks/>
          </p:cNvSpPr>
          <p:nvPr/>
        </p:nvSpPr>
        <p:spPr>
          <a:xfrm>
            <a:off x="191069" y="3724432"/>
            <a:ext cx="11162731" cy="68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Using OS command : add principal</a:t>
            </a:r>
            <a:r>
              <a:rPr kumimoji="1"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key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97CC2F-D139-4F49-8AD4-0119228A842E}"/>
              </a:ext>
            </a:extLst>
          </p:cNvPr>
          <p:cNvSpPr/>
          <p:nvPr/>
        </p:nvSpPr>
        <p:spPr>
          <a:xfrm>
            <a:off x="292289" y="4410280"/>
            <a:ext cx="11540320" cy="184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 -q "addprinc </a:t>
            </a:r>
            <a:r>
              <a:rPr lang="en" altLang="zh-TW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-randkey </a:t>
            </a:r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yo"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no policy specified for yo@FERRARI.COM; defaulting to no policy</a:t>
            </a:r>
          </a:p>
          <a:p>
            <a:r>
              <a:rPr lang="en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"yo@FERRARI.COM" created.</a:t>
            </a:r>
            <a:endParaRPr lang="en-US" altLang="zh-TW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81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38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191069" y="2842099"/>
            <a:ext cx="11809862" cy="1472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xst -k yo.keytab yo</a:t>
            </a:r>
          </a:p>
          <a:p>
            <a:r>
              <a:rPr lang="en-US" altLang="zh-TW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yo with kvno 3, encryption type arcfour-hmac added to keytab WRFILE:yo.keytab.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Login with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key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555365"/>
            <a:ext cx="11162731" cy="1293127"/>
          </a:xfrm>
        </p:spPr>
        <p:txBody>
          <a:bodyPr>
            <a:noAutofit/>
          </a:bodyPr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Due to use </a:t>
            </a:r>
            <a:r>
              <a:rPr kumimoji="1"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key</a:t>
            </a:r>
            <a:r>
              <a:rPr kumimoji="1"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create principal, the only way to </a:t>
            </a:r>
            <a:r>
              <a:rPr kumimoji="1" lang="en-US" altLang="zh-TW" sz="2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kinit</a:t>
            </a:r>
            <a:r>
              <a:rPr kumimoji="1"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use keytab login</a:t>
            </a:r>
          </a:p>
          <a:p>
            <a:pPr marL="806400" lvl="1" indent="-457200">
              <a:buFont typeface="+mj-lt"/>
              <a:buAutoNum type="arabicPeriod"/>
            </a:pPr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keytab</a:t>
            </a:r>
            <a:endParaRPr kumimoji="1"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03FC8ED-E0DA-0249-B27D-22DC05648009}"/>
              </a:ext>
            </a:extLst>
          </p:cNvPr>
          <p:cNvSpPr txBox="1">
            <a:spLocks/>
          </p:cNvSpPr>
          <p:nvPr/>
        </p:nvSpPr>
        <p:spPr>
          <a:xfrm>
            <a:off x="292289" y="4314447"/>
            <a:ext cx="11162731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00" lvl="1" indent="0">
              <a:buNone/>
            </a:pPr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zh-TW" sz="2400">
                <a:latin typeface="Consolas" panose="020B0609020204030204" pitchFamily="49" charset="0"/>
                <a:cs typeface="Consolas" panose="020B0609020204030204" pitchFamily="49" charset="0"/>
              </a:rPr>
              <a:t>kinit</a:t>
            </a:r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keytab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0BF2EF-0B6F-6541-9D15-0FAAF0FF1380}"/>
              </a:ext>
            </a:extLst>
          </p:cNvPr>
          <p:cNvSpPr/>
          <p:nvPr/>
        </p:nvSpPr>
        <p:spPr>
          <a:xfrm>
            <a:off x="191069" y="4829701"/>
            <a:ext cx="11540320" cy="943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kinit -kt yo.keytab yo</a:t>
            </a:r>
          </a:p>
        </p:txBody>
      </p:sp>
    </p:spTree>
    <p:extLst>
      <p:ext uri="{BB962C8B-B14F-4D97-AF65-F5344CB8AC3E}">
        <p14:creationId xmlns:p14="http://schemas.microsoft.com/office/powerpoint/2010/main" val="350181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39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191069" y="2415939"/>
            <a:ext cx="11809862" cy="3084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xst </a:t>
            </a:r>
            <a:r>
              <a:rPr lang="en-US" altLang="zh-TW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-norandkey </a:t>
            </a:r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 </a:t>
            </a:r>
            <a:r>
              <a:rPr lang="en-US" altLang="zh-TW" sz="16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test.keytab</a:t>
            </a:r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arcfour-hmac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aes256-cts-hmac-sha1-96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aes128-cts-hmac-sha1-96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des3-cbc-sha1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camellia256-cts-cmac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camellia128-cts-cmac added to keytab WRFILE:test.keytab.</a:t>
            </a:r>
          </a:p>
          <a:p>
            <a:r>
              <a:rPr lang="en-US" altLang="zh-TW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for principal test with kvno 1, encryption type des-cbc-md5 added to keytab WRFILE:test.keytab.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254364"/>
            <a:ext cx="11162731" cy="1574570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600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</a:t>
            </a:r>
            <a:br>
              <a:rPr kumimoji="1" lang="en-US" altLang="zh-TW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60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kumimoji="1" lang="en-US" altLang="zh-TW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keytab</a:t>
            </a:r>
            <a:r>
              <a:rPr kumimoji="1" lang="en-US" altLang="zh-TW" sz="3600">
                <a:latin typeface="Times New Roman" panose="02020603050405020304" pitchFamily="18" charset="0"/>
                <a:cs typeface="Times New Roman" panose="02020603050405020304" pitchFamily="18" charset="0"/>
              </a:rPr>
              <a:t> from principal</a:t>
            </a:r>
            <a:r>
              <a:rPr kumimoji="1" lang="zh-TW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1" lang="en-US" altLang="zh-TW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random key</a:t>
            </a:r>
            <a:endParaRPr kumimoji="1" lang="zh-TW" altLang="en-US" sz="36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>
            <a:normAutofit fontScale="92500"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If this principal has password must add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-norandkey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342110-6DFE-E549-9CF6-18A683C14936}"/>
              </a:ext>
            </a:extLst>
          </p:cNvPr>
          <p:cNvSpPr/>
          <p:nvPr/>
        </p:nvSpPr>
        <p:spPr>
          <a:xfrm>
            <a:off x="3377252" y="2928840"/>
            <a:ext cx="1947081" cy="3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Keytab file name </a:t>
            </a:r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22703-ADEA-844A-A5FC-6886A5AAC40E}"/>
              </a:ext>
            </a:extLst>
          </p:cNvPr>
          <p:cNvSpPr/>
          <p:nvPr/>
        </p:nvSpPr>
        <p:spPr>
          <a:xfrm>
            <a:off x="3460845" y="2511473"/>
            <a:ext cx="1779896" cy="27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518B09-FF2C-1847-9D65-8DC97E73237F}"/>
              </a:ext>
            </a:extLst>
          </p:cNvPr>
          <p:cNvSpPr/>
          <p:nvPr/>
        </p:nvSpPr>
        <p:spPr>
          <a:xfrm>
            <a:off x="4701653" y="2912874"/>
            <a:ext cx="1947081" cy="3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Principal name</a:t>
            </a:r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5D10A8-92F2-324E-97A5-508D30BBDB91}"/>
              </a:ext>
            </a:extLst>
          </p:cNvPr>
          <p:cNvSpPr/>
          <p:nvPr/>
        </p:nvSpPr>
        <p:spPr>
          <a:xfrm>
            <a:off x="5171365" y="2485190"/>
            <a:ext cx="738116" cy="27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9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What is Kerberos ?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Network authentication protocol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MIT in the mid 1980s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Available as open source or in supported commercial software</a:t>
            </a:r>
          </a:p>
          <a:p>
            <a:endParaRPr lang="en-US" altLang="zh-TW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62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2CEA7-787A-7D4D-A91B-D83A0C0D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get principal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53D40-5FE7-4E4A-A3C3-134D2C3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45B1A-A92A-DD47-9559-0304308C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02477-6C22-CC40-87BA-AA213341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40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850EA-854B-0C49-8383-048451D916AE}"/>
              </a:ext>
            </a:extLst>
          </p:cNvPr>
          <p:cNvSpPr/>
          <p:nvPr/>
        </p:nvSpPr>
        <p:spPr>
          <a:xfrm>
            <a:off x="292289" y="1569492"/>
            <a:ext cx="11540320" cy="5049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getprinc yo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Principal: yo@FERRARI.COM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Expiration date: [never]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password change: 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二 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月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 17:11:23 CST 2019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expiration date: [never]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ticket life: 1 day 00:00:00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renewable life: 7 days 00:00:00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modified: 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二 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月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 17:11:23 CST 2019 (root/</a:t>
            </a:r>
            <a:r>
              <a:rPr lang="en-US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admin@FERRARI.COM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successful authentication: [never]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failed authentication: [never]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Failed password attempts: 0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of keys: 7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 </a:t>
            </a:r>
            <a:r>
              <a:rPr lang="en-US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vno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3, arcfour-hmac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MKey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vno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Attributes:</a:t>
            </a:r>
          </a:p>
          <a:p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Policy: [none]</a:t>
            </a:r>
          </a:p>
        </p:txBody>
      </p:sp>
    </p:spTree>
    <p:extLst>
      <p:ext uri="{BB962C8B-B14F-4D97-AF65-F5344CB8AC3E}">
        <p14:creationId xmlns:p14="http://schemas.microsoft.com/office/powerpoint/2010/main" val="2404753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2CEA7-787A-7D4D-A91B-D83A0C0D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5" y="33783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53D40-5FE7-4E4A-A3C3-134D2C3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45B1A-A92A-DD47-9559-0304308C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02477-6C22-CC40-87BA-AA213341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41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850EA-854B-0C49-8383-048451D916AE}"/>
              </a:ext>
            </a:extLst>
          </p:cNvPr>
          <p:cNvSpPr/>
          <p:nvPr/>
        </p:nvSpPr>
        <p:spPr>
          <a:xfrm>
            <a:off x="191069" y="2483894"/>
            <a:ext cx="11540320" cy="14739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</a:t>
            </a:r>
            <a:r>
              <a:rPr lang="en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cpw</a:t>
            </a:r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password for principal "test@FERRARI.COM":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Re-enter password for principal "test@FERRARI.COM":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for "test@FERRARI.COM" changed.</a:t>
            </a:r>
            <a:endParaRPr lang="en-US" altLang="zh-TW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68392E7-CE6C-6A4C-9B51-BD6B810A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5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Change principal password.</a:t>
            </a:r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AEAA983-EA5E-7746-B559-8C7E4610B431}"/>
              </a:ext>
            </a:extLst>
          </p:cNvPr>
          <p:cNvSpPr txBox="1">
            <a:spLocks/>
          </p:cNvSpPr>
          <p:nvPr/>
        </p:nvSpPr>
        <p:spPr>
          <a:xfrm>
            <a:off x="191068" y="4085679"/>
            <a:ext cx="11162731" cy="6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Change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renew time &amp; life time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66EC8-0284-0147-BD2F-B556FBCDF396}"/>
              </a:ext>
            </a:extLst>
          </p:cNvPr>
          <p:cNvSpPr/>
          <p:nvPr/>
        </p:nvSpPr>
        <p:spPr>
          <a:xfrm>
            <a:off x="191069" y="4628868"/>
            <a:ext cx="11540320" cy="1171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modprinc -maxrenewlife 10d -maxlife 2d yo</a:t>
            </a:r>
          </a:p>
          <a:p>
            <a:r>
              <a:rPr lang="en" altLang="zh-TW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"yo@FERRARI.COM" modified.</a:t>
            </a:r>
            <a:endParaRPr lang="en-US" altLang="zh-TW" sz="2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4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1B130-D314-2046-BB16-6D3FA3E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0C1BD-0D2F-EF41-8337-861BD01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8869F-BAE6-7341-8235-30B163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42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002FEB-32E8-1547-8B54-D29F0C57B2D5}"/>
              </a:ext>
            </a:extLst>
          </p:cNvPr>
          <p:cNvSpPr txBox="1">
            <a:spLocks/>
          </p:cNvSpPr>
          <p:nvPr/>
        </p:nvSpPr>
        <p:spPr>
          <a:xfrm>
            <a:off x="292289" y="363561"/>
            <a:ext cx="10515600" cy="155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BB70C-F20E-9046-9930-2E69A7EE55EC}"/>
              </a:ext>
            </a:extLst>
          </p:cNvPr>
          <p:cNvSpPr/>
          <p:nvPr/>
        </p:nvSpPr>
        <p:spPr>
          <a:xfrm>
            <a:off x="292289" y="2511473"/>
            <a:ext cx="11540320" cy="1436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kadmin.local:  </a:t>
            </a:r>
            <a:r>
              <a:rPr lang="en" altLang="zh-TW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delete_principal</a:t>
            </a:r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you sure you want to delete the principal "test@FERRARI.COM"? (yes/no): yes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deleted.</a:t>
            </a:r>
          </a:p>
          <a:p>
            <a:r>
              <a:rPr lang="en" altLang="zh-TW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sure that you have removed this principal from all ACLs before reusing.</a:t>
            </a:r>
            <a:endParaRPr lang="en-US" altLang="zh-TW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0168AD6-E888-0342-BD98-C263D2EE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513960"/>
            <a:ext cx="11162731" cy="1041405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Kerberos Command</a:t>
            </a:r>
            <a:b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kadmin interface : 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endParaRPr kumimoji="1"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75EA-1459-D64E-BF74-A59177E4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825625"/>
            <a:ext cx="11162731" cy="685848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kadmin interface : delete principal</a:t>
            </a:r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9BEE4EC-951E-1449-BFD8-29BDD05AB80F}"/>
              </a:ext>
            </a:extLst>
          </p:cNvPr>
          <p:cNvSpPr txBox="1">
            <a:spLocks/>
          </p:cNvSpPr>
          <p:nvPr/>
        </p:nvSpPr>
        <p:spPr>
          <a:xfrm>
            <a:off x="191069" y="3979489"/>
            <a:ext cx="11162731" cy="68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charset="0"/>
              <a:buChar char="o"/>
              <a:defRPr sz="32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28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PingFang SC Regular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Using OS command : delete principal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97CC2F-D139-4F49-8AD4-0119228A842E}"/>
              </a:ext>
            </a:extLst>
          </p:cNvPr>
          <p:cNvSpPr/>
          <p:nvPr/>
        </p:nvSpPr>
        <p:spPr>
          <a:xfrm>
            <a:off x="292289" y="4696791"/>
            <a:ext cx="11540320" cy="169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[root@fluh01 ~]# kadmin.local -q "delete_principal test"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Authenticating as principal root/admin@FERRARI.COM with password.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you sure you want to delete the principal "test@FERRARI.COM"? (yes/no): yes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"test@FERRARI.COM" deleted.</a:t>
            </a:r>
          </a:p>
          <a:p>
            <a:r>
              <a:rPr lang="en" altLang="zh-TW" sz="1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sure that you have removed this principal from all ACLs before reusing.</a:t>
            </a:r>
            <a:endParaRPr lang="en-US" altLang="zh-TW" sz="1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66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7580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PingFang SC Regular" charset="-122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7795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Why Kerberos ? 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endParaRPr lang="en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scalable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How Kerberos Works ? 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kumimoji="1" lang="en-US" altLang="zh-TW" sz="400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Architecture  &amp; </a:t>
            </a:r>
            <a:r>
              <a:rPr lang="en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r>
              <a:rPr lang="zh-TW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endParaRPr kumimoji="1" lang="zh-TW" altLang="en-US" sz="400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Architecture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7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25CE52E-CE8D-C842-A492-DDA1CB9A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3" y="3653800"/>
            <a:ext cx="1158164" cy="1158164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D236845B-CB3B-4945-876D-A35DA8787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2716" y="3107131"/>
            <a:ext cx="1704833" cy="17048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5634388-7AE1-9F44-94C7-B81B72274881}"/>
              </a:ext>
            </a:extLst>
          </p:cNvPr>
          <p:cNvSpPr txBox="1"/>
          <p:nvPr/>
        </p:nvSpPr>
        <p:spPr>
          <a:xfrm>
            <a:off x="4482212" y="5093186"/>
            <a:ext cx="354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Key Distribution Center(KDC)</a:t>
            </a:r>
            <a:endParaRPr kumimoji="1"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35800459-49D1-AC44-AB37-75A2002FCEDD}"/>
              </a:ext>
            </a:extLst>
          </p:cNvPr>
          <p:cNvGrpSpPr/>
          <p:nvPr/>
        </p:nvGrpSpPr>
        <p:grpSpPr>
          <a:xfrm>
            <a:off x="4196176" y="2790933"/>
            <a:ext cx="3542731" cy="2024347"/>
            <a:chOff x="4324634" y="1896019"/>
            <a:chExt cx="3542731" cy="2024347"/>
          </a:xfrm>
        </p:grpSpPr>
        <p:sp>
          <p:nvSpPr>
            <p:cNvPr id="16" name="決策 15">
              <a:extLst>
                <a:ext uri="{FF2B5EF4-FFF2-40B4-BE49-F238E27FC236}">
                  <a16:creationId xmlns:a16="http://schemas.microsoft.com/office/drawing/2014/main" id="{1C6D64B4-12F6-8F45-A529-3DE8A78FE359}"/>
                </a:ext>
              </a:extLst>
            </p:cNvPr>
            <p:cNvSpPr/>
            <p:nvPr/>
          </p:nvSpPr>
          <p:spPr>
            <a:xfrm>
              <a:off x="4324634" y="1934405"/>
              <a:ext cx="3542731" cy="1985961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463A597-FEAD-844C-B171-BE55F4439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942" y="2644185"/>
              <a:ext cx="547069" cy="3181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3C2BBE6-ABD3-8047-9CF0-1D9614DDCD4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582" y="2962380"/>
              <a:ext cx="808750" cy="4666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BC2FBB44-834E-5F4C-AD91-940944E8A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6032" y="2803283"/>
              <a:ext cx="847868" cy="847868"/>
            </a:xfrm>
            <a:prstGeom prst="rect">
              <a:avLst/>
            </a:prstGeom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EF7BFD4-FED2-D54B-B820-ADA5E662F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128" y="2238530"/>
              <a:ext cx="310772" cy="2002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7215467-3877-1F4C-B831-5FCBD8DE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6827" y="1896019"/>
              <a:ext cx="749010" cy="815589"/>
            </a:xfrm>
            <a:prstGeom prst="rect">
              <a:avLst/>
            </a:prstGeom>
          </p:spPr>
        </p:pic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1667211-72E9-7B43-8826-06AEA4A75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98227" y="2227638"/>
              <a:ext cx="448030" cy="2539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32838DAB-2986-284E-B507-C7F5C73E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2035" y="2297783"/>
              <a:ext cx="847868" cy="847868"/>
            </a:xfrm>
            <a:prstGeom prst="rect">
              <a:avLst/>
            </a:prstGeom>
          </p:spPr>
        </p:pic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F738A0-C9B2-C645-8D34-E6E3A6BC0F78}"/>
              </a:ext>
            </a:extLst>
          </p:cNvPr>
          <p:cNvSpPr txBox="1"/>
          <p:nvPr/>
        </p:nvSpPr>
        <p:spPr>
          <a:xfrm>
            <a:off x="2547356" y="4323350"/>
            <a:ext cx="31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Server (AS)</a:t>
            </a:r>
            <a:endParaRPr kumimoji="1"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850605C-DF31-0948-B4EC-93DC76073921}"/>
              </a:ext>
            </a:extLst>
          </p:cNvPr>
          <p:cNvSpPr txBox="1"/>
          <p:nvPr/>
        </p:nvSpPr>
        <p:spPr>
          <a:xfrm>
            <a:off x="6988564" y="3388780"/>
            <a:ext cx="31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Ticket Granting Server (TGS)</a:t>
            </a:r>
            <a:endParaRPr kumimoji="1"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DB5AD30E-8631-3A4A-9D3B-740C298956DE}"/>
              </a:ext>
            </a:extLst>
          </p:cNvPr>
          <p:cNvSpPr/>
          <p:nvPr/>
        </p:nvSpPr>
        <p:spPr>
          <a:xfrm>
            <a:off x="2536674" y="3777645"/>
            <a:ext cx="1219426" cy="3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DA1E75FE-EF89-E848-B244-CADC61CCFB51}"/>
              </a:ext>
            </a:extLst>
          </p:cNvPr>
          <p:cNvSpPr/>
          <p:nvPr/>
        </p:nvSpPr>
        <p:spPr>
          <a:xfrm>
            <a:off x="8555640" y="3894099"/>
            <a:ext cx="1219426" cy="36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9B6BE5-97B6-254C-B731-20C6728633D1}"/>
              </a:ext>
            </a:extLst>
          </p:cNvPr>
          <p:cNvSpPr txBox="1"/>
          <p:nvPr/>
        </p:nvSpPr>
        <p:spPr>
          <a:xfrm>
            <a:off x="9775066" y="4811964"/>
            <a:ext cx="222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Service</a:t>
            </a:r>
            <a:endParaRPr kumimoji="1"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CB2917E-2363-7D43-AAA3-B8AAB87253A3}"/>
              </a:ext>
            </a:extLst>
          </p:cNvPr>
          <p:cNvSpPr txBox="1"/>
          <p:nvPr/>
        </p:nvSpPr>
        <p:spPr>
          <a:xfrm>
            <a:off x="132159" y="4970518"/>
            <a:ext cx="222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C5553-031E-8344-B6AF-98CCAC60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84D80-3226-1D4C-8883-C02C918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Step 1: Connect to Authentication Server (AS)</a:t>
            </a:r>
          </a:p>
          <a:p>
            <a:endParaRPr kumimoji="1"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Step 2: Connect to Ticket Granting Server (TGS)</a:t>
            </a:r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Step 3: Access to Service (e.g. File Service)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01A0FA-1637-424D-A099-37E79762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14AD3-7F34-D446-9D20-FA48DCDC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4415A-466B-E746-84AB-6DBC1A51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529" y="320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Kerberos 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</a:t>
            </a: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</a:t>
            </a:r>
            <a:b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Step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1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Authentication Server (AS)</a:t>
            </a:r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以遊樂園為例子：</a:t>
            </a:r>
            <a:endParaRPr kumimoji="1" lang="en-US" altLang="zh-TW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en-US" altLang="zh-TW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(USER)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這次員工旅遊，公司包下遊樂場，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進遊樂園前，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守衛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(AS)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會先檢查他手邊的資料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(AD)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，確認有沒有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的身份資訊，如果有，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守衛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(AS)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會發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給</a:t>
            </a:r>
            <a:r>
              <a:rPr kumimoji="1" lang="zh-TW" altLang="en-US">
                <a:solidFill>
                  <a:srgbClr val="00B05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湯姆</a:t>
            </a:r>
            <a:r>
              <a:rPr kumimoji="1" lang="zh-CN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一張</a:t>
            </a:r>
            <a:r>
              <a:rPr kumimoji="1" lang="zh-TW" altLang="en-US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進去遊樂園的</a:t>
            </a:r>
            <a:r>
              <a:rPr kumimoji="1"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門禁卡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lang="en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TGT, Ticket Grant Ticket</a:t>
            </a:r>
            <a:r>
              <a:rPr kumimoji="1"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</a:p>
          <a:p>
            <a:endParaRPr kumimoji="1" lang="zh-TW" altLang="en-US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2017-2022 </a:t>
            </a:r>
            <a:r>
              <a:rPr lang="en-US" err="1"/>
              <a:t>Athemaster</a:t>
            </a:r>
            <a:r>
              <a:rPr lang="en-US"/>
              <a:t> Co. All Rights Reserved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Edit>DocumentLibraryForm</Edit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ankDocFieldsContentType" ma:contentTypeID="0x01015F0F13BDBA8B4495A7A1B7CE8FDBB4F800945D533D95E183498973958E6CE7AF5D" ma:contentTypeVersion="2" ma:contentTypeDescription="建立新的文件。" ma:contentTypeScope="" ma:versionID="0b4df2dd59e7519943af9797bd489650">
  <xsd:schema xmlns:xsd="http://www.w3.org/2001/XMLSchema" xmlns:xs="http://www.w3.org/2001/XMLSchema" xmlns:p="http://schemas.microsoft.com/office/2006/metadata/properties" xmlns:ns2="D4855554-2EDA-41C6-AB58-FC7071D872AF" targetNamespace="http://schemas.microsoft.com/office/2006/metadata/properties" ma:root="true" ma:fieldsID="fa9b14981880b1f6ea856f5a2b53ef3e" ns2:_="">
    <xsd:import namespace="D4855554-2EDA-41C6-AB58-FC7071D872AF"/>
    <xsd:element name="properties">
      <xsd:complexType>
        <xsd:sequence>
          <xsd:element name="documentManagement">
            <xsd:complexType>
              <xsd:all>
                <xsd:element ref="ns2:BusinessType"/>
                <xsd:element ref="ns2:Organizers"/>
                <xsd:element ref="ns2:DocType"/>
                <xsd:element ref="ns2:Scope"/>
                <xsd:element ref="ns2:PublishDate"/>
                <xsd:element ref="ns2:FlowID" minOccurs="0"/>
                <xsd:element ref="ns2:AID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55554-2EDA-41C6-AB58-FC7071D872AF" elementFormDefault="qualified">
    <xsd:import namespace="http://schemas.microsoft.com/office/2006/documentManagement/types"/>
    <xsd:import namespace="http://schemas.microsoft.com/office/infopath/2007/PartnerControls"/>
    <xsd:element name="BusinessType" ma:index="2" ma:displayName="業務別" ma:internalName="BusinessType" ma:readOnly="false">
      <xsd:simpleType>
        <xsd:restriction base="dms:Text"/>
      </xsd:simpleType>
    </xsd:element>
    <xsd:element name="Organizers" ma:index="3" ma:displayName="主辦單位" ma:internalName="Organizers" ma:readOnly="false">
      <xsd:simpleType>
        <xsd:restriction base="dms:Text"/>
      </xsd:simpleType>
    </xsd:element>
    <xsd:element name="DocType" ma:index="4" ma:displayName="文件別" ma:internalName="DocType" ma:readOnly="false">
      <xsd:simpleType>
        <xsd:restriction base="dms:Text"/>
      </xsd:simpleType>
    </xsd:element>
    <xsd:element name="Scope" ma:index="5" ma:displayName="適用範圍" ma:internalName="Scope" ma:readOnly="false">
      <xsd:simpleType>
        <xsd:restriction base="dms:Text"/>
      </xsd:simpleType>
    </xsd:element>
    <xsd:element name="PublishDate" ma:index="6" ma:displayName="生效日" ma:format="DateOnly" ma:internalName="PublishDate" ma:readOnly="false">
      <xsd:simpleType>
        <xsd:restriction base="dms:DateTime"/>
      </xsd:simpleType>
    </xsd:element>
    <xsd:element name="FlowID" ma:index="13" nillable="true" ma:displayName="FlowID" ma:internalName="FlowID">
      <xsd:simpleType>
        <xsd:restriction base="dms:Text"/>
      </xsd:simpleType>
    </xsd:element>
    <xsd:element name="AID" ma:index="14" nillable="true" ma:displayName="流程代碼" ma:internalName="AID">
      <xsd:simpleType>
        <xsd:restriction base="dms:Text"/>
      </xsd:simpleType>
    </xsd:element>
    <xsd:element name="Status" ma:index="15" nillable="true" ma:displayName="流程狀態" ma:internalName="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內容類型" ma:readOnly="true"/>
        <xsd:element ref="dc:title" minOccurs="0" maxOccurs="1" ma:index="1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 xmlns="D4855554-2EDA-41C6-AB58-FC7071D872AF">其他</DocType>
    <Organizers xmlns="D4855554-2EDA-41C6-AB58-FC7071D872AF">資料平台及分析部</Organizers>
    <Scope xmlns="D4855554-2EDA-41C6-AB58-FC7071D872AF">全行(含OBU及海外)</Scope>
    <BusinessType xmlns="D4855554-2EDA-41C6-AB58-FC7071D872AF">資訊-資料倉儲</BusinessType>
    <FlowID xmlns="D4855554-2EDA-41C6-AB58-FC7071D872AF">74646</FlowID>
    <Status xmlns="D4855554-2EDA-41C6-AB58-FC7071D872AF">已完成</Status>
    <PublishDate xmlns="D4855554-2EDA-41C6-AB58-FC7071D872AF">2019-07-15T16:00:00+00:00</PublishDate>
    <AID xmlns="D4855554-2EDA-41C6-AB58-FC7071D872AF">F20190716-020</AID>
  </documentManagement>
</p:properties>
</file>

<file path=customXml/itemProps1.xml><?xml version="1.0" encoding="utf-8"?>
<ds:datastoreItem xmlns:ds="http://schemas.openxmlformats.org/officeDocument/2006/customXml" ds:itemID="{9A9F56C1-9E28-460C-BC43-F28811738F31}"/>
</file>

<file path=customXml/itemProps2.xml><?xml version="1.0" encoding="utf-8"?>
<ds:datastoreItem xmlns:ds="http://schemas.openxmlformats.org/officeDocument/2006/customXml" ds:itemID="{82874C8E-03A0-4E3D-951D-6A6F2DD7A4A9}"/>
</file>

<file path=customXml/itemProps3.xml><?xml version="1.0" encoding="utf-8"?>
<ds:datastoreItem xmlns:ds="http://schemas.openxmlformats.org/officeDocument/2006/customXml" ds:itemID="{51383216-E29C-4D5E-80CE-97E1EF059544}"/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3166</Words>
  <Application>Microsoft Macintosh PowerPoint</Application>
  <PresentationFormat>寬螢幕</PresentationFormat>
  <Paragraphs>501</Paragraphs>
  <Slides>43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BiauKai</vt:lpstr>
      <vt:lpstr>PingFang SC Regular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Office Theme</vt:lpstr>
      <vt:lpstr>1_Office Theme</vt:lpstr>
      <vt:lpstr>2_Office Theme</vt:lpstr>
      <vt:lpstr>Kerberos</vt:lpstr>
      <vt:lpstr>Kerberos Introduction</vt:lpstr>
      <vt:lpstr>Kerberos</vt:lpstr>
      <vt:lpstr>What is Kerberos ?</vt:lpstr>
      <vt:lpstr>Why Kerberos ? </vt:lpstr>
      <vt:lpstr>How Kerberos Works ? </vt:lpstr>
      <vt:lpstr>Kerberos Architecture</vt:lpstr>
      <vt:lpstr>Kerberos  Authorization</vt:lpstr>
      <vt:lpstr>Kerberos  Authorization  - Step 1 Connect to Authentication Server (AS)</vt:lpstr>
      <vt:lpstr>Kerberos  Authorization  - Step 2 Connect to Ticket Granting Server (TGS)</vt:lpstr>
      <vt:lpstr>Kerberos  Authorization  - Step 3 Access to Service (e.g. File Service)</vt:lpstr>
      <vt:lpstr>PowerPoint 簡報</vt:lpstr>
      <vt:lpstr>Kerberos Security Concept</vt:lpstr>
      <vt:lpstr>Kerberos Security  - Replay attack</vt:lpstr>
      <vt:lpstr>Kerberos Security - Encryption Types</vt:lpstr>
      <vt:lpstr>Kerberos Security - Encryption Types Setting Example : OS Setting</vt:lpstr>
      <vt:lpstr>Kerberos Security - Encryption Types Setting Example : CM Setting</vt:lpstr>
      <vt:lpstr>Kerberos Security - Encryption Types Setting Example : CM Setting</vt:lpstr>
      <vt:lpstr>Kerberos Security - Encryption Types Setting Example : CM Setting</vt:lpstr>
      <vt:lpstr>How to Kerberos on OS </vt:lpstr>
      <vt:lpstr>Kerberos Command  - kinit  ( Get Kerberos Authorization )</vt:lpstr>
      <vt:lpstr>Kerberos Command - keytab introduction </vt:lpstr>
      <vt:lpstr>Kerberos Command  - klist ( List cached Kerberos tickets )</vt:lpstr>
      <vt:lpstr>Kerberos Command  - renew time and expires time concept </vt:lpstr>
      <vt:lpstr>Kerberos Command  - renew time and expires time concept </vt:lpstr>
      <vt:lpstr>Kerberos Command  - renew time and expires time concept </vt:lpstr>
      <vt:lpstr>PowerPoint 簡報</vt:lpstr>
      <vt:lpstr>Kerberos Command  - klist (Show keytab info)</vt:lpstr>
      <vt:lpstr>Kerberos Command  - kdestroy ( Destroy Kerberos tickets)</vt:lpstr>
      <vt:lpstr>How to Kerberos on OS </vt:lpstr>
      <vt:lpstr>Kerberos Command - kadmin &amp; kadmin.local  (Kerberos V5 database administration program)</vt:lpstr>
      <vt:lpstr>Kerberos Command - kadmin &amp; kadmin.local  (Kerberos V5 database administration program)</vt:lpstr>
      <vt:lpstr>Kerberos Command - kadmin &amp; kadmin.local  (Kerberos V5 database administration program)</vt:lpstr>
      <vt:lpstr>Kerberos Command - kadmin interface : list principal</vt:lpstr>
      <vt:lpstr>Kerberos Command - kadmin interface : add principal</vt:lpstr>
      <vt:lpstr>Kerberos Command - kadmin interface : add principal</vt:lpstr>
      <vt:lpstr>Kerberos Command - kadmin interface : add principal with random key</vt:lpstr>
      <vt:lpstr>Kerberos Command - Login with random key principal</vt:lpstr>
      <vt:lpstr>Kerberos Command - kadmin interface :  Generate keytab from principal with no random key</vt:lpstr>
      <vt:lpstr>Kerberos Command - kadmin interface : get principal info </vt:lpstr>
      <vt:lpstr>Kerberos Command - kadmin interface : modify principal</vt:lpstr>
      <vt:lpstr>Kerberos Command - kadmin interface : delete principal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</dc:title>
  <dc:creator>Microsoft Office User</dc:creator>
  <cp:lastModifiedBy>Microsoft Office User</cp:lastModifiedBy>
  <cp:revision>369</cp:revision>
  <cp:lastPrinted>2018-01-23T13:15:39Z</cp:lastPrinted>
  <dcterms:created xsi:type="dcterms:W3CDTF">2017-11-03T04:11:55Z</dcterms:created>
  <dcterms:modified xsi:type="dcterms:W3CDTF">2019-07-12T02:50:50Z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0x01015F0F13BDBA8B4495A7A1B7CE8FDBB4F800945D533D95E183498973958E6CE7AF5D</vt:lpwstr>
  </property>
</Properties>
</file>