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4"/>
  </p:notesMasterIdLst>
  <p:sldIdLst>
    <p:sldId id="256" r:id="rId3"/>
    <p:sldId id="258" r:id="rId4"/>
    <p:sldId id="269" r:id="rId5"/>
    <p:sldId id="267" r:id="rId6"/>
    <p:sldId id="268" r:id="rId7"/>
    <p:sldId id="262" r:id="rId8"/>
    <p:sldId id="263" r:id="rId9"/>
    <p:sldId id="261" r:id="rId10"/>
    <p:sldId id="265" r:id="rId11"/>
    <p:sldId id="257" r:id="rId12"/>
    <p:sldId id="259" r:id="rId13"/>
  </p:sldIdLst>
  <p:sldSz cx="9906000" cy="6858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EA5"/>
    <a:srgbClr val="8FD5CE"/>
    <a:srgbClr val="5A5963"/>
    <a:srgbClr val="394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116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3303E-808B-4414-96AC-FDC77084877C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1E3C3-C442-4DB7-9E01-B714AA2A6C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13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正式環境主機</a:t>
            </a:r>
            <a:endParaRPr lang="en-US" altLang="zh-CN" dirty="0"/>
          </a:p>
          <a:p>
            <a:r>
              <a:rPr lang="zh-CN" altLang="en-US" dirty="0"/>
              <a:t>管理節點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台：管理節點</a:t>
            </a:r>
            <a:r>
              <a:rPr lang="en-US" altLang="zh-TW" dirty="0"/>
              <a:t>Master Host*2, </a:t>
            </a:r>
            <a:r>
              <a:rPr lang="zh-CN" altLang="en-US" dirty="0"/>
              <a:t>監控節點</a:t>
            </a:r>
            <a:r>
              <a:rPr lang="en-US" altLang="zh-TW" dirty="0"/>
              <a:t>Utility Host*1, </a:t>
            </a:r>
            <a:r>
              <a:rPr lang="zh-CN" altLang="en-US" dirty="0"/>
              <a:t>邊緣節點</a:t>
            </a:r>
            <a:r>
              <a:rPr lang="en-US" altLang="zh-TW" dirty="0"/>
              <a:t>Gateway Host*2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CN" altLang="en-US" dirty="0"/>
              <a:t>工作節點</a:t>
            </a:r>
            <a:r>
              <a:rPr lang="en-US" altLang="zh-TW" dirty="0"/>
              <a:t> 6 </a:t>
            </a:r>
            <a:r>
              <a:rPr lang="zh-TW" altLang="en-US" dirty="0"/>
              <a:t>台：工作節點</a:t>
            </a:r>
            <a:r>
              <a:rPr lang="en-US" altLang="zh-TW" dirty="0"/>
              <a:t>Worker Host(</a:t>
            </a:r>
            <a:r>
              <a:rPr lang="zh-CN" altLang="en-US" dirty="0"/>
              <a:t>資料儲存硬碟</a:t>
            </a:r>
            <a:r>
              <a:rPr lang="zh-TW" altLang="en-US" dirty="0"/>
              <a:t> </a:t>
            </a:r>
            <a:r>
              <a:rPr lang="en-US" altLang="zh-TW" dirty="0"/>
              <a:t>4TB*12)*6 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---</a:t>
            </a:r>
          </a:p>
          <a:p>
            <a:r>
              <a:rPr lang="zh-CN" altLang="en-US" dirty="0"/>
              <a:t>測試環境主機</a:t>
            </a:r>
            <a:r>
              <a:rPr lang="zh-TW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台</a:t>
            </a:r>
            <a:endParaRPr lang="en-US" altLang="zh-CN" dirty="0"/>
          </a:p>
          <a:p>
            <a:r>
              <a:rPr lang="ja-JP" altLang="en-US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測試環境使用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VM Host ，</a:t>
            </a:r>
            <a:r>
              <a:rPr lang="ja-JP" altLang="en-US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共</a:t>
            </a:r>
            <a:r>
              <a:rPr lang="en-US" altLang="ja-JP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VMs ，</a:t>
            </a:r>
            <a:r>
              <a:rPr lang="ja-JP" altLang="en-US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規劃成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Master Node 2 </a:t>
            </a:r>
            <a:r>
              <a:rPr lang="ja-JP" altLang="en-US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台，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Worker Node 3 </a:t>
            </a:r>
            <a:r>
              <a:rPr lang="ja-JP" altLang="en-US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台</a:t>
            </a:r>
            <a:endParaRPr lang="en-US" dirty="0"/>
          </a:p>
          <a:p>
            <a:r>
              <a:rPr lang="en-US" dirty="0"/>
              <a:t>---</a:t>
            </a:r>
          </a:p>
          <a:p>
            <a:r>
              <a:rPr lang="zh-CN" altLang="en-US" dirty="0"/>
              <a:t>資料科學家工作站</a:t>
            </a:r>
            <a:r>
              <a:rPr lang="en-US" altLang="zh-CN" dirty="0"/>
              <a:t>(1 </a:t>
            </a:r>
            <a:r>
              <a:rPr lang="zh-CN" altLang="en-US" dirty="0"/>
              <a:t>台</a:t>
            </a:r>
            <a:r>
              <a:rPr lang="en-US" altLang="zh-CN" dirty="0"/>
              <a:t>)</a:t>
            </a:r>
            <a:r>
              <a:rPr lang="zh-CN" altLang="en-US" dirty="0"/>
              <a:t>不算在</a:t>
            </a:r>
            <a:r>
              <a:rPr lang="zh-TW" altLang="en-US" dirty="0"/>
              <a:t> </a:t>
            </a:r>
            <a:r>
              <a:rPr lang="en-US" altLang="zh-TW" dirty="0"/>
              <a:t>Hadoop </a:t>
            </a:r>
            <a:r>
              <a:rPr lang="zh-CN" altLang="en-US" dirty="0"/>
              <a:t>大數據平台中，下一頁說明。</a:t>
            </a:r>
            <a:endParaRPr lang="en-US" altLang="zh-CN" dirty="0"/>
          </a:p>
          <a:p>
            <a:r>
              <a:rPr lang="en-US" dirty="0"/>
              <a:t>---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CN" altLang="en-US" dirty="0"/>
              <a:t>客戶貼標查詢系統</a:t>
            </a:r>
            <a:r>
              <a:rPr lang="en-US" altLang="zh-CN" dirty="0"/>
              <a:t>(1 </a:t>
            </a:r>
            <a:r>
              <a:rPr lang="zh-CN" altLang="en-US" dirty="0"/>
              <a:t>台</a:t>
            </a:r>
            <a:r>
              <a:rPr lang="en-US" altLang="zh-CN" dirty="0"/>
              <a:t>)</a:t>
            </a:r>
            <a:r>
              <a:rPr lang="zh-CN" altLang="en-US" dirty="0"/>
              <a:t>不算在</a:t>
            </a:r>
            <a:r>
              <a:rPr lang="zh-TW" altLang="en-US" dirty="0"/>
              <a:t> </a:t>
            </a:r>
            <a:r>
              <a:rPr lang="en-US" altLang="zh-TW" dirty="0"/>
              <a:t>Hadoop </a:t>
            </a:r>
            <a:r>
              <a:rPr lang="zh-CN" altLang="en-US" dirty="0"/>
              <a:t>大數據平台中，目前停止建置。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pPr/>
              <a:t>8</a:t>
            </a:fld>
            <a:endParaRPr lang="zh-TW" altLang="en-US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570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正式環境主機</a:t>
            </a:r>
            <a:endParaRPr lang="en-US" altLang="zh-CN" dirty="0"/>
          </a:p>
          <a:p>
            <a:r>
              <a:rPr lang="zh-CN" altLang="en-US" dirty="0"/>
              <a:t>管理節點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台：管理節點</a:t>
            </a:r>
            <a:r>
              <a:rPr lang="en-US" altLang="zh-TW" dirty="0"/>
              <a:t>Master Host*2, </a:t>
            </a:r>
            <a:r>
              <a:rPr lang="zh-CN" altLang="en-US" dirty="0"/>
              <a:t>監控節點</a:t>
            </a:r>
            <a:r>
              <a:rPr lang="en-US" altLang="zh-TW" dirty="0"/>
              <a:t>Utility Host*1, </a:t>
            </a:r>
            <a:r>
              <a:rPr lang="zh-CN" altLang="en-US" dirty="0"/>
              <a:t>邊緣節點</a:t>
            </a:r>
            <a:r>
              <a:rPr lang="en-US" altLang="zh-TW" dirty="0"/>
              <a:t>Gateway Host*2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CN" altLang="en-US" dirty="0"/>
              <a:t>工作節點</a:t>
            </a:r>
            <a:r>
              <a:rPr lang="en-US" altLang="zh-TW" dirty="0"/>
              <a:t> 6 </a:t>
            </a:r>
            <a:r>
              <a:rPr lang="zh-TW" altLang="en-US" dirty="0"/>
              <a:t>台：工作節點</a:t>
            </a:r>
            <a:r>
              <a:rPr lang="en-US" altLang="zh-TW" dirty="0"/>
              <a:t>Worker Host(</a:t>
            </a:r>
            <a:r>
              <a:rPr lang="zh-CN" altLang="en-US" dirty="0"/>
              <a:t>資料儲存硬碟</a:t>
            </a:r>
            <a:r>
              <a:rPr lang="zh-TW" altLang="en-US" dirty="0"/>
              <a:t> </a:t>
            </a:r>
            <a:r>
              <a:rPr lang="en-US" altLang="zh-TW" dirty="0"/>
              <a:t>4TB*12)*6 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---</a:t>
            </a:r>
          </a:p>
          <a:p>
            <a:r>
              <a:rPr lang="zh-CN" altLang="en-US" dirty="0"/>
              <a:t>測試環境主機</a:t>
            </a:r>
            <a:r>
              <a:rPr lang="zh-TW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台</a:t>
            </a:r>
            <a:endParaRPr lang="en-US" altLang="zh-CN" dirty="0"/>
          </a:p>
          <a:p>
            <a:r>
              <a:rPr lang="ja-JP" altLang="en-US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測試環境使用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VM Host ，</a:t>
            </a:r>
            <a:r>
              <a:rPr lang="ja-JP" altLang="en-US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共</a:t>
            </a:r>
            <a:r>
              <a:rPr lang="en-US" altLang="ja-JP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VMs ，</a:t>
            </a:r>
            <a:r>
              <a:rPr lang="ja-JP" altLang="en-US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規劃成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Master Node 2 </a:t>
            </a:r>
            <a:r>
              <a:rPr lang="ja-JP" altLang="en-US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台，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Worker Node 3 </a:t>
            </a:r>
            <a:r>
              <a:rPr lang="ja-JP" altLang="en-US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台</a:t>
            </a:r>
            <a:endParaRPr lang="en-US" dirty="0"/>
          </a:p>
          <a:p>
            <a:r>
              <a:rPr lang="en-US" dirty="0"/>
              <a:t>---</a:t>
            </a:r>
          </a:p>
          <a:p>
            <a:r>
              <a:rPr lang="zh-CN" altLang="en-US" dirty="0"/>
              <a:t>資料科學家工作站</a:t>
            </a:r>
            <a:r>
              <a:rPr lang="en-US" altLang="zh-CN" dirty="0"/>
              <a:t>(1 </a:t>
            </a:r>
            <a:r>
              <a:rPr lang="zh-CN" altLang="en-US" dirty="0"/>
              <a:t>台</a:t>
            </a:r>
            <a:r>
              <a:rPr lang="en-US" altLang="zh-CN" dirty="0"/>
              <a:t>)</a:t>
            </a:r>
            <a:r>
              <a:rPr lang="zh-CN" altLang="en-US" dirty="0"/>
              <a:t>不算在</a:t>
            </a:r>
            <a:r>
              <a:rPr lang="zh-TW" altLang="en-US" dirty="0"/>
              <a:t> </a:t>
            </a:r>
            <a:r>
              <a:rPr lang="en-US" altLang="zh-TW" dirty="0"/>
              <a:t>Hadoop </a:t>
            </a:r>
            <a:r>
              <a:rPr lang="zh-CN" altLang="en-US" dirty="0"/>
              <a:t>大數據平台中，下一頁說明。</a:t>
            </a:r>
            <a:endParaRPr lang="en-US" altLang="zh-CN" dirty="0"/>
          </a:p>
          <a:p>
            <a:r>
              <a:rPr lang="en-US" dirty="0"/>
              <a:t>---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CN" altLang="en-US" dirty="0"/>
              <a:t>客戶貼標查詢系統</a:t>
            </a:r>
            <a:r>
              <a:rPr lang="en-US" altLang="zh-CN" dirty="0"/>
              <a:t>(1 </a:t>
            </a:r>
            <a:r>
              <a:rPr lang="zh-CN" altLang="en-US" dirty="0"/>
              <a:t>台</a:t>
            </a:r>
            <a:r>
              <a:rPr lang="en-US" altLang="zh-CN" dirty="0"/>
              <a:t>)</a:t>
            </a:r>
            <a:r>
              <a:rPr lang="zh-CN" altLang="en-US" dirty="0"/>
              <a:t>不算在</a:t>
            </a:r>
            <a:r>
              <a:rPr lang="zh-TW" altLang="en-US" dirty="0"/>
              <a:t> </a:t>
            </a:r>
            <a:r>
              <a:rPr lang="en-US" altLang="zh-TW" dirty="0"/>
              <a:t>Hadoop </a:t>
            </a:r>
            <a:r>
              <a:rPr lang="zh-CN" altLang="en-US" dirty="0"/>
              <a:t>大數據平台中，目前停止建置。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pPr/>
              <a:t>9</a:t>
            </a:fld>
            <a:endParaRPr lang="zh-TW" altLang="en-US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570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image" Target="../media/image4.png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image" Target="../media/image3.jpe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image" Target="../media/image4.png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3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4.png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image" Target="../media/image4.png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5805488"/>
            <a:ext cx="9334501" cy="933450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9477377" y="5805488"/>
            <a:ext cx="428625" cy="933450"/>
          </a:xfrm>
          <a:prstGeom prst="rect">
            <a:avLst/>
          </a:prstGeom>
          <a:gradFill rotWithShape="1">
            <a:gsLst>
              <a:gs pos="0">
                <a:srgbClr val="45B2A5"/>
              </a:gs>
              <a:gs pos="100000">
                <a:srgbClr val="00958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6788150"/>
            <a:ext cx="9906000" cy="69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741366" y="3716338"/>
            <a:ext cx="79533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247"/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1211265" y="2060575"/>
            <a:ext cx="79533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247"/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582613" y="2189167"/>
            <a:ext cx="15875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819152" y="1973265"/>
            <a:ext cx="155575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4" name="Rectangle 15"/>
          <p:cNvSpPr>
            <a:spLocks noChangeArrowheads="1"/>
          </p:cNvSpPr>
          <p:nvPr userDrawn="1"/>
        </p:nvSpPr>
        <p:spPr bwMode="auto">
          <a:xfrm>
            <a:off x="8942390" y="3630617"/>
            <a:ext cx="157162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Rectangle 16"/>
          <p:cNvSpPr>
            <a:spLocks noChangeArrowheads="1"/>
          </p:cNvSpPr>
          <p:nvPr userDrawn="1"/>
        </p:nvSpPr>
        <p:spPr bwMode="auto">
          <a:xfrm>
            <a:off x="9178926" y="3414713"/>
            <a:ext cx="155575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6" name="Rectangle 17"/>
          <p:cNvSpPr>
            <a:spLocks noChangeArrowheads="1"/>
          </p:cNvSpPr>
          <p:nvPr userDrawn="1"/>
        </p:nvSpPr>
        <p:spPr bwMode="auto">
          <a:xfrm>
            <a:off x="582613" y="1973265"/>
            <a:ext cx="15875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Rectangle 18"/>
          <p:cNvSpPr>
            <a:spLocks noChangeArrowheads="1"/>
          </p:cNvSpPr>
          <p:nvPr userDrawn="1"/>
        </p:nvSpPr>
        <p:spPr bwMode="auto">
          <a:xfrm>
            <a:off x="9182102" y="3632204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18" name="Picture 2" descr="C:\Users\Wu Ivy\AppData\Local\Microsoft\Windows\Temporary Internet Files\Content.Outlook\15XO8N04\4 50 11_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64" y="1662113"/>
            <a:ext cx="21367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42950" y="2916234"/>
            <a:ext cx="8420100" cy="684225"/>
          </a:xfrm>
        </p:spPr>
        <p:txBody>
          <a:bodyPr/>
          <a:lstStyle>
            <a:lvl1pPr>
              <a:defRPr kumimoji="1" lang="zh-TW" altLang="en-US" sz="36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86377" y="3886200"/>
            <a:ext cx="6333722" cy="1752600"/>
          </a:xfrm>
        </p:spPr>
        <p:txBody>
          <a:bodyPr/>
          <a:lstStyle>
            <a:lvl1pPr marL="0" indent="0" algn="l">
              <a:buFontTx/>
              <a:buNone/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zh-TW" altLang="en-US" dirty="0" smtClean="0"/>
              <a:t>大數據分析部</a:t>
            </a:r>
            <a:r>
              <a:rPr lang="en-US" altLang="zh-TW" dirty="0" smtClean="0"/>
              <a:t>/(</a:t>
            </a:r>
            <a:r>
              <a:rPr lang="zh-TW" altLang="en-US" dirty="0" smtClean="0"/>
              <a:t>合作單位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3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5267458" y="1662113"/>
            <a:ext cx="1527041" cy="373856"/>
          </a:xfrm>
        </p:spPr>
        <p:txBody>
          <a:bodyPr/>
          <a:lstStyle>
            <a:lvl1pPr marL="0" indent="0">
              <a:buNone/>
              <a:defRPr kumimoji="1"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zh-TW" altLang="en-US" dirty="0" smtClean="0"/>
              <a:t>需求單位</a:t>
            </a:r>
            <a:r>
              <a:rPr lang="en-US" altLang="zh-TW" dirty="0" smtClean="0"/>
              <a:t>Logo</a:t>
            </a:r>
            <a:endParaRPr lang="zh-TW" altLang="en-US" dirty="0" smtClean="0"/>
          </a:p>
        </p:txBody>
      </p:sp>
      <p:sp>
        <p:nvSpPr>
          <p:cNvPr id="24" name="Rectangle 7"/>
          <p:cNvSpPr>
            <a:spLocks noChangeArrowheads="1"/>
          </p:cNvSpPr>
          <p:nvPr userDrawn="1"/>
        </p:nvSpPr>
        <p:spPr bwMode="auto">
          <a:xfrm>
            <a:off x="0" y="0"/>
            <a:ext cx="9906000" cy="88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6" name="文字版面配置區 25"/>
          <p:cNvSpPr>
            <a:spLocks noGrp="1"/>
          </p:cNvSpPr>
          <p:nvPr>
            <p:ph type="body" sz="quarter" idx="12" hasCustomPrompt="1"/>
          </p:nvPr>
        </p:nvSpPr>
        <p:spPr>
          <a:xfrm>
            <a:off x="741362" y="2174820"/>
            <a:ext cx="8437563" cy="716809"/>
          </a:xfrm>
        </p:spPr>
        <p:txBody>
          <a:bodyPr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Font typeface="Arial" panose="020B0604020202020204" pitchFamily="34" charset="0"/>
              <a:buNone/>
              <a:defRPr kumimoji="1" lang="zh-TW" altLang="en-US" sz="3600" b="1" kern="1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marL="571500" lvl="0" indent="-5715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6699"/>
              </a:buClr>
            </a:pPr>
            <a:r>
              <a:rPr lang="zh-TW" altLang="en-US" dirty="0" smtClean="0"/>
              <a:t>需求單位</a:t>
            </a:r>
          </a:p>
        </p:txBody>
      </p:sp>
      <p:grpSp>
        <p:nvGrpSpPr>
          <p:cNvPr id="4" name="群組 3"/>
          <p:cNvGrpSpPr/>
          <p:nvPr userDrawn="1"/>
        </p:nvGrpSpPr>
        <p:grpSpPr>
          <a:xfrm>
            <a:off x="7431512" y="4164716"/>
            <a:ext cx="1825201" cy="1174868"/>
            <a:chOff x="-1698010" y="2060575"/>
            <a:chExt cx="1825201" cy="1174868"/>
          </a:xfrm>
        </p:grpSpPr>
        <p:pic>
          <p:nvPicPr>
            <p:cNvPr id="27" name="內容版面配置區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41680" y="2060575"/>
              <a:ext cx="920795" cy="794756"/>
            </a:xfrm>
            <a:prstGeom prst="rect">
              <a:avLst/>
            </a:prstGeom>
          </p:spPr>
        </p:pic>
        <p:sp>
          <p:nvSpPr>
            <p:cNvPr id="28" name="文字方塊 27"/>
            <p:cNvSpPr txBox="1"/>
            <p:nvPr userDrawn="1"/>
          </p:nvSpPr>
          <p:spPr>
            <a:xfrm>
              <a:off x="-1698010" y="2835333"/>
              <a:ext cx="1825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b="1" dirty="0" smtClean="0">
                  <a:solidFill>
                    <a:srgbClr val="5A5963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大數據分析部</a:t>
              </a:r>
              <a:endParaRPr lang="en-US" altLang="zh-TW" sz="1000" b="1" dirty="0" smtClean="0">
                <a:solidFill>
                  <a:srgbClr val="5A5963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 algn="ctr"/>
              <a:r>
                <a:rPr lang="en-US" altLang="zh-TW" sz="1000" b="1" dirty="0">
                  <a:solidFill>
                    <a:srgbClr val="5A5963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Big Data </a:t>
              </a:r>
              <a:r>
                <a:rPr lang="en-US" altLang="zh-TW" sz="1000" b="1" dirty="0" smtClean="0">
                  <a:solidFill>
                    <a:srgbClr val="5A5963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Intelligence Dep.</a:t>
              </a:r>
              <a:endParaRPr lang="zh-TW" altLang="en-US" sz="1000" b="1" dirty="0">
                <a:solidFill>
                  <a:srgbClr val="5A5963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70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46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21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19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>
  <p:cSld name="2_標題及物件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/>
          <p:nvPr/>
        </p:nvSpPr>
        <p:spPr>
          <a:xfrm>
            <a:off x="0" y="0"/>
            <a:ext cx="9906000" cy="1158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14288" y="6353175"/>
            <a:ext cx="6030912" cy="357188"/>
          </a:xfrm>
          <a:prstGeom prst="rect">
            <a:avLst/>
          </a:prstGeom>
          <a:gradFill>
            <a:gsLst>
              <a:gs pos="0">
                <a:srgbClr val="3DA0B3"/>
              </a:gs>
              <a:gs pos="100000">
                <a:srgbClr val="00829B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0" y="6788150"/>
            <a:ext cx="9906000" cy="698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117476" y="476254"/>
            <a:ext cx="152400" cy="142875"/>
          </a:xfrm>
          <a:prstGeom prst="rect">
            <a:avLst/>
          </a:prstGeom>
          <a:gradFill>
            <a:gsLst>
              <a:gs pos="0">
                <a:srgbClr val="3DA0B3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50838" y="260354"/>
            <a:ext cx="158750" cy="142875"/>
          </a:xfrm>
          <a:prstGeom prst="rect">
            <a:avLst/>
          </a:prstGeom>
          <a:gradFill>
            <a:gsLst>
              <a:gs pos="0">
                <a:srgbClr val="3DA0B3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9396414" y="1123954"/>
            <a:ext cx="157162" cy="142875"/>
          </a:xfrm>
          <a:prstGeom prst="rect">
            <a:avLst/>
          </a:prstGeom>
          <a:gradFill>
            <a:gsLst>
              <a:gs pos="0">
                <a:srgbClr val="45A4B6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9632951" y="908053"/>
            <a:ext cx="155575" cy="142875"/>
          </a:xfrm>
          <a:prstGeom prst="rect">
            <a:avLst/>
          </a:prstGeom>
          <a:gradFill>
            <a:gsLst>
              <a:gs pos="0">
                <a:srgbClr val="45A4B6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42;p3"/>
          <p:cNvCxnSpPr/>
          <p:nvPr/>
        </p:nvCxnSpPr>
        <p:spPr>
          <a:xfrm>
            <a:off x="584200" y="1196975"/>
            <a:ext cx="8580438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3"/>
          <p:cNvSpPr/>
          <p:nvPr/>
        </p:nvSpPr>
        <p:spPr>
          <a:xfrm>
            <a:off x="117476" y="260354"/>
            <a:ext cx="152400" cy="142875"/>
          </a:xfrm>
          <a:prstGeom prst="rect">
            <a:avLst/>
          </a:prstGeom>
          <a:gradFill>
            <a:gsLst>
              <a:gs pos="0">
                <a:srgbClr val="35AB9D"/>
              </a:gs>
              <a:gs pos="100000">
                <a:srgbClr val="00958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9636126" y="1125542"/>
            <a:ext cx="152400" cy="142875"/>
          </a:xfrm>
          <a:prstGeom prst="rect">
            <a:avLst/>
          </a:prstGeom>
          <a:gradFill>
            <a:gsLst>
              <a:gs pos="0">
                <a:srgbClr val="35AB9D"/>
              </a:gs>
              <a:gs pos="100000">
                <a:srgbClr val="00958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1208088" y="6337300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000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509587" y="447503"/>
            <a:ext cx="8807451" cy="469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icrosoft JhengHei"/>
              <a:buNone/>
              <a:defRPr sz="26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3" descr="C:\Users\Wu Ivy\AppData\Local\Microsoft\Windows\Temporary Internet Files\Content.Outlook\15XO8N04\4 50 11_2.jpg"/>
          <p:cNvPicPr preferRelativeResize="0"/>
          <p:nvPr/>
        </p:nvPicPr>
        <p:blipFill rotWithShape="1">
          <a:blip r:embed="rId2">
            <a:alphaModFix/>
          </a:blip>
          <a:srcRect r="26776" b="-7947"/>
          <a:stretch/>
        </p:blipFill>
        <p:spPr>
          <a:xfrm>
            <a:off x="6368982" y="6353470"/>
            <a:ext cx="2234192" cy="34101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"/>
          <p:cNvSpPr txBox="1">
            <a:spLocks noGrp="1"/>
          </p:cNvSpPr>
          <p:nvPr>
            <p:ph type="body" idx="1"/>
          </p:nvPr>
        </p:nvSpPr>
        <p:spPr>
          <a:xfrm>
            <a:off x="509587" y="872715"/>
            <a:ext cx="8804277" cy="32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2"/>
          </p:nvPr>
        </p:nvSpPr>
        <p:spPr>
          <a:xfrm>
            <a:off x="509587" y="5924550"/>
            <a:ext cx="4074396" cy="38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i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9396415" y="6337300"/>
            <a:ext cx="509586" cy="357188"/>
          </a:xfrm>
          <a:prstGeom prst="rect">
            <a:avLst/>
          </a:prstGeom>
          <a:gradFill>
            <a:gsLst>
              <a:gs pos="0">
                <a:srgbClr val="45B2A5"/>
              </a:gs>
              <a:gs pos="100000">
                <a:srgbClr val="009583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24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9525407" y="6408742"/>
            <a:ext cx="263119" cy="26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 ker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pPr defTabSz="91440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sz="831" kern="0">
              <a:solidFill>
                <a:srgbClr val="FFFFFF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52" name="Google Shape;5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3174" y="6289335"/>
            <a:ext cx="506744" cy="43738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"/>
          <p:cNvSpPr txBox="1">
            <a:spLocks noGrp="1"/>
          </p:cNvSpPr>
          <p:nvPr>
            <p:ph type="body" idx="3"/>
          </p:nvPr>
        </p:nvSpPr>
        <p:spPr>
          <a:xfrm>
            <a:off x="515755" y="1482322"/>
            <a:ext cx="8798109" cy="444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99"/>
              </a:buClr>
              <a:buSzPts val="1800"/>
              <a:buFont typeface="Microsoft JhengHei"/>
              <a:buNone/>
              <a:defRPr sz="18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4265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5805488"/>
            <a:ext cx="9334501" cy="933450"/>
          </a:xfrm>
          <a:prstGeom prst="rect">
            <a:avLst/>
          </a:prstGeom>
          <a:gradFill>
            <a:gsLst>
              <a:gs pos="0">
                <a:srgbClr val="3DA0B3"/>
              </a:gs>
              <a:gs pos="100000">
                <a:srgbClr val="00829B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24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9477377" y="5805488"/>
            <a:ext cx="428625" cy="933450"/>
          </a:xfrm>
          <a:prstGeom prst="rect">
            <a:avLst/>
          </a:prstGeom>
          <a:gradFill>
            <a:gsLst>
              <a:gs pos="0">
                <a:srgbClr val="45B2A5"/>
              </a:gs>
              <a:gs pos="100000">
                <a:srgbClr val="009583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24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6788150"/>
            <a:ext cx="9906000" cy="698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24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19;p2"/>
          <p:cNvCxnSpPr/>
          <p:nvPr/>
        </p:nvCxnSpPr>
        <p:spPr>
          <a:xfrm>
            <a:off x="741366" y="3716338"/>
            <a:ext cx="7953375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2"/>
          <p:cNvCxnSpPr/>
          <p:nvPr/>
        </p:nvCxnSpPr>
        <p:spPr>
          <a:xfrm>
            <a:off x="1211265" y="2060575"/>
            <a:ext cx="7953375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2"/>
          <p:cNvSpPr/>
          <p:nvPr/>
        </p:nvSpPr>
        <p:spPr>
          <a:xfrm>
            <a:off x="582613" y="2189167"/>
            <a:ext cx="158750" cy="142875"/>
          </a:xfrm>
          <a:prstGeom prst="rect">
            <a:avLst/>
          </a:prstGeom>
          <a:gradFill>
            <a:gsLst>
              <a:gs pos="0">
                <a:srgbClr val="3DA0B3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24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19152" y="1973265"/>
            <a:ext cx="155575" cy="142875"/>
          </a:xfrm>
          <a:prstGeom prst="rect">
            <a:avLst/>
          </a:prstGeom>
          <a:gradFill>
            <a:gsLst>
              <a:gs pos="0">
                <a:srgbClr val="3DA0B3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24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8942390" y="3630617"/>
            <a:ext cx="157162" cy="142875"/>
          </a:xfrm>
          <a:prstGeom prst="rect">
            <a:avLst/>
          </a:prstGeom>
          <a:gradFill>
            <a:gsLst>
              <a:gs pos="0">
                <a:srgbClr val="45A4B6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24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9178926" y="3414713"/>
            <a:ext cx="155575" cy="142875"/>
          </a:xfrm>
          <a:prstGeom prst="rect">
            <a:avLst/>
          </a:prstGeom>
          <a:gradFill>
            <a:gsLst>
              <a:gs pos="0">
                <a:srgbClr val="45A4B6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24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582613" y="1973265"/>
            <a:ext cx="158750" cy="142875"/>
          </a:xfrm>
          <a:prstGeom prst="rect">
            <a:avLst/>
          </a:prstGeom>
          <a:gradFill>
            <a:gsLst>
              <a:gs pos="0">
                <a:srgbClr val="35AB9D"/>
              </a:gs>
              <a:gs pos="100000">
                <a:srgbClr val="00958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24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9182102" y="3632204"/>
            <a:ext cx="152400" cy="142875"/>
          </a:xfrm>
          <a:prstGeom prst="rect">
            <a:avLst/>
          </a:prstGeom>
          <a:gradFill>
            <a:gsLst>
              <a:gs pos="0">
                <a:srgbClr val="35AB9D"/>
              </a:gs>
              <a:gs pos="100000">
                <a:srgbClr val="00958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24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2" descr="C:\Users\Wu Ivy\AppData\Local\Microsoft\Windows\Temporary Internet Files\Content.Outlook\15XO8N04\4 50 11_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7864" y="1662113"/>
            <a:ext cx="2136775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742950" y="2916234"/>
            <a:ext cx="8420100" cy="6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icrosoft JhengHei"/>
              <a:buNone/>
              <a:defRPr sz="36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2086377" y="3886200"/>
            <a:ext cx="633372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  <a:defRPr sz="20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body" idx="2"/>
          </p:nvPr>
        </p:nvSpPr>
        <p:spPr>
          <a:xfrm>
            <a:off x="5267458" y="1662113"/>
            <a:ext cx="1527041" cy="3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0" y="0"/>
            <a:ext cx="9906000" cy="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24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 txBox="1">
            <a:spLocks noGrp="1"/>
          </p:cNvSpPr>
          <p:nvPr>
            <p:ph type="body" idx="3"/>
          </p:nvPr>
        </p:nvSpPr>
        <p:spPr>
          <a:xfrm>
            <a:off x="741362" y="2174820"/>
            <a:ext cx="8437563" cy="71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3" name="Google Shape;33;p2" descr="logo-fb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9587" y="4549225"/>
            <a:ext cx="940452" cy="813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191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>
  <p:cSld name="標題及物件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/>
          <p:nvPr/>
        </p:nvSpPr>
        <p:spPr>
          <a:xfrm>
            <a:off x="0" y="0"/>
            <a:ext cx="9906000" cy="1158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14288" y="6353175"/>
            <a:ext cx="6030912" cy="357188"/>
          </a:xfrm>
          <a:prstGeom prst="rect">
            <a:avLst/>
          </a:prstGeom>
          <a:gradFill>
            <a:gsLst>
              <a:gs pos="0">
                <a:srgbClr val="3DA0B3"/>
              </a:gs>
              <a:gs pos="100000">
                <a:srgbClr val="00829B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0" y="6788150"/>
            <a:ext cx="9906000" cy="698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117476" y="476254"/>
            <a:ext cx="152400" cy="142875"/>
          </a:xfrm>
          <a:prstGeom prst="rect">
            <a:avLst/>
          </a:prstGeom>
          <a:gradFill>
            <a:gsLst>
              <a:gs pos="0">
                <a:srgbClr val="3DA0B3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50838" y="260354"/>
            <a:ext cx="158750" cy="142875"/>
          </a:xfrm>
          <a:prstGeom prst="rect">
            <a:avLst/>
          </a:prstGeom>
          <a:gradFill>
            <a:gsLst>
              <a:gs pos="0">
                <a:srgbClr val="3DA0B3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9396414" y="1123954"/>
            <a:ext cx="157162" cy="142875"/>
          </a:xfrm>
          <a:prstGeom prst="rect">
            <a:avLst/>
          </a:prstGeom>
          <a:gradFill>
            <a:gsLst>
              <a:gs pos="0">
                <a:srgbClr val="45A4B6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9632951" y="908053"/>
            <a:ext cx="155575" cy="142875"/>
          </a:xfrm>
          <a:prstGeom prst="rect">
            <a:avLst/>
          </a:prstGeom>
          <a:gradFill>
            <a:gsLst>
              <a:gs pos="0">
                <a:srgbClr val="45A4B6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42;p3"/>
          <p:cNvCxnSpPr/>
          <p:nvPr/>
        </p:nvCxnSpPr>
        <p:spPr>
          <a:xfrm>
            <a:off x="584200" y="1196975"/>
            <a:ext cx="8580438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3"/>
          <p:cNvSpPr/>
          <p:nvPr/>
        </p:nvSpPr>
        <p:spPr>
          <a:xfrm>
            <a:off x="117476" y="260354"/>
            <a:ext cx="152400" cy="142875"/>
          </a:xfrm>
          <a:prstGeom prst="rect">
            <a:avLst/>
          </a:prstGeom>
          <a:gradFill>
            <a:gsLst>
              <a:gs pos="0">
                <a:srgbClr val="35AB9D"/>
              </a:gs>
              <a:gs pos="100000">
                <a:srgbClr val="00958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9636126" y="1125542"/>
            <a:ext cx="152400" cy="142875"/>
          </a:xfrm>
          <a:prstGeom prst="rect">
            <a:avLst/>
          </a:prstGeom>
          <a:gradFill>
            <a:gsLst>
              <a:gs pos="0">
                <a:srgbClr val="35AB9D"/>
              </a:gs>
              <a:gs pos="100000">
                <a:srgbClr val="00958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1208088" y="6337300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000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509587" y="447503"/>
            <a:ext cx="8807451" cy="469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icrosoft JhengHei"/>
              <a:buNone/>
              <a:defRPr sz="26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3" descr="C:\Users\Wu Ivy\AppData\Local\Microsoft\Windows\Temporary Internet Files\Content.Outlook\15XO8N04\4 50 11_2.jpg"/>
          <p:cNvPicPr preferRelativeResize="0"/>
          <p:nvPr/>
        </p:nvPicPr>
        <p:blipFill rotWithShape="1">
          <a:blip r:embed="rId2">
            <a:alphaModFix/>
          </a:blip>
          <a:srcRect r="26776" b="-7947"/>
          <a:stretch/>
        </p:blipFill>
        <p:spPr>
          <a:xfrm>
            <a:off x="6368982" y="6353470"/>
            <a:ext cx="2234192" cy="34101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"/>
          <p:cNvSpPr txBox="1">
            <a:spLocks noGrp="1"/>
          </p:cNvSpPr>
          <p:nvPr>
            <p:ph type="body" idx="1"/>
          </p:nvPr>
        </p:nvSpPr>
        <p:spPr>
          <a:xfrm>
            <a:off x="509587" y="872715"/>
            <a:ext cx="8804277" cy="32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2"/>
          </p:nvPr>
        </p:nvSpPr>
        <p:spPr>
          <a:xfrm>
            <a:off x="509587" y="5924550"/>
            <a:ext cx="4074396" cy="38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i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9396415" y="6337300"/>
            <a:ext cx="509586" cy="357188"/>
          </a:xfrm>
          <a:prstGeom prst="rect">
            <a:avLst/>
          </a:prstGeom>
          <a:gradFill>
            <a:gsLst>
              <a:gs pos="0">
                <a:srgbClr val="45B2A5"/>
              </a:gs>
              <a:gs pos="100000">
                <a:srgbClr val="009583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24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9525407" y="6408742"/>
            <a:ext cx="263119" cy="26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 ker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pPr defTabSz="91440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sz="831" kern="0">
              <a:solidFill>
                <a:srgbClr val="FFFFFF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52" name="Google Shape;5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3174" y="6289335"/>
            <a:ext cx="506744" cy="43738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"/>
          <p:cNvSpPr txBox="1">
            <a:spLocks noGrp="1"/>
          </p:cNvSpPr>
          <p:nvPr>
            <p:ph type="body" idx="3"/>
          </p:nvPr>
        </p:nvSpPr>
        <p:spPr>
          <a:xfrm>
            <a:off x="515755" y="1482322"/>
            <a:ext cx="8798109" cy="444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99"/>
              </a:buClr>
              <a:buSzPts val="1800"/>
              <a:buFont typeface="Microsoft JhengHei"/>
              <a:buNone/>
              <a:defRPr sz="18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1427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標題及物件">
  <p:cSld name="1_標題及物件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0" y="0"/>
            <a:ext cx="9906000" cy="1158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14288" y="6353175"/>
            <a:ext cx="6030912" cy="357188"/>
          </a:xfrm>
          <a:prstGeom prst="rect">
            <a:avLst/>
          </a:prstGeom>
          <a:gradFill>
            <a:gsLst>
              <a:gs pos="0">
                <a:srgbClr val="3DA0B3"/>
              </a:gs>
              <a:gs pos="100000">
                <a:srgbClr val="00829B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0" y="6788150"/>
            <a:ext cx="9906000" cy="698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117476" y="476254"/>
            <a:ext cx="152400" cy="142875"/>
          </a:xfrm>
          <a:prstGeom prst="rect">
            <a:avLst/>
          </a:prstGeom>
          <a:gradFill>
            <a:gsLst>
              <a:gs pos="0">
                <a:srgbClr val="3DA0B3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350838" y="260354"/>
            <a:ext cx="158750" cy="142875"/>
          </a:xfrm>
          <a:prstGeom prst="rect">
            <a:avLst/>
          </a:prstGeom>
          <a:gradFill>
            <a:gsLst>
              <a:gs pos="0">
                <a:srgbClr val="3DA0B3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9396414" y="1123954"/>
            <a:ext cx="157162" cy="142875"/>
          </a:xfrm>
          <a:prstGeom prst="rect">
            <a:avLst/>
          </a:prstGeom>
          <a:gradFill>
            <a:gsLst>
              <a:gs pos="0">
                <a:srgbClr val="45A4B6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9632951" y="908053"/>
            <a:ext cx="155575" cy="142875"/>
          </a:xfrm>
          <a:prstGeom prst="rect">
            <a:avLst/>
          </a:prstGeom>
          <a:gradFill>
            <a:gsLst>
              <a:gs pos="0">
                <a:srgbClr val="45A4B6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62;p4"/>
          <p:cNvCxnSpPr/>
          <p:nvPr/>
        </p:nvCxnSpPr>
        <p:spPr>
          <a:xfrm>
            <a:off x="584200" y="1196975"/>
            <a:ext cx="8580438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4"/>
          <p:cNvSpPr/>
          <p:nvPr/>
        </p:nvSpPr>
        <p:spPr>
          <a:xfrm>
            <a:off x="117476" y="260354"/>
            <a:ext cx="152400" cy="142875"/>
          </a:xfrm>
          <a:prstGeom prst="rect">
            <a:avLst/>
          </a:prstGeom>
          <a:gradFill>
            <a:gsLst>
              <a:gs pos="0">
                <a:srgbClr val="35AB9D"/>
              </a:gs>
              <a:gs pos="100000">
                <a:srgbClr val="00958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9636126" y="1125542"/>
            <a:ext cx="152400" cy="142875"/>
          </a:xfrm>
          <a:prstGeom prst="rect">
            <a:avLst/>
          </a:prstGeom>
          <a:gradFill>
            <a:gsLst>
              <a:gs pos="0">
                <a:srgbClr val="35AB9D"/>
              </a:gs>
              <a:gs pos="100000">
                <a:srgbClr val="00958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1208088" y="6337300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000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4" descr="C:\Users\Wu Ivy\AppData\Local\Microsoft\Windows\Temporary Internet Files\Content.Outlook\15XO8N04\4 50 11_2.jpg"/>
          <p:cNvPicPr preferRelativeResize="0"/>
          <p:nvPr/>
        </p:nvPicPr>
        <p:blipFill rotWithShape="1">
          <a:blip r:embed="rId2">
            <a:alphaModFix/>
          </a:blip>
          <a:srcRect r="26776" b="-7947"/>
          <a:stretch/>
        </p:blipFill>
        <p:spPr>
          <a:xfrm>
            <a:off x="6368982" y="6353470"/>
            <a:ext cx="2234192" cy="34101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/>
          <p:nvPr/>
        </p:nvSpPr>
        <p:spPr>
          <a:xfrm>
            <a:off x="9396415" y="6337300"/>
            <a:ext cx="509586" cy="357188"/>
          </a:xfrm>
          <a:prstGeom prst="rect">
            <a:avLst/>
          </a:prstGeom>
          <a:gradFill>
            <a:gsLst>
              <a:gs pos="0">
                <a:srgbClr val="45B2A5"/>
              </a:gs>
              <a:gs pos="100000">
                <a:srgbClr val="009583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24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9525407" y="6408742"/>
            <a:ext cx="263119" cy="26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 ker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pPr defTabSz="91440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sz="831" kern="0">
              <a:solidFill>
                <a:srgbClr val="FFFFFF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4583983" y="6408163"/>
            <a:ext cx="178499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defTabSz="914400">
              <a:buClr>
                <a:srgbClr val="000000"/>
              </a:buClr>
              <a:buFont typeface="Arial"/>
              <a:buNone/>
            </a:pPr>
            <a:r>
              <a:rPr lang="zh-TW" altLang="en-US" sz="1200" b="1" u="sng" ker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敏感資料嚴禁洩漏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70" name="Google Shape;7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3174" y="6289335"/>
            <a:ext cx="506744" cy="43738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"/>
          <p:cNvSpPr txBox="1"/>
          <p:nvPr/>
        </p:nvSpPr>
        <p:spPr>
          <a:xfrm>
            <a:off x="509587" y="564539"/>
            <a:ext cx="880427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zh-TW" altLang="en-US" sz="2600" b="1" kern="0">
                <a:solidFill>
                  <a:srgbClr val="44546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會議目的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208088" y="1541461"/>
            <a:ext cx="8043118" cy="452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99"/>
              </a:buClr>
              <a:buSzPts val="1800"/>
              <a:buFont typeface="Calibri"/>
              <a:buAutoNum type="arabicPeriod"/>
              <a:defRPr sz="18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─"/>
              <a:defRPr sz="1400"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397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>
  <p:cSld name="章節標題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/>
          <p:nvPr/>
        </p:nvSpPr>
        <p:spPr>
          <a:xfrm>
            <a:off x="0" y="0"/>
            <a:ext cx="9906000" cy="1158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14288" y="6353175"/>
            <a:ext cx="6030912" cy="357188"/>
          </a:xfrm>
          <a:prstGeom prst="rect">
            <a:avLst/>
          </a:prstGeom>
          <a:gradFill>
            <a:gsLst>
              <a:gs pos="0">
                <a:srgbClr val="3DA0B3"/>
              </a:gs>
              <a:gs pos="100000">
                <a:srgbClr val="00829B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0" y="6788150"/>
            <a:ext cx="9906000" cy="698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5"/>
          <p:cNvSpPr/>
          <p:nvPr/>
        </p:nvSpPr>
        <p:spPr>
          <a:xfrm>
            <a:off x="117476" y="476254"/>
            <a:ext cx="152400" cy="142875"/>
          </a:xfrm>
          <a:prstGeom prst="rect">
            <a:avLst/>
          </a:prstGeom>
          <a:gradFill>
            <a:gsLst>
              <a:gs pos="0">
                <a:srgbClr val="3DA0B3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350838" y="260354"/>
            <a:ext cx="158750" cy="142875"/>
          </a:xfrm>
          <a:prstGeom prst="rect">
            <a:avLst/>
          </a:prstGeom>
          <a:gradFill>
            <a:gsLst>
              <a:gs pos="0">
                <a:srgbClr val="3DA0B3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9396414" y="1123954"/>
            <a:ext cx="157162" cy="142875"/>
          </a:xfrm>
          <a:prstGeom prst="rect">
            <a:avLst/>
          </a:prstGeom>
          <a:gradFill>
            <a:gsLst>
              <a:gs pos="0">
                <a:srgbClr val="45A4B6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9632951" y="908053"/>
            <a:ext cx="155575" cy="142875"/>
          </a:xfrm>
          <a:prstGeom prst="rect">
            <a:avLst/>
          </a:prstGeom>
          <a:gradFill>
            <a:gsLst>
              <a:gs pos="0">
                <a:srgbClr val="45A4B6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" name="Google Shape;81;p5"/>
          <p:cNvCxnSpPr/>
          <p:nvPr/>
        </p:nvCxnSpPr>
        <p:spPr>
          <a:xfrm>
            <a:off x="584200" y="1196975"/>
            <a:ext cx="8580438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5"/>
          <p:cNvSpPr/>
          <p:nvPr/>
        </p:nvSpPr>
        <p:spPr>
          <a:xfrm>
            <a:off x="117476" y="260354"/>
            <a:ext cx="152400" cy="142875"/>
          </a:xfrm>
          <a:prstGeom prst="rect">
            <a:avLst/>
          </a:prstGeom>
          <a:gradFill>
            <a:gsLst>
              <a:gs pos="0">
                <a:srgbClr val="35AB9D"/>
              </a:gs>
              <a:gs pos="100000">
                <a:srgbClr val="00958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9636126" y="1125542"/>
            <a:ext cx="152400" cy="142875"/>
          </a:xfrm>
          <a:prstGeom prst="rect">
            <a:avLst/>
          </a:prstGeom>
          <a:gradFill>
            <a:gsLst>
              <a:gs pos="0">
                <a:srgbClr val="35AB9D"/>
              </a:gs>
              <a:gs pos="100000">
                <a:srgbClr val="00958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9396415" y="6337300"/>
            <a:ext cx="509586" cy="357188"/>
          </a:xfrm>
          <a:prstGeom prst="rect">
            <a:avLst/>
          </a:prstGeom>
          <a:gradFill>
            <a:gsLst>
              <a:gs pos="0">
                <a:srgbClr val="45B2A5"/>
              </a:gs>
              <a:gs pos="100000">
                <a:srgbClr val="009583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24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9525407" y="6408742"/>
            <a:ext cx="263119" cy="26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 ker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pPr defTabSz="91440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sz="831" kern="0">
              <a:solidFill>
                <a:srgbClr val="FFFFFF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4583983" y="6408163"/>
            <a:ext cx="178499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defTabSz="914400">
              <a:buClr>
                <a:srgbClr val="000000"/>
              </a:buClr>
              <a:buFont typeface="Arial"/>
              <a:buNone/>
            </a:pPr>
            <a:r>
              <a:rPr lang="zh-TW" altLang="en-US" sz="1200" b="1" u="sng" ker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敏感資料嚴禁洩漏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7" name="Google Shape;87;p5" descr="C:\Users\Wu Ivy\AppData\Local\Microsoft\Windows\Temporary Internet Files\Content.Outlook\15XO8N04\4 50 11_2.jpg"/>
          <p:cNvPicPr preferRelativeResize="0"/>
          <p:nvPr/>
        </p:nvPicPr>
        <p:blipFill rotWithShape="1">
          <a:blip r:embed="rId2">
            <a:alphaModFix/>
          </a:blip>
          <a:srcRect r="26776" b="-7947"/>
          <a:stretch/>
        </p:blipFill>
        <p:spPr>
          <a:xfrm>
            <a:off x="6368982" y="6353470"/>
            <a:ext cx="2234192" cy="341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3174" y="6289335"/>
            <a:ext cx="506744" cy="43738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/>
          <p:nvPr/>
        </p:nvSpPr>
        <p:spPr>
          <a:xfrm>
            <a:off x="975664" y="2364955"/>
            <a:ext cx="124463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defTabSz="914400">
              <a:lnSpc>
                <a:spcPct val="90000"/>
              </a:lnSpc>
              <a:buClr>
                <a:srgbClr val="000000"/>
              </a:buClr>
              <a:buFont typeface="Arial"/>
              <a:buNone/>
            </a:pPr>
            <a:r>
              <a:rPr lang="zh-TW" altLang="en-US" sz="3600" b="1" kern="0">
                <a:solidFill>
                  <a:srgbClr val="44546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附錄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975663" y="3049547"/>
            <a:ext cx="7885001" cy="222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99"/>
              </a:buClr>
              <a:buSzPts val="2000"/>
              <a:buFont typeface="Microsoft JhengHei"/>
              <a:buNone/>
              <a:defRPr sz="2000" b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─"/>
              <a:defRPr sz="16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8781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兩項物件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9564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比對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39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906000" cy="1158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4288" y="6353175"/>
            <a:ext cx="6030912" cy="357188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0" y="6788150"/>
            <a:ext cx="9906000" cy="69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17476" y="476254"/>
            <a:ext cx="15240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350838" y="260354"/>
            <a:ext cx="15875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2" name="Rectangle 12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9396414" y="1123954"/>
            <a:ext cx="157162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9632951" y="908053"/>
            <a:ext cx="155575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4" name="Line 14"/>
          <p:cNvSpPr>
            <a:spLocks noChangeShapeType="1"/>
          </p:cNvSpPr>
          <p:nvPr userDrawn="1">
            <p:custDataLst>
              <p:tags r:id="rId8"/>
            </p:custDataLst>
          </p:nvPr>
        </p:nvSpPr>
        <p:spPr bwMode="auto">
          <a:xfrm>
            <a:off x="584200" y="1196975"/>
            <a:ext cx="85804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117476" y="260354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6" name="Rectangle 16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auto">
          <a:xfrm>
            <a:off x="9636126" y="1125542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208088" y="6337300"/>
            <a:ext cx="2311400" cy="47625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kumimoji="1" lang="zh-TW" altLang="en-US" sz="1000" i="0" dirty="0">
              <a:latin typeface="Arial" charset="0"/>
              <a:ea typeface="+mn-ea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509587" y="447503"/>
            <a:ext cx="8807451" cy="469487"/>
          </a:xfrm>
        </p:spPr>
        <p:txBody>
          <a:bodyPr>
            <a:noAutofit/>
          </a:bodyPr>
          <a:lstStyle>
            <a:lvl1pPr marL="0" indent="0">
              <a:defRPr kumimoji="1" lang="zh-TW" altLang="en-US" sz="2600" b="1" kern="1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marL="237398" lvl="0" indent="-23739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Font typeface="Arial" panose="020B0604020202020204" pitchFamily="34" charset="0"/>
              <a:buNone/>
            </a:pPr>
            <a:r>
              <a:rPr lang="zh-TW" altLang="en-US" dirty="0" smtClean="0"/>
              <a:t>標題用</a:t>
            </a:r>
            <a:r>
              <a:rPr lang="en-US" altLang="zh-TW" dirty="0" smtClean="0"/>
              <a:t>26</a:t>
            </a:r>
            <a:r>
              <a:rPr lang="zh-TW" altLang="en-US" dirty="0" smtClean="0"/>
              <a:t>號字、粗體</a:t>
            </a:r>
            <a:endParaRPr lang="zh-TW" altLang="en-US" dirty="0"/>
          </a:p>
        </p:txBody>
      </p:sp>
      <p:pic>
        <p:nvPicPr>
          <p:cNvPr id="19" name="Picture 1" descr="C:\Users\Wu Ivy\AppData\Local\Microsoft\Windows\Temporary Internet Files\Content.Outlook\15XO8N04\4 50 11_2.jpg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76" b="-7947"/>
          <a:stretch/>
        </p:blipFill>
        <p:spPr bwMode="auto">
          <a:xfrm>
            <a:off x="6368982" y="6353470"/>
            <a:ext cx="2234192" cy="3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內容版面配置區 22"/>
          <p:cNvSpPr>
            <a:spLocks noGrp="1"/>
          </p:cNvSpPr>
          <p:nvPr>
            <p:ph sz="quarter" idx="10" hasCustomPrompt="1"/>
          </p:nvPr>
        </p:nvSpPr>
        <p:spPr>
          <a:xfrm>
            <a:off x="509587" y="872715"/>
            <a:ext cx="8804277" cy="324260"/>
          </a:xfrm>
        </p:spPr>
        <p:txBody>
          <a:bodyPr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kumimoji="1" lang="zh-TW" altLang="en-US" sz="1800" b="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/>
            <a:r>
              <a:rPr lang="zh-TW" altLang="en-US" dirty="0" smtClean="0"/>
              <a:t>副標題用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號字、不須粗體</a:t>
            </a:r>
            <a:endParaRPr lang="zh-TW" altLang="en-US" dirty="0"/>
          </a:p>
        </p:txBody>
      </p:sp>
      <p:sp>
        <p:nvSpPr>
          <p:cNvPr id="22" name="內容版面配置區 28"/>
          <p:cNvSpPr>
            <a:spLocks noGrp="1"/>
          </p:cNvSpPr>
          <p:nvPr>
            <p:ph sz="quarter" idx="12" hasCustomPrompt="1"/>
          </p:nvPr>
        </p:nvSpPr>
        <p:spPr>
          <a:xfrm>
            <a:off x="509587" y="5924550"/>
            <a:ext cx="4074396" cy="389732"/>
          </a:xfrm>
        </p:spPr>
        <p:txBody>
          <a:bodyPr/>
          <a:lstStyle>
            <a:lvl1pPr marL="0" indent="0" algn="l" defTabSz="457200" rtl="0" eaLnBrk="1" latinLnBrk="0" hangingPunct="1">
              <a:buNone/>
              <a:defRPr lang="zh-TW" altLang="en-US" sz="1000" i="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註腳位置固定於左下方，使用</a:t>
            </a:r>
            <a:r>
              <a:rPr lang="en-US" altLang="zh-TW" dirty="0" smtClean="0">
                <a:latin typeface="微軟正黑體" panose="020B0604030504040204" pitchFamily="34" charset="-120"/>
              </a:rPr>
              <a:t>10</a:t>
            </a:r>
            <a:r>
              <a:rPr lang="zh-TW" altLang="en-US" dirty="0" smtClean="0">
                <a:latin typeface="微軟正黑體" panose="020B0604030504040204" pitchFamily="34" charset="-120"/>
              </a:rPr>
              <a:t>號字體，依序排列</a:t>
            </a:r>
            <a:endParaRPr lang="zh-TW" altLang="zh-TW" dirty="0" smtClean="0">
              <a:latin typeface="微軟正黑體" panose="020B0604030504040204" pitchFamily="34" charset="-120"/>
            </a:endParaRPr>
          </a:p>
        </p:txBody>
      </p:sp>
      <p:sp>
        <p:nvSpPr>
          <p:cNvPr id="24" name="Rectangle 8"/>
          <p:cNvSpPr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9396415" y="6337300"/>
            <a:ext cx="509586" cy="357188"/>
          </a:xfrm>
          <a:prstGeom prst="rect">
            <a:avLst/>
          </a:prstGeom>
          <a:gradFill rotWithShape="1">
            <a:gsLst>
              <a:gs pos="0">
                <a:srgbClr val="45B2A5"/>
              </a:gs>
              <a:gs pos="100000">
                <a:srgbClr val="00958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5" name="TextBox 18"/>
          <p:cNvSpPr txBox="1">
            <a:spLocks noChangeArrowheads="1"/>
          </p:cNvSpPr>
          <p:nvPr userDrawn="1"/>
        </p:nvSpPr>
        <p:spPr bwMode="auto">
          <a:xfrm>
            <a:off x="9525407" y="6408742"/>
            <a:ext cx="263119" cy="26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>
              <a:defRPr/>
            </a:pPr>
            <a:fld id="{F65C045C-9244-4958-89AC-8BE7052D15BA}" type="slidenum">
              <a:rPr lang="en-US" altLang="zh-TW" sz="1800" i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defRPr/>
              </a:pPr>
              <a:t>‹#›</a:t>
            </a:fld>
            <a:endParaRPr lang="zh-TW" altLang="en-US" sz="1800" i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zh-TW" altLang="en-US" sz="831" i="0" dirty="0">
              <a:solidFill>
                <a:srgbClr val="FFFFFF"/>
              </a:solidFill>
              <a:latin typeface="SimSun" pitchFamily="2" charset="-122"/>
            </a:endParaRPr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4583983" y="6408163"/>
            <a:ext cx="17849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zh-TW" altLang="en-US" sz="1200" b="1" i="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敏感資料嚴禁洩漏</a:t>
            </a:r>
          </a:p>
        </p:txBody>
      </p:sp>
      <p:pic>
        <p:nvPicPr>
          <p:cNvPr id="27" name="圖片 2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174" y="6289335"/>
            <a:ext cx="506744" cy="437380"/>
          </a:xfrm>
          <a:prstGeom prst="rect">
            <a:avLst/>
          </a:prstGeom>
        </p:spPr>
      </p:pic>
      <p:sp>
        <p:nvSpPr>
          <p:cNvPr id="29" name="文字版面配置區 28"/>
          <p:cNvSpPr>
            <a:spLocks noGrp="1"/>
          </p:cNvSpPr>
          <p:nvPr>
            <p:ph type="body" sz="quarter" idx="13" hasCustomPrompt="1"/>
          </p:nvPr>
        </p:nvSpPr>
        <p:spPr>
          <a:xfrm>
            <a:off x="515755" y="1482322"/>
            <a:ext cx="8798109" cy="4442228"/>
          </a:xfrm>
        </p:spPr>
        <p:txBody>
          <a:bodyPr/>
          <a:lstStyle>
            <a:lvl1pPr marL="237398" marR="0" indent="-23739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Tx/>
              <a:buFontTx/>
              <a:buNone/>
              <a:tabLst/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</a:lstStyle>
          <a:p>
            <a:pPr marL="237398" marR="0" lvl="0" indent="-23739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</a:rPr>
              <a:t>本文字體請用</a:t>
            </a:r>
            <a:r>
              <a:rPr lang="en-US" altLang="zh-TW" dirty="0" smtClean="0">
                <a:solidFill>
                  <a:srgbClr val="000000"/>
                </a:solidFill>
                <a:latin typeface="微軟正黑體" panose="020B0604030504040204" pitchFamily="34" charset="-120"/>
              </a:rPr>
              <a:t>18</a:t>
            </a:r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</a:rPr>
              <a:t>號字，中文字體用微軟正黑體</a:t>
            </a:r>
            <a:endParaRPr lang="en-US" altLang="zh-TW" dirty="0" smtClean="0">
              <a:solidFill>
                <a:srgbClr val="000000"/>
              </a:solidFill>
              <a:latin typeface="微軟正黑體" panose="020B0604030504040204" pitchFamily="34" charset="-120"/>
            </a:endParaRPr>
          </a:p>
          <a:p>
            <a:pPr lvl="1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</a:rPr>
              <a:t>英文及數字字體用 </a:t>
            </a:r>
            <a:r>
              <a:rPr lang="en-US" altLang="zh-TW" sz="1600" dirty="0" smtClean="0">
                <a:solidFill>
                  <a:srgbClr val="000000"/>
                </a:solidFill>
                <a:latin typeface="微軟正黑體" panose="020B0604030504040204" pitchFamily="34" charset="-120"/>
              </a:rPr>
              <a:t>Arial</a:t>
            </a:r>
          </a:p>
          <a:p>
            <a:pPr lvl="2">
              <a:buClr>
                <a:srgbClr val="000000"/>
              </a:buClr>
              <a:buSzPct val="100000"/>
              <a:buFont typeface="黑体"/>
              <a:buChar char="-"/>
            </a:pPr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</a:rPr>
              <a:t>不要混雜其他的字體</a:t>
            </a:r>
            <a:endParaRPr lang="en-US" altLang="zh-TW" sz="1600" dirty="0" smtClean="0">
              <a:solidFill>
                <a:srgbClr val="00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2980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7459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含標題的內容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body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1708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含標題的圖片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>
            <a:spLocks noGrp="1"/>
          </p:cNvSpPr>
          <p:nvPr>
            <p:ph type="pic" idx="2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866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標題及直排文字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2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51290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直排標題及文字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>
            <a:spLocks noGrp="1"/>
          </p:cNvSpPr>
          <p:nvPr>
            <p:ph type="title"/>
          </p:nvPr>
        </p:nvSpPr>
        <p:spPr>
          <a:xfrm rot="5400000">
            <a:off x="5251054" y="2203053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5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4856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2_Title and Content">
  <p:cSld name="12_Title and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/>
          <p:nvPr/>
        </p:nvSpPr>
        <p:spPr>
          <a:xfrm>
            <a:off x="1588" y="1588"/>
            <a:ext cx="1587" cy="1587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4"/>
          <p:cNvSpPr/>
          <p:nvPr/>
        </p:nvSpPr>
        <p:spPr>
          <a:xfrm>
            <a:off x="0" y="0"/>
            <a:ext cx="9906000" cy="1158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SzPts val="1800"/>
              <a:buFont typeface="Arial"/>
              <a:buNone/>
            </a:pPr>
            <a:endParaRPr i="1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12700" y="6353175"/>
            <a:ext cx="6032500" cy="357188"/>
          </a:xfrm>
          <a:prstGeom prst="rect">
            <a:avLst/>
          </a:prstGeom>
          <a:gradFill>
            <a:gsLst>
              <a:gs pos="0">
                <a:srgbClr val="3DA0B3"/>
              </a:gs>
              <a:gs pos="100000">
                <a:srgbClr val="00829B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SzPts val="1800"/>
              <a:buFont typeface="Arial"/>
              <a:buNone/>
            </a:pPr>
            <a:endParaRPr i="1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9517063" y="6381750"/>
            <a:ext cx="350837" cy="357188"/>
          </a:xfrm>
          <a:prstGeom prst="rect">
            <a:avLst/>
          </a:prstGeom>
          <a:gradFill>
            <a:gsLst>
              <a:gs pos="0">
                <a:srgbClr val="45B2A5"/>
              </a:gs>
              <a:gs pos="100000">
                <a:srgbClr val="009583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SzPts val="1800"/>
              <a:buFont typeface="Arial"/>
              <a:buNone/>
            </a:pPr>
            <a:endParaRPr i="1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0" y="6788150"/>
            <a:ext cx="9906000" cy="698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SzPts val="1800"/>
              <a:buFont typeface="Arial"/>
              <a:buNone/>
            </a:pPr>
            <a:endParaRPr i="1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115888" y="476250"/>
            <a:ext cx="155575" cy="142875"/>
          </a:xfrm>
          <a:prstGeom prst="rect">
            <a:avLst/>
          </a:prstGeom>
          <a:gradFill>
            <a:gsLst>
              <a:gs pos="0">
                <a:srgbClr val="3DA0B3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SzPts val="1800"/>
              <a:buFont typeface="Arial"/>
              <a:buNone/>
            </a:pPr>
            <a:endParaRPr i="1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350838" y="260350"/>
            <a:ext cx="157162" cy="142875"/>
          </a:xfrm>
          <a:prstGeom prst="rect">
            <a:avLst/>
          </a:prstGeom>
          <a:gradFill>
            <a:gsLst>
              <a:gs pos="0">
                <a:srgbClr val="3DA0B3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SzPts val="1800"/>
              <a:buFont typeface="Arial"/>
              <a:buNone/>
            </a:pPr>
            <a:endParaRPr i="1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9396413" y="1123950"/>
            <a:ext cx="157162" cy="142875"/>
          </a:xfrm>
          <a:prstGeom prst="rect">
            <a:avLst/>
          </a:prstGeom>
          <a:gradFill>
            <a:gsLst>
              <a:gs pos="0">
                <a:srgbClr val="45A4B6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SzPts val="1800"/>
              <a:buFont typeface="Arial"/>
              <a:buNone/>
            </a:pPr>
            <a:endParaRPr i="1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9632950" y="908050"/>
            <a:ext cx="155575" cy="142875"/>
          </a:xfrm>
          <a:prstGeom prst="rect">
            <a:avLst/>
          </a:prstGeom>
          <a:gradFill>
            <a:gsLst>
              <a:gs pos="0">
                <a:srgbClr val="45A4B6"/>
              </a:gs>
              <a:gs pos="100000">
                <a:srgbClr val="00829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SzPts val="1800"/>
              <a:buFont typeface="Arial"/>
              <a:buNone/>
            </a:pPr>
            <a:endParaRPr i="1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14"/>
          <p:cNvCxnSpPr/>
          <p:nvPr/>
        </p:nvCxnSpPr>
        <p:spPr>
          <a:xfrm>
            <a:off x="584200" y="1196975"/>
            <a:ext cx="8580438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4"/>
          <p:cNvSpPr/>
          <p:nvPr/>
        </p:nvSpPr>
        <p:spPr>
          <a:xfrm>
            <a:off x="115888" y="260350"/>
            <a:ext cx="155575" cy="142875"/>
          </a:xfrm>
          <a:prstGeom prst="rect">
            <a:avLst/>
          </a:prstGeom>
          <a:gradFill>
            <a:gsLst>
              <a:gs pos="0">
                <a:srgbClr val="35AB9D"/>
              </a:gs>
              <a:gs pos="100000">
                <a:srgbClr val="00958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SzPts val="1800"/>
              <a:buFont typeface="Arial"/>
              <a:buNone/>
            </a:pPr>
            <a:endParaRPr i="1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9634538" y="1125538"/>
            <a:ext cx="155575" cy="142875"/>
          </a:xfrm>
          <a:prstGeom prst="rect">
            <a:avLst/>
          </a:prstGeom>
          <a:gradFill>
            <a:gsLst>
              <a:gs pos="0">
                <a:srgbClr val="35AB9D"/>
              </a:gs>
              <a:gs pos="100000">
                <a:srgbClr val="00958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SzPts val="1800"/>
              <a:buFont typeface="Arial"/>
              <a:buNone/>
            </a:pPr>
            <a:endParaRPr i="1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4" descr="C:\Users\Wu Ivy\AppData\Local\Microsoft\Windows\Temporary Internet Files\Content.Outlook\15XO8N04\4 50 11_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22988" y="6381750"/>
            <a:ext cx="3051175" cy="31591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4"/>
          <p:cNvSpPr txBox="1"/>
          <p:nvPr/>
        </p:nvSpPr>
        <p:spPr>
          <a:xfrm>
            <a:off x="9618663" y="6524625"/>
            <a:ext cx="190500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914400"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 sz="1000" i="1" kern="0">
                <a:solidFill>
                  <a:srgbClr val="FFFFFF"/>
                </a:solidFill>
                <a:ea typeface="Arial"/>
                <a:cs typeface="Arial"/>
                <a:sym typeface="Arial"/>
              </a:rPr>
              <a:pPr defTabSz="914400">
                <a:buClr>
                  <a:srgbClr val="FFFFFF"/>
                </a:buClr>
                <a:buSzPts val="1000"/>
                <a:buFont typeface="Arial"/>
                <a:buNone/>
              </a:pPr>
              <a:t>‹#›</a:t>
            </a:fld>
            <a:endParaRPr sz="1000" i="1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buSzPts val="900"/>
              <a:buFont typeface="Arial"/>
              <a:buNone/>
            </a:pPr>
            <a:endParaRPr sz="900" i="1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1588" y="1588"/>
            <a:ext cx="1587" cy="1587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1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3977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body" idx="1"/>
          </p:nvPr>
        </p:nvSpPr>
        <p:spPr>
          <a:xfrm>
            <a:off x="457199" y="1508760"/>
            <a:ext cx="8997696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783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906000" cy="1158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defTabSz="914400" eaLnBrk="1" hangingPunct="1">
              <a:buClr>
                <a:srgbClr val="000000"/>
              </a:buClr>
              <a:buFont typeface="Arial"/>
              <a:buNone/>
              <a:defRPr/>
            </a:pPr>
            <a:endParaRPr lang="zh-TW" altLang="en-US" sz="1400" i="0" kern="0">
              <a:solidFill>
                <a:srgbClr val="000000"/>
              </a:solidFill>
              <a:latin typeface="Calibri" pitchFamily="34" charset="0"/>
              <a:ea typeface="新細明體" pitchFamily="18" charset="-120"/>
              <a:cs typeface="Arial"/>
              <a:sym typeface="Arial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4288" y="6353175"/>
            <a:ext cx="6030912" cy="357188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defTabSz="914400" eaLnBrk="1" hangingPunct="1">
              <a:buClr>
                <a:srgbClr val="000000"/>
              </a:buClr>
              <a:buFont typeface="Arial"/>
              <a:buNone/>
              <a:defRPr/>
            </a:pPr>
            <a:endParaRPr lang="zh-TW" altLang="en-US" sz="1400" i="0" kern="0">
              <a:solidFill>
                <a:srgbClr val="000000"/>
              </a:solidFill>
              <a:latin typeface="Calibri" pitchFamily="34" charset="0"/>
              <a:ea typeface="新細明體" pitchFamily="18" charset="-120"/>
              <a:cs typeface="Arial"/>
              <a:sym typeface="Arial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0" y="6788150"/>
            <a:ext cx="9906000" cy="69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defTabSz="914400" eaLnBrk="1" hangingPunct="1">
              <a:buClr>
                <a:srgbClr val="000000"/>
              </a:buClr>
              <a:buFont typeface="Arial"/>
              <a:buNone/>
              <a:defRPr/>
            </a:pPr>
            <a:endParaRPr lang="zh-TW" altLang="en-US" sz="1400" i="0" kern="0">
              <a:solidFill>
                <a:srgbClr val="000000"/>
              </a:solidFill>
              <a:latin typeface="Calibri" pitchFamily="34" charset="0"/>
              <a:ea typeface="新細明體" pitchFamily="18" charset="-120"/>
              <a:cs typeface="Arial"/>
              <a:sym typeface="Arial"/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17476" y="476254"/>
            <a:ext cx="15240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defTabSz="914400" eaLnBrk="1" hangingPunct="1">
              <a:buClr>
                <a:srgbClr val="000000"/>
              </a:buClr>
              <a:buFont typeface="Arial"/>
              <a:buNone/>
              <a:defRPr/>
            </a:pPr>
            <a:endParaRPr lang="zh-TW" altLang="en-US" sz="1400" i="0" kern="0">
              <a:solidFill>
                <a:srgbClr val="000000"/>
              </a:solidFill>
              <a:latin typeface="Calibri" pitchFamily="34" charset="0"/>
              <a:ea typeface="新細明體" pitchFamily="18" charset="-120"/>
              <a:cs typeface="Arial"/>
              <a:sym typeface="Arial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350838" y="260354"/>
            <a:ext cx="15875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defTabSz="914400" eaLnBrk="1" hangingPunct="1">
              <a:buClr>
                <a:srgbClr val="000000"/>
              </a:buClr>
              <a:buFont typeface="Arial"/>
              <a:buNone/>
              <a:defRPr/>
            </a:pPr>
            <a:endParaRPr lang="zh-TW" altLang="en-US" sz="1400" i="0" kern="0">
              <a:solidFill>
                <a:srgbClr val="000000"/>
              </a:solidFill>
              <a:latin typeface="Calibri" pitchFamily="34" charset="0"/>
              <a:ea typeface="新細明體" pitchFamily="18" charset="-120"/>
              <a:cs typeface="Arial"/>
              <a:sym typeface="Arial"/>
            </a:endParaRPr>
          </a:p>
        </p:txBody>
      </p:sp>
      <p:sp>
        <p:nvSpPr>
          <p:cNvPr id="12" name="Rectangle 12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9396414" y="1123954"/>
            <a:ext cx="157162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defTabSz="914400" eaLnBrk="1" hangingPunct="1">
              <a:buClr>
                <a:srgbClr val="000000"/>
              </a:buClr>
              <a:buFont typeface="Arial"/>
              <a:buNone/>
              <a:defRPr/>
            </a:pPr>
            <a:endParaRPr lang="zh-TW" altLang="en-US" sz="1400" i="0" kern="0">
              <a:solidFill>
                <a:srgbClr val="000000"/>
              </a:solidFill>
              <a:latin typeface="Calibri" pitchFamily="34" charset="0"/>
              <a:ea typeface="新細明體" pitchFamily="18" charset="-120"/>
              <a:cs typeface="Arial"/>
              <a:sym typeface="Arial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9632951" y="908053"/>
            <a:ext cx="155575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defTabSz="914400" eaLnBrk="1" hangingPunct="1">
              <a:buClr>
                <a:srgbClr val="000000"/>
              </a:buClr>
              <a:buFont typeface="Arial"/>
              <a:buNone/>
              <a:defRPr/>
            </a:pPr>
            <a:endParaRPr lang="zh-TW" altLang="en-US" sz="1400" i="0" kern="0">
              <a:solidFill>
                <a:srgbClr val="000000"/>
              </a:solidFill>
              <a:latin typeface="Calibri" pitchFamily="34" charset="0"/>
              <a:ea typeface="新細明體" pitchFamily="18" charset="-120"/>
              <a:cs typeface="Arial"/>
              <a:sym typeface="Arial"/>
            </a:endParaRPr>
          </a:p>
        </p:txBody>
      </p:sp>
      <p:sp>
        <p:nvSpPr>
          <p:cNvPr id="14" name="Line 14"/>
          <p:cNvSpPr>
            <a:spLocks noChangeShapeType="1"/>
          </p:cNvSpPr>
          <p:nvPr userDrawn="1">
            <p:custDataLst>
              <p:tags r:id="rId8"/>
            </p:custDataLst>
          </p:nvPr>
        </p:nvSpPr>
        <p:spPr bwMode="auto">
          <a:xfrm>
            <a:off x="584200" y="1196975"/>
            <a:ext cx="85804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lang="zh-TW" altLang="en-US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Rectangle 15"/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117476" y="260354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defTabSz="914400" eaLnBrk="1" hangingPunct="1">
              <a:buClr>
                <a:srgbClr val="000000"/>
              </a:buClr>
              <a:buFont typeface="Arial"/>
              <a:buNone/>
              <a:defRPr/>
            </a:pPr>
            <a:endParaRPr lang="zh-TW" altLang="en-US" sz="1400" i="0" kern="0">
              <a:solidFill>
                <a:srgbClr val="000000"/>
              </a:solidFill>
              <a:latin typeface="Calibri" pitchFamily="34" charset="0"/>
              <a:ea typeface="新細明體" pitchFamily="18" charset="-120"/>
              <a:cs typeface="Arial"/>
              <a:sym typeface="Arial"/>
            </a:endParaRPr>
          </a:p>
        </p:txBody>
      </p:sp>
      <p:sp>
        <p:nvSpPr>
          <p:cNvPr id="16" name="Rectangle 16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auto">
          <a:xfrm>
            <a:off x="9636126" y="1125542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defTabSz="914400" eaLnBrk="1" hangingPunct="1">
              <a:buClr>
                <a:srgbClr val="000000"/>
              </a:buClr>
              <a:buFont typeface="Arial"/>
              <a:buNone/>
              <a:defRPr/>
            </a:pPr>
            <a:endParaRPr lang="zh-TW" altLang="en-US" sz="1400" i="0" kern="0">
              <a:solidFill>
                <a:srgbClr val="000000"/>
              </a:solidFill>
              <a:latin typeface="Calibri" pitchFamily="34" charset="0"/>
              <a:ea typeface="新細明體" pitchFamily="18" charset="-120"/>
              <a:cs typeface="Arial"/>
              <a:sym typeface="Arial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208088" y="6337300"/>
            <a:ext cx="2311400" cy="47625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pPr defTabSz="914400">
              <a:buClr>
                <a:srgbClr val="000000"/>
              </a:buClr>
              <a:buFont typeface="Arial"/>
              <a:buNone/>
              <a:defRPr/>
            </a:pPr>
            <a:endParaRPr kumimoji="1" lang="zh-TW" altLang="en-US" kern="0" dirty="0">
              <a:cs typeface="Arial"/>
              <a:sym typeface="Arial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509587" y="447503"/>
            <a:ext cx="8807451" cy="469487"/>
          </a:xfrm>
        </p:spPr>
        <p:txBody>
          <a:bodyPr>
            <a:noAutofit/>
          </a:bodyPr>
          <a:lstStyle>
            <a:lvl1pPr marL="0" indent="0">
              <a:defRPr kumimoji="1" lang="zh-TW" altLang="en-US" sz="2600" b="1" kern="1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marL="237398" lvl="0" indent="-23739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Font typeface="Arial" panose="020B0604020202020204" pitchFamily="34" charset="0"/>
              <a:buNone/>
            </a:pPr>
            <a:r>
              <a:rPr lang="zh-TW" altLang="en-US" dirty="0"/>
              <a:t>標題用</a:t>
            </a:r>
            <a:r>
              <a:rPr lang="en-US" altLang="zh-TW" dirty="0"/>
              <a:t>26</a:t>
            </a:r>
            <a:r>
              <a:rPr lang="zh-TW" altLang="en-US" dirty="0"/>
              <a:t>號字、粗體</a:t>
            </a:r>
          </a:p>
        </p:txBody>
      </p:sp>
      <p:pic>
        <p:nvPicPr>
          <p:cNvPr id="19" name="Picture 1" descr="C:\Users\Wu Ivy\AppData\Local\Microsoft\Windows\Temporary Internet Files\Content.Outlook\15XO8N04\4 50 11_2.jpg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76" b="-7947"/>
          <a:stretch/>
        </p:blipFill>
        <p:spPr bwMode="auto">
          <a:xfrm>
            <a:off x="6368982" y="6353470"/>
            <a:ext cx="2234192" cy="3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內容版面配置區 22"/>
          <p:cNvSpPr>
            <a:spLocks noGrp="1"/>
          </p:cNvSpPr>
          <p:nvPr>
            <p:ph sz="quarter" idx="10" hasCustomPrompt="1"/>
          </p:nvPr>
        </p:nvSpPr>
        <p:spPr>
          <a:xfrm>
            <a:off x="509587" y="872715"/>
            <a:ext cx="8804277" cy="324260"/>
          </a:xfrm>
        </p:spPr>
        <p:txBody>
          <a:bodyPr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kumimoji="1" lang="zh-TW" altLang="en-US" sz="1800" b="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/>
            <a:r>
              <a:rPr lang="zh-TW" altLang="en-US" dirty="0"/>
              <a:t>副標題用</a:t>
            </a:r>
            <a:r>
              <a:rPr lang="en-US" altLang="zh-TW" dirty="0"/>
              <a:t>18</a:t>
            </a:r>
            <a:r>
              <a:rPr lang="zh-TW" altLang="en-US" dirty="0"/>
              <a:t>號字、不須粗體</a:t>
            </a:r>
          </a:p>
        </p:txBody>
      </p:sp>
      <p:sp>
        <p:nvSpPr>
          <p:cNvPr id="22" name="內容版面配置區 28"/>
          <p:cNvSpPr>
            <a:spLocks noGrp="1"/>
          </p:cNvSpPr>
          <p:nvPr>
            <p:ph sz="quarter" idx="12" hasCustomPrompt="1"/>
          </p:nvPr>
        </p:nvSpPr>
        <p:spPr>
          <a:xfrm>
            <a:off x="509587" y="5924550"/>
            <a:ext cx="4074396" cy="389732"/>
          </a:xfrm>
        </p:spPr>
        <p:txBody>
          <a:bodyPr/>
          <a:lstStyle>
            <a:lvl1pPr marL="0" indent="0" algn="l" defTabSz="457200" rtl="0" eaLnBrk="1" latinLnBrk="0" hangingPunct="1">
              <a:buNone/>
              <a:defRPr lang="zh-TW" altLang="en-US" sz="1000" i="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eaLnBrk="1" hangingPunct="1"/>
            <a:r>
              <a:rPr lang="zh-TW" altLang="en-US" dirty="0">
                <a:latin typeface="微軟正黑體" panose="020B0604030504040204" pitchFamily="34" charset="-120"/>
              </a:rPr>
              <a:t>註腳位置固定於左下方，使用</a:t>
            </a:r>
            <a:r>
              <a:rPr lang="en-US" altLang="zh-TW" dirty="0">
                <a:latin typeface="微軟正黑體" panose="020B0604030504040204" pitchFamily="34" charset="-120"/>
              </a:rPr>
              <a:t>10</a:t>
            </a:r>
            <a:r>
              <a:rPr lang="zh-TW" altLang="en-US" dirty="0">
                <a:latin typeface="微軟正黑體" panose="020B0604030504040204" pitchFamily="34" charset="-120"/>
              </a:rPr>
              <a:t>號字體，依序排列</a:t>
            </a:r>
            <a:endParaRPr lang="zh-TW" altLang="zh-TW" dirty="0">
              <a:latin typeface="微軟正黑體" panose="020B0604030504040204" pitchFamily="34" charset="-120"/>
            </a:endParaRPr>
          </a:p>
        </p:txBody>
      </p:sp>
      <p:sp>
        <p:nvSpPr>
          <p:cNvPr id="24" name="Rectangle 8"/>
          <p:cNvSpPr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9396415" y="6337300"/>
            <a:ext cx="509586" cy="357188"/>
          </a:xfrm>
          <a:prstGeom prst="rect">
            <a:avLst/>
          </a:prstGeom>
          <a:gradFill rotWithShape="1">
            <a:gsLst>
              <a:gs pos="0">
                <a:srgbClr val="45B2A5"/>
              </a:gs>
              <a:gs pos="100000">
                <a:srgbClr val="00958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defTabSz="914400" eaLnBrk="1" hangingPunct="1">
              <a:buClr>
                <a:srgbClr val="000000"/>
              </a:buClr>
              <a:buFont typeface="Arial"/>
              <a:buNone/>
              <a:defRPr/>
            </a:pPr>
            <a:endParaRPr lang="zh-TW" altLang="en-US" sz="1247" i="0" kern="0">
              <a:solidFill>
                <a:srgbClr val="000000"/>
              </a:solidFill>
              <a:latin typeface="Calibri" pitchFamily="34" charset="0"/>
              <a:ea typeface="新細明體" pitchFamily="18" charset="-120"/>
              <a:cs typeface="Arial"/>
              <a:sym typeface="Arial"/>
            </a:endParaRPr>
          </a:p>
        </p:txBody>
      </p:sp>
      <p:sp>
        <p:nvSpPr>
          <p:cNvPr id="25" name="TextBox 18"/>
          <p:cNvSpPr txBox="1">
            <a:spLocks noChangeArrowheads="1"/>
          </p:cNvSpPr>
          <p:nvPr userDrawn="1"/>
        </p:nvSpPr>
        <p:spPr bwMode="auto">
          <a:xfrm>
            <a:off x="9525407" y="6408742"/>
            <a:ext cx="263119" cy="26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defTabSz="914400">
              <a:buClr>
                <a:srgbClr val="000000"/>
              </a:buClr>
              <a:buFont typeface="Arial"/>
              <a:buNone/>
              <a:defRPr/>
            </a:pPr>
            <a:fld id="{F65C045C-9244-4958-89AC-8BE7052D15BA}" type="slidenum">
              <a:rPr lang="en-US" altLang="zh-TW" i="0" kern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pPr defTabSz="914400">
                <a:buClr>
                  <a:srgbClr val="000000"/>
                </a:buClr>
                <a:buFont typeface="Arial"/>
                <a:buNone/>
                <a:defRPr/>
              </a:pPr>
              <a:t>‹#›</a:t>
            </a:fld>
            <a:endParaRPr lang="zh-TW" altLang="en-US" i="0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  <a:defRPr/>
            </a:pPr>
            <a:endParaRPr lang="zh-TW" altLang="en-US" sz="831" i="0" kern="0" dirty="0">
              <a:solidFill>
                <a:srgbClr val="FFFFFF"/>
              </a:solidFill>
              <a:latin typeface="SimSun" pitchFamily="2" charset="-122"/>
              <a:cs typeface="Arial"/>
              <a:sym typeface="Arial"/>
            </a:endParaRPr>
          </a:p>
        </p:txBody>
      </p:sp>
      <p:pic>
        <p:nvPicPr>
          <p:cNvPr id="27" name="圖片 2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174" y="6289335"/>
            <a:ext cx="506744" cy="437380"/>
          </a:xfrm>
          <a:prstGeom prst="rect">
            <a:avLst/>
          </a:prstGeom>
        </p:spPr>
      </p:pic>
      <p:sp>
        <p:nvSpPr>
          <p:cNvPr id="29" name="文字版面配置區 28"/>
          <p:cNvSpPr>
            <a:spLocks noGrp="1"/>
          </p:cNvSpPr>
          <p:nvPr>
            <p:ph type="body" sz="quarter" idx="13" hasCustomPrompt="1"/>
          </p:nvPr>
        </p:nvSpPr>
        <p:spPr>
          <a:xfrm>
            <a:off x="515755" y="1482322"/>
            <a:ext cx="8798109" cy="4442228"/>
          </a:xfrm>
        </p:spPr>
        <p:txBody>
          <a:bodyPr/>
          <a:lstStyle>
            <a:lvl1pPr marL="237398" marR="0" indent="-23739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Tx/>
              <a:buFontTx/>
              <a:buNone/>
              <a:tabLst/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</a:lstStyle>
          <a:p>
            <a:pPr marL="237398" marR="0" lvl="0" indent="-23739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</a:rPr>
              <a:t>本文字體請用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</a:rPr>
              <a:t>18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</a:rPr>
              <a:t>號字，中文字體用微軟正黑體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</a:endParaRPr>
          </a:p>
          <a:p>
            <a:pPr lvl="1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</a:rPr>
              <a:t>英文及數字字體用 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</a:rPr>
              <a:t>Arial</a:t>
            </a:r>
          </a:p>
          <a:p>
            <a:pPr lvl="2">
              <a:buClr>
                <a:srgbClr val="000000"/>
              </a:buClr>
              <a:buSzPct val="100000"/>
              <a:buFont typeface="黑体"/>
              <a:buChar char="-"/>
            </a:pP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</a:rPr>
              <a:t>不要混雜其他的字體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11126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906000" cy="1158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defTabSz="914400" eaLnBrk="1" hangingPunct="1">
              <a:buClr>
                <a:srgbClr val="000000"/>
              </a:buClr>
              <a:buFont typeface="Arial"/>
              <a:buNone/>
              <a:defRPr/>
            </a:pPr>
            <a:endParaRPr lang="zh-TW" altLang="en-US" sz="1400" i="0" kern="0">
              <a:solidFill>
                <a:srgbClr val="000000"/>
              </a:solidFill>
              <a:latin typeface="Calibri" pitchFamily="34" charset="0"/>
              <a:ea typeface="新細明體" pitchFamily="18" charset="-120"/>
              <a:cs typeface="Arial"/>
              <a:sym typeface="Arial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4288" y="6353175"/>
            <a:ext cx="6030912" cy="357188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defTabSz="914400" eaLnBrk="1" hangingPunct="1">
              <a:buClr>
                <a:srgbClr val="000000"/>
              </a:buClr>
              <a:buFont typeface="Arial"/>
              <a:buNone/>
              <a:defRPr/>
            </a:pPr>
            <a:endParaRPr lang="zh-TW" altLang="en-US" sz="1400" i="0" kern="0">
              <a:solidFill>
                <a:srgbClr val="000000"/>
              </a:solidFill>
              <a:latin typeface="Calibri" pitchFamily="34" charset="0"/>
              <a:ea typeface="新細明體" pitchFamily="18" charset="-120"/>
              <a:cs typeface="Arial"/>
              <a:sym typeface="Arial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0" y="6788150"/>
            <a:ext cx="9906000" cy="69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defTabSz="914400" eaLnBrk="1" hangingPunct="1">
              <a:buClr>
                <a:srgbClr val="000000"/>
              </a:buClr>
              <a:buFont typeface="Arial"/>
              <a:buNone/>
              <a:defRPr/>
            </a:pPr>
            <a:endParaRPr lang="zh-TW" altLang="en-US" sz="1400" i="0" kern="0">
              <a:solidFill>
                <a:srgbClr val="000000"/>
              </a:solidFill>
              <a:latin typeface="Calibri" pitchFamily="34" charset="0"/>
              <a:ea typeface="新細明體" pitchFamily="18" charset="-120"/>
              <a:cs typeface="Arial"/>
              <a:sym typeface="Arial"/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17476" y="476254"/>
            <a:ext cx="15240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defTabSz="914400" eaLnBrk="1" hangingPunct="1">
              <a:buClr>
                <a:srgbClr val="000000"/>
              </a:buClr>
              <a:buFont typeface="Arial"/>
              <a:buNone/>
              <a:defRPr/>
            </a:pPr>
            <a:endParaRPr lang="zh-TW" altLang="en-US" sz="1400" i="0" kern="0">
              <a:solidFill>
                <a:srgbClr val="000000"/>
              </a:solidFill>
              <a:latin typeface="Calibri" pitchFamily="34" charset="0"/>
              <a:ea typeface="新細明體" pitchFamily="18" charset="-120"/>
              <a:cs typeface="Arial"/>
              <a:sym typeface="Arial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350838" y="260354"/>
            <a:ext cx="15875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defTabSz="914400" eaLnBrk="1" hangingPunct="1">
              <a:buClr>
                <a:srgbClr val="000000"/>
              </a:buClr>
              <a:buFont typeface="Arial"/>
              <a:buNone/>
              <a:defRPr/>
            </a:pPr>
            <a:endParaRPr lang="zh-TW" altLang="en-US" sz="1400" i="0" kern="0">
              <a:solidFill>
                <a:srgbClr val="000000"/>
              </a:solidFill>
              <a:latin typeface="Calibri" pitchFamily="34" charset="0"/>
              <a:ea typeface="新細明體" pitchFamily="18" charset="-120"/>
              <a:cs typeface="Arial"/>
              <a:sym typeface="Arial"/>
            </a:endParaRPr>
          </a:p>
        </p:txBody>
      </p:sp>
      <p:sp>
        <p:nvSpPr>
          <p:cNvPr id="12" name="Rectangle 12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9396414" y="1123954"/>
            <a:ext cx="157162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defTabSz="914400" eaLnBrk="1" hangingPunct="1">
              <a:buClr>
                <a:srgbClr val="000000"/>
              </a:buClr>
              <a:buFont typeface="Arial"/>
              <a:buNone/>
              <a:defRPr/>
            </a:pPr>
            <a:endParaRPr lang="zh-TW" altLang="en-US" sz="1400" i="0" kern="0">
              <a:solidFill>
                <a:srgbClr val="000000"/>
              </a:solidFill>
              <a:latin typeface="Calibri" pitchFamily="34" charset="0"/>
              <a:ea typeface="新細明體" pitchFamily="18" charset="-120"/>
              <a:cs typeface="Arial"/>
              <a:sym typeface="Arial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9632951" y="908053"/>
            <a:ext cx="155575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defTabSz="914400" eaLnBrk="1" hangingPunct="1">
              <a:buClr>
                <a:srgbClr val="000000"/>
              </a:buClr>
              <a:buFont typeface="Arial"/>
              <a:buNone/>
              <a:defRPr/>
            </a:pPr>
            <a:endParaRPr lang="zh-TW" altLang="en-US" sz="1400" i="0" kern="0">
              <a:solidFill>
                <a:srgbClr val="000000"/>
              </a:solidFill>
              <a:latin typeface="Calibri" pitchFamily="34" charset="0"/>
              <a:ea typeface="新細明體" pitchFamily="18" charset="-120"/>
              <a:cs typeface="Arial"/>
              <a:sym typeface="Arial"/>
            </a:endParaRPr>
          </a:p>
        </p:txBody>
      </p:sp>
      <p:sp>
        <p:nvSpPr>
          <p:cNvPr id="14" name="Line 14"/>
          <p:cNvSpPr>
            <a:spLocks noChangeShapeType="1"/>
          </p:cNvSpPr>
          <p:nvPr userDrawn="1">
            <p:custDataLst>
              <p:tags r:id="rId8"/>
            </p:custDataLst>
          </p:nvPr>
        </p:nvSpPr>
        <p:spPr bwMode="auto">
          <a:xfrm>
            <a:off x="584200" y="1196975"/>
            <a:ext cx="85804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lang="zh-TW" altLang="en-US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Rectangle 15"/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117476" y="260354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defTabSz="914400" eaLnBrk="1" hangingPunct="1">
              <a:buClr>
                <a:srgbClr val="000000"/>
              </a:buClr>
              <a:buFont typeface="Arial"/>
              <a:buNone/>
              <a:defRPr/>
            </a:pPr>
            <a:endParaRPr lang="zh-TW" altLang="en-US" sz="1400" i="0" kern="0">
              <a:solidFill>
                <a:srgbClr val="000000"/>
              </a:solidFill>
              <a:latin typeface="Calibri" pitchFamily="34" charset="0"/>
              <a:ea typeface="新細明體" pitchFamily="18" charset="-120"/>
              <a:cs typeface="Arial"/>
              <a:sym typeface="Arial"/>
            </a:endParaRPr>
          </a:p>
        </p:txBody>
      </p:sp>
      <p:sp>
        <p:nvSpPr>
          <p:cNvPr id="16" name="Rectangle 16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auto">
          <a:xfrm>
            <a:off x="9636126" y="1125542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defTabSz="914400" eaLnBrk="1" hangingPunct="1">
              <a:buClr>
                <a:srgbClr val="000000"/>
              </a:buClr>
              <a:buFont typeface="Arial"/>
              <a:buNone/>
              <a:defRPr/>
            </a:pPr>
            <a:endParaRPr lang="zh-TW" altLang="en-US" sz="1400" i="0" kern="0">
              <a:solidFill>
                <a:srgbClr val="000000"/>
              </a:solidFill>
              <a:latin typeface="Calibri" pitchFamily="34" charset="0"/>
              <a:ea typeface="新細明體" pitchFamily="18" charset="-120"/>
              <a:cs typeface="Arial"/>
              <a:sym typeface="Arial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208088" y="6337300"/>
            <a:ext cx="2311400" cy="47625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pPr defTabSz="914400">
              <a:buClr>
                <a:srgbClr val="000000"/>
              </a:buClr>
              <a:buFont typeface="Arial"/>
              <a:buNone/>
              <a:defRPr/>
            </a:pPr>
            <a:endParaRPr kumimoji="1" lang="zh-TW" altLang="en-US" kern="0" dirty="0">
              <a:cs typeface="Arial"/>
              <a:sym typeface="Arial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509587" y="447503"/>
            <a:ext cx="8807451" cy="469487"/>
          </a:xfrm>
        </p:spPr>
        <p:txBody>
          <a:bodyPr>
            <a:noAutofit/>
          </a:bodyPr>
          <a:lstStyle>
            <a:lvl1pPr marL="0" indent="0">
              <a:defRPr kumimoji="1" lang="zh-TW" altLang="en-US" sz="2600" b="1" kern="1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marL="237398" lvl="0" indent="-23739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Font typeface="Arial" panose="020B0604020202020204" pitchFamily="34" charset="0"/>
              <a:buNone/>
            </a:pPr>
            <a:r>
              <a:rPr lang="zh-TW" altLang="en-US" dirty="0"/>
              <a:t>標題用</a:t>
            </a:r>
            <a:r>
              <a:rPr lang="en-US" altLang="zh-TW" dirty="0"/>
              <a:t>26</a:t>
            </a:r>
            <a:r>
              <a:rPr lang="zh-TW" altLang="en-US" dirty="0"/>
              <a:t>號字、粗體</a:t>
            </a:r>
          </a:p>
        </p:txBody>
      </p:sp>
      <p:pic>
        <p:nvPicPr>
          <p:cNvPr id="19" name="Picture 1" descr="C:\Users\Wu Ivy\AppData\Local\Microsoft\Windows\Temporary Internet Files\Content.Outlook\15XO8N04\4 50 11_2.jpg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76" b="-7947"/>
          <a:stretch/>
        </p:blipFill>
        <p:spPr bwMode="auto">
          <a:xfrm>
            <a:off x="6368982" y="6353470"/>
            <a:ext cx="2234192" cy="3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內容版面配置區 22"/>
          <p:cNvSpPr>
            <a:spLocks noGrp="1"/>
          </p:cNvSpPr>
          <p:nvPr>
            <p:ph sz="quarter" idx="10" hasCustomPrompt="1"/>
          </p:nvPr>
        </p:nvSpPr>
        <p:spPr>
          <a:xfrm>
            <a:off x="509587" y="872715"/>
            <a:ext cx="8804277" cy="324260"/>
          </a:xfrm>
        </p:spPr>
        <p:txBody>
          <a:bodyPr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kumimoji="1" lang="zh-TW" altLang="en-US" sz="1800" b="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/>
            <a:r>
              <a:rPr lang="zh-TW" altLang="en-US" dirty="0"/>
              <a:t>副標題用</a:t>
            </a:r>
            <a:r>
              <a:rPr lang="en-US" altLang="zh-TW" dirty="0"/>
              <a:t>18</a:t>
            </a:r>
            <a:r>
              <a:rPr lang="zh-TW" altLang="en-US" dirty="0"/>
              <a:t>號字、不須粗體</a:t>
            </a:r>
          </a:p>
        </p:txBody>
      </p:sp>
      <p:sp>
        <p:nvSpPr>
          <p:cNvPr id="22" name="內容版面配置區 28"/>
          <p:cNvSpPr>
            <a:spLocks noGrp="1"/>
          </p:cNvSpPr>
          <p:nvPr>
            <p:ph sz="quarter" idx="12" hasCustomPrompt="1"/>
          </p:nvPr>
        </p:nvSpPr>
        <p:spPr>
          <a:xfrm>
            <a:off x="509587" y="5924550"/>
            <a:ext cx="4074396" cy="389732"/>
          </a:xfrm>
        </p:spPr>
        <p:txBody>
          <a:bodyPr/>
          <a:lstStyle>
            <a:lvl1pPr marL="0" indent="0" algn="l" defTabSz="457200" rtl="0" eaLnBrk="1" latinLnBrk="0" hangingPunct="1">
              <a:buNone/>
              <a:defRPr lang="zh-TW" altLang="en-US" sz="1000" i="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eaLnBrk="1" hangingPunct="1"/>
            <a:r>
              <a:rPr lang="zh-TW" altLang="en-US" dirty="0">
                <a:latin typeface="微軟正黑體" panose="020B0604030504040204" pitchFamily="34" charset="-120"/>
              </a:rPr>
              <a:t>註腳位置固定於左下方，使用</a:t>
            </a:r>
            <a:r>
              <a:rPr lang="en-US" altLang="zh-TW" dirty="0">
                <a:latin typeface="微軟正黑體" panose="020B0604030504040204" pitchFamily="34" charset="-120"/>
              </a:rPr>
              <a:t>10</a:t>
            </a:r>
            <a:r>
              <a:rPr lang="zh-TW" altLang="en-US" dirty="0">
                <a:latin typeface="微軟正黑體" panose="020B0604030504040204" pitchFamily="34" charset="-120"/>
              </a:rPr>
              <a:t>號字體，依序排列</a:t>
            </a:r>
            <a:endParaRPr lang="zh-TW" altLang="zh-TW" dirty="0">
              <a:latin typeface="微軟正黑體" panose="020B0604030504040204" pitchFamily="34" charset="-120"/>
            </a:endParaRPr>
          </a:p>
        </p:txBody>
      </p:sp>
      <p:sp>
        <p:nvSpPr>
          <p:cNvPr id="24" name="Rectangle 8"/>
          <p:cNvSpPr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9396415" y="6337300"/>
            <a:ext cx="509586" cy="357188"/>
          </a:xfrm>
          <a:prstGeom prst="rect">
            <a:avLst/>
          </a:prstGeom>
          <a:gradFill rotWithShape="1">
            <a:gsLst>
              <a:gs pos="0">
                <a:srgbClr val="45B2A5"/>
              </a:gs>
              <a:gs pos="100000">
                <a:srgbClr val="00958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defTabSz="914400" eaLnBrk="1" hangingPunct="1">
              <a:buClr>
                <a:srgbClr val="000000"/>
              </a:buClr>
              <a:buFont typeface="Arial"/>
              <a:buNone/>
              <a:defRPr/>
            </a:pPr>
            <a:endParaRPr lang="zh-TW" altLang="en-US" sz="1247" i="0" kern="0">
              <a:solidFill>
                <a:srgbClr val="000000"/>
              </a:solidFill>
              <a:latin typeface="Calibri" pitchFamily="34" charset="0"/>
              <a:ea typeface="新細明體" pitchFamily="18" charset="-120"/>
              <a:cs typeface="Arial"/>
              <a:sym typeface="Arial"/>
            </a:endParaRPr>
          </a:p>
        </p:txBody>
      </p:sp>
      <p:sp>
        <p:nvSpPr>
          <p:cNvPr id="25" name="TextBox 18"/>
          <p:cNvSpPr txBox="1">
            <a:spLocks noChangeArrowheads="1"/>
          </p:cNvSpPr>
          <p:nvPr userDrawn="1"/>
        </p:nvSpPr>
        <p:spPr bwMode="auto">
          <a:xfrm>
            <a:off x="9525407" y="6408742"/>
            <a:ext cx="263119" cy="26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defTabSz="914400">
              <a:buClr>
                <a:srgbClr val="000000"/>
              </a:buClr>
              <a:buFont typeface="Arial"/>
              <a:buNone/>
              <a:defRPr/>
            </a:pPr>
            <a:fld id="{F65C045C-9244-4958-89AC-8BE7052D15BA}" type="slidenum">
              <a:rPr lang="en-US" altLang="zh-TW" i="0" kern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pPr defTabSz="914400">
                <a:buClr>
                  <a:srgbClr val="000000"/>
                </a:buClr>
                <a:buFont typeface="Arial"/>
                <a:buNone/>
                <a:defRPr/>
              </a:pPr>
              <a:t>‹#›</a:t>
            </a:fld>
            <a:endParaRPr lang="zh-TW" altLang="en-US" i="0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  <a:defRPr/>
            </a:pPr>
            <a:endParaRPr lang="zh-TW" altLang="en-US" sz="831" i="0" kern="0" dirty="0">
              <a:solidFill>
                <a:srgbClr val="FFFFFF"/>
              </a:solidFill>
              <a:latin typeface="SimSun" pitchFamily="2" charset="-122"/>
              <a:cs typeface="Arial"/>
              <a:sym typeface="Arial"/>
            </a:endParaRPr>
          </a:p>
        </p:txBody>
      </p:sp>
      <p:pic>
        <p:nvPicPr>
          <p:cNvPr id="27" name="圖片 2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174" y="6289335"/>
            <a:ext cx="506744" cy="437380"/>
          </a:xfrm>
          <a:prstGeom prst="rect">
            <a:avLst/>
          </a:prstGeom>
        </p:spPr>
      </p:pic>
      <p:sp>
        <p:nvSpPr>
          <p:cNvPr id="29" name="文字版面配置區 28"/>
          <p:cNvSpPr>
            <a:spLocks noGrp="1"/>
          </p:cNvSpPr>
          <p:nvPr>
            <p:ph type="body" sz="quarter" idx="13" hasCustomPrompt="1"/>
          </p:nvPr>
        </p:nvSpPr>
        <p:spPr>
          <a:xfrm>
            <a:off x="515755" y="1482322"/>
            <a:ext cx="8798109" cy="4442228"/>
          </a:xfrm>
        </p:spPr>
        <p:txBody>
          <a:bodyPr/>
          <a:lstStyle>
            <a:lvl1pPr marL="237398" marR="0" indent="-23739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Tx/>
              <a:buFontTx/>
              <a:buNone/>
              <a:tabLst/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</a:lstStyle>
          <a:p>
            <a:pPr marL="237398" marR="0" lvl="0" indent="-23739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</a:rPr>
              <a:t>本文字體請用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</a:rPr>
              <a:t>18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</a:rPr>
              <a:t>號字，中文字體用微軟正黑體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</a:endParaRPr>
          </a:p>
          <a:p>
            <a:pPr lvl="1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</a:rPr>
              <a:t>英文及數字字體用 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</a:rPr>
              <a:t>Arial</a:t>
            </a:r>
          </a:p>
          <a:p>
            <a:pPr lvl="2">
              <a:buClr>
                <a:srgbClr val="000000"/>
              </a:buClr>
              <a:buSzPct val="100000"/>
              <a:buFont typeface="黑体"/>
              <a:buChar char="-"/>
            </a:pP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</a:rPr>
              <a:t>不要混雜其他的字體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2169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4CB11-E6E8-4957-9059-D4E06316B1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147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906000" cy="1158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4288" y="6353175"/>
            <a:ext cx="6030912" cy="357188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0" y="6788150"/>
            <a:ext cx="9906000" cy="69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17476" y="476254"/>
            <a:ext cx="15240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350838" y="260354"/>
            <a:ext cx="15875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2" name="Rectangle 12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9396414" y="1123954"/>
            <a:ext cx="157162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9632951" y="908053"/>
            <a:ext cx="155575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4" name="Line 14"/>
          <p:cNvSpPr>
            <a:spLocks noChangeShapeType="1"/>
          </p:cNvSpPr>
          <p:nvPr userDrawn="1">
            <p:custDataLst>
              <p:tags r:id="rId8"/>
            </p:custDataLst>
          </p:nvPr>
        </p:nvSpPr>
        <p:spPr bwMode="auto">
          <a:xfrm>
            <a:off x="584200" y="1196975"/>
            <a:ext cx="85804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117476" y="260354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6" name="Rectangle 16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auto">
          <a:xfrm>
            <a:off x="9636126" y="1125542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208088" y="6337300"/>
            <a:ext cx="2311400" cy="47625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kumimoji="1" lang="zh-TW" altLang="en-US" sz="1000" i="0" dirty="0">
              <a:latin typeface="Arial" charset="0"/>
              <a:ea typeface="+mn-ea"/>
            </a:endParaRPr>
          </a:p>
        </p:txBody>
      </p:sp>
      <p:pic>
        <p:nvPicPr>
          <p:cNvPr id="19" name="Picture 1" descr="C:\Users\Wu Ivy\AppData\Local\Microsoft\Windows\Temporary Internet Files\Content.Outlook\15XO8N04\4 50 11_2.jpg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76" b="-7947"/>
          <a:stretch/>
        </p:blipFill>
        <p:spPr bwMode="auto">
          <a:xfrm>
            <a:off x="6368982" y="6353470"/>
            <a:ext cx="2234192" cy="3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8"/>
          <p:cNvSpPr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9396415" y="6337300"/>
            <a:ext cx="509586" cy="357188"/>
          </a:xfrm>
          <a:prstGeom prst="rect">
            <a:avLst/>
          </a:prstGeom>
          <a:gradFill rotWithShape="1">
            <a:gsLst>
              <a:gs pos="0">
                <a:srgbClr val="45B2A5"/>
              </a:gs>
              <a:gs pos="100000">
                <a:srgbClr val="00958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5" name="TextBox 18"/>
          <p:cNvSpPr txBox="1">
            <a:spLocks noChangeArrowheads="1"/>
          </p:cNvSpPr>
          <p:nvPr userDrawn="1"/>
        </p:nvSpPr>
        <p:spPr bwMode="auto">
          <a:xfrm>
            <a:off x="9525407" y="6408742"/>
            <a:ext cx="263119" cy="26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>
              <a:defRPr/>
            </a:pPr>
            <a:fld id="{F65C045C-9244-4958-89AC-8BE7052D15BA}" type="slidenum">
              <a:rPr lang="en-US" altLang="zh-TW" sz="1800" i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defRPr/>
              </a:pPr>
              <a:t>‹#›</a:t>
            </a:fld>
            <a:endParaRPr lang="zh-TW" altLang="en-US" sz="1800" i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zh-TW" altLang="en-US" sz="831" i="0" dirty="0">
              <a:solidFill>
                <a:srgbClr val="FFFFFF"/>
              </a:solidFill>
              <a:latin typeface="SimSun" pitchFamily="2" charset="-122"/>
            </a:endParaRPr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4583983" y="6408163"/>
            <a:ext cx="17849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zh-TW" altLang="en-US" sz="1200" b="1" i="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敏感資料嚴禁洩漏</a:t>
            </a:r>
          </a:p>
        </p:txBody>
      </p:sp>
      <p:pic>
        <p:nvPicPr>
          <p:cNvPr id="27" name="圖片 2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174" y="6289335"/>
            <a:ext cx="506744" cy="437380"/>
          </a:xfrm>
          <a:prstGeom prst="rect">
            <a:avLst/>
          </a:prstGeom>
        </p:spPr>
      </p:pic>
      <p:sp>
        <p:nvSpPr>
          <p:cNvPr id="2" name="文字方塊 1"/>
          <p:cNvSpPr txBox="1"/>
          <p:nvPr userDrawn="1"/>
        </p:nvSpPr>
        <p:spPr>
          <a:xfrm>
            <a:off x="509587" y="564539"/>
            <a:ext cx="88042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600" b="1" kern="1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目錄</a:t>
            </a:r>
            <a:endParaRPr kumimoji="1" lang="zh-TW" altLang="en-US" sz="2600" b="1" kern="1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5" hasCustomPrompt="1"/>
          </p:nvPr>
        </p:nvSpPr>
        <p:spPr>
          <a:xfrm>
            <a:off x="1208088" y="1541461"/>
            <a:ext cx="8043118" cy="4524373"/>
          </a:xfrm>
        </p:spPr>
        <p:txBody>
          <a:bodyPr/>
          <a:lstStyle>
            <a:lvl1pPr marL="342900" indent="-342900">
              <a:buClr>
                <a:srgbClr val="006699"/>
              </a:buClr>
              <a:buFont typeface="+mj-lt"/>
              <a:buAutoNum type="arabicPeriod"/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buFont typeface="Calibri" panose="020F0502020204030204" pitchFamily="34" charset="0"/>
              <a:buChar char="─"/>
              <a:defRPr sz="1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目錄若需分層展示請以此格式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en-US" altLang="zh-TW" dirty="0" smtClean="0"/>
          </a:p>
          <a:p>
            <a:pPr lvl="0"/>
            <a:endParaRPr lang="zh-TW" altLang="en-US" dirty="0" smtClean="0"/>
          </a:p>
        </p:txBody>
      </p:sp>
      <p:sp>
        <p:nvSpPr>
          <p:cNvPr id="21" name="向右箭號 20"/>
          <p:cNvSpPr/>
          <p:nvPr userDrawn="1"/>
        </p:nvSpPr>
        <p:spPr>
          <a:xfrm>
            <a:off x="584201" y="1497011"/>
            <a:ext cx="623888" cy="403453"/>
          </a:xfrm>
          <a:prstGeom prst="rightArrow">
            <a:avLst/>
          </a:prstGeom>
          <a:solidFill>
            <a:srgbClr val="8F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26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906000" cy="1158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4288" y="6353175"/>
            <a:ext cx="6030912" cy="357188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0" y="6788150"/>
            <a:ext cx="9906000" cy="69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17476" y="476254"/>
            <a:ext cx="15240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350838" y="260354"/>
            <a:ext cx="15875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2" name="Rectangle 12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9396414" y="1123954"/>
            <a:ext cx="157162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9632951" y="908053"/>
            <a:ext cx="155575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4" name="Line 14"/>
          <p:cNvSpPr>
            <a:spLocks noChangeShapeType="1"/>
          </p:cNvSpPr>
          <p:nvPr userDrawn="1">
            <p:custDataLst>
              <p:tags r:id="rId8"/>
            </p:custDataLst>
          </p:nvPr>
        </p:nvSpPr>
        <p:spPr bwMode="auto">
          <a:xfrm>
            <a:off x="584200" y="1196975"/>
            <a:ext cx="85804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117476" y="260354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6" name="Rectangle 16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auto">
          <a:xfrm>
            <a:off x="9636126" y="1125542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1" name="Rectangle 8"/>
          <p:cNvSpPr>
            <a:spLocks noChangeArrowheads="1"/>
          </p:cNvSpPr>
          <p:nvPr userDrawn="1">
            <p:custDataLst>
              <p:tags r:id="rId11"/>
            </p:custDataLst>
          </p:nvPr>
        </p:nvSpPr>
        <p:spPr bwMode="auto">
          <a:xfrm>
            <a:off x="9396415" y="6337300"/>
            <a:ext cx="509586" cy="357188"/>
          </a:xfrm>
          <a:prstGeom prst="rect">
            <a:avLst/>
          </a:prstGeom>
          <a:gradFill rotWithShape="1">
            <a:gsLst>
              <a:gs pos="0">
                <a:srgbClr val="45B2A5"/>
              </a:gs>
              <a:gs pos="100000">
                <a:srgbClr val="00958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TextBox 18"/>
          <p:cNvSpPr txBox="1">
            <a:spLocks noChangeArrowheads="1"/>
          </p:cNvSpPr>
          <p:nvPr userDrawn="1"/>
        </p:nvSpPr>
        <p:spPr bwMode="auto">
          <a:xfrm>
            <a:off x="9525407" y="6408742"/>
            <a:ext cx="263119" cy="26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>
              <a:defRPr/>
            </a:pPr>
            <a:fld id="{F65C045C-9244-4958-89AC-8BE7052D15BA}" type="slidenum">
              <a:rPr lang="en-US" altLang="zh-TW" sz="1800" i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defRPr/>
              </a:pPr>
              <a:t>‹#›</a:t>
            </a:fld>
            <a:endParaRPr lang="zh-TW" altLang="en-US" sz="1800" i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zh-TW" altLang="en-US" sz="831" i="0" dirty="0">
              <a:solidFill>
                <a:srgbClr val="FFFFFF"/>
              </a:solidFill>
              <a:latin typeface="SimSun" pitchFamily="2" charset="-122"/>
            </a:endParaRPr>
          </a:p>
        </p:txBody>
      </p:sp>
      <p:sp>
        <p:nvSpPr>
          <p:cNvPr id="23" name="文字方塊 22"/>
          <p:cNvSpPr txBox="1"/>
          <p:nvPr userDrawn="1"/>
        </p:nvSpPr>
        <p:spPr>
          <a:xfrm>
            <a:off x="4583983" y="6408163"/>
            <a:ext cx="17849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zh-TW" altLang="en-US" sz="1200" b="1" i="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敏感資料嚴禁洩漏</a:t>
            </a:r>
          </a:p>
        </p:txBody>
      </p:sp>
      <p:pic>
        <p:nvPicPr>
          <p:cNvPr id="24" name="Picture 1" descr="C:\Users\Wu Ivy\AppData\Local\Microsoft\Windows\Temporary Internet Files\Content.Outlook\15XO8N04\4 50 11_2.jpg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76" b="-7947"/>
          <a:stretch/>
        </p:blipFill>
        <p:spPr bwMode="auto">
          <a:xfrm>
            <a:off x="6368982" y="6353470"/>
            <a:ext cx="2234192" cy="3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圖片 2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174" y="6289335"/>
            <a:ext cx="506744" cy="437380"/>
          </a:xfrm>
          <a:prstGeom prst="rect">
            <a:avLst/>
          </a:prstGeom>
        </p:spPr>
      </p:pic>
      <p:sp>
        <p:nvSpPr>
          <p:cNvPr id="26" name="矩形 25"/>
          <p:cNvSpPr/>
          <p:nvPr userDrawn="1"/>
        </p:nvSpPr>
        <p:spPr>
          <a:xfrm>
            <a:off x="975664" y="2364955"/>
            <a:ext cx="124463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kumimoji="1" lang="zh-TW" altLang="en-US" sz="36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附錄</a:t>
            </a:r>
            <a:endParaRPr kumimoji="1" lang="zh-TW" altLang="en-US" sz="36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8" name="文字版面配置區 27"/>
          <p:cNvSpPr>
            <a:spLocks noGrp="1"/>
          </p:cNvSpPr>
          <p:nvPr>
            <p:ph type="body" sz="quarter" idx="10" hasCustomPrompt="1"/>
          </p:nvPr>
        </p:nvSpPr>
        <p:spPr>
          <a:xfrm>
            <a:off x="975663" y="3049547"/>
            <a:ext cx="7885001" cy="2220747"/>
          </a:xfrm>
        </p:spPr>
        <p:txBody>
          <a:bodyPr>
            <a:normAutofit/>
          </a:bodyPr>
          <a:lstStyle>
            <a:lvl1pPr marL="237398" marR="0" indent="-23739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Tx/>
              <a:buFontTx/>
              <a:buNone/>
              <a:tabLst/>
              <a:defRPr lang="en-US" altLang="zh-TW" sz="2000" b="0" kern="12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800100" indent="-342900" algn="l" defTabSz="914400" rtl="0" eaLnBrk="1" latinLnBrk="0" hangingPunct="1">
              <a:buClr>
                <a:srgbClr val="000000"/>
              </a:buClr>
              <a:buSzPct val="100000"/>
              <a:buFont typeface="Arial"/>
              <a:buChar char="•"/>
              <a:defRPr lang="en-US" altLang="zh-TW" sz="1800" b="0" kern="12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>
              <a:buFont typeface="Calibri" panose="020F0502020204030204" pitchFamily="34" charset="0"/>
              <a:buChar char="─"/>
              <a:defRPr sz="1600"/>
            </a:lvl3pPr>
          </a:lstStyle>
          <a:p>
            <a:pPr lvl="0"/>
            <a:r>
              <a:rPr lang="zh-TW" altLang="en-US" dirty="0" smtClean="0"/>
              <a:t>附錄</a:t>
            </a:r>
            <a:r>
              <a:rPr lang="en-US" altLang="zh-TW" dirty="0" smtClean="0"/>
              <a:t>1</a:t>
            </a:r>
            <a:r>
              <a:rPr lang="zh-TW" altLang="en-US" dirty="0" smtClean="0"/>
              <a:t> 如有需目錄分層展示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237398" marR="0" lvl="0" indent="-23739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r>
              <a:rPr lang="zh-TW" altLang="en-US" dirty="0" smtClean="0"/>
              <a:t>附錄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xxx</a:t>
            </a:r>
            <a:endParaRPr lang="zh-TW" altLang="en-US" dirty="0" smtClean="0"/>
          </a:p>
          <a:p>
            <a:pPr lvl="0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242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06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02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77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23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9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9AE2-2D0F-479B-ADEB-51AAF93DA39A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56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9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 kern="0"/>
              <a:pPr defTabSz="91440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018564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tiff"/><Relationship Id="rId5" Type="http://schemas.openxmlformats.org/officeDocument/2006/relationships/image" Target="../media/image6.tiff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611440"/>
            <a:ext cx="8420100" cy="6842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ODS</a:t>
            </a:r>
            <a:r>
              <a:rPr lang="zh-TW" altLang="en-US" dirty="0" smtClean="0"/>
              <a:t>業務</a:t>
            </a:r>
            <a:r>
              <a:rPr lang="zh-TW" altLang="en-US" dirty="0"/>
              <a:t>及系統架構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大數據分析</a:t>
            </a:r>
            <a:r>
              <a:rPr lang="zh-TW" altLang="en-US" dirty="0"/>
              <a:t>部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196934" y="4239491"/>
            <a:ext cx="138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數據倉儲科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數據加工科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20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</a:t>
            </a:r>
            <a:r>
              <a:rPr lang="zh-TW" altLang="en-US" dirty="0"/>
              <a:t>工具及類型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1062004" y="2076082"/>
            <a:ext cx="3640609" cy="355282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需求單系統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Dimension(</a:t>
            </a:r>
            <a:r>
              <a:rPr lang="zh-TW" altLang="en-US" dirty="0" smtClean="0"/>
              <a:t>版控</a:t>
            </a:r>
            <a:r>
              <a:rPr lang="en-US" altLang="zh-TW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Toad</a:t>
            </a:r>
            <a:r>
              <a:rPr lang="zh-TW" altLang="en-US" dirty="0"/>
              <a:t> 、 </a:t>
            </a:r>
            <a:r>
              <a:rPr lang="en-US" altLang="zh-TW" dirty="0" smtClean="0"/>
              <a:t>PL/SQL developer</a:t>
            </a:r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err="1" smtClean="0"/>
              <a:t>Informatica</a:t>
            </a: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Perl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Shell Script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TWS(Tivoli)</a:t>
            </a:r>
            <a:r>
              <a:rPr lang="zh-TW" altLang="en-US" dirty="0"/>
              <a:t>排</a:t>
            </a:r>
            <a:r>
              <a:rPr lang="zh-TW" altLang="en-US" dirty="0" smtClean="0"/>
              <a:t>程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JAVA(</a:t>
            </a:r>
            <a:r>
              <a:rPr lang="zh-TW" altLang="en-US" dirty="0" smtClean="0"/>
              <a:t>資料字典、外部資料庫</a:t>
            </a:r>
            <a:r>
              <a:rPr lang="en-US" altLang="zh-TW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OBIEE(</a:t>
            </a:r>
            <a:r>
              <a:rPr lang="zh-TW" altLang="en-US" dirty="0" smtClean="0"/>
              <a:t>報表開發</a:t>
            </a:r>
            <a:r>
              <a:rPr lang="en-US" altLang="zh-TW" dirty="0" smtClean="0"/>
              <a:t>)</a:t>
            </a:r>
          </a:p>
        </p:txBody>
      </p:sp>
      <p:grpSp>
        <p:nvGrpSpPr>
          <p:cNvPr id="30" name="群組 29"/>
          <p:cNvGrpSpPr/>
          <p:nvPr/>
        </p:nvGrpSpPr>
        <p:grpSpPr>
          <a:xfrm>
            <a:off x="2788705" y="3277585"/>
            <a:ext cx="312719" cy="621475"/>
            <a:chOff x="2230580" y="3123210"/>
            <a:chExt cx="312719" cy="621475"/>
          </a:xfrm>
        </p:grpSpPr>
        <p:cxnSp>
          <p:nvCxnSpPr>
            <p:cNvPr id="17" name="直線接點 16"/>
            <p:cNvCxnSpPr/>
            <p:nvPr/>
          </p:nvCxnSpPr>
          <p:spPr>
            <a:xfrm>
              <a:off x="2230582" y="3123210"/>
              <a:ext cx="0" cy="6214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2230580" y="3123210"/>
              <a:ext cx="2968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2246416" y="3744685"/>
              <a:ext cx="2968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230581" y="3437907"/>
              <a:ext cx="2968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字方塊 25"/>
          <p:cNvSpPr txBox="1"/>
          <p:nvPr/>
        </p:nvSpPr>
        <p:spPr>
          <a:xfrm>
            <a:off x="3101425" y="3092919"/>
            <a:ext cx="71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入檔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099450" y="3423444"/>
            <a:ext cx="71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097474" y="3742094"/>
            <a:ext cx="1807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3B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基礎層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046992" y="1613847"/>
            <a:ext cx="3655621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使用的系統及工具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46992" y="1983178"/>
            <a:ext cx="3655621" cy="3811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5213238" y="1613847"/>
            <a:ext cx="3655621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開發行為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13222" y="1977675"/>
            <a:ext cx="3655621" cy="3817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6281027" y="2849658"/>
            <a:ext cx="1520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程式異動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AutoNum type="arabicPeriod"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資料異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動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AutoNum type="arabicPeriod"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一般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作業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11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資訊總處之業務往來部門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43149855"/>
              </p:ext>
            </p:extLst>
          </p:nvPr>
        </p:nvGraphicFramePr>
        <p:xfrm>
          <a:off x="616466" y="1241260"/>
          <a:ext cx="8804274" cy="4450080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7016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0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225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樓層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往來業務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10F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核心系統建置部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系統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en-US" altLang="zh-TW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BaNCS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8F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個金資訊部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系統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(390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存款、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390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客戶、信卡、信託、個金徵審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法金資訊部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系統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(390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放款、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390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外匯、法金徵審、行銷管理、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RRP)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雲端系統部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系統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個金分行、網行銀、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ESB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、端末系統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7F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後勤資訊部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系統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en-US" altLang="zh-TW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unica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GL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GPB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RWA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AML)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資訊服務營管部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專案管理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PM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營管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自行查核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/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管理辦法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資管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程式異動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/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資料變動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資訊基礎服務部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en-US" altLang="zh-TW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Infa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SP(</a:t>
                      </a:r>
                      <a:r>
                        <a:rPr lang="en-US" altLang="zh-TW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os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/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弱點修補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/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備援演練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DBA(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權限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/DDL)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網管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防火牆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35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ODS </a:t>
            </a:r>
            <a:r>
              <a:rPr lang="zh-TW" altLang="en-US" dirty="0" smtClean="0"/>
              <a:t>定位與架構</a:t>
            </a:r>
            <a:endParaRPr lang="zh-TW" altLang="en-US" dirty="0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2059652" y="2258200"/>
            <a:ext cx="6091385" cy="3461944"/>
          </a:xfrm>
          <a:prstGeom prst="rect">
            <a:avLst/>
          </a:prstGeom>
          <a:solidFill>
            <a:srgbClr val="D9D9D9"/>
          </a:solidFill>
          <a:ln w="12700">
            <a:noFill/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Rectangle 106"/>
          <p:cNvSpPr>
            <a:spLocks noChangeArrowheads="1"/>
          </p:cNvSpPr>
          <p:nvPr/>
        </p:nvSpPr>
        <p:spPr bwMode="auto">
          <a:xfrm>
            <a:off x="5916765" y="2696796"/>
            <a:ext cx="2089037" cy="2244137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12700" algn="ctr">
            <a:solidFill>
              <a:srgbClr val="006600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標楷體" pitchFamily="65" charset="-120"/>
              <a:cs typeface="+mn-cs"/>
            </a:endParaRP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6028529" y="2979935"/>
            <a:ext cx="843705" cy="460847"/>
          </a:xfrm>
          <a:prstGeom prst="flowChartMagneticDisk">
            <a:avLst/>
          </a:prstGeom>
          <a:gradFill rotWithShape="1">
            <a:gsLst>
              <a:gs pos="0">
                <a:srgbClr val="A47BCD"/>
              </a:gs>
              <a:gs pos="50000">
                <a:srgbClr val="CC99FF"/>
              </a:gs>
              <a:gs pos="100000">
                <a:srgbClr val="A47BCD"/>
              </a:gs>
            </a:gsLst>
            <a:lin ang="0" scaled="1"/>
          </a:gradFill>
          <a:ln w="12700">
            <a:solidFill>
              <a:srgbClr val="00B050"/>
            </a:solidFill>
            <a:prstDash val="solid"/>
            <a:miter lim="800000"/>
            <a:headEnd/>
            <a:tailEnd/>
          </a:ln>
          <a:effectLst>
            <a:outerShdw dist="107763" dir="2700000" sx="1000" sy="1000" algn="ctr" rotWithShape="0">
              <a:schemeClr val="bg2"/>
            </a:outerShdw>
          </a:effectLst>
        </p:spPr>
        <p:txBody>
          <a:bodyPr wrap="none" lIns="0" rIns="0" anchor="ctr"/>
          <a:lstStyle>
            <a:lvl1pPr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標楷體" pitchFamily="65" charset="-120"/>
              <a:cs typeface="+mn-cs"/>
            </a:endParaRP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6032166" y="3943456"/>
            <a:ext cx="884807" cy="433427"/>
          </a:xfrm>
          <a:prstGeom prst="flowChartMagneticDisk">
            <a:avLst/>
          </a:prstGeom>
          <a:gradFill rotWithShape="1">
            <a:gsLst>
              <a:gs pos="0">
                <a:srgbClr val="6586A8"/>
              </a:gs>
              <a:gs pos="50000">
                <a:srgbClr val="99CCFF"/>
              </a:gs>
              <a:gs pos="100000">
                <a:srgbClr val="6586A8"/>
              </a:gs>
            </a:gsLst>
            <a:lin ang="0" scaled="1"/>
          </a:gradFill>
          <a:ln w="12700">
            <a:solidFill>
              <a:srgbClr val="00B050"/>
            </a:solidFill>
            <a:prstDash val="solid"/>
            <a:miter lim="800000"/>
            <a:headEnd/>
            <a:tailEnd/>
          </a:ln>
          <a:effectLst>
            <a:outerShdw dist="107763" dir="2700000" sx="1000" sy="1000" algn="ctr" rotWithShape="0">
              <a:schemeClr val="bg2"/>
            </a:outerShdw>
          </a:effectLst>
        </p:spPr>
        <p:txBody>
          <a:bodyPr wrap="none" lIns="0" tIns="0" rIns="0" bIns="72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7037174" y="2980419"/>
            <a:ext cx="894409" cy="414433"/>
          </a:xfrm>
          <a:prstGeom prst="flowChartMagneticDisk">
            <a:avLst/>
          </a:prstGeom>
          <a:gradFill rotWithShape="1">
            <a:gsLst>
              <a:gs pos="0">
                <a:srgbClr val="7B9A7B"/>
              </a:gs>
              <a:gs pos="50000">
                <a:srgbClr val="CCFFCC"/>
              </a:gs>
              <a:gs pos="100000">
                <a:srgbClr val="7B9A7B"/>
              </a:gs>
            </a:gsLst>
            <a:lin ang="0" scaled="1"/>
          </a:gradFill>
          <a:ln w="12700">
            <a:solidFill>
              <a:srgbClr val="00B050"/>
            </a:solidFill>
            <a:prstDash val="solid"/>
            <a:miter lim="800000"/>
            <a:headEnd/>
            <a:tailEnd/>
          </a:ln>
          <a:effectLst>
            <a:outerShdw dist="107763" dir="2700000" sx="1000" sy="1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6041034" y="3487834"/>
            <a:ext cx="843705" cy="384994"/>
          </a:xfrm>
          <a:prstGeom prst="flowChartMagneticDisk">
            <a:avLst/>
          </a:prstGeom>
          <a:gradFill rotWithShape="1">
            <a:gsLst>
              <a:gs pos="0">
                <a:srgbClr val="99995C"/>
              </a:gs>
              <a:gs pos="50000">
                <a:srgbClr val="FFFF99"/>
              </a:gs>
              <a:gs pos="100000">
                <a:srgbClr val="99995C"/>
              </a:gs>
            </a:gsLst>
            <a:lin ang="0" scaled="1"/>
          </a:gradFill>
          <a:ln w="12700">
            <a:solidFill>
              <a:srgbClr val="00B050"/>
            </a:solidFill>
            <a:prstDash val="solid"/>
            <a:miter lim="800000"/>
            <a:headEnd/>
            <a:tailEnd/>
          </a:ln>
          <a:effectLst>
            <a:outerShdw dist="107763" dir="2700000" sx="1000" sy="1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2232157" y="1987960"/>
            <a:ext cx="897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4572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9144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371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8288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zh-TW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資料</a:t>
            </a:r>
            <a:r>
              <a:rPr kumimoji="1" lang="zh-TW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整合區</a:t>
            </a:r>
            <a:endParaRPr kumimoji="1" lang="zh-TW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12" name="肘形接點 321"/>
          <p:cNvCxnSpPr>
            <a:stCxn id="28" idx="2"/>
          </p:cNvCxnSpPr>
          <p:nvPr/>
        </p:nvCxnSpPr>
        <p:spPr>
          <a:xfrm rot="16200000" flipH="1">
            <a:off x="6478701" y="3224587"/>
            <a:ext cx="628850" cy="3272026"/>
          </a:xfrm>
          <a:prstGeom prst="bentConnector2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7"/>
          <p:cNvSpPr>
            <a:spLocks noChangeArrowheads="1"/>
          </p:cNvSpPr>
          <p:nvPr/>
        </p:nvSpPr>
        <p:spPr bwMode="auto">
          <a:xfrm>
            <a:off x="189429" y="2240731"/>
            <a:ext cx="1470959" cy="3474934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19050" algn="ctr">
            <a:noFill/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644678" y="2385862"/>
            <a:ext cx="538609" cy="215444"/>
          </a:xfrm>
          <a:prstGeom prst="rect">
            <a:avLst/>
          </a:prstGeom>
          <a:noFill/>
          <a:ln w="9525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4572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9144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371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8288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源系統</a:t>
            </a:r>
            <a:endParaRPr kumimoji="1" lang="zh-TW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6" name="矩形 430"/>
          <p:cNvSpPr/>
          <p:nvPr/>
        </p:nvSpPr>
        <p:spPr>
          <a:xfrm>
            <a:off x="364244" y="5301624"/>
            <a:ext cx="1072682" cy="244475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外部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資料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01226" y="2601055"/>
            <a:ext cx="1208023" cy="258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olid"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8" name="矩形 424"/>
          <p:cNvSpPr/>
          <p:nvPr/>
        </p:nvSpPr>
        <p:spPr>
          <a:xfrm>
            <a:off x="368769" y="2706385"/>
            <a:ext cx="1072682" cy="244475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信用卡</a:t>
            </a:r>
          </a:p>
        </p:txBody>
      </p:sp>
      <p:sp>
        <p:nvSpPr>
          <p:cNvPr id="19" name="矩形 425"/>
          <p:cNvSpPr/>
          <p:nvPr/>
        </p:nvSpPr>
        <p:spPr>
          <a:xfrm>
            <a:off x="373911" y="3039248"/>
            <a:ext cx="1072682" cy="244475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信託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/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基金</a:t>
            </a:r>
          </a:p>
        </p:txBody>
      </p:sp>
      <p:sp>
        <p:nvSpPr>
          <p:cNvPr id="20" name="矩形 426"/>
          <p:cNvSpPr/>
          <p:nvPr/>
        </p:nvSpPr>
        <p:spPr>
          <a:xfrm>
            <a:off x="373911" y="3655827"/>
            <a:ext cx="1072682" cy="244475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理專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/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理規</a:t>
            </a:r>
          </a:p>
        </p:txBody>
      </p:sp>
      <p:sp>
        <p:nvSpPr>
          <p:cNvPr id="21" name="矩形 428"/>
          <p:cNvSpPr/>
          <p:nvPr/>
        </p:nvSpPr>
        <p:spPr>
          <a:xfrm>
            <a:off x="370147" y="4643190"/>
            <a:ext cx="1072682" cy="242888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徵審</a:t>
            </a:r>
          </a:p>
        </p:txBody>
      </p:sp>
      <p:sp>
        <p:nvSpPr>
          <p:cNvPr id="22" name="矩形 429"/>
          <p:cNvSpPr/>
          <p:nvPr/>
        </p:nvSpPr>
        <p:spPr>
          <a:xfrm>
            <a:off x="378481" y="3347670"/>
            <a:ext cx="1072682" cy="244475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Murex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3" name="矩形 435"/>
          <p:cNvSpPr/>
          <p:nvPr/>
        </p:nvSpPr>
        <p:spPr>
          <a:xfrm>
            <a:off x="383362" y="3973992"/>
            <a:ext cx="1072682" cy="244475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Flexcube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4" name="矩形 428"/>
          <p:cNvSpPr/>
          <p:nvPr/>
        </p:nvSpPr>
        <p:spPr>
          <a:xfrm>
            <a:off x="370147" y="4928134"/>
            <a:ext cx="1072682" cy="242888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…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7046775" y="3464756"/>
            <a:ext cx="884808" cy="396052"/>
          </a:xfrm>
          <a:prstGeom prst="flowChartMagneticDisk">
            <a:avLst/>
          </a:prstGeom>
          <a:gradFill rotWithShape="1">
            <a:gsLst>
              <a:gs pos="0">
                <a:srgbClr val="76475E"/>
              </a:gs>
              <a:gs pos="50000">
                <a:srgbClr val="FF99CC"/>
              </a:gs>
              <a:gs pos="100000">
                <a:srgbClr val="76475E"/>
              </a:gs>
            </a:gsLst>
            <a:lin ang="0" scaled="1"/>
          </a:gradFill>
          <a:ln w="12700">
            <a:solidFill>
              <a:srgbClr val="00B050"/>
            </a:solidFill>
            <a:prstDash val="solid"/>
            <a:miter lim="800000"/>
            <a:headEnd/>
            <a:tailEnd/>
          </a:ln>
          <a:effectLst>
            <a:outerShdw dist="107763" sx="1000" sy="1000" algn="ctr" rotWithShape="0">
              <a:schemeClr val="bg2"/>
            </a:outerShdw>
          </a:effectLst>
        </p:spPr>
        <p:txBody>
          <a:bodyPr wrap="none" lIns="0" tIns="0" rIns="0" bIns="252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6" name="Rectangle 77"/>
          <p:cNvSpPr>
            <a:spLocks noChangeArrowheads="1"/>
          </p:cNvSpPr>
          <p:nvPr/>
        </p:nvSpPr>
        <p:spPr bwMode="auto">
          <a:xfrm>
            <a:off x="3528429" y="2680607"/>
            <a:ext cx="956714" cy="226067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12700" algn="ctr">
            <a:solidFill>
              <a:srgbClr val="006600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7" name="Text Box 78"/>
          <p:cNvSpPr txBox="1">
            <a:spLocks noChangeArrowheads="1"/>
          </p:cNvSpPr>
          <p:nvPr/>
        </p:nvSpPr>
        <p:spPr bwMode="auto">
          <a:xfrm>
            <a:off x="3387736" y="2646274"/>
            <a:ext cx="1116753" cy="508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ODS</a:t>
            </a:r>
          </a:p>
        </p:txBody>
      </p:sp>
      <p:sp>
        <p:nvSpPr>
          <p:cNvPr id="28" name="Rectangle 89"/>
          <p:cNvSpPr>
            <a:spLocks noChangeArrowheads="1"/>
          </p:cNvSpPr>
          <p:nvPr/>
        </p:nvSpPr>
        <p:spPr bwMode="auto">
          <a:xfrm>
            <a:off x="4807368" y="2690052"/>
            <a:ext cx="699490" cy="1856123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19050" algn="ctr">
            <a:solidFill>
              <a:srgbClr val="006600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947514" y="3466856"/>
            <a:ext cx="430852" cy="677108"/>
          </a:xfrm>
          <a:prstGeom prst="rect">
            <a:avLst/>
          </a:prstGeom>
          <a:solidFill>
            <a:srgbClr val="FFCC99"/>
          </a:solidFill>
          <a:ln w="19050">
            <a:solidFill>
              <a:srgbClr val="0066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itchFamily="65" charset="-120"/>
                <a:cs typeface="+mn-cs"/>
              </a:rPr>
              <a:t>帳戶</a:t>
            </a:r>
            <a:endParaRPr kumimoji="1" lang="en-US" altLang="zh-TW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標楷體" pitchFamily="65" charset="-120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i="0" noProof="0" dirty="0" err="1" smtClean="0">
                <a:solidFill>
                  <a:prstClr val="black"/>
                </a:solidFill>
                <a:latin typeface="Calibri"/>
              </a:rPr>
              <a:t>BaNCS</a:t>
            </a:r>
            <a:r>
              <a:rPr lang="zh-TW" altLang="en-US" sz="1100" i="0" noProof="0" dirty="0" smtClean="0">
                <a:solidFill>
                  <a:prstClr val="black"/>
                </a:solidFill>
                <a:latin typeface="Calibri"/>
              </a:rPr>
              <a:t>存</a:t>
            </a:r>
            <a:r>
              <a:rPr lang="zh-TW" altLang="en-US" sz="1100" i="0" dirty="0">
                <a:solidFill>
                  <a:prstClr val="black"/>
                </a:solidFill>
                <a:latin typeface="Calibri"/>
              </a:rPr>
              <a:t>款</a:t>
            </a:r>
            <a:endParaRPr lang="en-US" altLang="zh-TW" sz="1100" i="0" noProof="0" dirty="0" smtClean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1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itchFamily="65" charset="-120"/>
                <a:cs typeface="+mn-cs"/>
              </a:rPr>
              <a:t>放款</a:t>
            </a:r>
            <a:endParaRPr kumimoji="1" lang="zh-TW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標楷體" pitchFamily="65" charset="-120"/>
              <a:cs typeface="+mn-cs"/>
            </a:endParaRPr>
          </a:p>
        </p:txBody>
      </p:sp>
      <p:sp>
        <p:nvSpPr>
          <p:cNvPr id="32" name="文字方塊 2"/>
          <p:cNvSpPr txBox="1"/>
          <p:nvPr/>
        </p:nvSpPr>
        <p:spPr>
          <a:xfrm>
            <a:off x="4698461" y="2672713"/>
            <a:ext cx="850359" cy="46166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rPr>
              <a:t>資料</a:t>
            </a:r>
            <a:endParaRPr lang="en-US" altLang="zh-TW" sz="1200" b="1" dirty="0">
              <a:solidFill>
                <a:prstClr val="black"/>
              </a:solidFill>
              <a:latin typeface="Arial" pitchFamily="34" charset="0"/>
              <a:ea typeface="標楷體" panose="03000509000000000000" pitchFamily="65" charset="-12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solidFill>
                  <a:prstClr val="black"/>
                </a:solidFill>
                <a:latin typeface="Arial" pitchFamily="34" charset="0"/>
                <a:ea typeface="標楷體" panose="03000509000000000000" pitchFamily="65" charset="-120"/>
              </a:rPr>
              <a:t>基礎</a:t>
            </a: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rPr>
              <a:t>層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34" name="直線單箭頭接點 234"/>
          <p:cNvCxnSpPr/>
          <p:nvPr/>
        </p:nvCxnSpPr>
        <p:spPr>
          <a:xfrm>
            <a:off x="5587630" y="3872828"/>
            <a:ext cx="329140" cy="2327"/>
          </a:xfrm>
          <a:prstGeom prst="straightConnector1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16"/>
          <p:cNvSpPr>
            <a:spLocks noChangeArrowheads="1"/>
          </p:cNvSpPr>
          <p:nvPr/>
        </p:nvSpPr>
        <p:spPr bwMode="auto">
          <a:xfrm>
            <a:off x="7070184" y="3925573"/>
            <a:ext cx="884808" cy="451309"/>
          </a:xfrm>
          <a:prstGeom prst="flowChartMagneticDisk">
            <a:avLst/>
          </a:prstGeom>
          <a:gradFill rotWithShape="1">
            <a:gsLst>
              <a:gs pos="0">
                <a:srgbClr val="FBA305"/>
              </a:gs>
              <a:gs pos="50000">
                <a:srgbClr val="FFCC00"/>
              </a:gs>
              <a:gs pos="100000">
                <a:srgbClr val="FBA305"/>
              </a:gs>
            </a:gsLst>
            <a:lin ang="0" scaled="1"/>
          </a:gradFill>
          <a:ln w="12700">
            <a:solidFill>
              <a:srgbClr val="00B050"/>
            </a:solidFill>
            <a:prstDash val="solid"/>
            <a:miter lim="800000"/>
            <a:headEnd/>
            <a:tailEnd/>
          </a:ln>
          <a:effectLst>
            <a:outerShdw dist="107763" sx="1000" sy="1000" algn="ctr" rotWithShape="0">
              <a:schemeClr val="bg2"/>
            </a:outerShdw>
          </a:effectLst>
        </p:spPr>
        <p:txBody>
          <a:bodyPr wrap="none" lIns="0" tIns="0" rIns="0" bIns="252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6228179" y="2693612"/>
            <a:ext cx="1547546" cy="249103"/>
          </a:xfrm>
          <a:prstGeom prst="rect">
            <a:avLst/>
          </a:prstGeom>
          <a:noFill/>
          <a:ln>
            <a:noFill/>
            <a:prstDash val="solid"/>
          </a:ln>
          <a:extLst/>
        </p:spPr>
        <p:txBody>
          <a:bodyPr t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rPr>
              <a:t>Data Mart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35826" y="3122060"/>
            <a:ext cx="841897" cy="215444"/>
          </a:xfrm>
          <a:prstGeom prst="rect">
            <a:avLst/>
          </a:prstGeom>
          <a:ln>
            <a:noFill/>
            <a:prstDash val="sysDash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rPr>
              <a:t>信卡</a:t>
            </a:r>
            <a:r>
              <a:rPr kumimoji="0" lang="en-US" altLang="zh-TW" sz="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rPr>
              <a:t>Data Mart</a:t>
            </a:r>
          </a:p>
        </p:txBody>
      </p:sp>
      <p:sp>
        <p:nvSpPr>
          <p:cNvPr id="38" name="矩形 37"/>
          <p:cNvSpPr/>
          <p:nvPr/>
        </p:nvSpPr>
        <p:spPr>
          <a:xfrm>
            <a:off x="6046034" y="3572776"/>
            <a:ext cx="841897" cy="215444"/>
          </a:xfrm>
          <a:prstGeom prst="rect">
            <a:avLst/>
          </a:prstGeom>
          <a:ln>
            <a:noFill/>
            <a:prstDash val="solid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rPr>
              <a:t>財管</a:t>
            </a:r>
            <a:r>
              <a:rPr kumimoji="0" lang="en-US" altLang="zh-TW" sz="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rPr>
              <a:t>Data Mart</a:t>
            </a:r>
          </a:p>
        </p:txBody>
      </p:sp>
      <p:sp>
        <p:nvSpPr>
          <p:cNvPr id="39" name="矩形 38"/>
          <p:cNvSpPr/>
          <p:nvPr/>
        </p:nvSpPr>
        <p:spPr>
          <a:xfrm>
            <a:off x="6054496" y="4046932"/>
            <a:ext cx="841897" cy="215444"/>
          </a:xfrm>
          <a:prstGeom prst="rect">
            <a:avLst/>
          </a:prstGeom>
          <a:ln>
            <a:noFill/>
            <a:prstDash val="sysDash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rPr>
              <a:t>消金</a:t>
            </a:r>
            <a:r>
              <a:rPr kumimoji="0" lang="en-US" altLang="zh-TW" sz="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rPr>
              <a:t>Data Mart</a:t>
            </a:r>
          </a:p>
        </p:txBody>
      </p:sp>
      <p:sp>
        <p:nvSpPr>
          <p:cNvPr id="40" name="AutoShape 16"/>
          <p:cNvSpPr>
            <a:spLocks noChangeArrowheads="1"/>
          </p:cNvSpPr>
          <p:nvPr/>
        </p:nvSpPr>
        <p:spPr bwMode="auto">
          <a:xfrm>
            <a:off x="6020889" y="4442398"/>
            <a:ext cx="914400" cy="384994"/>
          </a:xfrm>
          <a:prstGeom prst="flowChartMagneticDisk">
            <a:avLst/>
          </a:prstGeom>
          <a:gradFill rotWithShape="1">
            <a:gsLst>
              <a:gs pos="0">
                <a:schemeClr val="accent3">
                  <a:lumMod val="75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1"/>
          </a:gradFill>
          <a:ln w="12700">
            <a:solidFill>
              <a:srgbClr val="00B050"/>
            </a:solidFill>
            <a:prstDash val="solid"/>
            <a:miter lim="800000"/>
            <a:headEnd/>
            <a:tailEnd/>
          </a:ln>
          <a:effectLst>
            <a:outerShdw dist="107763" dir="2700000" sx="1000" sy="1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39256" y="4539940"/>
            <a:ext cx="841897" cy="215444"/>
          </a:xfrm>
          <a:prstGeom prst="rect">
            <a:avLst/>
          </a:prstGeom>
          <a:ln>
            <a:noFill/>
            <a:prstDash val="sysDash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rPr>
              <a:t>企金</a:t>
            </a:r>
            <a:r>
              <a:rPr kumimoji="0" lang="en-US" altLang="zh-TW" sz="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rPr>
              <a:t>Data Mart</a:t>
            </a:r>
          </a:p>
        </p:txBody>
      </p:sp>
      <p:grpSp>
        <p:nvGrpSpPr>
          <p:cNvPr id="42" name="群組 41"/>
          <p:cNvGrpSpPr/>
          <p:nvPr/>
        </p:nvGrpSpPr>
        <p:grpSpPr>
          <a:xfrm>
            <a:off x="8429140" y="2225264"/>
            <a:ext cx="1220255" cy="3490400"/>
            <a:chOff x="8049349" y="2044846"/>
            <a:chExt cx="1220255" cy="3490400"/>
          </a:xfrm>
        </p:grpSpPr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8049349" y="2044846"/>
              <a:ext cx="1220255" cy="349040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44" name="Rectangle 25"/>
            <p:cNvSpPr>
              <a:spLocks noChangeArrowheads="1"/>
            </p:cNvSpPr>
            <p:nvPr/>
          </p:nvSpPr>
          <p:spPr bwMode="auto">
            <a:xfrm>
              <a:off x="8231782" y="2044846"/>
              <a:ext cx="8976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4572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9144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371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18288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zh-TW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標楷體" panose="03000509000000000000" pitchFamily="65" charset="-120"/>
                  <a:cs typeface="+mn-cs"/>
                </a:rPr>
                <a:t>應用</a:t>
              </a:r>
              <a:r>
                <a:rPr kumimoji="1" lang="zh-TW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標楷體" panose="03000509000000000000" pitchFamily="65" charset="-120"/>
                  <a:cs typeface="+mn-cs"/>
                </a:rPr>
                <a:t>及分析</a:t>
              </a:r>
              <a:endParaRPr kumimoji="1" lang="zh-TW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45" name="Rectangle 100"/>
            <p:cNvSpPr>
              <a:spLocks noChangeArrowheads="1"/>
            </p:cNvSpPr>
            <p:nvPr/>
          </p:nvSpPr>
          <p:spPr bwMode="auto">
            <a:xfrm>
              <a:off x="8166163" y="4905182"/>
              <a:ext cx="1035315" cy="251883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lIns="0" r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標楷體" panose="03000509000000000000" pitchFamily="65" charset="-120"/>
                  <a:cs typeface="+mn-cs"/>
                </a:rPr>
                <a:t>監管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標楷體" panose="03000509000000000000" pitchFamily="65" charset="-120"/>
                  <a:cs typeface="+mn-cs"/>
                </a:rPr>
                <a:t>要求</a:t>
              </a:r>
              <a:r>
                <a:rPr kumimoji="0" lang="zh-TW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標楷體" panose="03000509000000000000" pitchFamily="65" charset="-120"/>
                  <a:cs typeface="+mn-cs"/>
                </a:rPr>
                <a:t>資訊</a:t>
              </a:r>
              <a:endParaRPr kumimoji="0" lang="zh-TW" altLang="zh-TW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46" name="Rectangle 100"/>
            <p:cNvSpPr>
              <a:spLocks noChangeArrowheads="1"/>
            </p:cNvSpPr>
            <p:nvPr/>
          </p:nvSpPr>
          <p:spPr bwMode="auto">
            <a:xfrm>
              <a:off x="8168852" y="2326165"/>
              <a:ext cx="1035315" cy="251883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標楷體" panose="03000509000000000000" pitchFamily="65" charset="-120"/>
                  <a:cs typeface="+mn-cs"/>
                </a:rPr>
                <a:t>風險管理</a:t>
              </a:r>
              <a:endParaRPr kumimoji="0" lang="zh-TW" altLang="zh-TW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47" name="矩形 436"/>
            <p:cNvSpPr/>
            <p:nvPr/>
          </p:nvSpPr>
          <p:spPr>
            <a:xfrm>
              <a:off x="8151744" y="2325315"/>
              <a:ext cx="1052513" cy="2936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標楷體" panose="03000509000000000000" pitchFamily="65" charset="-120"/>
                  <a:cs typeface="+mn-cs"/>
                </a:rPr>
                <a:t>風管系統</a:t>
              </a:r>
            </a:p>
          </p:txBody>
        </p:sp>
        <p:sp>
          <p:nvSpPr>
            <p:cNvPr id="48" name="矩形 437"/>
            <p:cNvSpPr/>
            <p:nvPr/>
          </p:nvSpPr>
          <p:spPr>
            <a:xfrm>
              <a:off x="8152886" y="3068956"/>
              <a:ext cx="1052513" cy="2839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標楷體" panose="03000509000000000000" pitchFamily="65" charset="-120"/>
                  <a:cs typeface="+mn-cs"/>
                </a:rPr>
                <a:t>績管系統</a:t>
              </a:r>
            </a:p>
          </p:txBody>
        </p:sp>
        <p:sp>
          <p:nvSpPr>
            <p:cNvPr id="49" name="矩形 438"/>
            <p:cNvSpPr/>
            <p:nvPr/>
          </p:nvSpPr>
          <p:spPr>
            <a:xfrm>
              <a:off x="8154775" y="3428990"/>
              <a:ext cx="1052513" cy="3518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標楷體" panose="03000509000000000000" pitchFamily="65" charset="-120"/>
                  <a:cs typeface="+mn-cs"/>
                </a:rPr>
                <a:t>FTP/ALM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50" name="矩形 439"/>
            <p:cNvSpPr/>
            <p:nvPr/>
          </p:nvSpPr>
          <p:spPr>
            <a:xfrm>
              <a:off x="8149707" y="3861048"/>
              <a:ext cx="1050792" cy="2915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標楷體" panose="03000509000000000000" pitchFamily="65" charset="-120"/>
                  <a:cs typeface="+mn-cs"/>
                </a:rPr>
                <a:t>行銷</a:t>
              </a: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標楷體" panose="03000509000000000000" pitchFamily="65" charset="-120"/>
                  <a:cs typeface="+mn-cs"/>
                </a:rPr>
                <a:t>UNICA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51" name="矩形 437"/>
            <p:cNvSpPr/>
            <p:nvPr/>
          </p:nvSpPr>
          <p:spPr>
            <a:xfrm>
              <a:off x="8148962" y="2712977"/>
              <a:ext cx="1052513" cy="2839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標楷體" panose="03000509000000000000" pitchFamily="65" charset="-120"/>
                  <a:cs typeface="+mn-cs"/>
                </a:rPr>
                <a:t>AML</a:t>
              </a:r>
              <a:r>
                <a: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標楷體" panose="03000509000000000000" pitchFamily="65" charset="-120"/>
                  <a:cs typeface="+mn-cs"/>
                </a:rPr>
                <a:t>系統</a:t>
              </a:r>
            </a:p>
          </p:txBody>
        </p:sp>
        <p:sp>
          <p:nvSpPr>
            <p:cNvPr id="52" name="Rectangle 100"/>
            <p:cNvSpPr>
              <a:spLocks noChangeArrowheads="1"/>
            </p:cNvSpPr>
            <p:nvPr/>
          </p:nvSpPr>
          <p:spPr bwMode="auto">
            <a:xfrm>
              <a:off x="8166163" y="4581267"/>
              <a:ext cx="1035315" cy="251907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lIns="0" r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標楷體" panose="03000509000000000000" pitchFamily="65" charset="-120"/>
                  <a:cs typeface="+mn-cs"/>
                </a:rPr>
                <a:t>對外報送平台</a:t>
              </a:r>
            </a:p>
          </p:txBody>
        </p:sp>
        <p:sp>
          <p:nvSpPr>
            <p:cNvPr id="53" name="矩形 439"/>
            <p:cNvSpPr/>
            <p:nvPr/>
          </p:nvSpPr>
          <p:spPr>
            <a:xfrm>
              <a:off x="8150681" y="4217591"/>
              <a:ext cx="1050792" cy="2915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標楷體" panose="03000509000000000000" pitchFamily="65" charset="-120"/>
                  <a:cs typeface="+mn-cs"/>
                </a:rPr>
                <a:t>理專</a:t>
              </a: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標楷體" panose="03000509000000000000" pitchFamily="65" charset="-120"/>
                  <a:cs typeface="+mn-cs"/>
                </a:rPr>
                <a:t>/</a:t>
              </a:r>
              <a:r>
                <a: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標楷體" panose="03000509000000000000" pitchFamily="65" charset="-120"/>
                  <a:cs typeface="+mn-cs"/>
                </a:rPr>
                <a:t>理規</a:t>
              </a:r>
            </a:p>
          </p:txBody>
        </p:sp>
        <p:sp>
          <p:nvSpPr>
            <p:cNvPr id="54" name="Rectangle 100"/>
            <p:cNvSpPr>
              <a:spLocks noChangeArrowheads="1"/>
            </p:cNvSpPr>
            <p:nvPr/>
          </p:nvSpPr>
          <p:spPr bwMode="auto">
            <a:xfrm>
              <a:off x="8166163" y="5229339"/>
              <a:ext cx="1035315" cy="251907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lIns="0" r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標楷體" panose="03000509000000000000" pitchFamily="65" charset="-120"/>
                  <a:cs typeface="+mn-cs"/>
                </a:rPr>
                <a:t>大數據分析</a:t>
              </a:r>
            </a:p>
          </p:txBody>
        </p:sp>
      </p:grpSp>
      <p:sp>
        <p:nvSpPr>
          <p:cNvPr id="55" name="Rectangle 122"/>
          <p:cNvSpPr>
            <a:spLocks noChangeArrowheads="1"/>
          </p:cNvSpPr>
          <p:nvPr/>
        </p:nvSpPr>
        <p:spPr bwMode="auto">
          <a:xfrm>
            <a:off x="2956532" y="3357398"/>
            <a:ext cx="2660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4572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9144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371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8288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ETL 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SP</a:t>
            </a:r>
            <a:endParaRPr kumimoji="1" lang="zh-TW" altLang="zh-TW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56" name="直線單箭頭接點 55"/>
          <p:cNvCxnSpPr/>
          <p:nvPr/>
        </p:nvCxnSpPr>
        <p:spPr bwMode="auto">
          <a:xfrm>
            <a:off x="4485143" y="4868920"/>
            <a:ext cx="143162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alpha val="5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57" name="肘形接點 302"/>
          <p:cNvCxnSpPr>
            <a:stCxn id="64" idx="3"/>
          </p:cNvCxnSpPr>
          <p:nvPr/>
        </p:nvCxnSpPr>
        <p:spPr>
          <a:xfrm>
            <a:off x="2943106" y="3537348"/>
            <a:ext cx="373466" cy="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alpha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1"/>
          <p:cNvSpPr>
            <a:spLocks noChangeArrowheads="1"/>
          </p:cNvSpPr>
          <p:nvPr/>
        </p:nvSpPr>
        <p:spPr bwMode="auto">
          <a:xfrm>
            <a:off x="3369691" y="5854489"/>
            <a:ext cx="6273555" cy="42185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19050" algn="ctr">
            <a:solidFill>
              <a:srgbClr val="006600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3931299" y="6001559"/>
            <a:ext cx="1042186" cy="169277"/>
          </a:xfrm>
          <a:prstGeom prst="rect">
            <a:avLst/>
          </a:prstGeom>
          <a:noFill/>
          <a:ln w="19050">
            <a:solidFill>
              <a:srgbClr val="0066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itchFamily="65" charset="-120"/>
                <a:cs typeface="+mn-cs"/>
              </a:rPr>
              <a:t>OBIEE</a:t>
            </a:r>
            <a:endParaRPr kumimoji="1" lang="zh-TW" altLang="en-US" sz="11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標楷體" pitchFamily="65" charset="-120"/>
              <a:cs typeface="+mn-cs"/>
            </a:endParaRPr>
          </a:p>
        </p:txBody>
      </p:sp>
      <p:sp>
        <p:nvSpPr>
          <p:cNvPr id="60" name="Rectangle 95"/>
          <p:cNvSpPr>
            <a:spLocks noChangeArrowheads="1"/>
          </p:cNvSpPr>
          <p:nvPr/>
        </p:nvSpPr>
        <p:spPr bwMode="auto">
          <a:xfrm>
            <a:off x="3375841" y="2609409"/>
            <a:ext cx="4693260" cy="2476191"/>
          </a:xfrm>
          <a:prstGeom prst="rect">
            <a:avLst/>
          </a:prstGeom>
          <a:noFill/>
          <a:ln w="19050" algn="ctr">
            <a:solidFill>
              <a:srgbClr val="006600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62" name="直線單箭頭接點 337"/>
          <p:cNvCxnSpPr/>
          <p:nvPr/>
        </p:nvCxnSpPr>
        <p:spPr>
          <a:xfrm flipV="1">
            <a:off x="4504489" y="3844621"/>
            <a:ext cx="283902" cy="2556"/>
          </a:xfrm>
          <a:prstGeom prst="straightConnector1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74"/>
          <p:cNvSpPr txBox="1">
            <a:spLocks noChangeAspect="1" noChangeArrowheads="1"/>
          </p:cNvSpPr>
          <p:nvPr/>
        </p:nvSpPr>
        <p:spPr bwMode="auto">
          <a:xfrm>
            <a:off x="2123508" y="3249378"/>
            <a:ext cx="781498" cy="575939"/>
          </a:xfrm>
          <a:prstGeom prst="rect">
            <a:avLst/>
          </a:prstGeom>
          <a:solidFill>
            <a:srgbClr val="BFBFBF"/>
          </a:solidFill>
          <a:ln w="31750">
            <a:noFill/>
            <a:prstDash val="sysDash"/>
            <a:miter lim="800000"/>
            <a:headEnd/>
            <a:tailEnd/>
          </a:ln>
          <a:effectLst/>
        </p:spPr>
        <p:txBody>
          <a:bodyPr anchor="ctr">
            <a:noAutofit/>
          </a:bodyPr>
          <a:lstStyle>
            <a:lvl1pPr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+mn-cs"/>
              </a:rPr>
              <a:t>CD </a:t>
            </a:r>
            <a:endParaRPr kumimoji="1" lang="en-US" altLang="zh-TW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標楷體" pitchFamily="65" charset="-120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+mn-cs"/>
              </a:rPr>
              <a:t>Server</a:t>
            </a:r>
            <a:endParaRPr kumimoji="1" lang="zh-TW" altLang="zh-TW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標楷體" pitchFamily="65" charset="-120"/>
              <a:cs typeface="+mn-cs"/>
            </a:endParaRPr>
          </a:p>
        </p:txBody>
      </p:sp>
      <p:cxnSp>
        <p:nvCxnSpPr>
          <p:cNvPr id="65" name="直線單箭頭接點 389"/>
          <p:cNvCxnSpPr/>
          <p:nvPr/>
        </p:nvCxnSpPr>
        <p:spPr>
          <a:xfrm>
            <a:off x="1725113" y="3535842"/>
            <a:ext cx="288032" cy="1568"/>
          </a:xfrm>
          <a:prstGeom prst="straightConnector1">
            <a:avLst/>
          </a:prstGeom>
          <a:ln w="28575">
            <a:solidFill>
              <a:schemeClr val="tx1">
                <a:alpha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122"/>
          <p:cNvSpPr>
            <a:spLocks noChangeArrowheads="1"/>
          </p:cNvSpPr>
          <p:nvPr/>
        </p:nvSpPr>
        <p:spPr bwMode="auto">
          <a:xfrm>
            <a:off x="1725113" y="3331149"/>
            <a:ext cx="25648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4572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9144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371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8288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批次</a:t>
            </a:r>
            <a:endParaRPr kumimoji="1" lang="zh-TW" altLang="zh-TW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7" name="Rectangle 122"/>
          <p:cNvSpPr>
            <a:spLocks noChangeArrowheads="1"/>
          </p:cNvSpPr>
          <p:nvPr/>
        </p:nvSpPr>
        <p:spPr bwMode="auto">
          <a:xfrm>
            <a:off x="5587957" y="3713117"/>
            <a:ext cx="213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4572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9144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371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8288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SP 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ETL</a:t>
            </a:r>
            <a:endParaRPr kumimoji="1" lang="zh-TW" altLang="zh-TW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8" name="Rectangle 122"/>
          <p:cNvSpPr>
            <a:spLocks noChangeArrowheads="1"/>
          </p:cNvSpPr>
          <p:nvPr/>
        </p:nvSpPr>
        <p:spPr bwMode="auto">
          <a:xfrm>
            <a:off x="4543532" y="3680780"/>
            <a:ext cx="213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4572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9144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371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8288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SP 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ETL</a:t>
            </a:r>
            <a:endParaRPr kumimoji="1" lang="zh-TW" altLang="zh-TW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9" name="Rectangle 122"/>
          <p:cNvSpPr>
            <a:spLocks noChangeArrowheads="1"/>
          </p:cNvSpPr>
          <p:nvPr/>
        </p:nvSpPr>
        <p:spPr bwMode="auto">
          <a:xfrm>
            <a:off x="4972756" y="4688892"/>
            <a:ext cx="52467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4572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9144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371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8288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SP / ETL</a:t>
            </a:r>
            <a:endParaRPr kumimoji="1" lang="zh-TW" altLang="zh-TW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0" name="Rectangle 122"/>
          <p:cNvSpPr>
            <a:spLocks noChangeArrowheads="1"/>
          </p:cNvSpPr>
          <p:nvPr/>
        </p:nvSpPr>
        <p:spPr bwMode="auto">
          <a:xfrm>
            <a:off x="4146496" y="2662796"/>
            <a:ext cx="13465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4572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9144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371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8288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3b</a:t>
            </a:r>
            <a:endParaRPr kumimoji="1" lang="zh-TW" altLang="zh-TW" sz="1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1" name="Rectangle 122"/>
          <p:cNvSpPr>
            <a:spLocks noChangeArrowheads="1"/>
          </p:cNvSpPr>
          <p:nvPr/>
        </p:nvSpPr>
        <p:spPr bwMode="auto">
          <a:xfrm>
            <a:off x="7864042" y="2672668"/>
            <a:ext cx="1346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4572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9144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371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8288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2a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3b</a:t>
            </a:r>
            <a:endParaRPr kumimoji="1" lang="zh-TW" altLang="zh-TW" sz="1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3" name="Rectangle 122"/>
          <p:cNvSpPr>
            <a:spLocks noChangeArrowheads="1"/>
          </p:cNvSpPr>
          <p:nvPr/>
        </p:nvSpPr>
        <p:spPr bwMode="auto">
          <a:xfrm>
            <a:off x="5343762" y="2672668"/>
            <a:ext cx="13465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4572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9144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371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8288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3b</a:t>
            </a:r>
            <a:endParaRPr kumimoji="1" lang="zh-TW" altLang="zh-TW" sz="1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5" name="Rectangle 122"/>
          <p:cNvSpPr>
            <a:spLocks noChangeArrowheads="1"/>
          </p:cNvSpPr>
          <p:nvPr/>
        </p:nvSpPr>
        <p:spPr bwMode="auto">
          <a:xfrm>
            <a:off x="7766540" y="2376955"/>
            <a:ext cx="4859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4572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9144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371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8288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D+1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6" name="Rectangle 122"/>
          <p:cNvSpPr>
            <a:spLocks noChangeArrowheads="1"/>
          </p:cNvSpPr>
          <p:nvPr/>
        </p:nvSpPr>
        <p:spPr bwMode="auto">
          <a:xfrm>
            <a:off x="2092017" y="2025209"/>
            <a:ext cx="3293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4572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9144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371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8288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77" name="直線單箭頭接點 76"/>
          <p:cNvCxnSpPr/>
          <p:nvPr/>
        </p:nvCxnSpPr>
        <p:spPr bwMode="auto">
          <a:xfrm>
            <a:off x="8111813" y="3862473"/>
            <a:ext cx="31732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alpha val="5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78" name="Rectangle 122"/>
          <p:cNvSpPr>
            <a:spLocks noChangeArrowheads="1"/>
          </p:cNvSpPr>
          <p:nvPr/>
        </p:nvSpPr>
        <p:spPr bwMode="auto">
          <a:xfrm>
            <a:off x="8138910" y="3670908"/>
            <a:ext cx="25648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4572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9144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371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8288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批次</a:t>
            </a:r>
            <a:endParaRPr kumimoji="1" lang="zh-TW" altLang="zh-TW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9" name="矩形 427"/>
          <p:cNvSpPr/>
          <p:nvPr/>
        </p:nvSpPr>
        <p:spPr>
          <a:xfrm>
            <a:off x="385361" y="4318799"/>
            <a:ext cx="1072682" cy="244475"/>
          </a:xfrm>
          <a:prstGeom prst="rect">
            <a:avLst/>
          </a:prstGeom>
          <a:solidFill>
            <a:schemeClr val="accent1">
              <a:alpha val="75000"/>
            </a:schemeClr>
          </a:solidFill>
          <a:ln w="31750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390/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BaNCS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070187" y="3122060"/>
            <a:ext cx="841897" cy="215444"/>
          </a:xfrm>
          <a:prstGeom prst="rect">
            <a:avLst/>
          </a:prstGeom>
          <a:ln>
            <a:noFill/>
            <a:prstDash val="sysDash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rPr>
              <a:t>風</a:t>
            </a:r>
            <a:r>
              <a:rPr kumimoji="0" lang="zh-TW" altLang="en-US" sz="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rPr>
              <a:t>控</a:t>
            </a:r>
            <a:r>
              <a:rPr kumimoji="0" lang="en-US" altLang="zh-TW" sz="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rPr>
              <a:t>Data </a:t>
            </a:r>
            <a:r>
              <a:rPr kumimoji="0" lang="en-US" altLang="zh-TW" sz="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rPr>
              <a:t>Mart</a:t>
            </a:r>
          </a:p>
        </p:txBody>
      </p:sp>
      <p:sp>
        <p:nvSpPr>
          <p:cNvPr id="81" name="矩形 80"/>
          <p:cNvSpPr/>
          <p:nvPr/>
        </p:nvSpPr>
        <p:spPr>
          <a:xfrm>
            <a:off x="7070185" y="3572776"/>
            <a:ext cx="841897" cy="215444"/>
          </a:xfrm>
          <a:prstGeom prst="rect">
            <a:avLst/>
          </a:prstGeom>
          <a:ln>
            <a:noFill/>
            <a:prstDash val="solid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rPr>
              <a:t>行銷</a:t>
            </a:r>
            <a:r>
              <a:rPr kumimoji="0" lang="en-US" altLang="zh-TW" sz="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rPr>
              <a:t>Data </a:t>
            </a:r>
            <a:r>
              <a:rPr kumimoji="0" lang="en-US" altLang="zh-TW" sz="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rPr>
              <a:t>Mart</a:t>
            </a:r>
          </a:p>
        </p:txBody>
      </p:sp>
      <p:sp>
        <p:nvSpPr>
          <p:cNvPr id="82" name="矩形 81"/>
          <p:cNvSpPr/>
          <p:nvPr/>
        </p:nvSpPr>
        <p:spPr>
          <a:xfrm>
            <a:off x="7107081" y="4054793"/>
            <a:ext cx="841897" cy="215444"/>
          </a:xfrm>
          <a:prstGeom prst="rect">
            <a:avLst/>
          </a:prstGeom>
          <a:ln>
            <a:noFill/>
            <a:prstDash val="sysDash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rPr>
              <a:t>績管</a:t>
            </a:r>
            <a:r>
              <a:rPr kumimoji="0" lang="en-US" altLang="zh-TW" sz="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rPr>
              <a:t>Data </a:t>
            </a:r>
            <a:r>
              <a:rPr kumimoji="0" lang="en-US" altLang="zh-TW" sz="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itchFamily="34" charset="0"/>
                <a:ea typeface="標楷體" panose="03000509000000000000" pitchFamily="65" charset="-120"/>
                <a:cs typeface="+mn-cs"/>
              </a:rPr>
              <a:t>Mart</a:t>
            </a:r>
          </a:p>
        </p:txBody>
      </p:sp>
      <p:sp>
        <p:nvSpPr>
          <p:cNvPr id="83" name="Text Box 56"/>
          <p:cNvSpPr txBox="1">
            <a:spLocks noChangeArrowheads="1"/>
          </p:cNvSpPr>
          <p:nvPr/>
        </p:nvSpPr>
        <p:spPr bwMode="auto">
          <a:xfrm>
            <a:off x="5243673" y="6001559"/>
            <a:ext cx="1042186" cy="169277"/>
          </a:xfrm>
          <a:prstGeom prst="rect">
            <a:avLst/>
          </a:prstGeom>
          <a:noFill/>
          <a:ln w="19050">
            <a:solidFill>
              <a:srgbClr val="0066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itchFamily="65" charset="-120"/>
                <a:cs typeface="+mn-cs"/>
              </a:rPr>
              <a:t>DV</a:t>
            </a:r>
            <a:endParaRPr kumimoji="1" lang="zh-TW" altLang="en-US" sz="11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標楷體" pitchFamily="65" charset="-120"/>
              <a:cs typeface="+mn-cs"/>
            </a:endParaRPr>
          </a:p>
        </p:txBody>
      </p:sp>
      <p:sp>
        <p:nvSpPr>
          <p:cNvPr id="84" name="Text Box 56"/>
          <p:cNvSpPr txBox="1">
            <a:spLocks noChangeArrowheads="1"/>
          </p:cNvSpPr>
          <p:nvPr/>
        </p:nvSpPr>
        <p:spPr bwMode="auto">
          <a:xfrm>
            <a:off x="6635048" y="6001559"/>
            <a:ext cx="1042186" cy="169277"/>
          </a:xfrm>
          <a:prstGeom prst="rect">
            <a:avLst/>
          </a:prstGeom>
          <a:noFill/>
          <a:ln w="19050">
            <a:solidFill>
              <a:srgbClr val="0066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itchFamily="65" charset="-120"/>
                <a:cs typeface="+mn-cs"/>
              </a:rPr>
              <a:t>fineReport</a:t>
            </a:r>
            <a:endParaRPr kumimoji="1" lang="zh-TW" altLang="en-US" sz="11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標楷體" pitchFamily="65" charset="-120"/>
              <a:cs typeface="+mn-cs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7868422" y="5806585"/>
            <a:ext cx="1916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查詢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、</a:t>
            </a: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報表、儀表板等應用系統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269069" y="1419895"/>
            <a:ext cx="1391319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上游系統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2059652" y="1415338"/>
            <a:ext cx="605216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ODS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8393140" y="1415638"/>
            <a:ext cx="1391319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下游系統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Rectangle 106"/>
          <p:cNvSpPr>
            <a:spLocks noChangeArrowheads="1"/>
          </p:cNvSpPr>
          <p:nvPr/>
        </p:nvSpPr>
        <p:spPr bwMode="auto">
          <a:xfrm>
            <a:off x="3425195" y="5326466"/>
            <a:ext cx="4538724" cy="249126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12700" algn="ctr">
            <a:solidFill>
              <a:srgbClr val="006600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排程 </a:t>
            </a:r>
            <a:r>
              <a:rPr kumimoji="1" lang="en-US" altLang="zh-TW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/ ETL (</a:t>
            </a:r>
            <a:r>
              <a:rPr kumimoji="1" lang="en-US" altLang="zh-TW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informatica</a:t>
            </a:r>
            <a:r>
              <a:rPr lang="en-US" altLang="zh-TW" sz="900" i="0" dirty="0">
                <a:solidFill>
                  <a:prstClr val="black"/>
                </a:solidFill>
                <a:latin typeface="Calibri"/>
              </a:rPr>
              <a:t>)</a:t>
            </a:r>
            <a:endParaRPr kumimoji="1" lang="zh-TW" altLang="en-US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2" name="矩形 424"/>
          <p:cNvSpPr/>
          <p:nvPr/>
        </p:nvSpPr>
        <p:spPr>
          <a:xfrm>
            <a:off x="3610786" y="3043473"/>
            <a:ext cx="792000" cy="183714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信用卡</a:t>
            </a:r>
          </a:p>
        </p:txBody>
      </p:sp>
      <p:sp>
        <p:nvSpPr>
          <p:cNvPr id="93" name="矩形 425"/>
          <p:cNvSpPr/>
          <p:nvPr/>
        </p:nvSpPr>
        <p:spPr>
          <a:xfrm>
            <a:off x="3610786" y="3281021"/>
            <a:ext cx="792000" cy="183714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信託</a:t>
            </a: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/</a:t>
            </a:r>
            <a:r>
              <a:rPr kumimoji="0" lang="zh-TW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基金</a:t>
            </a:r>
          </a:p>
        </p:txBody>
      </p:sp>
      <p:sp>
        <p:nvSpPr>
          <p:cNvPr id="94" name="矩形 426"/>
          <p:cNvSpPr/>
          <p:nvPr/>
        </p:nvSpPr>
        <p:spPr>
          <a:xfrm>
            <a:off x="3610786" y="3756117"/>
            <a:ext cx="792000" cy="183714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理專</a:t>
            </a: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/</a:t>
            </a:r>
            <a:r>
              <a:rPr kumimoji="0" lang="zh-TW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理規</a:t>
            </a:r>
          </a:p>
        </p:txBody>
      </p:sp>
      <p:sp>
        <p:nvSpPr>
          <p:cNvPr id="95" name="矩形 428"/>
          <p:cNvSpPr/>
          <p:nvPr/>
        </p:nvSpPr>
        <p:spPr>
          <a:xfrm>
            <a:off x="3610786" y="4468761"/>
            <a:ext cx="792000" cy="182521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徵審</a:t>
            </a:r>
          </a:p>
        </p:txBody>
      </p:sp>
      <p:sp>
        <p:nvSpPr>
          <p:cNvPr id="96" name="矩形 429"/>
          <p:cNvSpPr/>
          <p:nvPr/>
        </p:nvSpPr>
        <p:spPr>
          <a:xfrm>
            <a:off x="3610786" y="3518569"/>
            <a:ext cx="792000" cy="183714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Murex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7" name="矩形 435"/>
          <p:cNvSpPr/>
          <p:nvPr/>
        </p:nvSpPr>
        <p:spPr>
          <a:xfrm>
            <a:off x="3610786" y="3993665"/>
            <a:ext cx="792000" cy="183714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Flexcube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8" name="矩形 428"/>
          <p:cNvSpPr/>
          <p:nvPr/>
        </p:nvSpPr>
        <p:spPr>
          <a:xfrm>
            <a:off x="3610786" y="4705117"/>
            <a:ext cx="792000" cy="182521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…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9" name="矩形 427"/>
          <p:cNvSpPr/>
          <p:nvPr/>
        </p:nvSpPr>
        <p:spPr>
          <a:xfrm>
            <a:off x="3610786" y="4231213"/>
            <a:ext cx="792000" cy="183714"/>
          </a:xfrm>
          <a:prstGeom prst="rect">
            <a:avLst/>
          </a:prstGeom>
          <a:solidFill>
            <a:schemeClr val="accent1">
              <a:alpha val="75000"/>
            </a:schemeClr>
          </a:solidFill>
          <a:ln w="31750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390/</a:t>
            </a:r>
            <a:r>
              <a:rPr kumimoji="0" lang="en-US" altLang="zh-TW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+mn-cs"/>
              </a:rPr>
              <a:t>BaNCS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2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流程圖: 磁碟 75"/>
          <p:cNvSpPr/>
          <p:nvPr/>
        </p:nvSpPr>
        <p:spPr>
          <a:xfrm>
            <a:off x="7967505" y="3746922"/>
            <a:ext cx="1286540" cy="925242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712392" y="2243508"/>
            <a:ext cx="2456121" cy="138223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ODS</a:t>
            </a:r>
            <a:r>
              <a:rPr lang="zh-TW" altLang="en-US" dirty="0" smtClean="0"/>
              <a:t>及周邊系統架構圖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SIT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xmlns="" id="{69944704-80BA-5D4E-A191-A8398913363D}"/>
              </a:ext>
            </a:extLst>
          </p:cNvPr>
          <p:cNvSpPr/>
          <p:nvPr/>
        </p:nvSpPr>
        <p:spPr>
          <a:xfrm>
            <a:off x="871106" y="2478178"/>
            <a:ext cx="925512" cy="221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FFFFFF"/>
                </a:solidFill>
                <a:sym typeface="Arial"/>
              </a:rPr>
              <a:t>SIIFM01T</a:t>
            </a:r>
            <a:endParaRPr lang="en-US" sz="10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xmlns="" id="{5185B9EC-5D78-DA4D-9E86-5A1067691F53}"/>
              </a:ext>
            </a:extLst>
          </p:cNvPr>
          <p:cNvSpPr/>
          <p:nvPr/>
        </p:nvSpPr>
        <p:spPr>
          <a:xfrm>
            <a:off x="871106" y="2700016"/>
            <a:ext cx="925512" cy="221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Active</a:t>
            </a:r>
            <a:endParaRPr lang="en-US" sz="10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xmlns="" id="{CC07ABED-7584-A648-B9DF-34C41DFA5163}"/>
              </a:ext>
            </a:extLst>
          </p:cNvPr>
          <p:cNvSpPr/>
          <p:nvPr/>
        </p:nvSpPr>
        <p:spPr>
          <a:xfrm>
            <a:off x="871105" y="2921854"/>
            <a:ext cx="925513" cy="389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CPU:4Core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MEM:</a:t>
            </a: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32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GB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xmlns="" id="{C44F1BF5-564A-C247-9399-9A1F83597399}"/>
              </a:ext>
            </a:extLst>
          </p:cNvPr>
          <p:cNvSpPr/>
          <p:nvPr/>
        </p:nvSpPr>
        <p:spPr>
          <a:xfrm>
            <a:off x="871105" y="3300266"/>
            <a:ext cx="925513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172.19.250.11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xmlns="" id="{69944704-80BA-5D4E-A191-A8398913363D}"/>
              </a:ext>
            </a:extLst>
          </p:cNvPr>
          <p:cNvSpPr/>
          <p:nvPr/>
        </p:nvSpPr>
        <p:spPr>
          <a:xfrm>
            <a:off x="2087241" y="2478178"/>
            <a:ext cx="925512" cy="221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FFFFFF"/>
                </a:solidFill>
                <a:sym typeface="Arial"/>
              </a:rPr>
              <a:t>SIIFM02T</a:t>
            </a:r>
            <a:endParaRPr lang="en-US" sz="10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xmlns="" id="{5185B9EC-5D78-DA4D-9E86-5A1067691F53}"/>
              </a:ext>
            </a:extLst>
          </p:cNvPr>
          <p:cNvSpPr/>
          <p:nvPr/>
        </p:nvSpPr>
        <p:spPr>
          <a:xfrm>
            <a:off x="2087241" y="2700016"/>
            <a:ext cx="925512" cy="221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Active</a:t>
            </a:r>
            <a:endParaRPr lang="en-US" sz="10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12" name="Rectangle 34">
            <a:extLst>
              <a:ext uri="{FF2B5EF4-FFF2-40B4-BE49-F238E27FC236}">
                <a16:creationId xmlns:a16="http://schemas.microsoft.com/office/drawing/2014/main" xmlns="" id="{CC07ABED-7584-A648-B9DF-34C41DFA5163}"/>
              </a:ext>
            </a:extLst>
          </p:cNvPr>
          <p:cNvSpPr/>
          <p:nvPr/>
        </p:nvSpPr>
        <p:spPr>
          <a:xfrm>
            <a:off x="2087240" y="2921854"/>
            <a:ext cx="925513" cy="389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CPU:4Core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MEM:</a:t>
            </a: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32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GB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xmlns="" id="{C44F1BF5-564A-C247-9399-9A1F83597399}"/>
              </a:ext>
            </a:extLst>
          </p:cNvPr>
          <p:cNvSpPr/>
          <p:nvPr/>
        </p:nvSpPr>
        <p:spPr>
          <a:xfrm>
            <a:off x="2087240" y="3300266"/>
            <a:ext cx="925513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172.19.250.12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cxnSp>
        <p:nvCxnSpPr>
          <p:cNvPr id="15" name="直線單箭頭接點 14"/>
          <p:cNvCxnSpPr>
            <a:stCxn id="7" idx="3"/>
            <a:endCxn id="11" idx="1"/>
          </p:cNvCxnSpPr>
          <p:nvPr/>
        </p:nvCxnSpPr>
        <p:spPr>
          <a:xfrm>
            <a:off x="1796618" y="2810935"/>
            <a:ext cx="290623" cy="0"/>
          </a:xfrm>
          <a:prstGeom prst="straightConnector1">
            <a:avLst/>
          </a:prstGeom>
          <a:ln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2">
            <a:extLst>
              <a:ext uri="{FF2B5EF4-FFF2-40B4-BE49-F238E27FC236}">
                <a16:creationId xmlns:a16="http://schemas.microsoft.com/office/drawing/2014/main" xmlns="" id="{69944704-80BA-5D4E-A191-A8398913363D}"/>
              </a:ext>
            </a:extLst>
          </p:cNvPr>
          <p:cNvSpPr/>
          <p:nvPr/>
        </p:nvSpPr>
        <p:spPr>
          <a:xfrm>
            <a:off x="1404824" y="2132588"/>
            <a:ext cx="1072817" cy="2666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200" kern="0" dirty="0" smtClean="0">
                <a:solidFill>
                  <a:srgbClr val="FFFFFF"/>
                </a:solidFill>
                <a:sym typeface="Arial"/>
              </a:rPr>
              <a:t>SIIFM</a:t>
            </a:r>
            <a:endParaRPr lang="en-US" sz="1200" kern="0" dirty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19" name="Group 1040">
            <a:extLst>
              <a:ext uri="{FF2B5EF4-FFF2-40B4-BE49-F238E27FC236}">
                <a16:creationId xmlns:a16="http://schemas.microsoft.com/office/drawing/2014/main" xmlns="" id="{980A5E22-5F33-A041-B244-708C26033AD9}"/>
              </a:ext>
            </a:extLst>
          </p:cNvPr>
          <p:cNvGrpSpPr/>
          <p:nvPr/>
        </p:nvGrpSpPr>
        <p:grpSpPr>
          <a:xfrm>
            <a:off x="3799309" y="1888837"/>
            <a:ext cx="882264" cy="991768"/>
            <a:chOff x="8360096" y="3992430"/>
            <a:chExt cx="1064473" cy="1074619"/>
          </a:xfrm>
        </p:grpSpPr>
        <p:pic>
          <p:nvPicPr>
            <p:cNvPr id="20" name="Picture 155">
              <a:extLst>
                <a:ext uri="{FF2B5EF4-FFF2-40B4-BE49-F238E27FC236}">
                  <a16:creationId xmlns:a16="http://schemas.microsoft.com/office/drawing/2014/main" xmlns="" id="{ED3316DB-5595-7F48-8BC3-A8934EDD5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860" y="3992430"/>
              <a:ext cx="1018552" cy="1074619"/>
            </a:xfrm>
            <a:prstGeom prst="rect">
              <a:avLst/>
            </a:prstGeom>
          </p:spPr>
        </p:pic>
        <p:sp>
          <p:nvSpPr>
            <p:cNvPr id="21" name="TextBox 158">
              <a:extLst>
                <a:ext uri="{FF2B5EF4-FFF2-40B4-BE49-F238E27FC236}">
                  <a16:creationId xmlns:a16="http://schemas.microsoft.com/office/drawing/2014/main" xmlns="" id="{5ED29D87-8D4A-854B-8DAA-8398AEAA1655}"/>
                </a:ext>
              </a:extLst>
            </p:cNvPr>
            <p:cNvSpPr txBox="1"/>
            <p:nvPr/>
          </p:nvSpPr>
          <p:spPr>
            <a:xfrm>
              <a:off x="8360096" y="4085756"/>
              <a:ext cx="1064473" cy="20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100" b="1" kern="0" dirty="0" smtClean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cs typeface="Arial"/>
                  <a:sym typeface="Arial"/>
                </a:rPr>
                <a:t>SIDB01T</a:t>
              </a:r>
              <a:endParaRPr lang="en-US" sz="1100" b="1" kern="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endParaRPr>
            </a:p>
          </p:txBody>
        </p:sp>
      </p:grpSp>
      <p:sp>
        <p:nvSpPr>
          <p:cNvPr id="22" name="Rectangle 33">
            <a:extLst>
              <a:ext uri="{FF2B5EF4-FFF2-40B4-BE49-F238E27FC236}">
                <a16:creationId xmlns:a16="http://schemas.microsoft.com/office/drawing/2014/main" xmlns="" id="{5185B9EC-5D78-DA4D-9E86-5A1067691F53}"/>
              </a:ext>
            </a:extLst>
          </p:cNvPr>
          <p:cNvSpPr/>
          <p:nvPr/>
        </p:nvSpPr>
        <p:spPr>
          <a:xfrm>
            <a:off x="3752175" y="2833499"/>
            <a:ext cx="925512" cy="221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Active</a:t>
            </a:r>
            <a:endParaRPr lang="en-US" sz="10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23" name="Rectangle 34">
            <a:extLst>
              <a:ext uri="{FF2B5EF4-FFF2-40B4-BE49-F238E27FC236}">
                <a16:creationId xmlns:a16="http://schemas.microsoft.com/office/drawing/2014/main" xmlns="" id="{CC07ABED-7584-A648-B9DF-34C41DFA5163}"/>
              </a:ext>
            </a:extLst>
          </p:cNvPr>
          <p:cNvSpPr/>
          <p:nvPr/>
        </p:nvSpPr>
        <p:spPr>
          <a:xfrm>
            <a:off x="3751880" y="3049591"/>
            <a:ext cx="925513" cy="389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CPU:</a:t>
            </a:r>
            <a:r>
              <a:rPr lang="en-US" altLang="zh-TW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3</a:t>
            </a: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Core</a:t>
            </a: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MEM:</a:t>
            </a:r>
            <a:r>
              <a:rPr lang="en-US" altLang="zh-TW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80</a:t>
            </a: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GB</a:t>
            </a: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xmlns="" id="{C44F1BF5-564A-C247-9399-9A1F83597399}"/>
              </a:ext>
            </a:extLst>
          </p:cNvPr>
          <p:cNvSpPr/>
          <p:nvPr/>
        </p:nvSpPr>
        <p:spPr>
          <a:xfrm>
            <a:off x="3758085" y="3386158"/>
            <a:ext cx="925513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172.17.241.245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grpSp>
        <p:nvGrpSpPr>
          <p:cNvPr id="26" name="Group 1040">
            <a:extLst>
              <a:ext uri="{FF2B5EF4-FFF2-40B4-BE49-F238E27FC236}">
                <a16:creationId xmlns:a16="http://schemas.microsoft.com/office/drawing/2014/main" xmlns="" id="{980A5E22-5F33-A041-B244-708C26033AD9}"/>
              </a:ext>
            </a:extLst>
          </p:cNvPr>
          <p:cNvGrpSpPr/>
          <p:nvPr/>
        </p:nvGrpSpPr>
        <p:grpSpPr>
          <a:xfrm>
            <a:off x="5014948" y="1881935"/>
            <a:ext cx="882264" cy="991768"/>
            <a:chOff x="8360096" y="3992430"/>
            <a:chExt cx="1064473" cy="1074619"/>
          </a:xfrm>
        </p:grpSpPr>
        <p:pic>
          <p:nvPicPr>
            <p:cNvPr id="27" name="Picture 155">
              <a:extLst>
                <a:ext uri="{FF2B5EF4-FFF2-40B4-BE49-F238E27FC236}">
                  <a16:creationId xmlns:a16="http://schemas.microsoft.com/office/drawing/2014/main" xmlns="" id="{ED3316DB-5595-7F48-8BC3-A8934EDD5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860" y="3992430"/>
              <a:ext cx="1018552" cy="1074619"/>
            </a:xfrm>
            <a:prstGeom prst="rect">
              <a:avLst/>
            </a:prstGeom>
          </p:spPr>
        </p:pic>
        <p:sp>
          <p:nvSpPr>
            <p:cNvPr id="28" name="TextBox 158">
              <a:extLst>
                <a:ext uri="{FF2B5EF4-FFF2-40B4-BE49-F238E27FC236}">
                  <a16:creationId xmlns:a16="http://schemas.microsoft.com/office/drawing/2014/main" xmlns="" id="{5ED29D87-8D4A-854B-8DAA-8398AEAA1655}"/>
                </a:ext>
              </a:extLst>
            </p:cNvPr>
            <p:cNvSpPr txBox="1"/>
            <p:nvPr/>
          </p:nvSpPr>
          <p:spPr>
            <a:xfrm>
              <a:off x="8360096" y="4085756"/>
              <a:ext cx="1064473" cy="283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100" b="1" kern="0" dirty="0" smtClean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cs typeface="Arial"/>
                  <a:sym typeface="Arial"/>
                </a:rPr>
                <a:t>SIDB02T</a:t>
              </a:r>
              <a:endParaRPr lang="en-US" sz="1100" b="1" kern="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endParaRPr>
            </a:p>
          </p:txBody>
        </p:sp>
      </p:grpSp>
      <p:sp>
        <p:nvSpPr>
          <p:cNvPr id="29" name="Rectangle 33">
            <a:extLst>
              <a:ext uri="{FF2B5EF4-FFF2-40B4-BE49-F238E27FC236}">
                <a16:creationId xmlns:a16="http://schemas.microsoft.com/office/drawing/2014/main" xmlns="" id="{5185B9EC-5D78-DA4D-9E86-5A1067691F53}"/>
              </a:ext>
            </a:extLst>
          </p:cNvPr>
          <p:cNvSpPr/>
          <p:nvPr/>
        </p:nvSpPr>
        <p:spPr>
          <a:xfrm>
            <a:off x="4967814" y="2837230"/>
            <a:ext cx="925512" cy="221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Standby</a:t>
            </a:r>
            <a:endParaRPr lang="en-US" sz="10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xmlns="" id="{CC07ABED-7584-A648-B9DF-34C41DFA5163}"/>
              </a:ext>
            </a:extLst>
          </p:cNvPr>
          <p:cNvSpPr/>
          <p:nvPr/>
        </p:nvSpPr>
        <p:spPr>
          <a:xfrm>
            <a:off x="4967519" y="3053322"/>
            <a:ext cx="925513" cy="389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CPU:</a:t>
            </a:r>
            <a:r>
              <a:rPr lang="en-US" altLang="zh-TW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3</a:t>
            </a: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Core</a:t>
            </a: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MEM:</a:t>
            </a:r>
            <a:r>
              <a:rPr lang="en-US" altLang="zh-TW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80</a:t>
            </a: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GB</a:t>
            </a:r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xmlns="" id="{C44F1BF5-564A-C247-9399-9A1F83597399}"/>
              </a:ext>
            </a:extLst>
          </p:cNvPr>
          <p:cNvSpPr/>
          <p:nvPr/>
        </p:nvSpPr>
        <p:spPr>
          <a:xfrm>
            <a:off x="4963091" y="3389889"/>
            <a:ext cx="925513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172.17.241.247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xmlns="" id="{C44F1BF5-564A-C247-9399-9A1F83597399}"/>
              </a:ext>
            </a:extLst>
          </p:cNvPr>
          <p:cNvSpPr/>
          <p:nvPr/>
        </p:nvSpPr>
        <p:spPr>
          <a:xfrm>
            <a:off x="4963178" y="3591915"/>
            <a:ext cx="925513" cy="3401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172.17.241.246(VIP)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grpSp>
        <p:nvGrpSpPr>
          <p:cNvPr id="33" name="Group 1040">
            <a:extLst>
              <a:ext uri="{FF2B5EF4-FFF2-40B4-BE49-F238E27FC236}">
                <a16:creationId xmlns:a16="http://schemas.microsoft.com/office/drawing/2014/main" xmlns="" id="{980A5E22-5F33-A041-B244-708C26033AD9}"/>
              </a:ext>
            </a:extLst>
          </p:cNvPr>
          <p:cNvGrpSpPr/>
          <p:nvPr/>
        </p:nvGrpSpPr>
        <p:grpSpPr>
          <a:xfrm>
            <a:off x="6209340" y="1875791"/>
            <a:ext cx="882264" cy="991768"/>
            <a:chOff x="8360096" y="3957867"/>
            <a:chExt cx="1064473" cy="1074619"/>
          </a:xfrm>
        </p:grpSpPr>
        <p:pic>
          <p:nvPicPr>
            <p:cNvPr id="34" name="Picture 155">
              <a:extLst>
                <a:ext uri="{FF2B5EF4-FFF2-40B4-BE49-F238E27FC236}">
                  <a16:creationId xmlns:a16="http://schemas.microsoft.com/office/drawing/2014/main" xmlns="" id="{ED3316DB-5595-7F48-8BC3-A8934EDD5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860" y="3957867"/>
              <a:ext cx="1018551" cy="1074619"/>
            </a:xfrm>
            <a:prstGeom prst="rect">
              <a:avLst/>
            </a:prstGeom>
          </p:spPr>
        </p:pic>
        <p:sp>
          <p:nvSpPr>
            <p:cNvPr id="35" name="TextBox 158">
              <a:extLst>
                <a:ext uri="{FF2B5EF4-FFF2-40B4-BE49-F238E27FC236}">
                  <a16:creationId xmlns:a16="http://schemas.microsoft.com/office/drawing/2014/main" xmlns="" id="{5ED29D87-8D4A-854B-8DAA-8398AEAA1655}"/>
                </a:ext>
              </a:extLst>
            </p:cNvPr>
            <p:cNvSpPr txBox="1"/>
            <p:nvPr/>
          </p:nvSpPr>
          <p:spPr>
            <a:xfrm>
              <a:off x="8360096" y="4051193"/>
              <a:ext cx="1064473" cy="283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100" b="1" kern="0" dirty="0" smtClean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cs typeface="Arial"/>
                  <a:sym typeface="Arial"/>
                </a:rPr>
                <a:t>SIDB03T</a:t>
              </a:r>
              <a:endParaRPr lang="en-US" sz="1100" b="1" kern="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endParaRPr>
            </a:p>
          </p:txBody>
        </p:sp>
      </p:grpSp>
      <p:sp>
        <p:nvSpPr>
          <p:cNvPr id="36" name="Rectangle 33">
            <a:extLst>
              <a:ext uri="{FF2B5EF4-FFF2-40B4-BE49-F238E27FC236}">
                <a16:creationId xmlns:a16="http://schemas.microsoft.com/office/drawing/2014/main" xmlns="" id="{5185B9EC-5D78-DA4D-9E86-5A1067691F53}"/>
              </a:ext>
            </a:extLst>
          </p:cNvPr>
          <p:cNvSpPr/>
          <p:nvPr/>
        </p:nvSpPr>
        <p:spPr>
          <a:xfrm>
            <a:off x="6162206" y="2841719"/>
            <a:ext cx="925512" cy="221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Clone DB</a:t>
            </a:r>
            <a:endParaRPr lang="en-US" sz="10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xmlns="" id="{CC07ABED-7584-A648-B9DF-34C41DFA5163}"/>
              </a:ext>
            </a:extLst>
          </p:cNvPr>
          <p:cNvSpPr/>
          <p:nvPr/>
        </p:nvSpPr>
        <p:spPr>
          <a:xfrm>
            <a:off x="6161911" y="3057811"/>
            <a:ext cx="925513" cy="389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CPU:</a:t>
            </a: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2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Core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MEM:</a:t>
            </a: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16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GB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xmlns="" id="{C44F1BF5-564A-C247-9399-9A1F83597399}"/>
              </a:ext>
            </a:extLst>
          </p:cNvPr>
          <p:cNvSpPr/>
          <p:nvPr/>
        </p:nvSpPr>
        <p:spPr>
          <a:xfrm>
            <a:off x="6168116" y="3394378"/>
            <a:ext cx="925513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172.17.241.249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xmlns="" id="{C44F1BF5-564A-C247-9399-9A1F83597399}"/>
              </a:ext>
            </a:extLst>
          </p:cNvPr>
          <p:cNvSpPr/>
          <p:nvPr/>
        </p:nvSpPr>
        <p:spPr>
          <a:xfrm>
            <a:off x="3753988" y="3589936"/>
            <a:ext cx="925513" cy="3401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172.17.241.246(VIP)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3455537" y="1759064"/>
            <a:ext cx="3891552" cy="234511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xmlns="" id="{69944704-80BA-5D4E-A191-A8398913363D}"/>
              </a:ext>
            </a:extLst>
          </p:cNvPr>
          <p:cNvSpPr/>
          <p:nvPr/>
        </p:nvSpPr>
        <p:spPr>
          <a:xfrm>
            <a:off x="4889438" y="1641287"/>
            <a:ext cx="1072817" cy="2666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200" kern="0" dirty="0" smtClean="0">
                <a:solidFill>
                  <a:srgbClr val="FFFFFF"/>
                </a:solidFill>
                <a:sym typeface="Arial"/>
              </a:rPr>
              <a:t>ODSDB</a:t>
            </a:r>
            <a:endParaRPr lang="en-US" sz="1200" kern="0" dirty="0">
              <a:solidFill>
                <a:srgbClr val="FFFFFF"/>
              </a:solidFill>
              <a:sym typeface="Arial"/>
            </a:endParaRPr>
          </a:p>
        </p:txBody>
      </p:sp>
      <p:cxnSp>
        <p:nvCxnSpPr>
          <p:cNvPr id="43" name="直線單箭頭接點 42"/>
          <p:cNvCxnSpPr>
            <a:stCxn id="22" idx="3"/>
            <a:endCxn id="29" idx="1"/>
          </p:cNvCxnSpPr>
          <p:nvPr/>
        </p:nvCxnSpPr>
        <p:spPr>
          <a:xfrm>
            <a:off x="4677687" y="2944418"/>
            <a:ext cx="290127" cy="3731"/>
          </a:xfrm>
          <a:prstGeom prst="straightConnector1">
            <a:avLst/>
          </a:prstGeom>
          <a:ln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7" idx="3"/>
            <a:endCxn id="41" idx="1"/>
          </p:cNvCxnSpPr>
          <p:nvPr/>
        </p:nvCxnSpPr>
        <p:spPr>
          <a:xfrm flipV="1">
            <a:off x="3168513" y="2931624"/>
            <a:ext cx="287024" cy="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圓角矩形 49"/>
          <p:cNvSpPr/>
          <p:nvPr/>
        </p:nvSpPr>
        <p:spPr>
          <a:xfrm>
            <a:off x="164990" y="4404001"/>
            <a:ext cx="1636100" cy="734369"/>
          </a:xfrm>
          <a:prstGeom prst="roundRect">
            <a:avLst/>
          </a:prstGeom>
          <a:noFill/>
          <a:ln>
            <a:solidFill>
              <a:srgbClr val="FF33CC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Rectangle 32">
            <a:extLst>
              <a:ext uri="{FF2B5EF4-FFF2-40B4-BE49-F238E27FC236}">
                <a16:creationId xmlns:a16="http://schemas.microsoft.com/office/drawing/2014/main" xmlns="" id="{69944704-80BA-5D4E-A191-A8398913363D}"/>
              </a:ext>
            </a:extLst>
          </p:cNvPr>
          <p:cNvSpPr/>
          <p:nvPr/>
        </p:nvSpPr>
        <p:spPr>
          <a:xfrm>
            <a:off x="544793" y="4617405"/>
            <a:ext cx="925512" cy="221838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FFFFFF"/>
                </a:solidFill>
                <a:sym typeface="Arial"/>
              </a:rPr>
              <a:t>USRIMP01T</a:t>
            </a:r>
            <a:endParaRPr lang="en-US" sz="10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4" name="Rectangle 35">
            <a:extLst>
              <a:ext uri="{FF2B5EF4-FFF2-40B4-BE49-F238E27FC236}">
                <a16:creationId xmlns:a16="http://schemas.microsoft.com/office/drawing/2014/main" xmlns="" id="{C44F1BF5-564A-C247-9399-9A1F83597399}"/>
              </a:ext>
            </a:extLst>
          </p:cNvPr>
          <p:cNvSpPr/>
          <p:nvPr/>
        </p:nvSpPr>
        <p:spPr>
          <a:xfrm>
            <a:off x="544792" y="4833412"/>
            <a:ext cx="925513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172.17.240.39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60" name="Rectangle 32">
            <a:extLst>
              <a:ext uri="{FF2B5EF4-FFF2-40B4-BE49-F238E27FC236}">
                <a16:creationId xmlns:a16="http://schemas.microsoft.com/office/drawing/2014/main" xmlns="" id="{69944704-80BA-5D4E-A191-A8398913363D}"/>
              </a:ext>
            </a:extLst>
          </p:cNvPr>
          <p:cNvSpPr/>
          <p:nvPr/>
        </p:nvSpPr>
        <p:spPr>
          <a:xfrm>
            <a:off x="339778" y="4293081"/>
            <a:ext cx="1351894" cy="266633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zh-TW" altLang="en-US" sz="1050" kern="0" dirty="0">
                <a:solidFill>
                  <a:schemeClr val="bg1"/>
                </a:solidFill>
                <a:sym typeface="Arial"/>
              </a:rPr>
              <a:t>外部資料源平台</a:t>
            </a:r>
            <a:endParaRPr lang="en-US" sz="1050" kern="0" dirty="0">
              <a:solidFill>
                <a:schemeClr val="bg1"/>
              </a:solidFill>
              <a:sym typeface="Arial"/>
            </a:endParaRPr>
          </a:p>
        </p:txBody>
      </p:sp>
      <p:cxnSp>
        <p:nvCxnSpPr>
          <p:cNvPr id="62" name="直線單箭頭接點 61"/>
          <p:cNvCxnSpPr>
            <a:stCxn id="60" idx="0"/>
            <a:endCxn id="17" idx="2"/>
          </p:cNvCxnSpPr>
          <p:nvPr/>
        </p:nvCxnSpPr>
        <p:spPr>
          <a:xfrm flipV="1">
            <a:off x="1015725" y="3625740"/>
            <a:ext cx="924728" cy="667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2">
            <a:extLst>
              <a:ext uri="{FF2B5EF4-FFF2-40B4-BE49-F238E27FC236}">
                <a16:creationId xmlns:a16="http://schemas.microsoft.com/office/drawing/2014/main" xmlns="" id="{69944704-80BA-5D4E-A191-A8398913363D}"/>
              </a:ext>
            </a:extLst>
          </p:cNvPr>
          <p:cNvSpPr/>
          <p:nvPr/>
        </p:nvSpPr>
        <p:spPr>
          <a:xfrm>
            <a:off x="8159457" y="3065753"/>
            <a:ext cx="925512" cy="2218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FFFFFF"/>
                </a:solidFill>
                <a:sym typeface="Arial"/>
              </a:rPr>
              <a:t>TDDAP01T</a:t>
            </a:r>
            <a:endParaRPr lang="en-US" sz="10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66" name="Rectangle 35">
            <a:extLst>
              <a:ext uri="{FF2B5EF4-FFF2-40B4-BE49-F238E27FC236}">
                <a16:creationId xmlns:a16="http://schemas.microsoft.com/office/drawing/2014/main" xmlns="" id="{C44F1BF5-564A-C247-9399-9A1F83597399}"/>
              </a:ext>
            </a:extLst>
          </p:cNvPr>
          <p:cNvSpPr/>
          <p:nvPr/>
        </p:nvSpPr>
        <p:spPr>
          <a:xfrm>
            <a:off x="8159456" y="3281760"/>
            <a:ext cx="925513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172.16.241.33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69" name="Rectangle 32">
            <a:extLst>
              <a:ext uri="{FF2B5EF4-FFF2-40B4-BE49-F238E27FC236}">
                <a16:creationId xmlns:a16="http://schemas.microsoft.com/office/drawing/2014/main" xmlns="" id="{69944704-80BA-5D4E-A191-A8398913363D}"/>
              </a:ext>
            </a:extLst>
          </p:cNvPr>
          <p:cNvSpPr/>
          <p:nvPr/>
        </p:nvSpPr>
        <p:spPr>
          <a:xfrm>
            <a:off x="8148019" y="4111373"/>
            <a:ext cx="925512" cy="2218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FFFFFF"/>
                </a:solidFill>
                <a:sym typeface="Arial"/>
              </a:rPr>
              <a:t>TDDDB01T</a:t>
            </a:r>
            <a:endParaRPr lang="en-US" sz="10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70" name="Rectangle 35">
            <a:extLst>
              <a:ext uri="{FF2B5EF4-FFF2-40B4-BE49-F238E27FC236}">
                <a16:creationId xmlns:a16="http://schemas.microsoft.com/office/drawing/2014/main" xmlns="" id="{C44F1BF5-564A-C247-9399-9A1F83597399}"/>
              </a:ext>
            </a:extLst>
          </p:cNvPr>
          <p:cNvSpPr/>
          <p:nvPr/>
        </p:nvSpPr>
        <p:spPr>
          <a:xfrm>
            <a:off x="8148019" y="4339323"/>
            <a:ext cx="925513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172.16.241.34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cxnSp>
        <p:nvCxnSpPr>
          <p:cNvPr id="73" name="直線單箭頭接點 72"/>
          <p:cNvCxnSpPr/>
          <p:nvPr/>
        </p:nvCxnSpPr>
        <p:spPr>
          <a:xfrm>
            <a:off x="8610775" y="3491021"/>
            <a:ext cx="786" cy="255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圓角矩形 73"/>
          <p:cNvSpPr/>
          <p:nvPr/>
        </p:nvSpPr>
        <p:spPr>
          <a:xfrm>
            <a:off x="7719422" y="2837777"/>
            <a:ext cx="1765005" cy="2030608"/>
          </a:xfrm>
          <a:prstGeom prst="roundRect">
            <a:avLst/>
          </a:prstGeom>
          <a:noFill/>
          <a:ln>
            <a:solidFill>
              <a:srgbClr val="6699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Rectangle 32">
            <a:extLst>
              <a:ext uri="{FF2B5EF4-FFF2-40B4-BE49-F238E27FC236}">
                <a16:creationId xmlns:a16="http://schemas.microsoft.com/office/drawing/2014/main" xmlns="" id="{69944704-80BA-5D4E-A191-A8398913363D}"/>
              </a:ext>
            </a:extLst>
          </p:cNvPr>
          <p:cNvSpPr/>
          <p:nvPr/>
        </p:nvSpPr>
        <p:spPr>
          <a:xfrm>
            <a:off x="7973486" y="2705592"/>
            <a:ext cx="1291446" cy="283608"/>
          </a:xfrm>
          <a:prstGeom prst="rect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zh-TW" altLang="en-US" sz="1200" kern="0" dirty="0" smtClean="0">
                <a:solidFill>
                  <a:srgbClr val="FFFFFF"/>
                </a:solidFill>
                <a:sym typeface="Arial"/>
              </a:rPr>
              <a:t>資料字典平台</a:t>
            </a:r>
            <a:endParaRPr lang="en-US" sz="12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xmlns="" id="{69944704-80BA-5D4E-A191-A8398913363D}"/>
              </a:ext>
            </a:extLst>
          </p:cNvPr>
          <p:cNvSpPr/>
          <p:nvPr/>
        </p:nvSpPr>
        <p:spPr>
          <a:xfrm>
            <a:off x="361507" y="2478177"/>
            <a:ext cx="509598" cy="10128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FFFFFF"/>
                </a:solidFill>
                <a:sym typeface="Arial"/>
              </a:rPr>
              <a:t>PDM</a:t>
            </a:r>
          </a:p>
          <a:p>
            <a:pPr algn="ctr" defTabSz="914400">
              <a:buClr>
                <a:srgbClr val="000000"/>
              </a:buClr>
            </a:pPr>
            <a:r>
              <a:rPr lang="zh-TW" altLang="en-US" sz="1000" kern="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sym typeface="Arial"/>
              </a:rPr>
              <a:t>去識別化</a:t>
            </a:r>
            <a:endParaRPr lang="en-US" altLang="zh-TW" sz="1000" kern="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sym typeface="Arial"/>
            </a:endParaRP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endParaRPr lang="en-US" sz="10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78" name="圓角矩形 77"/>
          <p:cNvSpPr/>
          <p:nvPr/>
        </p:nvSpPr>
        <p:spPr>
          <a:xfrm>
            <a:off x="4556295" y="4739616"/>
            <a:ext cx="1636100" cy="73436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Rectangle 32">
            <a:extLst>
              <a:ext uri="{FF2B5EF4-FFF2-40B4-BE49-F238E27FC236}">
                <a16:creationId xmlns:a16="http://schemas.microsoft.com/office/drawing/2014/main" xmlns="" id="{69944704-80BA-5D4E-A191-A8398913363D}"/>
              </a:ext>
            </a:extLst>
          </p:cNvPr>
          <p:cNvSpPr/>
          <p:nvPr/>
        </p:nvSpPr>
        <p:spPr>
          <a:xfrm>
            <a:off x="4895645" y="4953019"/>
            <a:ext cx="1019130" cy="229899"/>
          </a:xfrm>
          <a:prstGeom prst="rect">
            <a:avLst/>
          </a:prstGeom>
          <a:solidFill>
            <a:srgbClr val="CC00FF"/>
          </a:solidFill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dirty="0"/>
              <a:t>BPMBI01T</a:t>
            </a:r>
            <a:endParaRPr lang="en-US" sz="10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80" name="Rectangle 35">
            <a:extLst>
              <a:ext uri="{FF2B5EF4-FFF2-40B4-BE49-F238E27FC236}">
                <a16:creationId xmlns:a16="http://schemas.microsoft.com/office/drawing/2014/main" xmlns="" id="{C44F1BF5-564A-C247-9399-9A1F83597399}"/>
              </a:ext>
            </a:extLst>
          </p:cNvPr>
          <p:cNvSpPr/>
          <p:nvPr/>
        </p:nvSpPr>
        <p:spPr>
          <a:xfrm>
            <a:off x="4895646" y="5169027"/>
            <a:ext cx="1019130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172.17.240.131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81" name="Rectangle 32">
            <a:extLst>
              <a:ext uri="{FF2B5EF4-FFF2-40B4-BE49-F238E27FC236}">
                <a16:creationId xmlns:a16="http://schemas.microsoft.com/office/drawing/2014/main" xmlns="" id="{69944704-80BA-5D4E-A191-A8398913363D}"/>
              </a:ext>
            </a:extLst>
          </p:cNvPr>
          <p:cNvSpPr/>
          <p:nvPr/>
        </p:nvSpPr>
        <p:spPr>
          <a:xfrm>
            <a:off x="4731083" y="4628696"/>
            <a:ext cx="1351894" cy="2666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 smtClean="0">
                <a:solidFill>
                  <a:schemeClr val="bg1"/>
                </a:solidFill>
                <a:sym typeface="Arial"/>
              </a:rPr>
              <a:t>OBIEE</a:t>
            </a:r>
            <a:endParaRPr lang="en-US" sz="1050" kern="0" dirty="0">
              <a:solidFill>
                <a:schemeClr val="bg1"/>
              </a:solidFill>
              <a:sym typeface="Arial"/>
            </a:endParaRPr>
          </a:p>
        </p:txBody>
      </p:sp>
      <p:cxnSp>
        <p:nvCxnSpPr>
          <p:cNvPr id="83" name="直線單箭頭接點 82"/>
          <p:cNvCxnSpPr>
            <a:stCxn id="81" idx="0"/>
            <a:endCxn id="41" idx="2"/>
          </p:cNvCxnSpPr>
          <p:nvPr/>
        </p:nvCxnSpPr>
        <p:spPr>
          <a:xfrm flipH="1" flipV="1">
            <a:off x="5401313" y="4104183"/>
            <a:ext cx="5717" cy="5245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2052006" y="4399924"/>
            <a:ext cx="1636100" cy="73436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Rectangle 32">
            <a:extLst>
              <a:ext uri="{FF2B5EF4-FFF2-40B4-BE49-F238E27FC236}">
                <a16:creationId xmlns:a16="http://schemas.microsoft.com/office/drawing/2014/main" xmlns="" id="{69944704-80BA-5D4E-A191-A8398913363D}"/>
              </a:ext>
            </a:extLst>
          </p:cNvPr>
          <p:cNvSpPr/>
          <p:nvPr/>
        </p:nvSpPr>
        <p:spPr>
          <a:xfrm>
            <a:off x="2391356" y="4613327"/>
            <a:ext cx="1019130" cy="2298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FFFFFF"/>
                </a:solidFill>
                <a:sym typeface="Arial"/>
              </a:rPr>
              <a:t>ABM01T</a:t>
            </a:r>
            <a:endParaRPr lang="en-US" sz="10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63" name="Rectangle 35">
            <a:extLst>
              <a:ext uri="{FF2B5EF4-FFF2-40B4-BE49-F238E27FC236}">
                <a16:creationId xmlns:a16="http://schemas.microsoft.com/office/drawing/2014/main" xmlns="" id="{C44F1BF5-564A-C247-9399-9A1F83597399}"/>
              </a:ext>
            </a:extLst>
          </p:cNvPr>
          <p:cNvSpPr/>
          <p:nvPr/>
        </p:nvSpPr>
        <p:spPr>
          <a:xfrm>
            <a:off x="2391357" y="4829335"/>
            <a:ext cx="1019130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172.16.241.173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64" name="Rectangle 32">
            <a:extLst>
              <a:ext uri="{FF2B5EF4-FFF2-40B4-BE49-F238E27FC236}">
                <a16:creationId xmlns:a16="http://schemas.microsoft.com/office/drawing/2014/main" xmlns="" id="{69944704-80BA-5D4E-A191-A8398913363D}"/>
              </a:ext>
            </a:extLst>
          </p:cNvPr>
          <p:cNvSpPr/>
          <p:nvPr/>
        </p:nvSpPr>
        <p:spPr>
          <a:xfrm>
            <a:off x="2226794" y="4289004"/>
            <a:ext cx="1351894" cy="2666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zh-TW" altLang="en-US" sz="1050" kern="0" dirty="0" smtClean="0">
                <a:solidFill>
                  <a:schemeClr val="bg1"/>
                </a:solidFill>
                <a:sym typeface="Arial"/>
              </a:rPr>
              <a:t>銀行</a:t>
            </a:r>
            <a:r>
              <a:rPr lang="en-US" altLang="zh-TW" sz="1050" kern="0" dirty="0" smtClean="0">
                <a:solidFill>
                  <a:schemeClr val="bg1"/>
                </a:solidFill>
                <a:sym typeface="Arial"/>
              </a:rPr>
              <a:t>ABC</a:t>
            </a:r>
            <a:r>
              <a:rPr lang="zh-TW" altLang="en-US" sz="1050" kern="0" dirty="0" smtClean="0">
                <a:solidFill>
                  <a:schemeClr val="bg1"/>
                </a:solidFill>
                <a:sym typeface="Arial"/>
              </a:rPr>
              <a:t>系統</a:t>
            </a:r>
            <a:endParaRPr lang="en-US" sz="1050" kern="0" dirty="0">
              <a:solidFill>
                <a:schemeClr val="bg1"/>
              </a:solidFill>
              <a:sym typeface="Arial"/>
            </a:endParaRPr>
          </a:p>
        </p:txBody>
      </p:sp>
      <p:cxnSp>
        <p:nvCxnSpPr>
          <p:cNvPr id="16" name="直線單箭頭接點 15"/>
          <p:cNvCxnSpPr>
            <a:stCxn id="64" idx="0"/>
            <a:endCxn id="17" idx="2"/>
          </p:cNvCxnSpPr>
          <p:nvPr/>
        </p:nvCxnSpPr>
        <p:spPr>
          <a:xfrm flipH="1" flipV="1">
            <a:off x="1940453" y="3625740"/>
            <a:ext cx="962288" cy="663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1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ODS</a:t>
            </a:r>
            <a:r>
              <a:rPr lang="zh-TW" altLang="en-US" dirty="0"/>
              <a:t>及周邊系統架構圖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UAT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236750" y="1866445"/>
            <a:ext cx="1953796" cy="205697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2750892" y="2457382"/>
            <a:ext cx="925512" cy="221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FFFFFF"/>
                </a:solidFill>
                <a:sym typeface="Arial"/>
              </a:rPr>
              <a:t>SIIFM01U</a:t>
            </a:r>
            <a:endParaRPr lang="en-US" sz="10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9" name="Rectangle 34">
            <a:extLst>
              <a:ext uri="{FF2B5EF4-FFF2-40B4-BE49-F238E27FC236}">
                <a16:creationId xmlns="" xmlns:a16="http://schemas.microsoft.com/office/drawing/2014/main" id="{CC07ABED-7584-A648-B9DF-34C41DFA5163}"/>
              </a:ext>
            </a:extLst>
          </p:cNvPr>
          <p:cNvSpPr/>
          <p:nvPr/>
        </p:nvSpPr>
        <p:spPr>
          <a:xfrm>
            <a:off x="2750891" y="2667132"/>
            <a:ext cx="925513" cy="389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CPU:4Core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MEM:</a:t>
            </a: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32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GB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10" name="Rectangle 35">
            <a:extLst>
              <a:ext uri="{FF2B5EF4-FFF2-40B4-BE49-F238E27FC236}">
                <a16:creationId xmlns="" xmlns:a16="http://schemas.microsoft.com/office/drawing/2014/main" id="{C44F1BF5-564A-C247-9399-9A1F83597399}"/>
              </a:ext>
            </a:extLst>
          </p:cNvPr>
          <p:cNvSpPr/>
          <p:nvPr/>
        </p:nvSpPr>
        <p:spPr>
          <a:xfrm>
            <a:off x="2750891" y="3045544"/>
            <a:ext cx="925513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172.19.230.48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16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2685518" y="1717588"/>
            <a:ext cx="1072817" cy="2666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200" kern="0" dirty="0" smtClean="0">
                <a:solidFill>
                  <a:srgbClr val="FFFFFF"/>
                </a:solidFill>
                <a:sym typeface="Arial"/>
              </a:rPr>
              <a:t>SIIFM</a:t>
            </a:r>
            <a:endParaRPr lang="en-US" sz="1200" kern="0" dirty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17" name="Group 1040">
            <a:extLst>
              <a:ext uri="{FF2B5EF4-FFF2-40B4-BE49-F238E27FC236}">
                <a16:creationId xmlns="" xmlns:a16="http://schemas.microsoft.com/office/drawing/2014/main" id="{980A5E22-5F33-A041-B244-708C26033AD9}"/>
              </a:ext>
            </a:extLst>
          </p:cNvPr>
          <p:cNvGrpSpPr/>
          <p:nvPr/>
        </p:nvGrpSpPr>
        <p:grpSpPr>
          <a:xfrm>
            <a:off x="5960345" y="2074135"/>
            <a:ext cx="882264" cy="991768"/>
            <a:chOff x="8360096" y="3992430"/>
            <a:chExt cx="1064473" cy="1074619"/>
          </a:xfrm>
        </p:grpSpPr>
        <p:pic>
          <p:nvPicPr>
            <p:cNvPr id="18" name="Picture 155">
              <a:extLst>
                <a:ext uri="{FF2B5EF4-FFF2-40B4-BE49-F238E27FC236}">
                  <a16:creationId xmlns="" xmlns:a16="http://schemas.microsoft.com/office/drawing/2014/main" id="{ED3316DB-5595-7F48-8BC3-A8934EDD5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860" y="3992430"/>
              <a:ext cx="1018552" cy="1074619"/>
            </a:xfrm>
            <a:prstGeom prst="rect">
              <a:avLst/>
            </a:prstGeom>
          </p:spPr>
        </p:pic>
        <p:sp>
          <p:nvSpPr>
            <p:cNvPr id="19" name="TextBox 158">
              <a:extLst>
                <a:ext uri="{FF2B5EF4-FFF2-40B4-BE49-F238E27FC236}">
                  <a16:creationId xmlns="" xmlns:a16="http://schemas.microsoft.com/office/drawing/2014/main" id="{5ED29D87-8D4A-854B-8DAA-8398AEAA1655}"/>
                </a:ext>
              </a:extLst>
            </p:cNvPr>
            <p:cNvSpPr txBox="1"/>
            <p:nvPr/>
          </p:nvSpPr>
          <p:spPr>
            <a:xfrm>
              <a:off x="8360096" y="4085756"/>
              <a:ext cx="1064473" cy="283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100" b="1" kern="0" dirty="0" smtClean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cs typeface="Arial"/>
                  <a:sym typeface="Arial"/>
                </a:rPr>
                <a:t>SIDB01U</a:t>
              </a:r>
              <a:endParaRPr lang="en-US" sz="1100" b="1" kern="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endParaRPr>
            </a:p>
          </p:txBody>
        </p:sp>
      </p:grpSp>
      <p:sp>
        <p:nvSpPr>
          <p:cNvPr id="21" name="Rectangle 34">
            <a:extLst>
              <a:ext uri="{FF2B5EF4-FFF2-40B4-BE49-F238E27FC236}">
                <a16:creationId xmlns="" xmlns:a16="http://schemas.microsoft.com/office/drawing/2014/main" id="{CC07ABED-7584-A648-B9DF-34C41DFA5163}"/>
              </a:ext>
            </a:extLst>
          </p:cNvPr>
          <p:cNvSpPr/>
          <p:nvPr/>
        </p:nvSpPr>
        <p:spPr>
          <a:xfrm>
            <a:off x="5944815" y="3064761"/>
            <a:ext cx="925513" cy="389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CPU:</a:t>
            </a: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10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Core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MEM:</a:t>
            </a: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192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GB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22" name="Rectangle 35">
            <a:extLst>
              <a:ext uri="{FF2B5EF4-FFF2-40B4-BE49-F238E27FC236}">
                <a16:creationId xmlns="" xmlns:a16="http://schemas.microsoft.com/office/drawing/2014/main" id="{C44F1BF5-564A-C247-9399-9A1F83597399}"/>
              </a:ext>
            </a:extLst>
          </p:cNvPr>
          <p:cNvSpPr/>
          <p:nvPr/>
        </p:nvSpPr>
        <p:spPr>
          <a:xfrm>
            <a:off x="5951020" y="3401328"/>
            <a:ext cx="925513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172.18.230.46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236669" y="1850905"/>
            <a:ext cx="2238010" cy="207250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5911471" y="1733128"/>
            <a:ext cx="1072817" cy="2666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200" kern="0" dirty="0" smtClean="0">
                <a:solidFill>
                  <a:srgbClr val="FFFFFF"/>
                </a:solidFill>
                <a:sym typeface="Arial"/>
              </a:rPr>
              <a:t>ODSDB</a:t>
            </a:r>
            <a:endParaRPr lang="en-US" sz="1200" kern="0" dirty="0">
              <a:solidFill>
                <a:srgbClr val="FFFFFF"/>
              </a:solidFill>
              <a:sym typeface="Arial"/>
            </a:endParaRPr>
          </a:p>
        </p:txBody>
      </p:sp>
      <p:cxnSp>
        <p:nvCxnSpPr>
          <p:cNvPr id="40" name="直線單箭頭接點 39"/>
          <p:cNvCxnSpPr>
            <a:stCxn id="6" idx="3"/>
            <a:endCxn id="37" idx="1"/>
          </p:cNvCxnSpPr>
          <p:nvPr/>
        </p:nvCxnSpPr>
        <p:spPr>
          <a:xfrm flipV="1">
            <a:off x="4190546" y="2887160"/>
            <a:ext cx="1046123" cy="77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圓角矩形 50"/>
          <p:cNvSpPr/>
          <p:nvPr/>
        </p:nvSpPr>
        <p:spPr>
          <a:xfrm>
            <a:off x="5510771" y="4793288"/>
            <a:ext cx="1636100" cy="73436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5850121" y="5006691"/>
            <a:ext cx="1019130" cy="229899"/>
          </a:xfrm>
          <a:prstGeom prst="rect">
            <a:avLst/>
          </a:prstGeom>
          <a:solidFill>
            <a:srgbClr val="CC00FF"/>
          </a:solidFill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dirty="0"/>
              <a:t>BPMBI01U</a:t>
            </a:r>
            <a:endParaRPr lang="en-US" sz="10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3" name="Rectangle 35">
            <a:extLst>
              <a:ext uri="{FF2B5EF4-FFF2-40B4-BE49-F238E27FC236}">
                <a16:creationId xmlns="" xmlns:a16="http://schemas.microsoft.com/office/drawing/2014/main" id="{C44F1BF5-564A-C247-9399-9A1F83597399}"/>
              </a:ext>
            </a:extLst>
          </p:cNvPr>
          <p:cNvSpPr/>
          <p:nvPr/>
        </p:nvSpPr>
        <p:spPr>
          <a:xfrm>
            <a:off x="5850122" y="5222699"/>
            <a:ext cx="1019130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172.18.230.50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54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5685559" y="4682368"/>
            <a:ext cx="1351894" cy="2666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 smtClean="0">
                <a:solidFill>
                  <a:schemeClr val="bg1"/>
                </a:solidFill>
                <a:sym typeface="Arial"/>
              </a:rPr>
              <a:t>OBIEE</a:t>
            </a:r>
            <a:endParaRPr lang="en-US" sz="1050" kern="0" dirty="0">
              <a:solidFill>
                <a:schemeClr val="bg1"/>
              </a:solidFill>
              <a:sym typeface="Arial"/>
            </a:endParaRPr>
          </a:p>
        </p:txBody>
      </p:sp>
      <p:cxnSp>
        <p:nvCxnSpPr>
          <p:cNvPr id="56" name="直線單箭頭接點 55"/>
          <p:cNvCxnSpPr>
            <a:stCxn id="54" idx="0"/>
            <a:endCxn id="37" idx="2"/>
          </p:cNvCxnSpPr>
          <p:nvPr/>
        </p:nvCxnSpPr>
        <p:spPr>
          <a:xfrm flipH="1" flipV="1">
            <a:off x="6355674" y="3923414"/>
            <a:ext cx="5832" cy="7589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02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ODS</a:t>
            </a:r>
            <a:r>
              <a:rPr lang="zh-TW" altLang="en-US" dirty="0"/>
              <a:t>及周邊系統架構圖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PROD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807591" y="2605030"/>
            <a:ext cx="2456121" cy="138223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1966305" y="2839700"/>
            <a:ext cx="925512" cy="221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FFFFFF"/>
                </a:solidFill>
                <a:sym typeface="Arial"/>
              </a:rPr>
              <a:t>SIIFM01P</a:t>
            </a:r>
            <a:endParaRPr lang="en-US" sz="10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8" name="Rectangle 33">
            <a:extLst>
              <a:ext uri="{FF2B5EF4-FFF2-40B4-BE49-F238E27FC236}">
                <a16:creationId xmlns="" xmlns:a16="http://schemas.microsoft.com/office/drawing/2014/main" id="{5185B9EC-5D78-DA4D-9E86-5A1067691F53}"/>
              </a:ext>
            </a:extLst>
          </p:cNvPr>
          <p:cNvSpPr/>
          <p:nvPr/>
        </p:nvSpPr>
        <p:spPr>
          <a:xfrm>
            <a:off x="1966305" y="3061538"/>
            <a:ext cx="925512" cy="221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Active</a:t>
            </a:r>
            <a:endParaRPr lang="en-US" sz="10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9" name="Rectangle 34">
            <a:extLst>
              <a:ext uri="{FF2B5EF4-FFF2-40B4-BE49-F238E27FC236}">
                <a16:creationId xmlns="" xmlns:a16="http://schemas.microsoft.com/office/drawing/2014/main" id="{CC07ABED-7584-A648-B9DF-34C41DFA5163}"/>
              </a:ext>
            </a:extLst>
          </p:cNvPr>
          <p:cNvSpPr/>
          <p:nvPr/>
        </p:nvSpPr>
        <p:spPr>
          <a:xfrm>
            <a:off x="1966304" y="3283376"/>
            <a:ext cx="925513" cy="389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CPU:</a:t>
            </a: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8</a:t>
            </a:r>
            <a:r>
              <a:rPr lang="zh-TW" alt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Core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MEM:</a:t>
            </a: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64</a:t>
            </a:r>
            <a:r>
              <a:rPr lang="zh-TW" alt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GB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10" name="Rectangle 35">
            <a:extLst>
              <a:ext uri="{FF2B5EF4-FFF2-40B4-BE49-F238E27FC236}">
                <a16:creationId xmlns="" xmlns:a16="http://schemas.microsoft.com/office/drawing/2014/main" id="{C44F1BF5-564A-C247-9399-9A1F83597399}"/>
              </a:ext>
            </a:extLst>
          </p:cNvPr>
          <p:cNvSpPr/>
          <p:nvPr/>
        </p:nvSpPr>
        <p:spPr>
          <a:xfrm>
            <a:off x="1966304" y="3661788"/>
            <a:ext cx="925513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172.18.219.11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11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3182440" y="2839700"/>
            <a:ext cx="925512" cy="221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FFFFFF"/>
                </a:solidFill>
                <a:sym typeface="Arial"/>
              </a:rPr>
              <a:t>SIIFM02P</a:t>
            </a:r>
            <a:endParaRPr lang="en-US" sz="10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2" name="Rectangle 33">
            <a:extLst>
              <a:ext uri="{FF2B5EF4-FFF2-40B4-BE49-F238E27FC236}">
                <a16:creationId xmlns="" xmlns:a16="http://schemas.microsoft.com/office/drawing/2014/main" id="{5185B9EC-5D78-DA4D-9E86-5A1067691F53}"/>
              </a:ext>
            </a:extLst>
          </p:cNvPr>
          <p:cNvSpPr/>
          <p:nvPr/>
        </p:nvSpPr>
        <p:spPr>
          <a:xfrm>
            <a:off x="3182440" y="3061538"/>
            <a:ext cx="925512" cy="221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Active</a:t>
            </a:r>
            <a:endParaRPr lang="en-US" sz="10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13" name="Rectangle 34">
            <a:extLst>
              <a:ext uri="{FF2B5EF4-FFF2-40B4-BE49-F238E27FC236}">
                <a16:creationId xmlns="" xmlns:a16="http://schemas.microsoft.com/office/drawing/2014/main" id="{CC07ABED-7584-A648-B9DF-34C41DFA5163}"/>
              </a:ext>
            </a:extLst>
          </p:cNvPr>
          <p:cNvSpPr/>
          <p:nvPr/>
        </p:nvSpPr>
        <p:spPr>
          <a:xfrm>
            <a:off x="3182439" y="3283376"/>
            <a:ext cx="925513" cy="389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CPU:</a:t>
            </a: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8</a:t>
            </a:r>
            <a:r>
              <a:rPr lang="zh-TW" alt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Core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MEM:</a:t>
            </a: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64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GB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14" name="Rectangle 35">
            <a:extLst>
              <a:ext uri="{FF2B5EF4-FFF2-40B4-BE49-F238E27FC236}">
                <a16:creationId xmlns="" xmlns:a16="http://schemas.microsoft.com/office/drawing/2014/main" id="{C44F1BF5-564A-C247-9399-9A1F83597399}"/>
              </a:ext>
            </a:extLst>
          </p:cNvPr>
          <p:cNvSpPr/>
          <p:nvPr/>
        </p:nvSpPr>
        <p:spPr>
          <a:xfrm>
            <a:off x="3182439" y="3661788"/>
            <a:ext cx="925513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172.18.219.12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cxnSp>
        <p:nvCxnSpPr>
          <p:cNvPr id="15" name="直線單箭頭接點 14"/>
          <p:cNvCxnSpPr>
            <a:stCxn id="8" idx="3"/>
            <a:endCxn id="12" idx="1"/>
          </p:cNvCxnSpPr>
          <p:nvPr/>
        </p:nvCxnSpPr>
        <p:spPr>
          <a:xfrm>
            <a:off x="2891817" y="3172457"/>
            <a:ext cx="290623" cy="0"/>
          </a:xfrm>
          <a:prstGeom prst="straightConnector1">
            <a:avLst/>
          </a:prstGeom>
          <a:ln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2500023" y="2494110"/>
            <a:ext cx="1072817" cy="2666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200" kern="0" dirty="0" smtClean="0">
                <a:solidFill>
                  <a:srgbClr val="FFFFFF"/>
                </a:solidFill>
                <a:sym typeface="Arial"/>
              </a:rPr>
              <a:t>SIIFM</a:t>
            </a:r>
            <a:endParaRPr lang="en-US" sz="1200" kern="0" dirty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17" name="Group 1040">
            <a:extLst>
              <a:ext uri="{FF2B5EF4-FFF2-40B4-BE49-F238E27FC236}">
                <a16:creationId xmlns="" xmlns:a16="http://schemas.microsoft.com/office/drawing/2014/main" id="{980A5E22-5F33-A041-B244-708C26033AD9}"/>
              </a:ext>
            </a:extLst>
          </p:cNvPr>
          <p:cNvGrpSpPr/>
          <p:nvPr/>
        </p:nvGrpSpPr>
        <p:grpSpPr>
          <a:xfrm>
            <a:off x="4894508" y="1484783"/>
            <a:ext cx="882264" cy="991768"/>
            <a:chOff x="8360096" y="3992430"/>
            <a:chExt cx="1064473" cy="1074619"/>
          </a:xfrm>
        </p:grpSpPr>
        <p:pic>
          <p:nvPicPr>
            <p:cNvPr id="18" name="Picture 155">
              <a:extLst>
                <a:ext uri="{FF2B5EF4-FFF2-40B4-BE49-F238E27FC236}">
                  <a16:creationId xmlns="" xmlns:a16="http://schemas.microsoft.com/office/drawing/2014/main" id="{ED3316DB-5595-7F48-8BC3-A8934EDD5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860" y="3992430"/>
              <a:ext cx="1018552" cy="1074619"/>
            </a:xfrm>
            <a:prstGeom prst="rect">
              <a:avLst/>
            </a:prstGeom>
          </p:spPr>
        </p:pic>
        <p:sp>
          <p:nvSpPr>
            <p:cNvPr id="19" name="TextBox 158">
              <a:extLst>
                <a:ext uri="{FF2B5EF4-FFF2-40B4-BE49-F238E27FC236}">
                  <a16:creationId xmlns="" xmlns:a16="http://schemas.microsoft.com/office/drawing/2014/main" id="{5ED29D87-8D4A-854B-8DAA-8398AEAA1655}"/>
                </a:ext>
              </a:extLst>
            </p:cNvPr>
            <p:cNvSpPr txBox="1"/>
            <p:nvPr/>
          </p:nvSpPr>
          <p:spPr>
            <a:xfrm>
              <a:off x="8360096" y="4085756"/>
              <a:ext cx="1064473" cy="283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100" b="1" kern="0" dirty="0" smtClean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cs typeface="Arial"/>
                  <a:sym typeface="Arial"/>
                </a:rPr>
                <a:t>SIDB01P</a:t>
              </a:r>
              <a:endParaRPr lang="en-US" sz="1100" b="1" kern="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endParaRPr>
            </a:p>
          </p:txBody>
        </p:sp>
      </p:grpSp>
      <p:sp>
        <p:nvSpPr>
          <p:cNvPr id="20" name="Rectangle 33">
            <a:extLst>
              <a:ext uri="{FF2B5EF4-FFF2-40B4-BE49-F238E27FC236}">
                <a16:creationId xmlns="" xmlns:a16="http://schemas.microsoft.com/office/drawing/2014/main" id="{5185B9EC-5D78-DA4D-9E86-5A1067691F53}"/>
              </a:ext>
            </a:extLst>
          </p:cNvPr>
          <p:cNvSpPr/>
          <p:nvPr/>
        </p:nvSpPr>
        <p:spPr>
          <a:xfrm>
            <a:off x="4847374" y="2429445"/>
            <a:ext cx="925512" cy="221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Active</a:t>
            </a:r>
            <a:endParaRPr lang="en-US" sz="10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21" name="Rectangle 34">
            <a:extLst>
              <a:ext uri="{FF2B5EF4-FFF2-40B4-BE49-F238E27FC236}">
                <a16:creationId xmlns="" xmlns:a16="http://schemas.microsoft.com/office/drawing/2014/main" id="{CC07ABED-7584-A648-B9DF-34C41DFA5163}"/>
              </a:ext>
            </a:extLst>
          </p:cNvPr>
          <p:cNvSpPr/>
          <p:nvPr/>
        </p:nvSpPr>
        <p:spPr>
          <a:xfrm>
            <a:off x="4847079" y="2645537"/>
            <a:ext cx="925513" cy="389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CPU:</a:t>
            </a: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20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Core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MEM:</a:t>
            </a: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384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GB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22" name="Rectangle 35">
            <a:extLst>
              <a:ext uri="{FF2B5EF4-FFF2-40B4-BE49-F238E27FC236}">
                <a16:creationId xmlns="" xmlns:a16="http://schemas.microsoft.com/office/drawing/2014/main" id="{C44F1BF5-564A-C247-9399-9A1F83597399}"/>
              </a:ext>
            </a:extLst>
          </p:cNvPr>
          <p:cNvSpPr/>
          <p:nvPr/>
        </p:nvSpPr>
        <p:spPr>
          <a:xfrm>
            <a:off x="4853284" y="2982104"/>
            <a:ext cx="925513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172.16.99.135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grpSp>
        <p:nvGrpSpPr>
          <p:cNvPr id="23" name="Group 1040">
            <a:extLst>
              <a:ext uri="{FF2B5EF4-FFF2-40B4-BE49-F238E27FC236}">
                <a16:creationId xmlns="" xmlns:a16="http://schemas.microsoft.com/office/drawing/2014/main" id="{980A5E22-5F33-A041-B244-708C26033AD9}"/>
              </a:ext>
            </a:extLst>
          </p:cNvPr>
          <p:cNvGrpSpPr/>
          <p:nvPr/>
        </p:nvGrpSpPr>
        <p:grpSpPr>
          <a:xfrm>
            <a:off x="6110147" y="1477881"/>
            <a:ext cx="882264" cy="991768"/>
            <a:chOff x="8360096" y="3992430"/>
            <a:chExt cx="1064473" cy="1074619"/>
          </a:xfrm>
        </p:grpSpPr>
        <p:pic>
          <p:nvPicPr>
            <p:cNvPr id="24" name="Picture 155">
              <a:extLst>
                <a:ext uri="{FF2B5EF4-FFF2-40B4-BE49-F238E27FC236}">
                  <a16:creationId xmlns="" xmlns:a16="http://schemas.microsoft.com/office/drawing/2014/main" id="{ED3316DB-5595-7F48-8BC3-A8934EDD5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860" y="3992430"/>
              <a:ext cx="1018552" cy="1074619"/>
            </a:xfrm>
            <a:prstGeom prst="rect">
              <a:avLst/>
            </a:prstGeom>
          </p:spPr>
        </p:pic>
        <p:sp>
          <p:nvSpPr>
            <p:cNvPr id="25" name="TextBox 158">
              <a:extLst>
                <a:ext uri="{FF2B5EF4-FFF2-40B4-BE49-F238E27FC236}">
                  <a16:creationId xmlns="" xmlns:a16="http://schemas.microsoft.com/office/drawing/2014/main" id="{5ED29D87-8D4A-854B-8DAA-8398AEAA1655}"/>
                </a:ext>
              </a:extLst>
            </p:cNvPr>
            <p:cNvSpPr txBox="1"/>
            <p:nvPr/>
          </p:nvSpPr>
          <p:spPr>
            <a:xfrm>
              <a:off x="8360096" y="4085756"/>
              <a:ext cx="1064473" cy="283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100" b="1" kern="0" dirty="0" smtClean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cs typeface="Arial"/>
                  <a:sym typeface="Arial"/>
                </a:rPr>
                <a:t>SIDB02P</a:t>
              </a:r>
              <a:endParaRPr lang="en-US" sz="1100" b="1" kern="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endParaRPr>
            </a:p>
          </p:txBody>
        </p:sp>
      </p:grpSp>
      <p:sp>
        <p:nvSpPr>
          <p:cNvPr id="26" name="Rectangle 33">
            <a:extLst>
              <a:ext uri="{FF2B5EF4-FFF2-40B4-BE49-F238E27FC236}">
                <a16:creationId xmlns="" xmlns:a16="http://schemas.microsoft.com/office/drawing/2014/main" id="{5185B9EC-5D78-DA4D-9E86-5A1067691F53}"/>
              </a:ext>
            </a:extLst>
          </p:cNvPr>
          <p:cNvSpPr/>
          <p:nvPr/>
        </p:nvSpPr>
        <p:spPr>
          <a:xfrm>
            <a:off x="6063013" y="2433176"/>
            <a:ext cx="925512" cy="221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Standby</a:t>
            </a:r>
            <a:endParaRPr lang="en-US" sz="10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27" name="Rectangle 34">
            <a:extLst>
              <a:ext uri="{FF2B5EF4-FFF2-40B4-BE49-F238E27FC236}">
                <a16:creationId xmlns="" xmlns:a16="http://schemas.microsoft.com/office/drawing/2014/main" id="{CC07ABED-7584-A648-B9DF-34C41DFA5163}"/>
              </a:ext>
            </a:extLst>
          </p:cNvPr>
          <p:cNvSpPr/>
          <p:nvPr/>
        </p:nvSpPr>
        <p:spPr>
          <a:xfrm>
            <a:off x="6062718" y="2649268"/>
            <a:ext cx="925513" cy="389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CPU:</a:t>
            </a: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20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Core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MEM:</a:t>
            </a: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384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GB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28" name="Rectangle 35">
            <a:extLst>
              <a:ext uri="{FF2B5EF4-FFF2-40B4-BE49-F238E27FC236}">
                <a16:creationId xmlns="" xmlns:a16="http://schemas.microsoft.com/office/drawing/2014/main" id="{C44F1BF5-564A-C247-9399-9A1F83597399}"/>
              </a:ext>
            </a:extLst>
          </p:cNvPr>
          <p:cNvSpPr/>
          <p:nvPr/>
        </p:nvSpPr>
        <p:spPr>
          <a:xfrm>
            <a:off x="6058290" y="2985835"/>
            <a:ext cx="925513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172.16.99.137</a:t>
            </a:r>
            <a:endParaRPr lang="en-US" altLang="zh-TW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29" name="Rectangle 35">
            <a:extLst>
              <a:ext uri="{FF2B5EF4-FFF2-40B4-BE49-F238E27FC236}">
                <a16:creationId xmlns="" xmlns:a16="http://schemas.microsoft.com/office/drawing/2014/main" id="{C44F1BF5-564A-C247-9399-9A1F83597399}"/>
              </a:ext>
            </a:extLst>
          </p:cNvPr>
          <p:cNvSpPr/>
          <p:nvPr/>
        </p:nvSpPr>
        <p:spPr>
          <a:xfrm>
            <a:off x="6058377" y="3187861"/>
            <a:ext cx="925513" cy="3401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172.17.99.136</a:t>
            </a: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(VIP)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grpSp>
        <p:nvGrpSpPr>
          <p:cNvPr id="30" name="Group 1040">
            <a:extLst>
              <a:ext uri="{FF2B5EF4-FFF2-40B4-BE49-F238E27FC236}">
                <a16:creationId xmlns="" xmlns:a16="http://schemas.microsoft.com/office/drawing/2014/main" id="{980A5E22-5F33-A041-B244-708C26033AD9}"/>
              </a:ext>
            </a:extLst>
          </p:cNvPr>
          <p:cNvGrpSpPr/>
          <p:nvPr/>
        </p:nvGrpSpPr>
        <p:grpSpPr>
          <a:xfrm>
            <a:off x="7304539" y="1471737"/>
            <a:ext cx="882264" cy="991768"/>
            <a:chOff x="8360096" y="3957867"/>
            <a:chExt cx="1064473" cy="1074619"/>
          </a:xfrm>
        </p:grpSpPr>
        <p:pic>
          <p:nvPicPr>
            <p:cNvPr id="31" name="Picture 155">
              <a:extLst>
                <a:ext uri="{FF2B5EF4-FFF2-40B4-BE49-F238E27FC236}">
                  <a16:creationId xmlns="" xmlns:a16="http://schemas.microsoft.com/office/drawing/2014/main" id="{ED3316DB-5595-7F48-8BC3-A8934EDD5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860" y="3957867"/>
              <a:ext cx="1018551" cy="1074619"/>
            </a:xfrm>
            <a:prstGeom prst="rect">
              <a:avLst/>
            </a:prstGeom>
          </p:spPr>
        </p:pic>
        <p:sp>
          <p:nvSpPr>
            <p:cNvPr id="32" name="TextBox 158">
              <a:extLst>
                <a:ext uri="{FF2B5EF4-FFF2-40B4-BE49-F238E27FC236}">
                  <a16:creationId xmlns="" xmlns:a16="http://schemas.microsoft.com/office/drawing/2014/main" id="{5ED29D87-8D4A-854B-8DAA-8398AEAA1655}"/>
                </a:ext>
              </a:extLst>
            </p:cNvPr>
            <p:cNvSpPr txBox="1"/>
            <p:nvPr/>
          </p:nvSpPr>
          <p:spPr>
            <a:xfrm>
              <a:off x="8360096" y="4051193"/>
              <a:ext cx="1064473" cy="283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100" b="1" kern="0" dirty="0" smtClean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cs typeface="Arial"/>
                  <a:sym typeface="Arial"/>
                </a:rPr>
                <a:t>SIDB03P</a:t>
              </a:r>
              <a:endParaRPr lang="en-US" sz="1100" b="1" kern="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endParaRPr>
            </a:p>
          </p:txBody>
        </p:sp>
      </p:grpSp>
      <p:sp>
        <p:nvSpPr>
          <p:cNvPr id="33" name="Rectangle 33">
            <a:extLst>
              <a:ext uri="{FF2B5EF4-FFF2-40B4-BE49-F238E27FC236}">
                <a16:creationId xmlns="" xmlns:a16="http://schemas.microsoft.com/office/drawing/2014/main" id="{5185B9EC-5D78-DA4D-9E86-5A1067691F53}"/>
              </a:ext>
            </a:extLst>
          </p:cNvPr>
          <p:cNvSpPr/>
          <p:nvPr/>
        </p:nvSpPr>
        <p:spPr>
          <a:xfrm>
            <a:off x="7257405" y="2437665"/>
            <a:ext cx="925512" cy="221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BK</a:t>
            </a:r>
            <a:endParaRPr lang="en-US" sz="10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34" name="Rectangle 34">
            <a:extLst>
              <a:ext uri="{FF2B5EF4-FFF2-40B4-BE49-F238E27FC236}">
                <a16:creationId xmlns="" xmlns:a16="http://schemas.microsoft.com/office/drawing/2014/main" id="{CC07ABED-7584-A648-B9DF-34C41DFA5163}"/>
              </a:ext>
            </a:extLst>
          </p:cNvPr>
          <p:cNvSpPr/>
          <p:nvPr/>
        </p:nvSpPr>
        <p:spPr>
          <a:xfrm>
            <a:off x="7257110" y="2653757"/>
            <a:ext cx="925513" cy="389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CPU:</a:t>
            </a:r>
            <a:r>
              <a:rPr lang="en-US" altLang="zh-TW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4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Core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MEM:</a:t>
            </a: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32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GB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35" name="Rectangle 35">
            <a:extLst>
              <a:ext uri="{FF2B5EF4-FFF2-40B4-BE49-F238E27FC236}">
                <a16:creationId xmlns="" xmlns:a16="http://schemas.microsoft.com/office/drawing/2014/main" id="{C44F1BF5-564A-C247-9399-9A1F83597399}"/>
              </a:ext>
            </a:extLst>
          </p:cNvPr>
          <p:cNvSpPr/>
          <p:nvPr/>
        </p:nvSpPr>
        <p:spPr>
          <a:xfrm>
            <a:off x="7263315" y="2990324"/>
            <a:ext cx="925513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172.16.99.139</a:t>
            </a:r>
            <a:endParaRPr lang="en-US" altLang="zh-TW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C44F1BF5-564A-C247-9399-9A1F83597399}"/>
              </a:ext>
            </a:extLst>
          </p:cNvPr>
          <p:cNvSpPr/>
          <p:nvPr/>
        </p:nvSpPr>
        <p:spPr>
          <a:xfrm>
            <a:off x="4849187" y="3185882"/>
            <a:ext cx="925513" cy="3401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172.16.99.136</a:t>
            </a: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(VIP)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4550735" y="1355010"/>
            <a:ext cx="4997373" cy="234511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6569452" y="1237233"/>
            <a:ext cx="1072817" cy="2666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200" kern="0" dirty="0" smtClean="0">
                <a:solidFill>
                  <a:srgbClr val="FFFFFF"/>
                </a:solidFill>
                <a:sym typeface="Arial"/>
              </a:rPr>
              <a:t>ODSDB</a:t>
            </a:r>
            <a:endParaRPr lang="en-US" sz="1200" kern="0" dirty="0">
              <a:solidFill>
                <a:srgbClr val="FFFFFF"/>
              </a:solidFill>
              <a:sym typeface="Arial"/>
            </a:endParaRPr>
          </a:p>
        </p:txBody>
      </p:sp>
      <p:cxnSp>
        <p:nvCxnSpPr>
          <p:cNvPr id="39" name="直線單箭頭接點 38"/>
          <p:cNvCxnSpPr>
            <a:stCxn id="20" idx="3"/>
            <a:endCxn id="26" idx="1"/>
          </p:cNvCxnSpPr>
          <p:nvPr/>
        </p:nvCxnSpPr>
        <p:spPr>
          <a:xfrm>
            <a:off x="5772886" y="2540364"/>
            <a:ext cx="290127" cy="3731"/>
          </a:xfrm>
          <a:prstGeom prst="straightConnector1">
            <a:avLst/>
          </a:prstGeom>
          <a:ln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6" idx="3"/>
          </p:cNvCxnSpPr>
          <p:nvPr/>
        </p:nvCxnSpPr>
        <p:spPr>
          <a:xfrm>
            <a:off x="4263712" y="3296146"/>
            <a:ext cx="2870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圖: 磁碟 40"/>
          <p:cNvSpPr/>
          <p:nvPr/>
        </p:nvSpPr>
        <p:spPr>
          <a:xfrm>
            <a:off x="6263755" y="4958980"/>
            <a:ext cx="1286540" cy="925242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6455707" y="4277811"/>
            <a:ext cx="925512" cy="2218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FFFFFF"/>
                </a:solidFill>
                <a:sym typeface="Arial"/>
              </a:rPr>
              <a:t>METAAP01</a:t>
            </a:r>
            <a:endParaRPr lang="en-US" sz="10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43" name="Rectangle 35">
            <a:extLst>
              <a:ext uri="{FF2B5EF4-FFF2-40B4-BE49-F238E27FC236}">
                <a16:creationId xmlns="" xmlns:a16="http://schemas.microsoft.com/office/drawing/2014/main" id="{C44F1BF5-564A-C247-9399-9A1F83597399}"/>
              </a:ext>
            </a:extLst>
          </p:cNvPr>
          <p:cNvSpPr/>
          <p:nvPr/>
        </p:nvSpPr>
        <p:spPr>
          <a:xfrm>
            <a:off x="6455706" y="4493818"/>
            <a:ext cx="925513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172.16.222.132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44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6444269" y="5312798"/>
            <a:ext cx="925512" cy="2218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FFFFFF"/>
                </a:solidFill>
                <a:sym typeface="Arial"/>
              </a:rPr>
              <a:t>METADB01</a:t>
            </a:r>
            <a:endParaRPr lang="en-US" sz="10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45" name="Rectangle 35">
            <a:extLst>
              <a:ext uri="{FF2B5EF4-FFF2-40B4-BE49-F238E27FC236}">
                <a16:creationId xmlns="" xmlns:a16="http://schemas.microsoft.com/office/drawing/2014/main" id="{C44F1BF5-564A-C247-9399-9A1F83597399}"/>
              </a:ext>
            </a:extLst>
          </p:cNvPr>
          <p:cNvSpPr/>
          <p:nvPr/>
        </p:nvSpPr>
        <p:spPr>
          <a:xfrm>
            <a:off x="6444269" y="5540748"/>
            <a:ext cx="925513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172.16.222.137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6907025" y="4703079"/>
            <a:ext cx="786" cy="255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圓角矩形 46"/>
          <p:cNvSpPr/>
          <p:nvPr/>
        </p:nvSpPr>
        <p:spPr>
          <a:xfrm>
            <a:off x="6015672" y="4049835"/>
            <a:ext cx="3266551" cy="2030608"/>
          </a:xfrm>
          <a:prstGeom prst="roundRect">
            <a:avLst/>
          </a:prstGeom>
          <a:noFill/>
          <a:ln>
            <a:solidFill>
              <a:srgbClr val="6699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6971514" y="3917650"/>
            <a:ext cx="1291446" cy="283608"/>
          </a:xfrm>
          <a:prstGeom prst="rect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zh-TW" altLang="en-US" sz="1200" kern="0" dirty="0" smtClean="0">
                <a:solidFill>
                  <a:srgbClr val="FFFFFF"/>
                </a:solidFill>
                <a:sym typeface="Arial"/>
              </a:rPr>
              <a:t>資料字典平台</a:t>
            </a:r>
            <a:endParaRPr lang="en-US" sz="1200" kern="0" dirty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50" name="Group 1040">
            <a:extLst>
              <a:ext uri="{FF2B5EF4-FFF2-40B4-BE49-F238E27FC236}">
                <a16:creationId xmlns="" xmlns:a16="http://schemas.microsoft.com/office/drawing/2014/main" id="{980A5E22-5F33-A041-B244-708C26033AD9}"/>
              </a:ext>
            </a:extLst>
          </p:cNvPr>
          <p:cNvGrpSpPr/>
          <p:nvPr/>
        </p:nvGrpSpPr>
        <p:grpSpPr>
          <a:xfrm>
            <a:off x="8371352" y="1465247"/>
            <a:ext cx="882264" cy="991768"/>
            <a:chOff x="8360096" y="3957867"/>
            <a:chExt cx="1064473" cy="1074619"/>
          </a:xfrm>
        </p:grpSpPr>
        <p:pic>
          <p:nvPicPr>
            <p:cNvPr id="51" name="Picture 155">
              <a:extLst>
                <a:ext uri="{FF2B5EF4-FFF2-40B4-BE49-F238E27FC236}">
                  <a16:creationId xmlns="" xmlns:a16="http://schemas.microsoft.com/office/drawing/2014/main" id="{ED3316DB-5595-7F48-8BC3-A8934EDD5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860" y="3957867"/>
              <a:ext cx="1018551" cy="1074619"/>
            </a:xfrm>
            <a:prstGeom prst="rect">
              <a:avLst/>
            </a:prstGeom>
          </p:spPr>
        </p:pic>
        <p:sp>
          <p:nvSpPr>
            <p:cNvPr id="52" name="TextBox 158">
              <a:extLst>
                <a:ext uri="{FF2B5EF4-FFF2-40B4-BE49-F238E27FC236}">
                  <a16:creationId xmlns="" xmlns:a16="http://schemas.microsoft.com/office/drawing/2014/main" id="{5ED29D87-8D4A-854B-8DAA-8398AEAA1655}"/>
                </a:ext>
              </a:extLst>
            </p:cNvPr>
            <p:cNvSpPr txBox="1"/>
            <p:nvPr/>
          </p:nvSpPr>
          <p:spPr>
            <a:xfrm>
              <a:off x="8360096" y="4051193"/>
              <a:ext cx="1064473" cy="283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100" b="1" kern="0" dirty="0" smtClean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cs typeface="Arial"/>
                  <a:sym typeface="Arial"/>
                </a:rPr>
                <a:t>SIDB04P</a:t>
              </a:r>
              <a:endParaRPr lang="en-US" sz="1100" b="1" kern="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endParaRPr>
            </a:p>
          </p:txBody>
        </p:sp>
      </p:grpSp>
      <p:sp>
        <p:nvSpPr>
          <p:cNvPr id="53" name="Rectangle 33">
            <a:extLst>
              <a:ext uri="{FF2B5EF4-FFF2-40B4-BE49-F238E27FC236}">
                <a16:creationId xmlns="" xmlns:a16="http://schemas.microsoft.com/office/drawing/2014/main" id="{5185B9EC-5D78-DA4D-9E86-5A1067691F53}"/>
              </a:ext>
            </a:extLst>
          </p:cNvPr>
          <p:cNvSpPr/>
          <p:nvPr/>
        </p:nvSpPr>
        <p:spPr>
          <a:xfrm>
            <a:off x="8324218" y="2431175"/>
            <a:ext cx="925512" cy="221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Clone DB</a:t>
            </a:r>
            <a:endParaRPr lang="en-US" sz="10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54" name="Rectangle 34">
            <a:extLst>
              <a:ext uri="{FF2B5EF4-FFF2-40B4-BE49-F238E27FC236}">
                <a16:creationId xmlns="" xmlns:a16="http://schemas.microsoft.com/office/drawing/2014/main" id="{CC07ABED-7584-A648-B9DF-34C41DFA5163}"/>
              </a:ext>
            </a:extLst>
          </p:cNvPr>
          <p:cNvSpPr/>
          <p:nvPr/>
        </p:nvSpPr>
        <p:spPr>
          <a:xfrm>
            <a:off x="8323923" y="2647267"/>
            <a:ext cx="925513" cy="389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CPU:</a:t>
            </a: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2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Core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MEM:</a:t>
            </a: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16</a:t>
            </a:r>
            <a:r>
              <a:rPr lang="en-US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GB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55" name="Rectangle 35">
            <a:extLst>
              <a:ext uri="{FF2B5EF4-FFF2-40B4-BE49-F238E27FC236}">
                <a16:creationId xmlns="" xmlns:a16="http://schemas.microsoft.com/office/drawing/2014/main" id="{C44F1BF5-564A-C247-9399-9A1F83597399}"/>
              </a:ext>
            </a:extLst>
          </p:cNvPr>
          <p:cNvSpPr/>
          <p:nvPr/>
        </p:nvSpPr>
        <p:spPr>
          <a:xfrm>
            <a:off x="8330128" y="2983834"/>
            <a:ext cx="925513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172.16.99.140</a:t>
            </a:r>
            <a:endParaRPr lang="en-US" altLang="zh-TW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58" name="流程圖: 磁碟 57"/>
          <p:cNvSpPr/>
          <p:nvPr/>
        </p:nvSpPr>
        <p:spPr>
          <a:xfrm>
            <a:off x="7760820" y="4958980"/>
            <a:ext cx="1286540" cy="925242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7760820" y="5312798"/>
            <a:ext cx="1286540" cy="227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>
                <a:solidFill>
                  <a:srgbClr val="FFFFFF"/>
                </a:solidFill>
                <a:sym typeface="Arial"/>
              </a:rPr>
              <a:t>METADB02(</a:t>
            </a:r>
            <a:r>
              <a:rPr lang="zh-TW" altLang="en-US" sz="1000" kern="0" dirty="0">
                <a:solidFill>
                  <a:srgbClr val="FFFFFF"/>
                </a:solidFill>
                <a:sym typeface="Arial"/>
              </a:rPr>
              <a:t>備援</a:t>
            </a:r>
            <a:r>
              <a:rPr lang="en-US" altLang="zh-TW" sz="1000" kern="0" dirty="0">
                <a:solidFill>
                  <a:srgbClr val="FFFFFF"/>
                </a:solidFill>
                <a:sym typeface="Arial"/>
              </a:rPr>
              <a:t>)</a:t>
            </a:r>
            <a:endParaRPr lang="en-US" sz="10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60" name="Rectangle 35">
            <a:extLst>
              <a:ext uri="{FF2B5EF4-FFF2-40B4-BE49-F238E27FC236}">
                <a16:creationId xmlns="" xmlns:a16="http://schemas.microsoft.com/office/drawing/2014/main" id="{C44F1BF5-564A-C247-9399-9A1F83597399}"/>
              </a:ext>
            </a:extLst>
          </p:cNvPr>
          <p:cNvSpPr/>
          <p:nvPr/>
        </p:nvSpPr>
        <p:spPr>
          <a:xfrm>
            <a:off x="7760820" y="5540748"/>
            <a:ext cx="1286540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172.16.222.150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61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7738608" y="4279045"/>
            <a:ext cx="1286540" cy="227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FFFFFF"/>
                </a:solidFill>
                <a:sym typeface="Arial"/>
              </a:rPr>
              <a:t>METAAP02</a:t>
            </a:r>
            <a:r>
              <a:rPr lang="en-US" altLang="zh-TW" sz="1000" kern="0" dirty="0">
                <a:solidFill>
                  <a:srgbClr val="FFFFFF"/>
                </a:solidFill>
                <a:sym typeface="Arial"/>
              </a:rPr>
              <a:t>(</a:t>
            </a:r>
            <a:r>
              <a:rPr lang="zh-TW" altLang="en-US" sz="1000" kern="0" dirty="0">
                <a:solidFill>
                  <a:srgbClr val="FFFFFF"/>
                </a:solidFill>
                <a:sym typeface="Arial"/>
              </a:rPr>
              <a:t>備援</a:t>
            </a:r>
            <a:r>
              <a:rPr lang="en-US" altLang="zh-TW" sz="1000" kern="0" dirty="0">
                <a:solidFill>
                  <a:srgbClr val="FFFFFF"/>
                </a:solidFill>
                <a:sym typeface="Arial"/>
              </a:rPr>
              <a:t>)</a:t>
            </a:r>
            <a:endParaRPr lang="en-US" sz="10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62" name="Rectangle 35">
            <a:extLst>
              <a:ext uri="{FF2B5EF4-FFF2-40B4-BE49-F238E27FC236}">
                <a16:creationId xmlns="" xmlns:a16="http://schemas.microsoft.com/office/drawing/2014/main" id="{C44F1BF5-564A-C247-9399-9A1F83597399}"/>
              </a:ext>
            </a:extLst>
          </p:cNvPr>
          <p:cNvSpPr/>
          <p:nvPr/>
        </p:nvSpPr>
        <p:spPr>
          <a:xfrm>
            <a:off x="7738608" y="4506995"/>
            <a:ext cx="1286540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172.16.222.149</a:t>
            </a:r>
          </a:p>
        </p:txBody>
      </p:sp>
      <p:sp>
        <p:nvSpPr>
          <p:cNvPr id="63" name="圓角矩形 62"/>
          <p:cNvSpPr/>
          <p:nvPr/>
        </p:nvSpPr>
        <p:spPr>
          <a:xfrm>
            <a:off x="437316" y="4978962"/>
            <a:ext cx="1636100" cy="734369"/>
          </a:xfrm>
          <a:prstGeom prst="roundRect">
            <a:avLst/>
          </a:prstGeom>
          <a:noFill/>
          <a:ln>
            <a:solidFill>
              <a:srgbClr val="FF33CC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817119" y="5192366"/>
            <a:ext cx="925512" cy="221838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FFFFFF"/>
                </a:solidFill>
                <a:sym typeface="Arial"/>
              </a:rPr>
              <a:t>USRIMP01P</a:t>
            </a:r>
            <a:endParaRPr lang="en-US" sz="10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65" name="Rectangle 35">
            <a:extLst>
              <a:ext uri="{FF2B5EF4-FFF2-40B4-BE49-F238E27FC236}">
                <a16:creationId xmlns="" xmlns:a16="http://schemas.microsoft.com/office/drawing/2014/main" id="{C44F1BF5-564A-C247-9399-9A1F83597399}"/>
              </a:ext>
            </a:extLst>
          </p:cNvPr>
          <p:cNvSpPr/>
          <p:nvPr/>
        </p:nvSpPr>
        <p:spPr>
          <a:xfrm>
            <a:off x="817118" y="5408373"/>
            <a:ext cx="925513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172.18.219.32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66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612104" y="4868042"/>
            <a:ext cx="1351894" cy="266633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zh-TW" altLang="en-US" sz="1050" kern="0" dirty="0">
                <a:solidFill>
                  <a:schemeClr val="bg1"/>
                </a:solidFill>
                <a:sym typeface="Arial"/>
              </a:rPr>
              <a:t>外部資料源平台</a:t>
            </a:r>
            <a:endParaRPr lang="en-US" sz="1050" kern="0" dirty="0">
              <a:solidFill>
                <a:schemeClr val="bg1"/>
              </a:solidFill>
              <a:sym typeface="Arial"/>
            </a:endParaRPr>
          </a:p>
        </p:txBody>
      </p:sp>
      <p:cxnSp>
        <p:nvCxnSpPr>
          <p:cNvPr id="68" name="直線單箭頭接點 67"/>
          <p:cNvCxnSpPr>
            <a:stCxn id="66" idx="0"/>
            <a:endCxn id="6" idx="2"/>
          </p:cNvCxnSpPr>
          <p:nvPr/>
        </p:nvCxnSpPr>
        <p:spPr>
          <a:xfrm flipV="1">
            <a:off x="1288051" y="3987262"/>
            <a:ext cx="1747601" cy="88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2180580" y="4970901"/>
            <a:ext cx="1636100" cy="734369"/>
          </a:xfrm>
          <a:prstGeom prst="roundRect">
            <a:avLst/>
          </a:prstGeom>
          <a:noFill/>
          <a:ln>
            <a:solidFill>
              <a:srgbClr val="808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2519930" y="5184304"/>
            <a:ext cx="1019130" cy="229899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FFFFFF"/>
                </a:solidFill>
                <a:sym typeface="Arial"/>
              </a:rPr>
              <a:t>ODSMSK01P</a:t>
            </a:r>
            <a:endParaRPr lang="en-US" sz="10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71" name="Rectangle 35">
            <a:extLst>
              <a:ext uri="{FF2B5EF4-FFF2-40B4-BE49-F238E27FC236}">
                <a16:creationId xmlns="" xmlns:a16="http://schemas.microsoft.com/office/drawing/2014/main" id="{C44F1BF5-564A-C247-9399-9A1F83597399}"/>
              </a:ext>
            </a:extLst>
          </p:cNvPr>
          <p:cNvSpPr/>
          <p:nvPr/>
        </p:nvSpPr>
        <p:spPr>
          <a:xfrm>
            <a:off x="2519931" y="5400312"/>
            <a:ext cx="1019130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172.18.219.13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72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2355368" y="4859981"/>
            <a:ext cx="1351894" cy="266633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sym typeface="Arial"/>
              </a:rPr>
              <a:t>PDM</a:t>
            </a:r>
            <a:r>
              <a:rPr lang="zh-TW" altLang="en-US" sz="1050" kern="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sym typeface="Arial"/>
              </a:rPr>
              <a:t>去識別化</a:t>
            </a:r>
            <a:endParaRPr lang="en-US" sz="1050" kern="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sym typeface="Arial"/>
            </a:endParaRPr>
          </a:p>
        </p:txBody>
      </p:sp>
      <p:cxnSp>
        <p:nvCxnSpPr>
          <p:cNvPr id="75" name="直線單箭頭接點 74"/>
          <p:cNvCxnSpPr>
            <a:stCxn id="72" idx="0"/>
            <a:endCxn id="6" idx="2"/>
          </p:cNvCxnSpPr>
          <p:nvPr/>
        </p:nvCxnSpPr>
        <p:spPr>
          <a:xfrm flipV="1">
            <a:off x="3031315" y="3987262"/>
            <a:ext cx="4337" cy="872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圓角矩形 83"/>
          <p:cNvSpPr/>
          <p:nvPr/>
        </p:nvSpPr>
        <p:spPr>
          <a:xfrm>
            <a:off x="3915284" y="4974159"/>
            <a:ext cx="1636100" cy="73436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4254634" y="5187562"/>
            <a:ext cx="1019130" cy="2298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kern="0" dirty="0" smtClean="0">
                <a:solidFill>
                  <a:srgbClr val="FFFFFF"/>
                </a:solidFill>
                <a:sym typeface="Arial"/>
              </a:rPr>
              <a:t>ABMDB01P</a:t>
            </a:r>
            <a:endParaRPr lang="en-US" sz="10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86" name="Rectangle 35">
            <a:extLst>
              <a:ext uri="{FF2B5EF4-FFF2-40B4-BE49-F238E27FC236}">
                <a16:creationId xmlns="" xmlns:a16="http://schemas.microsoft.com/office/drawing/2014/main" id="{C44F1BF5-564A-C247-9399-9A1F83597399}"/>
              </a:ext>
            </a:extLst>
          </p:cNvPr>
          <p:cNvSpPr/>
          <p:nvPr/>
        </p:nvSpPr>
        <p:spPr>
          <a:xfrm>
            <a:off x="4254635" y="5403570"/>
            <a:ext cx="1019130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172.16.221.213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87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4090072" y="4863239"/>
            <a:ext cx="1351894" cy="2666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zh-TW" altLang="en-US" sz="1050" kern="0" dirty="0" smtClean="0">
                <a:solidFill>
                  <a:schemeClr val="bg1"/>
                </a:solidFill>
                <a:sym typeface="Arial"/>
              </a:rPr>
              <a:t>銀行</a:t>
            </a:r>
            <a:r>
              <a:rPr lang="en-US" altLang="zh-TW" sz="1050" kern="0" dirty="0" smtClean="0">
                <a:solidFill>
                  <a:schemeClr val="bg1"/>
                </a:solidFill>
                <a:sym typeface="Arial"/>
              </a:rPr>
              <a:t>ABC</a:t>
            </a:r>
            <a:r>
              <a:rPr lang="zh-TW" altLang="en-US" sz="1050" kern="0" dirty="0" smtClean="0">
                <a:solidFill>
                  <a:schemeClr val="bg1"/>
                </a:solidFill>
                <a:sym typeface="Arial"/>
              </a:rPr>
              <a:t>系統</a:t>
            </a:r>
            <a:endParaRPr lang="en-US" sz="1050" kern="0" dirty="0">
              <a:solidFill>
                <a:schemeClr val="bg1"/>
              </a:solidFill>
              <a:sym typeface="Arial"/>
            </a:endParaRPr>
          </a:p>
        </p:txBody>
      </p:sp>
      <p:cxnSp>
        <p:nvCxnSpPr>
          <p:cNvPr id="89" name="直線單箭頭接點 88"/>
          <p:cNvCxnSpPr>
            <a:stCxn id="87" idx="0"/>
            <a:endCxn id="6" idx="2"/>
          </p:cNvCxnSpPr>
          <p:nvPr/>
        </p:nvCxnSpPr>
        <p:spPr>
          <a:xfrm flipH="1" flipV="1">
            <a:off x="3035652" y="3987262"/>
            <a:ext cx="1730367" cy="87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2423134" y="1466117"/>
            <a:ext cx="1636100" cy="73436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2762484" y="1679520"/>
            <a:ext cx="1019130" cy="229899"/>
          </a:xfrm>
          <a:prstGeom prst="rect">
            <a:avLst/>
          </a:prstGeom>
          <a:solidFill>
            <a:srgbClr val="CC00FF"/>
          </a:solidFill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00" dirty="0"/>
              <a:t>BPMBI01P</a:t>
            </a:r>
            <a:endParaRPr lang="en-US" sz="10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92" name="Rectangle 35">
            <a:extLst>
              <a:ext uri="{FF2B5EF4-FFF2-40B4-BE49-F238E27FC236}">
                <a16:creationId xmlns="" xmlns:a16="http://schemas.microsoft.com/office/drawing/2014/main" id="{C44F1BF5-564A-C247-9399-9A1F83597399}"/>
              </a:ext>
            </a:extLst>
          </p:cNvPr>
          <p:cNvSpPr/>
          <p:nvPr/>
        </p:nvSpPr>
        <p:spPr>
          <a:xfrm>
            <a:off x="2762485" y="1895528"/>
            <a:ext cx="1019130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172.16.99.165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93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2597922" y="1355197"/>
            <a:ext cx="1351894" cy="2666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 smtClean="0">
                <a:solidFill>
                  <a:schemeClr val="bg1"/>
                </a:solidFill>
                <a:sym typeface="Arial"/>
              </a:rPr>
              <a:t>OBIEE</a:t>
            </a:r>
            <a:endParaRPr lang="en-US" sz="1050" kern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80909" y="1462386"/>
            <a:ext cx="1636100" cy="73436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Rectangle 35">
            <a:extLst>
              <a:ext uri="{FF2B5EF4-FFF2-40B4-BE49-F238E27FC236}">
                <a16:creationId xmlns="" xmlns:a16="http://schemas.microsoft.com/office/drawing/2014/main" id="{C44F1BF5-564A-C247-9399-9A1F83597399}"/>
              </a:ext>
            </a:extLst>
          </p:cNvPr>
          <p:cNvSpPr/>
          <p:nvPr/>
        </p:nvSpPr>
        <p:spPr>
          <a:xfrm>
            <a:off x="620260" y="1618099"/>
            <a:ext cx="1019130" cy="4928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DR-SIIFM</a:t>
            </a: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CPU:8</a:t>
            </a:r>
            <a:r>
              <a:rPr lang="zh-TW" alt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</a:t>
            </a:r>
            <a:r>
              <a:rPr lang="en-US" altLang="zh-TW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Core</a:t>
            </a: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MEM:64</a:t>
            </a:r>
            <a:r>
              <a:rPr lang="zh-TW" alt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</a:t>
            </a:r>
            <a:r>
              <a:rPr lang="en-US" altLang="zh-TW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GB</a:t>
            </a:r>
            <a:endParaRPr lang="en-US" sz="8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97" name="Rectangle 32">
            <a:extLst>
              <a:ext uri="{FF2B5EF4-FFF2-40B4-BE49-F238E27FC236}">
                <a16:creationId xmlns="" xmlns:a16="http://schemas.microsoft.com/office/drawing/2014/main" id="{69944704-80BA-5D4E-A191-A8398913363D}"/>
              </a:ext>
            </a:extLst>
          </p:cNvPr>
          <p:cNvSpPr/>
          <p:nvPr/>
        </p:nvSpPr>
        <p:spPr>
          <a:xfrm>
            <a:off x="455697" y="1351466"/>
            <a:ext cx="1351894" cy="26663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 smtClean="0">
                <a:solidFill>
                  <a:schemeClr val="bg1"/>
                </a:solidFill>
                <a:sym typeface="Arial"/>
              </a:rPr>
              <a:t>DR(</a:t>
            </a:r>
            <a:r>
              <a:rPr lang="zh-TW" altLang="en-US" sz="1050" kern="0" dirty="0" smtClean="0">
                <a:solidFill>
                  <a:schemeClr val="bg1"/>
                </a:solidFill>
                <a:sym typeface="Arial"/>
              </a:rPr>
              <a:t>龍潭機房</a:t>
            </a:r>
            <a:r>
              <a:rPr lang="en-US" altLang="zh-TW" sz="1050" kern="0" dirty="0" smtClean="0">
                <a:solidFill>
                  <a:schemeClr val="bg1"/>
                </a:solidFill>
                <a:sym typeface="Arial"/>
              </a:rPr>
              <a:t>)</a:t>
            </a:r>
            <a:endParaRPr lang="en-US" sz="1050" kern="0" dirty="0">
              <a:solidFill>
                <a:schemeClr val="bg1"/>
              </a:solidFill>
              <a:sym typeface="Arial"/>
            </a:endParaRPr>
          </a:p>
        </p:txBody>
      </p:sp>
      <p:cxnSp>
        <p:nvCxnSpPr>
          <p:cNvPr id="101" name="直線單箭頭接點 100"/>
          <p:cNvCxnSpPr>
            <a:stCxn id="90" idx="3"/>
            <a:endCxn id="37" idx="1"/>
          </p:cNvCxnSpPr>
          <p:nvPr/>
        </p:nvCxnSpPr>
        <p:spPr>
          <a:xfrm>
            <a:off x="4059234" y="1833302"/>
            <a:ext cx="491501" cy="694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42" idx="3"/>
            <a:endCxn id="61" idx="1"/>
          </p:cNvCxnSpPr>
          <p:nvPr/>
        </p:nvCxnSpPr>
        <p:spPr>
          <a:xfrm>
            <a:off x="7381219" y="4388730"/>
            <a:ext cx="357389" cy="42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41" idx="4"/>
            <a:endCxn id="58" idx="2"/>
          </p:cNvCxnSpPr>
          <p:nvPr/>
        </p:nvCxnSpPr>
        <p:spPr>
          <a:xfrm>
            <a:off x="7550295" y="5421601"/>
            <a:ext cx="2105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5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050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677150" y="6356350"/>
            <a:ext cx="2228850" cy="365125"/>
          </a:xfrm>
          <a:noFill/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fld id="{DB69ED78-85C8-4D30-ADFD-980E92AFDFAB}" type="slidenum">
              <a:rPr lang="en-US" altLang="zh-TW" sz="1400" smtClean="0">
                <a:latin typeface="微軟正黑體" pitchFamily="34" charset="-120"/>
                <a:ea typeface="微軟正黑體" pitchFamily="34" charset="-120"/>
              </a:rPr>
              <a:pPr/>
              <a:t>6</a:t>
            </a:fld>
            <a:endParaRPr lang="en-US" altLang="zh-TW" sz="140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2222500" y="823913"/>
            <a:ext cx="7353300" cy="2176462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endParaRPr lang="zh-TW" altLang="zh-TW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8542338" y="2420938"/>
            <a:ext cx="1027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金控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87350" y="5829300"/>
            <a:ext cx="92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2400" b="1">
                <a:latin typeface="微軟正黑體" pitchFamily="34" charset="-120"/>
                <a:ea typeface="微軟正黑體" pitchFamily="34" charset="-120"/>
              </a:rPr>
              <a:t>人壽</a:t>
            </a:r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584200" y="211138"/>
            <a:ext cx="8750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銀行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ODS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 與各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BU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ETL</a:t>
            </a:r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傳檔環境示意圖</a:t>
            </a:r>
            <a:endParaRPr lang="en-US" altLang="zh-TW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57" name="Rectangle 8"/>
          <p:cNvSpPr>
            <a:spLocks noChangeArrowheads="1"/>
          </p:cNvSpPr>
          <p:nvPr/>
        </p:nvSpPr>
        <p:spPr bwMode="auto">
          <a:xfrm>
            <a:off x="428625" y="3213100"/>
            <a:ext cx="2112963" cy="3095625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endParaRPr lang="zh-TW" altLang="zh-TW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465138" y="3929063"/>
            <a:ext cx="20701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200">
                <a:latin typeface="微軟正黑體" pitchFamily="34" charset="-120"/>
                <a:ea typeface="微軟正黑體" pitchFamily="34" charset="-120"/>
              </a:rPr>
              <a:t>Fblife14  (CD Server)</a:t>
            </a:r>
          </a:p>
          <a:p>
            <a:pPr>
              <a:spcBef>
                <a:spcPct val="50000"/>
              </a:spcBef>
            </a:pPr>
            <a:r>
              <a:rPr lang="en-US" altLang="zh-TW" sz="1200">
                <a:latin typeface="微軟正黑體" pitchFamily="34" charset="-120"/>
                <a:ea typeface="微軟正黑體" pitchFamily="34" charset="-120"/>
              </a:rPr>
              <a:t>192.168.2.14</a:t>
            </a:r>
          </a:p>
          <a:p>
            <a:pPr>
              <a:spcBef>
                <a:spcPct val="50000"/>
              </a:spcBef>
            </a:pPr>
            <a:endParaRPr lang="en-US" altLang="zh-TW" sz="1200" b="1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9" name="Picture 1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38" y="1104901"/>
            <a:ext cx="825500" cy="7381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Text Box 15"/>
          <p:cNvSpPr txBox="1">
            <a:spLocks noChangeArrowheads="1"/>
          </p:cNvSpPr>
          <p:nvPr/>
        </p:nvSpPr>
        <p:spPr bwMode="auto">
          <a:xfrm>
            <a:off x="2424113" y="1881188"/>
            <a:ext cx="2184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Port  1363/1364</a:t>
            </a:r>
          </a:p>
        </p:txBody>
      </p:sp>
      <p:sp>
        <p:nvSpPr>
          <p:cNvPr id="2061" name="Rectangle 16"/>
          <p:cNvSpPr>
            <a:spLocks noChangeArrowheads="1"/>
          </p:cNvSpPr>
          <p:nvPr/>
        </p:nvSpPr>
        <p:spPr bwMode="auto">
          <a:xfrm>
            <a:off x="5330031" y="1839006"/>
            <a:ext cx="1781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金控對內</a:t>
            </a:r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CD Server</a:t>
            </a:r>
          </a:p>
          <a:p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FHCIDCP</a:t>
            </a:r>
          </a:p>
          <a:p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10.201.13.61</a:t>
            </a:r>
          </a:p>
        </p:txBody>
      </p:sp>
      <p:sp>
        <p:nvSpPr>
          <p:cNvPr id="2062" name="Rectangle 19"/>
          <p:cNvSpPr>
            <a:spLocks noChangeArrowheads="1"/>
          </p:cNvSpPr>
          <p:nvPr/>
        </p:nvSpPr>
        <p:spPr bwMode="auto">
          <a:xfrm>
            <a:off x="2846388" y="3213100"/>
            <a:ext cx="2027237" cy="3095625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endParaRPr lang="zh-TW" altLang="zh-TW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63" name="Rectangle 20"/>
          <p:cNvSpPr>
            <a:spLocks noChangeArrowheads="1"/>
          </p:cNvSpPr>
          <p:nvPr/>
        </p:nvSpPr>
        <p:spPr bwMode="auto">
          <a:xfrm>
            <a:off x="5030788" y="3213100"/>
            <a:ext cx="2339975" cy="3095625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endParaRPr lang="zh-TW" altLang="zh-TW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64" name="Rectangle 21"/>
          <p:cNvSpPr>
            <a:spLocks noChangeArrowheads="1"/>
          </p:cNvSpPr>
          <p:nvPr/>
        </p:nvSpPr>
        <p:spPr bwMode="auto">
          <a:xfrm>
            <a:off x="7527925" y="3213100"/>
            <a:ext cx="2027238" cy="3095625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endParaRPr lang="zh-TW" altLang="zh-TW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65" name="Text Box 22"/>
          <p:cNvSpPr txBox="1">
            <a:spLocks noChangeArrowheads="1"/>
          </p:cNvSpPr>
          <p:nvPr/>
        </p:nvSpPr>
        <p:spPr bwMode="auto">
          <a:xfrm>
            <a:off x="2863850" y="5857875"/>
            <a:ext cx="98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2400" b="1">
                <a:latin typeface="微軟正黑體" pitchFamily="34" charset="-120"/>
                <a:ea typeface="微軟正黑體" pitchFamily="34" charset="-120"/>
              </a:rPr>
              <a:t>產險</a:t>
            </a:r>
          </a:p>
        </p:txBody>
      </p:sp>
      <p:sp>
        <p:nvSpPr>
          <p:cNvPr id="2066" name="Text Box 23"/>
          <p:cNvSpPr txBox="1">
            <a:spLocks noChangeArrowheads="1"/>
          </p:cNvSpPr>
          <p:nvPr/>
        </p:nvSpPr>
        <p:spPr bwMode="auto">
          <a:xfrm>
            <a:off x="5030788" y="5857875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2400" b="1">
                <a:latin typeface="微軟正黑體" pitchFamily="34" charset="-120"/>
                <a:ea typeface="微軟正黑體" pitchFamily="34" charset="-120"/>
              </a:rPr>
              <a:t>證券</a:t>
            </a:r>
            <a:endParaRPr lang="zh-TW" altLang="en-US" sz="24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67" name="Text Box 24"/>
          <p:cNvSpPr txBox="1">
            <a:spLocks noChangeArrowheads="1"/>
          </p:cNvSpPr>
          <p:nvPr/>
        </p:nvSpPr>
        <p:spPr bwMode="auto">
          <a:xfrm>
            <a:off x="7507288" y="5805488"/>
            <a:ext cx="100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2400" b="1">
                <a:latin typeface="微軟正黑體" pitchFamily="34" charset="-120"/>
                <a:ea typeface="微軟正黑體" pitchFamily="34" charset="-120"/>
              </a:rPr>
              <a:t>銀行</a:t>
            </a:r>
          </a:p>
        </p:txBody>
      </p:sp>
      <p:sp>
        <p:nvSpPr>
          <p:cNvPr id="2068" name="Rectangle 31"/>
          <p:cNvSpPr>
            <a:spLocks noChangeArrowheads="1"/>
          </p:cNvSpPr>
          <p:nvPr/>
        </p:nvSpPr>
        <p:spPr bwMode="auto">
          <a:xfrm>
            <a:off x="2157413" y="1698625"/>
            <a:ext cx="269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  <p:pic>
        <p:nvPicPr>
          <p:cNvPr id="2069" name="Picture 3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5516563"/>
            <a:ext cx="722312" cy="62706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0" name="Line 33"/>
          <p:cNvSpPr>
            <a:spLocks noChangeShapeType="1"/>
          </p:cNvSpPr>
          <p:nvPr/>
        </p:nvSpPr>
        <p:spPr bwMode="auto">
          <a:xfrm flipH="1" flipV="1">
            <a:off x="6346824" y="2162061"/>
            <a:ext cx="1901825" cy="1409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71" name="Text Box 35"/>
          <p:cNvSpPr txBox="1">
            <a:spLocks noChangeArrowheads="1"/>
          </p:cNvSpPr>
          <p:nvPr/>
        </p:nvSpPr>
        <p:spPr bwMode="auto">
          <a:xfrm>
            <a:off x="2863850" y="3830638"/>
            <a:ext cx="20113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200">
                <a:latin typeface="微軟正黑體" pitchFamily="34" charset="-120"/>
                <a:ea typeface="微軟正黑體" pitchFamily="34" charset="-120"/>
              </a:rPr>
              <a:t>FB_NT1(CD Server)</a:t>
            </a:r>
          </a:p>
          <a:p>
            <a:pPr>
              <a:spcBef>
                <a:spcPct val="50000"/>
              </a:spcBef>
            </a:pPr>
            <a:r>
              <a:rPr lang="en-US" altLang="zh-TW" sz="1200">
                <a:latin typeface="微軟正黑體" pitchFamily="34" charset="-120"/>
                <a:ea typeface="微軟正黑體" pitchFamily="34" charset="-120"/>
              </a:rPr>
              <a:t>10.0.0.90</a:t>
            </a:r>
          </a:p>
        </p:txBody>
      </p:sp>
      <p:pic>
        <p:nvPicPr>
          <p:cNvPr id="2072" name="Picture 3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5500688"/>
            <a:ext cx="739775" cy="62706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3" name="Line 37"/>
          <p:cNvSpPr>
            <a:spLocks noChangeShapeType="1"/>
          </p:cNvSpPr>
          <p:nvPr/>
        </p:nvSpPr>
        <p:spPr bwMode="auto">
          <a:xfrm flipH="1" flipV="1">
            <a:off x="4043363" y="5000625"/>
            <a:ext cx="193675" cy="357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074" name="Picture 3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3333750"/>
            <a:ext cx="677862" cy="5238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5" name="Line 40"/>
          <p:cNvSpPr>
            <a:spLocks noChangeShapeType="1"/>
          </p:cNvSpPr>
          <p:nvPr/>
        </p:nvSpPr>
        <p:spPr bwMode="auto">
          <a:xfrm flipH="1" flipV="1">
            <a:off x="6435725" y="4859338"/>
            <a:ext cx="142875" cy="427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76" name="Text Box 42"/>
          <p:cNvSpPr txBox="1">
            <a:spLocks noChangeArrowheads="1"/>
          </p:cNvSpPr>
          <p:nvPr/>
        </p:nvSpPr>
        <p:spPr bwMode="auto">
          <a:xfrm>
            <a:off x="7569200" y="3949700"/>
            <a:ext cx="20113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BNKICDP(CD Server)</a:t>
            </a:r>
          </a:p>
          <a:p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172.16.221.64</a:t>
            </a:r>
          </a:p>
          <a:p>
            <a:r>
              <a:rPr lang="en-US" altLang="zh-TW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D:\BNK_D\SIIFM\UP</a:t>
            </a:r>
          </a:p>
        </p:txBody>
      </p:sp>
      <p:pic>
        <p:nvPicPr>
          <p:cNvPr id="2077" name="Picture 4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25" y="5357813"/>
            <a:ext cx="669925" cy="642937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" name="Text Box 45"/>
          <p:cNvSpPr txBox="1">
            <a:spLocks noChangeArrowheads="1"/>
          </p:cNvSpPr>
          <p:nvPr/>
        </p:nvSpPr>
        <p:spPr bwMode="auto">
          <a:xfrm>
            <a:off x="5262563" y="3857625"/>
            <a:ext cx="19351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200">
                <a:latin typeface="微軟正黑體" pitchFamily="34" charset="-120"/>
                <a:ea typeface="微軟正黑體" pitchFamily="34" charset="-120"/>
              </a:rPr>
              <a:t>CDADMW (CD Server)</a:t>
            </a:r>
          </a:p>
          <a:p>
            <a:pPr>
              <a:spcBef>
                <a:spcPct val="50000"/>
              </a:spcBef>
            </a:pPr>
            <a:r>
              <a:rPr lang="en-US" altLang="zh-TW" sz="1200">
                <a:latin typeface="微軟正黑體" pitchFamily="34" charset="-120"/>
                <a:ea typeface="微軟正黑體" pitchFamily="34" charset="-120"/>
              </a:rPr>
              <a:t>10.81.15.42</a:t>
            </a:r>
          </a:p>
          <a:p>
            <a:pPr>
              <a:spcBef>
                <a:spcPct val="50000"/>
              </a:spcBef>
            </a:pPr>
            <a:endParaRPr lang="en-US" altLang="zh-TW" sz="12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79" name="Text Box 47"/>
          <p:cNvSpPr txBox="1">
            <a:spLocks noChangeArrowheads="1"/>
          </p:cNvSpPr>
          <p:nvPr/>
        </p:nvSpPr>
        <p:spPr bwMode="auto">
          <a:xfrm>
            <a:off x="2322513" y="2428875"/>
            <a:ext cx="92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latin typeface="微軟正黑體" pitchFamily="34" charset="-120"/>
                <a:ea typeface="微軟正黑體" pitchFamily="34" charset="-120"/>
              </a:rPr>
              <a:t>Put</a:t>
            </a:r>
          </a:p>
        </p:txBody>
      </p:sp>
      <p:sp>
        <p:nvSpPr>
          <p:cNvPr id="2080" name="Text Box 48"/>
          <p:cNvSpPr txBox="1">
            <a:spLocks noChangeArrowheads="1"/>
          </p:cNvSpPr>
          <p:nvPr/>
        </p:nvSpPr>
        <p:spPr bwMode="auto">
          <a:xfrm>
            <a:off x="4150179" y="2433184"/>
            <a:ext cx="1238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Put</a:t>
            </a:r>
          </a:p>
        </p:txBody>
      </p:sp>
      <p:sp>
        <p:nvSpPr>
          <p:cNvPr id="2081" name="Text Box 50"/>
          <p:cNvSpPr txBox="1">
            <a:spLocks noChangeArrowheads="1"/>
          </p:cNvSpPr>
          <p:nvPr/>
        </p:nvSpPr>
        <p:spPr bwMode="auto">
          <a:xfrm>
            <a:off x="6172200" y="2591254"/>
            <a:ext cx="77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Put</a:t>
            </a:r>
          </a:p>
        </p:txBody>
      </p:sp>
      <p:sp>
        <p:nvSpPr>
          <p:cNvPr id="2082" name="Text Box 51"/>
          <p:cNvSpPr txBox="1">
            <a:spLocks noChangeArrowheads="1"/>
          </p:cNvSpPr>
          <p:nvPr/>
        </p:nvSpPr>
        <p:spPr bwMode="auto">
          <a:xfrm>
            <a:off x="1238250" y="5043488"/>
            <a:ext cx="77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latin typeface="微軟正黑體" pitchFamily="34" charset="-120"/>
                <a:ea typeface="微軟正黑體" pitchFamily="34" charset="-120"/>
              </a:rPr>
              <a:t>Put</a:t>
            </a:r>
          </a:p>
        </p:txBody>
      </p:sp>
      <p:sp>
        <p:nvSpPr>
          <p:cNvPr id="2083" name="Text Box 52"/>
          <p:cNvSpPr txBox="1">
            <a:spLocks noChangeArrowheads="1"/>
          </p:cNvSpPr>
          <p:nvPr/>
        </p:nvSpPr>
        <p:spPr bwMode="auto">
          <a:xfrm>
            <a:off x="3157538" y="5233988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latin typeface="微軟正黑體" pitchFamily="34" charset="-120"/>
                <a:ea typeface="微軟正黑體" pitchFamily="34" charset="-120"/>
              </a:rPr>
              <a:t>Put</a:t>
            </a:r>
          </a:p>
        </p:txBody>
      </p:sp>
      <p:sp>
        <p:nvSpPr>
          <p:cNvPr id="2084" name="Text Box 54"/>
          <p:cNvSpPr txBox="1">
            <a:spLocks noChangeArrowheads="1"/>
          </p:cNvSpPr>
          <p:nvPr/>
        </p:nvSpPr>
        <p:spPr bwMode="auto">
          <a:xfrm>
            <a:off x="5572125" y="5000625"/>
            <a:ext cx="928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latin typeface="微軟正黑體" pitchFamily="34" charset="-120"/>
                <a:ea typeface="微軟正黑體" pitchFamily="34" charset="-120"/>
              </a:rPr>
              <a:t>Put</a:t>
            </a:r>
          </a:p>
        </p:txBody>
      </p:sp>
      <p:sp>
        <p:nvSpPr>
          <p:cNvPr id="2085" name="Rectangle 61"/>
          <p:cNvSpPr>
            <a:spLocks noChangeArrowheads="1"/>
          </p:cNvSpPr>
          <p:nvPr/>
        </p:nvSpPr>
        <p:spPr bwMode="auto">
          <a:xfrm>
            <a:off x="128588" y="1585913"/>
            <a:ext cx="1938337" cy="1411287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endParaRPr lang="zh-TW" altLang="zh-TW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86" name="Text Box 62"/>
          <p:cNvSpPr txBox="1">
            <a:spLocks noChangeArrowheads="1"/>
          </p:cNvSpPr>
          <p:nvPr/>
        </p:nvSpPr>
        <p:spPr bwMode="auto">
          <a:xfrm>
            <a:off x="850900" y="2235200"/>
            <a:ext cx="804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投信</a:t>
            </a:r>
          </a:p>
        </p:txBody>
      </p:sp>
      <p:sp>
        <p:nvSpPr>
          <p:cNvPr id="2087" name="Line 64"/>
          <p:cNvSpPr>
            <a:spLocks noChangeShapeType="1"/>
          </p:cNvSpPr>
          <p:nvPr/>
        </p:nvSpPr>
        <p:spPr bwMode="auto">
          <a:xfrm flipV="1">
            <a:off x="1590675" y="1734343"/>
            <a:ext cx="3622675" cy="1230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88" name="Text Box 66"/>
          <p:cNvSpPr txBox="1">
            <a:spLocks noChangeArrowheads="1"/>
          </p:cNvSpPr>
          <p:nvPr/>
        </p:nvSpPr>
        <p:spPr bwMode="auto">
          <a:xfrm>
            <a:off x="2276475" y="1451238"/>
            <a:ext cx="6556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Put</a:t>
            </a:r>
          </a:p>
        </p:txBody>
      </p:sp>
      <p:sp>
        <p:nvSpPr>
          <p:cNvPr id="2089" name="Text Box 67"/>
          <p:cNvSpPr txBox="1">
            <a:spLocks noChangeArrowheads="1"/>
          </p:cNvSpPr>
          <p:nvPr/>
        </p:nvSpPr>
        <p:spPr bwMode="auto">
          <a:xfrm>
            <a:off x="454025" y="2708275"/>
            <a:ext cx="155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200" b="1">
                <a:latin typeface="微軟正黑體" pitchFamily="34" charset="-120"/>
                <a:ea typeface="微軟正黑體" pitchFamily="34" charset="-120"/>
              </a:rPr>
              <a:t>CD FTP+</a:t>
            </a:r>
          </a:p>
        </p:txBody>
      </p:sp>
      <p:sp>
        <p:nvSpPr>
          <p:cNvPr id="2090" name="Line 69"/>
          <p:cNvSpPr>
            <a:spLocks noChangeShapeType="1"/>
          </p:cNvSpPr>
          <p:nvPr/>
        </p:nvSpPr>
        <p:spPr bwMode="auto">
          <a:xfrm flipH="1" flipV="1">
            <a:off x="1816100" y="5000625"/>
            <a:ext cx="350838" cy="428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091" name="Picture 7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3357563"/>
            <a:ext cx="619125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2" name="Picture 7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925" y="5167313"/>
            <a:ext cx="698500" cy="573087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3" name="Line 73"/>
          <p:cNvSpPr>
            <a:spLocks noChangeShapeType="1"/>
          </p:cNvSpPr>
          <p:nvPr/>
        </p:nvSpPr>
        <p:spPr bwMode="auto">
          <a:xfrm flipH="1">
            <a:off x="8766175" y="4575175"/>
            <a:ext cx="0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095" name="Picture 6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928688"/>
            <a:ext cx="309562" cy="2857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6" name="Picture 6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643063"/>
            <a:ext cx="309562" cy="2857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7" name="Picture 6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2351088"/>
            <a:ext cx="309562" cy="2857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8" name="Picture 3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3" y="3357563"/>
            <a:ext cx="676275" cy="5238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9" name="Picture 3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3357563"/>
            <a:ext cx="677862" cy="5238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0" name="Line 69"/>
          <p:cNvSpPr>
            <a:spLocks noChangeShapeType="1"/>
          </p:cNvSpPr>
          <p:nvPr/>
        </p:nvSpPr>
        <p:spPr bwMode="auto">
          <a:xfrm flipV="1">
            <a:off x="2019300" y="1912144"/>
            <a:ext cx="3194050" cy="14216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01" name="Line 69"/>
          <p:cNvSpPr>
            <a:spLocks noChangeShapeType="1"/>
          </p:cNvSpPr>
          <p:nvPr/>
        </p:nvSpPr>
        <p:spPr bwMode="auto">
          <a:xfrm flipV="1">
            <a:off x="3946525" y="2291555"/>
            <a:ext cx="1441904" cy="9945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02" name="Line 69"/>
          <p:cNvSpPr>
            <a:spLocks noChangeShapeType="1"/>
          </p:cNvSpPr>
          <p:nvPr/>
        </p:nvSpPr>
        <p:spPr bwMode="auto">
          <a:xfrm flipH="1" flipV="1">
            <a:off x="6036468" y="2428875"/>
            <a:ext cx="232569" cy="857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05" name="Rectangle 5"/>
          <p:cNvSpPr>
            <a:spLocks noChangeArrowheads="1"/>
          </p:cNvSpPr>
          <p:nvPr/>
        </p:nvSpPr>
        <p:spPr bwMode="auto">
          <a:xfrm>
            <a:off x="8352064" y="5678488"/>
            <a:ext cx="76336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Server</a:t>
            </a:r>
          </a:p>
          <a:p>
            <a:r>
              <a:rPr lang="en-US" altLang="zh-TW" sz="1100" dirty="0">
                <a:latin typeface="微軟正黑體" pitchFamily="34" charset="-120"/>
                <a:ea typeface="微軟正黑體" pitchFamily="34" charset="-120"/>
              </a:rPr>
              <a:t>ODS </a:t>
            </a:r>
          </a:p>
        </p:txBody>
      </p:sp>
      <p:sp>
        <p:nvSpPr>
          <p:cNvPr id="2107" name="Text Box 54"/>
          <p:cNvSpPr txBox="1">
            <a:spLocks noChangeArrowheads="1"/>
          </p:cNvSpPr>
          <p:nvPr/>
        </p:nvSpPr>
        <p:spPr bwMode="auto">
          <a:xfrm>
            <a:off x="7783513" y="4606925"/>
            <a:ext cx="930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latin typeface="微軟正黑體" pitchFamily="34" charset="-120"/>
                <a:ea typeface="微軟正黑體" pitchFamily="34" charset="-120"/>
              </a:rPr>
              <a:t>Put</a:t>
            </a:r>
          </a:p>
        </p:txBody>
      </p:sp>
      <p:sp>
        <p:nvSpPr>
          <p:cNvPr id="2108" name="Rectangle 61"/>
          <p:cNvSpPr>
            <a:spLocks noChangeArrowheads="1"/>
          </p:cNvSpPr>
          <p:nvPr/>
        </p:nvSpPr>
        <p:spPr bwMode="auto">
          <a:xfrm>
            <a:off x="349250" y="798513"/>
            <a:ext cx="1716088" cy="574675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endParaRPr lang="zh-TW" altLang="zh-TW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09" name="Text Box 62"/>
          <p:cNvSpPr txBox="1">
            <a:spLocks noChangeArrowheads="1"/>
          </p:cNvSpPr>
          <p:nvPr/>
        </p:nvSpPr>
        <p:spPr bwMode="auto">
          <a:xfrm>
            <a:off x="1038225" y="887413"/>
            <a:ext cx="804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金控</a:t>
            </a:r>
          </a:p>
        </p:txBody>
      </p:sp>
      <p:sp>
        <p:nvSpPr>
          <p:cNvPr id="2110" name="Text Box 76"/>
          <p:cNvSpPr txBox="1">
            <a:spLocks noChangeArrowheads="1"/>
          </p:cNvSpPr>
          <p:nvPr/>
        </p:nvSpPr>
        <p:spPr bwMode="auto">
          <a:xfrm>
            <a:off x="2166938" y="798513"/>
            <a:ext cx="1238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Put</a:t>
            </a:r>
          </a:p>
        </p:txBody>
      </p:sp>
      <p:sp>
        <p:nvSpPr>
          <p:cNvPr id="2111" name="Line 64"/>
          <p:cNvSpPr>
            <a:spLocks noChangeShapeType="1"/>
          </p:cNvSpPr>
          <p:nvPr/>
        </p:nvSpPr>
        <p:spPr bwMode="auto">
          <a:xfrm>
            <a:off x="1833563" y="1284289"/>
            <a:ext cx="3635375" cy="88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13" name="矩形 1"/>
          <p:cNvSpPr>
            <a:spLocks noChangeArrowheads="1"/>
          </p:cNvSpPr>
          <p:nvPr/>
        </p:nvSpPr>
        <p:spPr bwMode="auto">
          <a:xfrm>
            <a:off x="3452813" y="1008063"/>
            <a:ext cx="2057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D:\FHC_D\BNK\SIIFM\UP</a:t>
            </a:r>
          </a:p>
        </p:txBody>
      </p:sp>
      <p:sp>
        <p:nvSpPr>
          <p:cNvPr id="2114" name="矩形 1"/>
          <p:cNvSpPr>
            <a:spLocks noChangeArrowheads="1"/>
          </p:cNvSpPr>
          <p:nvPr/>
        </p:nvSpPr>
        <p:spPr bwMode="auto">
          <a:xfrm>
            <a:off x="541338" y="4508500"/>
            <a:ext cx="2012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D:\FBL_D\BNK\SIIFM\UP</a:t>
            </a:r>
          </a:p>
        </p:txBody>
      </p:sp>
      <p:sp>
        <p:nvSpPr>
          <p:cNvPr id="2115" name="矩形 1"/>
          <p:cNvSpPr>
            <a:spLocks noChangeArrowheads="1"/>
          </p:cNvSpPr>
          <p:nvPr/>
        </p:nvSpPr>
        <p:spPr bwMode="auto">
          <a:xfrm>
            <a:off x="2932113" y="4519613"/>
            <a:ext cx="20129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D:\INS_D\BNK\SIIFM\UP</a:t>
            </a:r>
          </a:p>
        </p:txBody>
      </p:sp>
      <p:sp>
        <p:nvSpPr>
          <p:cNvPr id="2116" name="矩形 1"/>
          <p:cNvSpPr>
            <a:spLocks noChangeArrowheads="1"/>
          </p:cNvSpPr>
          <p:nvPr/>
        </p:nvSpPr>
        <p:spPr bwMode="auto">
          <a:xfrm>
            <a:off x="5213350" y="4519613"/>
            <a:ext cx="20272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D:\SEC_D\BNK\SIIFM\UP</a:t>
            </a:r>
          </a:p>
        </p:txBody>
      </p:sp>
      <p:sp>
        <p:nvSpPr>
          <p:cNvPr id="2117" name="矩形 1"/>
          <p:cNvSpPr>
            <a:spLocks noChangeArrowheads="1"/>
          </p:cNvSpPr>
          <p:nvPr/>
        </p:nvSpPr>
        <p:spPr bwMode="auto">
          <a:xfrm>
            <a:off x="168275" y="2576513"/>
            <a:ext cx="1978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D:\SIT_D\BNK\SIIFM\UP</a:t>
            </a:r>
          </a:p>
        </p:txBody>
      </p:sp>
      <p:sp>
        <p:nvSpPr>
          <p:cNvPr id="2118" name="矩形 1"/>
          <p:cNvSpPr>
            <a:spLocks noChangeArrowheads="1"/>
          </p:cNvSpPr>
          <p:nvPr/>
        </p:nvSpPr>
        <p:spPr bwMode="auto">
          <a:xfrm>
            <a:off x="96838" y="1966913"/>
            <a:ext cx="2051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D:\FBD_D\BNK\SIIFM\UP</a:t>
            </a:r>
          </a:p>
        </p:txBody>
      </p:sp>
      <p:sp>
        <p:nvSpPr>
          <p:cNvPr id="2119" name="Text Box 62"/>
          <p:cNvSpPr txBox="1">
            <a:spLocks noChangeArrowheads="1"/>
          </p:cNvSpPr>
          <p:nvPr/>
        </p:nvSpPr>
        <p:spPr bwMode="auto">
          <a:xfrm>
            <a:off x="930275" y="1611313"/>
            <a:ext cx="804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行銷</a:t>
            </a:r>
          </a:p>
        </p:txBody>
      </p:sp>
    </p:spTree>
    <p:extLst>
      <p:ext uri="{BB962C8B-B14F-4D97-AF65-F5344CB8AC3E}">
        <p14:creationId xmlns:p14="http://schemas.microsoft.com/office/powerpoint/2010/main" val="3148149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677150" y="6356350"/>
            <a:ext cx="2228850" cy="365125"/>
          </a:xfrm>
          <a:noFill/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fld id="{DB69ED78-85C8-4D30-ADFD-980E92AFDFAB}" type="slidenum">
              <a:rPr lang="en-US" altLang="zh-TW" sz="1400" smtClean="0">
                <a:latin typeface="微軟正黑體" pitchFamily="34" charset="-120"/>
                <a:ea typeface="微軟正黑體" pitchFamily="34" charset="-120"/>
              </a:rPr>
              <a:pPr/>
              <a:t>7</a:t>
            </a:fld>
            <a:endParaRPr lang="en-US" altLang="zh-TW" sz="140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584200" y="211138"/>
            <a:ext cx="8750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銀行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ODS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 內部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ETL</a:t>
            </a:r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傳檔環境示意圖</a:t>
            </a:r>
            <a:endParaRPr lang="en-US" altLang="zh-TW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339899"/>
              </p:ext>
            </p:extLst>
          </p:nvPr>
        </p:nvGraphicFramePr>
        <p:xfrm>
          <a:off x="449036" y="1608364"/>
          <a:ext cx="2981325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點陣圖影像" r:id="rId3" imgW="3315163" imgH="5191850" progId="Paint.Picture">
                  <p:embed/>
                </p:oleObj>
              </mc:Choice>
              <mc:Fallback>
                <p:oleObj name="點陣圖影像" r:id="rId3" imgW="3315163" imgH="519185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036" y="1608364"/>
                        <a:ext cx="2981325" cy="466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20837" y="1439792"/>
            <a:ext cx="6213020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                    </a:t>
            </a:r>
            <a:endParaRPr kumimoji="1" lang="en-US" altLang="zh-TW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kumimoji="1" lang="zh-TW" altLang="en-US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情況一：</a:t>
            </a:r>
            <a:endParaRPr kumimoji="1" lang="zh-TW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179388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先丟銀行內部</a:t>
            </a: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CD</a:t>
            </a:r>
            <a:r>
              <a:rPr kumimoji="1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至</a:t>
            </a: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ODS</a:t>
            </a:r>
            <a:r>
              <a:rPr kumimoji="1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的主機</a:t>
            </a: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</a:t>
            </a:r>
            <a:r>
              <a:rPr kumimoji="1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上圖路徑</a:t>
            </a:r>
            <a:r>
              <a:rPr kumimoji="1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①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effectLst/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[</a:t>
            </a:r>
            <a:r>
              <a:rPr lang="en-US" altLang="zh-TW" sz="1000" b="1" dirty="0">
                <a:latin typeface="微軟正黑體" pitchFamily="34" charset="-120"/>
                <a:ea typeface="微軟正黑體" pitchFamily="34" charset="-120"/>
              </a:rPr>
              <a:t>D:\</a:t>
            </a:r>
            <a:r>
              <a:rPr lang="en-US" altLang="zh-TW" sz="1000" b="1" dirty="0" smtClean="0">
                <a:latin typeface="微軟正黑體" pitchFamily="34" charset="-120"/>
                <a:ea typeface="微軟正黑體" pitchFamily="34" charset="-120"/>
              </a:rPr>
              <a:t>BNK_D\SIIFM\UP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effectLst/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])</a:t>
            </a:r>
            <a:r>
              <a:rPr kumimoji="1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，再</a:t>
            </a: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forward</a:t>
            </a:r>
            <a:r>
              <a:rPr kumimoji="1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至</a:t>
            </a:r>
            <a:endParaRPr kumimoji="1" lang="en-US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marL="179388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kumimoji="1" lang="zh-TW" altLang="en-US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情況二：</a:t>
            </a:r>
            <a:endParaRPr kumimoji="1" lang="en-US" altLang="zh-TW" sz="900" dirty="0">
              <a:latin typeface="Arial" pitchFamily="34" charset="0"/>
              <a:ea typeface="新細明體" pitchFamily="18" charset="-120"/>
              <a:cs typeface="Times New Roman" pitchFamily="18" charset="0"/>
            </a:endParaRPr>
          </a:p>
          <a:p>
            <a:pPr marL="179388"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原本已經有直接拋檔給銀行</a:t>
            </a:r>
            <a:r>
              <a:rPr kumimoji="1" lang="en-US" altLang="zh-TW" sz="1200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ODS</a:t>
            </a:r>
            <a:r>
              <a:rPr kumimoji="1" lang="zh-TW" altLang="en-US" sz="1200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，新介接系統</a:t>
            </a:r>
            <a:r>
              <a:rPr kumimoji="1" lang="zh-TW" altLang="en-US" sz="12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以</a:t>
            </a:r>
            <a:r>
              <a:rPr kumimoji="1" lang="en-US" altLang="zh-TW" sz="12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2</a:t>
            </a:r>
            <a:r>
              <a:rPr kumimoji="1" lang="zh-TW" altLang="en-US" sz="12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直接</a:t>
            </a:r>
            <a:r>
              <a:rPr kumimoji="1" lang="zh-TW" altLang="en-US" sz="1200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丟到</a:t>
            </a:r>
            <a:r>
              <a:rPr kumimoji="1" lang="en-US" altLang="zh-TW" sz="1200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ODS</a:t>
            </a:r>
            <a:r>
              <a:rPr kumimoji="1" lang="zh-TW" altLang="en-US" sz="1200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為原則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70" name="Text Box 42"/>
          <p:cNvSpPr txBox="1">
            <a:spLocks noChangeArrowheads="1"/>
          </p:cNvSpPr>
          <p:nvPr/>
        </p:nvSpPr>
        <p:spPr bwMode="auto">
          <a:xfrm>
            <a:off x="2776764" y="3182258"/>
            <a:ext cx="20113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BNKICDP(CD Server)</a:t>
            </a:r>
          </a:p>
          <a:p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172.16.221.64</a:t>
            </a:r>
          </a:p>
          <a:p>
            <a:r>
              <a:rPr lang="en-US" altLang="zh-TW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D:\BNK_D\SIIFM\UP</a:t>
            </a:r>
          </a:p>
        </p:txBody>
      </p:sp>
      <p:sp>
        <p:nvSpPr>
          <p:cNvPr id="71" name="Text Box 42"/>
          <p:cNvSpPr txBox="1">
            <a:spLocks noChangeArrowheads="1"/>
          </p:cNvSpPr>
          <p:nvPr/>
        </p:nvSpPr>
        <p:spPr bwMode="auto">
          <a:xfrm>
            <a:off x="2145393" y="4975680"/>
            <a:ext cx="22714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ODS </a:t>
            </a: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Informatica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主機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172.19.250.11</a:t>
            </a:r>
            <a:r>
              <a:rPr lang="zh-TW" altLang="zh-TW" sz="1200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172.19.250.12</a:t>
            </a:r>
            <a:endParaRPr lang="zh-TW" altLang="zh-TW" sz="12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200" b="1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etlfs</a:t>
            </a:r>
            <a:r>
              <a:rPr lang="en-US" altLang="zh-TW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200" b="1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infa_shared</a:t>
            </a:r>
            <a:r>
              <a:rPr lang="en-US" altLang="zh-TW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200" b="1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SrcFiles</a:t>
            </a:r>
            <a:endParaRPr lang="zh-TW" altLang="zh-TW" sz="12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2208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Elbow Connector 175">
            <a:extLst>
              <a:ext uri="{FF2B5EF4-FFF2-40B4-BE49-F238E27FC236}">
                <a16:creationId xmlns="" xmlns:a16="http://schemas.microsoft.com/office/drawing/2014/main" id="{07ADFC80-8284-5545-8CD2-C10E8E01AAAA}"/>
              </a:ext>
            </a:extLst>
          </p:cNvPr>
          <p:cNvCxnSpPr>
            <a:cxnSpLocks/>
            <a:stCxn id="1038" idx="2"/>
            <a:endCxn id="17" idx="0"/>
          </p:cNvCxnSpPr>
          <p:nvPr/>
        </p:nvCxnSpPr>
        <p:spPr>
          <a:xfrm rot="5400000" flipH="1">
            <a:off x="5813101" y="-445047"/>
            <a:ext cx="1213915" cy="5133711"/>
          </a:xfrm>
          <a:prstGeom prst="bentConnector5">
            <a:avLst>
              <a:gd name="adj1" fmla="val -18832"/>
              <a:gd name="adj2" fmla="val 41257"/>
              <a:gd name="adj3" fmla="val 111825"/>
            </a:avLst>
          </a:prstGeom>
          <a:ln w="95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="" xmlns:a16="http://schemas.microsoft.com/office/drawing/2014/main" id="{FE8E005A-76D7-4241-B305-7F5CC096FA5C}"/>
              </a:ext>
            </a:extLst>
          </p:cNvPr>
          <p:cNvSpPr/>
          <p:nvPr/>
        </p:nvSpPr>
        <p:spPr>
          <a:xfrm>
            <a:off x="397934" y="1947099"/>
            <a:ext cx="6248400" cy="3810234"/>
          </a:xfrm>
          <a:prstGeom prst="roundRect">
            <a:avLst>
              <a:gd name="adj" fmla="val 7534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099231-731E-9143-991D-DDC362B5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</a:t>
            </a:r>
            <a:r>
              <a:rPr lang="zh-CN" altLang="en-US" dirty="0"/>
              <a:t>大數據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-</a:t>
            </a:r>
            <a:r>
              <a:rPr lang="zh-TW" altLang="en-US" dirty="0" smtClean="0"/>
              <a:t>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82B5426-69C5-9143-A9FB-256EF5EA0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394" y="872715"/>
            <a:ext cx="9072000" cy="324260"/>
          </a:xfrm>
        </p:spPr>
        <p:txBody>
          <a:bodyPr/>
          <a:lstStyle/>
          <a:p>
            <a:r>
              <a:rPr lang="zh-CN" altLang="en-US" sz="1600" dirty="0">
                <a:solidFill>
                  <a:schemeClr val="tx1"/>
                </a:solidFill>
              </a:rPr>
              <a:t>正式環境共 </a:t>
            </a:r>
            <a:r>
              <a:rPr lang="en-US" altLang="zh-CN" sz="1600" dirty="0">
                <a:solidFill>
                  <a:schemeClr val="tx1"/>
                </a:solidFill>
              </a:rPr>
              <a:t>11 </a:t>
            </a:r>
            <a:r>
              <a:rPr lang="zh-CN" altLang="en-US" sz="1600" dirty="0">
                <a:solidFill>
                  <a:schemeClr val="tx1"/>
                </a:solidFill>
              </a:rPr>
              <a:t>個</a:t>
            </a:r>
            <a:r>
              <a:rPr lang="zh-CN" altLang="en-US" sz="1600" dirty="0" smtClean="0">
                <a:solidFill>
                  <a:schemeClr val="tx1"/>
                </a:solidFill>
              </a:rPr>
              <a:t>節點</a:t>
            </a:r>
            <a:r>
              <a:rPr lang="zh-TW" altLang="en-US" sz="1600" dirty="0" smtClean="0">
                <a:solidFill>
                  <a:schemeClr val="tx1"/>
                </a:solidFill>
              </a:rPr>
              <a:t>：</a:t>
            </a:r>
            <a:r>
              <a:rPr lang="zh-CN" altLang="en-US" sz="1600" dirty="0" smtClean="0">
                <a:solidFill>
                  <a:schemeClr val="tx1"/>
                </a:solidFill>
              </a:rPr>
              <a:t>管理</a:t>
            </a:r>
            <a:r>
              <a:rPr lang="zh-CN" altLang="en-US" sz="1600" dirty="0">
                <a:solidFill>
                  <a:schemeClr val="tx1"/>
                </a:solidFill>
              </a:rPr>
              <a:t>節點</a:t>
            </a:r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>
                <a:solidFill>
                  <a:schemeClr val="tx1"/>
                </a:solidFill>
              </a:rPr>
              <a:t>2</a:t>
            </a:r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/>
                <a:ea typeface="微軟正黑體"/>
              </a:rPr>
              <a:t>、</a:t>
            </a:r>
            <a:r>
              <a:rPr lang="zh-CN" altLang="en-US" sz="1600" dirty="0" smtClean="0">
                <a:solidFill>
                  <a:schemeClr val="tx1"/>
                </a:solidFill>
              </a:rPr>
              <a:t>工作</a:t>
            </a:r>
            <a:r>
              <a:rPr lang="zh-CN" altLang="en-US" sz="1600" dirty="0">
                <a:solidFill>
                  <a:schemeClr val="tx1"/>
                </a:solidFill>
              </a:rPr>
              <a:t>節點</a:t>
            </a:r>
            <a:r>
              <a:rPr lang="en-US" altLang="zh-TW" sz="1600" dirty="0">
                <a:solidFill>
                  <a:schemeClr val="tx1"/>
                </a:solidFill>
              </a:rPr>
              <a:t> 6 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/>
                <a:ea typeface="微軟正黑體"/>
              </a:rPr>
              <a:t>、</a:t>
            </a:r>
            <a:r>
              <a:rPr lang="zh-CN" altLang="en-US" sz="1600" dirty="0" smtClean="0">
                <a:solidFill>
                  <a:schemeClr val="tx1"/>
                </a:solidFill>
              </a:rPr>
              <a:t>監控</a:t>
            </a:r>
            <a:r>
              <a:rPr lang="zh-CN" altLang="en-US" sz="1600" dirty="0">
                <a:solidFill>
                  <a:schemeClr val="tx1"/>
                </a:solidFill>
              </a:rPr>
              <a:t>節點</a:t>
            </a:r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>
                <a:solidFill>
                  <a:schemeClr val="tx1"/>
                </a:solidFill>
              </a:rPr>
              <a:t>1 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/>
                <a:ea typeface="微軟正黑體"/>
              </a:rPr>
              <a:t>、</a:t>
            </a:r>
            <a:r>
              <a:rPr lang="zh-CN" altLang="en-US" sz="1600" dirty="0" smtClean="0">
                <a:solidFill>
                  <a:schemeClr val="tx1"/>
                </a:solidFill>
              </a:rPr>
              <a:t>邊緣</a:t>
            </a:r>
            <a:r>
              <a:rPr lang="zh-CN" altLang="en-US" sz="1600" dirty="0">
                <a:solidFill>
                  <a:schemeClr val="tx1"/>
                </a:solidFill>
              </a:rPr>
              <a:t>節點</a:t>
            </a:r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>
                <a:solidFill>
                  <a:schemeClr val="tx1"/>
                </a:solidFill>
              </a:rPr>
              <a:t>2 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/>
                <a:ea typeface="微軟正黑體"/>
              </a:rPr>
              <a:t>、</a:t>
            </a:r>
            <a:r>
              <a:rPr lang="zh-CN" altLang="en-US" sz="1600" dirty="0" smtClean="0">
                <a:solidFill>
                  <a:schemeClr val="tx1"/>
                </a:solidFill>
              </a:rPr>
              <a:t>資料</a:t>
            </a:r>
            <a:r>
              <a:rPr lang="zh-CN" altLang="en-US" sz="1600" dirty="0">
                <a:solidFill>
                  <a:schemeClr val="tx1"/>
                </a:solidFill>
              </a:rPr>
              <a:t>容量</a:t>
            </a:r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96 </a:t>
            </a:r>
            <a:r>
              <a:rPr lang="en-US" altLang="zh-TW" sz="1600" dirty="0">
                <a:solidFill>
                  <a:schemeClr val="tx1"/>
                </a:solidFill>
              </a:rPr>
              <a:t>TB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12CC511-C1D6-6740-9AB3-CDFE6A883D2B}"/>
              </a:ext>
            </a:extLst>
          </p:cNvPr>
          <p:cNvSpPr/>
          <p:nvPr/>
        </p:nvSpPr>
        <p:spPr>
          <a:xfrm>
            <a:off x="3390447" y="1514850"/>
            <a:ext cx="925512" cy="2218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700" kern="0" dirty="0">
                <a:solidFill>
                  <a:srgbClr val="4472C4">
                    <a:lumMod val="50000"/>
                  </a:srgbClr>
                </a:solidFill>
                <a:sym typeface="Arial"/>
              </a:rPr>
              <a:t>Tpebnkbdpuh01p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CC8FF01-3571-5741-981E-32F7B14B386D}"/>
              </a:ext>
            </a:extLst>
          </p:cNvPr>
          <p:cNvSpPr/>
          <p:nvPr/>
        </p:nvSpPr>
        <p:spPr>
          <a:xfrm>
            <a:off x="3390447" y="1736688"/>
            <a:ext cx="925512" cy="221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CN" sz="1000" b="1" kern="0" dirty="0" err="1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UtilityNode</a:t>
            </a:r>
            <a:endParaRPr lang="en-US" sz="1000" b="1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2EEFB8C-9400-A145-8451-3732A9EF7D59}"/>
              </a:ext>
            </a:extLst>
          </p:cNvPr>
          <p:cNvSpPr/>
          <p:nvPr/>
        </p:nvSpPr>
        <p:spPr>
          <a:xfrm>
            <a:off x="3390446" y="1958526"/>
            <a:ext cx="925513" cy="389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CPU:20Core,</a:t>
            </a: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MEM:256 GB</a:t>
            </a: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HDD:1.2TB*8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94CDD5A-6A4A-5546-BAF7-289E42A7BE78}"/>
              </a:ext>
            </a:extLst>
          </p:cNvPr>
          <p:cNvSpPr/>
          <p:nvPr/>
        </p:nvSpPr>
        <p:spPr>
          <a:xfrm>
            <a:off x="3390446" y="2336938"/>
            <a:ext cx="925513" cy="10672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ClouderaManager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HDFSJournalNode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HiveMetastoreSvr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HiveServer2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HueServer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HueLoadBalancer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ImpalaServer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SentryServer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SentryGateway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SqoopDriver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ETL</a:t>
            </a:r>
            <a:r>
              <a:rPr lang="zh-TW" alt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</a:t>
            </a:r>
            <a:r>
              <a:rPr lang="en-US" altLang="zh-TW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Tool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90361AB-52DA-A249-B546-4FD4DE7E5F96}"/>
              </a:ext>
            </a:extLst>
          </p:cNvPr>
          <p:cNvSpPr/>
          <p:nvPr/>
        </p:nvSpPr>
        <p:spPr>
          <a:xfrm>
            <a:off x="4531253" y="1511653"/>
            <a:ext cx="925512" cy="2218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700" kern="0" dirty="0">
                <a:solidFill>
                  <a:srgbClr val="FFFFFF"/>
                </a:solidFill>
                <a:sym typeface="Arial"/>
              </a:rPr>
              <a:t>Tpebnkbdpgh01p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538CDDF1-B9B9-9D49-9D6F-0D1327045EDB}"/>
              </a:ext>
            </a:extLst>
          </p:cNvPr>
          <p:cNvSpPr/>
          <p:nvPr/>
        </p:nvSpPr>
        <p:spPr>
          <a:xfrm>
            <a:off x="4531253" y="1733491"/>
            <a:ext cx="925512" cy="221838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CN" sz="900" b="1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GatewayNode1</a:t>
            </a:r>
            <a:endParaRPr lang="en-US" sz="900" b="1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E881379-F14F-764E-9E81-B7701FC80EF6}"/>
              </a:ext>
            </a:extLst>
          </p:cNvPr>
          <p:cNvSpPr/>
          <p:nvPr/>
        </p:nvSpPr>
        <p:spPr>
          <a:xfrm>
            <a:off x="4531252" y="1955329"/>
            <a:ext cx="925513" cy="389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CPU:20Core,</a:t>
            </a: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MEM:256 GB</a:t>
            </a: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HDD:1.2TB*8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126FC7D-5076-6B44-9C93-D7438763E3AD}"/>
              </a:ext>
            </a:extLst>
          </p:cNvPr>
          <p:cNvSpPr/>
          <p:nvPr/>
        </p:nvSpPr>
        <p:spPr>
          <a:xfrm>
            <a:off x="4531252" y="2333740"/>
            <a:ext cx="925513" cy="10633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ClouderaManager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HDFSJournalNode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HiveMetastoreSvr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HueServer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HueLoadBalancer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OozieServer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SentryServer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SentryGateway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Spark2Gateway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SqoopDriver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ETL</a:t>
            </a:r>
            <a:r>
              <a:rPr lang="zh-TW" alt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</a:t>
            </a:r>
            <a:r>
              <a:rPr lang="en-US" altLang="zh-TW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Tool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19130B71-C11A-794D-BBEC-698041A039B1}"/>
              </a:ext>
            </a:extLst>
          </p:cNvPr>
          <p:cNvSpPr/>
          <p:nvPr/>
        </p:nvSpPr>
        <p:spPr>
          <a:xfrm>
            <a:off x="5532867" y="1506968"/>
            <a:ext cx="925512" cy="2218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700" kern="0" dirty="0">
                <a:solidFill>
                  <a:srgbClr val="FFFFFF"/>
                </a:solidFill>
                <a:sym typeface="Arial"/>
              </a:rPr>
              <a:t>Tpebnkbdpgh02p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7F07D602-AC4E-1643-86CD-1D1ABF97E98E}"/>
              </a:ext>
            </a:extLst>
          </p:cNvPr>
          <p:cNvSpPr/>
          <p:nvPr/>
        </p:nvSpPr>
        <p:spPr>
          <a:xfrm>
            <a:off x="5532867" y="1728806"/>
            <a:ext cx="925512" cy="221838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CN" sz="900" b="1" kern="0" dirty="0" smtClean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GatewayNode2</a:t>
            </a:r>
            <a:endParaRPr lang="en-US" sz="900" b="1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DD88C95C-EA81-F54F-B6B8-E8C41149DDAB}"/>
              </a:ext>
            </a:extLst>
          </p:cNvPr>
          <p:cNvSpPr/>
          <p:nvPr/>
        </p:nvSpPr>
        <p:spPr>
          <a:xfrm>
            <a:off x="5532866" y="1950644"/>
            <a:ext cx="925513" cy="389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CPU:20Core,</a:t>
            </a: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MEM:256 GB</a:t>
            </a: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HDD:1.2TB*8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0B9C16A3-59A1-E244-96C7-382761322DA3}"/>
              </a:ext>
            </a:extLst>
          </p:cNvPr>
          <p:cNvSpPr/>
          <p:nvPr/>
        </p:nvSpPr>
        <p:spPr>
          <a:xfrm>
            <a:off x="5532866" y="2329055"/>
            <a:ext cx="925513" cy="9714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ClouderaManager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HDFSJournalNode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HiveMetastoreSvr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HueLoadBalancer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OozieServer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SentryGateway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Spark2Gateway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 err="1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SqoopDriver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ETL</a:t>
            </a:r>
            <a:r>
              <a:rPr lang="zh-TW" alt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</a:t>
            </a:r>
            <a:r>
              <a:rPr lang="en-US" altLang="zh-TW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Tool</a:t>
            </a:r>
            <a:endParaRPr lang="en-US" sz="600" kern="0" dirty="0">
              <a:solidFill>
                <a:srgbClr val="4472C4">
                  <a:lumMod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C655DEA8-92FF-B544-9B7B-FE87B39A788A}"/>
              </a:ext>
            </a:extLst>
          </p:cNvPr>
          <p:cNvGrpSpPr/>
          <p:nvPr/>
        </p:nvGrpSpPr>
        <p:grpSpPr>
          <a:xfrm>
            <a:off x="509587" y="4054220"/>
            <a:ext cx="6018273" cy="1590345"/>
            <a:chOff x="1621272" y="3872909"/>
            <a:chExt cx="6018273" cy="1590345"/>
          </a:xfrm>
        </p:grpSpPr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46121299-1C66-EB46-B9BF-E69177859323}"/>
                </a:ext>
              </a:extLst>
            </p:cNvPr>
            <p:cNvGrpSpPr/>
            <p:nvPr/>
          </p:nvGrpSpPr>
          <p:grpSpPr>
            <a:xfrm>
              <a:off x="1621272" y="3875037"/>
              <a:ext cx="925513" cy="1583532"/>
              <a:chOff x="509586" y="3382168"/>
              <a:chExt cx="925513" cy="158353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="" xmlns:a16="http://schemas.microsoft.com/office/drawing/2014/main" id="{69944704-80BA-5D4E-A191-A8398913363D}"/>
                  </a:ext>
                </a:extLst>
              </p:cNvPr>
              <p:cNvSpPr/>
              <p:nvPr/>
            </p:nvSpPr>
            <p:spPr>
              <a:xfrm>
                <a:off x="509587" y="3382168"/>
                <a:ext cx="925512" cy="22183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700" kern="0" dirty="0" smtClean="0">
                    <a:solidFill>
                      <a:srgbClr val="FFFFFF"/>
                    </a:solidFill>
                    <a:sym typeface="Arial"/>
                  </a:rPr>
                  <a:t>Tpebnkbdpwh01p</a:t>
                </a:r>
                <a:endParaRPr lang="en-US" sz="7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5185B9EC-5D78-DA4D-9E86-5A1067691F53}"/>
                  </a:ext>
                </a:extLst>
              </p:cNvPr>
              <p:cNvSpPr/>
              <p:nvPr/>
            </p:nvSpPr>
            <p:spPr>
              <a:xfrm>
                <a:off x="509587" y="3604006"/>
                <a:ext cx="925512" cy="22183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CN" sz="10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DataNode</a:t>
                </a:r>
                <a:r>
                  <a:rPr lang="en-US" altLang="zh-CN" sz="10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 1</a:t>
                </a:r>
                <a:endParaRPr lang="en-US" sz="10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="" xmlns:a16="http://schemas.microsoft.com/office/drawing/2014/main" id="{CC07ABED-7584-A648-B9DF-34C41DFA5163}"/>
                  </a:ext>
                </a:extLst>
              </p:cNvPr>
              <p:cNvSpPr/>
              <p:nvPr/>
            </p:nvSpPr>
            <p:spPr>
              <a:xfrm>
                <a:off x="509586" y="3825844"/>
                <a:ext cx="925513" cy="3897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 CPU:24Core,</a:t>
                </a:r>
              </a:p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MEM:512 GB</a:t>
                </a:r>
              </a:p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HDD:4TB*12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="" xmlns:a16="http://schemas.microsoft.com/office/drawing/2014/main" id="{C44F1BF5-564A-C247-9399-9A1F83597399}"/>
                  </a:ext>
                </a:extLst>
              </p:cNvPr>
              <p:cNvSpPr/>
              <p:nvPr/>
            </p:nvSpPr>
            <p:spPr>
              <a:xfrm>
                <a:off x="509586" y="4204256"/>
                <a:ext cx="925513" cy="76144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DataNode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ImpalaDaemon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SentryGateway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Spark2Gateway</a:t>
                </a: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YarnNodeManager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88C81657-B505-2A4A-8404-77E304F218E5}"/>
                </a:ext>
              </a:extLst>
            </p:cNvPr>
            <p:cNvGrpSpPr/>
            <p:nvPr/>
          </p:nvGrpSpPr>
          <p:grpSpPr>
            <a:xfrm>
              <a:off x="2639824" y="3879722"/>
              <a:ext cx="925513" cy="1583532"/>
              <a:chOff x="509586" y="3382168"/>
              <a:chExt cx="925513" cy="158353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="" xmlns:a16="http://schemas.microsoft.com/office/drawing/2014/main" id="{E6AEA2EC-E101-FB4E-992B-10E666FA4665}"/>
                  </a:ext>
                </a:extLst>
              </p:cNvPr>
              <p:cNvSpPr/>
              <p:nvPr/>
            </p:nvSpPr>
            <p:spPr>
              <a:xfrm>
                <a:off x="509587" y="3382168"/>
                <a:ext cx="925512" cy="22183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700" kern="0" dirty="0" smtClean="0">
                    <a:solidFill>
                      <a:srgbClr val="FFFFFF"/>
                    </a:solidFill>
                    <a:sym typeface="Arial"/>
                  </a:rPr>
                  <a:t>Tpebnkbdpwh02p</a:t>
                </a:r>
                <a:endParaRPr lang="en-US" sz="7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="" xmlns:a16="http://schemas.microsoft.com/office/drawing/2014/main" id="{22870167-8FBF-724E-A8F6-159D8B783158}"/>
                  </a:ext>
                </a:extLst>
              </p:cNvPr>
              <p:cNvSpPr/>
              <p:nvPr/>
            </p:nvSpPr>
            <p:spPr>
              <a:xfrm>
                <a:off x="509587" y="3604006"/>
                <a:ext cx="925512" cy="22183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CN" sz="10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DataNode</a:t>
                </a:r>
                <a:r>
                  <a:rPr lang="en-US" altLang="zh-CN" sz="10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 2</a:t>
                </a:r>
                <a:endParaRPr lang="en-US" sz="10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="" xmlns:a16="http://schemas.microsoft.com/office/drawing/2014/main" id="{6F9848E1-ED1C-4F43-9116-01892448671C}"/>
                  </a:ext>
                </a:extLst>
              </p:cNvPr>
              <p:cNvSpPr/>
              <p:nvPr/>
            </p:nvSpPr>
            <p:spPr>
              <a:xfrm>
                <a:off x="509586" y="3825844"/>
                <a:ext cx="925513" cy="3897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 CPU:24Core,</a:t>
                </a:r>
              </a:p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MEM:512 GB</a:t>
                </a:r>
              </a:p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HDD:4TB*12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="" xmlns:a16="http://schemas.microsoft.com/office/drawing/2014/main" id="{B29AA2DA-E009-8744-8851-5ECF050AA4E8}"/>
                  </a:ext>
                </a:extLst>
              </p:cNvPr>
              <p:cNvSpPr/>
              <p:nvPr/>
            </p:nvSpPr>
            <p:spPr>
              <a:xfrm>
                <a:off x="509586" y="4204256"/>
                <a:ext cx="925513" cy="76144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DataNode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ImpalaDaemon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SentryGateway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Spark2Gateway</a:t>
                </a: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YarnNodeManager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DB2CD7C4-6ED0-8C48-82B3-6AEA8DD86D58}"/>
                </a:ext>
              </a:extLst>
            </p:cNvPr>
            <p:cNvGrpSpPr/>
            <p:nvPr/>
          </p:nvGrpSpPr>
          <p:grpSpPr>
            <a:xfrm>
              <a:off x="3658376" y="3872909"/>
              <a:ext cx="925513" cy="1583532"/>
              <a:chOff x="509586" y="3382168"/>
              <a:chExt cx="925513" cy="158353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="" xmlns:a16="http://schemas.microsoft.com/office/drawing/2014/main" id="{C1F626EA-A858-1B44-ABD0-A54CAF3E75D3}"/>
                  </a:ext>
                </a:extLst>
              </p:cNvPr>
              <p:cNvSpPr/>
              <p:nvPr/>
            </p:nvSpPr>
            <p:spPr>
              <a:xfrm>
                <a:off x="509587" y="3382168"/>
                <a:ext cx="925512" cy="22183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700" kern="0" dirty="0" smtClean="0">
                    <a:solidFill>
                      <a:srgbClr val="FFFFFF"/>
                    </a:solidFill>
                    <a:sym typeface="Arial"/>
                  </a:rPr>
                  <a:t>Tpebnkbdpwh03p</a:t>
                </a:r>
                <a:endParaRPr lang="en-US" sz="7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6CA1EEA3-EA88-F54C-9F1C-421D00DF1925}"/>
                  </a:ext>
                </a:extLst>
              </p:cNvPr>
              <p:cNvSpPr/>
              <p:nvPr/>
            </p:nvSpPr>
            <p:spPr>
              <a:xfrm>
                <a:off x="509587" y="3604006"/>
                <a:ext cx="925512" cy="22183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CN" sz="10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DataNode</a:t>
                </a:r>
                <a:r>
                  <a:rPr lang="en-US" altLang="zh-CN" sz="10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 3</a:t>
                </a:r>
                <a:endParaRPr lang="en-US" sz="10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B6ECDFD4-4FB7-9D45-A6A7-6DF5FD2C7EB5}"/>
                  </a:ext>
                </a:extLst>
              </p:cNvPr>
              <p:cNvSpPr/>
              <p:nvPr/>
            </p:nvSpPr>
            <p:spPr>
              <a:xfrm>
                <a:off x="509586" y="3825844"/>
                <a:ext cx="925513" cy="3897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 CPU:24Core,</a:t>
                </a:r>
              </a:p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MEM:512 GB</a:t>
                </a:r>
              </a:p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HDD:4TB*12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5843473C-1185-8D48-8DBF-4142CCE7C7AD}"/>
                  </a:ext>
                </a:extLst>
              </p:cNvPr>
              <p:cNvSpPr/>
              <p:nvPr/>
            </p:nvSpPr>
            <p:spPr>
              <a:xfrm>
                <a:off x="509586" y="4204256"/>
                <a:ext cx="925513" cy="76144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DataNode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ImpalaDaemon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SentryGateway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Spark2Gateway</a:t>
                </a: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YarnNodeManager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="" xmlns:a16="http://schemas.microsoft.com/office/drawing/2014/main" id="{0CD13114-ABF3-D343-9F4F-64A1B4AE1E5F}"/>
                </a:ext>
              </a:extLst>
            </p:cNvPr>
            <p:cNvGrpSpPr/>
            <p:nvPr/>
          </p:nvGrpSpPr>
          <p:grpSpPr>
            <a:xfrm>
              <a:off x="4676928" y="3872909"/>
              <a:ext cx="925513" cy="1583532"/>
              <a:chOff x="509586" y="3382168"/>
              <a:chExt cx="925513" cy="158353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="" xmlns:a16="http://schemas.microsoft.com/office/drawing/2014/main" id="{2363A60B-C798-6D4F-98D1-4ADC927E87C2}"/>
                  </a:ext>
                </a:extLst>
              </p:cNvPr>
              <p:cNvSpPr/>
              <p:nvPr/>
            </p:nvSpPr>
            <p:spPr>
              <a:xfrm>
                <a:off x="509587" y="3382168"/>
                <a:ext cx="925512" cy="22183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700" kern="0" dirty="0" smtClean="0">
                    <a:solidFill>
                      <a:srgbClr val="FFFFFF"/>
                    </a:solidFill>
                    <a:sym typeface="Arial"/>
                  </a:rPr>
                  <a:t>Tpebnkbdpwh04p</a:t>
                </a:r>
                <a:endParaRPr lang="en-US" sz="7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2380845B-E2F4-A94D-8B40-F819C59A24E0}"/>
                  </a:ext>
                </a:extLst>
              </p:cNvPr>
              <p:cNvSpPr/>
              <p:nvPr/>
            </p:nvSpPr>
            <p:spPr>
              <a:xfrm>
                <a:off x="509587" y="3604006"/>
                <a:ext cx="925512" cy="22183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CN" sz="10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DataNode</a:t>
                </a:r>
                <a:r>
                  <a:rPr lang="en-US" altLang="zh-CN" sz="10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 4</a:t>
                </a:r>
                <a:endParaRPr lang="en-US" sz="10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6472EF33-CB09-454D-BAA3-CD0B0ACE277D}"/>
                  </a:ext>
                </a:extLst>
              </p:cNvPr>
              <p:cNvSpPr/>
              <p:nvPr/>
            </p:nvSpPr>
            <p:spPr>
              <a:xfrm>
                <a:off x="509586" y="3825844"/>
                <a:ext cx="925513" cy="3897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 CPU:24Core,</a:t>
                </a:r>
              </a:p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MEM:512 GB</a:t>
                </a:r>
              </a:p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HDD:4TB*12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="" xmlns:a16="http://schemas.microsoft.com/office/drawing/2014/main" id="{EDE10E96-6493-584A-99EF-917732A2B4F4}"/>
                  </a:ext>
                </a:extLst>
              </p:cNvPr>
              <p:cNvSpPr/>
              <p:nvPr/>
            </p:nvSpPr>
            <p:spPr>
              <a:xfrm>
                <a:off x="509586" y="4204256"/>
                <a:ext cx="925513" cy="76144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DataNode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ImpalaDaemon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SentryGateway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Spark2Gateway</a:t>
                </a: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YarnNodeManager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CAC8E846-05F1-6A4B-8EBC-D8851AFA2D69}"/>
                </a:ext>
              </a:extLst>
            </p:cNvPr>
            <p:cNvGrpSpPr/>
            <p:nvPr/>
          </p:nvGrpSpPr>
          <p:grpSpPr>
            <a:xfrm>
              <a:off x="5695480" y="3872909"/>
              <a:ext cx="925513" cy="1583532"/>
              <a:chOff x="509586" y="3382168"/>
              <a:chExt cx="925513" cy="1583532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="" xmlns:a16="http://schemas.microsoft.com/office/drawing/2014/main" id="{AD1975FD-F4DD-584F-B0B6-5836578105A7}"/>
                  </a:ext>
                </a:extLst>
              </p:cNvPr>
              <p:cNvSpPr/>
              <p:nvPr/>
            </p:nvSpPr>
            <p:spPr>
              <a:xfrm>
                <a:off x="509587" y="3382168"/>
                <a:ext cx="925512" cy="22183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700" kern="0" dirty="0" smtClean="0">
                    <a:solidFill>
                      <a:srgbClr val="FFFFFF"/>
                    </a:solidFill>
                    <a:sym typeface="Arial"/>
                  </a:rPr>
                  <a:t>Tpebnkbdpwh05p</a:t>
                </a:r>
                <a:endParaRPr lang="en-US" sz="7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="" xmlns:a16="http://schemas.microsoft.com/office/drawing/2014/main" id="{677FD25E-27CD-214A-AEB4-3E67EF52EAE8}"/>
                  </a:ext>
                </a:extLst>
              </p:cNvPr>
              <p:cNvSpPr/>
              <p:nvPr/>
            </p:nvSpPr>
            <p:spPr>
              <a:xfrm>
                <a:off x="509587" y="3604006"/>
                <a:ext cx="925512" cy="22183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CN" sz="1000" kern="0" dirty="0" err="1" smtClean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DataNode</a:t>
                </a:r>
                <a:r>
                  <a:rPr lang="en-US" altLang="zh-CN" sz="1000" kern="0" dirty="0" smtClean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 5</a:t>
                </a:r>
                <a:endParaRPr lang="en-US" sz="10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="" xmlns:a16="http://schemas.microsoft.com/office/drawing/2014/main" id="{4950064E-3E03-CA45-82ED-60B86075DB4D}"/>
                  </a:ext>
                </a:extLst>
              </p:cNvPr>
              <p:cNvSpPr/>
              <p:nvPr/>
            </p:nvSpPr>
            <p:spPr>
              <a:xfrm>
                <a:off x="509586" y="3825844"/>
                <a:ext cx="925513" cy="3897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 CPU:24Core,</a:t>
                </a:r>
              </a:p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MEM:512 GB</a:t>
                </a:r>
              </a:p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HDD:4TB*12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="" xmlns:a16="http://schemas.microsoft.com/office/drawing/2014/main" id="{F6AD39A3-A21D-484A-9530-D0F16DAC1CE9}"/>
                  </a:ext>
                </a:extLst>
              </p:cNvPr>
              <p:cNvSpPr/>
              <p:nvPr/>
            </p:nvSpPr>
            <p:spPr>
              <a:xfrm>
                <a:off x="509586" y="4204256"/>
                <a:ext cx="925513" cy="76144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DataNode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ImpalaDaemon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SentryGateway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Spark2Gateway</a:t>
                </a: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YarnNodeManager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C4D4F3EF-E529-704C-870A-E0D61BE6CE59}"/>
                </a:ext>
              </a:extLst>
            </p:cNvPr>
            <p:cNvGrpSpPr/>
            <p:nvPr/>
          </p:nvGrpSpPr>
          <p:grpSpPr>
            <a:xfrm>
              <a:off x="6714032" y="3872909"/>
              <a:ext cx="925513" cy="1583532"/>
              <a:chOff x="509586" y="3382168"/>
              <a:chExt cx="925513" cy="158353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="" xmlns:a16="http://schemas.microsoft.com/office/drawing/2014/main" id="{7046DB06-1294-B24C-BA96-914C66F9AB66}"/>
                  </a:ext>
                </a:extLst>
              </p:cNvPr>
              <p:cNvSpPr/>
              <p:nvPr/>
            </p:nvSpPr>
            <p:spPr>
              <a:xfrm>
                <a:off x="509587" y="3382168"/>
                <a:ext cx="925512" cy="22183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700" kern="0" dirty="0" smtClean="0">
                    <a:solidFill>
                      <a:srgbClr val="FFFFFF"/>
                    </a:solidFill>
                    <a:sym typeface="Arial"/>
                  </a:rPr>
                  <a:t>Tpebnkbdpwh06p</a:t>
                </a:r>
                <a:endParaRPr lang="en-US" sz="7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="" xmlns:a16="http://schemas.microsoft.com/office/drawing/2014/main" id="{EED56CDE-9794-2D4A-8CB7-6F338FB67F37}"/>
                  </a:ext>
                </a:extLst>
              </p:cNvPr>
              <p:cNvSpPr/>
              <p:nvPr/>
            </p:nvSpPr>
            <p:spPr>
              <a:xfrm>
                <a:off x="509587" y="3604006"/>
                <a:ext cx="925512" cy="22183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CN" sz="1000" kern="0" dirty="0" err="1" smtClean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DataNode</a:t>
                </a:r>
                <a:r>
                  <a:rPr lang="en-US" altLang="zh-CN" sz="1000" kern="0" dirty="0" smtClean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 6</a:t>
                </a:r>
                <a:endParaRPr lang="en-US" sz="10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="" xmlns:a16="http://schemas.microsoft.com/office/drawing/2014/main" id="{661D596E-F29E-6943-9338-CBBF8CF80B93}"/>
                  </a:ext>
                </a:extLst>
              </p:cNvPr>
              <p:cNvSpPr/>
              <p:nvPr/>
            </p:nvSpPr>
            <p:spPr>
              <a:xfrm>
                <a:off x="509586" y="3825844"/>
                <a:ext cx="925513" cy="3897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 CPU:24Core,</a:t>
                </a:r>
              </a:p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MEM:512 GB</a:t>
                </a:r>
              </a:p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HDD:4TB*12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="" xmlns:a16="http://schemas.microsoft.com/office/drawing/2014/main" id="{5A2CF3B3-B476-F244-A970-009882FB49FF}"/>
                  </a:ext>
                </a:extLst>
              </p:cNvPr>
              <p:cNvSpPr/>
              <p:nvPr/>
            </p:nvSpPr>
            <p:spPr>
              <a:xfrm>
                <a:off x="509586" y="4204256"/>
                <a:ext cx="925513" cy="76144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DataNode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ImpalaDaemon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SentryGateway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Spark2Gateway</a:t>
                </a: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YarnNodeManager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</p:grpSp>
      </p:grpSp>
      <p:pic>
        <p:nvPicPr>
          <p:cNvPr id="68" name="Picture 67">
            <a:extLst>
              <a:ext uri="{FF2B5EF4-FFF2-40B4-BE49-F238E27FC236}">
                <a16:creationId xmlns="" xmlns:a16="http://schemas.microsoft.com/office/drawing/2014/main" id="{188A53FB-51B9-1846-8740-948F95E9B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97" y="1468376"/>
            <a:ext cx="1299103" cy="62937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="" xmlns:a16="http://schemas.microsoft.com/office/drawing/2014/main" id="{E2E4E207-2CD0-DC4D-8CCC-F05218764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288" y="3564583"/>
            <a:ext cx="1201398" cy="15317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="" xmlns:a16="http://schemas.microsoft.com/office/drawing/2014/main" id="{3E0443DC-D8ED-9742-A488-1C66358B1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066" y="3564264"/>
            <a:ext cx="1201398" cy="153178"/>
          </a:xfrm>
          <a:prstGeom prst="rect">
            <a:avLst/>
          </a:prstGeom>
        </p:spPr>
      </p:pic>
      <p:cxnSp>
        <p:nvCxnSpPr>
          <p:cNvPr id="75" name="Elbow Connector 74">
            <a:extLst>
              <a:ext uri="{FF2B5EF4-FFF2-40B4-BE49-F238E27FC236}">
                <a16:creationId xmlns="" xmlns:a16="http://schemas.microsoft.com/office/drawing/2014/main" id="{EBBF82A7-A39A-EB4E-A64C-6416287C4168}"/>
              </a:ext>
            </a:extLst>
          </p:cNvPr>
          <p:cNvCxnSpPr>
            <a:cxnSpLocks/>
            <a:stCxn id="73" idx="0"/>
            <a:endCxn id="20" idx="2"/>
          </p:cNvCxnSpPr>
          <p:nvPr/>
        </p:nvCxnSpPr>
        <p:spPr>
          <a:xfrm rot="16200000" flipV="1">
            <a:off x="4574960" y="2682459"/>
            <a:ext cx="160048" cy="16035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="" xmlns:a16="http://schemas.microsoft.com/office/drawing/2014/main" id="{D5673E0F-553F-EE48-8BBE-98A90A4C78B1}"/>
              </a:ext>
            </a:extLst>
          </p:cNvPr>
          <p:cNvCxnSpPr>
            <a:cxnSpLocks/>
            <a:stCxn id="73" idx="0"/>
            <a:endCxn id="25" idx="2"/>
          </p:cNvCxnSpPr>
          <p:nvPr/>
        </p:nvCxnSpPr>
        <p:spPr>
          <a:xfrm rot="16200000" flipV="1">
            <a:off x="5141779" y="3249278"/>
            <a:ext cx="167217" cy="46275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="" xmlns:a16="http://schemas.microsoft.com/office/drawing/2014/main" id="{D7443720-E341-6E40-BA9E-C8B9EF3DD32E}"/>
              </a:ext>
            </a:extLst>
          </p:cNvPr>
          <p:cNvCxnSpPr>
            <a:cxnSpLocks/>
            <a:stCxn id="73" idx="0"/>
            <a:endCxn id="30" idx="2"/>
          </p:cNvCxnSpPr>
          <p:nvPr/>
        </p:nvCxnSpPr>
        <p:spPr>
          <a:xfrm rot="5400000" flipH="1" flipV="1">
            <a:off x="5594337" y="3162978"/>
            <a:ext cx="263714" cy="538858"/>
          </a:xfrm>
          <a:prstGeom prst="bentConnector3">
            <a:avLst>
              <a:gd name="adj1" fmla="val 311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="" xmlns:a16="http://schemas.microsoft.com/office/drawing/2014/main" id="{4AC9317B-90C3-B34F-B1A6-47645CD5DF8F}"/>
              </a:ext>
            </a:extLst>
          </p:cNvPr>
          <p:cNvCxnSpPr>
            <a:cxnSpLocks/>
            <a:stCxn id="71" idx="0"/>
            <a:endCxn id="20" idx="2"/>
          </p:cNvCxnSpPr>
          <p:nvPr/>
        </p:nvCxnSpPr>
        <p:spPr>
          <a:xfrm rot="5400000" flipH="1" flipV="1">
            <a:off x="3604412" y="3315792"/>
            <a:ext cx="160367" cy="33721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="" xmlns:a16="http://schemas.microsoft.com/office/drawing/2014/main" id="{F36D6BB3-14E9-ED41-96C7-70BD44EA1308}"/>
              </a:ext>
            </a:extLst>
          </p:cNvPr>
          <p:cNvCxnSpPr>
            <a:stCxn id="73" idx="2"/>
            <a:endCxn id="60" idx="0"/>
          </p:cNvCxnSpPr>
          <p:nvPr/>
        </p:nvCxnSpPr>
        <p:spPr>
          <a:xfrm rot="16200000" flipH="1">
            <a:off x="5592545" y="3581661"/>
            <a:ext cx="336778" cy="608339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="" xmlns:a16="http://schemas.microsoft.com/office/drawing/2014/main" id="{468C6FC3-B4ED-E347-BAC2-D76B3F9FABC9}"/>
              </a:ext>
            </a:extLst>
          </p:cNvPr>
          <p:cNvCxnSpPr>
            <a:stCxn id="73" idx="2"/>
            <a:endCxn id="55" idx="0"/>
          </p:cNvCxnSpPr>
          <p:nvPr/>
        </p:nvCxnSpPr>
        <p:spPr>
          <a:xfrm rot="5400000">
            <a:off x="5083270" y="3680725"/>
            <a:ext cx="336778" cy="410213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="" xmlns:a16="http://schemas.microsoft.com/office/drawing/2014/main" id="{37D80E1C-B43E-9F4E-9209-A80D6B51D31E}"/>
              </a:ext>
            </a:extLst>
          </p:cNvPr>
          <p:cNvCxnSpPr>
            <a:stCxn id="73" idx="2"/>
            <a:endCxn id="48" idx="0"/>
          </p:cNvCxnSpPr>
          <p:nvPr/>
        </p:nvCxnSpPr>
        <p:spPr>
          <a:xfrm rot="5400000">
            <a:off x="4573994" y="3171449"/>
            <a:ext cx="336778" cy="142876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="" xmlns:a16="http://schemas.microsoft.com/office/drawing/2014/main" id="{C4ED16F6-0517-D44E-A6B9-9F77A215F895}"/>
              </a:ext>
            </a:extLst>
          </p:cNvPr>
          <p:cNvCxnSpPr>
            <a:stCxn id="73" idx="2"/>
            <a:endCxn id="43" idx="0"/>
          </p:cNvCxnSpPr>
          <p:nvPr/>
        </p:nvCxnSpPr>
        <p:spPr>
          <a:xfrm rot="5400000">
            <a:off x="4064718" y="2662173"/>
            <a:ext cx="336778" cy="2447317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1C52C271-9FFA-9B42-903E-3E517CEDA7FE}"/>
              </a:ext>
            </a:extLst>
          </p:cNvPr>
          <p:cNvGrpSpPr/>
          <p:nvPr/>
        </p:nvGrpSpPr>
        <p:grpSpPr>
          <a:xfrm>
            <a:off x="523763" y="2090223"/>
            <a:ext cx="1926166" cy="1592398"/>
            <a:chOff x="509587" y="1336644"/>
            <a:chExt cx="1926166" cy="1592398"/>
          </a:xfrm>
        </p:grpSpPr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61711B0A-B2C4-DC4D-94AC-5B6D22539815}"/>
                </a:ext>
              </a:extLst>
            </p:cNvPr>
            <p:cNvGrpSpPr/>
            <p:nvPr/>
          </p:nvGrpSpPr>
          <p:grpSpPr>
            <a:xfrm>
              <a:off x="509587" y="1336644"/>
              <a:ext cx="925513" cy="1583532"/>
              <a:chOff x="509586" y="3382168"/>
              <a:chExt cx="925513" cy="158353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53DB4054-54EC-E441-9571-B217DDE3667F}"/>
                  </a:ext>
                </a:extLst>
              </p:cNvPr>
              <p:cNvSpPr/>
              <p:nvPr/>
            </p:nvSpPr>
            <p:spPr>
              <a:xfrm>
                <a:off x="509587" y="3382168"/>
                <a:ext cx="925512" cy="221838"/>
              </a:xfrm>
              <a:prstGeom prst="rect">
                <a:avLst/>
              </a:prstGeom>
              <a:solidFill>
                <a:srgbClr val="FF4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700" kern="0" dirty="0">
                    <a:solidFill>
                      <a:srgbClr val="4472C4">
                        <a:lumMod val="50000"/>
                      </a:srgbClr>
                    </a:solidFill>
                    <a:sym typeface="Arial"/>
                  </a:rPr>
                  <a:t>Tpebnkbdpmh01p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3C2A3A4A-A1E6-D342-9A30-538F62620000}"/>
                  </a:ext>
                </a:extLst>
              </p:cNvPr>
              <p:cNvSpPr/>
              <p:nvPr/>
            </p:nvSpPr>
            <p:spPr>
              <a:xfrm>
                <a:off x="509587" y="3604006"/>
                <a:ext cx="925512" cy="221838"/>
              </a:xfrm>
              <a:prstGeom prst="rect">
                <a:avLst/>
              </a:prstGeom>
              <a:solidFill>
                <a:srgbClr val="FF8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CN" sz="1000" b="1" kern="0" dirty="0" smtClean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MasterNode1</a:t>
                </a:r>
                <a:endParaRPr lang="en-US" sz="1000" b="1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4FF00EC-7AD0-5F4F-86D5-ADF35A76C85A}"/>
                  </a:ext>
                </a:extLst>
              </p:cNvPr>
              <p:cNvSpPr/>
              <p:nvPr/>
            </p:nvSpPr>
            <p:spPr>
              <a:xfrm>
                <a:off x="509586" y="3825844"/>
                <a:ext cx="925513" cy="3897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 CPU:20Core,</a:t>
                </a:r>
              </a:p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MEM:256 GB</a:t>
                </a:r>
              </a:p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HDD:1.2TB*10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FC827E7C-409F-C143-9BBA-C983BEDACD56}"/>
                  </a:ext>
                </a:extLst>
              </p:cNvPr>
              <p:cNvSpPr/>
              <p:nvPr/>
            </p:nvSpPr>
            <p:spPr>
              <a:xfrm>
                <a:off x="509586" y="4204256"/>
                <a:ext cx="925513" cy="76144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Namenode</a:t>
                </a:r>
                <a:r>
                  <a:rPr lang="en-US" sz="6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(Active)</a:t>
                </a: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JournalNode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FailoverControl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SentryGateway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Spark2HistoryServer</a:t>
                </a: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ResourceManager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Zookeeper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5EEC8A74-1E2F-CE42-B271-07E0B0DF15C4}"/>
                </a:ext>
              </a:extLst>
            </p:cNvPr>
            <p:cNvGrpSpPr/>
            <p:nvPr/>
          </p:nvGrpSpPr>
          <p:grpSpPr>
            <a:xfrm>
              <a:off x="1510240" y="1345510"/>
              <a:ext cx="925513" cy="1583532"/>
              <a:chOff x="509586" y="3382168"/>
              <a:chExt cx="925513" cy="158353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9E94B0B9-2F05-B447-AACB-405343FB2D6C}"/>
                  </a:ext>
                </a:extLst>
              </p:cNvPr>
              <p:cNvSpPr/>
              <p:nvPr/>
            </p:nvSpPr>
            <p:spPr>
              <a:xfrm>
                <a:off x="509587" y="3382168"/>
                <a:ext cx="925512" cy="221838"/>
              </a:xfrm>
              <a:prstGeom prst="rect">
                <a:avLst/>
              </a:prstGeom>
              <a:solidFill>
                <a:srgbClr val="FF4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700" kern="0" dirty="0">
                    <a:solidFill>
                      <a:srgbClr val="4472C4">
                        <a:lumMod val="50000"/>
                      </a:srgbClr>
                    </a:solidFill>
                    <a:sym typeface="Arial"/>
                  </a:rPr>
                  <a:t>Tpebnkbdpmh02p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CAB98C8B-7877-6746-B052-A1B28E44A8D9}"/>
                  </a:ext>
                </a:extLst>
              </p:cNvPr>
              <p:cNvSpPr/>
              <p:nvPr/>
            </p:nvSpPr>
            <p:spPr>
              <a:xfrm>
                <a:off x="509587" y="3604006"/>
                <a:ext cx="925512" cy="221838"/>
              </a:xfrm>
              <a:prstGeom prst="rect">
                <a:avLst/>
              </a:prstGeom>
              <a:solidFill>
                <a:srgbClr val="FF8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1000" b="1" kern="0" dirty="0" smtClean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MasterNode2</a:t>
                </a:r>
                <a:endParaRPr lang="en-US" sz="1000" b="1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69D7F587-EE6F-BC41-9B85-C3120A156DC2}"/>
                  </a:ext>
                </a:extLst>
              </p:cNvPr>
              <p:cNvSpPr/>
              <p:nvPr/>
            </p:nvSpPr>
            <p:spPr>
              <a:xfrm>
                <a:off x="509586" y="3825844"/>
                <a:ext cx="925513" cy="3897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 CPU:20Core,</a:t>
                </a:r>
              </a:p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MEM:256 GB</a:t>
                </a:r>
              </a:p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HDD:1.2TB*10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A9052967-F525-094B-A0FD-9E46C1FBD3D2}"/>
                  </a:ext>
                </a:extLst>
              </p:cNvPr>
              <p:cNvSpPr/>
              <p:nvPr/>
            </p:nvSpPr>
            <p:spPr>
              <a:xfrm>
                <a:off x="509586" y="4204256"/>
                <a:ext cx="925513" cy="76144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Namenode</a:t>
                </a:r>
                <a:r>
                  <a:rPr lang="en-US" sz="6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(Standby)</a:t>
                </a: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JournalNode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FailoverControl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SentryGateway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ResourceManager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YarnJobHistorySvr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Zookeeper</a:t>
                </a:r>
              </a:p>
            </p:txBody>
          </p:sp>
        </p:grpSp>
      </p:grpSp>
      <p:cxnSp>
        <p:nvCxnSpPr>
          <p:cNvPr id="107" name="Elbow Connector 106">
            <a:extLst>
              <a:ext uri="{FF2B5EF4-FFF2-40B4-BE49-F238E27FC236}">
                <a16:creationId xmlns="" xmlns:a16="http://schemas.microsoft.com/office/drawing/2014/main" id="{DF15C72D-1944-9C4A-9810-D5F5066052F3}"/>
              </a:ext>
            </a:extLst>
          </p:cNvPr>
          <p:cNvCxnSpPr>
            <a:stCxn id="71" idx="2"/>
            <a:endCxn id="43" idx="0"/>
          </p:cNvCxnSpPr>
          <p:nvPr/>
        </p:nvCxnSpPr>
        <p:spPr>
          <a:xfrm rot="5400000">
            <a:off x="3094489" y="3632721"/>
            <a:ext cx="336459" cy="506539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="" xmlns:a16="http://schemas.microsoft.com/office/drawing/2014/main" id="{D0731CE8-4A0E-9D49-852B-3849BD323BFA}"/>
              </a:ext>
            </a:extLst>
          </p:cNvPr>
          <p:cNvCxnSpPr>
            <a:stCxn id="71" idx="2"/>
            <a:endCxn id="38" idx="0"/>
          </p:cNvCxnSpPr>
          <p:nvPr/>
        </p:nvCxnSpPr>
        <p:spPr>
          <a:xfrm rot="5400000">
            <a:off x="2581806" y="3126852"/>
            <a:ext cx="343272" cy="1525091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="" xmlns:a16="http://schemas.microsoft.com/office/drawing/2014/main" id="{B070E4FC-DCA4-9949-B690-F1C68DC1849A}"/>
              </a:ext>
            </a:extLst>
          </p:cNvPr>
          <p:cNvCxnSpPr>
            <a:stCxn id="71" idx="2"/>
            <a:endCxn id="33" idx="0"/>
          </p:cNvCxnSpPr>
          <p:nvPr/>
        </p:nvCxnSpPr>
        <p:spPr>
          <a:xfrm rot="5400000">
            <a:off x="2074873" y="2615233"/>
            <a:ext cx="338587" cy="2543643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="" xmlns:a16="http://schemas.microsoft.com/office/drawing/2014/main" id="{F06D7C6A-CC6D-F246-BB33-BF0552D1686A}"/>
              </a:ext>
            </a:extLst>
          </p:cNvPr>
          <p:cNvCxnSpPr>
            <a:stCxn id="15" idx="2"/>
            <a:endCxn id="38" idx="0"/>
          </p:cNvCxnSpPr>
          <p:nvPr/>
        </p:nvCxnSpPr>
        <p:spPr>
          <a:xfrm rot="16200000" flipH="1">
            <a:off x="1799828" y="3869965"/>
            <a:ext cx="378412" cy="372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="" xmlns:a16="http://schemas.microsoft.com/office/drawing/2014/main" id="{2F8439D6-4DE7-1E4E-BB10-C06BF72E74EF}"/>
              </a:ext>
            </a:extLst>
          </p:cNvPr>
          <p:cNvCxnSpPr>
            <a:stCxn id="9" idx="2"/>
            <a:endCxn id="33" idx="0"/>
          </p:cNvCxnSpPr>
          <p:nvPr/>
        </p:nvCxnSpPr>
        <p:spPr>
          <a:xfrm rot="5400000">
            <a:off x="788136" y="3857963"/>
            <a:ext cx="382593" cy="1417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0" name="Group 1039">
            <a:extLst>
              <a:ext uri="{FF2B5EF4-FFF2-40B4-BE49-F238E27FC236}">
                <a16:creationId xmlns="" xmlns:a16="http://schemas.microsoft.com/office/drawing/2014/main" id="{3DE4FE33-F7DD-3042-9737-404A466CFF42}"/>
              </a:ext>
            </a:extLst>
          </p:cNvPr>
          <p:cNvGrpSpPr/>
          <p:nvPr/>
        </p:nvGrpSpPr>
        <p:grpSpPr>
          <a:xfrm>
            <a:off x="8294764" y="1268265"/>
            <a:ext cx="1518215" cy="1460500"/>
            <a:chOff x="6931857" y="1194996"/>
            <a:chExt cx="1518215" cy="1460500"/>
          </a:xfrm>
        </p:grpSpPr>
        <p:pic>
          <p:nvPicPr>
            <p:cNvPr id="1038" name="Picture 1037">
              <a:extLst>
                <a:ext uri="{FF2B5EF4-FFF2-40B4-BE49-F238E27FC236}">
                  <a16:creationId xmlns="" xmlns:a16="http://schemas.microsoft.com/office/drawing/2014/main" id="{9ECFEC7F-2976-9B41-912A-724996972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31857" y="1194996"/>
              <a:ext cx="1384300" cy="1460500"/>
            </a:xfrm>
            <a:prstGeom prst="rect">
              <a:avLst/>
            </a:prstGeom>
          </p:spPr>
        </p:pic>
        <p:sp>
          <p:nvSpPr>
            <p:cNvPr id="1039" name="TextBox 1038">
              <a:extLst>
                <a:ext uri="{FF2B5EF4-FFF2-40B4-BE49-F238E27FC236}">
                  <a16:creationId xmlns="" xmlns:a16="http://schemas.microsoft.com/office/drawing/2014/main" id="{3946BA2F-5299-F744-A414-4C19D08620E2}"/>
                </a:ext>
              </a:extLst>
            </p:cNvPr>
            <p:cNvSpPr txBox="1"/>
            <p:nvPr/>
          </p:nvSpPr>
          <p:spPr>
            <a:xfrm>
              <a:off x="7065772" y="1625769"/>
              <a:ext cx="1384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r>
                <a:rPr lang="zh-CN" altLang="en-US" sz="1200" b="1" kern="0" dirty="0">
                  <a:solidFill>
                    <a:srgbClr val="000000"/>
                  </a:solidFill>
                  <a:cs typeface="Arial"/>
                  <a:sym typeface="Arial"/>
                </a:rPr>
                <a:t>正式環境</a:t>
              </a:r>
              <a:r>
                <a:rPr lang="en-US" altLang="zh-CN" sz="1200" b="1" kern="0" dirty="0">
                  <a:solidFill>
                    <a:srgbClr val="000000"/>
                  </a:solidFill>
                  <a:cs typeface="Arial"/>
                  <a:sym typeface="Arial"/>
                </a:rPr>
                <a:t> </a:t>
              </a:r>
              <a:r>
                <a:rPr lang="en-US" altLang="zh-TW" sz="1200" b="1" kern="0" dirty="0">
                  <a:solidFill>
                    <a:srgbClr val="000000"/>
                  </a:solidFill>
                  <a:cs typeface="Arial"/>
                  <a:sym typeface="Arial"/>
                </a:rPr>
                <a:t>ODS</a:t>
              </a:r>
              <a:endParaRPr lang="en-US" sz="1200" b="1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049" name="Elbow Connector 1048">
            <a:extLst>
              <a:ext uri="{FF2B5EF4-FFF2-40B4-BE49-F238E27FC236}">
                <a16:creationId xmlns="" xmlns:a16="http://schemas.microsoft.com/office/drawing/2014/main" id="{850BDFC5-E7FD-4E4C-B5A3-1A78332D5CE7}"/>
              </a:ext>
            </a:extLst>
          </p:cNvPr>
          <p:cNvCxnSpPr>
            <a:stCxn id="1038" idx="1"/>
            <a:endCxn id="17" idx="0"/>
          </p:cNvCxnSpPr>
          <p:nvPr/>
        </p:nvCxnSpPr>
        <p:spPr>
          <a:xfrm rot="10800000">
            <a:off x="3853204" y="1514851"/>
            <a:ext cx="4441561" cy="483665"/>
          </a:xfrm>
          <a:prstGeom prst="bentConnector4">
            <a:avLst>
              <a:gd name="adj1" fmla="val 5531"/>
              <a:gd name="adj2" fmla="val 1406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Pentagon 1054">
            <a:extLst>
              <a:ext uri="{FF2B5EF4-FFF2-40B4-BE49-F238E27FC236}">
                <a16:creationId xmlns="" xmlns:a16="http://schemas.microsoft.com/office/drawing/2014/main" id="{D1781916-0390-2F4F-ACC0-C1711B00AA78}"/>
              </a:ext>
            </a:extLst>
          </p:cNvPr>
          <p:cNvSpPr/>
          <p:nvPr/>
        </p:nvSpPr>
        <p:spPr>
          <a:xfrm rot="10800000" flipV="1">
            <a:off x="6987651" y="1399968"/>
            <a:ext cx="1299102" cy="427755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zh-CN" altLang="en-US" sz="1200" b="1" kern="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第一階段</a:t>
            </a:r>
            <a:r>
              <a:rPr lang="en-US" altLang="zh-CN" sz="1200" b="1" kern="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:</a:t>
            </a:r>
            <a:endParaRPr lang="en-US" sz="1200" b="1" kern="0" dirty="0">
              <a:solidFill>
                <a:srgbClr val="7030A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200" b="1" kern="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107</a:t>
            </a:r>
            <a:r>
              <a:rPr lang="zh-TW" altLang="en-US" sz="1200" b="1" kern="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</a:t>
            </a:r>
            <a:r>
              <a:rPr lang="en-US" altLang="zh-TW" sz="1200" b="1" kern="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Tables</a:t>
            </a:r>
            <a:endParaRPr lang="en-US" sz="1200" b="1" kern="0" dirty="0">
              <a:solidFill>
                <a:srgbClr val="7030A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pic>
        <p:nvPicPr>
          <p:cNvPr id="1056" name="Picture 1055">
            <a:extLst>
              <a:ext uri="{FF2B5EF4-FFF2-40B4-BE49-F238E27FC236}">
                <a16:creationId xmlns="" xmlns:a16="http://schemas.microsoft.com/office/drawing/2014/main" id="{F4DCAA38-EFD4-5640-A54B-FC9157E721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2795" y="1426788"/>
            <a:ext cx="270622" cy="270622"/>
          </a:xfrm>
          <a:prstGeom prst="rect">
            <a:avLst/>
          </a:prstGeom>
        </p:spPr>
      </p:pic>
      <p:sp>
        <p:nvSpPr>
          <p:cNvPr id="182" name="Pentagon 181">
            <a:extLst>
              <a:ext uri="{FF2B5EF4-FFF2-40B4-BE49-F238E27FC236}">
                <a16:creationId xmlns="" xmlns:a16="http://schemas.microsoft.com/office/drawing/2014/main" id="{4113756B-B596-E344-BE85-E60C155ED005}"/>
              </a:ext>
            </a:extLst>
          </p:cNvPr>
          <p:cNvSpPr/>
          <p:nvPr/>
        </p:nvSpPr>
        <p:spPr>
          <a:xfrm rot="10800000" flipV="1">
            <a:off x="6950654" y="2624327"/>
            <a:ext cx="992019" cy="402009"/>
          </a:xfrm>
          <a:prstGeom prst="homePlat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zh-CN" altLang="en-US" sz="10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第二階段</a:t>
            </a:r>
            <a:r>
              <a:rPr lang="en-US" altLang="zh-CN" sz="10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: 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altLang="zh-TW" sz="10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143</a:t>
            </a:r>
            <a:r>
              <a:rPr lang="zh-TW" altLang="en-US" sz="10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 </a:t>
            </a:r>
            <a:r>
              <a:rPr lang="en-US" altLang="zh-TW" sz="10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Tables </a:t>
            </a:r>
            <a:endParaRPr lang="en-US" sz="1000" b="1" kern="0" dirty="0">
              <a:solidFill>
                <a:srgbClr val="000000">
                  <a:lumMod val="50000"/>
                  <a:lumOff val="5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="" xmlns:a16="http://schemas.microsoft.com/office/drawing/2014/main" id="{079FE902-74EF-614F-AB91-587F5F1879D0}"/>
              </a:ext>
            </a:extLst>
          </p:cNvPr>
          <p:cNvSpPr txBox="1"/>
          <p:nvPr/>
        </p:nvSpPr>
        <p:spPr>
          <a:xfrm>
            <a:off x="7045014" y="2977836"/>
            <a:ext cx="173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zh-CN" altLang="en-US" sz="1000" kern="0" dirty="0">
                <a:solidFill>
                  <a:srgbClr val="000000">
                    <a:lumMod val="50000"/>
                    <a:lumOff val="50000"/>
                  </a:srgbClr>
                </a:solidFill>
                <a:cs typeface="Arial"/>
                <a:sym typeface="Arial"/>
              </a:rPr>
              <a:t>預定試營運日：</a:t>
            </a:r>
            <a:r>
              <a:rPr lang="en-US" altLang="zh-CN" sz="1000" kern="0" dirty="0">
                <a:solidFill>
                  <a:srgbClr val="000000">
                    <a:lumMod val="50000"/>
                    <a:lumOff val="50000"/>
                  </a:srgbClr>
                </a:solidFill>
                <a:cs typeface="Arial"/>
                <a:sym typeface="Arial"/>
              </a:rPr>
              <a:t>6/24</a:t>
            </a:r>
            <a:endParaRPr lang="en-US" sz="1000" kern="0" dirty="0">
              <a:solidFill>
                <a:srgbClr val="000000">
                  <a:lumMod val="50000"/>
                  <a:lumOff val="50000"/>
                </a:srgbClr>
              </a:solidFill>
              <a:cs typeface="Arial"/>
              <a:sym typeface="Arial"/>
            </a:endParaRPr>
          </a:p>
        </p:txBody>
      </p:sp>
      <p:sp>
        <p:nvSpPr>
          <p:cNvPr id="82" name="Text Placeholder 81">
            <a:extLst>
              <a:ext uri="{FF2B5EF4-FFF2-40B4-BE49-F238E27FC236}">
                <a16:creationId xmlns="" xmlns:a16="http://schemas.microsoft.com/office/drawing/2014/main" id="{2EC7B278-192B-AB44-9A55-46769C0D5A1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9587" y="5791573"/>
            <a:ext cx="4074396" cy="389732"/>
          </a:xfrm>
        </p:spPr>
        <p:txBody>
          <a:bodyPr/>
          <a:lstStyle/>
          <a:p>
            <a:r>
              <a:rPr lang="zh-CN" altLang="en-US" sz="1100" dirty="0"/>
              <a:t>正式環境共</a:t>
            </a:r>
            <a:r>
              <a:rPr lang="zh-TW" altLang="en-US" sz="1100" dirty="0"/>
              <a:t> </a:t>
            </a:r>
            <a:r>
              <a:rPr lang="en-US" altLang="zh-TW" sz="1100" dirty="0"/>
              <a:t>11 </a:t>
            </a:r>
            <a:r>
              <a:rPr lang="zh-CN" altLang="en-US" sz="1100" dirty="0"/>
              <a:t>個節點，測試環境共</a:t>
            </a:r>
            <a:r>
              <a:rPr lang="zh-TW" altLang="en-US" sz="1100" dirty="0"/>
              <a:t> </a:t>
            </a:r>
            <a:r>
              <a:rPr lang="en-US" altLang="zh-TW" sz="1100" dirty="0"/>
              <a:t>5 </a:t>
            </a:r>
            <a:r>
              <a:rPr lang="zh-CN" altLang="en-US" sz="1100" dirty="0"/>
              <a:t>個節點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41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>
            <a:extLst>
              <a:ext uri="{FF2B5EF4-FFF2-40B4-BE49-F238E27FC236}">
                <a16:creationId xmlns="" xmlns:a16="http://schemas.microsoft.com/office/drawing/2014/main" id="{FE8E005A-76D7-4241-B305-7F5CC096FA5C}"/>
              </a:ext>
            </a:extLst>
          </p:cNvPr>
          <p:cNvSpPr/>
          <p:nvPr/>
        </p:nvSpPr>
        <p:spPr>
          <a:xfrm>
            <a:off x="2201159" y="1865286"/>
            <a:ext cx="4253593" cy="3810234"/>
          </a:xfrm>
          <a:prstGeom prst="roundRect">
            <a:avLst>
              <a:gd name="adj" fmla="val 7534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099231-731E-9143-991D-DDC362B5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</a:t>
            </a:r>
            <a:r>
              <a:rPr lang="zh-CN" altLang="en-US" dirty="0"/>
              <a:t>大數據</a:t>
            </a:r>
            <a:r>
              <a:rPr lang="zh-CN" altLang="en-US" dirty="0" smtClean="0"/>
              <a:t>平台</a:t>
            </a:r>
            <a:r>
              <a:rPr lang="en-US" altLang="zh-TW" dirty="0"/>
              <a:t>-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(VM)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82B5426-69C5-9143-A9FB-256EF5EA0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394" y="872715"/>
            <a:ext cx="9072000" cy="324260"/>
          </a:xfrm>
        </p:spPr>
        <p:txBody>
          <a:bodyPr/>
          <a:lstStyle/>
          <a:p>
            <a:r>
              <a:rPr lang="zh-TW" altLang="en-US" sz="1600" dirty="0">
                <a:solidFill>
                  <a:schemeClr val="tx1"/>
                </a:solidFill>
              </a:rPr>
              <a:t>測試</a:t>
            </a:r>
            <a:r>
              <a:rPr lang="zh-CN" altLang="en-US" sz="1600" dirty="0">
                <a:solidFill>
                  <a:schemeClr val="tx1"/>
                </a:solidFill>
              </a:rPr>
              <a:t>環</a:t>
            </a:r>
            <a:r>
              <a:rPr lang="zh-CN" altLang="en-US" sz="1600" dirty="0" smtClean="0">
                <a:solidFill>
                  <a:schemeClr val="tx1"/>
                </a:solidFill>
              </a:rPr>
              <a:t>境</a:t>
            </a:r>
            <a:r>
              <a:rPr lang="zh-CN" altLang="en-US" sz="1600" dirty="0">
                <a:solidFill>
                  <a:schemeClr val="tx1"/>
                </a:solidFill>
              </a:rPr>
              <a:t>共 </a:t>
            </a:r>
            <a:r>
              <a:rPr lang="en-US" altLang="zh-TW" sz="1600" dirty="0">
                <a:solidFill>
                  <a:schemeClr val="tx1"/>
                </a:solidFill>
              </a:rPr>
              <a:t>5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chemeClr val="tx1"/>
                </a:solidFill>
              </a:rPr>
              <a:t>個節點</a:t>
            </a:r>
            <a:r>
              <a:rPr lang="zh-TW" altLang="en-US" sz="1600" dirty="0">
                <a:solidFill>
                  <a:schemeClr val="tx1"/>
                </a:solidFill>
              </a:rPr>
              <a:t>：</a:t>
            </a:r>
            <a:r>
              <a:rPr lang="zh-CN" altLang="en-US" sz="1600" dirty="0">
                <a:solidFill>
                  <a:schemeClr val="tx1"/>
                </a:solidFill>
              </a:rPr>
              <a:t>管理節點</a:t>
            </a:r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>
                <a:solidFill>
                  <a:schemeClr val="tx1"/>
                </a:solidFill>
              </a:rPr>
              <a:t>2</a:t>
            </a:r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zh-TW" altLang="en-US" sz="1600" dirty="0">
                <a:solidFill>
                  <a:schemeClr val="tx1"/>
                </a:solidFill>
                <a:latin typeface="微軟正黑體"/>
                <a:ea typeface="微軟正黑體"/>
              </a:rPr>
              <a:t>、</a:t>
            </a:r>
            <a:r>
              <a:rPr lang="zh-CN" altLang="en-US" sz="1600" dirty="0">
                <a:solidFill>
                  <a:schemeClr val="tx1"/>
                </a:solidFill>
              </a:rPr>
              <a:t>工作節點</a:t>
            </a:r>
            <a:r>
              <a:rPr lang="en-US" altLang="zh-TW" sz="1600" dirty="0">
                <a:solidFill>
                  <a:schemeClr val="tx1"/>
                </a:solidFill>
              </a:rPr>
              <a:t> 3 </a:t>
            </a:r>
            <a:r>
              <a:rPr lang="zh-TW" altLang="en-US" sz="1600" dirty="0">
                <a:solidFill>
                  <a:schemeClr val="tx1"/>
                </a:solidFill>
                <a:latin typeface="微軟正黑體"/>
                <a:ea typeface="微軟正黑體"/>
              </a:rPr>
              <a:t>、</a:t>
            </a:r>
            <a:r>
              <a:rPr lang="zh-CN" altLang="en-US" sz="1600" dirty="0">
                <a:solidFill>
                  <a:schemeClr val="tx1"/>
                </a:solidFill>
              </a:rPr>
              <a:t>資料容量</a:t>
            </a:r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>
                <a:solidFill>
                  <a:schemeClr val="tx1"/>
                </a:solidFill>
              </a:rPr>
              <a:t>900 GB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46121299-1C66-EB46-B9BF-E69177859323}"/>
              </a:ext>
            </a:extLst>
          </p:cNvPr>
          <p:cNvGrpSpPr/>
          <p:nvPr/>
        </p:nvGrpSpPr>
        <p:grpSpPr>
          <a:xfrm>
            <a:off x="3086256" y="3974535"/>
            <a:ext cx="925513" cy="1583532"/>
            <a:chOff x="509586" y="3382168"/>
            <a:chExt cx="925513" cy="1583532"/>
          </a:xfrm>
        </p:grpSpPr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69944704-80BA-5D4E-A191-A8398913363D}"/>
                </a:ext>
              </a:extLst>
            </p:cNvPr>
            <p:cNvSpPr/>
            <p:nvPr/>
          </p:nvSpPr>
          <p:spPr>
            <a:xfrm>
              <a:off x="509587" y="3382168"/>
              <a:ext cx="925512" cy="2218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sz="700" kern="0" dirty="0" smtClean="0">
                  <a:solidFill>
                    <a:srgbClr val="FFFFFF"/>
                  </a:solidFill>
                  <a:sym typeface="Arial"/>
                </a:rPr>
                <a:t>Tpebnkbdpwh01t</a:t>
              </a:r>
              <a:endParaRPr lang="en-US" sz="7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5185B9EC-5D78-DA4D-9E86-5A1067691F53}"/>
                </a:ext>
              </a:extLst>
            </p:cNvPr>
            <p:cNvSpPr/>
            <p:nvPr/>
          </p:nvSpPr>
          <p:spPr>
            <a:xfrm>
              <a:off x="509587" y="3604006"/>
              <a:ext cx="925512" cy="2218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CN" sz="1000" kern="0" dirty="0" err="1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DataNode</a:t>
              </a:r>
              <a:r>
                <a:rPr lang="en-US" altLang="zh-CN" sz="10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 1</a:t>
              </a:r>
              <a:endParaRPr lang="en-US" sz="10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CC07ABED-7584-A648-B9DF-34C41DFA5163}"/>
                </a:ext>
              </a:extLst>
            </p:cNvPr>
            <p:cNvSpPr/>
            <p:nvPr/>
          </p:nvSpPr>
          <p:spPr>
            <a:xfrm>
              <a:off x="509586" y="3825844"/>
              <a:ext cx="925513" cy="3897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sz="8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 </a:t>
              </a:r>
              <a:r>
                <a:rPr lang="en-US" sz="800" kern="0" dirty="0" smtClean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CPU:</a:t>
              </a:r>
              <a:r>
                <a:rPr lang="en-US" altLang="zh-TW" sz="800" kern="0" dirty="0" smtClean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8</a:t>
              </a:r>
              <a:r>
                <a:rPr lang="en-US" sz="800" kern="0" dirty="0" smtClean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Core</a:t>
              </a:r>
              <a:r>
                <a:rPr lang="en-US" sz="8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,</a:t>
              </a:r>
            </a:p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sz="800" kern="0" dirty="0" smtClean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MEM:</a:t>
              </a:r>
              <a:r>
                <a:rPr lang="en-US" altLang="zh-TW" sz="800" kern="0" dirty="0" smtClean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32</a:t>
              </a:r>
              <a:r>
                <a:rPr lang="en-US" sz="800" kern="0" dirty="0" smtClean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GB</a:t>
              </a:r>
              <a:endPara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sz="800" kern="0" dirty="0" smtClean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HDD:</a:t>
              </a:r>
              <a:r>
                <a:rPr lang="en-US" altLang="zh-TW" sz="800" kern="0" dirty="0" smtClean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900G</a:t>
              </a:r>
              <a:endParaRPr lang="en-US" sz="8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C44F1BF5-564A-C247-9399-9A1F83597399}"/>
                </a:ext>
              </a:extLst>
            </p:cNvPr>
            <p:cNvSpPr/>
            <p:nvPr/>
          </p:nvSpPr>
          <p:spPr>
            <a:xfrm>
              <a:off x="509586" y="4204256"/>
              <a:ext cx="925513" cy="7614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r>
                <a:rPr lang="en-US" sz="600" kern="0" dirty="0" err="1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DataNode</a:t>
              </a:r>
              <a:endParaRPr 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  <a:p>
              <a:pPr defTabSz="914400">
                <a:buClr>
                  <a:srgbClr val="000000"/>
                </a:buClr>
                <a:buFont typeface="Arial"/>
                <a:buNone/>
              </a:pPr>
              <a:r>
                <a:rPr lang="en-US" sz="600" kern="0" dirty="0" err="1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ImpalaDaemon</a:t>
              </a:r>
              <a:endParaRPr 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  <a:p>
              <a:pPr defTabSz="914400">
                <a:buClr>
                  <a:srgbClr val="000000"/>
                </a:buClr>
                <a:buFont typeface="Arial"/>
                <a:buNone/>
              </a:pPr>
              <a:r>
                <a:rPr lang="en-US" sz="600" kern="0" dirty="0" err="1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SentryGateway</a:t>
              </a:r>
              <a:endParaRPr 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  <a:p>
              <a:pPr defTabSz="914400">
                <a:buClr>
                  <a:srgbClr val="000000"/>
                </a:buClr>
                <a:buFont typeface="Arial"/>
                <a:buNone/>
              </a:pPr>
              <a:r>
                <a: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Spark2Gateway</a:t>
              </a:r>
            </a:p>
            <a:p>
              <a:pPr defTabSz="914400">
                <a:buClr>
                  <a:srgbClr val="000000"/>
                </a:buClr>
                <a:buFont typeface="Arial"/>
                <a:buNone/>
              </a:pPr>
              <a:r>
                <a:rPr lang="en-US" sz="600" kern="0" dirty="0" err="1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YarnNodeManager</a:t>
              </a:r>
              <a:endParaRPr 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88C81657-B505-2A4A-8404-77E304F218E5}"/>
              </a:ext>
            </a:extLst>
          </p:cNvPr>
          <p:cNvGrpSpPr/>
          <p:nvPr/>
        </p:nvGrpSpPr>
        <p:grpSpPr>
          <a:xfrm>
            <a:off x="4104808" y="3979220"/>
            <a:ext cx="925513" cy="1583532"/>
            <a:chOff x="509586" y="3382168"/>
            <a:chExt cx="925513" cy="1583532"/>
          </a:xfrm>
        </p:grpSpPr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E6AEA2EC-E101-FB4E-992B-10E666FA4665}"/>
                </a:ext>
              </a:extLst>
            </p:cNvPr>
            <p:cNvSpPr/>
            <p:nvPr/>
          </p:nvSpPr>
          <p:spPr>
            <a:xfrm>
              <a:off x="509587" y="3382168"/>
              <a:ext cx="925512" cy="2218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sz="700" kern="0" dirty="0" smtClean="0">
                  <a:solidFill>
                    <a:srgbClr val="FFFFFF"/>
                  </a:solidFill>
                  <a:sym typeface="Arial"/>
                </a:rPr>
                <a:t>Tpebnkbdpwh02t</a:t>
              </a:r>
              <a:endParaRPr lang="en-US" sz="7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22870167-8FBF-724E-A8F6-159D8B783158}"/>
                </a:ext>
              </a:extLst>
            </p:cNvPr>
            <p:cNvSpPr/>
            <p:nvPr/>
          </p:nvSpPr>
          <p:spPr>
            <a:xfrm>
              <a:off x="509587" y="3604006"/>
              <a:ext cx="925512" cy="2218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CN" sz="1000" kern="0" dirty="0" err="1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DataNode</a:t>
              </a:r>
              <a:r>
                <a:rPr lang="en-US" altLang="zh-CN" sz="10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 2</a:t>
              </a:r>
              <a:endParaRPr lang="en-US" sz="10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6F9848E1-ED1C-4F43-9116-01892448671C}"/>
                </a:ext>
              </a:extLst>
            </p:cNvPr>
            <p:cNvSpPr/>
            <p:nvPr/>
          </p:nvSpPr>
          <p:spPr>
            <a:xfrm>
              <a:off x="509586" y="3825844"/>
              <a:ext cx="925513" cy="3897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sz="8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 </a:t>
              </a:r>
              <a:r>
                <a:rPr lang="en-US" altLang="zh-TW" sz="8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CPU:8Core,</a:t>
              </a:r>
            </a:p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MEM:32GB</a:t>
              </a:r>
            </a:p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HDD:900G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B29AA2DA-E009-8744-8851-5ECF050AA4E8}"/>
                </a:ext>
              </a:extLst>
            </p:cNvPr>
            <p:cNvSpPr/>
            <p:nvPr/>
          </p:nvSpPr>
          <p:spPr>
            <a:xfrm>
              <a:off x="509586" y="4204256"/>
              <a:ext cx="925513" cy="7614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r>
                <a:rPr lang="en-US" sz="600" kern="0" dirty="0" err="1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DataNode</a:t>
              </a:r>
              <a:endParaRPr 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  <a:p>
              <a:pPr defTabSz="914400">
                <a:buClr>
                  <a:srgbClr val="000000"/>
                </a:buClr>
                <a:buFont typeface="Arial"/>
                <a:buNone/>
              </a:pPr>
              <a:r>
                <a:rPr lang="en-US" sz="600" kern="0" dirty="0" err="1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ImpalaDaemon</a:t>
              </a:r>
              <a:endParaRPr 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  <a:p>
              <a:pPr defTabSz="914400">
                <a:buClr>
                  <a:srgbClr val="000000"/>
                </a:buClr>
                <a:buFont typeface="Arial"/>
                <a:buNone/>
              </a:pPr>
              <a:r>
                <a:rPr lang="en-US" sz="600" kern="0" dirty="0" err="1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SentryGateway</a:t>
              </a:r>
              <a:endParaRPr 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  <a:p>
              <a:pPr defTabSz="914400">
                <a:buClr>
                  <a:srgbClr val="000000"/>
                </a:buClr>
                <a:buFont typeface="Arial"/>
                <a:buNone/>
              </a:pPr>
              <a:r>
                <a: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Spark2Gateway</a:t>
              </a:r>
            </a:p>
            <a:p>
              <a:pPr defTabSz="914400">
                <a:buClr>
                  <a:srgbClr val="000000"/>
                </a:buClr>
                <a:buFont typeface="Arial"/>
                <a:buNone/>
              </a:pPr>
              <a:r>
                <a:rPr lang="en-US" sz="600" kern="0" dirty="0" err="1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YarnNodeManager</a:t>
              </a:r>
              <a:endParaRPr 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DB2CD7C4-6ED0-8C48-82B3-6AEA8DD86D58}"/>
              </a:ext>
            </a:extLst>
          </p:cNvPr>
          <p:cNvGrpSpPr/>
          <p:nvPr/>
        </p:nvGrpSpPr>
        <p:grpSpPr>
          <a:xfrm>
            <a:off x="5123360" y="3972407"/>
            <a:ext cx="925513" cy="1583532"/>
            <a:chOff x="509586" y="3382168"/>
            <a:chExt cx="925513" cy="1583532"/>
          </a:xfrm>
        </p:grpSpPr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C1F626EA-A858-1B44-ABD0-A54CAF3E75D3}"/>
                </a:ext>
              </a:extLst>
            </p:cNvPr>
            <p:cNvSpPr/>
            <p:nvPr/>
          </p:nvSpPr>
          <p:spPr>
            <a:xfrm>
              <a:off x="509587" y="3382168"/>
              <a:ext cx="925512" cy="2218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sz="700" kern="0" dirty="0" smtClean="0">
                  <a:solidFill>
                    <a:srgbClr val="FFFFFF"/>
                  </a:solidFill>
                  <a:sym typeface="Arial"/>
                </a:rPr>
                <a:t>Tpebnkbdpwh03t</a:t>
              </a:r>
              <a:endParaRPr lang="en-US" sz="7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6CA1EEA3-EA88-F54C-9F1C-421D00DF1925}"/>
                </a:ext>
              </a:extLst>
            </p:cNvPr>
            <p:cNvSpPr/>
            <p:nvPr/>
          </p:nvSpPr>
          <p:spPr>
            <a:xfrm>
              <a:off x="509587" y="3604006"/>
              <a:ext cx="925512" cy="2218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CN" sz="1000" kern="0" dirty="0" err="1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DataNode</a:t>
              </a:r>
              <a:r>
                <a:rPr lang="en-US" altLang="zh-CN" sz="10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 3</a:t>
              </a:r>
              <a:endParaRPr lang="en-US" sz="10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B6ECDFD4-4FB7-9D45-A6A7-6DF5FD2C7EB5}"/>
                </a:ext>
              </a:extLst>
            </p:cNvPr>
            <p:cNvSpPr/>
            <p:nvPr/>
          </p:nvSpPr>
          <p:spPr>
            <a:xfrm>
              <a:off x="509586" y="3825844"/>
              <a:ext cx="925513" cy="3897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sz="8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 </a:t>
              </a:r>
              <a:r>
                <a:rPr lang="en-US" altLang="zh-TW" sz="8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CPU:8Core,</a:t>
              </a:r>
            </a:p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MEM:32GB</a:t>
              </a:r>
            </a:p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HDD:900G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5843473C-1185-8D48-8DBF-4142CCE7C7AD}"/>
                </a:ext>
              </a:extLst>
            </p:cNvPr>
            <p:cNvSpPr/>
            <p:nvPr/>
          </p:nvSpPr>
          <p:spPr>
            <a:xfrm>
              <a:off x="509586" y="4204256"/>
              <a:ext cx="925513" cy="7614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r>
                <a:rPr lang="en-US" sz="600" kern="0" dirty="0" err="1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DataNode</a:t>
              </a:r>
              <a:endParaRPr 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  <a:p>
              <a:pPr defTabSz="914400">
                <a:buClr>
                  <a:srgbClr val="000000"/>
                </a:buClr>
                <a:buFont typeface="Arial"/>
                <a:buNone/>
              </a:pPr>
              <a:r>
                <a:rPr lang="en-US" sz="600" kern="0" dirty="0" err="1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ImpalaDaemon</a:t>
              </a:r>
              <a:endParaRPr 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  <a:p>
              <a:pPr defTabSz="914400">
                <a:buClr>
                  <a:srgbClr val="000000"/>
                </a:buClr>
                <a:buFont typeface="Arial"/>
                <a:buNone/>
              </a:pPr>
              <a:r>
                <a:rPr lang="en-US" sz="600" kern="0" dirty="0" err="1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SentryGateway</a:t>
              </a:r>
              <a:endParaRPr 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  <a:p>
              <a:pPr defTabSz="914400">
                <a:buClr>
                  <a:srgbClr val="000000"/>
                </a:buClr>
                <a:buFont typeface="Arial"/>
                <a:buNone/>
              </a:pPr>
              <a:r>
                <a: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Spark2Gateway</a:t>
              </a:r>
            </a:p>
            <a:p>
              <a:pPr defTabSz="914400">
                <a:buClr>
                  <a:srgbClr val="000000"/>
                </a:buClr>
                <a:buFont typeface="Arial"/>
                <a:buNone/>
              </a:pPr>
              <a:r>
                <a:rPr lang="en-US" sz="600" kern="0" dirty="0" err="1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YarnNodeManager</a:t>
              </a:r>
              <a:endParaRPr 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lang="en-US" sz="600" kern="0" dirty="0">
                <a:solidFill>
                  <a:srgbClr val="4472C4">
                    <a:lumMod val="5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="" xmlns:a16="http://schemas.microsoft.com/office/drawing/2014/main" id="{188A53FB-51B9-1846-8740-948F95E9B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150" y="1386563"/>
            <a:ext cx="1299103" cy="629379"/>
          </a:xfrm>
          <a:prstGeom prst="rect">
            <a:avLst/>
          </a:prstGeom>
        </p:spPr>
      </p:pic>
      <p:cxnSp>
        <p:nvCxnSpPr>
          <p:cNvPr id="101" name="Elbow Connector 100">
            <a:extLst>
              <a:ext uri="{FF2B5EF4-FFF2-40B4-BE49-F238E27FC236}">
                <a16:creationId xmlns="" xmlns:a16="http://schemas.microsoft.com/office/drawing/2014/main" id="{C4ED16F6-0517-D44E-A6B9-9F77A215F895}"/>
              </a:ext>
            </a:extLst>
          </p:cNvPr>
          <p:cNvCxnSpPr>
            <a:stCxn id="15" idx="2"/>
            <a:endCxn id="43" idx="0"/>
          </p:cNvCxnSpPr>
          <p:nvPr/>
        </p:nvCxnSpPr>
        <p:spPr>
          <a:xfrm rot="16200000" flipH="1">
            <a:off x="4889180" y="3275469"/>
            <a:ext cx="371599" cy="102227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1C52C271-9FFA-9B42-903E-3E517CEDA7FE}"/>
              </a:ext>
            </a:extLst>
          </p:cNvPr>
          <p:cNvGrpSpPr/>
          <p:nvPr/>
        </p:nvGrpSpPr>
        <p:grpSpPr>
          <a:xfrm>
            <a:off x="3100432" y="2008410"/>
            <a:ext cx="1926166" cy="1592398"/>
            <a:chOff x="509587" y="1336644"/>
            <a:chExt cx="1926166" cy="1592398"/>
          </a:xfrm>
        </p:grpSpPr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61711B0A-B2C4-DC4D-94AC-5B6D22539815}"/>
                </a:ext>
              </a:extLst>
            </p:cNvPr>
            <p:cNvGrpSpPr/>
            <p:nvPr/>
          </p:nvGrpSpPr>
          <p:grpSpPr>
            <a:xfrm>
              <a:off x="509587" y="1336644"/>
              <a:ext cx="925513" cy="1583532"/>
              <a:chOff x="509586" y="3382168"/>
              <a:chExt cx="925513" cy="158353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53DB4054-54EC-E441-9571-B217DDE3667F}"/>
                  </a:ext>
                </a:extLst>
              </p:cNvPr>
              <p:cNvSpPr/>
              <p:nvPr/>
            </p:nvSpPr>
            <p:spPr>
              <a:xfrm>
                <a:off x="509587" y="3382168"/>
                <a:ext cx="925512" cy="221838"/>
              </a:xfrm>
              <a:prstGeom prst="rect">
                <a:avLst/>
              </a:prstGeom>
              <a:solidFill>
                <a:srgbClr val="FF4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700" kern="0" dirty="0" smtClean="0">
                    <a:solidFill>
                      <a:srgbClr val="4472C4">
                        <a:lumMod val="50000"/>
                      </a:srgbClr>
                    </a:solidFill>
                    <a:sym typeface="Arial"/>
                  </a:rPr>
                  <a:t>Tpebnkbdpmh01t</a:t>
                </a:r>
                <a:endParaRPr lang="en-US" sz="700" kern="0" dirty="0">
                  <a:solidFill>
                    <a:srgbClr val="4472C4">
                      <a:lumMod val="50000"/>
                    </a:srgbClr>
                  </a:solidFill>
                  <a:sym typeface="Arial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3C2A3A4A-A1E6-D342-9A30-538F62620000}"/>
                  </a:ext>
                </a:extLst>
              </p:cNvPr>
              <p:cNvSpPr/>
              <p:nvPr/>
            </p:nvSpPr>
            <p:spPr>
              <a:xfrm>
                <a:off x="509587" y="3604006"/>
                <a:ext cx="925512" cy="221838"/>
              </a:xfrm>
              <a:prstGeom prst="rect">
                <a:avLst/>
              </a:prstGeom>
              <a:solidFill>
                <a:srgbClr val="FF8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CN" sz="1000" b="1" kern="0" dirty="0" smtClean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MasterNode1</a:t>
                </a:r>
                <a:endParaRPr lang="en-US" sz="1000" b="1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4FF00EC-7AD0-5F4F-86D5-ADF35A76C85A}"/>
                  </a:ext>
                </a:extLst>
              </p:cNvPr>
              <p:cNvSpPr/>
              <p:nvPr/>
            </p:nvSpPr>
            <p:spPr>
              <a:xfrm>
                <a:off x="509586" y="3825844"/>
                <a:ext cx="925513" cy="3897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 </a:t>
                </a:r>
                <a:r>
                  <a:rPr lang="en-US" altLang="zh-TW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CPU:8Core,</a:t>
                </a:r>
              </a:p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MEM:32GB</a:t>
                </a:r>
              </a:p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800" kern="0" dirty="0" smtClean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HDD:500G</a:t>
                </a:r>
                <a:endParaRPr lang="en-US" altLang="zh-TW" sz="8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FC827E7C-409F-C143-9BBA-C983BEDACD56}"/>
                  </a:ext>
                </a:extLst>
              </p:cNvPr>
              <p:cNvSpPr/>
              <p:nvPr/>
            </p:nvSpPr>
            <p:spPr>
              <a:xfrm>
                <a:off x="509586" y="4204256"/>
                <a:ext cx="925513" cy="76144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Namenode</a:t>
                </a:r>
                <a:r>
                  <a:rPr lang="en-US" sz="6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(Active)</a:t>
                </a: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JournalNode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FailoverControl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SentryGateway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Spark2HistoryServer</a:t>
                </a: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ResourceManager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smtClean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Zookeeper</a:t>
                </a: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 smtClean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Cloudera</a:t>
                </a:r>
                <a:r>
                  <a:rPr lang="en-US" sz="600" kern="0" dirty="0" smtClean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 manager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5EEC8A74-1E2F-CE42-B271-07E0B0DF15C4}"/>
                </a:ext>
              </a:extLst>
            </p:cNvPr>
            <p:cNvGrpSpPr/>
            <p:nvPr/>
          </p:nvGrpSpPr>
          <p:grpSpPr>
            <a:xfrm>
              <a:off x="1510240" y="1345510"/>
              <a:ext cx="925513" cy="1583532"/>
              <a:chOff x="509586" y="3382168"/>
              <a:chExt cx="925513" cy="158353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9E94B0B9-2F05-B447-AACB-405343FB2D6C}"/>
                  </a:ext>
                </a:extLst>
              </p:cNvPr>
              <p:cNvSpPr/>
              <p:nvPr/>
            </p:nvSpPr>
            <p:spPr>
              <a:xfrm>
                <a:off x="509587" y="3382168"/>
                <a:ext cx="925512" cy="221838"/>
              </a:xfrm>
              <a:prstGeom prst="rect">
                <a:avLst/>
              </a:prstGeom>
              <a:solidFill>
                <a:srgbClr val="FF4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700" kern="0" dirty="0" smtClean="0">
                    <a:solidFill>
                      <a:srgbClr val="4472C4">
                        <a:lumMod val="50000"/>
                      </a:srgbClr>
                    </a:solidFill>
                    <a:sym typeface="Arial"/>
                  </a:rPr>
                  <a:t>Tpebnkbdpmh02t</a:t>
                </a:r>
                <a:endParaRPr lang="en-US" sz="700" kern="0" dirty="0">
                  <a:solidFill>
                    <a:srgbClr val="4472C4">
                      <a:lumMod val="50000"/>
                    </a:srgbClr>
                  </a:solidFill>
                  <a:sym typeface="Arial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CAB98C8B-7877-6746-B052-A1B28E44A8D9}"/>
                  </a:ext>
                </a:extLst>
              </p:cNvPr>
              <p:cNvSpPr/>
              <p:nvPr/>
            </p:nvSpPr>
            <p:spPr>
              <a:xfrm>
                <a:off x="509587" y="3604006"/>
                <a:ext cx="925512" cy="221838"/>
              </a:xfrm>
              <a:prstGeom prst="rect">
                <a:avLst/>
              </a:prstGeom>
              <a:solidFill>
                <a:srgbClr val="FF8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1000" b="1" kern="0" dirty="0" smtClean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MasterNode2</a:t>
                </a:r>
                <a:endParaRPr lang="en-US" sz="1000" b="1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69D7F587-EE6F-BC41-9B85-C3120A156DC2}"/>
                  </a:ext>
                </a:extLst>
              </p:cNvPr>
              <p:cNvSpPr/>
              <p:nvPr/>
            </p:nvSpPr>
            <p:spPr>
              <a:xfrm>
                <a:off x="509586" y="3825844"/>
                <a:ext cx="925513" cy="3897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 </a:t>
                </a:r>
                <a:r>
                  <a:rPr lang="en-US" altLang="zh-TW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CPU:8Core,</a:t>
                </a:r>
              </a:p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8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MEM:32GB</a:t>
                </a:r>
              </a:p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800" kern="0" dirty="0" smtClean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HDD:500G</a:t>
                </a:r>
                <a:endParaRPr lang="en-US" altLang="zh-TW" sz="8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A9052967-F525-094B-A0FD-9E46C1FBD3D2}"/>
                  </a:ext>
                </a:extLst>
              </p:cNvPr>
              <p:cNvSpPr/>
              <p:nvPr/>
            </p:nvSpPr>
            <p:spPr>
              <a:xfrm>
                <a:off x="509586" y="4204256"/>
                <a:ext cx="925513" cy="76144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Namenode</a:t>
                </a:r>
                <a:r>
                  <a:rPr lang="en-US" sz="6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(Standby)</a:t>
                </a: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JournalNode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FailoverControl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SentryGateway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ResourceManager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 err="1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YarnJobHistorySvr</a:t>
                </a:r>
                <a:endParaRPr lang="en-US" sz="600" kern="0" dirty="0">
                  <a:solidFill>
                    <a:srgbClr val="4472C4">
                      <a:lumMod val="50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600" kern="0" dirty="0">
                    <a:solidFill>
                      <a:srgbClr val="4472C4">
                        <a:lumMod val="50000"/>
                      </a:srgb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Zookeeper</a:t>
                </a:r>
              </a:p>
            </p:txBody>
          </p:sp>
        </p:grpSp>
      </p:grpSp>
      <p:cxnSp>
        <p:nvCxnSpPr>
          <p:cNvPr id="126" name="Elbow Connector 125">
            <a:extLst>
              <a:ext uri="{FF2B5EF4-FFF2-40B4-BE49-F238E27FC236}">
                <a16:creationId xmlns="" xmlns:a16="http://schemas.microsoft.com/office/drawing/2014/main" id="{2F8439D6-4DE7-1E4E-BB10-C06BF72E74EF}"/>
              </a:ext>
            </a:extLst>
          </p:cNvPr>
          <p:cNvCxnSpPr>
            <a:stCxn id="9" idx="2"/>
            <a:endCxn id="33" idx="0"/>
          </p:cNvCxnSpPr>
          <p:nvPr/>
        </p:nvCxnSpPr>
        <p:spPr>
          <a:xfrm rot="5400000">
            <a:off x="3364805" y="3776150"/>
            <a:ext cx="382593" cy="1417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0" name="Group 1039">
            <a:extLst>
              <a:ext uri="{FF2B5EF4-FFF2-40B4-BE49-F238E27FC236}">
                <a16:creationId xmlns="" xmlns:a16="http://schemas.microsoft.com/office/drawing/2014/main" id="{3DE4FE33-F7DD-3042-9737-404A466CFF42}"/>
              </a:ext>
            </a:extLst>
          </p:cNvPr>
          <p:cNvGrpSpPr/>
          <p:nvPr/>
        </p:nvGrpSpPr>
        <p:grpSpPr>
          <a:xfrm>
            <a:off x="7208914" y="2756930"/>
            <a:ext cx="1518215" cy="1460500"/>
            <a:chOff x="6931857" y="1194996"/>
            <a:chExt cx="1518215" cy="1460500"/>
          </a:xfrm>
        </p:grpSpPr>
        <p:pic>
          <p:nvPicPr>
            <p:cNvPr id="1038" name="Picture 1037">
              <a:extLst>
                <a:ext uri="{FF2B5EF4-FFF2-40B4-BE49-F238E27FC236}">
                  <a16:creationId xmlns="" xmlns:a16="http://schemas.microsoft.com/office/drawing/2014/main" id="{9ECFEC7F-2976-9B41-912A-724996972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1857" y="1194996"/>
              <a:ext cx="1384300" cy="1460500"/>
            </a:xfrm>
            <a:prstGeom prst="rect">
              <a:avLst/>
            </a:prstGeom>
          </p:spPr>
        </p:pic>
        <p:sp>
          <p:nvSpPr>
            <p:cNvPr id="1039" name="TextBox 1038">
              <a:extLst>
                <a:ext uri="{FF2B5EF4-FFF2-40B4-BE49-F238E27FC236}">
                  <a16:creationId xmlns="" xmlns:a16="http://schemas.microsoft.com/office/drawing/2014/main" id="{3946BA2F-5299-F744-A414-4C19D08620E2}"/>
                </a:ext>
              </a:extLst>
            </p:cNvPr>
            <p:cNvSpPr txBox="1"/>
            <p:nvPr/>
          </p:nvSpPr>
          <p:spPr>
            <a:xfrm>
              <a:off x="7065772" y="1625769"/>
              <a:ext cx="1384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r>
                <a:rPr lang="zh-TW" altLang="en-US" sz="1200" b="1" kern="0" dirty="0" smtClean="0">
                  <a:solidFill>
                    <a:srgbClr val="000000"/>
                  </a:solidFill>
                  <a:cs typeface="Arial"/>
                  <a:sym typeface="Arial"/>
                </a:rPr>
                <a:t>測試</a:t>
              </a:r>
              <a:r>
                <a:rPr lang="zh-CN" altLang="en-US" sz="1200" b="1" kern="0" dirty="0" smtClean="0">
                  <a:solidFill>
                    <a:srgbClr val="000000"/>
                  </a:solidFill>
                  <a:cs typeface="Arial"/>
                  <a:sym typeface="Arial"/>
                </a:rPr>
                <a:t>環境</a:t>
              </a:r>
              <a:r>
                <a:rPr lang="en-US" altLang="zh-CN" sz="1200" b="1" kern="0" dirty="0" smtClean="0">
                  <a:solidFill>
                    <a:srgbClr val="000000"/>
                  </a:solidFill>
                  <a:cs typeface="Arial"/>
                  <a:sym typeface="Arial"/>
                </a:rPr>
                <a:t> </a:t>
              </a:r>
              <a:r>
                <a:rPr lang="en-US" altLang="zh-TW" sz="1200" b="1" kern="0" dirty="0">
                  <a:solidFill>
                    <a:srgbClr val="000000"/>
                  </a:solidFill>
                  <a:cs typeface="Arial"/>
                  <a:sym typeface="Arial"/>
                </a:rPr>
                <a:t>ODS</a:t>
              </a:r>
              <a:endParaRPr lang="en-US" sz="1200" b="1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2" name="Text Placeholder 81">
            <a:extLst>
              <a:ext uri="{FF2B5EF4-FFF2-40B4-BE49-F238E27FC236}">
                <a16:creationId xmlns="" xmlns:a16="http://schemas.microsoft.com/office/drawing/2014/main" id="{2EC7B278-192B-AB44-9A55-46769C0D5A1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889303" y="5791573"/>
            <a:ext cx="4074396" cy="389732"/>
          </a:xfrm>
        </p:spPr>
        <p:txBody>
          <a:bodyPr/>
          <a:lstStyle/>
          <a:p>
            <a:r>
              <a:rPr lang="zh-CN" altLang="en-US" sz="1100" dirty="0" smtClean="0"/>
              <a:t>測試</a:t>
            </a:r>
            <a:r>
              <a:rPr lang="zh-CN" altLang="en-US" sz="1100" dirty="0"/>
              <a:t>環境共</a:t>
            </a:r>
            <a:r>
              <a:rPr lang="zh-TW" altLang="en-US" sz="1100" dirty="0"/>
              <a:t> </a:t>
            </a:r>
            <a:r>
              <a:rPr lang="en-US" altLang="zh-TW" sz="1100" dirty="0"/>
              <a:t>5 </a:t>
            </a:r>
            <a:r>
              <a:rPr lang="zh-CN" altLang="en-US" sz="1100" dirty="0"/>
              <a:t>個節點</a:t>
            </a:r>
            <a:endParaRPr lang="en-US" sz="1100" dirty="0"/>
          </a:p>
        </p:txBody>
      </p:sp>
      <p:cxnSp>
        <p:nvCxnSpPr>
          <p:cNvPr id="105" name="Elbow Connector 100">
            <a:extLst>
              <a:ext uri="{FF2B5EF4-FFF2-40B4-BE49-F238E27FC236}">
                <a16:creationId xmlns="" xmlns:a16="http://schemas.microsoft.com/office/drawing/2014/main" id="{C4ED16F6-0517-D44E-A6B9-9F77A215F895}"/>
              </a:ext>
            </a:extLst>
          </p:cNvPr>
          <p:cNvCxnSpPr>
            <a:stCxn id="15" idx="2"/>
            <a:endCxn id="38" idx="0"/>
          </p:cNvCxnSpPr>
          <p:nvPr/>
        </p:nvCxnSpPr>
        <p:spPr>
          <a:xfrm rot="16200000" flipH="1">
            <a:off x="4376497" y="3788152"/>
            <a:ext cx="378412" cy="372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0">
            <a:extLst>
              <a:ext uri="{FF2B5EF4-FFF2-40B4-BE49-F238E27FC236}">
                <a16:creationId xmlns="" xmlns:a16="http://schemas.microsoft.com/office/drawing/2014/main" id="{C4ED16F6-0517-D44E-A6B9-9F77A215F895}"/>
              </a:ext>
            </a:extLst>
          </p:cNvPr>
          <p:cNvCxnSpPr>
            <a:stCxn id="15" idx="2"/>
            <a:endCxn id="33" idx="0"/>
          </p:cNvCxnSpPr>
          <p:nvPr/>
        </p:nvCxnSpPr>
        <p:spPr>
          <a:xfrm rot="5400000">
            <a:off x="3869565" y="3280257"/>
            <a:ext cx="373727" cy="101482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048">
            <a:extLst>
              <a:ext uri="{FF2B5EF4-FFF2-40B4-BE49-F238E27FC236}">
                <a16:creationId xmlns="" xmlns:a16="http://schemas.microsoft.com/office/drawing/2014/main" id="{850BDFC5-E7FD-4E4C-B5A3-1A78332D5CE7}"/>
              </a:ext>
            </a:extLst>
          </p:cNvPr>
          <p:cNvCxnSpPr>
            <a:stCxn id="1038" idx="1"/>
          </p:cNvCxnSpPr>
          <p:nvPr/>
        </p:nvCxnSpPr>
        <p:spPr>
          <a:xfrm rot="10800000" flipV="1">
            <a:off x="6646334" y="3487179"/>
            <a:ext cx="56258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8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bMHdJ1bIEGr9MNLmAF_U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.mT98OFEmYmp006VWk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pgIQn5La0GnPyxgmTXdH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zkrgUzdgU6mal6Rb080d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bMHdJ1bIEGr9MNLmAF_U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7WfsH9Qk2cFtaEw0uzx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gVFlzf340OeWSdZZR.Fq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zbMX34Rk2qm8UKseVRg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7R2v8yleUqSk9k8.0ij4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zCc2M4uL0K0W2fDojYM8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5JZz1RD70uN3E_fXTJ8s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7WfsH9Qk2cFtaEw0uz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tcwZ2v2kmMiP14QrbUE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h_Evb7VE.2RbXEnXlDX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.mT98OFEmYmp006VWk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pgIQn5La0GnPyxgmTXdH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zkrgUzdgU6mal6Rb080d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bMHdJ1bIEGr9MNLmAF_U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7WfsH9Qk2cFtaEw0uzx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gVFlzf340OeWSdZZR.Fq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zbMX34Rk2qm8UKseVRg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7R2v8yleUqSk9k8.0ij4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gVFlzf340OeWSdZZR.Fq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zCc2M4uL0K0W2fDojYM8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5JZz1RD70uN3E_fXTJ8s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tcwZ2v2kmMiP14QrbU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h_Evb7VE.2RbXEnXlDX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.mT98OFEmYmp006VWk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zkrgUzdgU6mal6Rb080d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pgIQn5La0GnPyxgmTXdH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bMHdJ1bIEGr9MNLmAF_U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7WfsH9Qk2cFtaEw0uzx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gVFlzf340OeWSdZZR.Fq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zbMX34Rk2qm8UKseVRg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zbMX34Rk2qm8UKseVRg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7R2v8yleUqSk9k8.0ij4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zCc2M4uL0K0W2fDojYM8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5JZz1RD70uN3E_fXTJ8s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tcwZ2v2kmMiP14QrbUE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h_Evb7VE.2RbXEnXlDX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.mT98OFEmYmp006VWk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pgIQn5La0GnPyxgmTXdH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zkrgUzdgU6mal6Rb080d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bMHdJ1bIEGr9MNLmAF_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7R2v8yleUqSk9k8.0ij4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7WfsH9Qk2cFtaEw0uzx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gVFlzf340OeWSdZZR.Fq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zbMX34Rk2qm8UKseVRg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7R2v8yleUqSk9k8.0ij4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zCc2M4uL0K0W2fDojYM8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5JZz1RD70uN3E_fXTJ8s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tcwZ2v2kmMiP14QrbUE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h_Evb7VE.2RbXEnXlDX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.mT98OFEmYmp006VWk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pgIQn5La0GnPyxgmTXdH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zCc2M4uL0K0W2fDojYM8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zkrgUzdgU6mal6Rb080d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5JZz1RD70uN3E_fXTJ8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tcwZ2v2kmMiP14QrbU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h_Evb7VE.2RbXEnXlDXw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1370</TotalTime>
  <Words>1312</Words>
  <Application>Microsoft Office PowerPoint</Application>
  <PresentationFormat>A4 紙張 (210x297 公釐)</PresentationFormat>
  <Paragraphs>521</Paragraphs>
  <Slides>11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Office 佈景主題</vt:lpstr>
      <vt:lpstr>1_Office 佈景主題</vt:lpstr>
      <vt:lpstr>點陣圖影像</vt:lpstr>
      <vt:lpstr>ODS業務及系統架構介紹</vt:lpstr>
      <vt:lpstr>ODS 定位與架構</vt:lpstr>
      <vt:lpstr>ODS及周邊系統架構圖</vt:lpstr>
      <vt:lpstr>ODS及周邊系統架構圖</vt:lpstr>
      <vt:lpstr>ODS及周邊系統架構圖</vt:lpstr>
      <vt:lpstr>PowerPoint 簡報</vt:lpstr>
      <vt:lpstr>PowerPoint 簡報</vt:lpstr>
      <vt:lpstr>Hadoop 大數據平台-正式</vt:lpstr>
      <vt:lpstr>Hadoop 大數據平台-測試(VM)</vt:lpstr>
      <vt:lpstr>開發工具及類型簡介</vt:lpstr>
      <vt:lpstr>資訊總處之業務往來部門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鄭昀姍</dc:creator>
  <cp:lastModifiedBy>蔡宜秀</cp:lastModifiedBy>
  <cp:revision>90</cp:revision>
  <cp:lastPrinted>2019-05-09T09:32:04Z</cp:lastPrinted>
  <dcterms:created xsi:type="dcterms:W3CDTF">2018-08-14T06:25:48Z</dcterms:created>
  <dcterms:modified xsi:type="dcterms:W3CDTF">2019-05-10T08:00:28Z</dcterms:modified>
</cp:coreProperties>
</file>