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5" r:id="rId3"/>
  </p:sldMasterIdLst>
  <p:notesMasterIdLst>
    <p:notesMasterId r:id="rId36"/>
  </p:notesMasterIdLst>
  <p:sldIdLst>
    <p:sldId id="304" r:id="rId4"/>
    <p:sldId id="590" r:id="rId5"/>
    <p:sldId id="669" r:id="rId6"/>
    <p:sldId id="670" r:id="rId7"/>
    <p:sldId id="671" r:id="rId8"/>
    <p:sldId id="672" r:id="rId9"/>
    <p:sldId id="673" r:id="rId10"/>
    <p:sldId id="674" r:id="rId11"/>
    <p:sldId id="675" r:id="rId12"/>
    <p:sldId id="676" r:id="rId13"/>
    <p:sldId id="677" r:id="rId14"/>
    <p:sldId id="678" r:id="rId15"/>
    <p:sldId id="679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7" r:id="rId24"/>
    <p:sldId id="688" r:id="rId25"/>
    <p:sldId id="689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3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2EF6"/>
    <a:srgbClr val="F8A600"/>
    <a:srgbClr val="2C6790"/>
    <a:srgbClr val="EF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7"/>
    <p:restoredTop sz="85686"/>
  </p:normalViewPr>
  <p:slideViewPr>
    <p:cSldViewPr snapToGrid="0" snapToObjects="1">
      <p:cViewPr varScale="1">
        <p:scale>
          <a:sx n="105" d="100"/>
          <a:sy n="10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ustomXml" Target="../customXml/item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Yu Gothic Medium" panose="020B05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Yu Gothic Medium" panose="020B0500000000000000" pitchFamily="34" charset="-128"/>
              </a:defRPr>
            </a:lvl1pPr>
          </a:lstStyle>
          <a:p>
            <a:fld id="{C0BAFB1A-60AB-F34B-83FE-7926404F11C4}" type="datetimeFigureOut">
              <a:rPr lang="en-US" smtClean="0"/>
              <a:pPr/>
              <a:t>7/15/19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Yu Gothic Medium" panose="020B05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Yu Gothic Medium" panose="020B0500000000000000" pitchFamily="34" charset="-128"/>
              </a:defRPr>
            </a:lvl1pPr>
          </a:lstStyle>
          <a:p>
            <a:fld id="{D0EFF5F4-F871-384E-BBA8-00BA16299C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Yu Gothic Medium" panose="020B0500000000000000" pitchFamily="34" charset="-128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Yu Gothic Medium" panose="020B0500000000000000" pitchFamily="34" charset="-128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Yu Gothic Medium" panose="020B0500000000000000" pitchFamily="34" charset="-128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Yu Gothic Medium" panose="020B0500000000000000" pitchFamily="34" charset="-128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Yu Gothic Medium" panose="020B0500000000000000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1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85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61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4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16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07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9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37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91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4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21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63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5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2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52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4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8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20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27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2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12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23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3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5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75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6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0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FF5F4-F871-384E-BBA8-00BA16299C7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9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441-156F-A54E-A8C8-9D93702F4505}" type="datetime1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5856697"/>
            <a:ext cx="1219200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latin typeface="PingFang SC Regular" charset="-122"/>
              </a:rPr>
              <a:t>info@athemaster.com</a:t>
            </a:r>
          </a:p>
          <a:p>
            <a:pPr algn="ctr"/>
            <a:r>
              <a:rPr lang="en-US" sz="1400" b="0" i="0" dirty="0">
                <a:solidFill>
                  <a:schemeClr val="bg1"/>
                </a:solidFill>
                <a:latin typeface="PingFang SC Regular" charset="-122"/>
              </a:rPr>
              <a:t>FB: Athemaster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52371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Regular" charset="-122"/>
              </a:rPr>
              <a:t>- THE PATHFINDER TO OPENSOURCE -</a:t>
            </a: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latin typeface="PingFang SC Regula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accent6">
                    <a:lumMod val="50000"/>
                  </a:schemeClr>
                </a:solidFill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589463"/>
            <a:ext cx="12192000" cy="1500187"/>
          </a:xfrm>
          <a:prstGeom prst="rect">
            <a:avLst/>
          </a:prstGeom>
          <a:solidFill>
            <a:schemeClr val="accent6">
              <a:lumMod val="75000"/>
              <a:alpha val="71000"/>
            </a:schemeClr>
          </a:solidFill>
        </p:spPr>
        <p:txBody>
          <a:bodyPr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Yu Gothic Medium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Yu Gothic Medium" panose="020B0500000000000000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88" y="6181951"/>
            <a:ext cx="2249424" cy="8138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3547" y="630932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0" i="0" dirty="0">
                <a:solidFill>
                  <a:srgbClr val="006666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PingFang SC Regular" charset="-122"/>
              </a:rPr>
              <a:t>炬識科技股份有限公司</a:t>
            </a:r>
            <a:endParaRPr lang="en-US" sz="1600" b="0" i="0" dirty="0">
              <a:solidFill>
                <a:srgbClr val="006666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PingFang SC Regular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539138" y="630932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0" i="0" dirty="0">
                <a:solidFill>
                  <a:srgbClr val="006666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PingFang SC Regular" charset="-122"/>
              </a:rPr>
              <a:t>PB</a:t>
            </a:r>
            <a:r>
              <a:rPr lang="zh-TW" altLang="en-US" sz="1600" b="0" i="0" dirty="0">
                <a:solidFill>
                  <a:srgbClr val="006666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PingFang SC Regular" charset="-122"/>
              </a:rPr>
              <a:t>級數據專家</a:t>
            </a:r>
            <a:endParaRPr lang="en-US" sz="1600" b="0" i="0" dirty="0">
              <a:solidFill>
                <a:srgbClr val="006666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PingFang SC Regula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964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59444" y="602128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latin typeface="Yu Gothic Medium" panose="020B0500000000000000" pitchFamily="34" charset="-128"/>
              </a:rPr>
              <a:t>info@athemaster.com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latin typeface="Yu Gothic Medium" panose="020B0500000000000000" pitchFamily="34" charset="-128"/>
              </a:rPr>
              <a:t>FB: Athemaster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07316" y="562117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baseline="0" dirty="0">
                <a:solidFill>
                  <a:schemeClr val="bg1"/>
                </a:solidFill>
                <a:latin typeface="Yu Gothic Medium" panose="020B0500000000000000" pitchFamily="34" charset="-128"/>
              </a:rPr>
              <a:t>THE PATHFINDER TO OPENSOURCE</a:t>
            </a:r>
            <a:endParaRPr lang="en-US" sz="2000" b="0" i="0" dirty="0">
              <a:solidFill>
                <a:schemeClr val="bg1"/>
              </a:solidFill>
              <a:latin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330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19787"/>
            <a:ext cx="7620000" cy="185057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anchor="b"/>
          <a:lstStyle>
            <a:lvl1pPr algn="l">
              <a:defRPr sz="4400" b="0" i="0">
                <a:solidFill>
                  <a:schemeClr val="bg1">
                    <a:lumMod val="50000"/>
                  </a:schemeClr>
                </a:solidFill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44" y="5847614"/>
            <a:ext cx="2792752" cy="10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9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b="0" i="0">
                <a:latin typeface="Yu Gothic Medium" panose="020B05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59B8-6842-5945-B5A6-87D8B8CC62B1}" type="datetime1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b="0" i="0">
                <a:latin typeface="Yu Gothic Medium" panose="020B05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b="0" i="0">
                <a:latin typeface="Yu Gothic Medium" panose="020B05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1F2F-ED0C-7546-BA12-A19456B6313B}" type="datetime1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5pPr>
              <a:defRPr b="0" i="0">
                <a:latin typeface="Yu Gothic Medium" panose="020B05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5pPr>
              <a:defRPr b="0" i="0">
                <a:latin typeface="Yu Gothic Medium" panose="020B05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4AB7-DD49-F648-BC28-BEA9B90D7FFE}" type="datetime1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71A-21C8-EA4B-ADFD-8FE4004CB783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EF74-7EB7-F148-AAC4-1FE1054A5475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 b="0" i="0">
                <a:latin typeface="Yu Gothic Medium" panose="020B0500000000000000" pitchFamily="34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0AC0-E346-DA40-81A6-09088326D905}" type="datetime1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E12A-6739-0640-AD7F-4FAB7907898D}" type="datetime1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Medium" panose="020B0500000000000000" pitchFamily="34" charset="-128"/>
              </a:defRPr>
            </a:lvl1pPr>
          </a:lstStyle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5430-1254-FE4E-A420-602FD2F3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Yu Gothic Medium" panose="020B0500000000000000" pitchFamily="34" charset="-128"/>
              </a:defRPr>
            </a:lvl1pPr>
          </a:lstStyle>
          <a:p>
            <a:fld id="{4F32A76D-2215-6E48-B4EF-1E47023A89EE}" type="datetime1">
              <a:rPr lang="en-US" smtClean="0"/>
              <a:pPr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ingFang SC Regular" charset="-122"/>
              </a:defRPr>
            </a:lvl1pPr>
          </a:lstStyle>
          <a:p>
            <a:r>
              <a:rPr lang="en-US" dirty="0">
                <a:latin typeface="Yu Gothic Medium" panose="020B0500000000000000" pitchFamily="34" charset="-128"/>
              </a:rPr>
              <a:t>© 2017-2022 </a:t>
            </a:r>
            <a:r>
              <a:rPr lang="en-US" dirty="0" err="1">
                <a:latin typeface="Yu Gothic Medium" panose="020B0500000000000000" pitchFamily="34" charset="-128"/>
              </a:rPr>
              <a:t>Athemaster</a:t>
            </a:r>
            <a:r>
              <a:rPr lang="en-US" dirty="0">
                <a:latin typeface="Yu Gothic Medium" panose="020B0500000000000000" pitchFamily="34" charset="-128"/>
              </a:rPr>
              <a:t> Co.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Yu Gothic Medium" panose="020B0500000000000000" pitchFamily="34" charset="-128"/>
              </a:defRPr>
            </a:lvl1pPr>
          </a:lstStyle>
          <a:p>
            <a:fld id="{28FA5430-1254-FE4E-A420-602FD2F3487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86" y="653142"/>
            <a:ext cx="2083009" cy="7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Yu Gothic Medium" panose="020B0500000000000000" pitchFamily="34" charset="-128"/>
          <a:ea typeface="+mj-ea"/>
          <a:cs typeface="+mj-cs"/>
        </a:defRPr>
      </a:lvl1pPr>
    </p:titleStyle>
    <p:bodyStyle>
      <a:lvl1pPr marL="228600" indent="-336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b="0" i="0" kern="1200">
          <a:solidFill>
            <a:schemeClr val="tx1"/>
          </a:solidFill>
          <a:latin typeface="Yu Gothic Medium" panose="020B0500000000000000" pitchFamily="34" charset="-128"/>
          <a:ea typeface="+mn-ea"/>
          <a:cs typeface="+mn-cs"/>
        </a:defRPr>
      </a:lvl1pPr>
      <a:lvl2pPr marL="685800" indent="-336600" algn="l" defTabSz="914400" rtl="0" eaLnBrk="1" latinLnBrk="0" hangingPunct="1">
        <a:lnSpc>
          <a:spcPct val="90000"/>
        </a:lnSpc>
        <a:spcBef>
          <a:spcPts val="500"/>
        </a:spcBef>
        <a:buFont typeface="Courier New" charset="0"/>
        <a:buChar char="o"/>
        <a:defRPr sz="3200" b="0" i="0" kern="1200">
          <a:solidFill>
            <a:schemeClr val="tx1"/>
          </a:solidFill>
          <a:latin typeface="Yu Gothic Medium" panose="020B0500000000000000" pitchFamily="34" charset="-128"/>
          <a:ea typeface="+mn-ea"/>
          <a:cs typeface="+mn-cs"/>
        </a:defRPr>
      </a:lvl2pPr>
      <a:lvl3pPr marL="1143000" indent="-300600" algn="l" defTabSz="914400" rtl="0" eaLnBrk="1" latinLnBrk="0" hangingPunct="1">
        <a:lnSpc>
          <a:spcPct val="90000"/>
        </a:lnSpc>
        <a:spcBef>
          <a:spcPts val="500"/>
        </a:spcBef>
        <a:buFont typeface="Helvetica" charset="0"/>
        <a:buChar char="-"/>
        <a:defRPr sz="2800" b="0" i="0" kern="1200">
          <a:solidFill>
            <a:schemeClr val="tx1"/>
          </a:solidFill>
          <a:latin typeface="Yu Gothic Medium" panose="020B0500000000000000" pitchFamily="34" charset="-128"/>
          <a:ea typeface="+mn-ea"/>
          <a:cs typeface="+mn-cs"/>
        </a:defRPr>
      </a:lvl3pPr>
      <a:lvl4pPr marL="1600200" indent="-300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b="0" i="0" kern="1200">
          <a:solidFill>
            <a:schemeClr val="tx1"/>
          </a:solidFill>
          <a:latin typeface="Yu Gothic Medium" panose="020B0500000000000000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25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8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1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2" y="1577216"/>
            <a:ext cx="11237844" cy="2852737"/>
          </a:xfrm>
        </p:spPr>
        <p:txBody>
          <a:bodyPr/>
          <a:lstStyle/>
          <a:p>
            <a:pPr algn="l"/>
            <a:r>
              <a:rPr lang="en-US" sz="3600" b="1" dirty="0"/>
              <a:t>Connect to Hive and Impala on a </a:t>
            </a:r>
            <a:r>
              <a:rPr lang="en-US" sz="3600" b="1" dirty="0" err="1"/>
              <a:t>kerberized</a:t>
            </a:r>
            <a:r>
              <a:rPr lang="en-US" sz="3600" b="1" dirty="0"/>
              <a:t> Cluster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Yunhan</a:t>
            </a:r>
            <a:r>
              <a:rPr lang="zh-TW" altLang="en-US" dirty="0"/>
              <a:t> </a:t>
            </a:r>
            <a:r>
              <a:rPr lang="en-US" altLang="zh-TW" dirty="0"/>
              <a:t>Tsai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0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">
            <a:extLst>
              <a:ext uri="{FF2B5EF4-FFF2-40B4-BE49-F238E27FC236}">
                <a16:creationId xmlns:a16="http://schemas.microsoft.com/office/drawing/2014/main" id="{6B0F3A57-7E60-4343-BB09-3C31A011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21" name="日期版面配置區 3">
            <a:extLst>
              <a:ext uri="{FF2B5EF4-FFF2-40B4-BE49-F238E27FC236}">
                <a16:creationId xmlns:a16="http://schemas.microsoft.com/office/drawing/2014/main" id="{D8617276-A490-0244-9C6D-8AECE76B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22" name="頁尾版面配置區 4">
            <a:extLst>
              <a:ext uri="{FF2B5EF4-FFF2-40B4-BE49-F238E27FC236}">
                <a16:creationId xmlns:a16="http://schemas.microsoft.com/office/drawing/2014/main" id="{D3DE0E82-7665-DE43-A487-42470F1F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211D0123-387E-0B47-98D5-98AD22E8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10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CD9EA8-B5E3-2C4F-A7DB-818476E9E315}"/>
              </a:ext>
            </a:extLst>
          </p:cNvPr>
          <p:cNvSpPr/>
          <p:nvPr/>
        </p:nvSpPr>
        <p:spPr>
          <a:xfrm>
            <a:off x="258437" y="1582479"/>
            <a:ext cx="60566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|_ </a:t>
            </a:r>
            <a:r>
              <a:rPr lang="en-US" sz="1600" dirty="0" err="1">
                <a:highlight>
                  <a:srgbClr val="FFFF00"/>
                </a:highlight>
              </a:rPr>
              <a:t>hiveExample.java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49050E-AC51-FD48-877F-B1A705DC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53" y="1224741"/>
            <a:ext cx="5799607" cy="55975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E1B7BCE-2EB5-C045-842F-A06A075329C7}"/>
              </a:ext>
            </a:extLst>
          </p:cNvPr>
          <p:cNvSpPr/>
          <p:nvPr/>
        </p:nvSpPr>
        <p:spPr>
          <a:xfrm>
            <a:off x="8805862" y="1690688"/>
            <a:ext cx="276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hiveExample.java</a:t>
            </a:r>
            <a:endParaRPr lang="en-US" sz="24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ADFED1-D171-4344-AA7F-9D3107ACA854}"/>
              </a:ext>
            </a:extLst>
          </p:cNvPr>
          <p:cNvSpPr/>
          <p:nvPr/>
        </p:nvSpPr>
        <p:spPr>
          <a:xfrm>
            <a:off x="2209800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</p:spTree>
    <p:extLst>
      <p:ext uri="{BB962C8B-B14F-4D97-AF65-F5344CB8AC3E}">
        <p14:creationId xmlns:p14="http://schemas.microsoft.com/office/powerpoint/2010/main" val="94896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0B418-FFB2-C84D-9F06-EC7E2131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D0D64236-68B4-504D-8738-29DD382D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99780547-3E9D-7A46-A245-5CF6A7D3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5B26220F-F5B2-1F42-827F-031F4F03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A1562B-7A65-7C42-9842-26837EC0093C}"/>
              </a:ext>
            </a:extLst>
          </p:cNvPr>
          <p:cNvSpPr/>
          <p:nvPr/>
        </p:nvSpPr>
        <p:spPr>
          <a:xfrm>
            <a:off x="258437" y="1582479"/>
            <a:ext cx="60566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|_ </a:t>
            </a:r>
            <a:r>
              <a:rPr lang="en-US" sz="1600" dirty="0" err="1">
                <a:highlight>
                  <a:srgbClr val="FFFF00"/>
                </a:highlight>
              </a:rPr>
              <a:t>hiveExample.java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B85AE-8BDB-744D-B56D-4D47EE5A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10" y="2835146"/>
            <a:ext cx="7058379" cy="11877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F7B58B-5C7B-D646-B561-252682D80733}"/>
              </a:ext>
            </a:extLst>
          </p:cNvPr>
          <p:cNvSpPr/>
          <p:nvPr/>
        </p:nvSpPr>
        <p:spPr>
          <a:xfrm>
            <a:off x="4491037" y="1934307"/>
            <a:ext cx="5224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 of running </a:t>
            </a:r>
            <a:r>
              <a:rPr lang="en-US" sz="2400" dirty="0" err="1"/>
              <a:t>hiveExample.java</a:t>
            </a:r>
            <a:endParaRPr lang="en-US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45C0F1-11A3-9E44-9EAB-3929D4F3FA7B}"/>
              </a:ext>
            </a:extLst>
          </p:cNvPr>
          <p:cNvSpPr/>
          <p:nvPr/>
        </p:nvSpPr>
        <p:spPr>
          <a:xfrm>
            <a:off x="2209800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</p:spTree>
    <p:extLst>
      <p:ext uri="{BB962C8B-B14F-4D97-AF65-F5344CB8AC3E}">
        <p14:creationId xmlns:p14="http://schemas.microsoft.com/office/powerpoint/2010/main" val="178749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CE8A8-0D98-C04B-9F5A-4E21A4A0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EC6AAE9-EA96-A046-A53A-3E66F163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4C93E8F-487C-694C-880F-B6FC15AF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E963F407-F5B9-8846-ACE4-EF9A7B73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2A3B1-3FA2-6D4E-932B-63054347D574}"/>
              </a:ext>
            </a:extLst>
          </p:cNvPr>
          <p:cNvSpPr/>
          <p:nvPr/>
        </p:nvSpPr>
        <p:spPr>
          <a:xfrm>
            <a:off x="258437" y="1582479"/>
            <a:ext cx="60566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impalaExample.java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B7430-DCE4-3C48-98C4-DB74D788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446" y="1256349"/>
            <a:ext cx="6624517" cy="556347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5FB7EC-0159-9F40-92D4-BCAAE2681EF9}"/>
              </a:ext>
            </a:extLst>
          </p:cNvPr>
          <p:cNvSpPr/>
          <p:nvPr/>
        </p:nvSpPr>
        <p:spPr>
          <a:xfrm>
            <a:off x="4843467" y="2628899"/>
            <a:ext cx="2457449" cy="357187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3665DC-69AD-8045-B783-9EAB6FD8A562}"/>
              </a:ext>
            </a:extLst>
          </p:cNvPr>
          <p:cNvSpPr/>
          <p:nvPr/>
        </p:nvSpPr>
        <p:spPr>
          <a:xfrm>
            <a:off x="5929314" y="3857620"/>
            <a:ext cx="2971804" cy="215587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BE026FE-929C-7441-B7F6-C92AA9E3EB2E}"/>
              </a:ext>
            </a:extLst>
          </p:cNvPr>
          <p:cNvSpPr/>
          <p:nvPr/>
        </p:nvSpPr>
        <p:spPr>
          <a:xfrm>
            <a:off x="4714875" y="4577397"/>
            <a:ext cx="6624517" cy="1223328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C3B4D2F-78C0-5645-A2E7-BC048EFF88DC}"/>
              </a:ext>
            </a:extLst>
          </p:cNvPr>
          <p:cNvSpPr/>
          <p:nvPr/>
        </p:nvSpPr>
        <p:spPr>
          <a:xfrm>
            <a:off x="7758113" y="2009775"/>
            <a:ext cx="3320580" cy="571500"/>
          </a:xfrm>
          <a:prstGeom prst="wedgeRoundRectCallout">
            <a:avLst>
              <a:gd name="adj1" fmla="val -61720"/>
              <a:gd name="adj2" fmla="val 95000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1: Kerberos Authentication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7629615-ED13-CA4F-8AE2-14582475C225}"/>
              </a:ext>
            </a:extLst>
          </p:cNvPr>
          <p:cNvSpPr/>
          <p:nvPr/>
        </p:nvSpPr>
        <p:spPr>
          <a:xfrm>
            <a:off x="8586788" y="3041491"/>
            <a:ext cx="3581400" cy="571500"/>
          </a:xfrm>
          <a:prstGeom prst="wedgeRoundRectCallout">
            <a:avLst>
              <a:gd name="adj1" fmla="val -39075"/>
              <a:gd name="adj2" fmla="val 100000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2: Set up a DB Connection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7150E71-9101-8549-A03F-98AA77CDCC02}"/>
              </a:ext>
            </a:extLst>
          </p:cNvPr>
          <p:cNvSpPr/>
          <p:nvPr/>
        </p:nvSpPr>
        <p:spPr>
          <a:xfrm>
            <a:off x="7867506" y="6225223"/>
            <a:ext cx="4029219" cy="571500"/>
          </a:xfrm>
          <a:prstGeom prst="wedgeRoundRectCallout">
            <a:avLst>
              <a:gd name="adj1" fmla="val -8125"/>
              <a:gd name="adj2" fmla="val -105000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3: </a:t>
            </a:r>
            <a:r>
              <a:rPr lang="en-US" altLang="zh-TW" dirty="0"/>
              <a:t>Implement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business</a:t>
            </a:r>
            <a:r>
              <a:rPr lang="zh-TW" altLang="en-US" dirty="0"/>
              <a:t> </a:t>
            </a:r>
            <a:r>
              <a:rPr lang="en-US" altLang="zh-TW" dirty="0"/>
              <a:t>logic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478EC7-9C42-5742-BA7D-FF20729720C4}"/>
              </a:ext>
            </a:extLst>
          </p:cNvPr>
          <p:cNvSpPr/>
          <p:nvPr/>
        </p:nvSpPr>
        <p:spPr>
          <a:xfrm>
            <a:off x="2209800" y="813593"/>
            <a:ext cx="2245520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</p:spTree>
    <p:extLst>
      <p:ext uri="{BB962C8B-B14F-4D97-AF65-F5344CB8AC3E}">
        <p14:creationId xmlns:p14="http://schemas.microsoft.com/office/powerpoint/2010/main" val="356066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EA06D-A21B-E64F-A2A8-565A4AAC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E68274E3-9359-FC48-AD82-AEBDB92C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B96A2F8-14EC-674E-A5A1-CB7D0650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AF93C37E-204A-A543-BCB4-91DF4A04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D1282-7591-5747-8528-D43909EB60C8}"/>
              </a:ext>
            </a:extLst>
          </p:cNvPr>
          <p:cNvSpPr/>
          <p:nvPr/>
        </p:nvSpPr>
        <p:spPr>
          <a:xfrm>
            <a:off x="258437" y="1582480"/>
            <a:ext cx="4827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|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|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KerberosCerti.java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D5D7A-8787-E64B-A243-965BAAAA680C}"/>
              </a:ext>
            </a:extLst>
          </p:cNvPr>
          <p:cNvSpPr/>
          <p:nvPr/>
        </p:nvSpPr>
        <p:spPr>
          <a:xfrm>
            <a:off x="4310062" y="1582478"/>
            <a:ext cx="4719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1: </a:t>
            </a:r>
            <a:r>
              <a:rPr lang="en-US" sz="2400" dirty="0" err="1"/>
              <a:t>KerberosCerti.</a:t>
            </a:r>
            <a:r>
              <a:rPr lang="en-US" sz="2400" i="1" dirty="0" err="1"/>
              <a:t>certify</a:t>
            </a:r>
            <a:r>
              <a:rPr lang="en-US" sz="2400" dirty="0"/>
              <a:t>();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B7515-E20A-F745-A392-08E3F475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67351"/>
            <a:ext cx="7860053" cy="4542453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B26735-6ACA-2445-8198-FDC16BBB0C69}"/>
              </a:ext>
            </a:extLst>
          </p:cNvPr>
          <p:cNvSpPr/>
          <p:nvPr/>
        </p:nvSpPr>
        <p:spPr>
          <a:xfrm>
            <a:off x="2209800" y="813593"/>
            <a:ext cx="2245520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</p:spTree>
    <p:extLst>
      <p:ext uri="{BB962C8B-B14F-4D97-AF65-F5344CB8AC3E}">
        <p14:creationId xmlns:p14="http://schemas.microsoft.com/office/powerpoint/2010/main" val="408458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DCCAE-183A-694E-B9FC-AC379D57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AE308109-EC4C-E749-AAAD-662AA35D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9D353C8C-1750-3947-9950-7F2F0490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EA856727-C66C-B543-91FE-55D29CBC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46E20-FEF6-1F46-A36A-802A9D42E37C}"/>
              </a:ext>
            </a:extLst>
          </p:cNvPr>
          <p:cNvSpPr/>
          <p:nvPr/>
        </p:nvSpPr>
        <p:spPr>
          <a:xfrm>
            <a:off x="258437" y="1582479"/>
            <a:ext cx="60566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|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ImpalaConnFactory.java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FD529-F7A3-A14D-8CB4-4894BCBE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236588"/>
            <a:ext cx="8127429" cy="39927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B33243-D2B7-344E-9117-3A80225D1F92}"/>
              </a:ext>
            </a:extLst>
          </p:cNvPr>
          <p:cNvSpPr/>
          <p:nvPr/>
        </p:nvSpPr>
        <p:spPr>
          <a:xfrm>
            <a:off x="4310061" y="1582478"/>
            <a:ext cx="7277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2: con = </a:t>
            </a:r>
            <a:r>
              <a:rPr lang="en-US" sz="2400" dirty="0" err="1"/>
              <a:t>ImpalaConnFactory.</a:t>
            </a:r>
            <a:r>
              <a:rPr lang="en-US" sz="2400" i="1" dirty="0" err="1"/>
              <a:t>getConnection</a:t>
            </a:r>
            <a:r>
              <a:rPr lang="en-US" sz="2400" dirty="0"/>
              <a:t>();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009F0E-ECFC-664A-B6CF-55E08A664AEC}"/>
              </a:ext>
            </a:extLst>
          </p:cNvPr>
          <p:cNvSpPr/>
          <p:nvPr/>
        </p:nvSpPr>
        <p:spPr>
          <a:xfrm>
            <a:off x="2209800" y="813593"/>
            <a:ext cx="2245520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</p:spTree>
    <p:extLst>
      <p:ext uri="{BB962C8B-B14F-4D97-AF65-F5344CB8AC3E}">
        <p14:creationId xmlns:p14="http://schemas.microsoft.com/office/powerpoint/2010/main" val="110092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F648D-5DC2-EC4B-A306-3C74224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EE7933A8-725A-F840-ABF9-AF76A4D2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E6C58B64-B3B5-FC49-AE1D-958ED377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3710B37D-0D29-E54F-8776-76DE3F46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AFABB-8E09-7C45-BFF1-A1BAB8E16B78}"/>
              </a:ext>
            </a:extLst>
          </p:cNvPr>
          <p:cNvSpPr/>
          <p:nvPr/>
        </p:nvSpPr>
        <p:spPr>
          <a:xfrm>
            <a:off x="4310062" y="1582478"/>
            <a:ext cx="6505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3: Implement your business logic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E3D95-4BCC-C044-ACC8-40D55E6B2FA2}"/>
              </a:ext>
            </a:extLst>
          </p:cNvPr>
          <p:cNvSpPr/>
          <p:nvPr/>
        </p:nvSpPr>
        <p:spPr>
          <a:xfrm>
            <a:off x="258437" y="1582479"/>
            <a:ext cx="60566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|_ </a:t>
            </a:r>
            <a:r>
              <a:rPr lang="en-US" sz="1600" dirty="0" err="1">
                <a:highlight>
                  <a:srgbClr val="FFFF00"/>
                </a:highlight>
              </a:rPr>
              <a:t>impalaExample.java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EF5C4-ABF3-5D47-B212-90C2F81B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2488201"/>
            <a:ext cx="7547300" cy="188159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9CE210-1B92-B041-8950-4DC37D5C9935}"/>
              </a:ext>
            </a:extLst>
          </p:cNvPr>
          <p:cNvSpPr/>
          <p:nvPr/>
        </p:nvSpPr>
        <p:spPr>
          <a:xfrm>
            <a:off x="2209800" y="813593"/>
            <a:ext cx="2245520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</p:spTree>
    <p:extLst>
      <p:ext uri="{BB962C8B-B14F-4D97-AF65-F5344CB8AC3E}">
        <p14:creationId xmlns:p14="http://schemas.microsoft.com/office/powerpoint/2010/main" val="13141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1EFD1-B0E9-9146-BEDB-AC85FE5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66651A03-7C34-B64A-9ACB-2F086049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210B61B7-B4FF-6245-B122-52FB7C9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B198224B-4308-0946-8999-AB8BAC8E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4A3A2-223C-E742-A275-DE20BABF8ABF}"/>
              </a:ext>
            </a:extLst>
          </p:cNvPr>
          <p:cNvSpPr/>
          <p:nvPr/>
        </p:nvSpPr>
        <p:spPr>
          <a:xfrm>
            <a:off x="258437" y="1582479"/>
            <a:ext cx="60566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impalaExample.java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9B8DA-6E65-244D-BF67-8ABD19D0E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582" y="1256349"/>
            <a:ext cx="6624517" cy="5563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C3BE32-8ECA-FD43-AA57-8F08658CF20D}"/>
              </a:ext>
            </a:extLst>
          </p:cNvPr>
          <p:cNvSpPr/>
          <p:nvPr/>
        </p:nvSpPr>
        <p:spPr>
          <a:xfrm>
            <a:off x="8805862" y="1690688"/>
            <a:ext cx="3127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impalaIExample.java</a:t>
            </a:r>
            <a:endParaRPr lang="en-US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9A2679-2CBA-3042-9585-9EE1540E1E7D}"/>
              </a:ext>
            </a:extLst>
          </p:cNvPr>
          <p:cNvSpPr/>
          <p:nvPr/>
        </p:nvSpPr>
        <p:spPr>
          <a:xfrm>
            <a:off x="2209800" y="813593"/>
            <a:ext cx="2245520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</p:spTree>
    <p:extLst>
      <p:ext uri="{BB962C8B-B14F-4D97-AF65-F5344CB8AC3E}">
        <p14:creationId xmlns:p14="http://schemas.microsoft.com/office/powerpoint/2010/main" val="91728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D9E36-6702-E94B-B478-FE408551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7B7B0F2D-E7D1-FB4A-BB4B-E7741C07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5643F68-D4E4-0E43-8BED-595B495A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FF417C47-FBAC-DC44-AF5C-C74799BB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567E5-632F-DA43-8286-F98317234E37}"/>
              </a:ext>
            </a:extLst>
          </p:cNvPr>
          <p:cNvSpPr/>
          <p:nvPr/>
        </p:nvSpPr>
        <p:spPr>
          <a:xfrm>
            <a:off x="4491037" y="1934307"/>
            <a:ext cx="5224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 of running </a:t>
            </a:r>
            <a:r>
              <a:rPr lang="en-US" sz="2400" dirty="0" err="1"/>
              <a:t>impalaExample.java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75034-0D81-1148-81EB-EBEE852499DE}"/>
              </a:ext>
            </a:extLst>
          </p:cNvPr>
          <p:cNvSpPr/>
          <p:nvPr/>
        </p:nvSpPr>
        <p:spPr>
          <a:xfrm>
            <a:off x="258437" y="1582479"/>
            <a:ext cx="60566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impalaExample.java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A8C45-D4F9-4441-A854-827B56CC4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2639591"/>
            <a:ext cx="7905750" cy="108070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5560522-FAC9-284F-BDAF-86BCD852039B}"/>
              </a:ext>
            </a:extLst>
          </p:cNvPr>
          <p:cNvSpPr/>
          <p:nvPr/>
        </p:nvSpPr>
        <p:spPr>
          <a:xfrm>
            <a:off x="2209800" y="813593"/>
            <a:ext cx="2245520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</p:spTree>
    <p:extLst>
      <p:ext uri="{BB962C8B-B14F-4D97-AF65-F5344CB8AC3E}">
        <p14:creationId xmlns:p14="http://schemas.microsoft.com/office/powerpoint/2010/main" val="361157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EF72A-02AC-BC4D-9BE6-A716C8C0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 Project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B1249DE2-DAC3-F942-A8FD-D99E431A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B6FA7492-4AFF-5C4C-9B68-3F886C73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F73F8DEF-C60B-4F47-9E21-40D7A742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85B7F-384B-0240-A734-8615F89078C5}"/>
              </a:ext>
            </a:extLst>
          </p:cNvPr>
          <p:cNvSpPr/>
          <p:nvPr/>
        </p:nvSpPr>
        <p:spPr>
          <a:xfrm>
            <a:off x="1158550" y="1824047"/>
            <a:ext cx="60566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baseDir</a:t>
            </a:r>
            <a:r>
              <a:rPr lang="en-US" sz="2800" dirty="0"/>
              <a:t>/</a:t>
            </a:r>
          </a:p>
          <a:p>
            <a:r>
              <a:rPr lang="en-US" sz="2800" dirty="0"/>
              <a:t> |_ </a:t>
            </a:r>
            <a:r>
              <a:rPr lang="en-US" sz="2800" dirty="0" err="1"/>
              <a:t>config.ini</a:t>
            </a:r>
            <a:endParaRPr lang="en-US" sz="2800" dirty="0"/>
          </a:p>
          <a:p>
            <a:r>
              <a:rPr lang="en-US" sz="2800" dirty="0"/>
              <a:t> |_ </a:t>
            </a:r>
            <a:r>
              <a:rPr lang="en-US" sz="2800" dirty="0" err="1"/>
              <a:t>hiveKrb.py</a:t>
            </a:r>
            <a:endParaRPr lang="en-US" sz="2800" dirty="0"/>
          </a:p>
          <a:p>
            <a:r>
              <a:rPr lang="en-US" sz="2800" dirty="0"/>
              <a:t> |_ </a:t>
            </a:r>
            <a:r>
              <a:rPr lang="en-US" sz="2800" dirty="0" err="1"/>
              <a:t>impalaKrb.py</a:t>
            </a:r>
            <a:r>
              <a:rPr lang="en-US" sz="2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4380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4C93B-BEF2-2B4D-8AA5-F1C6AF2A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Python: Get your configuration prepared</a:t>
            </a:r>
            <a:endParaRPr 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48CC5A98-61B1-6941-8A8D-CCF9BD8E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86ECAF4D-34D0-BC4D-A73A-54862B9E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0EDF77E7-F037-CC4A-BC1E-600FCB4E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60AF0-66EB-0547-95B7-92D6789261C4}"/>
              </a:ext>
            </a:extLst>
          </p:cNvPr>
          <p:cNvSpPr/>
          <p:nvPr/>
        </p:nvSpPr>
        <p:spPr>
          <a:xfrm>
            <a:off x="388946" y="1609726"/>
            <a:ext cx="60566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|_ </a:t>
            </a:r>
            <a:r>
              <a:rPr lang="en-US" sz="2000" dirty="0" err="1">
                <a:highlight>
                  <a:srgbClr val="FFFF00"/>
                </a:highlight>
              </a:rPr>
              <a:t>config.ini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|_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hiveKrb.py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|_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2F5A1-2129-1C49-AFD4-98298955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64" y="1690688"/>
            <a:ext cx="7099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3CC415-E60A-F84E-B00D-D3C47986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0344" cy="1326761"/>
          </a:xfrm>
        </p:spPr>
        <p:txBody>
          <a:bodyPr>
            <a:normAutofit/>
          </a:bodyPr>
          <a:lstStyle/>
          <a:p>
            <a:r>
              <a:rPr lang="en-US" sz="4000" dirty="0"/>
              <a:t>Connect to Hive and Impala on a </a:t>
            </a:r>
            <a:r>
              <a:rPr lang="en-US" sz="4000" dirty="0" err="1"/>
              <a:t>kerberized</a:t>
            </a:r>
            <a:r>
              <a:rPr lang="en-US" sz="4000" dirty="0"/>
              <a:t> Cluster</a:t>
            </a:r>
            <a:endParaRPr kumimoji="1" lang="zh-TW" altLang="en-US" sz="4000" dirty="0"/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416118F9-CD3E-CB49-BBF2-1329E843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14" name="頁尾版面配置區 4">
            <a:extLst>
              <a:ext uri="{FF2B5EF4-FFF2-40B4-BE49-F238E27FC236}">
                <a16:creationId xmlns:a16="http://schemas.microsoft.com/office/drawing/2014/main" id="{9C9D4E47-A14F-5A4F-827D-02C46710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EB755C86-A470-7C4F-9823-40C7F448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</a:t>
            </a:fld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93016DB-7463-5E46-8E98-6A1878A1155B}"/>
              </a:ext>
            </a:extLst>
          </p:cNvPr>
          <p:cNvSpPr/>
          <p:nvPr/>
        </p:nvSpPr>
        <p:spPr>
          <a:xfrm>
            <a:off x="656891" y="2758594"/>
            <a:ext cx="1968650" cy="1409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9544C3A-25B6-A242-AB61-BA1FCD9A91DF}"/>
              </a:ext>
            </a:extLst>
          </p:cNvPr>
          <p:cNvSpPr/>
          <p:nvPr/>
        </p:nvSpPr>
        <p:spPr>
          <a:xfrm>
            <a:off x="2963058" y="2758594"/>
            <a:ext cx="1968650" cy="1409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C7E7D98-19CE-F548-9485-73BBE5068D8B}"/>
              </a:ext>
            </a:extLst>
          </p:cNvPr>
          <p:cNvSpPr/>
          <p:nvPr/>
        </p:nvSpPr>
        <p:spPr>
          <a:xfrm>
            <a:off x="5362014" y="2774151"/>
            <a:ext cx="1968650" cy="1409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9CFBB345-B638-0B4F-9250-25C0D00849E1}"/>
              </a:ext>
            </a:extLst>
          </p:cNvPr>
          <p:cNvSpPr txBox="1">
            <a:spLocks/>
          </p:cNvSpPr>
          <p:nvPr/>
        </p:nvSpPr>
        <p:spPr>
          <a:xfrm>
            <a:off x="717849" y="2497804"/>
            <a:ext cx="2087879" cy="27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 Regular" charset="-122"/>
                <a:ea typeface="+mj-ea"/>
                <a:cs typeface="+mj-cs"/>
              </a:defRPr>
            </a:lvl1pPr>
          </a:lstStyle>
          <a:p>
            <a:r>
              <a:rPr lang="en-US" sz="1600" dirty="0"/>
              <a:t>Host Name: flmh01</a:t>
            </a:r>
            <a:endParaRPr kumimoji="1" lang="zh-TW" altLang="en-US" sz="1600" dirty="0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1468843B-B8B2-944B-ABD9-8EB52E7E79E3}"/>
              </a:ext>
            </a:extLst>
          </p:cNvPr>
          <p:cNvSpPr txBox="1">
            <a:spLocks/>
          </p:cNvSpPr>
          <p:nvPr/>
        </p:nvSpPr>
        <p:spPr>
          <a:xfrm>
            <a:off x="3001159" y="2507031"/>
            <a:ext cx="2087879" cy="27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 Regular" charset="-122"/>
                <a:ea typeface="+mj-ea"/>
                <a:cs typeface="+mj-cs"/>
              </a:defRPr>
            </a:lvl1pPr>
          </a:lstStyle>
          <a:p>
            <a:r>
              <a:rPr lang="en-US" sz="1600" dirty="0"/>
              <a:t>Host Name: flwh01</a:t>
            </a:r>
            <a:endParaRPr kumimoji="1" lang="zh-TW" altLang="en-US" sz="1600" dirty="0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25EBC318-726B-EC42-ABA8-2B84459830D7}"/>
              </a:ext>
            </a:extLst>
          </p:cNvPr>
          <p:cNvSpPr txBox="1">
            <a:spLocks/>
          </p:cNvSpPr>
          <p:nvPr/>
        </p:nvSpPr>
        <p:spPr>
          <a:xfrm>
            <a:off x="5362014" y="2501735"/>
            <a:ext cx="2087879" cy="27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 Regular" charset="-122"/>
                <a:ea typeface="+mj-ea"/>
                <a:cs typeface="+mj-cs"/>
              </a:defRPr>
            </a:lvl1pPr>
          </a:lstStyle>
          <a:p>
            <a:r>
              <a:rPr lang="en-US" sz="1600" dirty="0"/>
              <a:t>Host Name: fluh01</a:t>
            </a:r>
            <a:endParaRPr kumimoji="1" lang="zh-TW" altLang="en-US" sz="16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1935E9F-DE9F-5842-8753-40C079EDB2A2}"/>
              </a:ext>
            </a:extLst>
          </p:cNvPr>
          <p:cNvSpPr/>
          <p:nvPr/>
        </p:nvSpPr>
        <p:spPr>
          <a:xfrm>
            <a:off x="443977" y="2307932"/>
            <a:ext cx="7110804" cy="206546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0408CD2C-C69F-7446-A650-C18298824F54}"/>
              </a:ext>
            </a:extLst>
          </p:cNvPr>
          <p:cNvSpPr txBox="1">
            <a:spLocks/>
          </p:cNvSpPr>
          <p:nvPr/>
        </p:nvSpPr>
        <p:spPr>
          <a:xfrm>
            <a:off x="483196" y="1829814"/>
            <a:ext cx="4297565" cy="57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 Regular" charset="-122"/>
                <a:ea typeface="+mj-ea"/>
                <a:cs typeface="+mj-cs"/>
              </a:defRPr>
            </a:lvl1pPr>
          </a:lstStyle>
          <a:p>
            <a:r>
              <a:rPr kumimoji="1" lang="en-US" altLang="zh-TW" sz="1600" dirty="0" err="1"/>
              <a:t>Kerberized</a:t>
            </a:r>
            <a:r>
              <a:rPr kumimoji="1" lang="en-US" altLang="zh-TW" sz="1600" dirty="0"/>
              <a:t> CDH Cluster [</a:t>
            </a:r>
            <a:r>
              <a:rPr kumimoji="1" lang="en-US" sz="1600" dirty="0"/>
              <a:t>Realm: FERRARI</a:t>
            </a:r>
            <a:r>
              <a:rPr kumimoji="1" lang="en-US" altLang="zh-TW" sz="1600" dirty="0"/>
              <a:t>]</a:t>
            </a:r>
            <a:endParaRPr kumimoji="1" lang="zh-TW" altLang="en-US" sz="16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8A1D853-BCF7-9342-80DE-E1D29B7BF3D0}"/>
              </a:ext>
            </a:extLst>
          </p:cNvPr>
          <p:cNvSpPr/>
          <p:nvPr/>
        </p:nvSpPr>
        <p:spPr>
          <a:xfrm>
            <a:off x="3114003" y="2983802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Impalad:21050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BC52D61-58FA-1A4A-911E-4238AB3BD0F2}"/>
              </a:ext>
            </a:extLst>
          </p:cNvPr>
          <p:cNvSpPr/>
          <p:nvPr/>
        </p:nvSpPr>
        <p:spPr>
          <a:xfrm>
            <a:off x="5512959" y="2954822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HiveServer2:10000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BFF727A-6310-9549-913F-230F19209B0A}"/>
              </a:ext>
            </a:extLst>
          </p:cNvPr>
          <p:cNvSpPr/>
          <p:nvPr/>
        </p:nvSpPr>
        <p:spPr>
          <a:xfrm>
            <a:off x="9217283" y="4855633"/>
            <a:ext cx="2022438" cy="138959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205C4D7C-64CC-A849-BC0C-4AC05C1C8A9D}"/>
              </a:ext>
            </a:extLst>
          </p:cNvPr>
          <p:cNvSpPr txBox="1">
            <a:spLocks/>
          </p:cNvSpPr>
          <p:nvPr/>
        </p:nvSpPr>
        <p:spPr>
          <a:xfrm>
            <a:off x="9180303" y="4579286"/>
            <a:ext cx="2087879" cy="27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 Regular" charset="-122"/>
                <a:ea typeface="+mj-ea"/>
                <a:cs typeface="+mj-cs"/>
              </a:defRPr>
            </a:lvl1pPr>
          </a:lstStyle>
          <a:p>
            <a:r>
              <a:rPr lang="en-US" sz="1600" dirty="0"/>
              <a:t>Host Name: yht-uh01</a:t>
            </a:r>
            <a:endParaRPr kumimoji="1" lang="zh-TW" altLang="en-US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322D9-E23E-E541-9398-58ADAF76163B}"/>
              </a:ext>
            </a:extLst>
          </p:cNvPr>
          <p:cNvCxnSpPr>
            <a:stCxn id="28" idx="1"/>
            <a:endCxn id="23" idx="2"/>
          </p:cNvCxnSpPr>
          <p:nvPr/>
        </p:nvCxnSpPr>
        <p:spPr>
          <a:xfrm flipH="1" flipV="1">
            <a:off x="3999379" y="4373400"/>
            <a:ext cx="5217904" cy="117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標題 1">
            <a:extLst>
              <a:ext uri="{FF2B5EF4-FFF2-40B4-BE49-F238E27FC236}">
                <a16:creationId xmlns:a16="http://schemas.microsoft.com/office/drawing/2014/main" id="{711F44FC-1C84-E24D-8380-589146DCDA93}"/>
              </a:ext>
            </a:extLst>
          </p:cNvPr>
          <p:cNvSpPr txBox="1">
            <a:spLocks/>
          </p:cNvSpPr>
          <p:nvPr/>
        </p:nvSpPr>
        <p:spPr>
          <a:xfrm>
            <a:off x="4191053" y="5442244"/>
            <a:ext cx="5113020" cy="627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PingFang SC Regular" charset="-122"/>
                <a:ea typeface="+mj-ea"/>
                <a:cs typeface="+mj-cs"/>
              </a:defRPr>
            </a:lvl1pPr>
          </a:lstStyle>
          <a:p>
            <a:r>
              <a:rPr kumimoji="1" lang="en-US" altLang="zh-TW" sz="1600" dirty="0"/>
              <a:t>Using </a:t>
            </a:r>
            <a:r>
              <a:rPr kumimoji="1" lang="en-US" altLang="zh-TW" sz="1600" dirty="0" err="1">
                <a:highlight>
                  <a:srgbClr val="FFFF00"/>
                </a:highlight>
              </a:rPr>
              <a:t>Keytab</a:t>
            </a:r>
            <a:r>
              <a:rPr kumimoji="1" lang="en-US" altLang="zh-TW" sz="1600" dirty="0"/>
              <a:t> and </a:t>
            </a:r>
            <a:r>
              <a:rPr kumimoji="1" lang="en-US" altLang="zh-TW" sz="1600" dirty="0">
                <a:highlight>
                  <a:srgbClr val="FFFF00"/>
                </a:highlight>
              </a:rPr>
              <a:t>krb5.conf</a:t>
            </a:r>
            <a:r>
              <a:rPr kumimoji="1" lang="en-US" altLang="zh-TW" sz="1600" dirty="0"/>
              <a:t> to connect the Cluster</a:t>
            </a:r>
            <a:endParaRPr kumimoji="1" lang="zh-TW" altLang="en-US" sz="16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4DA5E0D-3814-B643-94EF-D90CF65C3ADD}"/>
              </a:ext>
            </a:extLst>
          </p:cNvPr>
          <p:cNvSpPr/>
          <p:nvPr/>
        </p:nvSpPr>
        <p:spPr>
          <a:xfrm>
            <a:off x="9395122" y="5094861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Java Program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857BAA3-8806-FA47-83FD-2465E5D93FE5}"/>
              </a:ext>
            </a:extLst>
          </p:cNvPr>
          <p:cNvSpPr/>
          <p:nvPr/>
        </p:nvSpPr>
        <p:spPr>
          <a:xfrm>
            <a:off x="9390862" y="5550432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Python Program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EE0A1C7-0C4F-5247-AE0B-1C45D6405A53}"/>
              </a:ext>
            </a:extLst>
          </p:cNvPr>
          <p:cNvSpPr/>
          <p:nvPr/>
        </p:nvSpPr>
        <p:spPr>
          <a:xfrm>
            <a:off x="3114002" y="3386054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9CB8F01-16E6-D744-9F5F-A4C13C31F61B}"/>
              </a:ext>
            </a:extLst>
          </p:cNvPr>
          <p:cNvSpPr/>
          <p:nvPr/>
        </p:nvSpPr>
        <p:spPr>
          <a:xfrm>
            <a:off x="807836" y="3787060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FE6F29B-2935-2743-A7B1-2C7341E7A681}"/>
              </a:ext>
            </a:extLst>
          </p:cNvPr>
          <p:cNvSpPr/>
          <p:nvPr/>
        </p:nvSpPr>
        <p:spPr>
          <a:xfrm>
            <a:off x="807836" y="3386054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BF460C8-CBA4-FC4D-B2A8-CC69D7E681AC}"/>
              </a:ext>
            </a:extLst>
          </p:cNvPr>
          <p:cNvSpPr/>
          <p:nvPr/>
        </p:nvSpPr>
        <p:spPr>
          <a:xfrm>
            <a:off x="807836" y="2984589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2698B02-5EF7-0144-8CB4-4E73F93DC922}"/>
              </a:ext>
            </a:extLst>
          </p:cNvPr>
          <p:cNvSpPr/>
          <p:nvPr/>
        </p:nvSpPr>
        <p:spPr>
          <a:xfrm>
            <a:off x="5512958" y="3386054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787E46-EEBE-5B47-953F-4BDB6F9824C3}"/>
              </a:ext>
            </a:extLst>
          </p:cNvPr>
          <p:cNvSpPr/>
          <p:nvPr/>
        </p:nvSpPr>
        <p:spPr>
          <a:xfrm>
            <a:off x="5512957" y="3785399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4EE02DC-A57C-644F-B84A-488D7B317B70}"/>
              </a:ext>
            </a:extLst>
          </p:cNvPr>
          <p:cNvSpPr/>
          <p:nvPr/>
        </p:nvSpPr>
        <p:spPr>
          <a:xfrm>
            <a:off x="3114002" y="3798449"/>
            <a:ext cx="1666759" cy="3013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37726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CBC1E5E9-44FD-ED41-9832-972F9ABB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2547" y="6085248"/>
            <a:ext cx="4114800" cy="365125"/>
          </a:xfrm>
        </p:spPr>
        <p:txBody>
          <a:bodyPr/>
          <a:lstStyle/>
          <a:p>
            <a:r>
              <a:rPr lang="en-US" dirty="0"/>
              <a:t>© 2017-2022 </a:t>
            </a:r>
            <a:r>
              <a:rPr lang="en-US" dirty="0" err="1"/>
              <a:t>Athemaster</a:t>
            </a:r>
            <a:r>
              <a:rPr lang="en-US" dirty="0"/>
              <a:t> Co. All Rights Reserved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0E3FA54C-D29E-D647-A747-28A3615D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7645" y="6077881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7F44D-762B-3644-88FC-F809209AF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5" y="1417541"/>
            <a:ext cx="10761489" cy="5173304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015E055-8D78-9640-ABC7-454DA45C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7F64DF-CFE5-4644-9798-9D6D77E3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4547" y="6085248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20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99C753-8E64-8842-97D4-57155FBB5EFC}"/>
              </a:ext>
            </a:extLst>
          </p:cNvPr>
          <p:cNvSpPr/>
          <p:nvPr/>
        </p:nvSpPr>
        <p:spPr>
          <a:xfrm>
            <a:off x="247644" y="5100443"/>
            <a:ext cx="9982205" cy="23480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DC26DE-8555-D744-805A-1B7B952F536A}"/>
              </a:ext>
            </a:extLst>
          </p:cNvPr>
          <p:cNvSpPr/>
          <p:nvPr/>
        </p:nvSpPr>
        <p:spPr>
          <a:xfrm>
            <a:off x="247644" y="5398888"/>
            <a:ext cx="10761489" cy="38791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41FC78-F01F-A546-91BF-F2DE9CB76589}"/>
              </a:ext>
            </a:extLst>
          </p:cNvPr>
          <p:cNvSpPr/>
          <p:nvPr/>
        </p:nvSpPr>
        <p:spPr>
          <a:xfrm>
            <a:off x="247644" y="5850442"/>
            <a:ext cx="6307866" cy="818634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1843101-A10B-0C49-B7A5-726948027196}"/>
              </a:ext>
            </a:extLst>
          </p:cNvPr>
          <p:cNvSpPr/>
          <p:nvPr/>
        </p:nvSpPr>
        <p:spPr>
          <a:xfrm>
            <a:off x="6206596" y="3359769"/>
            <a:ext cx="3320580" cy="571500"/>
          </a:xfrm>
          <a:prstGeom prst="wedgeRoundRectCallout">
            <a:avLst>
              <a:gd name="adj1" fmla="val -26308"/>
              <a:gd name="adj2" fmla="val 24735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1: Kerberos Authentication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EA2A587-92A3-184E-9CE9-ACAF8B29D3DA}"/>
              </a:ext>
            </a:extLst>
          </p:cNvPr>
          <p:cNvSpPr/>
          <p:nvPr/>
        </p:nvSpPr>
        <p:spPr>
          <a:xfrm>
            <a:off x="8284530" y="4125790"/>
            <a:ext cx="3457577" cy="571500"/>
          </a:xfrm>
          <a:prstGeom prst="wedgeRoundRectCallout">
            <a:avLst>
              <a:gd name="adj1" fmla="val 19879"/>
              <a:gd name="adj2" fmla="val 16753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2: Set up a DB Connection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A06D61E1-02FF-CE42-9092-C802218F88C9}"/>
              </a:ext>
            </a:extLst>
          </p:cNvPr>
          <p:cNvSpPr/>
          <p:nvPr/>
        </p:nvSpPr>
        <p:spPr>
          <a:xfrm>
            <a:off x="6900177" y="6026136"/>
            <a:ext cx="4029219" cy="571500"/>
          </a:xfrm>
          <a:prstGeom prst="wedgeRoundRectCallout">
            <a:avLst>
              <a:gd name="adj1" fmla="val -57414"/>
              <a:gd name="adj2" fmla="val 3000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3: </a:t>
            </a:r>
            <a:r>
              <a:rPr lang="en-US" altLang="zh-TW" dirty="0"/>
              <a:t>Implement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business</a:t>
            </a:r>
            <a:r>
              <a:rPr lang="zh-TW" altLang="en-US" dirty="0"/>
              <a:t> </a:t>
            </a:r>
            <a:r>
              <a:rPr lang="en-US" altLang="zh-TW" dirty="0"/>
              <a:t>logic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272841-3843-8147-B3F2-F4B29757125C}"/>
              </a:ext>
            </a:extLst>
          </p:cNvPr>
          <p:cNvSpPr/>
          <p:nvPr/>
        </p:nvSpPr>
        <p:spPr>
          <a:xfrm>
            <a:off x="2795585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15AE8F-89A8-CA49-BEE7-4330CD1240D0}"/>
              </a:ext>
            </a:extLst>
          </p:cNvPr>
          <p:cNvSpPr/>
          <p:nvPr/>
        </p:nvSpPr>
        <p:spPr>
          <a:xfrm>
            <a:off x="9475796" y="1604112"/>
            <a:ext cx="24685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config.ini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|_ </a:t>
            </a:r>
            <a:r>
              <a:rPr lang="en-US" sz="2000" dirty="0" err="1">
                <a:highlight>
                  <a:srgbClr val="FFFF00"/>
                </a:highlight>
              </a:rPr>
              <a:t>hiveKrb.py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|_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54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2D0AD10D-986E-714C-965C-E129761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1F534115-589C-7949-97FF-9E1CB1B0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3E5BE218-7884-B14C-BA77-168F9A1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B5E61-6DC5-7043-908F-4B69601450DD}"/>
              </a:ext>
            </a:extLst>
          </p:cNvPr>
          <p:cNvSpPr/>
          <p:nvPr/>
        </p:nvSpPr>
        <p:spPr>
          <a:xfrm>
            <a:off x="280987" y="2208161"/>
            <a:ext cx="4719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1: </a:t>
            </a:r>
            <a:r>
              <a:rPr lang="en-US" sz="2400" dirty="0" err="1"/>
              <a:t>KrbContext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D5085-513D-7247-8DDA-61DBA56CD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99" r="7577" b="24104"/>
          <a:stretch/>
        </p:blipFill>
        <p:spPr>
          <a:xfrm>
            <a:off x="280987" y="3137848"/>
            <a:ext cx="11787188" cy="58230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B7F64277-653C-9F43-98E1-4926D196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AD62F-E54F-3B43-ACAF-450F9C2A175B}"/>
              </a:ext>
            </a:extLst>
          </p:cNvPr>
          <p:cNvSpPr/>
          <p:nvPr/>
        </p:nvSpPr>
        <p:spPr>
          <a:xfrm>
            <a:off x="9475796" y="1604112"/>
            <a:ext cx="24685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config.ini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|_ </a:t>
            </a:r>
            <a:r>
              <a:rPr lang="en-US" sz="2000" dirty="0" err="1">
                <a:highlight>
                  <a:srgbClr val="FFFF00"/>
                </a:highlight>
              </a:rPr>
              <a:t>hiveKrb.py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|_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041F72-473D-5F41-A1E3-35E9A56991DA}"/>
              </a:ext>
            </a:extLst>
          </p:cNvPr>
          <p:cNvSpPr/>
          <p:nvPr/>
        </p:nvSpPr>
        <p:spPr>
          <a:xfrm>
            <a:off x="2795585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</p:spTree>
    <p:extLst>
      <p:ext uri="{BB962C8B-B14F-4D97-AF65-F5344CB8AC3E}">
        <p14:creationId xmlns:p14="http://schemas.microsoft.com/office/powerpoint/2010/main" val="383928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B7860E34-3AB2-044A-B234-CCA9EF34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19D32F82-5BB3-2F44-9B4E-85808936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D11831A7-BAED-E947-A1A7-4262D125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F78B-8CE0-754F-9A69-A2F560925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5" t="76434" r="379" b="14690"/>
          <a:stretch/>
        </p:blipFill>
        <p:spPr>
          <a:xfrm>
            <a:off x="280987" y="3107532"/>
            <a:ext cx="11736000" cy="57626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A586B68-AD8D-3346-8676-01B36B74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B4B854-7445-8D40-A5F7-A5A2E18EB7C5}"/>
              </a:ext>
            </a:extLst>
          </p:cNvPr>
          <p:cNvSpPr/>
          <p:nvPr/>
        </p:nvSpPr>
        <p:spPr>
          <a:xfrm>
            <a:off x="2795585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F22E5D-EC44-C344-8C50-FA883AAFFA55}"/>
              </a:ext>
            </a:extLst>
          </p:cNvPr>
          <p:cNvSpPr/>
          <p:nvPr/>
        </p:nvSpPr>
        <p:spPr>
          <a:xfrm>
            <a:off x="9475796" y="1604112"/>
            <a:ext cx="24685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config.ini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|_ </a:t>
            </a:r>
            <a:r>
              <a:rPr lang="en-US" sz="2000" dirty="0" err="1">
                <a:highlight>
                  <a:srgbClr val="FFFF00"/>
                </a:highlight>
              </a:rPr>
              <a:t>hiveKrb.py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|_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14E9AC-566A-AA46-A752-83CCA8510821}"/>
              </a:ext>
            </a:extLst>
          </p:cNvPr>
          <p:cNvSpPr/>
          <p:nvPr/>
        </p:nvSpPr>
        <p:spPr>
          <a:xfrm>
            <a:off x="280987" y="2208161"/>
            <a:ext cx="4719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2: </a:t>
            </a:r>
            <a:r>
              <a:rPr lang="en-US" sz="2400" dirty="0" err="1"/>
              <a:t>impyla</a:t>
            </a:r>
            <a:r>
              <a:rPr lang="en-US" sz="2400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235121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032FD5D2-39B7-A44B-9097-762832DE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BDEF2980-99B4-8C4B-A2CD-18E573F8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C48FE4A-6838-FD4F-92D2-0B878D7C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402E7-BD54-CA4B-A187-B4A948628B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6" t="84868" r="42359" b="-610"/>
          <a:stretch/>
        </p:blipFill>
        <p:spPr>
          <a:xfrm>
            <a:off x="553080" y="2724342"/>
            <a:ext cx="6056639" cy="1021971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049D17D-BFFF-D74C-914C-1B44818E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0F66F2-44E4-D44F-A452-D625D685E56B}"/>
              </a:ext>
            </a:extLst>
          </p:cNvPr>
          <p:cNvSpPr/>
          <p:nvPr/>
        </p:nvSpPr>
        <p:spPr>
          <a:xfrm>
            <a:off x="2795585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A5B8-2DA7-7D4E-B229-69B05D725705}"/>
              </a:ext>
            </a:extLst>
          </p:cNvPr>
          <p:cNvSpPr/>
          <p:nvPr/>
        </p:nvSpPr>
        <p:spPr>
          <a:xfrm>
            <a:off x="9475796" y="1604112"/>
            <a:ext cx="24685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config.ini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|_ </a:t>
            </a:r>
            <a:r>
              <a:rPr lang="en-US" sz="2000" dirty="0" err="1">
                <a:highlight>
                  <a:srgbClr val="FFFF00"/>
                </a:highlight>
              </a:rPr>
              <a:t>hiveKrb.py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|_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E906CB-1D63-3347-85A4-A62A7C4E22CC}"/>
              </a:ext>
            </a:extLst>
          </p:cNvPr>
          <p:cNvSpPr/>
          <p:nvPr/>
        </p:nvSpPr>
        <p:spPr>
          <a:xfrm>
            <a:off x="280987" y="2208161"/>
            <a:ext cx="6157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3: Implement your business logic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21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7415EBB8-23F3-8144-8E42-F8A4D44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 dirty="0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9615840E-8780-5846-8CF4-E5C0A07A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78ED0-5B81-7344-8ED3-C5AC231D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1" y="1749389"/>
            <a:ext cx="10342916" cy="4972086"/>
          </a:xfrm>
          <a:prstGeom prst="rect">
            <a:avLst/>
          </a:prstGeom>
        </p:spPr>
      </p:pic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717E43B2-4B86-DF4B-A708-98A17565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58710-BCDD-D44A-8DED-FF0DD4291D6F}"/>
              </a:ext>
            </a:extLst>
          </p:cNvPr>
          <p:cNvSpPr/>
          <p:nvPr/>
        </p:nvSpPr>
        <p:spPr>
          <a:xfrm>
            <a:off x="300037" y="1230963"/>
            <a:ext cx="564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hiveKrb.py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F3F264D-2DB6-174D-88E4-0A2C6B04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813E93-0A03-AD4C-94C6-B20DE6291A66}"/>
              </a:ext>
            </a:extLst>
          </p:cNvPr>
          <p:cNvSpPr/>
          <p:nvPr/>
        </p:nvSpPr>
        <p:spPr>
          <a:xfrm>
            <a:off x="2795585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78260-AFA4-EF4F-AFFE-9C7A06AE12B5}"/>
              </a:ext>
            </a:extLst>
          </p:cNvPr>
          <p:cNvSpPr/>
          <p:nvPr/>
        </p:nvSpPr>
        <p:spPr>
          <a:xfrm>
            <a:off x="9475796" y="1604112"/>
            <a:ext cx="24685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config.ini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|_ </a:t>
            </a:r>
            <a:r>
              <a:rPr lang="en-US" sz="2000" dirty="0" err="1">
                <a:highlight>
                  <a:srgbClr val="FFFF00"/>
                </a:highlight>
              </a:rPr>
              <a:t>hiveKrb.py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|_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71925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488099D1-E1FC-8648-955D-3C943095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F8391A60-A7B6-0B49-9706-EB1AA0D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D28559A1-C003-AA4C-908A-72AA22F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6051B-2051-B542-9186-D304D3364652}"/>
              </a:ext>
            </a:extLst>
          </p:cNvPr>
          <p:cNvSpPr/>
          <p:nvPr/>
        </p:nvSpPr>
        <p:spPr>
          <a:xfrm>
            <a:off x="871537" y="1570419"/>
            <a:ext cx="5224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 of running </a:t>
            </a:r>
            <a:r>
              <a:rPr lang="en-US" sz="2400" dirty="0" err="1"/>
              <a:t>hiveKrb.py</a:t>
            </a:r>
            <a:endParaRPr lang="en-US" sz="24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535F799-6839-B842-9483-7C3D4544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28B72D-207F-7546-8D25-63C01AB21449}"/>
              </a:ext>
            </a:extLst>
          </p:cNvPr>
          <p:cNvSpPr/>
          <p:nvPr/>
        </p:nvSpPr>
        <p:spPr>
          <a:xfrm>
            <a:off x="2795585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55FBB-2908-CD4A-B25F-132A495D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86" y="2470202"/>
            <a:ext cx="6820189" cy="63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38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1CE0F2B1-C601-6947-B49D-894835D0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 dirty="0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7797810D-DAA4-8C40-A3C3-882F3891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4684C-1A7F-F249-B6CF-79DEF298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1" y="1407965"/>
            <a:ext cx="11314036" cy="531351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9860DF2-A008-094C-B98E-53FDD7C8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A3D519-3B38-4E48-9DDE-02579FD0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26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CA7F29-782B-B54C-B735-E163747A0E4E}"/>
              </a:ext>
            </a:extLst>
          </p:cNvPr>
          <p:cNvSpPr/>
          <p:nvPr/>
        </p:nvSpPr>
        <p:spPr>
          <a:xfrm>
            <a:off x="97628" y="5197718"/>
            <a:ext cx="10183796" cy="236490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0E8242-FD36-CE47-BA38-8EDB033BA151}"/>
              </a:ext>
            </a:extLst>
          </p:cNvPr>
          <p:cNvSpPr/>
          <p:nvPr/>
        </p:nvSpPr>
        <p:spPr>
          <a:xfrm>
            <a:off x="97627" y="5469812"/>
            <a:ext cx="11443659" cy="43484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FACA7A-8060-1744-8370-FF078A722267}"/>
              </a:ext>
            </a:extLst>
          </p:cNvPr>
          <p:cNvSpPr/>
          <p:nvPr/>
        </p:nvSpPr>
        <p:spPr>
          <a:xfrm>
            <a:off x="97628" y="5979901"/>
            <a:ext cx="6684172" cy="741574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7DD237B-A790-7F4B-8FA6-16F4A5E1F24E}"/>
              </a:ext>
            </a:extLst>
          </p:cNvPr>
          <p:cNvSpPr/>
          <p:nvPr/>
        </p:nvSpPr>
        <p:spPr>
          <a:xfrm>
            <a:off x="4934582" y="4224776"/>
            <a:ext cx="3320580" cy="571500"/>
          </a:xfrm>
          <a:prstGeom prst="wedgeRoundRectCallout">
            <a:avLst>
              <a:gd name="adj1" fmla="val 16461"/>
              <a:gd name="adj2" fmla="val 109792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1: Kerberos Authentication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A3190772-4A61-944F-B8CD-F1CBFD31FD3E}"/>
              </a:ext>
            </a:extLst>
          </p:cNvPr>
          <p:cNvSpPr/>
          <p:nvPr/>
        </p:nvSpPr>
        <p:spPr>
          <a:xfrm>
            <a:off x="8610600" y="4394833"/>
            <a:ext cx="3457577" cy="571500"/>
          </a:xfrm>
          <a:prstGeom prst="wedgeRoundRectCallout">
            <a:avLst>
              <a:gd name="adj1" fmla="val 26272"/>
              <a:gd name="adj2" fmla="val 133059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2: Set up a DB Connection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A78E48F-388F-674D-ACB0-8EC2A28BB319}"/>
              </a:ext>
            </a:extLst>
          </p:cNvPr>
          <p:cNvSpPr/>
          <p:nvPr/>
        </p:nvSpPr>
        <p:spPr>
          <a:xfrm>
            <a:off x="7867506" y="6225223"/>
            <a:ext cx="4029219" cy="571500"/>
          </a:xfrm>
          <a:prstGeom prst="wedgeRoundRectCallout">
            <a:avLst>
              <a:gd name="adj1" fmla="val -75470"/>
              <a:gd name="adj2" fmla="val 8471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3: </a:t>
            </a:r>
            <a:r>
              <a:rPr lang="en-US" altLang="zh-TW" dirty="0"/>
              <a:t>Implement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business</a:t>
            </a:r>
            <a:r>
              <a:rPr lang="zh-TW" altLang="en-US" dirty="0"/>
              <a:t> </a:t>
            </a:r>
            <a:r>
              <a:rPr lang="en-US" altLang="zh-TW" dirty="0"/>
              <a:t>logic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CF090A-5EB6-9644-B95D-CD18BDB3D9A2}"/>
              </a:ext>
            </a:extLst>
          </p:cNvPr>
          <p:cNvSpPr/>
          <p:nvPr/>
        </p:nvSpPr>
        <p:spPr>
          <a:xfrm>
            <a:off x="2795585" y="813593"/>
            <a:ext cx="2190753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30520C-3340-BD40-8723-4E54C76E7230}"/>
              </a:ext>
            </a:extLst>
          </p:cNvPr>
          <p:cNvSpPr/>
          <p:nvPr/>
        </p:nvSpPr>
        <p:spPr>
          <a:xfrm>
            <a:off x="9475796" y="1604112"/>
            <a:ext cx="24685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config.ini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hiveKrb.py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|_ </a:t>
            </a:r>
            <a:r>
              <a:rPr lang="en-US" sz="2000" dirty="0" err="1">
                <a:highlight>
                  <a:srgbClr val="FFFF00"/>
                </a:highlight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1036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94D9ADC9-794A-3940-9A49-86DCC9B4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50D2FE7F-4EA4-1142-8173-F38AF07D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1200EA0F-9842-C343-8298-C8D14871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17514-542B-FB45-903E-904A81D9B5FC}"/>
              </a:ext>
            </a:extLst>
          </p:cNvPr>
          <p:cNvSpPr/>
          <p:nvPr/>
        </p:nvSpPr>
        <p:spPr>
          <a:xfrm>
            <a:off x="280987" y="2208161"/>
            <a:ext cx="4719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1: </a:t>
            </a:r>
            <a:r>
              <a:rPr lang="en-US" sz="2400" dirty="0" err="1"/>
              <a:t>KrbContext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41BB6-3EAA-D14A-A482-239326472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99" r="7577" b="24104"/>
          <a:stretch/>
        </p:blipFill>
        <p:spPr>
          <a:xfrm>
            <a:off x="280987" y="3137848"/>
            <a:ext cx="11787188" cy="58230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3DF2425B-B8B8-9C45-B622-624A777C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9D4BA-1955-4A44-B123-5D7DB268F5DA}"/>
              </a:ext>
            </a:extLst>
          </p:cNvPr>
          <p:cNvSpPr/>
          <p:nvPr/>
        </p:nvSpPr>
        <p:spPr>
          <a:xfrm>
            <a:off x="9475796" y="1604112"/>
            <a:ext cx="24685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config.ini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hiveKrb.py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|_ </a:t>
            </a:r>
            <a:r>
              <a:rPr lang="en-US" sz="2000" dirty="0" err="1">
                <a:highlight>
                  <a:srgbClr val="FFFF00"/>
                </a:highlight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4DA5ADF-C2D5-FB41-A1C6-9FCF1A2A2AB4}"/>
              </a:ext>
            </a:extLst>
          </p:cNvPr>
          <p:cNvSpPr/>
          <p:nvPr/>
        </p:nvSpPr>
        <p:spPr>
          <a:xfrm>
            <a:off x="2795585" y="813593"/>
            <a:ext cx="2190753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</p:spTree>
    <p:extLst>
      <p:ext uri="{BB962C8B-B14F-4D97-AF65-F5344CB8AC3E}">
        <p14:creationId xmlns:p14="http://schemas.microsoft.com/office/powerpoint/2010/main" val="4579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16054206-1CC4-A643-A6AF-50DFC1BE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B3A87558-EE87-D940-A300-26BB35BA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EA9D6CBD-69C5-6C4E-8F8C-2614CB30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28</a:t>
            </a:fld>
            <a:endParaRPr 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D644FD0-1B00-E44C-8733-BA233D0F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7D9DF9-0FB7-9A46-8CCB-FC803619524E}"/>
              </a:ext>
            </a:extLst>
          </p:cNvPr>
          <p:cNvSpPr/>
          <p:nvPr/>
        </p:nvSpPr>
        <p:spPr>
          <a:xfrm>
            <a:off x="2795585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4F221F-6C9E-304C-88D5-D20EECD91989}"/>
              </a:ext>
            </a:extLst>
          </p:cNvPr>
          <p:cNvSpPr/>
          <p:nvPr/>
        </p:nvSpPr>
        <p:spPr>
          <a:xfrm>
            <a:off x="2795585" y="813593"/>
            <a:ext cx="2190753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10234-1A65-C843-88A3-45F70F4AF451}"/>
              </a:ext>
            </a:extLst>
          </p:cNvPr>
          <p:cNvSpPr/>
          <p:nvPr/>
        </p:nvSpPr>
        <p:spPr>
          <a:xfrm>
            <a:off x="9475796" y="1604112"/>
            <a:ext cx="24685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config.ini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hiveKrb.py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|_ </a:t>
            </a:r>
            <a:r>
              <a:rPr lang="en-US" sz="2000" dirty="0" err="1">
                <a:highlight>
                  <a:srgbClr val="FFFF00"/>
                </a:highlight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90156-7B0A-3A48-B945-299D098B7DC6}"/>
              </a:ext>
            </a:extLst>
          </p:cNvPr>
          <p:cNvSpPr/>
          <p:nvPr/>
        </p:nvSpPr>
        <p:spPr>
          <a:xfrm>
            <a:off x="280987" y="2208161"/>
            <a:ext cx="4719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2: </a:t>
            </a:r>
            <a:r>
              <a:rPr lang="en-US" sz="2400" dirty="0" err="1"/>
              <a:t>impyla</a:t>
            </a:r>
            <a:r>
              <a:rPr lang="en-US" sz="2400" dirty="0"/>
              <a:t> connect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3290C5-015A-4942-8A27-D62B0534B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3075067"/>
            <a:ext cx="11750936" cy="5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78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1F9D503F-683E-6D4E-983F-A8A88219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C73B875C-43BB-1044-B102-DF931006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124EBBD3-5D95-B648-BB70-BAE2080B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29</a:t>
            </a:fld>
            <a:endParaRPr 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4E8F934-154C-0B43-8F83-D34506AB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0471EF8-3636-7B4F-9B38-90778C0214A9}"/>
              </a:ext>
            </a:extLst>
          </p:cNvPr>
          <p:cNvSpPr/>
          <p:nvPr/>
        </p:nvSpPr>
        <p:spPr>
          <a:xfrm>
            <a:off x="2795585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BB9E96-2AF2-F640-B31A-C52799AF32B6}"/>
              </a:ext>
            </a:extLst>
          </p:cNvPr>
          <p:cNvSpPr/>
          <p:nvPr/>
        </p:nvSpPr>
        <p:spPr>
          <a:xfrm>
            <a:off x="2795585" y="813593"/>
            <a:ext cx="2190753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6E215-72CC-5C4D-921C-6840E3B33888}"/>
              </a:ext>
            </a:extLst>
          </p:cNvPr>
          <p:cNvSpPr/>
          <p:nvPr/>
        </p:nvSpPr>
        <p:spPr>
          <a:xfrm>
            <a:off x="9475796" y="1604112"/>
            <a:ext cx="24685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config.ini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hiveKrb.py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|_ </a:t>
            </a:r>
            <a:r>
              <a:rPr lang="en-US" sz="2000" dirty="0" err="1">
                <a:highlight>
                  <a:srgbClr val="FFFF00"/>
                </a:highlight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378808-D99C-2F4C-889F-8880C3FCCCD2}"/>
              </a:ext>
            </a:extLst>
          </p:cNvPr>
          <p:cNvSpPr/>
          <p:nvPr/>
        </p:nvSpPr>
        <p:spPr>
          <a:xfrm>
            <a:off x="280987" y="2208161"/>
            <a:ext cx="5474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3: Implement your business logic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681D80-B9E1-B143-9EDB-FD869870A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68800"/>
            <a:ext cx="7467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0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038BE55A-4917-9146-BF31-D7E2F667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Connect to Hive and Impala on a </a:t>
            </a:r>
            <a:r>
              <a:rPr lang="en-US" sz="4000" dirty="0" err="1"/>
              <a:t>kerberized</a:t>
            </a:r>
            <a:r>
              <a:rPr lang="en-US" sz="4000" dirty="0"/>
              <a:t> Cluster</a:t>
            </a:r>
            <a:endParaRPr kumimoji="1" lang="zh-TW" altLang="en-US" sz="4000" dirty="0"/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545B51-3099-5F40-B1A6-FE03A8C2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12" name="頁尾版面配置區 4">
            <a:extLst>
              <a:ext uri="{FF2B5EF4-FFF2-40B4-BE49-F238E27FC236}">
                <a16:creationId xmlns:a16="http://schemas.microsoft.com/office/drawing/2014/main" id="{3D302380-BF80-2946-8B11-7CBB30F1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AAB1C483-4D68-A444-BB94-B7E417F3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3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FF449-8B56-B44E-B41D-4F07534BADC7}"/>
              </a:ext>
            </a:extLst>
          </p:cNvPr>
          <p:cNvSpPr/>
          <p:nvPr/>
        </p:nvSpPr>
        <p:spPr>
          <a:xfrm>
            <a:off x="838200" y="2012663"/>
            <a:ext cx="91916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STEP 1. Kerberos Authentication</a:t>
            </a:r>
          </a:p>
          <a:p>
            <a:r>
              <a:rPr lang="en-US" sz="3200" dirty="0"/>
              <a:t>STEP 2. Set up a DB Connection</a:t>
            </a:r>
          </a:p>
          <a:p>
            <a:r>
              <a:rPr lang="en-US" sz="3200" dirty="0"/>
              <a:t>STEP 3. </a:t>
            </a:r>
            <a:r>
              <a:rPr lang="en-US" altLang="zh-TW" sz="3200" dirty="0"/>
              <a:t>Implement</a:t>
            </a:r>
            <a:r>
              <a:rPr lang="zh-TW" altLang="en-US" sz="3200" dirty="0"/>
              <a:t> </a:t>
            </a:r>
            <a:r>
              <a:rPr lang="en-US" altLang="zh-TW" sz="3200" dirty="0"/>
              <a:t>your</a:t>
            </a:r>
            <a:r>
              <a:rPr lang="zh-TW" altLang="en-US" sz="3200" dirty="0"/>
              <a:t> </a:t>
            </a:r>
            <a:r>
              <a:rPr lang="en-US" altLang="zh-TW" sz="3200" dirty="0"/>
              <a:t>business</a:t>
            </a:r>
            <a:r>
              <a:rPr lang="zh-TW" altLang="en-US" sz="3200" dirty="0"/>
              <a:t> </a:t>
            </a:r>
            <a:r>
              <a:rPr lang="en-US" altLang="zh-TW" sz="3200" dirty="0"/>
              <a:t>logic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3956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DE6F5940-295D-5B49-8234-BC8478D5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D42C61ED-330F-2242-995D-739600E1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876994B7-2DAF-2F4B-9A5E-668332BC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30</a:t>
            </a:fld>
            <a:endParaRPr 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22CAB97-BC9B-8446-8940-2312EA26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D27EE1-536F-184F-B003-7F516B1E1765}"/>
              </a:ext>
            </a:extLst>
          </p:cNvPr>
          <p:cNvSpPr/>
          <p:nvPr/>
        </p:nvSpPr>
        <p:spPr>
          <a:xfrm>
            <a:off x="2795585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E5D659-A259-E14B-A046-1C28FA55327C}"/>
              </a:ext>
            </a:extLst>
          </p:cNvPr>
          <p:cNvSpPr/>
          <p:nvPr/>
        </p:nvSpPr>
        <p:spPr>
          <a:xfrm>
            <a:off x="2795585" y="813593"/>
            <a:ext cx="2190753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63970-FA50-C243-AE61-58C278D937B2}"/>
              </a:ext>
            </a:extLst>
          </p:cNvPr>
          <p:cNvSpPr/>
          <p:nvPr/>
        </p:nvSpPr>
        <p:spPr>
          <a:xfrm>
            <a:off x="300037" y="1230963"/>
            <a:ext cx="564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impalaKrb.py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EFEA6-6457-6E4D-82F3-84919315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782942"/>
            <a:ext cx="10515600" cy="49385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103AD9-E296-0348-9198-F498DAA08F80}"/>
              </a:ext>
            </a:extLst>
          </p:cNvPr>
          <p:cNvSpPr/>
          <p:nvPr/>
        </p:nvSpPr>
        <p:spPr>
          <a:xfrm>
            <a:off x="9475796" y="1604112"/>
            <a:ext cx="24685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baseDir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config.ini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hiveKrb.py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|_ </a:t>
            </a:r>
            <a:r>
              <a:rPr lang="en-US" sz="2000" dirty="0" err="1">
                <a:highlight>
                  <a:srgbClr val="FFFF00"/>
                </a:highlight>
              </a:rPr>
              <a:t>impalaKrb.py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4356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E8F7422E-8884-5042-978F-1F6ACB42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22FBA01A-CA62-C54F-952E-7AD9858A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3B09CA55-2C4C-AF40-A6C9-49238CEE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650FF-722D-B74B-91BF-CECB776367AD}"/>
              </a:ext>
            </a:extLst>
          </p:cNvPr>
          <p:cNvSpPr/>
          <p:nvPr/>
        </p:nvSpPr>
        <p:spPr>
          <a:xfrm>
            <a:off x="871537" y="1570419"/>
            <a:ext cx="5224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 of </a:t>
            </a:r>
            <a:r>
              <a:rPr lang="en-US" sz="2400" dirty="0" err="1"/>
              <a:t>runningle</a:t>
            </a:r>
            <a:r>
              <a:rPr lang="en-US" sz="2400" dirty="0"/>
              <a:t> </a:t>
            </a:r>
            <a:r>
              <a:rPr lang="en-US" sz="2400" dirty="0" err="1"/>
              <a:t>impalaKrb.py</a:t>
            </a:r>
            <a:endParaRPr lang="en-US" sz="24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5CA7DCB2-5866-7946-AA59-DE797C85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Python</a:t>
            </a:r>
            <a:endParaRPr kumimoji="1" lang="zh-TW" altLang="en-US" sz="4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D9350CC-481E-844C-A4EF-5D237D369BD4}"/>
              </a:ext>
            </a:extLst>
          </p:cNvPr>
          <p:cNvSpPr/>
          <p:nvPr/>
        </p:nvSpPr>
        <p:spPr>
          <a:xfrm>
            <a:off x="2795585" y="813593"/>
            <a:ext cx="2190753" cy="4286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Impala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78FA7-3D9F-794E-A255-C8CBAC488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81"/>
          <a:stretch/>
        </p:blipFill>
        <p:spPr>
          <a:xfrm>
            <a:off x="661427" y="2481111"/>
            <a:ext cx="11170024" cy="6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7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7580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PingFang SC Regular" charset="-122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993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FB3DF-379D-5A4A-A1B0-51FB95E2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 Project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20B3A77-4C61-B045-8511-9E1B1D4E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62B7D055-6BD1-604E-97CB-5A485929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A5B72D68-5FD0-614A-9CFE-01ED070C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F92B6-62EB-7543-801B-204B45335980}"/>
              </a:ext>
            </a:extLst>
          </p:cNvPr>
          <p:cNvSpPr/>
          <p:nvPr/>
        </p:nvSpPr>
        <p:spPr>
          <a:xfrm>
            <a:off x="1330000" y="1339592"/>
            <a:ext cx="60566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src</a:t>
            </a:r>
            <a:r>
              <a:rPr lang="en-US" sz="2000" dirty="0"/>
              <a:t>/</a:t>
            </a:r>
          </a:p>
          <a:p>
            <a:r>
              <a:rPr lang="en-US" sz="2000" dirty="0"/>
              <a:t> |</a:t>
            </a:r>
          </a:p>
          <a:p>
            <a:r>
              <a:rPr lang="en-US" sz="2000" dirty="0"/>
              <a:t> |_ java/		</a:t>
            </a:r>
          </a:p>
          <a:p>
            <a:r>
              <a:rPr lang="en-US" sz="2000" dirty="0"/>
              <a:t> |       |_  </a:t>
            </a:r>
            <a:r>
              <a:rPr lang="en-US" sz="2000" dirty="0" err="1"/>
              <a:t>com.athemaster</a:t>
            </a:r>
            <a:r>
              <a:rPr lang="en-US" sz="2000" dirty="0"/>
              <a:t>/</a:t>
            </a:r>
          </a:p>
          <a:p>
            <a:r>
              <a:rPr lang="en-US" sz="2000" dirty="0"/>
              <a:t> |       |        |_  </a:t>
            </a:r>
            <a:r>
              <a:rPr lang="en-US" sz="2000" dirty="0" err="1"/>
              <a:t>krbCerti</a:t>
            </a:r>
            <a:r>
              <a:rPr lang="en-US" sz="2000" dirty="0"/>
              <a:t>/</a:t>
            </a:r>
          </a:p>
          <a:p>
            <a:r>
              <a:rPr lang="en-US" sz="2000" dirty="0"/>
              <a:t> |       |        |      |_  </a:t>
            </a:r>
            <a:r>
              <a:rPr lang="en-US" sz="2000" dirty="0" err="1"/>
              <a:t>KerberosCerti.java</a:t>
            </a:r>
            <a:endParaRPr lang="en-US" sz="2000" dirty="0"/>
          </a:p>
          <a:p>
            <a:r>
              <a:rPr lang="en-US" sz="2000" dirty="0"/>
              <a:t> |       |        |</a:t>
            </a:r>
          </a:p>
          <a:p>
            <a:r>
              <a:rPr lang="en-US" sz="2000" dirty="0"/>
              <a:t> |       |        |_  conn/</a:t>
            </a:r>
          </a:p>
          <a:p>
            <a:r>
              <a:rPr lang="en-US" sz="2000" dirty="0"/>
              <a:t> |       |                |_ </a:t>
            </a:r>
            <a:r>
              <a:rPr lang="en-US" sz="2000" dirty="0" err="1"/>
              <a:t>HiveConnFactory.java</a:t>
            </a:r>
            <a:endParaRPr lang="en-US" sz="2000" dirty="0"/>
          </a:p>
          <a:p>
            <a:r>
              <a:rPr lang="en-US" sz="2000" dirty="0"/>
              <a:t> |       |                |_ </a:t>
            </a:r>
            <a:r>
              <a:rPr lang="en-US" sz="2000" dirty="0" err="1"/>
              <a:t>ImpalaConnFactory.java</a:t>
            </a:r>
            <a:endParaRPr lang="en-US" sz="2000" dirty="0"/>
          </a:p>
          <a:p>
            <a:r>
              <a:rPr lang="en-US" sz="2000" dirty="0"/>
              <a:t> |       |</a:t>
            </a:r>
          </a:p>
          <a:p>
            <a:r>
              <a:rPr lang="en-US" sz="2000" dirty="0"/>
              <a:t> |       |_ </a:t>
            </a:r>
            <a:r>
              <a:rPr lang="en-US" sz="2000" dirty="0" err="1"/>
              <a:t>hiveExample.java</a:t>
            </a:r>
            <a:r>
              <a:rPr lang="en-US" sz="2000" dirty="0"/>
              <a:t>            </a:t>
            </a:r>
          </a:p>
          <a:p>
            <a:r>
              <a:rPr lang="en-US" sz="2000" dirty="0"/>
              <a:t> |       |_ </a:t>
            </a:r>
            <a:r>
              <a:rPr lang="en-US" sz="2000" dirty="0" err="1"/>
              <a:t>impalaExample.java</a:t>
            </a:r>
            <a:endParaRPr lang="en-US" sz="2000" dirty="0"/>
          </a:p>
          <a:p>
            <a:r>
              <a:rPr lang="en-US" sz="2000" dirty="0"/>
              <a:t> |</a:t>
            </a:r>
          </a:p>
          <a:p>
            <a:r>
              <a:rPr lang="en-US" sz="2000" dirty="0"/>
              <a:t> |_  resources/</a:t>
            </a:r>
          </a:p>
          <a:p>
            <a:r>
              <a:rPr lang="en-US" sz="2000" dirty="0"/>
              <a:t>         |_  </a:t>
            </a:r>
            <a:r>
              <a:rPr lang="en-US" sz="2000" dirty="0" err="1"/>
              <a:t>config.properties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73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C70D5-6D6A-7A44-8E8B-5B351B63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Java: Get your configuration prepared</a:t>
            </a:r>
            <a:endParaRPr 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1D3AE190-5CB3-4548-9D11-BA28F896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8DEDBDDF-B77C-B34F-8036-9F80E28E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B8309086-6211-EE45-B55C-BE3EB773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A3BCD-95F1-FF46-A1F2-0F0F4490D318}"/>
              </a:ext>
            </a:extLst>
          </p:cNvPr>
          <p:cNvSpPr/>
          <p:nvPr/>
        </p:nvSpPr>
        <p:spPr>
          <a:xfrm>
            <a:off x="258437" y="1582479"/>
            <a:ext cx="60566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java/		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|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|        |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|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|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|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|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hiveExample.java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 resources/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config.properties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BD958-80B1-614E-A339-A15F302F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200299"/>
            <a:ext cx="7737329" cy="31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8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7BE4E-EAF9-6F40-B54F-A394F383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60DB5D90-CBE1-034C-95BF-25B3D99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A66C6C1-A448-1C46-BA9B-BC972B6F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F89CFE2C-1933-E348-902F-8B9DFBFB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A88C1-BBD7-D74C-A290-C3D0C62712EC}"/>
              </a:ext>
            </a:extLst>
          </p:cNvPr>
          <p:cNvSpPr/>
          <p:nvPr/>
        </p:nvSpPr>
        <p:spPr>
          <a:xfrm>
            <a:off x="258437" y="1582479"/>
            <a:ext cx="60566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|_ </a:t>
            </a:r>
            <a:r>
              <a:rPr lang="en-US" sz="1600" dirty="0" err="1">
                <a:highlight>
                  <a:srgbClr val="FFFF00"/>
                </a:highlight>
              </a:rPr>
              <a:t>hiveExample.java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5AA9F-2D5B-A841-ADF8-14603823C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243" y="1219474"/>
            <a:ext cx="5799607" cy="559755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2B77E5-4AE4-9B4E-9571-1179BAF09059}"/>
              </a:ext>
            </a:extLst>
          </p:cNvPr>
          <p:cNvSpPr/>
          <p:nvPr/>
        </p:nvSpPr>
        <p:spPr>
          <a:xfrm>
            <a:off x="4714876" y="2900363"/>
            <a:ext cx="2457449" cy="35718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C1A616-5AB9-6D48-825B-30C40183107C}"/>
              </a:ext>
            </a:extLst>
          </p:cNvPr>
          <p:cNvSpPr/>
          <p:nvPr/>
        </p:nvSpPr>
        <p:spPr>
          <a:xfrm>
            <a:off x="5657850" y="4000500"/>
            <a:ext cx="2728913" cy="22860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028E5F-9BE1-DD44-B4DB-D26B34F0E748}"/>
              </a:ext>
            </a:extLst>
          </p:cNvPr>
          <p:cNvSpPr/>
          <p:nvPr/>
        </p:nvSpPr>
        <p:spPr>
          <a:xfrm>
            <a:off x="4714876" y="4577397"/>
            <a:ext cx="5657850" cy="122332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BF6320C9-85BF-B949-9B25-28E9CDD6F461}"/>
              </a:ext>
            </a:extLst>
          </p:cNvPr>
          <p:cNvSpPr/>
          <p:nvPr/>
        </p:nvSpPr>
        <p:spPr>
          <a:xfrm>
            <a:off x="7758113" y="2009775"/>
            <a:ext cx="3320580" cy="571500"/>
          </a:xfrm>
          <a:prstGeom prst="wedgeRoundRectCallout">
            <a:avLst>
              <a:gd name="adj1" fmla="val -64302"/>
              <a:gd name="adj2" fmla="val 13500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1: Kerberos Authentication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00D83AB0-2B03-444F-869D-AF3EEE696281}"/>
              </a:ext>
            </a:extLst>
          </p:cNvPr>
          <p:cNvSpPr/>
          <p:nvPr/>
        </p:nvSpPr>
        <p:spPr>
          <a:xfrm>
            <a:off x="8586788" y="3041491"/>
            <a:ext cx="3581400" cy="571500"/>
          </a:xfrm>
          <a:prstGeom prst="wedgeRoundRectCallout">
            <a:avLst>
              <a:gd name="adj1" fmla="val -53437"/>
              <a:gd name="adj2" fmla="val 13500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2: Set up a DB Connection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5BBCFF43-E73E-C14D-AA3A-9D0383B0588C}"/>
              </a:ext>
            </a:extLst>
          </p:cNvPr>
          <p:cNvSpPr/>
          <p:nvPr/>
        </p:nvSpPr>
        <p:spPr>
          <a:xfrm>
            <a:off x="7867506" y="6225223"/>
            <a:ext cx="4029219" cy="571500"/>
          </a:xfrm>
          <a:prstGeom prst="wedgeRoundRectCallout">
            <a:avLst>
              <a:gd name="adj1" fmla="val -8125"/>
              <a:gd name="adj2" fmla="val -10500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SETP 3: </a:t>
            </a:r>
            <a:r>
              <a:rPr lang="en-US" altLang="zh-TW" dirty="0"/>
              <a:t>Implement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business</a:t>
            </a:r>
            <a:r>
              <a:rPr lang="zh-TW" altLang="en-US" dirty="0"/>
              <a:t> </a:t>
            </a:r>
            <a:r>
              <a:rPr lang="en-US" altLang="zh-TW" dirty="0"/>
              <a:t>logic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8F68067-3EC4-FB4B-A665-1A1635BA9927}"/>
              </a:ext>
            </a:extLst>
          </p:cNvPr>
          <p:cNvSpPr/>
          <p:nvPr/>
        </p:nvSpPr>
        <p:spPr>
          <a:xfrm>
            <a:off x="2209800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</p:spTree>
    <p:extLst>
      <p:ext uri="{BB962C8B-B14F-4D97-AF65-F5344CB8AC3E}">
        <p14:creationId xmlns:p14="http://schemas.microsoft.com/office/powerpoint/2010/main" val="163087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C8880-89DD-1B43-A1B2-7A16E081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054C5EA3-CE05-EA4F-829A-2582C6D6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AC491214-F204-F44C-9294-9A1DD0AB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B31C8A93-9F0C-2042-A8E4-3C085597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56524-2348-A74E-97AF-36ADADEFA3F1}"/>
              </a:ext>
            </a:extLst>
          </p:cNvPr>
          <p:cNvSpPr/>
          <p:nvPr/>
        </p:nvSpPr>
        <p:spPr>
          <a:xfrm>
            <a:off x="258437" y="1582480"/>
            <a:ext cx="4827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|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|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KerberosCerti.java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C022C-A3E8-484F-9205-4D055C6AF92B}"/>
              </a:ext>
            </a:extLst>
          </p:cNvPr>
          <p:cNvSpPr/>
          <p:nvPr/>
        </p:nvSpPr>
        <p:spPr>
          <a:xfrm>
            <a:off x="4310062" y="1582478"/>
            <a:ext cx="4719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1: </a:t>
            </a:r>
            <a:r>
              <a:rPr lang="en-US" sz="2400" dirty="0" err="1"/>
              <a:t>KerberosCerti.</a:t>
            </a:r>
            <a:r>
              <a:rPr lang="en-US" sz="2400" i="1" dirty="0" err="1"/>
              <a:t>certify</a:t>
            </a:r>
            <a:r>
              <a:rPr lang="en-US" sz="2400" dirty="0"/>
              <a:t>();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E707A5-7F41-974F-9E4C-E3737777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67351"/>
            <a:ext cx="7860053" cy="4542453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B69CED-C8DD-CA4C-9BE7-77E21232D5F3}"/>
              </a:ext>
            </a:extLst>
          </p:cNvPr>
          <p:cNvSpPr/>
          <p:nvPr/>
        </p:nvSpPr>
        <p:spPr>
          <a:xfrm>
            <a:off x="2209800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</p:spTree>
    <p:extLst>
      <p:ext uri="{BB962C8B-B14F-4D97-AF65-F5344CB8AC3E}">
        <p14:creationId xmlns:p14="http://schemas.microsoft.com/office/powerpoint/2010/main" val="348342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876AD-72F1-3F4F-BBFF-79CF5ED3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426C477-2B63-7243-B25A-EF887295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D0F779C-6C06-AA47-A8B1-ECC08508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21883869-8397-8746-8E12-F593F1DA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D008F-3B01-1F42-B68A-D02DA3B8FE68}"/>
              </a:ext>
            </a:extLst>
          </p:cNvPr>
          <p:cNvSpPr/>
          <p:nvPr/>
        </p:nvSpPr>
        <p:spPr>
          <a:xfrm>
            <a:off x="258437" y="1582479"/>
            <a:ext cx="60566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|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HiveConnFactory.java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C7664-DB9B-AD46-AA09-81DBE232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96971"/>
            <a:ext cx="6777038" cy="45920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99359-6D75-7D45-8E81-F9FA0FD4D229}"/>
              </a:ext>
            </a:extLst>
          </p:cNvPr>
          <p:cNvSpPr/>
          <p:nvPr/>
        </p:nvSpPr>
        <p:spPr>
          <a:xfrm>
            <a:off x="4310062" y="1582478"/>
            <a:ext cx="6505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2: con = </a:t>
            </a:r>
            <a:r>
              <a:rPr lang="en-US" sz="2400" dirty="0" err="1"/>
              <a:t>HiveConnFactory.</a:t>
            </a:r>
            <a:r>
              <a:rPr lang="en-US" sz="2400" i="1" dirty="0" err="1"/>
              <a:t>getConnection</a:t>
            </a:r>
            <a:r>
              <a:rPr lang="en-US" sz="2400" dirty="0"/>
              <a:t>();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F16A6F-3279-3A49-9210-A51AAABDC84B}"/>
              </a:ext>
            </a:extLst>
          </p:cNvPr>
          <p:cNvSpPr/>
          <p:nvPr/>
        </p:nvSpPr>
        <p:spPr>
          <a:xfrm>
            <a:off x="2209800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</p:spTree>
    <p:extLst>
      <p:ext uri="{BB962C8B-B14F-4D97-AF65-F5344CB8AC3E}">
        <p14:creationId xmlns:p14="http://schemas.microsoft.com/office/powerpoint/2010/main" val="389979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CF665BA-086A-324C-B8D3-206ACC86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4D49AFF-DD0C-124F-AECD-949644ABFE5E}" type="datetime1">
              <a:rPr lang="en-US" smtClean="0"/>
              <a:t>7/15/19</a:t>
            </a:fld>
            <a:endParaRPr 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72666BC5-4141-FD44-9338-790862C3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2017-2022 Athemaster Co. All Rights Reserved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43B273A-56B1-6342-A536-E30394C1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FA5430-1254-FE4E-A420-602FD2F3487E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61853-B607-7849-B008-2906DFFE10DE}"/>
              </a:ext>
            </a:extLst>
          </p:cNvPr>
          <p:cNvSpPr/>
          <p:nvPr/>
        </p:nvSpPr>
        <p:spPr>
          <a:xfrm>
            <a:off x="4310062" y="1582478"/>
            <a:ext cx="6505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3: Implement your business logic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CFC55-A513-4348-9B36-132D734E9AD8}"/>
              </a:ext>
            </a:extLst>
          </p:cNvPr>
          <p:cNvSpPr/>
          <p:nvPr/>
        </p:nvSpPr>
        <p:spPr>
          <a:xfrm>
            <a:off x="258437" y="1582479"/>
            <a:ext cx="60566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|_ java/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com.athemaster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krbCerti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KerberosCerti.java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|_  conn/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HiveConnFactory.java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ImpalaConnFactory.java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</a:t>
            </a:r>
            <a:r>
              <a:rPr lang="en-US" sz="1600" dirty="0"/>
              <a:t>|_ </a:t>
            </a:r>
            <a:r>
              <a:rPr lang="en-US" sz="1600" dirty="0" err="1">
                <a:highlight>
                  <a:srgbClr val="FFFF00"/>
                </a:highlight>
              </a:rPr>
              <a:t>hiveExample.java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       |_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impalaExample.java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|_  resources/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 |_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config.properties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72D25-D9AB-784D-80E9-05476087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2488201"/>
            <a:ext cx="7547300" cy="1881598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C7C1679-6F7B-6346-B09A-7840D2D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Java</a:t>
            </a:r>
            <a:endParaRPr kumimoji="1" lang="zh-TW" altLang="en-US" sz="4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5F8DB55-CDA1-B048-8AC7-5C45360B5D69}"/>
              </a:ext>
            </a:extLst>
          </p:cNvPr>
          <p:cNvSpPr/>
          <p:nvPr/>
        </p:nvSpPr>
        <p:spPr>
          <a:xfrm>
            <a:off x="2209800" y="813593"/>
            <a:ext cx="1962150" cy="4286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Hive Example</a:t>
            </a:r>
          </a:p>
        </p:txBody>
      </p:sp>
    </p:spTree>
    <p:extLst>
      <p:ext uri="{BB962C8B-B14F-4D97-AF65-F5344CB8AC3E}">
        <p14:creationId xmlns:p14="http://schemas.microsoft.com/office/powerpoint/2010/main" val="65527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Edit>DocumentLibraryForm</Edit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ankDocFieldsContentType" ma:contentTypeID="0x01015F0F13BDBA8B4495A7A1B7CE8FDBB4F800945D533D95E183498973958E6CE7AF5D" ma:contentTypeVersion="2" ma:contentTypeDescription="建立新的文件。" ma:contentTypeScope="" ma:versionID="0b4df2dd59e7519943af9797bd489650">
  <xsd:schema xmlns:xsd="http://www.w3.org/2001/XMLSchema" xmlns:xs="http://www.w3.org/2001/XMLSchema" xmlns:p="http://schemas.microsoft.com/office/2006/metadata/properties" xmlns:ns2="D4855554-2EDA-41C6-AB58-FC7071D872AF" targetNamespace="http://schemas.microsoft.com/office/2006/metadata/properties" ma:root="true" ma:fieldsID="fa9b14981880b1f6ea856f5a2b53ef3e" ns2:_="">
    <xsd:import namespace="D4855554-2EDA-41C6-AB58-FC7071D872AF"/>
    <xsd:element name="properties">
      <xsd:complexType>
        <xsd:sequence>
          <xsd:element name="documentManagement">
            <xsd:complexType>
              <xsd:all>
                <xsd:element ref="ns2:BusinessType"/>
                <xsd:element ref="ns2:Organizers"/>
                <xsd:element ref="ns2:DocType"/>
                <xsd:element ref="ns2:Scope"/>
                <xsd:element ref="ns2:PublishDate"/>
                <xsd:element ref="ns2:FlowID" minOccurs="0"/>
                <xsd:element ref="ns2:AID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55554-2EDA-41C6-AB58-FC7071D872AF" elementFormDefault="qualified">
    <xsd:import namespace="http://schemas.microsoft.com/office/2006/documentManagement/types"/>
    <xsd:import namespace="http://schemas.microsoft.com/office/infopath/2007/PartnerControls"/>
    <xsd:element name="BusinessType" ma:index="2" ma:displayName="業務別" ma:internalName="BusinessType" ma:readOnly="false">
      <xsd:simpleType>
        <xsd:restriction base="dms:Text"/>
      </xsd:simpleType>
    </xsd:element>
    <xsd:element name="Organizers" ma:index="3" ma:displayName="主辦單位" ma:internalName="Organizers" ma:readOnly="false">
      <xsd:simpleType>
        <xsd:restriction base="dms:Text"/>
      </xsd:simpleType>
    </xsd:element>
    <xsd:element name="DocType" ma:index="4" ma:displayName="文件別" ma:internalName="DocType" ma:readOnly="false">
      <xsd:simpleType>
        <xsd:restriction base="dms:Text"/>
      </xsd:simpleType>
    </xsd:element>
    <xsd:element name="Scope" ma:index="5" ma:displayName="適用範圍" ma:internalName="Scope" ma:readOnly="false">
      <xsd:simpleType>
        <xsd:restriction base="dms:Text"/>
      </xsd:simpleType>
    </xsd:element>
    <xsd:element name="PublishDate" ma:index="6" ma:displayName="生效日" ma:format="DateOnly" ma:internalName="PublishDate" ma:readOnly="false">
      <xsd:simpleType>
        <xsd:restriction base="dms:DateTime"/>
      </xsd:simpleType>
    </xsd:element>
    <xsd:element name="FlowID" ma:index="13" nillable="true" ma:displayName="FlowID" ma:internalName="FlowID">
      <xsd:simpleType>
        <xsd:restriction base="dms:Text"/>
      </xsd:simpleType>
    </xsd:element>
    <xsd:element name="AID" ma:index="14" nillable="true" ma:displayName="流程代碼" ma:internalName="AID">
      <xsd:simpleType>
        <xsd:restriction base="dms:Text"/>
      </xsd:simpleType>
    </xsd:element>
    <xsd:element name="Status" ma:index="15" nillable="true" ma:displayName="流程狀態" ma:internalName="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內容類型" ma:readOnly="true"/>
        <xsd:element ref="dc:title" minOccurs="0" maxOccurs="1" ma:index="1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Type xmlns="D4855554-2EDA-41C6-AB58-FC7071D872AF">其他</DocType>
    <Organizers xmlns="D4855554-2EDA-41C6-AB58-FC7071D872AF">資料平台及分析部</Organizers>
    <Scope xmlns="D4855554-2EDA-41C6-AB58-FC7071D872AF">全行(含OBU及海外)</Scope>
    <BusinessType xmlns="D4855554-2EDA-41C6-AB58-FC7071D872AF">資訊-資料倉儲</BusinessType>
    <FlowID xmlns="D4855554-2EDA-41C6-AB58-FC7071D872AF">74647</FlowID>
    <Status xmlns="D4855554-2EDA-41C6-AB58-FC7071D872AF">已完成</Status>
    <PublishDate xmlns="D4855554-2EDA-41C6-AB58-FC7071D872AF">2019-07-15T16:00:00+00:00</PublishDate>
    <AID xmlns="D4855554-2EDA-41C6-AB58-FC7071D872AF">F20190716-021</AID>
  </documentManagement>
</p:properties>
</file>

<file path=customXml/itemProps1.xml><?xml version="1.0" encoding="utf-8"?>
<ds:datastoreItem xmlns:ds="http://schemas.openxmlformats.org/officeDocument/2006/customXml" ds:itemID="{42D14579-F1F0-4527-BF6D-34898C1050B9}"/>
</file>

<file path=customXml/itemProps2.xml><?xml version="1.0" encoding="utf-8"?>
<ds:datastoreItem xmlns:ds="http://schemas.openxmlformats.org/officeDocument/2006/customXml" ds:itemID="{D34867DF-D27E-4D9F-9DF2-132A4C08FB29}"/>
</file>

<file path=customXml/itemProps3.xml><?xml version="1.0" encoding="utf-8"?>
<ds:datastoreItem xmlns:ds="http://schemas.openxmlformats.org/officeDocument/2006/customXml" ds:itemID="{BBA9D239-8D66-45E6-8A34-591C48AA98CF}"/>
</file>

<file path=docProps/app.xml><?xml version="1.0" encoding="utf-8"?>
<Properties xmlns="http://schemas.openxmlformats.org/officeDocument/2006/extended-properties" xmlns:vt="http://schemas.openxmlformats.org/officeDocument/2006/docPropsVTypes">
  <TotalTime>11412</TotalTime>
  <Words>1036</Words>
  <Application>Microsoft Macintosh PowerPoint</Application>
  <PresentationFormat>Widescreen</PresentationFormat>
  <Paragraphs>505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PingFang SC Regular</vt:lpstr>
      <vt:lpstr>Yu Gothic Medium</vt:lpstr>
      <vt:lpstr>Arial</vt:lpstr>
      <vt:lpstr>Calibri</vt:lpstr>
      <vt:lpstr>Courier New</vt:lpstr>
      <vt:lpstr>Helvetica</vt:lpstr>
      <vt:lpstr>Wingdings</vt:lpstr>
      <vt:lpstr>Office Theme</vt:lpstr>
      <vt:lpstr>1_Office Theme</vt:lpstr>
      <vt:lpstr>2_Office Theme</vt:lpstr>
      <vt:lpstr>Connect to Hive and Impala on a kerberized Cluster</vt:lpstr>
      <vt:lpstr>Connect to Hive and Impala on a kerberized Cluster</vt:lpstr>
      <vt:lpstr>Connect to Hive and Impala on a kerberized Cluster</vt:lpstr>
      <vt:lpstr>Java Project</vt:lpstr>
      <vt:lpstr>Java: Get your configuration prepared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Python Project</vt:lpstr>
      <vt:lpstr>Python: Get your configuration prepared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connHiveImpalaKrbDemo</dc:title>
  <dc:creator>Microsoft Office User</dc:creator>
  <cp:lastModifiedBy>Microsoft Office User</cp:lastModifiedBy>
  <cp:revision>360</cp:revision>
  <cp:lastPrinted>2018-10-18T03:06:22Z</cp:lastPrinted>
  <dcterms:created xsi:type="dcterms:W3CDTF">2017-11-03T04:11:55Z</dcterms:created>
  <dcterms:modified xsi:type="dcterms:W3CDTF">2019-07-15T13:24:01Z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0x01015F0F13BDBA8B4495A7A1B7CE8FDBB4F800945D533D95E183498973958E6CE7AF5D</vt:lpwstr>
  </property>
</Properties>
</file>