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AD1677-0BF0-4BA6-BDB6-40EEC5D44694}">
  <a:tblStyle styleId="{CDAD1677-0BF0-4BA6-BDB6-40EEC5D4469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3b341d0af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3b341d0af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3b341d0af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63b341d0af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3b341d0af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63b341d0af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3b341d0af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63b341d0af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63b341d0af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63b341d0af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63b341d0af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63b341d0af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63b341d0af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63b341d0af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63b341d0af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63b341d0af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63b341d0af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63b341d0af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63b341d0af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63b341d0af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3b341d0a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3b341d0a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3b341d0af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63b341d0af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63b341d0af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63b341d0af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63b341d0af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63b341d0af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63b341d0af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63b341d0af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63b341d0af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63b341d0af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63b341d0af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63b341d0af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63b341d0af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63b341d0af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63b341d0af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63b341d0af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63b341d0af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63b341d0af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63b341d0af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63b341d0af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3b341d0a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3b341d0a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63b341d0af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63b341d0af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63b341d0af_1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63b341d0af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63b341d0af_1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63b341d0af_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63b341d0af_1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63b341d0af_1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63b341d0af_1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63b341d0af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63b341d0af_1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63b341d0af_1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63b341d0af_1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63b341d0af_1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63b341d0af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63b341d0af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63b341d0af_1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63b341d0af_1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63b341d0af_1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63b341d0af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3b341d0a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3b341d0a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63b341d0af_1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63b341d0af_1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63b341d0af_1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63b341d0af_1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63b341d0af_1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63b341d0af_1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63b341d0af_1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63b341d0af_1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63b341d0af_1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63b341d0af_1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63b341d0af_1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63b341d0af_1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63b341d0af_1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63b341d0af_1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63b341d0af_1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63b341d0af_1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63b341d0af_1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63b341d0af_1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63b341d0af_1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63b341d0af_1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3b341d0a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3b341d0a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63b341d0af_1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63b341d0af_1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63b341d0af_1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63b341d0af_1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63b341d0af_1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63b341d0af_1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63b341d0af_1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63b341d0af_1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3b341d0af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63b341d0af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3b341d0af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3b341d0af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3b341d0af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63b341d0a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3b341d0af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3b341d0af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제주도 내국인 관광객 입도객 수 예측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유지민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Season 컬럼 분석</a:t>
            </a:r>
            <a:endParaRPr/>
          </a:p>
        </p:txBody>
      </p:sp>
      <p:graphicFrame>
        <p:nvGraphicFramePr>
          <p:cNvPr id="109" name="Google Shape;109;p22"/>
          <p:cNvGraphicFramePr/>
          <p:nvPr/>
        </p:nvGraphicFramePr>
        <p:xfrm>
          <a:off x="152375" y="130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{CDAD1677-0BF0-4BA6-BDB6-40EEC5D44694}</a:tableStyleId>
              </a:tblPr>
              <a:tblGrid>
                <a:gridCol w="1636275"/>
              </a:tblGrid>
              <a:tr h="32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500"/>
                        <a:t>season</a:t>
                      </a:r>
                      <a:endParaRPr b="1"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winter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winter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spring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spring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spring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summer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summer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summer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solidFill>
                            <a:srgbClr val="202124"/>
                          </a:solidFill>
                        </a:rPr>
                        <a:t>autumn</a:t>
                      </a:r>
                      <a:endParaRPr sz="1600">
                        <a:solidFill>
                          <a:srgbClr val="20212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  <a:tr h="32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autumn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0" name="Google Shape;110;p22"/>
          <p:cNvGraphicFramePr/>
          <p:nvPr/>
        </p:nvGraphicFramePr>
        <p:xfrm>
          <a:off x="2548650" y="13012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{CDAD1677-0BF0-4BA6-BDB6-40EEC5D44694}</a:tableStyleId>
              </a:tblPr>
              <a:tblGrid>
                <a:gridCol w="1526200"/>
                <a:gridCol w="1686100"/>
                <a:gridCol w="1627950"/>
                <a:gridCol w="1497125"/>
              </a:tblGrid>
              <a:tr h="326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season_spring</a:t>
                      </a:r>
                      <a:endParaRPr b="1"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season_summer</a:t>
                      </a:r>
                      <a:endParaRPr b="1"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season_autumn</a:t>
                      </a:r>
                      <a:endParaRPr b="1"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season_winter</a:t>
                      </a:r>
                      <a:endParaRPr b="1"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1" name="Google Shape;111;p22"/>
          <p:cNvSpPr/>
          <p:nvPr/>
        </p:nvSpPr>
        <p:spPr>
          <a:xfrm>
            <a:off x="1839550" y="2928775"/>
            <a:ext cx="6318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season컬럼 분석[코드]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3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season을 분석하기 위해서 원핫인코딩을 실행한다.</a:t>
            </a:r>
            <a:endParaRPr sz="23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df = pd.get_dummies(df, columns = [</a:t>
            </a:r>
            <a:r>
              <a:rPr lang="ko" sz="2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'season'</a:t>
            </a:r>
            <a:r>
              <a:rPr lang="ko" sz="2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2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endParaRPr sz="2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상관관계 표</a:t>
            </a:r>
            <a:endParaRPr/>
          </a:p>
        </p:txBody>
      </p:sp>
      <p:graphicFrame>
        <p:nvGraphicFramePr>
          <p:cNvPr id="123" name="Google Shape;123;p24"/>
          <p:cNvGraphicFramePr/>
          <p:nvPr/>
        </p:nvGraphicFramePr>
        <p:xfrm>
          <a:off x="890650" y="13384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{CDAD1677-0BF0-4BA6-BDB6-40EEC5D44694}</a:tableStyleId>
              </a:tblPr>
              <a:tblGrid>
                <a:gridCol w="1133475"/>
                <a:gridCol w="1019175"/>
                <a:gridCol w="1133475"/>
                <a:gridCol w="1019175"/>
                <a:gridCol w="1047750"/>
                <a:gridCol w="904875"/>
                <a:gridCol w="733425"/>
              </a:tblGrid>
              <a:tr h="304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season_autumn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season_spring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season_summer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season_winter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leis_sports_cnt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ref_view_cnt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season_autumn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1.000000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-0.327815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-0.318544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-0.318544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0.159662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-0.082484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season_spring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-0.327815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1.000000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-0.348079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-0.348079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0.064811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-0.134630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season_summer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-0.318544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-0.348079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1.000000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-0.338235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-0.194176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0.518904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season_winter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-0.318544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-0.348079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-0.338235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1.000000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-0.026330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-0.302427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leis_sports_cnt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0.159662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0.064811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-0.194176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-0.026330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1.000000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0.087771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ref_view_cnt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-0.082484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-0.134630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0.518904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-0.302427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0.087771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1.000000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</a:tr>
            </a:tbl>
          </a:graphicData>
        </a:graphic>
      </p:graphicFrame>
      <p:sp>
        <p:nvSpPr>
          <p:cNvPr id="124" name="Google Shape;124;p24"/>
          <p:cNvSpPr txBox="1"/>
          <p:nvPr/>
        </p:nvSpPr>
        <p:spPr>
          <a:xfrm>
            <a:off x="1043050" y="14908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상관관계 분석과 코드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상관관계 분석을 해보니 leis_sports_cnt(spring = 0.06, summer = -0.1, autumn = 0.1, wintter = -0.02)하고는 관계가 있는 것이 없고,</a:t>
            </a:r>
            <a:endParaRPr sz="11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ref_view_cnt하고는 summer이 가장 관계가 깊고(0.5), winter가 그 다음으로 반비례하여 높다.(-0.3) 나머지는 상관관계가 없다.(spring = -0.1, autumn = -0.08)</a:t>
            </a:r>
            <a:endParaRPr sz="11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df_season =</a:t>
            </a:r>
            <a:r>
              <a:rPr lang="ko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df[[</a:t>
            </a:r>
            <a:r>
              <a:rPr lang="ko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"season_autumn"</a:t>
            </a:r>
            <a:r>
              <a:rPr lang="ko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"season_spring"</a:t>
            </a:r>
            <a:r>
              <a:rPr lang="ko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"season_summer"</a:t>
            </a:r>
            <a:r>
              <a:rPr lang="ko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"season_winter"</a:t>
            </a:r>
            <a:r>
              <a:rPr lang="ko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"leis_sports_cnt"</a:t>
            </a:r>
            <a:r>
              <a:rPr lang="ko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"ref_view_cnt"</a:t>
            </a:r>
            <a:r>
              <a:rPr lang="ko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df_season.corr()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vacation 컬럼 분석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88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방학에는 제주도에 가족단위의 여행을 떠날 가능성이 높다고 생각하여 방학이 있는 달은 1로, 없는 달은 0으로 데이터를 매핑하였습니다.</a:t>
            </a:r>
            <a:endParaRPr/>
          </a:p>
        </p:txBody>
      </p:sp>
      <p:graphicFrame>
        <p:nvGraphicFramePr>
          <p:cNvPr id="137" name="Google Shape;137;p26"/>
          <p:cNvGraphicFramePr/>
          <p:nvPr/>
        </p:nvGraphicFramePr>
        <p:xfrm>
          <a:off x="225025" y="189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{CDAD1677-0BF0-4BA6-BDB6-40EEC5D44694}</a:tableStyleId>
              </a:tblPr>
              <a:tblGrid>
                <a:gridCol w="1796650"/>
                <a:gridCol w="1772450"/>
              </a:tblGrid>
              <a:tr h="282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base_month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Vacation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201501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201502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201503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201504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201505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201506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201507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201508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201509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201510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vacation과 타겟 변수들 간의 상관관계 분석</a:t>
            </a:r>
            <a:endParaRPr/>
          </a:p>
        </p:txBody>
      </p:sp>
      <p:graphicFrame>
        <p:nvGraphicFramePr>
          <p:cNvPr id="143" name="Google Shape;143;p27"/>
          <p:cNvGraphicFramePr/>
          <p:nvPr/>
        </p:nvGraphicFramePr>
        <p:xfrm>
          <a:off x="382325" y="13626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{CDAD1677-0BF0-4BA6-BDB6-40EEC5D44694}</a:tableStyleId>
              </a:tblPr>
              <a:tblGrid>
                <a:gridCol w="2197300"/>
                <a:gridCol w="1538125"/>
                <a:gridCol w="2197300"/>
                <a:gridCol w="1897700"/>
              </a:tblGrid>
              <a:tr h="92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Vacation</a:t>
                      </a:r>
                      <a:endParaRPr b="1" sz="18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leis_sports_cnt</a:t>
                      </a:r>
                      <a:endParaRPr b="1" sz="18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ref_view_cnt</a:t>
                      </a:r>
                      <a:endParaRPr b="1" sz="18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</a:tr>
              <a:tr h="788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Vacation</a:t>
                      </a:r>
                      <a:endParaRPr b="1" sz="18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1.000000</a:t>
                      </a:r>
                      <a:endParaRPr sz="18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-0.140896</a:t>
                      </a:r>
                      <a:endParaRPr sz="18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0.391629</a:t>
                      </a:r>
                      <a:endParaRPr sz="18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</a:tr>
              <a:tr h="920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leis_sports_cnt</a:t>
                      </a:r>
                      <a:endParaRPr b="1" sz="18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-0.140896</a:t>
                      </a:r>
                      <a:endParaRPr sz="18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1.000000</a:t>
                      </a:r>
                      <a:endParaRPr sz="18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0.087771</a:t>
                      </a:r>
                      <a:endParaRPr sz="18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</a:tr>
              <a:tr h="788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ref_view_cnt</a:t>
                      </a:r>
                      <a:endParaRPr b="1" sz="18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0.391629</a:t>
                      </a:r>
                      <a:endParaRPr sz="18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0.087771</a:t>
                      </a:r>
                      <a:endParaRPr sz="18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1.000000</a:t>
                      </a:r>
                      <a:endParaRPr sz="18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vacation 상관관계 분석[코드]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상관관계 분석을 해 보니 vacation(0.01)과 ref_view_cnt(0.3)가 상관관계가 있고,</a:t>
            </a:r>
            <a:endParaRPr sz="14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leis_sports_cnt(-0.1)는 상관관계가 없다.</a:t>
            </a:r>
            <a:endParaRPr sz="14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df_vacation = df[[</a:t>
            </a:r>
            <a:r>
              <a:rPr lang="ko" sz="14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"Vacation"</a:t>
            </a:r>
            <a:r>
              <a:rPr lang="ko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4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"leis_sports_cnt"</a:t>
            </a:r>
            <a:r>
              <a:rPr lang="ko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4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"ref_view_cnt"</a:t>
            </a:r>
            <a:r>
              <a:rPr lang="ko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df_vacation.corr()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holiday 컬럼 분석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휴일에는 시간이 많아져 여행을 많이 떠날 거라 예상했습니다.</a:t>
            </a:r>
            <a:endParaRPr/>
          </a:p>
        </p:txBody>
      </p:sp>
      <p:graphicFrame>
        <p:nvGraphicFramePr>
          <p:cNvPr id="156" name="Google Shape;156;p29"/>
          <p:cNvGraphicFramePr/>
          <p:nvPr/>
        </p:nvGraphicFramePr>
        <p:xfrm>
          <a:off x="176600" y="154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{CDAD1677-0BF0-4BA6-BDB6-40EEC5D44694}</a:tableStyleId>
              </a:tblPr>
              <a:tblGrid>
                <a:gridCol w="1364000"/>
                <a:gridCol w="1364000"/>
              </a:tblGrid>
              <a:tr h="310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base_month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holiday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201501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201502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3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201503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201504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0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201505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201506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201507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0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201508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0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201509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4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201510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holiday와 타겟 변수들 간의 상관관계 분석</a:t>
            </a:r>
            <a:endParaRPr/>
          </a:p>
        </p:txBody>
      </p:sp>
      <p:graphicFrame>
        <p:nvGraphicFramePr>
          <p:cNvPr id="162" name="Google Shape;162;p30"/>
          <p:cNvGraphicFramePr/>
          <p:nvPr/>
        </p:nvGraphicFramePr>
        <p:xfrm>
          <a:off x="311700" y="12416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{CDAD1677-0BF0-4BA6-BDB6-40EEC5D44694}</a:tableStyleId>
              </a:tblPr>
              <a:tblGrid>
                <a:gridCol w="2039375"/>
                <a:gridCol w="1427575"/>
                <a:gridCol w="2039375"/>
                <a:gridCol w="1761300"/>
              </a:tblGrid>
              <a:tr h="98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holiday</a:t>
                      </a:r>
                      <a:endParaRPr b="1" sz="2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leis_sports_cnt</a:t>
                      </a:r>
                      <a:endParaRPr b="1" sz="2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ref_view_cnt</a:t>
                      </a:r>
                      <a:endParaRPr b="1" sz="2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</a:tr>
              <a:tr h="627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holiday</a:t>
                      </a:r>
                      <a:endParaRPr b="1" sz="2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1.000000</a:t>
                      </a:r>
                      <a:endParaRPr sz="2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0.003873</a:t>
                      </a:r>
                      <a:endParaRPr sz="2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-0.083187</a:t>
                      </a:r>
                      <a:endParaRPr sz="2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</a:tr>
              <a:tr h="988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leis_sports_cnt</a:t>
                      </a:r>
                      <a:endParaRPr b="1" sz="2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0.003873</a:t>
                      </a:r>
                      <a:endParaRPr sz="2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1.000000</a:t>
                      </a:r>
                      <a:endParaRPr sz="2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0.087771</a:t>
                      </a:r>
                      <a:endParaRPr sz="2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</a:tr>
              <a:tr h="988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ref_view_cnt</a:t>
                      </a:r>
                      <a:endParaRPr b="1" sz="2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-0.083187</a:t>
                      </a:r>
                      <a:endParaRPr sz="2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0.087771</a:t>
                      </a:r>
                      <a:endParaRPr sz="2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1.000000</a:t>
                      </a:r>
                      <a:endParaRPr sz="2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holiday 상관관계 분석[코드]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7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상관관계 분석을 해 보니 holiday와 leis_sports_cnt(0.003), </a:t>
            </a:r>
            <a:endParaRPr sz="17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7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ref_view_cnt(-0.08) 둘 다 관계가 없다.</a:t>
            </a:r>
            <a:endParaRPr sz="17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df_holiday = df[[</a:t>
            </a:r>
            <a:r>
              <a:rPr lang="ko" sz="17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"holiday"</a:t>
            </a:r>
            <a:r>
              <a:rPr lang="ko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7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"leis_sports_cnt"</a:t>
            </a:r>
            <a:r>
              <a:rPr lang="ko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7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"ref_view_cnt"</a:t>
            </a:r>
            <a:r>
              <a:rPr lang="ko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17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df_holiday.corr()</a:t>
            </a:r>
            <a:endParaRPr sz="17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50075" y="1103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arenR"/>
            </a:pPr>
            <a:r>
              <a:rPr lang="ko" sz="3000"/>
              <a:t>데이터 불러오기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arenR"/>
            </a:pPr>
            <a:r>
              <a:rPr lang="ko" sz="3000"/>
              <a:t>EDA 분석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arenR"/>
            </a:pPr>
            <a:r>
              <a:rPr lang="ko" sz="3000"/>
              <a:t>전처리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arenR"/>
            </a:pPr>
            <a:r>
              <a:rPr lang="ko" sz="3000"/>
              <a:t>선형회귀 분석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arenR"/>
            </a:pPr>
            <a:r>
              <a:rPr lang="ko" sz="3000"/>
              <a:t>최종 예측 결과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weekend 컬럼 분석</a:t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주말에는 시간도 많아 제주도로 많이 여행을 갈 것이라 예상했습니다.</a:t>
            </a:r>
            <a:endParaRPr/>
          </a:p>
        </p:txBody>
      </p:sp>
      <p:graphicFrame>
        <p:nvGraphicFramePr>
          <p:cNvPr id="175" name="Google Shape;175;p32"/>
          <p:cNvGraphicFramePr/>
          <p:nvPr/>
        </p:nvGraphicFramePr>
        <p:xfrm>
          <a:off x="176600" y="15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{CDAD1677-0BF0-4BA6-BDB6-40EEC5D44694}</a:tableStyleId>
              </a:tblPr>
              <a:tblGrid>
                <a:gridCol w="1575775"/>
                <a:gridCol w="1575775"/>
              </a:tblGrid>
              <a:tr h="31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base_month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weekend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201501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9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201502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4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201503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8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201504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6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201505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10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201506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8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201507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8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201508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10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201509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7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201510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9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weekend와 타겟 변수들 간의 상관관계 분석</a:t>
            </a:r>
            <a:endParaRPr/>
          </a:p>
        </p:txBody>
      </p:sp>
      <p:graphicFrame>
        <p:nvGraphicFramePr>
          <p:cNvPr id="181" name="Google Shape;181;p33"/>
          <p:cNvGraphicFramePr/>
          <p:nvPr/>
        </p:nvGraphicFramePr>
        <p:xfrm>
          <a:off x="188700" y="11085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{CDAD1677-0BF0-4BA6-BDB6-40EEC5D44694}</a:tableStyleId>
              </a:tblPr>
              <a:tblGrid>
                <a:gridCol w="1816300"/>
                <a:gridCol w="1205375"/>
                <a:gridCol w="1816300"/>
                <a:gridCol w="1568625"/>
              </a:tblGrid>
              <a:tr h="113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/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weekend</a:t>
                      </a:r>
                      <a:endParaRPr b="1" sz="17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leis_sports_cnt</a:t>
                      </a:r>
                      <a:endParaRPr b="1" sz="17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ref_view_cnt</a:t>
                      </a:r>
                      <a:endParaRPr b="1" sz="17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</a:tr>
              <a:tr h="718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weekend</a:t>
                      </a:r>
                      <a:endParaRPr b="1" sz="17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1.000000</a:t>
                      </a:r>
                      <a:endParaRPr sz="17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0.015566</a:t>
                      </a:r>
                      <a:endParaRPr sz="17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0.202462</a:t>
                      </a:r>
                      <a:endParaRPr sz="17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</a:tr>
              <a:tr h="1132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leis_sports_cnt</a:t>
                      </a:r>
                      <a:endParaRPr b="1" sz="17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0.015566</a:t>
                      </a:r>
                      <a:endParaRPr sz="17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1.000000</a:t>
                      </a:r>
                      <a:endParaRPr sz="17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0.087771</a:t>
                      </a:r>
                      <a:endParaRPr sz="17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</a:tr>
              <a:tr h="718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ref_view_cnt</a:t>
                      </a:r>
                      <a:endParaRPr b="1" sz="17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0.202462</a:t>
                      </a:r>
                      <a:endParaRPr sz="17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0.087771</a:t>
                      </a:r>
                      <a:endParaRPr sz="17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1.000000</a:t>
                      </a:r>
                      <a:endParaRPr sz="17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weekend 상관관계 분석[코드]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7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상관관계 분석을 해 보니 weekend와 leis_sports_cnt(0.01), </a:t>
            </a:r>
            <a:endParaRPr sz="17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7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ref_view_cnt(0.2) 둘 다 관계가 없다.</a:t>
            </a:r>
            <a:endParaRPr sz="17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df_weekend = df[[</a:t>
            </a:r>
            <a:r>
              <a:rPr lang="ko" sz="17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"weekend"</a:t>
            </a:r>
            <a:r>
              <a:rPr lang="ko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7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"leis_sports_cnt"</a:t>
            </a:r>
            <a:r>
              <a:rPr lang="ko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7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"ref_view_cnt"</a:t>
            </a:r>
            <a:r>
              <a:rPr lang="ko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17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df_weekend.corr()</a:t>
            </a:r>
            <a:endParaRPr sz="17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ko" sz="2500">
                <a:solidFill>
                  <a:schemeClr val="accent2"/>
                </a:solidFill>
                <a:highlight>
                  <a:srgbClr val="FFFFFF"/>
                </a:highlight>
              </a:rPr>
              <a:t>Average temperature (°C) 컬럼 분석</a:t>
            </a:r>
            <a:endParaRPr sz="25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226975" y="944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제주도는 섬이기 때문에 평균기온이 높으면 바다를 보러 놀러가는 사람들도 늘어날 것 이고, 레저스포츠를 즐기려는 사람들도 늘어날 것 이라 생각했습니다.</a:t>
            </a:r>
            <a:endParaRPr/>
          </a:p>
        </p:txBody>
      </p:sp>
      <p:graphicFrame>
        <p:nvGraphicFramePr>
          <p:cNvPr id="194" name="Google Shape;194;p35"/>
          <p:cNvGraphicFramePr/>
          <p:nvPr/>
        </p:nvGraphicFramePr>
        <p:xfrm>
          <a:off x="311700" y="173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{CDAD1677-0BF0-4BA6-BDB6-40EEC5D44694}</a:tableStyleId>
              </a:tblPr>
              <a:tblGrid>
                <a:gridCol w="1342900"/>
                <a:gridCol w="2820100"/>
              </a:tblGrid>
              <a:tr h="365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base_month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Average temperature (°C)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201501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7.4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201502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7.3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201503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10.4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201504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15.1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201505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18.8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201506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22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201507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25.6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201508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26.4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201509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23.2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201510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19.2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ko" sz="2500">
                <a:solidFill>
                  <a:schemeClr val="accent2"/>
                </a:solidFill>
                <a:highlight>
                  <a:srgbClr val="FFFFFF"/>
                </a:highlight>
              </a:rPr>
              <a:t>Average temperature (°C)와 타겟 변수들 간에 상관관계</a:t>
            </a:r>
            <a:endParaRPr/>
          </a:p>
        </p:txBody>
      </p:sp>
      <p:graphicFrame>
        <p:nvGraphicFramePr>
          <p:cNvPr id="200" name="Google Shape;200;p36"/>
          <p:cNvGraphicFramePr/>
          <p:nvPr/>
        </p:nvGraphicFramePr>
        <p:xfrm>
          <a:off x="55600" y="10177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{CDAD1677-0BF0-4BA6-BDB6-40EEC5D44694}</a:tableStyleId>
              </a:tblPr>
              <a:tblGrid>
                <a:gridCol w="2338025"/>
                <a:gridCol w="2328900"/>
                <a:gridCol w="2082275"/>
                <a:gridCol w="1930700"/>
              </a:tblGrid>
              <a:tr h="546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index</a:t>
                      </a:r>
                      <a:endParaRPr b="1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Average temperature (°C)</a:t>
                      </a:r>
                      <a:endParaRPr b="1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leis_sports_cnt</a:t>
                      </a:r>
                      <a:endParaRPr b="1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ref_view_cnt</a:t>
                      </a:r>
                      <a:endParaRPr b="1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Average temperature (°C)</a:t>
                      </a:r>
                      <a:endParaRPr b="1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1.0</a:t>
                      </a:r>
                      <a:endParaRPr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-0.17848774474875967</a:t>
                      </a:r>
                      <a:endParaRPr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0.5521471379301875</a:t>
                      </a:r>
                      <a:endParaRPr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leis_sports_cnt</a:t>
                      </a:r>
                      <a:endParaRPr b="1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-0.17848774474875967</a:t>
                      </a:r>
                      <a:endParaRPr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1.0</a:t>
                      </a:r>
                      <a:endParaRPr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0.08777131563384108</a:t>
                      </a:r>
                      <a:endParaRPr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ref_view_cnt</a:t>
                      </a:r>
                      <a:endParaRPr b="1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0.5521471379301875</a:t>
                      </a:r>
                      <a:endParaRPr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0.08777131563384108</a:t>
                      </a:r>
                      <a:endParaRPr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1.0</a:t>
                      </a:r>
                      <a:endParaRPr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ko" sz="2500">
                <a:solidFill>
                  <a:schemeClr val="accent2"/>
                </a:solidFill>
                <a:highlight>
                  <a:srgbClr val="FFFFFF"/>
                </a:highlight>
              </a:rPr>
              <a:t>Average temperature (°C) 상관관계 분석[코드]</a:t>
            </a:r>
            <a:endParaRPr/>
          </a:p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상관관계 분석을 해 보니 Average temperature (°C)와 leis_sports_cnt(0.5), </a:t>
            </a:r>
            <a:endParaRPr sz="15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ref_view_cnt(0.5) 둘 다 관계가 깊다.</a:t>
            </a:r>
            <a:endParaRPr sz="15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df_Average_temperature = df[[</a:t>
            </a:r>
            <a:r>
              <a:rPr lang="ko" sz="15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"Average temperature (°C)"</a:t>
            </a:r>
            <a:r>
              <a:rPr lang="ko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5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"leis_sports_cnt"</a:t>
            </a:r>
            <a:r>
              <a:rPr lang="ko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5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"ref_view_cnt"</a:t>
            </a:r>
            <a:r>
              <a:rPr lang="ko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15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df_Average_temperature.corr()</a:t>
            </a:r>
            <a:endParaRPr sz="15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46046"/>
              <a:buFont typeface="Arial"/>
              <a:buNone/>
            </a:pPr>
            <a:r>
              <a:rPr lang="ko" sz="2388">
                <a:solidFill>
                  <a:schemeClr val="accent2"/>
                </a:solidFill>
                <a:highlight>
                  <a:srgbClr val="FFFFFF"/>
                </a:highlight>
              </a:rPr>
              <a:t>Average maximum temperature (°C) 컬럼 분석</a:t>
            </a:r>
            <a:endParaRPr sz="2388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311700" y="933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기온이 높을 수록 바다를 보러 오는 여행객들이 늘것이라 예상했습니다.</a:t>
            </a:r>
            <a:endParaRPr/>
          </a:p>
        </p:txBody>
      </p:sp>
      <p:graphicFrame>
        <p:nvGraphicFramePr>
          <p:cNvPr id="213" name="Google Shape;213;p38"/>
          <p:cNvGraphicFramePr/>
          <p:nvPr/>
        </p:nvGraphicFramePr>
        <p:xfrm>
          <a:off x="311700" y="138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{CDAD1677-0BF0-4BA6-BDB6-40EEC5D44694}</a:tableStyleId>
              </a:tblPr>
              <a:tblGrid>
                <a:gridCol w="1645375"/>
                <a:gridCol w="1645375"/>
              </a:tblGrid>
              <a:tr h="581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base_month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Average maximum temperature (°C)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201501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10.2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201502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10.1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201503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13.6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201504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19.2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201505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22.7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201506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25.3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201507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28.8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201508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29.3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201509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25.9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201510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22.6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ct val="46046"/>
              <a:buFont typeface="Arial"/>
              <a:buNone/>
            </a:pPr>
            <a:r>
              <a:rPr lang="ko" sz="2388">
                <a:solidFill>
                  <a:schemeClr val="accent2"/>
                </a:solidFill>
                <a:highlight>
                  <a:srgbClr val="FFFFFF"/>
                </a:highlight>
              </a:rPr>
              <a:t>Average maximum temperature (°C)와 타겟 변수들 간의 상관관계</a:t>
            </a:r>
            <a:endParaRPr/>
          </a:p>
        </p:txBody>
      </p:sp>
      <p:graphicFrame>
        <p:nvGraphicFramePr>
          <p:cNvPr id="219" name="Google Shape;219;p39"/>
          <p:cNvGraphicFramePr/>
          <p:nvPr/>
        </p:nvGraphicFramePr>
        <p:xfrm>
          <a:off x="164525" y="14231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{CDAD1677-0BF0-4BA6-BDB6-40EEC5D44694}</a:tableStyleId>
              </a:tblPr>
              <a:tblGrid>
                <a:gridCol w="3042225"/>
                <a:gridCol w="3042225"/>
                <a:gridCol w="1307225"/>
                <a:gridCol w="1128950"/>
              </a:tblGrid>
              <a:tr h="98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4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Average maximum temperature (°C)</a:t>
                      </a:r>
                      <a:endParaRPr b="1" sz="14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4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leis_sports_cnt</a:t>
                      </a:r>
                      <a:endParaRPr b="1" sz="14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4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ref_view_cnt</a:t>
                      </a:r>
                      <a:endParaRPr b="1" sz="14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</a:tr>
              <a:tr h="62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4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Average maximum temperature (°C)</a:t>
                      </a:r>
                      <a:endParaRPr b="1" sz="14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1.000000</a:t>
                      </a:r>
                      <a:endParaRPr sz="14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-0.174064</a:t>
                      </a:r>
                      <a:endParaRPr sz="14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0.551348</a:t>
                      </a:r>
                      <a:endParaRPr sz="14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</a:tr>
              <a:tr h="62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4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leis_sports_cnt</a:t>
                      </a:r>
                      <a:endParaRPr b="1" sz="14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-0.174064</a:t>
                      </a:r>
                      <a:endParaRPr sz="14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1.000000</a:t>
                      </a:r>
                      <a:endParaRPr sz="14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0.087771</a:t>
                      </a:r>
                      <a:endParaRPr sz="14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</a:tr>
              <a:tr h="62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4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ref_view_cnt</a:t>
                      </a:r>
                      <a:endParaRPr b="1" sz="14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0.551348</a:t>
                      </a:r>
                      <a:endParaRPr sz="14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0.087771</a:t>
                      </a:r>
                      <a:endParaRPr sz="14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1.000000</a:t>
                      </a:r>
                      <a:endParaRPr sz="14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ct val="46046"/>
              <a:buFont typeface="Arial"/>
              <a:buNone/>
            </a:pPr>
            <a:r>
              <a:rPr lang="ko" sz="2388">
                <a:solidFill>
                  <a:schemeClr val="accent2"/>
                </a:solidFill>
                <a:highlight>
                  <a:srgbClr val="FFFFFF"/>
                </a:highlight>
              </a:rPr>
              <a:t>Average maximum temperature (°C) 상관관계 분석[코드]</a:t>
            </a:r>
            <a:endParaRPr/>
          </a:p>
        </p:txBody>
      </p:sp>
      <p:sp>
        <p:nvSpPr>
          <p:cNvPr id="225" name="Google Shape;22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상관관계 분석을 해 보니 Average maximum temperature (°C)와 leis_sports_cnt(-0.1)는 관계가 없고, </a:t>
            </a:r>
            <a:endParaRPr sz="14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ref_view_cnt(0.5)하고는 관계가 깊다.</a:t>
            </a:r>
            <a:endParaRPr sz="14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df_Average_maximum_temperature = df[[</a:t>
            </a:r>
            <a:r>
              <a:rPr lang="ko" sz="14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"Average maximum temperature (°C)"</a:t>
            </a:r>
            <a:r>
              <a:rPr lang="ko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4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"leis_sports_cnt"</a:t>
            </a:r>
            <a:r>
              <a:rPr lang="ko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4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"ref_view_cnt"</a:t>
            </a:r>
            <a:r>
              <a:rPr lang="ko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df_Average_maximum_temperature.corr()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50769"/>
              <a:buFont typeface="Arial"/>
              <a:buNone/>
            </a:pPr>
            <a:r>
              <a:rPr lang="ko" sz="2166">
                <a:solidFill>
                  <a:schemeClr val="accent2"/>
                </a:solidFill>
                <a:highlight>
                  <a:srgbClr val="FFFFFF"/>
                </a:highlight>
              </a:rPr>
              <a:t>Average minimum temperature (°C)</a:t>
            </a:r>
            <a:r>
              <a:rPr lang="ko" sz="2166">
                <a:solidFill>
                  <a:schemeClr val="accent2"/>
                </a:solidFill>
                <a:highlight>
                  <a:srgbClr val="FFFFFF"/>
                </a:highlight>
              </a:rPr>
              <a:t> 컬럼 분석</a:t>
            </a:r>
            <a:endParaRPr sz="2166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1"/>
          <p:cNvSpPr txBox="1"/>
          <p:nvPr>
            <p:ph idx="1" type="body"/>
          </p:nvPr>
        </p:nvSpPr>
        <p:spPr>
          <a:xfrm>
            <a:off x="311700" y="934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온도가 높을 수록 여행객이 많이 온다면 온도가 낮을 수록 적게 올 것이라 예상했습니다.</a:t>
            </a:r>
            <a:endParaRPr/>
          </a:p>
        </p:txBody>
      </p:sp>
      <p:graphicFrame>
        <p:nvGraphicFramePr>
          <p:cNvPr id="232" name="Google Shape;232;p41"/>
          <p:cNvGraphicFramePr/>
          <p:nvPr/>
        </p:nvGraphicFramePr>
        <p:xfrm>
          <a:off x="261325" y="162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{CDAD1677-0BF0-4BA6-BDB6-40EEC5D44694}</a:tableStyleId>
              </a:tblPr>
              <a:tblGrid>
                <a:gridCol w="2285450"/>
                <a:gridCol w="2285450"/>
              </a:tblGrid>
              <a:tr h="564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base_month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Average minimum temperature (°C)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201501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4.9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201502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4.7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201503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7.3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201504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201505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15.9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201506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19.5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201507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23.2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201508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24.1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201509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20.7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201510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16.3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불러오기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본 대회에 사용되는 외부 데이터는 다음과 같다.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000"/>
              <a:t>1.기상청 2015년 01월 ~ 2022년 7월 데이터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000"/>
              <a:t>2.휴일 개수 데이터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000"/>
              <a:t>3.방학 데이터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000"/>
              <a:t>4.주말 개수 데이터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000"/>
              <a:t>5.계절 데이터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ct val="50769"/>
              <a:buFont typeface="Arial"/>
              <a:buNone/>
            </a:pPr>
            <a:r>
              <a:rPr lang="ko" sz="2166">
                <a:solidFill>
                  <a:schemeClr val="accent2"/>
                </a:solidFill>
                <a:highlight>
                  <a:srgbClr val="FFFFFF"/>
                </a:highlight>
              </a:rPr>
              <a:t>Average minimum temperature (°C)와 타겟 변수들 간에 상관관계</a:t>
            </a:r>
            <a:endParaRPr/>
          </a:p>
        </p:txBody>
      </p:sp>
      <p:graphicFrame>
        <p:nvGraphicFramePr>
          <p:cNvPr id="238" name="Google Shape;238;p42"/>
          <p:cNvGraphicFramePr/>
          <p:nvPr/>
        </p:nvGraphicFramePr>
        <p:xfrm>
          <a:off x="249200" y="12718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{CDAD1677-0BF0-4BA6-BDB6-40EEC5D44694}</a:tableStyleId>
              </a:tblPr>
              <a:tblGrid>
                <a:gridCol w="2928750"/>
                <a:gridCol w="2928750"/>
                <a:gridCol w="1273375"/>
                <a:gridCol w="1099725"/>
              </a:tblGrid>
              <a:tr h="83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4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Average minimum temperature (°C)</a:t>
                      </a:r>
                      <a:endParaRPr b="1" sz="14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4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leis_sports_cnt</a:t>
                      </a:r>
                      <a:endParaRPr b="1" sz="14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4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ref_view_cnt</a:t>
                      </a:r>
                      <a:endParaRPr b="1" sz="14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</a:tr>
              <a:tr h="527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4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Average minimum temperature (°C)</a:t>
                      </a:r>
                      <a:endParaRPr b="1" sz="14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1.000000</a:t>
                      </a:r>
                      <a:endParaRPr sz="14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-0.177321</a:t>
                      </a:r>
                      <a:endParaRPr sz="14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0.554835</a:t>
                      </a:r>
                      <a:endParaRPr sz="14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</a:tr>
              <a:tr h="527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4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leis_sports_cnt</a:t>
                      </a:r>
                      <a:endParaRPr b="1" sz="14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-0.177321</a:t>
                      </a:r>
                      <a:endParaRPr sz="14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1.000000</a:t>
                      </a:r>
                      <a:endParaRPr sz="14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0.087771</a:t>
                      </a:r>
                      <a:endParaRPr sz="14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</a:tr>
              <a:tr h="527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4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ref_view_cnt</a:t>
                      </a:r>
                      <a:endParaRPr b="1" sz="14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0.554835</a:t>
                      </a:r>
                      <a:endParaRPr sz="14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0.087771</a:t>
                      </a:r>
                      <a:endParaRPr sz="14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1.000000</a:t>
                      </a:r>
                      <a:endParaRPr sz="14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ct val="50769"/>
              <a:buFont typeface="Arial"/>
              <a:buNone/>
            </a:pPr>
            <a:r>
              <a:rPr lang="ko" sz="2166">
                <a:solidFill>
                  <a:schemeClr val="accent2"/>
                </a:solidFill>
                <a:highlight>
                  <a:srgbClr val="FFFFFF"/>
                </a:highlight>
              </a:rPr>
              <a:t>Average minimum temperature (°C) 상관관계 분석[코드]</a:t>
            </a:r>
            <a:endParaRPr/>
          </a:p>
        </p:txBody>
      </p:sp>
      <p:sp>
        <p:nvSpPr>
          <p:cNvPr id="244" name="Google Shape;244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상관관계 분석을 해 보니 Average minimum temperature (°C)와 leis_sports_cnt(-0.1)는 상관관계가 없고,</a:t>
            </a:r>
            <a:endParaRPr sz="14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ref_view_cnt(0.5)는 상관관계가 깊다.</a:t>
            </a:r>
            <a:endParaRPr sz="14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df_Average_minimum_temperature = df[[</a:t>
            </a:r>
            <a:r>
              <a:rPr lang="ko" sz="14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"Average minimum temperature (°C)"</a:t>
            </a:r>
            <a:r>
              <a:rPr lang="ko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4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"leis_sports_cnt"</a:t>
            </a:r>
            <a:r>
              <a:rPr lang="ko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4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"ref_view_cnt"</a:t>
            </a:r>
            <a:r>
              <a:rPr lang="ko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df_Average_minimum_temperature.corr()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ko" sz="2166">
                <a:solidFill>
                  <a:schemeClr val="accent2"/>
                </a:solidFill>
                <a:highlight>
                  <a:srgbClr val="FFFFFF"/>
                </a:highlight>
              </a:rPr>
              <a:t>Maximum temperature (°C) 컬럼 분석</a:t>
            </a:r>
            <a:endParaRPr/>
          </a:p>
        </p:txBody>
      </p:sp>
      <p:sp>
        <p:nvSpPr>
          <p:cNvPr id="250" name="Google Shape;250;p44"/>
          <p:cNvSpPr txBox="1"/>
          <p:nvPr>
            <p:ph idx="1" type="body"/>
          </p:nvPr>
        </p:nvSpPr>
        <p:spPr>
          <a:xfrm>
            <a:off x="239075" y="934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기온이 높을 수록 바다를 보러오는 여행객들이 더 많이 올 것이라 예상했습니다.</a:t>
            </a:r>
            <a:endParaRPr/>
          </a:p>
        </p:txBody>
      </p:sp>
      <p:graphicFrame>
        <p:nvGraphicFramePr>
          <p:cNvPr id="251" name="Google Shape;251;p44"/>
          <p:cNvGraphicFramePr/>
          <p:nvPr/>
        </p:nvGraphicFramePr>
        <p:xfrm>
          <a:off x="188700" y="144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{CDAD1677-0BF0-4BA6-BDB6-40EEC5D44694}</a:tableStyleId>
              </a:tblPr>
              <a:tblGrid>
                <a:gridCol w="1472900"/>
                <a:gridCol w="1472900"/>
              </a:tblGrid>
              <a:tr h="601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base_month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Maximum temperature (°C)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7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201501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17.5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7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201502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17.3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7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201503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22.2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7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201504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27.7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7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201505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29.4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7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201506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30.6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7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201507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36.7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7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201508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35.5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7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201509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28.6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7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201510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27.5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ct val="50769"/>
              <a:buFont typeface="Arial"/>
              <a:buNone/>
            </a:pPr>
            <a:r>
              <a:rPr lang="ko" sz="2166">
                <a:solidFill>
                  <a:schemeClr val="accent2"/>
                </a:solidFill>
                <a:highlight>
                  <a:srgbClr val="FFFFFF"/>
                </a:highlight>
              </a:rPr>
              <a:t>Maximum temperature (°C) 와 타겟 변수들 간에 상관관계</a:t>
            </a:r>
            <a:endParaRPr/>
          </a:p>
        </p:txBody>
      </p:sp>
      <p:graphicFrame>
        <p:nvGraphicFramePr>
          <p:cNvPr id="257" name="Google Shape;257;p45"/>
          <p:cNvGraphicFramePr/>
          <p:nvPr/>
        </p:nvGraphicFramePr>
        <p:xfrm>
          <a:off x="67675" y="12779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{CDAD1677-0BF0-4BA6-BDB6-40EEC5D44694}</a:tableStyleId>
              </a:tblPr>
              <a:tblGrid>
                <a:gridCol w="2456575"/>
                <a:gridCol w="2437925"/>
                <a:gridCol w="2073650"/>
                <a:gridCol w="2008250"/>
              </a:tblGrid>
              <a:tr h="386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index</a:t>
                      </a:r>
                      <a:endParaRPr b="1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Maximum temperature (°C)</a:t>
                      </a:r>
                      <a:endParaRPr b="1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leis_sports_cnt</a:t>
                      </a:r>
                      <a:endParaRPr b="1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ref_view_cnt</a:t>
                      </a:r>
                      <a:endParaRPr b="1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Maximum temperature (°C)</a:t>
                      </a:r>
                      <a:endParaRPr b="1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1.0</a:t>
                      </a:r>
                      <a:endParaRPr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-0.16556108874508063</a:t>
                      </a:r>
                      <a:endParaRPr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0.5008026559016912</a:t>
                      </a:r>
                      <a:endParaRPr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leis_sports_cnt</a:t>
                      </a:r>
                      <a:endParaRPr b="1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-0.16556108874508063</a:t>
                      </a:r>
                      <a:endParaRPr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1.0</a:t>
                      </a:r>
                      <a:endParaRPr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0.08777131563384108</a:t>
                      </a:r>
                      <a:endParaRPr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ref_view_cnt</a:t>
                      </a:r>
                      <a:endParaRPr b="1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0.5008026559016912</a:t>
                      </a:r>
                      <a:endParaRPr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0.08777131563384108</a:t>
                      </a:r>
                      <a:endParaRPr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1.0</a:t>
                      </a:r>
                      <a:endParaRPr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ct val="50769"/>
              <a:buFont typeface="Arial"/>
              <a:buNone/>
            </a:pPr>
            <a:r>
              <a:rPr lang="ko" sz="2166">
                <a:solidFill>
                  <a:schemeClr val="accent2"/>
                </a:solidFill>
                <a:highlight>
                  <a:srgbClr val="FFFFFF"/>
                </a:highlight>
              </a:rPr>
              <a:t>Maximum temperature (°C) 상관관계 분석[코드]</a:t>
            </a:r>
            <a:endParaRPr/>
          </a:p>
        </p:txBody>
      </p:sp>
      <p:sp>
        <p:nvSpPr>
          <p:cNvPr id="263" name="Google Shape;263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상관관계 분석을 해 보니 Maximum temperature (°C)와 leis_sports_cnt(-0.1)는 상관관계가 없고,</a:t>
            </a:r>
            <a:endParaRPr sz="14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ref_view_cnt(0.5)는 상관관계가 깊다.</a:t>
            </a:r>
            <a:endParaRPr sz="14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df_Maximum_traturempee = df[[</a:t>
            </a:r>
            <a:r>
              <a:rPr lang="ko" sz="14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"Maximum temperature (°C)"</a:t>
            </a:r>
            <a:r>
              <a:rPr lang="ko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4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"leis_sports_cnt"</a:t>
            </a:r>
            <a:r>
              <a:rPr lang="ko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4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"ref_view_cnt"</a:t>
            </a:r>
            <a:r>
              <a:rPr lang="ko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df_Maximum_traturempee.corr()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48292"/>
              <a:buFont typeface="Arial"/>
              <a:buNone/>
            </a:pPr>
            <a:r>
              <a:rPr lang="ko" sz="2277">
                <a:solidFill>
                  <a:schemeClr val="accent2"/>
                </a:solidFill>
                <a:highlight>
                  <a:srgbClr val="FFFFFF"/>
                </a:highlight>
              </a:rPr>
              <a:t>Minimum temperature (°C) 컬럼 분석</a:t>
            </a:r>
            <a:endParaRPr sz="2277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온도가 높을 수록 여행객이 많이 온다면 온도가 낮을 수록 적게 올 것이라 예상했습니다.</a:t>
            </a:r>
            <a:endParaRPr/>
          </a:p>
        </p:txBody>
      </p:sp>
      <p:graphicFrame>
        <p:nvGraphicFramePr>
          <p:cNvPr id="270" name="Google Shape;270;p47"/>
          <p:cNvGraphicFramePr/>
          <p:nvPr/>
        </p:nvGraphicFramePr>
        <p:xfrm>
          <a:off x="152375" y="168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{CDAD1677-0BF0-4BA6-BDB6-40EEC5D44694}</a:tableStyleId>
              </a:tblPr>
              <a:tblGrid>
                <a:gridCol w="2616600"/>
                <a:gridCol w="2616600"/>
              </a:tblGrid>
              <a:tr h="328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base_month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Minimum temperature (°C)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201501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1.2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201502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-0.7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201503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201504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201505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201506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15.3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201507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19.1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201508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20.4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201509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18.4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201510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11.7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8"/>
          <p:cNvSpPr txBox="1"/>
          <p:nvPr>
            <p:ph type="title"/>
          </p:nvPr>
        </p:nvSpPr>
        <p:spPr>
          <a:xfrm>
            <a:off x="311700" y="469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ct val="48292"/>
              <a:buFont typeface="Arial"/>
              <a:buNone/>
            </a:pPr>
            <a:r>
              <a:rPr lang="ko" sz="2277">
                <a:solidFill>
                  <a:schemeClr val="accent2"/>
                </a:solidFill>
                <a:highlight>
                  <a:srgbClr val="FFFFFF"/>
                </a:highlight>
              </a:rPr>
              <a:t>Minimum temperature (°C)와 타겟 변수들 간에 상관관계</a:t>
            </a:r>
            <a:endParaRPr/>
          </a:p>
        </p:txBody>
      </p:sp>
      <p:graphicFrame>
        <p:nvGraphicFramePr>
          <p:cNvPr id="276" name="Google Shape;276;p48"/>
          <p:cNvGraphicFramePr/>
          <p:nvPr/>
        </p:nvGraphicFramePr>
        <p:xfrm>
          <a:off x="79775" y="13808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{CDAD1677-0BF0-4BA6-BDB6-40EEC5D44694}</a:tableStyleId>
              </a:tblPr>
              <a:tblGrid>
                <a:gridCol w="2442075"/>
                <a:gridCol w="2423500"/>
                <a:gridCol w="2024225"/>
                <a:gridCol w="2024225"/>
              </a:tblGrid>
              <a:tr h="263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index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Minimum temperature (°C)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leis_sports_cnt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ref_view_cnt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Minimum temperature (°C)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1.0</a:t>
                      </a:r>
                      <a:endParaRPr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-0.2071295974921469</a:t>
                      </a:r>
                      <a:endParaRPr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0.5825543032947853</a:t>
                      </a:r>
                      <a:endParaRPr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leis_sports_cnt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-0.2071295974921469</a:t>
                      </a:r>
                      <a:endParaRPr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1.0</a:t>
                      </a:r>
                      <a:endParaRPr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0.08777131563384108</a:t>
                      </a:r>
                      <a:endParaRPr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ref_view_cnt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0.5825543032947853</a:t>
                      </a:r>
                      <a:endParaRPr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0.08777131563384108</a:t>
                      </a:r>
                      <a:endParaRPr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1.0</a:t>
                      </a:r>
                      <a:endParaRPr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ct val="48292"/>
              <a:buFont typeface="Arial"/>
              <a:buNone/>
            </a:pPr>
            <a:r>
              <a:rPr lang="ko" sz="2277">
                <a:solidFill>
                  <a:schemeClr val="accent2"/>
                </a:solidFill>
                <a:highlight>
                  <a:srgbClr val="FFFFFF"/>
                </a:highlight>
              </a:rPr>
              <a:t>Minimum temperature (°C)상관관계 분석[코드]</a:t>
            </a:r>
            <a:endParaRPr/>
          </a:p>
        </p:txBody>
      </p:sp>
      <p:sp>
        <p:nvSpPr>
          <p:cNvPr id="282" name="Google Shape;282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상관관계 분석을 해 보니 Minimum temperature (°C)와 leis_sports_cnt(-0.2)는 상관관계가 없고,</a:t>
            </a:r>
            <a:endParaRPr sz="13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ref_view_cnt(0.5)는 상관관계가 깊다.</a:t>
            </a:r>
            <a:endParaRPr sz="13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df_Minimum_traturempee = df[[</a:t>
            </a:r>
            <a:r>
              <a:rPr lang="ko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"Minimum temperature (°C)"</a:t>
            </a:r>
            <a:r>
              <a:rPr lang="ko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"leis_sports_cnt"</a:t>
            </a:r>
            <a:r>
              <a:rPr lang="ko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"ref_view_cnt"</a:t>
            </a:r>
            <a:r>
              <a:rPr lang="ko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df_Minimum_traturempee.corr()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50769"/>
              <a:buFont typeface="Arial"/>
              <a:buNone/>
            </a:pPr>
            <a:r>
              <a:rPr lang="ko" sz="2166">
                <a:solidFill>
                  <a:schemeClr val="accent2"/>
                </a:solidFill>
                <a:highlight>
                  <a:srgbClr val="FFFFFF"/>
                </a:highlight>
              </a:rPr>
              <a:t>Average wind speed (m/s) 컬럼 분석</a:t>
            </a:r>
            <a:endParaRPr sz="2166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50"/>
          <p:cNvSpPr txBox="1"/>
          <p:nvPr>
            <p:ph idx="1" type="body"/>
          </p:nvPr>
        </p:nvSpPr>
        <p:spPr>
          <a:xfrm>
            <a:off x="311700" y="980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제주도는 바람이 많이 불기에 바람이 적게 불 수록 여행객이 많을 거라 예상했습니다.</a:t>
            </a:r>
            <a:endParaRPr/>
          </a:p>
        </p:txBody>
      </p:sp>
      <p:graphicFrame>
        <p:nvGraphicFramePr>
          <p:cNvPr id="289" name="Google Shape;289;p50"/>
          <p:cNvGraphicFramePr/>
          <p:nvPr/>
        </p:nvGraphicFramePr>
        <p:xfrm>
          <a:off x="2185600" y="145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{CDAD1677-0BF0-4BA6-BDB6-40EEC5D44694}</a:tableStyleId>
              </a:tblPr>
              <a:tblGrid>
                <a:gridCol w="1938850"/>
                <a:gridCol w="1938850"/>
              </a:tblGrid>
              <a:tr h="610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base_month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Average wind speed (m/s)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201501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3.9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201502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3.7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201503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2.9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201504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2.9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201505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2.6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201506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2.3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201507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3.1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201508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2.5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201509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2.7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201510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3.1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166">
                <a:solidFill>
                  <a:schemeClr val="accent2"/>
                </a:solidFill>
                <a:highlight>
                  <a:srgbClr val="FFFFFF"/>
                </a:highlight>
              </a:rPr>
              <a:t>Average wind speed (m/s)과 타겟 변수들 간에 상관관계</a:t>
            </a:r>
            <a:endParaRPr sz="2166">
              <a:solidFill>
                <a:schemeClr val="accent2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295" name="Google Shape;295;p51"/>
          <p:cNvGraphicFramePr/>
          <p:nvPr/>
        </p:nvGraphicFramePr>
        <p:xfrm>
          <a:off x="0" y="14975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{CDAD1677-0BF0-4BA6-BDB6-40EEC5D44694}</a:tableStyleId>
              </a:tblPr>
              <a:tblGrid>
                <a:gridCol w="2444400"/>
                <a:gridCol w="2444400"/>
                <a:gridCol w="2074900"/>
                <a:gridCol w="2131750"/>
              </a:tblGrid>
              <a:tr h="354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index</a:t>
                      </a:r>
                      <a:endParaRPr b="1"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Average wind speed (m/s)</a:t>
                      </a:r>
                      <a:endParaRPr b="1"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leis_sports_cnt</a:t>
                      </a:r>
                      <a:endParaRPr b="1"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ref_view_cnt</a:t>
                      </a:r>
                      <a:endParaRPr b="1"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Average wind speed (m/s)</a:t>
                      </a:r>
                      <a:endParaRPr b="1"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1.0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0.04844866973464912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-0.36786769279701004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leis_sports_cnt</a:t>
                      </a:r>
                      <a:endParaRPr b="1"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0.04844866973464912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1.0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0.08777131563384108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ref_view_cnt</a:t>
                      </a:r>
                      <a:endParaRPr b="1"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-0.36786769279701004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0.08777131563384108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1.0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불러오기 [대표 컬럼 설명]</a:t>
            </a:r>
            <a:endParaRPr/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1350525" y="11524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{CDAD1677-0BF0-4BA6-BDB6-40EEC5D44694}</a:tableStyleId>
              </a:tblPr>
              <a:tblGrid>
                <a:gridCol w="4391025"/>
                <a:gridCol w="2419350"/>
              </a:tblGrid>
              <a:tr h="256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컬럼</a:t>
                      </a:r>
                      <a:endParaRPr b="1"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의미</a:t>
                      </a:r>
                      <a:endParaRPr b="1"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Vacation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방학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holiday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공휴일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season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계절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weekend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주말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Average temperature (°C)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평균기온(°C)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Average maximum temperature (°C)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평균최고기온(°C)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Average minimum temperature (°C)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평균최저기온(°C)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Maximum temperature (°C)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최고기온(°C)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Minimum temperature (°C)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최저기온(°C)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The day the highest temperature appeared (yyyymmdd)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최고기온 나타난날(yyyymmdd)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ct val="50769"/>
              <a:buFont typeface="Arial"/>
              <a:buNone/>
            </a:pPr>
            <a:r>
              <a:rPr lang="ko" sz="2166">
                <a:solidFill>
                  <a:schemeClr val="accent2"/>
                </a:solidFill>
                <a:highlight>
                  <a:srgbClr val="FFFFFF"/>
                </a:highlight>
              </a:rPr>
              <a:t>Average wind speed (m/s) 상관관계 분석[코드]</a:t>
            </a:r>
            <a:endParaRPr/>
          </a:p>
        </p:txBody>
      </p:sp>
      <p:sp>
        <p:nvSpPr>
          <p:cNvPr id="301" name="Google Shape;301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상관관계 분석을 해 보니 Average wind speed (m/s)와 leis_sports_cnt(0.04)는 상관관계가 없고,</a:t>
            </a:r>
            <a:endParaRPr sz="16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ref_view_cnt(-0.3)는 상관관계가 있다.</a:t>
            </a:r>
            <a:endParaRPr sz="16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df_Average_wind_speed = df[[</a:t>
            </a:r>
            <a:r>
              <a:rPr lang="ko" sz="16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"Average wind speed (m/s)"</a:t>
            </a:r>
            <a:r>
              <a:rPr lang="ko" sz="16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6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"leis_sports_cnt"</a:t>
            </a:r>
            <a:r>
              <a:rPr lang="ko" sz="16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6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"ref_view_cnt"</a:t>
            </a:r>
            <a:r>
              <a:rPr lang="ko" sz="16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16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df_Average_wind_speed.corr()</a:t>
            </a:r>
            <a:endParaRPr sz="16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550"/>
              <a:buFont typeface="Arial"/>
              <a:buNone/>
            </a:pPr>
            <a:r>
              <a:rPr lang="ko" sz="1816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ref_view_cnt</a:t>
            </a:r>
            <a:r>
              <a:rPr lang="ko" sz="1816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와 상관관계 계수가 높은 컬럼 10개</a:t>
            </a:r>
            <a:endParaRPr sz="1816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7" name="Google Shape;307;p53"/>
          <p:cNvGraphicFramePr/>
          <p:nvPr/>
        </p:nvGraphicFramePr>
        <p:xfrm>
          <a:off x="1364600" y="10177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{CDAD1677-0BF0-4BA6-BDB6-40EEC5D44694}</a:tableStyleId>
              </a:tblPr>
              <a:tblGrid>
                <a:gridCol w="4210525"/>
                <a:gridCol w="1408450"/>
              </a:tblGrid>
              <a:tr h="340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컬럼</a:t>
                      </a:r>
                      <a:endParaRPr b="1"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상관계수</a:t>
                      </a:r>
                      <a:endParaRPr b="1"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Minimum temperature (°C)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0.582554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평균지면온도(°C)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0.559266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Average minimum temperature (°C)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0.554835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0.3m평균지중온도(°C)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0.554146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최저초상온도(°C)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0.553892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Average temperature (°C)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0.552147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소형총증발량(mm)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0.551732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0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Average maximum temperature (°C)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0.551348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평균수증기압(hPa)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0.550602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0.05m평균지중온도(°C)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0.550031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4"/>
          <p:cNvSpPr txBox="1"/>
          <p:nvPr>
            <p:ph idx="1" type="body"/>
          </p:nvPr>
        </p:nvSpPr>
        <p:spPr>
          <a:xfrm>
            <a:off x="384300" y="1940650"/>
            <a:ext cx="7809000" cy="11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상관계수가 높은 컬럼들을 보니 기온에 관련된 컬럼들이 많은 것을 볼 수 있습니다. 그러므로 </a:t>
            </a:r>
            <a:r>
              <a:rPr lang="ko" sz="1816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ref_view_cnt</a:t>
            </a:r>
            <a:r>
              <a:rPr lang="ko" sz="1816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의 값은 기온의 영향을 많이 받는다.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leis_sports_cnt와 상관계수가 높은 컬럼 10개</a:t>
            </a:r>
            <a:endParaRPr sz="3600"/>
          </a:p>
        </p:txBody>
      </p:sp>
      <p:graphicFrame>
        <p:nvGraphicFramePr>
          <p:cNvPr id="318" name="Google Shape;318;p55"/>
          <p:cNvGraphicFramePr/>
          <p:nvPr/>
        </p:nvGraphicFramePr>
        <p:xfrm>
          <a:off x="1398925" y="9027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{CDAD1677-0BF0-4BA6-BDB6-40EEC5D44694}</a:tableStyleId>
              </a:tblPr>
              <a:tblGrid>
                <a:gridCol w="4145825"/>
                <a:gridCol w="1805950"/>
              </a:tblGrid>
              <a:tr h="369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컬럼</a:t>
                      </a:r>
                      <a:endParaRPr b="1"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상관관계</a:t>
                      </a:r>
                      <a:endParaRPr b="1"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평균현지기압(hPa)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0.226816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평균해면기압(hPa)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0.225545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최고해면기압(hPa)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0.213945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최저해면기압(hPa)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0.212689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최다풍향(16방위)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0.191526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season_autumn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0.159662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최대순간풍속 풍향(16방위)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0.081648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season_spring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0.064811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Average wind speed (m/s)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0.048449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최대풍속 풍향(16방위)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0.033766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6"/>
          <p:cNvSpPr txBox="1"/>
          <p:nvPr>
            <p:ph idx="1" type="body"/>
          </p:nvPr>
        </p:nvSpPr>
        <p:spPr>
          <a:xfrm>
            <a:off x="311700" y="2065650"/>
            <a:ext cx="85206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leis_sports_cnt와 상관계수가 높은 컬럼들을 보았을 때, 0.2정도인 걸로 보아 지금 가지고 있는 컬럼들은 leis_sports_cnt와 상관계수가 매우 낮고, 예측이 어려울 것으로 예상된다.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7"/>
          <p:cNvSpPr txBox="1"/>
          <p:nvPr>
            <p:ph type="title"/>
          </p:nvPr>
        </p:nvSpPr>
        <p:spPr>
          <a:xfrm>
            <a:off x="2622075" y="1844250"/>
            <a:ext cx="4553400" cy="14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9000"/>
              <a:t>전처리</a:t>
            </a:r>
            <a:endParaRPr sz="9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전처리</a:t>
            </a:r>
            <a:endParaRPr/>
          </a:p>
        </p:txBody>
      </p:sp>
      <p:sp>
        <p:nvSpPr>
          <p:cNvPr id="334" name="Google Shape;334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season 컬럼의 원핫인코딩을 진행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다수의 실험을 통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9"/>
          <p:cNvSpPr txBox="1"/>
          <p:nvPr>
            <p:ph type="title"/>
          </p:nvPr>
        </p:nvSpPr>
        <p:spPr>
          <a:xfrm>
            <a:off x="455700" y="1461600"/>
            <a:ext cx="8232600" cy="17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0"/>
              <a:t>선형회귀 분석</a:t>
            </a:r>
            <a:endParaRPr sz="9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선형회귀 분석이란??</a:t>
            </a:r>
            <a:endParaRPr/>
          </a:p>
        </p:txBody>
      </p:sp>
      <p:pic>
        <p:nvPicPr>
          <p:cNvPr id="345" name="Google Shape;34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350" y="1017725"/>
            <a:ext cx="464916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선형회귀 분석이란??</a:t>
            </a:r>
            <a:endParaRPr/>
          </a:p>
        </p:txBody>
      </p:sp>
      <p:sp>
        <p:nvSpPr>
          <p:cNvPr id="351" name="Google Shape;351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“통계학에서 사용하는 자료 분석 방법 중 하나로, 간략히 표현해 여러 자료들 간의 관계성을 수학적으로 추정, 설명한다.”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400"/>
              <a:t>자료라 함은 본 대회에서 사용한 외부데이터 61개 컬럼을 의미합니다.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불러오기 [대표 컬럼 설명]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987475" y="14033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{CDAD1677-0BF0-4BA6-BDB6-40EEC5D44694}</a:tableStyleId>
              </a:tblPr>
              <a:tblGrid>
                <a:gridCol w="4391025"/>
                <a:gridCol w="2419350"/>
              </a:tblGrid>
              <a:tr h="323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컬럼</a:t>
                      </a:r>
                      <a:endParaRPr b="1"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의미</a:t>
                      </a:r>
                      <a:endParaRPr b="1"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The day the lowest temperature appeared (yyyymmdd)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최저기온 나타난날(yyyymmdd)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Monthly precipitation (00~24hten thousand)(mm)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월합강수량(00~24h만)(mm))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Average wind speed (m/s)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평균풍속(m/s)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Maximum wind speed (m/s)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최대풍속(m/s)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The day the maximum wind speed appeared (yyyymmdd)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최대풍속 나타난날(yyyymmdd)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Average Cloudiness (1/10)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평균운량(1/10)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leis_sports_cnt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레저스포츠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ref_view_cnt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휴양 및 관람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선형 회귀 분석 코드</a:t>
            </a:r>
            <a:endParaRPr/>
          </a:p>
        </p:txBody>
      </p:sp>
      <p:sp>
        <p:nvSpPr>
          <p:cNvPr id="357" name="Google Shape;357;p62"/>
          <p:cNvSpPr txBox="1"/>
          <p:nvPr>
            <p:ph idx="1" type="body"/>
          </p:nvPr>
        </p:nvSpPr>
        <p:spPr>
          <a:xfrm>
            <a:off x="201600" y="1017725"/>
            <a:ext cx="8740800" cy="38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ko" sz="1363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363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sklearn.model_selection </a:t>
            </a:r>
            <a:r>
              <a:rPr lang="ko" sz="1363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363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train_test_split</a:t>
            </a:r>
            <a:endParaRPr sz="1363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ko" sz="1363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363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sklearn.linear_model </a:t>
            </a:r>
            <a:r>
              <a:rPr lang="ko" sz="1363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363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LinearRegression</a:t>
            </a:r>
            <a:endParaRPr sz="1363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ko" sz="1363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363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sklearn.metrics </a:t>
            </a:r>
            <a:r>
              <a:rPr lang="ko" sz="1363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363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mean_squared_error, r2_score</a:t>
            </a:r>
            <a:endParaRPr sz="1363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363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ko" sz="1363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feature, target 데이터 분리</a:t>
            </a:r>
            <a:endParaRPr sz="1363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ko" sz="1363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X_data = df.drop([</a:t>
            </a:r>
            <a:r>
              <a:rPr lang="ko" sz="1363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'leis_sports_cnt'</a:t>
            </a:r>
            <a:r>
              <a:rPr lang="ko" sz="1363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63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'ref_view_cnt'</a:t>
            </a:r>
            <a:r>
              <a:rPr lang="ko" sz="1363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axis = </a:t>
            </a:r>
            <a:r>
              <a:rPr lang="ko" sz="1363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363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63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ko" sz="1363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y_target = df[</a:t>
            </a:r>
            <a:r>
              <a:rPr lang="ko" sz="1363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'ref_view_cnt'</a:t>
            </a:r>
            <a:r>
              <a:rPr lang="ko" sz="1363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63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ko" sz="1363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train, test 데이터 분리</a:t>
            </a:r>
            <a:endParaRPr sz="1363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ko" sz="1363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X_train , X_test , y_train , y_test = train_test_split(X_data , y_target , test_size=</a:t>
            </a:r>
            <a:r>
              <a:rPr lang="ko" sz="1363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ko" sz="1363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random_state=</a:t>
            </a:r>
            <a:r>
              <a:rPr lang="ko" sz="1363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156</a:t>
            </a:r>
            <a:r>
              <a:rPr lang="ko" sz="1363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63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363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ko" sz="1363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Linear Regression</a:t>
            </a:r>
            <a:endParaRPr sz="1363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ko" sz="1363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lr = LinearRegression()</a:t>
            </a:r>
            <a:endParaRPr sz="1363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363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ko" sz="1363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fit 메소드 학습 : 주어진 데이터로 estimator(사이킷런이 제공) 알고리즘 학습</a:t>
            </a:r>
            <a:endParaRPr sz="1363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ko" sz="1363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lr.fit(X_train, y_train)</a:t>
            </a:r>
            <a:endParaRPr sz="1363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65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선형 회귀 분석 코드</a:t>
            </a:r>
            <a:endParaRPr/>
          </a:p>
        </p:txBody>
      </p:sp>
      <p:sp>
        <p:nvSpPr>
          <p:cNvPr id="363" name="Google Shape;363;p63"/>
          <p:cNvSpPr txBox="1"/>
          <p:nvPr>
            <p:ph idx="1" type="body"/>
          </p:nvPr>
        </p:nvSpPr>
        <p:spPr>
          <a:xfrm>
            <a:off x="311700" y="1285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219"/>
              <a:buFont typeface="Arial"/>
              <a:buNone/>
            </a:pPr>
            <a:r>
              <a:rPr lang="ko" sz="1922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predict 메소드 : 학습된 모델로 예측을 수행</a:t>
            </a:r>
            <a:endParaRPr sz="1922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219"/>
              <a:buFont typeface="Arial"/>
              <a:buNone/>
            </a:pPr>
            <a:r>
              <a:rPr lang="ko" sz="1922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y_preds = lr.predict(X_test)</a:t>
            </a:r>
            <a:endParaRPr sz="1922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219"/>
              <a:buFont typeface="Arial"/>
              <a:buNone/>
            </a:pPr>
            <a:r>
              <a:rPr lang="ko" sz="1922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y_preds[</a:t>
            </a:r>
            <a:r>
              <a:rPr lang="ko" sz="1922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922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922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ko" sz="1922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922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72"/>
          </a:p>
          <a:p>
            <a:pPr indent="0" lvl="0" marL="0" rtl="0" algn="l">
              <a:lnSpc>
                <a:spcPct val="13043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219"/>
              <a:buFont typeface="Arial"/>
              <a:buNone/>
            </a:pPr>
            <a:r>
              <a:rPr lang="ko" sz="1922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rmse를 활용한 평가</a:t>
            </a:r>
            <a:endParaRPr sz="1922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219"/>
              <a:buFont typeface="Arial"/>
              <a:buNone/>
            </a:pPr>
            <a:r>
              <a:rPr lang="ko" sz="1922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mse = mean_squared_error(y_test, y_preds)</a:t>
            </a:r>
            <a:endParaRPr sz="1922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219"/>
              <a:buFont typeface="Arial"/>
              <a:buNone/>
            </a:pPr>
            <a:r>
              <a:rPr lang="ko" sz="1922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rmse = np.sqrt(mse)</a:t>
            </a:r>
            <a:endParaRPr sz="1922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219"/>
              <a:buFont typeface="Arial"/>
              <a:buNone/>
            </a:pPr>
            <a:r>
              <a:t/>
            </a:r>
            <a:endParaRPr sz="1922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219"/>
              <a:buFont typeface="Arial"/>
              <a:buNone/>
            </a:pPr>
            <a:r>
              <a:rPr lang="ko" sz="1922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1922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922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ko" sz="1922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'MSE : </a:t>
            </a:r>
            <a:r>
              <a:rPr lang="ko" sz="1922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{mse:</a:t>
            </a:r>
            <a:r>
              <a:rPr lang="ko" sz="1922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.3</a:t>
            </a:r>
            <a:r>
              <a:rPr lang="ko" sz="1922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f}</a:t>
            </a:r>
            <a:r>
              <a:rPr lang="ko" sz="1922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RMSE: </a:t>
            </a:r>
            <a:r>
              <a:rPr lang="ko" sz="1922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{rmse:</a:t>
            </a:r>
            <a:r>
              <a:rPr lang="ko" sz="1922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.3</a:t>
            </a:r>
            <a:r>
              <a:rPr lang="ko" sz="1922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f}</a:t>
            </a:r>
            <a:r>
              <a:rPr lang="ko" sz="1922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ko" sz="1922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22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219"/>
              <a:buFont typeface="Arial"/>
              <a:buNone/>
            </a:pPr>
            <a:r>
              <a:rPr lang="ko" sz="1922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1922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922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ko" sz="1922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'Variance score : </a:t>
            </a:r>
            <a:r>
              <a:rPr lang="ko" sz="1922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{r2_score(y_test, y_preds):</a:t>
            </a:r>
            <a:r>
              <a:rPr lang="ko" sz="1922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.3</a:t>
            </a:r>
            <a:r>
              <a:rPr lang="ko" sz="1922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f}</a:t>
            </a:r>
            <a:r>
              <a:rPr lang="ko" sz="1922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ko" sz="1922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22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ko" sz="1963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ref_view_cnt의 rmse 평가 결과</a:t>
            </a:r>
            <a:endParaRPr sz="3400"/>
          </a:p>
        </p:txBody>
      </p:sp>
      <p:graphicFrame>
        <p:nvGraphicFramePr>
          <p:cNvPr id="369" name="Google Shape;369;p64"/>
          <p:cNvGraphicFramePr/>
          <p:nvPr/>
        </p:nvGraphicFramePr>
        <p:xfrm>
          <a:off x="212925" y="13384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{CDAD1677-0BF0-4BA6-BDB6-40EEC5D44694}</a:tableStyleId>
              </a:tblPr>
              <a:tblGrid>
                <a:gridCol w="2927825"/>
                <a:gridCol w="5426950"/>
              </a:tblGrid>
              <a:tr h="697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평가지표</a:t>
                      </a:r>
                      <a:endParaRPr b="1" sz="2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값</a:t>
                      </a:r>
                      <a:endParaRPr b="1" sz="2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7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MSE</a:t>
                      </a:r>
                      <a:endParaRPr sz="2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161332290750.352</a:t>
                      </a:r>
                      <a:endParaRPr sz="2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7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RMSE</a:t>
                      </a:r>
                      <a:endParaRPr sz="2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401661.911</a:t>
                      </a:r>
                      <a:endParaRPr sz="2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불러오기 [코드]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df = pd.read_csv(</a:t>
            </a:r>
            <a:r>
              <a:rPr lang="ko" sz="2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'빅콘.csv'</a:t>
            </a:r>
            <a:r>
              <a:rPr lang="ko" sz="2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endParaRPr sz="2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(본 대회에 사용되는 데이터들은 구글 스프레드 시트로 데이터들을 미리 합친 결과이다.)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1889850" y="1807950"/>
            <a:ext cx="5364300" cy="15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9000"/>
              <a:t>EDA 분석</a:t>
            </a:r>
            <a:endParaRPr sz="9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EDA 분석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3100">
                <a:solidFill>
                  <a:schemeClr val="accent2"/>
                </a:solidFill>
                <a:highlight>
                  <a:srgbClr val="FFFFFF"/>
                </a:highlight>
              </a:rPr>
              <a:t>본대회의 예측을 수행하기 위하여 중요하다고 생각하는 컬럼은 [Vacation, holiday, season, weekend, Average temperature (°C), Average maximum temperature (°C), Average minimum temperature (°C), Maximum temperature (°C), Minimum temperature (°C), Average wind speed (m/s)]과 같습니다</a:t>
            </a:r>
            <a:endParaRPr sz="5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Season 컬럼 분석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기존의 형태는 모델을 학습시키기에 부적절한 형태이기 때문에 원핫인코딩을 통해 모델을 학습시키기 위한 전처리를 진행하고 각각의 계절과 목표로 하는 타겟 변수의 상관관계를 분석하고자 한다.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