
<file path=[Content_Types].xml><?xml version="1.0" encoding="utf-8"?>
<Types xmlns="http://schemas.openxmlformats.org/package/2006/content-types">
  <Default Extension="jpeg" ContentType="image/jpeg"/>
  <Default Extension="jpg" ContentType="image/jp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.jpg" ContentType="image/jpeg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20" r:id="rId3"/>
    <p:sldId id="300" r:id="rId4"/>
    <p:sldId id="301" r:id="rId5"/>
    <p:sldId id="281" r:id="rId6"/>
    <p:sldId id="258" r:id="rId7"/>
    <p:sldId id="330" r:id="rId8"/>
    <p:sldId id="285" r:id="rId9"/>
    <p:sldId id="280" r:id="rId10"/>
    <p:sldId id="288" r:id="rId11"/>
    <p:sldId id="267" r:id="rId12"/>
    <p:sldId id="325" r:id="rId13"/>
    <p:sldId id="326" r:id="rId14"/>
    <p:sldId id="295" r:id="rId15"/>
    <p:sldId id="323" r:id="rId16"/>
    <p:sldId id="324" r:id="rId17"/>
    <p:sldId id="298" r:id="rId18"/>
    <p:sldId id="299" r:id="rId19"/>
    <p:sldId id="327" r:id="rId20"/>
    <p:sldId id="328" r:id="rId21"/>
    <p:sldId id="329" r:id="rId22"/>
    <p:sldId id="311" r:id="rId23"/>
    <p:sldId id="312" r:id="rId24"/>
    <p:sldId id="321" r:id="rId25"/>
    <p:sldId id="318" r:id="rId26"/>
    <p:sldId id="319" r:id="rId27"/>
    <p:sldId id="277" r:id="rId28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586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5300" y="1133189"/>
            <a:ext cx="3202940" cy="340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198D2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spc="-55" dirty="0"/>
              <a:t>‹#›</a:t>
            </a:fld>
            <a:r>
              <a:rPr spc="-55" dirty="0"/>
              <a:t>/21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198D2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spc="-55" dirty="0"/>
              <a:t>‹#›</a:t>
            </a:fld>
            <a:r>
              <a:rPr spc="-55" dirty="0"/>
              <a:t>/21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198D2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spc="-55" dirty="0"/>
              <a:t>‹#›</a:t>
            </a:fld>
            <a:r>
              <a:rPr spc="-55" dirty="0"/>
              <a:t>/21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198D2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spc="-55" dirty="0"/>
              <a:t>‹#›</a:t>
            </a:fld>
            <a:r>
              <a:rPr spc="-55" dirty="0"/>
              <a:t>/21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198D2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spc="-55" dirty="0"/>
              <a:t>‹#›</a:t>
            </a:fld>
            <a:r>
              <a:rPr spc="-55" dirty="0"/>
              <a:t>/21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8580"/>
          </a:xfrm>
          <a:custGeom>
            <a:avLst/>
            <a:gdLst/>
            <a:ahLst/>
            <a:cxnLst/>
            <a:rect l="l" t="t" r="r" b="b"/>
            <a:pathLst>
              <a:path w="9144000" h="5148580">
                <a:moveTo>
                  <a:pt x="9144000" y="0"/>
                </a:moveTo>
                <a:lnTo>
                  <a:pt x="0" y="0"/>
                </a:lnTo>
                <a:lnTo>
                  <a:pt x="0" y="5147995"/>
                </a:lnTo>
                <a:lnTo>
                  <a:pt x="9144000" y="5147995"/>
                </a:lnTo>
                <a:lnTo>
                  <a:pt x="9144000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4000" y="204012"/>
            <a:ext cx="611987" cy="61198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5300" y="1133189"/>
            <a:ext cx="6221730" cy="340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5300" y="1255291"/>
            <a:ext cx="8353425" cy="2268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35087" y="4792067"/>
            <a:ext cx="455929" cy="198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6198D2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spc="-55" dirty="0"/>
              <a:t>‹#›</a:t>
            </a:fld>
            <a:r>
              <a:rPr spc="-55" dirty="0"/>
              <a:t>/21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27" y="2510"/>
            <a:ext cx="2439035" cy="3251835"/>
          </a:xfrm>
          <a:custGeom>
            <a:avLst/>
            <a:gdLst/>
            <a:ahLst/>
            <a:cxnLst/>
            <a:rect l="l" t="t" r="r" b="b"/>
            <a:pathLst>
              <a:path w="2439035" h="3251835">
                <a:moveTo>
                  <a:pt x="0" y="812810"/>
                </a:moveTo>
                <a:lnTo>
                  <a:pt x="1625620" y="812810"/>
                </a:lnTo>
                <a:lnTo>
                  <a:pt x="0" y="3251240"/>
                </a:lnTo>
              </a:path>
              <a:path w="2439035" h="3251835">
                <a:moveTo>
                  <a:pt x="2438430" y="0"/>
                </a:moveTo>
                <a:lnTo>
                  <a:pt x="2438430" y="1219215"/>
                </a:lnTo>
                <a:lnTo>
                  <a:pt x="2437507" y="1267090"/>
                </a:lnTo>
                <a:lnTo>
                  <a:pt x="2434762" y="1314497"/>
                </a:lnTo>
                <a:lnTo>
                  <a:pt x="2430228" y="1361402"/>
                </a:lnTo>
                <a:lnTo>
                  <a:pt x="2423938" y="1407773"/>
                </a:lnTo>
                <a:lnTo>
                  <a:pt x="2415928" y="1453574"/>
                </a:lnTo>
                <a:lnTo>
                  <a:pt x="2406230" y="1498772"/>
                </a:lnTo>
                <a:lnTo>
                  <a:pt x="2394879" y="1543333"/>
                </a:lnTo>
                <a:lnTo>
                  <a:pt x="2381908" y="1587223"/>
                </a:lnTo>
                <a:lnTo>
                  <a:pt x="2367352" y="1630408"/>
                </a:lnTo>
                <a:lnTo>
                  <a:pt x="2351244" y="1672855"/>
                </a:lnTo>
                <a:lnTo>
                  <a:pt x="2333618" y="1714529"/>
                </a:lnTo>
                <a:lnTo>
                  <a:pt x="2314508" y="1755397"/>
                </a:lnTo>
                <a:lnTo>
                  <a:pt x="2293949" y="1795425"/>
                </a:lnTo>
                <a:lnTo>
                  <a:pt x="2271973" y="1834579"/>
                </a:lnTo>
                <a:lnTo>
                  <a:pt x="2248614" y="1872824"/>
                </a:lnTo>
                <a:lnTo>
                  <a:pt x="2223907" y="1910128"/>
                </a:lnTo>
                <a:lnTo>
                  <a:pt x="2197886" y="1946456"/>
                </a:lnTo>
                <a:lnTo>
                  <a:pt x="2170584" y="1981774"/>
                </a:lnTo>
                <a:lnTo>
                  <a:pt x="2142035" y="2016049"/>
                </a:lnTo>
                <a:lnTo>
                  <a:pt x="2112273" y="2049246"/>
                </a:lnTo>
                <a:lnTo>
                  <a:pt x="2081332" y="2081332"/>
                </a:lnTo>
                <a:lnTo>
                  <a:pt x="2049246" y="2112273"/>
                </a:lnTo>
                <a:lnTo>
                  <a:pt x="2016049" y="2142035"/>
                </a:lnTo>
                <a:lnTo>
                  <a:pt x="1981774" y="2170584"/>
                </a:lnTo>
                <a:lnTo>
                  <a:pt x="1946456" y="2197886"/>
                </a:lnTo>
                <a:lnTo>
                  <a:pt x="1910128" y="2223908"/>
                </a:lnTo>
                <a:lnTo>
                  <a:pt x="1872824" y="2248614"/>
                </a:lnTo>
                <a:lnTo>
                  <a:pt x="1834578" y="2271973"/>
                </a:lnTo>
                <a:lnTo>
                  <a:pt x="1795425" y="2293949"/>
                </a:lnTo>
                <a:lnTo>
                  <a:pt x="1755397" y="2314509"/>
                </a:lnTo>
                <a:lnTo>
                  <a:pt x="1714529" y="2333619"/>
                </a:lnTo>
                <a:lnTo>
                  <a:pt x="1672855" y="2351244"/>
                </a:lnTo>
                <a:lnTo>
                  <a:pt x="1630408" y="2367352"/>
                </a:lnTo>
                <a:lnTo>
                  <a:pt x="1587222" y="2381909"/>
                </a:lnTo>
                <a:lnTo>
                  <a:pt x="1543332" y="2394879"/>
                </a:lnTo>
                <a:lnTo>
                  <a:pt x="1498771" y="2406230"/>
                </a:lnTo>
                <a:lnTo>
                  <a:pt x="1453573" y="2415928"/>
                </a:lnTo>
                <a:lnTo>
                  <a:pt x="1407772" y="2423938"/>
                </a:lnTo>
                <a:lnTo>
                  <a:pt x="1361402" y="2430228"/>
                </a:lnTo>
                <a:lnTo>
                  <a:pt x="1314496" y="2434762"/>
                </a:lnTo>
                <a:lnTo>
                  <a:pt x="1267089" y="2437508"/>
                </a:lnTo>
                <a:lnTo>
                  <a:pt x="1219215" y="2438430"/>
                </a:lnTo>
                <a:lnTo>
                  <a:pt x="0" y="2438430"/>
                </a:lnTo>
              </a:path>
            </a:pathLst>
          </a:custGeom>
          <a:ln w="20320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59268" y="4036879"/>
            <a:ext cx="2082800" cy="1108710"/>
          </a:xfrm>
          <a:custGeom>
            <a:avLst/>
            <a:gdLst/>
            <a:ahLst/>
            <a:cxnLst/>
            <a:rect l="l" t="t" r="r" b="b"/>
            <a:pathLst>
              <a:path w="2082800" h="1108710">
                <a:moveTo>
                  <a:pt x="0" y="1108588"/>
                </a:moveTo>
                <a:lnTo>
                  <a:pt x="13843" y="1062676"/>
                </a:lnTo>
                <a:lnTo>
                  <a:pt x="28549" y="1018944"/>
                </a:lnTo>
                <a:lnTo>
                  <a:pt x="44526" y="975812"/>
                </a:lnTo>
                <a:lnTo>
                  <a:pt x="61754" y="933304"/>
                </a:lnTo>
                <a:lnTo>
                  <a:pt x="80208" y="891441"/>
                </a:lnTo>
                <a:lnTo>
                  <a:pt x="99868" y="850246"/>
                </a:lnTo>
                <a:lnTo>
                  <a:pt x="120710" y="809741"/>
                </a:lnTo>
                <a:lnTo>
                  <a:pt x="142712" y="769949"/>
                </a:lnTo>
                <a:lnTo>
                  <a:pt x="165852" y="730891"/>
                </a:lnTo>
                <a:lnTo>
                  <a:pt x="190107" y="692591"/>
                </a:lnTo>
                <a:lnTo>
                  <a:pt x="215455" y="655071"/>
                </a:lnTo>
                <a:lnTo>
                  <a:pt x="241873" y="618353"/>
                </a:lnTo>
                <a:lnTo>
                  <a:pt x="269340" y="582459"/>
                </a:lnTo>
                <a:lnTo>
                  <a:pt x="297833" y="547412"/>
                </a:lnTo>
                <a:lnTo>
                  <a:pt x="327329" y="513234"/>
                </a:lnTo>
                <a:lnTo>
                  <a:pt x="357806" y="479948"/>
                </a:lnTo>
                <a:lnTo>
                  <a:pt x="389242" y="447575"/>
                </a:lnTo>
                <a:lnTo>
                  <a:pt x="421615" y="416139"/>
                </a:lnTo>
                <a:lnTo>
                  <a:pt x="454901" y="385662"/>
                </a:lnTo>
                <a:lnTo>
                  <a:pt x="489079" y="356166"/>
                </a:lnTo>
                <a:lnTo>
                  <a:pt x="524126" y="327673"/>
                </a:lnTo>
                <a:lnTo>
                  <a:pt x="560019" y="300207"/>
                </a:lnTo>
                <a:lnTo>
                  <a:pt x="596738" y="273788"/>
                </a:lnTo>
                <a:lnTo>
                  <a:pt x="634258" y="248440"/>
                </a:lnTo>
                <a:lnTo>
                  <a:pt x="672558" y="224185"/>
                </a:lnTo>
                <a:lnTo>
                  <a:pt x="711616" y="201045"/>
                </a:lnTo>
                <a:lnTo>
                  <a:pt x="751408" y="179043"/>
                </a:lnTo>
                <a:lnTo>
                  <a:pt x="791913" y="158201"/>
                </a:lnTo>
                <a:lnTo>
                  <a:pt x="833108" y="138542"/>
                </a:lnTo>
                <a:lnTo>
                  <a:pt x="874971" y="120087"/>
                </a:lnTo>
                <a:lnTo>
                  <a:pt x="917479" y="102860"/>
                </a:lnTo>
                <a:lnTo>
                  <a:pt x="960611" y="86882"/>
                </a:lnTo>
                <a:lnTo>
                  <a:pt x="1004343" y="72176"/>
                </a:lnTo>
                <a:lnTo>
                  <a:pt x="1048653" y="58765"/>
                </a:lnTo>
                <a:lnTo>
                  <a:pt x="1093520" y="46670"/>
                </a:lnTo>
                <a:lnTo>
                  <a:pt x="1138919" y="35914"/>
                </a:lnTo>
                <a:lnTo>
                  <a:pt x="1184831" y="26520"/>
                </a:lnTo>
                <a:lnTo>
                  <a:pt x="1231230" y="18510"/>
                </a:lnTo>
                <a:lnTo>
                  <a:pt x="1278097" y="11906"/>
                </a:lnTo>
                <a:lnTo>
                  <a:pt x="1325407" y="6730"/>
                </a:lnTo>
                <a:lnTo>
                  <a:pt x="1373139" y="3006"/>
                </a:lnTo>
                <a:lnTo>
                  <a:pt x="1421271" y="755"/>
                </a:lnTo>
                <a:lnTo>
                  <a:pt x="1469779" y="0"/>
                </a:lnTo>
                <a:lnTo>
                  <a:pt x="2082260" y="0"/>
                </a:lnTo>
              </a:path>
            </a:pathLst>
          </a:custGeom>
          <a:ln w="25401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1668" y="2498725"/>
            <a:ext cx="7239000" cy="55399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spcBef>
                <a:spcPts val="125"/>
              </a:spcBef>
            </a:pPr>
            <a:r>
              <a:rPr lang="en-US" sz="3500" b="1" spc="20" dirty="0">
                <a:solidFill>
                  <a:srgbClr val="000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Ai Gym Coach</a:t>
            </a:r>
            <a:endParaRPr sz="3500" b="1" spc="20" dirty="0">
              <a:solidFill>
                <a:srgbClr val="000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8" name="Picture 7" descr="A picture containing text, clipart, sign&#10;&#10;Description automatically generated">
            <a:extLst>
              <a:ext uri="{FF2B5EF4-FFF2-40B4-BE49-F238E27FC236}">
                <a16:creationId xmlns:a16="http://schemas.microsoft.com/office/drawing/2014/main" id="{82B1CFE2-7314-4D99-5A69-89176D049C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896"/>
            <a:ext cx="533400" cy="79424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CA4DF8-0021-A547-4501-AEF5599535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650" y="5895"/>
            <a:ext cx="545779" cy="794245"/>
          </a:xfrm>
          <a:prstGeom prst="rect">
            <a:avLst/>
          </a:prstGeom>
          <a:solidFill>
            <a:schemeClr val="accent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object 5">
            <a:extLst>
              <a:ext uri="{FF2B5EF4-FFF2-40B4-BE49-F238E27FC236}">
                <a16:creationId xmlns:a16="http://schemas.microsoft.com/office/drawing/2014/main" id="{7C3043F9-F331-9C66-95AD-59DB0D0FB616}"/>
              </a:ext>
            </a:extLst>
          </p:cNvPr>
          <p:cNvSpPr txBox="1"/>
          <p:nvPr/>
        </p:nvSpPr>
        <p:spPr>
          <a:xfrm>
            <a:off x="8600830" y="4792067"/>
            <a:ext cx="3898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1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62EC148D-B750-9DB1-AAEB-21E2D1C667EF}"/>
              </a:ext>
            </a:extLst>
          </p:cNvPr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25" dirty="0">
                <a:solidFill>
                  <a:srgbClr val="6198D2"/>
                </a:solidFill>
                <a:latin typeface="Trebuchet MS"/>
                <a:cs typeface="Trebuchet MS"/>
              </a:rPr>
              <a:t>Assiut</a:t>
            </a:r>
            <a:r>
              <a:rPr sz="1200" spc="-70" dirty="0">
                <a:solidFill>
                  <a:srgbClr val="6198D2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6198D2"/>
                </a:solidFill>
                <a:latin typeface="Trebuchet MS"/>
                <a:cs typeface="Trebuchet MS"/>
              </a:rPr>
              <a:t>Uni</a:t>
            </a:r>
            <a:r>
              <a:rPr sz="1200" spc="-5" dirty="0">
                <a:solidFill>
                  <a:srgbClr val="6198D2"/>
                </a:solidFill>
                <a:latin typeface="Trebuchet MS"/>
                <a:cs typeface="Trebuchet MS"/>
              </a:rPr>
              <a:t>v</a:t>
            </a:r>
            <a:r>
              <a:rPr sz="1200" spc="-10" dirty="0">
                <a:solidFill>
                  <a:srgbClr val="6198D2"/>
                </a:solidFill>
                <a:latin typeface="Trebuchet MS"/>
                <a:cs typeface="Trebuchet MS"/>
              </a:rPr>
              <a:t>ersity</a:t>
            </a:r>
            <a:endParaRPr sz="12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27" y="2510"/>
            <a:ext cx="2439035" cy="3251835"/>
          </a:xfrm>
          <a:custGeom>
            <a:avLst/>
            <a:gdLst/>
            <a:ahLst/>
            <a:cxnLst/>
            <a:rect l="l" t="t" r="r" b="b"/>
            <a:pathLst>
              <a:path w="2439035" h="3251835">
                <a:moveTo>
                  <a:pt x="0" y="812810"/>
                </a:moveTo>
                <a:lnTo>
                  <a:pt x="1625620" y="812810"/>
                </a:lnTo>
                <a:lnTo>
                  <a:pt x="0" y="3251240"/>
                </a:lnTo>
              </a:path>
              <a:path w="2439035" h="3251835">
                <a:moveTo>
                  <a:pt x="2438430" y="0"/>
                </a:moveTo>
                <a:lnTo>
                  <a:pt x="2438430" y="1219215"/>
                </a:lnTo>
                <a:lnTo>
                  <a:pt x="2437507" y="1267090"/>
                </a:lnTo>
                <a:lnTo>
                  <a:pt x="2434762" y="1314497"/>
                </a:lnTo>
                <a:lnTo>
                  <a:pt x="2430228" y="1361402"/>
                </a:lnTo>
                <a:lnTo>
                  <a:pt x="2423938" y="1407773"/>
                </a:lnTo>
                <a:lnTo>
                  <a:pt x="2415928" y="1453574"/>
                </a:lnTo>
                <a:lnTo>
                  <a:pt x="2406230" y="1498772"/>
                </a:lnTo>
                <a:lnTo>
                  <a:pt x="2394879" y="1543333"/>
                </a:lnTo>
                <a:lnTo>
                  <a:pt x="2381908" y="1587223"/>
                </a:lnTo>
                <a:lnTo>
                  <a:pt x="2367352" y="1630408"/>
                </a:lnTo>
                <a:lnTo>
                  <a:pt x="2351244" y="1672855"/>
                </a:lnTo>
                <a:lnTo>
                  <a:pt x="2333618" y="1714529"/>
                </a:lnTo>
                <a:lnTo>
                  <a:pt x="2314508" y="1755397"/>
                </a:lnTo>
                <a:lnTo>
                  <a:pt x="2293949" y="1795425"/>
                </a:lnTo>
                <a:lnTo>
                  <a:pt x="2271973" y="1834579"/>
                </a:lnTo>
                <a:lnTo>
                  <a:pt x="2248614" y="1872824"/>
                </a:lnTo>
                <a:lnTo>
                  <a:pt x="2223907" y="1910128"/>
                </a:lnTo>
                <a:lnTo>
                  <a:pt x="2197886" y="1946456"/>
                </a:lnTo>
                <a:lnTo>
                  <a:pt x="2170584" y="1981774"/>
                </a:lnTo>
                <a:lnTo>
                  <a:pt x="2142035" y="2016049"/>
                </a:lnTo>
                <a:lnTo>
                  <a:pt x="2112273" y="2049246"/>
                </a:lnTo>
                <a:lnTo>
                  <a:pt x="2081332" y="2081332"/>
                </a:lnTo>
                <a:lnTo>
                  <a:pt x="2049246" y="2112273"/>
                </a:lnTo>
                <a:lnTo>
                  <a:pt x="2016049" y="2142035"/>
                </a:lnTo>
                <a:lnTo>
                  <a:pt x="1981774" y="2170584"/>
                </a:lnTo>
                <a:lnTo>
                  <a:pt x="1946456" y="2197886"/>
                </a:lnTo>
                <a:lnTo>
                  <a:pt x="1910128" y="2223908"/>
                </a:lnTo>
                <a:lnTo>
                  <a:pt x="1872824" y="2248614"/>
                </a:lnTo>
                <a:lnTo>
                  <a:pt x="1834578" y="2271973"/>
                </a:lnTo>
                <a:lnTo>
                  <a:pt x="1795425" y="2293949"/>
                </a:lnTo>
                <a:lnTo>
                  <a:pt x="1755397" y="2314509"/>
                </a:lnTo>
                <a:lnTo>
                  <a:pt x="1714529" y="2333619"/>
                </a:lnTo>
                <a:lnTo>
                  <a:pt x="1672855" y="2351244"/>
                </a:lnTo>
                <a:lnTo>
                  <a:pt x="1630408" y="2367352"/>
                </a:lnTo>
                <a:lnTo>
                  <a:pt x="1587222" y="2381909"/>
                </a:lnTo>
                <a:lnTo>
                  <a:pt x="1543332" y="2394879"/>
                </a:lnTo>
                <a:lnTo>
                  <a:pt x="1498771" y="2406230"/>
                </a:lnTo>
                <a:lnTo>
                  <a:pt x="1453573" y="2415928"/>
                </a:lnTo>
                <a:lnTo>
                  <a:pt x="1407772" y="2423938"/>
                </a:lnTo>
                <a:lnTo>
                  <a:pt x="1361402" y="2430228"/>
                </a:lnTo>
                <a:lnTo>
                  <a:pt x="1314496" y="2434762"/>
                </a:lnTo>
                <a:lnTo>
                  <a:pt x="1267089" y="2437508"/>
                </a:lnTo>
                <a:lnTo>
                  <a:pt x="1219215" y="2438430"/>
                </a:lnTo>
                <a:lnTo>
                  <a:pt x="0" y="2438430"/>
                </a:lnTo>
              </a:path>
            </a:pathLst>
          </a:custGeom>
          <a:ln w="20320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59268" y="4036879"/>
            <a:ext cx="2082800" cy="1108710"/>
          </a:xfrm>
          <a:custGeom>
            <a:avLst/>
            <a:gdLst/>
            <a:ahLst/>
            <a:cxnLst/>
            <a:rect l="l" t="t" r="r" b="b"/>
            <a:pathLst>
              <a:path w="2082800" h="1108710">
                <a:moveTo>
                  <a:pt x="0" y="1108588"/>
                </a:moveTo>
                <a:lnTo>
                  <a:pt x="13843" y="1062676"/>
                </a:lnTo>
                <a:lnTo>
                  <a:pt x="28549" y="1018944"/>
                </a:lnTo>
                <a:lnTo>
                  <a:pt x="44526" y="975812"/>
                </a:lnTo>
                <a:lnTo>
                  <a:pt x="61754" y="933304"/>
                </a:lnTo>
                <a:lnTo>
                  <a:pt x="80208" y="891441"/>
                </a:lnTo>
                <a:lnTo>
                  <a:pt x="99868" y="850246"/>
                </a:lnTo>
                <a:lnTo>
                  <a:pt x="120710" y="809741"/>
                </a:lnTo>
                <a:lnTo>
                  <a:pt x="142712" y="769949"/>
                </a:lnTo>
                <a:lnTo>
                  <a:pt x="165852" y="730891"/>
                </a:lnTo>
                <a:lnTo>
                  <a:pt x="190107" y="692591"/>
                </a:lnTo>
                <a:lnTo>
                  <a:pt x="215455" y="655071"/>
                </a:lnTo>
                <a:lnTo>
                  <a:pt x="241873" y="618353"/>
                </a:lnTo>
                <a:lnTo>
                  <a:pt x="269340" y="582459"/>
                </a:lnTo>
                <a:lnTo>
                  <a:pt x="297833" y="547412"/>
                </a:lnTo>
                <a:lnTo>
                  <a:pt x="327329" y="513234"/>
                </a:lnTo>
                <a:lnTo>
                  <a:pt x="357806" y="479948"/>
                </a:lnTo>
                <a:lnTo>
                  <a:pt x="389242" y="447575"/>
                </a:lnTo>
                <a:lnTo>
                  <a:pt x="421615" y="416139"/>
                </a:lnTo>
                <a:lnTo>
                  <a:pt x="454901" y="385662"/>
                </a:lnTo>
                <a:lnTo>
                  <a:pt x="489079" y="356166"/>
                </a:lnTo>
                <a:lnTo>
                  <a:pt x="524126" y="327673"/>
                </a:lnTo>
                <a:lnTo>
                  <a:pt x="560019" y="300207"/>
                </a:lnTo>
                <a:lnTo>
                  <a:pt x="596738" y="273788"/>
                </a:lnTo>
                <a:lnTo>
                  <a:pt x="634258" y="248440"/>
                </a:lnTo>
                <a:lnTo>
                  <a:pt x="672558" y="224185"/>
                </a:lnTo>
                <a:lnTo>
                  <a:pt x="711616" y="201045"/>
                </a:lnTo>
                <a:lnTo>
                  <a:pt x="751408" y="179043"/>
                </a:lnTo>
                <a:lnTo>
                  <a:pt x="791913" y="158201"/>
                </a:lnTo>
                <a:lnTo>
                  <a:pt x="833108" y="138542"/>
                </a:lnTo>
                <a:lnTo>
                  <a:pt x="874971" y="120087"/>
                </a:lnTo>
                <a:lnTo>
                  <a:pt x="917479" y="102860"/>
                </a:lnTo>
                <a:lnTo>
                  <a:pt x="960611" y="86882"/>
                </a:lnTo>
                <a:lnTo>
                  <a:pt x="1004343" y="72176"/>
                </a:lnTo>
                <a:lnTo>
                  <a:pt x="1048653" y="58765"/>
                </a:lnTo>
                <a:lnTo>
                  <a:pt x="1093520" y="46670"/>
                </a:lnTo>
                <a:lnTo>
                  <a:pt x="1138919" y="35914"/>
                </a:lnTo>
                <a:lnTo>
                  <a:pt x="1184831" y="26520"/>
                </a:lnTo>
                <a:lnTo>
                  <a:pt x="1231230" y="18510"/>
                </a:lnTo>
                <a:lnTo>
                  <a:pt x="1278097" y="11906"/>
                </a:lnTo>
                <a:lnTo>
                  <a:pt x="1325407" y="6730"/>
                </a:lnTo>
                <a:lnTo>
                  <a:pt x="1373139" y="3006"/>
                </a:lnTo>
                <a:lnTo>
                  <a:pt x="1421271" y="755"/>
                </a:lnTo>
                <a:lnTo>
                  <a:pt x="1469779" y="0"/>
                </a:lnTo>
                <a:lnTo>
                  <a:pt x="2082260" y="0"/>
                </a:lnTo>
              </a:path>
            </a:pathLst>
          </a:custGeom>
          <a:ln w="25401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7333B-4E65-2A14-807B-0B158EE462C0}"/>
              </a:ext>
            </a:extLst>
          </p:cNvPr>
          <p:cNvSpPr txBox="1"/>
          <p:nvPr/>
        </p:nvSpPr>
        <p:spPr>
          <a:xfrm>
            <a:off x="2667000" y="2422525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4. Contribution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396B7FC1-EEF3-0298-F979-2563C547D88A}"/>
              </a:ext>
            </a:extLst>
          </p:cNvPr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Assiut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Uni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ersity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97499673-711F-335F-C7E3-760F41B88A86}"/>
              </a:ext>
            </a:extLst>
          </p:cNvPr>
          <p:cNvSpPr txBox="1"/>
          <p:nvPr/>
        </p:nvSpPr>
        <p:spPr>
          <a:xfrm>
            <a:off x="8448430" y="4792067"/>
            <a:ext cx="542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10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94863740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2000">
              <a:schemeClr val="accent1">
                <a:lumMod val="5000"/>
                <a:lumOff val="95000"/>
              </a:schemeClr>
            </a:gs>
            <a:gs pos="17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25" dirty="0">
                <a:solidFill>
                  <a:srgbClr val="6198D2"/>
                </a:solidFill>
                <a:latin typeface="Trebuchet MS"/>
                <a:cs typeface="Trebuchet MS"/>
              </a:rPr>
              <a:t>Assiut</a:t>
            </a:r>
            <a:r>
              <a:rPr sz="1200" spc="-70" dirty="0">
                <a:solidFill>
                  <a:srgbClr val="6198D2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6198D2"/>
                </a:solidFill>
                <a:latin typeface="Trebuchet MS"/>
                <a:cs typeface="Trebuchet MS"/>
              </a:rPr>
              <a:t>Uni</a:t>
            </a:r>
            <a:r>
              <a:rPr sz="1200" spc="-5" dirty="0">
                <a:solidFill>
                  <a:srgbClr val="6198D2"/>
                </a:solidFill>
                <a:latin typeface="Trebuchet MS"/>
                <a:cs typeface="Trebuchet MS"/>
              </a:rPr>
              <a:t>v</a:t>
            </a:r>
            <a:r>
              <a:rPr sz="1200" spc="-10" dirty="0">
                <a:solidFill>
                  <a:srgbClr val="6198D2"/>
                </a:solidFill>
                <a:latin typeface="Trebuchet MS"/>
                <a:cs typeface="Trebuchet MS"/>
              </a:rPr>
              <a:t>ersity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BFD9C16-B90E-6977-9F1F-ADDD215352EC}"/>
              </a:ext>
            </a:extLst>
          </p:cNvPr>
          <p:cNvSpPr txBox="1">
            <a:spLocks/>
          </p:cNvSpPr>
          <p:nvPr/>
        </p:nvSpPr>
        <p:spPr>
          <a:xfrm>
            <a:off x="381000" y="174064"/>
            <a:ext cx="2438400" cy="4776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25"/>
              </a:spcBef>
            </a:pPr>
            <a:r>
              <a:rPr lang="en-US" sz="3000" b="1" i="1" spc="20" dirty="0">
                <a:solidFill>
                  <a:srgbClr val="000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Contribution</a:t>
            </a:r>
            <a:endParaRPr lang="en-US" sz="3000" b="1" i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F08ADD16-5658-1C60-8FE9-512BB0A2217D}"/>
              </a:ext>
            </a:extLst>
          </p:cNvPr>
          <p:cNvSpPr txBox="1"/>
          <p:nvPr/>
        </p:nvSpPr>
        <p:spPr>
          <a:xfrm>
            <a:off x="8448430" y="4792067"/>
            <a:ext cx="542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11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8754A-8DB4-0D3E-5FF2-67CFE1F7873A}"/>
              </a:ext>
            </a:extLst>
          </p:cNvPr>
          <p:cNvSpPr txBox="1"/>
          <p:nvPr/>
        </p:nvSpPr>
        <p:spPr>
          <a:xfrm>
            <a:off x="609600" y="651759"/>
            <a:ext cx="7086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i="1" dirty="0"/>
              <a:t>We enriched the code to support Ai Gym Coach: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/>
              <a:t>This advancement enables the software to recognize and interpret hand gestures, effectively bridging communication gaps for individuals who rely on American Sign Language as their primary means of expression. </a:t>
            </a:r>
          </a:p>
          <a:p>
            <a:pPr marL="457200" indent="-457200">
              <a:lnSpc>
                <a:spcPct val="200000"/>
              </a:lnSpc>
              <a:buAutoNum type="arabicPeriod" startAt="2"/>
            </a:pPr>
            <a:r>
              <a:rPr lang="en-US" sz="2000" b="1" i="1" dirty="0"/>
              <a:t>Voice Feedback upon Workout Completion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/>
              <a:t>Implemented voice feedback functionality to provide real-time audio cues to the user upon completion of each workout session and upon finishing all scheduled workouts.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/>
              <a:t>This feature enhances the user experience by providing auditory confirmation of progress and completion without the need to visually monitor the application interface constantly.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2000">
              <a:schemeClr val="accent1">
                <a:lumMod val="5000"/>
                <a:lumOff val="95000"/>
              </a:schemeClr>
            </a:gs>
            <a:gs pos="17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25" dirty="0">
                <a:solidFill>
                  <a:srgbClr val="6198D2"/>
                </a:solidFill>
                <a:latin typeface="Trebuchet MS"/>
                <a:cs typeface="Trebuchet MS"/>
              </a:rPr>
              <a:t>Assiut</a:t>
            </a:r>
            <a:r>
              <a:rPr sz="1200" spc="-70" dirty="0">
                <a:solidFill>
                  <a:srgbClr val="6198D2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6198D2"/>
                </a:solidFill>
                <a:latin typeface="Trebuchet MS"/>
                <a:cs typeface="Trebuchet MS"/>
              </a:rPr>
              <a:t>Uni</a:t>
            </a:r>
            <a:r>
              <a:rPr sz="1200" spc="-5" dirty="0">
                <a:solidFill>
                  <a:srgbClr val="6198D2"/>
                </a:solidFill>
                <a:latin typeface="Trebuchet MS"/>
                <a:cs typeface="Trebuchet MS"/>
              </a:rPr>
              <a:t>v</a:t>
            </a:r>
            <a:r>
              <a:rPr sz="1200" spc="-10" dirty="0">
                <a:solidFill>
                  <a:srgbClr val="6198D2"/>
                </a:solidFill>
                <a:latin typeface="Trebuchet MS"/>
                <a:cs typeface="Trebuchet MS"/>
              </a:rPr>
              <a:t>ersity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F08ADD16-5658-1C60-8FE9-512BB0A2217D}"/>
              </a:ext>
            </a:extLst>
          </p:cNvPr>
          <p:cNvSpPr txBox="1"/>
          <p:nvPr/>
        </p:nvSpPr>
        <p:spPr>
          <a:xfrm>
            <a:off x="8448430" y="4792067"/>
            <a:ext cx="542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12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8754A-8DB4-0D3E-5FF2-67CFE1F7873A}"/>
              </a:ext>
            </a:extLst>
          </p:cNvPr>
          <p:cNvSpPr txBox="1"/>
          <p:nvPr/>
        </p:nvSpPr>
        <p:spPr>
          <a:xfrm>
            <a:off x="685800" y="698639"/>
            <a:ext cx="80010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i="1" dirty="0"/>
              <a:t>3. User-Defined Workout Repetitions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/>
              <a:t>Enhanced user interaction by integrating a feature allowing users to specify the number of repetitions for each workout session.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/>
              <a:t>This improvement empowers users to customize their workout routines according to their fitness goals and preferences, promoting flexibility and adaptability within the application.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b="1" i="1" dirty="0"/>
          </a:p>
          <a:p>
            <a:r>
              <a:rPr lang="en-US" sz="2000" b="1" i="1" dirty="0"/>
              <a:t>4. We've upgraded the AI Coach to analyze users' physical movements:</a:t>
            </a:r>
          </a:p>
          <a:p>
            <a:endParaRPr lang="en-US" sz="2000" b="1" i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/>
              <a:t>Allowing it to deliver personalized feedback on workout execution. This enhancement empowers users to refine their form and technique, optimizing their fitness journey with tailored guidance and support.</a:t>
            </a:r>
          </a:p>
        </p:txBody>
      </p:sp>
    </p:spTree>
    <p:extLst>
      <p:ext uri="{BB962C8B-B14F-4D97-AF65-F5344CB8AC3E}">
        <p14:creationId xmlns:p14="http://schemas.microsoft.com/office/powerpoint/2010/main" val="3719141184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2000">
              <a:schemeClr val="accent1">
                <a:lumMod val="5000"/>
                <a:lumOff val="95000"/>
              </a:schemeClr>
            </a:gs>
            <a:gs pos="17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25" dirty="0">
                <a:solidFill>
                  <a:srgbClr val="6198D2"/>
                </a:solidFill>
                <a:latin typeface="Trebuchet MS"/>
                <a:cs typeface="Trebuchet MS"/>
              </a:rPr>
              <a:t>Assiut</a:t>
            </a:r>
            <a:r>
              <a:rPr sz="1200" spc="-70" dirty="0">
                <a:solidFill>
                  <a:srgbClr val="6198D2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6198D2"/>
                </a:solidFill>
                <a:latin typeface="Trebuchet MS"/>
                <a:cs typeface="Trebuchet MS"/>
              </a:rPr>
              <a:t>Uni</a:t>
            </a:r>
            <a:r>
              <a:rPr sz="1200" spc="-5" dirty="0">
                <a:solidFill>
                  <a:srgbClr val="6198D2"/>
                </a:solidFill>
                <a:latin typeface="Trebuchet MS"/>
                <a:cs typeface="Trebuchet MS"/>
              </a:rPr>
              <a:t>v</a:t>
            </a:r>
            <a:r>
              <a:rPr sz="1200" spc="-10" dirty="0">
                <a:solidFill>
                  <a:srgbClr val="6198D2"/>
                </a:solidFill>
                <a:latin typeface="Trebuchet MS"/>
                <a:cs typeface="Trebuchet MS"/>
              </a:rPr>
              <a:t>ersity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F08ADD16-5658-1C60-8FE9-512BB0A2217D}"/>
              </a:ext>
            </a:extLst>
          </p:cNvPr>
          <p:cNvSpPr txBox="1"/>
          <p:nvPr/>
        </p:nvSpPr>
        <p:spPr>
          <a:xfrm>
            <a:off x="8448430" y="4792067"/>
            <a:ext cx="542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13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8754A-8DB4-0D3E-5FF2-67CFE1F7873A}"/>
              </a:ext>
            </a:extLst>
          </p:cNvPr>
          <p:cNvSpPr txBox="1"/>
          <p:nvPr/>
        </p:nvSpPr>
        <p:spPr>
          <a:xfrm>
            <a:off x="762000" y="1355725"/>
            <a:ext cx="70866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5. The implementation of the </a:t>
            </a:r>
            <a:r>
              <a:rPr lang="en-US" sz="2000" b="1" i="1" dirty="0" err="1"/>
              <a:t>draw_todo_list</a:t>
            </a:r>
            <a:r>
              <a:rPr lang="en-US" sz="2000" b="1" i="1" dirty="0"/>
              <a:t> function provides users</a:t>
            </a:r>
          </a:p>
          <a:p>
            <a:endParaRPr lang="en-US" sz="2000" b="1" i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/>
              <a:t>with a clear visual representation of their workout schedule, including the type of exercise and the number of repetitions remaining. </a:t>
            </a:r>
          </a:p>
          <a:p>
            <a:pPr lvl="2"/>
            <a:endParaRPr lang="en-US" sz="16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/>
              <a:t>This feature enhances user engagement by keeping them informed about their progress and upcoming activities throughout their workout session</a:t>
            </a:r>
          </a:p>
        </p:txBody>
      </p:sp>
    </p:spTree>
    <p:extLst>
      <p:ext uri="{BB962C8B-B14F-4D97-AF65-F5344CB8AC3E}">
        <p14:creationId xmlns:p14="http://schemas.microsoft.com/office/powerpoint/2010/main" val="2864310138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27" y="2510"/>
            <a:ext cx="2439035" cy="3251835"/>
          </a:xfrm>
          <a:custGeom>
            <a:avLst/>
            <a:gdLst/>
            <a:ahLst/>
            <a:cxnLst/>
            <a:rect l="l" t="t" r="r" b="b"/>
            <a:pathLst>
              <a:path w="2439035" h="3251835">
                <a:moveTo>
                  <a:pt x="0" y="812810"/>
                </a:moveTo>
                <a:lnTo>
                  <a:pt x="1625620" y="812810"/>
                </a:lnTo>
                <a:lnTo>
                  <a:pt x="0" y="3251240"/>
                </a:lnTo>
              </a:path>
              <a:path w="2439035" h="3251835">
                <a:moveTo>
                  <a:pt x="2438430" y="0"/>
                </a:moveTo>
                <a:lnTo>
                  <a:pt x="2438430" y="1219215"/>
                </a:lnTo>
                <a:lnTo>
                  <a:pt x="2437507" y="1267090"/>
                </a:lnTo>
                <a:lnTo>
                  <a:pt x="2434762" y="1314497"/>
                </a:lnTo>
                <a:lnTo>
                  <a:pt x="2430228" y="1361402"/>
                </a:lnTo>
                <a:lnTo>
                  <a:pt x="2423938" y="1407773"/>
                </a:lnTo>
                <a:lnTo>
                  <a:pt x="2415928" y="1453574"/>
                </a:lnTo>
                <a:lnTo>
                  <a:pt x="2406230" y="1498772"/>
                </a:lnTo>
                <a:lnTo>
                  <a:pt x="2394879" y="1543333"/>
                </a:lnTo>
                <a:lnTo>
                  <a:pt x="2381908" y="1587223"/>
                </a:lnTo>
                <a:lnTo>
                  <a:pt x="2367352" y="1630408"/>
                </a:lnTo>
                <a:lnTo>
                  <a:pt x="2351244" y="1672855"/>
                </a:lnTo>
                <a:lnTo>
                  <a:pt x="2333618" y="1714529"/>
                </a:lnTo>
                <a:lnTo>
                  <a:pt x="2314508" y="1755397"/>
                </a:lnTo>
                <a:lnTo>
                  <a:pt x="2293949" y="1795425"/>
                </a:lnTo>
                <a:lnTo>
                  <a:pt x="2271973" y="1834579"/>
                </a:lnTo>
                <a:lnTo>
                  <a:pt x="2248614" y="1872824"/>
                </a:lnTo>
                <a:lnTo>
                  <a:pt x="2223907" y="1910128"/>
                </a:lnTo>
                <a:lnTo>
                  <a:pt x="2197886" y="1946456"/>
                </a:lnTo>
                <a:lnTo>
                  <a:pt x="2170584" y="1981774"/>
                </a:lnTo>
                <a:lnTo>
                  <a:pt x="2142035" y="2016049"/>
                </a:lnTo>
                <a:lnTo>
                  <a:pt x="2112273" y="2049246"/>
                </a:lnTo>
                <a:lnTo>
                  <a:pt x="2081332" y="2081332"/>
                </a:lnTo>
                <a:lnTo>
                  <a:pt x="2049246" y="2112273"/>
                </a:lnTo>
                <a:lnTo>
                  <a:pt x="2016049" y="2142035"/>
                </a:lnTo>
                <a:lnTo>
                  <a:pt x="1981774" y="2170584"/>
                </a:lnTo>
                <a:lnTo>
                  <a:pt x="1946456" y="2197886"/>
                </a:lnTo>
                <a:lnTo>
                  <a:pt x="1910128" y="2223908"/>
                </a:lnTo>
                <a:lnTo>
                  <a:pt x="1872824" y="2248614"/>
                </a:lnTo>
                <a:lnTo>
                  <a:pt x="1834578" y="2271973"/>
                </a:lnTo>
                <a:lnTo>
                  <a:pt x="1795425" y="2293949"/>
                </a:lnTo>
                <a:lnTo>
                  <a:pt x="1755397" y="2314509"/>
                </a:lnTo>
                <a:lnTo>
                  <a:pt x="1714529" y="2333619"/>
                </a:lnTo>
                <a:lnTo>
                  <a:pt x="1672855" y="2351244"/>
                </a:lnTo>
                <a:lnTo>
                  <a:pt x="1630408" y="2367352"/>
                </a:lnTo>
                <a:lnTo>
                  <a:pt x="1587222" y="2381909"/>
                </a:lnTo>
                <a:lnTo>
                  <a:pt x="1543332" y="2394879"/>
                </a:lnTo>
                <a:lnTo>
                  <a:pt x="1498771" y="2406230"/>
                </a:lnTo>
                <a:lnTo>
                  <a:pt x="1453573" y="2415928"/>
                </a:lnTo>
                <a:lnTo>
                  <a:pt x="1407772" y="2423938"/>
                </a:lnTo>
                <a:lnTo>
                  <a:pt x="1361402" y="2430228"/>
                </a:lnTo>
                <a:lnTo>
                  <a:pt x="1314496" y="2434762"/>
                </a:lnTo>
                <a:lnTo>
                  <a:pt x="1267089" y="2437508"/>
                </a:lnTo>
                <a:lnTo>
                  <a:pt x="1219215" y="2438430"/>
                </a:lnTo>
                <a:lnTo>
                  <a:pt x="0" y="2438430"/>
                </a:lnTo>
              </a:path>
            </a:pathLst>
          </a:custGeom>
          <a:ln w="20320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59268" y="4036879"/>
            <a:ext cx="2082800" cy="1108710"/>
          </a:xfrm>
          <a:custGeom>
            <a:avLst/>
            <a:gdLst/>
            <a:ahLst/>
            <a:cxnLst/>
            <a:rect l="l" t="t" r="r" b="b"/>
            <a:pathLst>
              <a:path w="2082800" h="1108710">
                <a:moveTo>
                  <a:pt x="0" y="1108588"/>
                </a:moveTo>
                <a:lnTo>
                  <a:pt x="13843" y="1062676"/>
                </a:lnTo>
                <a:lnTo>
                  <a:pt x="28549" y="1018944"/>
                </a:lnTo>
                <a:lnTo>
                  <a:pt x="44526" y="975812"/>
                </a:lnTo>
                <a:lnTo>
                  <a:pt x="61754" y="933304"/>
                </a:lnTo>
                <a:lnTo>
                  <a:pt x="80208" y="891441"/>
                </a:lnTo>
                <a:lnTo>
                  <a:pt x="99868" y="850246"/>
                </a:lnTo>
                <a:lnTo>
                  <a:pt x="120710" y="809741"/>
                </a:lnTo>
                <a:lnTo>
                  <a:pt x="142712" y="769949"/>
                </a:lnTo>
                <a:lnTo>
                  <a:pt x="165852" y="730891"/>
                </a:lnTo>
                <a:lnTo>
                  <a:pt x="190107" y="692591"/>
                </a:lnTo>
                <a:lnTo>
                  <a:pt x="215455" y="655071"/>
                </a:lnTo>
                <a:lnTo>
                  <a:pt x="241873" y="618353"/>
                </a:lnTo>
                <a:lnTo>
                  <a:pt x="269340" y="582459"/>
                </a:lnTo>
                <a:lnTo>
                  <a:pt x="297833" y="547412"/>
                </a:lnTo>
                <a:lnTo>
                  <a:pt x="327329" y="513234"/>
                </a:lnTo>
                <a:lnTo>
                  <a:pt x="357806" y="479948"/>
                </a:lnTo>
                <a:lnTo>
                  <a:pt x="389242" y="447575"/>
                </a:lnTo>
                <a:lnTo>
                  <a:pt x="421615" y="416139"/>
                </a:lnTo>
                <a:lnTo>
                  <a:pt x="454901" y="385662"/>
                </a:lnTo>
                <a:lnTo>
                  <a:pt x="489079" y="356166"/>
                </a:lnTo>
                <a:lnTo>
                  <a:pt x="524126" y="327673"/>
                </a:lnTo>
                <a:lnTo>
                  <a:pt x="560019" y="300207"/>
                </a:lnTo>
                <a:lnTo>
                  <a:pt x="596738" y="273788"/>
                </a:lnTo>
                <a:lnTo>
                  <a:pt x="634258" y="248440"/>
                </a:lnTo>
                <a:lnTo>
                  <a:pt x="672558" y="224185"/>
                </a:lnTo>
                <a:lnTo>
                  <a:pt x="711616" y="201045"/>
                </a:lnTo>
                <a:lnTo>
                  <a:pt x="751408" y="179043"/>
                </a:lnTo>
                <a:lnTo>
                  <a:pt x="791913" y="158201"/>
                </a:lnTo>
                <a:lnTo>
                  <a:pt x="833108" y="138542"/>
                </a:lnTo>
                <a:lnTo>
                  <a:pt x="874971" y="120087"/>
                </a:lnTo>
                <a:lnTo>
                  <a:pt x="917479" y="102860"/>
                </a:lnTo>
                <a:lnTo>
                  <a:pt x="960611" y="86882"/>
                </a:lnTo>
                <a:lnTo>
                  <a:pt x="1004343" y="72176"/>
                </a:lnTo>
                <a:lnTo>
                  <a:pt x="1048653" y="58765"/>
                </a:lnTo>
                <a:lnTo>
                  <a:pt x="1093520" y="46670"/>
                </a:lnTo>
                <a:lnTo>
                  <a:pt x="1138919" y="35914"/>
                </a:lnTo>
                <a:lnTo>
                  <a:pt x="1184831" y="26520"/>
                </a:lnTo>
                <a:lnTo>
                  <a:pt x="1231230" y="18510"/>
                </a:lnTo>
                <a:lnTo>
                  <a:pt x="1278097" y="11906"/>
                </a:lnTo>
                <a:lnTo>
                  <a:pt x="1325407" y="6730"/>
                </a:lnTo>
                <a:lnTo>
                  <a:pt x="1373139" y="3006"/>
                </a:lnTo>
                <a:lnTo>
                  <a:pt x="1421271" y="755"/>
                </a:lnTo>
                <a:lnTo>
                  <a:pt x="1469779" y="0"/>
                </a:lnTo>
                <a:lnTo>
                  <a:pt x="2082260" y="0"/>
                </a:lnTo>
              </a:path>
            </a:pathLst>
          </a:custGeom>
          <a:ln w="25401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7333B-4E65-2A14-807B-0B158EE462C0}"/>
              </a:ext>
            </a:extLst>
          </p:cNvPr>
          <p:cNvSpPr txBox="1"/>
          <p:nvPr/>
        </p:nvSpPr>
        <p:spPr>
          <a:xfrm>
            <a:off x="3444657" y="2346325"/>
            <a:ext cx="2254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5. Data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396B7FC1-EEF3-0298-F979-2563C547D88A}"/>
              </a:ext>
            </a:extLst>
          </p:cNvPr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Assiut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Uni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ersity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A1EFA505-DC2E-41C8-236F-28C36839A2A0}"/>
              </a:ext>
            </a:extLst>
          </p:cNvPr>
          <p:cNvSpPr txBox="1"/>
          <p:nvPr/>
        </p:nvSpPr>
        <p:spPr>
          <a:xfrm>
            <a:off x="8448430" y="4792067"/>
            <a:ext cx="542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14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86618079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2000">
              <a:schemeClr val="accent1">
                <a:lumMod val="5000"/>
                <a:lumOff val="95000"/>
              </a:schemeClr>
            </a:gs>
            <a:gs pos="17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Assiut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Uni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ersity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F97714D7-40F0-A103-ACE0-4ACAE8BAAD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371198"/>
            <a:ext cx="2500300" cy="4776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3000" b="1" i="1" spc="20" dirty="0">
                <a:solidFill>
                  <a:srgbClr val="000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Data</a:t>
            </a:r>
            <a:endParaRPr sz="3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6754D57C-2978-043A-56D1-D37EB6381A26}"/>
              </a:ext>
            </a:extLst>
          </p:cNvPr>
          <p:cNvSpPr txBox="1"/>
          <p:nvPr/>
        </p:nvSpPr>
        <p:spPr>
          <a:xfrm>
            <a:off x="8534400" y="4792067"/>
            <a:ext cx="45632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-40" normalizeH="0" baseline="0" noProof="0" smtClean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pPr marL="38100" marR="0" lvl="0" indent="0" algn="l" defTabSz="914400" rtl="0" eaLnBrk="1" fontAlgn="auto" latinLnBrk="0" hangingPunct="1">
                <a:lnSpc>
                  <a:spcPts val="143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r>
              <a:rPr kumimoji="0" sz="1200" b="0" i="0" u="none" strike="noStrike" kern="1200" cap="none" spc="-4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</a:t>
            </a:r>
            <a:r>
              <a:rPr kumimoji="0" lang="en-US" sz="1200" b="0" i="0" u="none" strike="noStrike" kern="1200" cap="none" spc="-4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26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6F2365-288C-4692-69B1-1DDE292F126A}"/>
              </a:ext>
            </a:extLst>
          </p:cNvPr>
          <p:cNvSpPr txBox="1"/>
          <p:nvPr/>
        </p:nvSpPr>
        <p:spPr>
          <a:xfrm>
            <a:off x="766885" y="1355725"/>
            <a:ext cx="76102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 data is available here: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https://drive.google.com/drive/folders/1pWfn826toqbvN4z61YLNzhapyvHHAZX8?usp=drive_link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4E7D07-F239-258B-00FC-9F0194FC45E4}"/>
              </a:ext>
            </a:extLst>
          </p:cNvPr>
          <p:cNvSpPr txBox="1"/>
          <p:nvPr/>
        </p:nvSpPr>
        <p:spPr>
          <a:xfrm>
            <a:off x="766885" y="3068836"/>
            <a:ext cx="44082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data when training: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Figure 1. Alphabet “B”.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Figure 2. Alphabet “I LOVE YOU”.</a:t>
            </a:r>
          </a:p>
        </p:txBody>
      </p:sp>
    </p:spTree>
    <p:extLst>
      <p:ext uri="{BB962C8B-B14F-4D97-AF65-F5344CB8AC3E}">
        <p14:creationId xmlns:p14="http://schemas.microsoft.com/office/powerpoint/2010/main" val="2300274702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2000">
              <a:schemeClr val="accent1">
                <a:lumMod val="5000"/>
                <a:lumOff val="95000"/>
              </a:schemeClr>
            </a:gs>
            <a:gs pos="17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Assiut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Uni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ersity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6754D57C-2978-043A-56D1-D37EB6381A26}"/>
              </a:ext>
            </a:extLst>
          </p:cNvPr>
          <p:cNvSpPr txBox="1"/>
          <p:nvPr/>
        </p:nvSpPr>
        <p:spPr>
          <a:xfrm>
            <a:off x="8534400" y="4792067"/>
            <a:ext cx="45632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-40" normalizeH="0" baseline="0" noProof="0" smtClean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pPr marL="38100" marR="0" lvl="0" indent="0" algn="l" defTabSz="914400" rtl="0" eaLnBrk="1" fontAlgn="auto" latinLnBrk="0" hangingPunct="1">
                <a:lnSpc>
                  <a:spcPts val="143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r>
              <a:rPr kumimoji="0" sz="1200" b="0" i="0" u="none" strike="noStrike" kern="1200" cap="none" spc="-4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</a:t>
            </a:r>
            <a:r>
              <a:rPr kumimoji="0" lang="en-US" sz="1200" b="0" i="0" u="none" strike="noStrike" kern="1200" cap="none" spc="-4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26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05EF2B-5D50-ABD0-6F66-BB6BAA0B7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31925"/>
            <a:ext cx="2590800" cy="20453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BA4F2E-E431-B0A3-4AFF-F7B0D1E005B9}"/>
              </a:ext>
            </a:extLst>
          </p:cNvPr>
          <p:cNvSpPr txBox="1"/>
          <p:nvPr/>
        </p:nvSpPr>
        <p:spPr>
          <a:xfrm>
            <a:off x="76200" y="3565525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Figure 1.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Alphabet “B”.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BCFE0A-74A9-2896-70B6-1C5C319DA6FA}"/>
              </a:ext>
            </a:extLst>
          </p:cNvPr>
          <p:cNvSpPr txBox="1"/>
          <p:nvPr/>
        </p:nvSpPr>
        <p:spPr>
          <a:xfrm>
            <a:off x="4411576" y="3536566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Figure 2.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Alphabet “I LOVE YOU”.</a:t>
            </a:r>
          </a:p>
        </p:txBody>
      </p:sp>
      <p:pic>
        <p:nvPicPr>
          <p:cNvPr id="17" name="Picture 16" descr="A person holding up his hand&#10;&#10;Description automatically generated">
            <a:extLst>
              <a:ext uri="{FF2B5EF4-FFF2-40B4-BE49-F238E27FC236}">
                <a16:creationId xmlns:a16="http://schemas.microsoft.com/office/drawing/2014/main" id="{6784C7B5-C34D-C6F8-BA29-7BA41A0B7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570" y="1437315"/>
            <a:ext cx="2724030" cy="204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27555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27" y="2510"/>
            <a:ext cx="2439035" cy="3251835"/>
          </a:xfrm>
          <a:custGeom>
            <a:avLst/>
            <a:gdLst/>
            <a:ahLst/>
            <a:cxnLst/>
            <a:rect l="l" t="t" r="r" b="b"/>
            <a:pathLst>
              <a:path w="2439035" h="3251835">
                <a:moveTo>
                  <a:pt x="0" y="812810"/>
                </a:moveTo>
                <a:lnTo>
                  <a:pt x="1625620" y="812810"/>
                </a:lnTo>
                <a:lnTo>
                  <a:pt x="0" y="3251240"/>
                </a:lnTo>
              </a:path>
              <a:path w="2439035" h="3251835">
                <a:moveTo>
                  <a:pt x="2438430" y="0"/>
                </a:moveTo>
                <a:lnTo>
                  <a:pt x="2438430" y="1219215"/>
                </a:lnTo>
                <a:lnTo>
                  <a:pt x="2437507" y="1267090"/>
                </a:lnTo>
                <a:lnTo>
                  <a:pt x="2434762" y="1314497"/>
                </a:lnTo>
                <a:lnTo>
                  <a:pt x="2430228" y="1361402"/>
                </a:lnTo>
                <a:lnTo>
                  <a:pt x="2423938" y="1407773"/>
                </a:lnTo>
                <a:lnTo>
                  <a:pt x="2415928" y="1453574"/>
                </a:lnTo>
                <a:lnTo>
                  <a:pt x="2406230" y="1498772"/>
                </a:lnTo>
                <a:lnTo>
                  <a:pt x="2394879" y="1543333"/>
                </a:lnTo>
                <a:lnTo>
                  <a:pt x="2381908" y="1587223"/>
                </a:lnTo>
                <a:lnTo>
                  <a:pt x="2367352" y="1630408"/>
                </a:lnTo>
                <a:lnTo>
                  <a:pt x="2351244" y="1672855"/>
                </a:lnTo>
                <a:lnTo>
                  <a:pt x="2333618" y="1714529"/>
                </a:lnTo>
                <a:lnTo>
                  <a:pt x="2314508" y="1755397"/>
                </a:lnTo>
                <a:lnTo>
                  <a:pt x="2293949" y="1795425"/>
                </a:lnTo>
                <a:lnTo>
                  <a:pt x="2271973" y="1834579"/>
                </a:lnTo>
                <a:lnTo>
                  <a:pt x="2248614" y="1872824"/>
                </a:lnTo>
                <a:lnTo>
                  <a:pt x="2223907" y="1910128"/>
                </a:lnTo>
                <a:lnTo>
                  <a:pt x="2197886" y="1946456"/>
                </a:lnTo>
                <a:lnTo>
                  <a:pt x="2170584" y="1981774"/>
                </a:lnTo>
                <a:lnTo>
                  <a:pt x="2142035" y="2016049"/>
                </a:lnTo>
                <a:lnTo>
                  <a:pt x="2112273" y="2049246"/>
                </a:lnTo>
                <a:lnTo>
                  <a:pt x="2081332" y="2081332"/>
                </a:lnTo>
                <a:lnTo>
                  <a:pt x="2049246" y="2112273"/>
                </a:lnTo>
                <a:lnTo>
                  <a:pt x="2016049" y="2142035"/>
                </a:lnTo>
                <a:lnTo>
                  <a:pt x="1981774" y="2170584"/>
                </a:lnTo>
                <a:lnTo>
                  <a:pt x="1946456" y="2197886"/>
                </a:lnTo>
                <a:lnTo>
                  <a:pt x="1910128" y="2223908"/>
                </a:lnTo>
                <a:lnTo>
                  <a:pt x="1872824" y="2248614"/>
                </a:lnTo>
                <a:lnTo>
                  <a:pt x="1834578" y="2271973"/>
                </a:lnTo>
                <a:lnTo>
                  <a:pt x="1795425" y="2293949"/>
                </a:lnTo>
                <a:lnTo>
                  <a:pt x="1755397" y="2314509"/>
                </a:lnTo>
                <a:lnTo>
                  <a:pt x="1714529" y="2333619"/>
                </a:lnTo>
                <a:lnTo>
                  <a:pt x="1672855" y="2351244"/>
                </a:lnTo>
                <a:lnTo>
                  <a:pt x="1630408" y="2367352"/>
                </a:lnTo>
                <a:lnTo>
                  <a:pt x="1587222" y="2381909"/>
                </a:lnTo>
                <a:lnTo>
                  <a:pt x="1543332" y="2394879"/>
                </a:lnTo>
                <a:lnTo>
                  <a:pt x="1498771" y="2406230"/>
                </a:lnTo>
                <a:lnTo>
                  <a:pt x="1453573" y="2415928"/>
                </a:lnTo>
                <a:lnTo>
                  <a:pt x="1407772" y="2423938"/>
                </a:lnTo>
                <a:lnTo>
                  <a:pt x="1361402" y="2430228"/>
                </a:lnTo>
                <a:lnTo>
                  <a:pt x="1314496" y="2434762"/>
                </a:lnTo>
                <a:lnTo>
                  <a:pt x="1267089" y="2437508"/>
                </a:lnTo>
                <a:lnTo>
                  <a:pt x="1219215" y="2438430"/>
                </a:lnTo>
                <a:lnTo>
                  <a:pt x="0" y="2438430"/>
                </a:lnTo>
              </a:path>
            </a:pathLst>
          </a:custGeom>
          <a:ln w="20320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59268" y="4036879"/>
            <a:ext cx="2082800" cy="1108710"/>
          </a:xfrm>
          <a:custGeom>
            <a:avLst/>
            <a:gdLst/>
            <a:ahLst/>
            <a:cxnLst/>
            <a:rect l="l" t="t" r="r" b="b"/>
            <a:pathLst>
              <a:path w="2082800" h="1108710">
                <a:moveTo>
                  <a:pt x="0" y="1108588"/>
                </a:moveTo>
                <a:lnTo>
                  <a:pt x="13843" y="1062676"/>
                </a:lnTo>
                <a:lnTo>
                  <a:pt x="28549" y="1018944"/>
                </a:lnTo>
                <a:lnTo>
                  <a:pt x="44526" y="975812"/>
                </a:lnTo>
                <a:lnTo>
                  <a:pt x="61754" y="933304"/>
                </a:lnTo>
                <a:lnTo>
                  <a:pt x="80208" y="891441"/>
                </a:lnTo>
                <a:lnTo>
                  <a:pt x="99868" y="850246"/>
                </a:lnTo>
                <a:lnTo>
                  <a:pt x="120710" y="809741"/>
                </a:lnTo>
                <a:lnTo>
                  <a:pt x="142712" y="769949"/>
                </a:lnTo>
                <a:lnTo>
                  <a:pt x="165852" y="730891"/>
                </a:lnTo>
                <a:lnTo>
                  <a:pt x="190107" y="692591"/>
                </a:lnTo>
                <a:lnTo>
                  <a:pt x="215455" y="655071"/>
                </a:lnTo>
                <a:lnTo>
                  <a:pt x="241873" y="618353"/>
                </a:lnTo>
                <a:lnTo>
                  <a:pt x="269340" y="582459"/>
                </a:lnTo>
                <a:lnTo>
                  <a:pt x="297833" y="547412"/>
                </a:lnTo>
                <a:lnTo>
                  <a:pt x="327329" y="513234"/>
                </a:lnTo>
                <a:lnTo>
                  <a:pt x="357806" y="479948"/>
                </a:lnTo>
                <a:lnTo>
                  <a:pt x="389242" y="447575"/>
                </a:lnTo>
                <a:lnTo>
                  <a:pt x="421615" y="416139"/>
                </a:lnTo>
                <a:lnTo>
                  <a:pt x="454901" y="385662"/>
                </a:lnTo>
                <a:lnTo>
                  <a:pt x="489079" y="356166"/>
                </a:lnTo>
                <a:lnTo>
                  <a:pt x="524126" y="327673"/>
                </a:lnTo>
                <a:lnTo>
                  <a:pt x="560019" y="300207"/>
                </a:lnTo>
                <a:lnTo>
                  <a:pt x="596738" y="273788"/>
                </a:lnTo>
                <a:lnTo>
                  <a:pt x="634258" y="248440"/>
                </a:lnTo>
                <a:lnTo>
                  <a:pt x="672558" y="224185"/>
                </a:lnTo>
                <a:lnTo>
                  <a:pt x="711616" y="201045"/>
                </a:lnTo>
                <a:lnTo>
                  <a:pt x="751408" y="179043"/>
                </a:lnTo>
                <a:lnTo>
                  <a:pt x="791913" y="158201"/>
                </a:lnTo>
                <a:lnTo>
                  <a:pt x="833108" y="138542"/>
                </a:lnTo>
                <a:lnTo>
                  <a:pt x="874971" y="120087"/>
                </a:lnTo>
                <a:lnTo>
                  <a:pt x="917479" y="102860"/>
                </a:lnTo>
                <a:lnTo>
                  <a:pt x="960611" y="86882"/>
                </a:lnTo>
                <a:lnTo>
                  <a:pt x="1004343" y="72176"/>
                </a:lnTo>
                <a:lnTo>
                  <a:pt x="1048653" y="58765"/>
                </a:lnTo>
                <a:lnTo>
                  <a:pt x="1093520" y="46670"/>
                </a:lnTo>
                <a:lnTo>
                  <a:pt x="1138919" y="35914"/>
                </a:lnTo>
                <a:lnTo>
                  <a:pt x="1184831" y="26520"/>
                </a:lnTo>
                <a:lnTo>
                  <a:pt x="1231230" y="18510"/>
                </a:lnTo>
                <a:lnTo>
                  <a:pt x="1278097" y="11906"/>
                </a:lnTo>
                <a:lnTo>
                  <a:pt x="1325407" y="6730"/>
                </a:lnTo>
                <a:lnTo>
                  <a:pt x="1373139" y="3006"/>
                </a:lnTo>
                <a:lnTo>
                  <a:pt x="1421271" y="755"/>
                </a:lnTo>
                <a:lnTo>
                  <a:pt x="1469779" y="0"/>
                </a:lnTo>
                <a:lnTo>
                  <a:pt x="2082260" y="0"/>
                </a:lnTo>
              </a:path>
            </a:pathLst>
          </a:custGeom>
          <a:ln w="25401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7333B-4E65-2A14-807B-0B158EE462C0}"/>
              </a:ext>
            </a:extLst>
          </p:cNvPr>
          <p:cNvSpPr txBox="1"/>
          <p:nvPr/>
        </p:nvSpPr>
        <p:spPr>
          <a:xfrm>
            <a:off x="1692057" y="2346325"/>
            <a:ext cx="575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6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 Project architecture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396B7FC1-EEF3-0298-F979-2563C547D88A}"/>
              </a:ext>
            </a:extLst>
          </p:cNvPr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Assiut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Uni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ersity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8740AB74-0C9A-0AAE-721F-EB9A64742A00}"/>
              </a:ext>
            </a:extLst>
          </p:cNvPr>
          <p:cNvSpPr txBox="1"/>
          <p:nvPr/>
        </p:nvSpPr>
        <p:spPr>
          <a:xfrm>
            <a:off x="8448430" y="4792067"/>
            <a:ext cx="542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17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98142584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2000">
              <a:schemeClr val="accent1">
                <a:lumMod val="5000"/>
                <a:lumOff val="95000"/>
              </a:schemeClr>
            </a:gs>
            <a:gs pos="17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Assiut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Uni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ersity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F97714D7-40F0-A103-ACE0-4ACAE8BAAD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371198"/>
            <a:ext cx="3886200" cy="9393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3000" b="1" i="1" spc="20" dirty="0">
                <a:solidFill>
                  <a:srgbClr val="000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Project architecture</a:t>
            </a:r>
            <a:br>
              <a:rPr lang="en-US" sz="3000" b="1" i="1" spc="20" dirty="0">
                <a:solidFill>
                  <a:srgbClr val="000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en-US" sz="3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6F83FC67-FCBF-B272-D66D-B48CC5ABA323}"/>
              </a:ext>
            </a:extLst>
          </p:cNvPr>
          <p:cNvSpPr txBox="1"/>
          <p:nvPr/>
        </p:nvSpPr>
        <p:spPr>
          <a:xfrm>
            <a:off x="8448430" y="4792067"/>
            <a:ext cx="542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18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963E22-CB00-4D1F-865D-799D6AE430B5}"/>
              </a:ext>
            </a:extLst>
          </p:cNvPr>
          <p:cNvSpPr txBox="1"/>
          <p:nvPr/>
        </p:nvSpPr>
        <p:spPr>
          <a:xfrm>
            <a:off x="914400" y="1279443"/>
            <a:ext cx="2639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1. Collect Data in figure 3.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41CD1-67BE-6D66-A29D-6FC6E82FF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812925"/>
            <a:ext cx="4648200" cy="21903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DB7E70-F3F0-C3D9-D769-208D48F12946}"/>
              </a:ext>
            </a:extLst>
          </p:cNvPr>
          <p:cNvSpPr txBox="1"/>
          <p:nvPr/>
        </p:nvSpPr>
        <p:spPr>
          <a:xfrm>
            <a:off x="1828800" y="4151550"/>
            <a:ext cx="519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Figure 3.</a:t>
            </a:r>
            <a:r>
              <a:rPr lang="en-US" dirty="0"/>
              <a:t> Flowchart to explain how model collect data</a:t>
            </a:r>
          </a:p>
        </p:txBody>
      </p:sp>
    </p:spTree>
    <p:extLst>
      <p:ext uri="{BB962C8B-B14F-4D97-AF65-F5344CB8AC3E}">
        <p14:creationId xmlns:p14="http://schemas.microsoft.com/office/powerpoint/2010/main" val="2446089744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2000">
              <a:schemeClr val="accent1">
                <a:lumMod val="5000"/>
                <a:lumOff val="95000"/>
              </a:schemeClr>
            </a:gs>
            <a:gs pos="17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Assiut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Uni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ersity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6F83FC67-FCBF-B272-D66D-B48CC5ABA323}"/>
              </a:ext>
            </a:extLst>
          </p:cNvPr>
          <p:cNvSpPr txBox="1"/>
          <p:nvPr/>
        </p:nvSpPr>
        <p:spPr>
          <a:xfrm>
            <a:off x="8448430" y="4792067"/>
            <a:ext cx="542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19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963E22-CB00-4D1F-865D-799D6AE430B5}"/>
              </a:ext>
            </a:extLst>
          </p:cNvPr>
          <p:cNvSpPr txBox="1"/>
          <p:nvPr/>
        </p:nvSpPr>
        <p:spPr>
          <a:xfrm>
            <a:off x="914400" y="1145940"/>
            <a:ext cx="328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2. Hand initialization in Figure 4.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DB7E70-F3F0-C3D9-D769-208D48F12946}"/>
              </a:ext>
            </a:extLst>
          </p:cNvPr>
          <p:cNvSpPr txBox="1"/>
          <p:nvPr/>
        </p:nvSpPr>
        <p:spPr>
          <a:xfrm>
            <a:off x="1219200" y="4213005"/>
            <a:ext cx="631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Figure 4.</a:t>
            </a:r>
            <a:r>
              <a:rPr lang="en-US" dirty="0"/>
              <a:t> Flowchart to explain how model make Hand initialization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03DAB6-0714-0FC6-AEFC-D56B8D4DC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728" y="1858505"/>
            <a:ext cx="4731538" cy="21447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42013622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27" y="2510"/>
            <a:ext cx="2439035" cy="3251835"/>
          </a:xfrm>
          <a:custGeom>
            <a:avLst/>
            <a:gdLst/>
            <a:ahLst/>
            <a:cxnLst/>
            <a:rect l="l" t="t" r="r" b="b"/>
            <a:pathLst>
              <a:path w="2439035" h="3251835">
                <a:moveTo>
                  <a:pt x="0" y="812810"/>
                </a:moveTo>
                <a:lnTo>
                  <a:pt x="1625620" y="812810"/>
                </a:lnTo>
                <a:lnTo>
                  <a:pt x="0" y="3251240"/>
                </a:lnTo>
              </a:path>
              <a:path w="2439035" h="3251835">
                <a:moveTo>
                  <a:pt x="2438430" y="0"/>
                </a:moveTo>
                <a:lnTo>
                  <a:pt x="2438430" y="1219215"/>
                </a:lnTo>
                <a:lnTo>
                  <a:pt x="2437507" y="1267090"/>
                </a:lnTo>
                <a:lnTo>
                  <a:pt x="2434762" y="1314497"/>
                </a:lnTo>
                <a:lnTo>
                  <a:pt x="2430228" y="1361402"/>
                </a:lnTo>
                <a:lnTo>
                  <a:pt x="2423938" y="1407773"/>
                </a:lnTo>
                <a:lnTo>
                  <a:pt x="2415928" y="1453574"/>
                </a:lnTo>
                <a:lnTo>
                  <a:pt x="2406230" y="1498772"/>
                </a:lnTo>
                <a:lnTo>
                  <a:pt x="2394879" y="1543333"/>
                </a:lnTo>
                <a:lnTo>
                  <a:pt x="2381908" y="1587223"/>
                </a:lnTo>
                <a:lnTo>
                  <a:pt x="2367352" y="1630408"/>
                </a:lnTo>
                <a:lnTo>
                  <a:pt x="2351244" y="1672855"/>
                </a:lnTo>
                <a:lnTo>
                  <a:pt x="2333618" y="1714529"/>
                </a:lnTo>
                <a:lnTo>
                  <a:pt x="2314508" y="1755397"/>
                </a:lnTo>
                <a:lnTo>
                  <a:pt x="2293949" y="1795425"/>
                </a:lnTo>
                <a:lnTo>
                  <a:pt x="2271973" y="1834579"/>
                </a:lnTo>
                <a:lnTo>
                  <a:pt x="2248614" y="1872824"/>
                </a:lnTo>
                <a:lnTo>
                  <a:pt x="2223907" y="1910128"/>
                </a:lnTo>
                <a:lnTo>
                  <a:pt x="2197886" y="1946456"/>
                </a:lnTo>
                <a:lnTo>
                  <a:pt x="2170584" y="1981774"/>
                </a:lnTo>
                <a:lnTo>
                  <a:pt x="2142035" y="2016049"/>
                </a:lnTo>
                <a:lnTo>
                  <a:pt x="2112273" y="2049246"/>
                </a:lnTo>
                <a:lnTo>
                  <a:pt x="2081332" y="2081332"/>
                </a:lnTo>
                <a:lnTo>
                  <a:pt x="2049246" y="2112273"/>
                </a:lnTo>
                <a:lnTo>
                  <a:pt x="2016049" y="2142035"/>
                </a:lnTo>
                <a:lnTo>
                  <a:pt x="1981774" y="2170584"/>
                </a:lnTo>
                <a:lnTo>
                  <a:pt x="1946456" y="2197886"/>
                </a:lnTo>
                <a:lnTo>
                  <a:pt x="1910128" y="2223908"/>
                </a:lnTo>
                <a:lnTo>
                  <a:pt x="1872824" y="2248614"/>
                </a:lnTo>
                <a:lnTo>
                  <a:pt x="1834578" y="2271973"/>
                </a:lnTo>
                <a:lnTo>
                  <a:pt x="1795425" y="2293949"/>
                </a:lnTo>
                <a:lnTo>
                  <a:pt x="1755397" y="2314509"/>
                </a:lnTo>
                <a:lnTo>
                  <a:pt x="1714529" y="2333619"/>
                </a:lnTo>
                <a:lnTo>
                  <a:pt x="1672855" y="2351244"/>
                </a:lnTo>
                <a:lnTo>
                  <a:pt x="1630408" y="2367352"/>
                </a:lnTo>
                <a:lnTo>
                  <a:pt x="1587222" y="2381909"/>
                </a:lnTo>
                <a:lnTo>
                  <a:pt x="1543332" y="2394879"/>
                </a:lnTo>
                <a:lnTo>
                  <a:pt x="1498771" y="2406230"/>
                </a:lnTo>
                <a:lnTo>
                  <a:pt x="1453573" y="2415928"/>
                </a:lnTo>
                <a:lnTo>
                  <a:pt x="1407772" y="2423938"/>
                </a:lnTo>
                <a:lnTo>
                  <a:pt x="1361402" y="2430228"/>
                </a:lnTo>
                <a:lnTo>
                  <a:pt x="1314496" y="2434762"/>
                </a:lnTo>
                <a:lnTo>
                  <a:pt x="1267089" y="2437508"/>
                </a:lnTo>
                <a:lnTo>
                  <a:pt x="1219215" y="2438430"/>
                </a:lnTo>
                <a:lnTo>
                  <a:pt x="0" y="2438430"/>
                </a:lnTo>
              </a:path>
            </a:pathLst>
          </a:custGeom>
          <a:ln w="20320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59268" y="4036879"/>
            <a:ext cx="2082800" cy="1108710"/>
          </a:xfrm>
          <a:custGeom>
            <a:avLst/>
            <a:gdLst/>
            <a:ahLst/>
            <a:cxnLst/>
            <a:rect l="l" t="t" r="r" b="b"/>
            <a:pathLst>
              <a:path w="2082800" h="1108710">
                <a:moveTo>
                  <a:pt x="0" y="1108588"/>
                </a:moveTo>
                <a:lnTo>
                  <a:pt x="13843" y="1062676"/>
                </a:lnTo>
                <a:lnTo>
                  <a:pt x="28549" y="1018944"/>
                </a:lnTo>
                <a:lnTo>
                  <a:pt x="44526" y="975812"/>
                </a:lnTo>
                <a:lnTo>
                  <a:pt x="61754" y="933304"/>
                </a:lnTo>
                <a:lnTo>
                  <a:pt x="80208" y="891441"/>
                </a:lnTo>
                <a:lnTo>
                  <a:pt x="99868" y="850246"/>
                </a:lnTo>
                <a:lnTo>
                  <a:pt x="120710" y="809741"/>
                </a:lnTo>
                <a:lnTo>
                  <a:pt x="142712" y="769949"/>
                </a:lnTo>
                <a:lnTo>
                  <a:pt x="165852" y="730891"/>
                </a:lnTo>
                <a:lnTo>
                  <a:pt x="190107" y="692591"/>
                </a:lnTo>
                <a:lnTo>
                  <a:pt x="215455" y="655071"/>
                </a:lnTo>
                <a:lnTo>
                  <a:pt x="241873" y="618353"/>
                </a:lnTo>
                <a:lnTo>
                  <a:pt x="269340" y="582459"/>
                </a:lnTo>
                <a:lnTo>
                  <a:pt x="297833" y="547412"/>
                </a:lnTo>
                <a:lnTo>
                  <a:pt x="327329" y="513234"/>
                </a:lnTo>
                <a:lnTo>
                  <a:pt x="357806" y="479948"/>
                </a:lnTo>
                <a:lnTo>
                  <a:pt x="389242" y="447575"/>
                </a:lnTo>
                <a:lnTo>
                  <a:pt x="421615" y="416139"/>
                </a:lnTo>
                <a:lnTo>
                  <a:pt x="454901" y="385662"/>
                </a:lnTo>
                <a:lnTo>
                  <a:pt x="489079" y="356166"/>
                </a:lnTo>
                <a:lnTo>
                  <a:pt x="524126" y="327673"/>
                </a:lnTo>
                <a:lnTo>
                  <a:pt x="560019" y="300207"/>
                </a:lnTo>
                <a:lnTo>
                  <a:pt x="596738" y="273788"/>
                </a:lnTo>
                <a:lnTo>
                  <a:pt x="634258" y="248440"/>
                </a:lnTo>
                <a:lnTo>
                  <a:pt x="672558" y="224185"/>
                </a:lnTo>
                <a:lnTo>
                  <a:pt x="711616" y="201045"/>
                </a:lnTo>
                <a:lnTo>
                  <a:pt x="751408" y="179043"/>
                </a:lnTo>
                <a:lnTo>
                  <a:pt x="791913" y="158201"/>
                </a:lnTo>
                <a:lnTo>
                  <a:pt x="833108" y="138542"/>
                </a:lnTo>
                <a:lnTo>
                  <a:pt x="874971" y="120087"/>
                </a:lnTo>
                <a:lnTo>
                  <a:pt x="917479" y="102860"/>
                </a:lnTo>
                <a:lnTo>
                  <a:pt x="960611" y="86882"/>
                </a:lnTo>
                <a:lnTo>
                  <a:pt x="1004343" y="72176"/>
                </a:lnTo>
                <a:lnTo>
                  <a:pt x="1048653" y="58765"/>
                </a:lnTo>
                <a:lnTo>
                  <a:pt x="1093520" y="46670"/>
                </a:lnTo>
                <a:lnTo>
                  <a:pt x="1138919" y="35914"/>
                </a:lnTo>
                <a:lnTo>
                  <a:pt x="1184831" y="26520"/>
                </a:lnTo>
                <a:lnTo>
                  <a:pt x="1231230" y="18510"/>
                </a:lnTo>
                <a:lnTo>
                  <a:pt x="1278097" y="11906"/>
                </a:lnTo>
                <a:lnTo>
                  <a:pt x="1325407" y="6730"/>
                </a:lnTo>
                <a:lnTo>
                  <a:pt x="1373139" y="3006"/>
                </a:lnTo>
                <a:lnTo>
                  <a:pt x="1421271" y="755"/>
                </a:lnTo>
                <a:lnTo>
                  <a:pt x="1469779" y="0"/>
                </a:lnTo>
                <a:lnTo>
                  <a:pt x="2082260" y="0"/>
                </a:lnTo>
              </a:path>
            </a:pathLst>
          </a:custGeom>
          <a:ln w="25401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BBFDE-90F6-5225-0205-FF49D5552FB6}"/>
              </a:ext>
            </a:extLst>
          </p:cNvPr>
          <p:cNvSpPr txBox="1"/>
          <p:nvPr/>
        </p:nvSpPr>
        <p:spPr>
          <a:xfrm>
            <a:off x="2971800" y="726311"/>
            <a:ext cx="31210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Table of Contents: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7333B-4E65-2A14-807B-0B158EE462C0}"/>
              </a:ext>
            </a:extLst>
          </p:cNvPr>
          <p:cNvSpPr txBox="1"/>
          <p:nvPr/>
        </p:nvSpPr>
        <p:spPr>
          <a:xfrm>
            <a:off x="2467756" y="2077909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Team Member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Task description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Demo of the running application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Contribution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 architecture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Methods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Results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396B7FC1-EEF3-0298-F979-2563C547D88A}"/>
              </a:ext>
            </a:extLst>
          </p:cNvPr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25" dirty="0">
                <a:solidFill>
                  <a:srgbClr val="6198D2"/>
                </a:solidFill>
                <a:latin typeface="Trebuchet MS"/>
                <a:cs typeface="Trebuchet MS"/>
              </a:rPr>
              <a:t>Assiut</a:t>
            </a:r>
            <a:r>
              <a:rPr sz="1200" spc="-70" dirty="0">
                <a:solidFill>
                  <a:srgbClr val="6198D2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6198D2"/>
                </a:solidFill>
                <a:latin typeface="Trebuchet MS"/>
                <a:cs typeface="Trebuchet MS"/>
              </a:rPr>
              <a:t>Uni</a:t>
            </a:r>
            <a:r>
              <a:rPr sz="1200" spc="-5" dirty="0">
                <a:solidFill>
                  <a:srgbClr val="6198D2"/>
                </a:solidFill>
                <a:latin typeface="Trebuchet MS"/>
                <a:cs typeface="Trebuchet MS"/>
              </a:rPr>
              <a:t>v</a:t>
            </a:r>
            <a:r>
              <a:rPr sz="1200" spc="-10" dirty="0">
                <a:solidFill>
                  <a:srgbClr val="6198D2"/>
                </a:solidFill>
                <a:latin typeface="Trebuchet MS"/>
                <a:cs typeface="Trebuchet MS"/>
              </a:rPr>
              <a:t>ersity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793A2CEA-5BE5-6362-F481-4D0E03266FB4}"/>
              </a:ext>
            </a:extLst>
          </p:cNvPr>
          <p:cNvSpPr txBox="1"/>
          <p:nvPr/>
        </p:nvSpPr>
        <p:spPr>
          <a:xfrm>
            <a:off x="8600830" y="4792067"/>
            <a:ext cx="3898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2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96461680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2000">
              <a:schemeClr val="accent1">
                <a:lumMod val="5000"/>
                <a:lumOff val="95000"/>
              </a:schemeClr>
            </a:gs>
            <a:gs pos="17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Assiut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Uni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ersity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6F83FC67-FCBF-B272-D66D-B48CC5ABA323}"/>
              </a:ext>
            </a:extLst>
          </p:cNvPr>
          <p:cNvSpPr txBox="1"/>
          <p:nvPr/>
        </p:nvSpPr>
        <p:spPr>
          <a:xfrm>
            <a:off x="8448430" y="4792067"/>
            <a:ext cx="542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20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963E22-CB00-4D1F-865D-799D6AE430B5}"/>
              </a:ext>
            </a:extLst>
          </p:cNvPr>
          <p:cNvSpPr txBox="1"/>
          <p:nvPr/>
        </p:nvSpPr>
        <p:spPr>
          <a:xfrm>
            <a:off x="914400" y="1145940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3. Training Model in Figure 5.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DB7E70-F3F0-C3D9-D769-208D48F12946}"/>
              </a:ext>
            </a:extLst>
          </p:cNvPr>
          <p:cNvSpPr txBox="1"/>
          <p:nvPr/>
        </p:nvSpPr>
        <p:spPr>
          <a:xfrm>
            <a:off x="1447800" y="4213005"/>
            <a:ext cx="553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Figure 5.</a:t>
            </a:r>
            <a:r>
              <a:rPr lang="en-US" dirty="0"/>
              <a:t> Flowchart to explain how model training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A5EB73-8F36-069F-3D2E-A03ED5A9A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859477"/>
            <a:ext cx="4267200" cy="21437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43095663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2000">
              <a:schemeClr val="accent1">
                <a:lumMod val="5000"/>
                <a:lumOff val="95000"/>
              </a:schemeClr>
            </a:gs>
            <a:gs pos="17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Assiut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Uni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ersity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6F83FC67-FCBF-B272-D66D-B48CC5ABA323}"/>
              </a:ext>
            </a:extLst>
          </p:cNvPr>
          <p:cNvSpPr txBox="1"/>
          <p:nvPr/>
        </p:nvSpPr>
        <p:spPr>
          <a:xfrm>
            <a:off x="8448430" y="4792067"/>
            <a:ext cx="542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21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963E22-CB00-4D1F-865D-799D6AE430B5}"/>
              </a:ext>
            </a:extLst>
          </p:cNvPr>
          <p:cNvSpPr txBox="1"/>
          <p:nvPr/>
        </p:nvSpPr>
        <p:spPr>
          <a:xfrm>
            <a:off x="914400" y="1001351"/>
            <a:ext cx="444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4. Real-time Gesture Recognition in Figure 6.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DB7E70-F3F0-C3D9-D769-208D48F12946}"/>
              </a:ext>
            </a:extLst>
          </p:cNvPr>
          <p:cNvSpPr txBox="1"/>
          <p:nvPr/>
        </p:nvSpPr>
        <p:spPr>
          <a:xfrm>
            <a:off x="990600" y="4213005"/>
            <a:ext cx="697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Figure 6.</a:t>
            </a:r>
            <a:r>
              <a:rPr lang="en-US" dirty="0"/>
              <a:t> Flowchart to explain how model Real-time Gesture Recognition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712914-0493-E0EC-B535-6330089BC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660214"/>
            <a:ext cx="5334000" cy="234306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60714216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27" y="2510"/>
            <a:ext cx="2439035" cy="3251835"/>
          </a:xfrm>
          <a:custGeom>
            <a:avLst/>
            <a:gdLst/>
            <a:ahLst/>
            <a:cxnLst/>
            <a:rect l="l" t="t" r="r" b="b"/>
            <a:pathLst>
              <a:path w="2439035" h="3251835">
                <a:moveTo>
                  <a:pt x="0" y="812810"/>
                </a:moveTo>
                <a:lnTo>
                  <a:pt x="1625620" y="812810"/>
                </a:lnTo>
                <a:lnTo>
                  <a:pt x="0" y="3251240"/>
                </a:lnTo>
              </a:path>
              <a:path w="2439035" h="3251835">
                <a:moveTo>
                  <a:pt x="2438430" y="0"/>
                </a:moveTo>
                <a:lnTo>
                  <a:pt x="2438430" y="1219215"/>
                </a:lnTo>
                <a:lnTo>
                  <a:pt x="2437507" y="1267090"/>
                </a:lnTo>
                <a:lnTo>
                  <a:pt x="2434762" y="1314497"/>
                </a:lnTo>
                <a:lnTo>
                  <a:pt x="2430228" y="1361402"/>
                </a:lnTo>
                <a:lnTo>
                  <a:pt x="2423938" y="1407773"/>
                </a:lnTo>
                <a:lnTo>
                  <a:pt x="2415928" y="1453574"/>
                </a:lnTo>
                <a:lnTo>
                  <a:pt x="2406230" y="1498772"/>
                </a:lnTo>
                <a:lnTo>
                  <a:pt x="2394879" y="1543333"/>
                </a:lnTo>
                <a:lnTo>
                  <a:pt x="2381908" y="1587223"/>
                </a:lnTo>
                <a:lnTo>
                  <a:pt x="2367352" y="1630408"/>
                </a:lnTo>
                <a:lnTo>
                  <a:pt x="2351244" y="1672855"/>
                </a:lnTo>
                <a:lnTo>
                  <a:pt x="2333618" y="1714529"/>
                </a:lnTo>
                <a:lnTo>
                  <a:pt x="2314508" y="1755397"/>
                </a:lnTo>
                <a:lnTo>
                  <a:pt x="2293949" y="1795425"/>
                </a:lnTo>
                <a:lnTo>
                  <a:pt x="2271973" y="1834579"/>
                </a:lnTo>
                <a:lnTo>
                  <a:pt x="2248614" y="1872824"/>
                </a:lnTo>
                <a:lnTo>
                  <a:pt x="2223907" y="1910128"/>
                </a:lnTo>
                <a:lnTo>
                  <a:pt x="2197886" y="1946456"/>
                </a:lnTo>
                <a:lnTo>
                  <a:pt x="2170584" y="1981774"/>
                </a:lnTo>
                <a:lnTo>
                  <a:pt x="2142035" y="2016049"/>
                </a:lnTo>
                <a:lnTo>
                  <a:pt x="2112273" y="2049246"/>
                </a:lnTo>
                <a:lnTo>
                  <a:pt x="2081332" y="2081332"/>
                </a:lnTo>
                <a:lnTo>
                  <a:pt x="2049246" y="2112273"/>
                </a:lnTo>
                <a:lnTo>
                  <a:pt x="2016049" y="2142035"/>
                </a:lnTo>
                <a:lnTo>
                  <a:pt x="1981774" y="2170584"/>
                </a:lnTo>
                <a:lnTo>
                  <a:pt x="1946456" y="2197886"/>
                </a:lnTo>
                <a:lnTo>
                  <a:pt x="1910128" y="2223908"/>
                </a:lnTo>
                <a:lnTo>
                  <a:pt x="1872824" y="2248614"/>
                </a:lnTo>
                <a:lnTo>
                  <a:pt x="1834578" y="2271973"/>
                </a:lnTo>
                <a:lnTo>
                  <a:pt x="1795425" y="2293949"/>
                </a:lnTo>
                <a:lnTo>
                  <a:pt x="1755397" y="2314509"/>
                </a:lnTo>
                <a:lnTo>
                  <a:pt x="1714529" y="2333619"/>
                </a:lnTo>
                <a:lnTo>
                  <a:pt x="1672855" y="2351244"/>
                </a:lnTo>
                <a:lnTo>
                  <a:pt x="1630408" y="2367352"/>
                </a:lnTo>
                <a:lnTo>
                  <a:pt x="1587222" y="2381909"/>
                </a:lnTo>
                <a:lnTo>
                  <a:pt x="1543332" y="2394879"/>
                </a:lnTo>
                <a:lnTo>
                  <a:pt x="1498771" y="2406230"/>
                </a:lnTo>
                <a:lnTo>
                  <a:pt x="1453573" y="2415928"/>
                </a:lnTo>
                <a:lnTo>
                  <a:pt x="1407772" y="2423938"/>
                </a:lnTo>
                <a:lnTo>
                  <a:pt x="1361402" y="2430228"/>
                </a:lnTo>
                <a:lnTo>
                  <a:pt x="1314496" y="2434762"/>
                </a:lnTo>
                <a:lnTo>
                  <a:pt x="1267089" y="2437508"/>
                </a:lnTo>
                <a:lnTo>
                  <a:pt x="1219215" y="2438430"/>
                </a:lnTo>
                <a:lnTo>
                  <a:pt x="0" y="2438430"/>
                </a:lnTo>
              </a:path>
            </a:pathLst>
          </a:custGeom>
          <a:ln w="20320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59268" y="4036879"/>
            <a:ext cx="2082800" cy="1108710"/>
          </a:xfrm>
          <a:custGeom>
            <a:avLst/>
            <a:gdLst/>
            <a:ahLst/>
            <a:cxnLst/>
            <a:rect l="l" t="t" r="r" b="b"/>
            <a:pathLst>
              <a:path w="2082800" h="1108710">
                <a:moveTo>
                  <a:pt x="0" y="1108588"/>
                </a:moveTo>
                <a:lnTo>
                  <a:pt x="13843" y="1062676"/>
                </a:lnTo>
                <a:lnTo>
                  <a:pt x="28549" y="1018944"/>
                </a:lnTo>
                <a:lnTo>
                  <a:pt x="44526" y="975812"/>
                </a:lnTo>
                <a:lnTo>
                  <a:pt x="61754" y="933304"/>
                </a:lnTo>
                <a:lnTo>
                  <a:pt x="80208" y="891441"/>
                </a:lnTo>
                <a:lnTo>
                  <a:pt x="99868" y="850246"/>
                </a:lnTo>
                <a:lnTo>
                  <a:pt x="120710" y="809741"/>
                </a:lnTo>
                <a:lnTo>
                  <a:pt x="142712" y="769949"/>
                </a:lnTo>
                <a:lnTo>
                  <a:pt x="165852" y="730891"/>
                </a:lnTo>
                <a:lnTo>
                  <a:pt x="190107" y="692591"/>
                </a:lnTo>
                <a:lnTo>
                  <a:pt x="215455" y="655071"/>
                </a:lnTo>
                <a:lnTo>
                  <a:pt x="241873" y="618353"/>
                </a:lnTo>
                <a:lnTo>
                  <a:pt x="269340" y="582459"/>
                </a:lnTo>
                <a:lnTo>
                  <a:pt x="297833" y="547412"/>
                </a:lnTo>
                <a:lnTo>
                  <a:pt x="327329" y="513234"/>
                </a:lnTo>
                <a:lnTo>
                  <a:pt x="357806" y="479948"/>
                </a:lnTo>
                <a:lnTo>
                  <a:pt x="389242" y="447575"/>
                </a:lnTo>
                <a:lnTo>
                  <a:pt x="421615" y="416139"/>
                </a:lnTo>
                <a:lnTo>
                  <a:pt x="454901" y="385662"/>
                </a:lnTo>
                <a:lnTo>
                  <a:pt x="489079" y="356166"/>
                </a:lnTo>
                <a:lnTo>
                  <a:pt x="524126" y="327673"/>
                </a:lnTo>
                <a:lnTo>
                  <a:pt x="560019" y="300207"/>
                </a:lnTo>
                <a:lnTo>
                  <a:pt x="596738" y="273788"/>
                </a:lnTo>
                <a:lnTo>
                  <a:pt x="634258" y="248440"/>
                </a:lnTo>
                <a:lnTo>
                  <a:pt x="672558" y="224185"/>
                </a:lnTo>
                <a:lnTo>
                  <a:pt x="711616" y="201045"/>
                </a:lnTo>
                <a:lnTo>
                  <a:pt x="751408" y="179043"/>
                </a:lnTo>
                <a:lnTo>
                  <a:pt x="791913" y="158201"/>
                </a:lnTo>
                <a:lnTo>
                  <a:pt x="833108" y="138542"/>
                </a:lnTo>
                <a:lnTo>
                  <a:pt x="874971" y="120087"/>
                </a:lnTo>
                <a:lnTo>
                  <a:pt x="917479" y="102860"/>
                </a:lnTo>
                <a:lnTo>
                  <a:pt x="960611" y="86882"/>
                </a:lnTo>
                <a:lnTo>
                  <a:pt x="1004343" y="72176"/>
                </a:lnTo>
                <a:lnTo>
                  <a:pt x="1048653" y="58765"/>
                </a:lnTo>
                <a:lnTo>
                  <a:pt x="1093520" y="46670"/>
                </a:lnTo>
                <a:lnTo>
                  <a:pt x="1138919" y="35914"/>
                </a:lnTo>
                <a:lnTo>
                  <a:pt x="1184831" y="26520"/>
                </a:lnTo>
                <a:lnTo>
                  <a:pt x="1231230" y="18510"/>
                </a:lnTo>
                <a:lnTo>
                  <a:pt x="1278097" y="11906"/>
                </a:lnTo>
                <a:lnTo>
                  <a:pt x="1325407" y="6730"/>
                </a:lnTo>
                <a:lnTo>
                  <a:pt x="1373139" y="3006"/>
                </a:lnTo>
                <a:lnTo>
                  <a:pt x="1421271" y="755"/>
                </a:lnTo>
                <a:lnTo>
                  <a:pt x="1469779" y="0"/>
                </a:lnTo>
                <a:lnTo>
                  <a:pt x="2082260" y="0"/>
                </a:lnTo>
              </a:path>
            </a:pathLst>
          </a:custGeom>
          <a:ln w="25401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7333B-4E65-2A14-807B-0B158EE462C0}"/>
              </a:ext>
            </a:extLst>
          </p:cNvPr>
          <p:cNvSpPr txBox="1"/>
          <p:nvPr/>
        </p:nvSpPr>
        <p:spPr>
          <a:xfrm>
            <a:off x="2971800" y="2270125"/>
            <a:ext cx="2940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7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 Methods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396B7FC1-EEF3-0298-F979-2563C547D88A}"/>
              </a:ext>
            </a:extLst>
          </p:cNvPr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Assiut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Uni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ersity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C76BDE8D-5098-EAFC-B29C-B0DBC545AC4C}"/>
              </a:ext>
            </a:extLst>
          </p:cNvPr>
          <p:cNvSpPr txBox="1"/>
          <p:nvPr/>
        </p:nvSpPr>
        <p:spPr>
          <a:xfrm>
            <a:off x="8448430" y="4792067"/>
            <a:ext cx="542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22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01626346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2000">
              <a:schemeClr val="accent1">
                <a:lumMod val="5000"/>
                <a:lumOff val="95000"/>
              </a:schemeClr>
            </a:gs>
            <a:gs pos="17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25" dirty="0">
                <a:solidFill>
                  <a:srgbClr val="6198D2"/>
                </a:solidFill>
                <a:latin typeface="Trebuchet MS"/>
                <a:cs typeface="Trebuchet MS"/>
              </a:rPr>
              <a:t>Assiut</a:t>
            </a:r>
            <a:r>
              <a:rPr sz="1200" spc="-70" dirty="0">
                <a:solidFill>
                  <a:srgbClr val="6198D2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6198D2"/>
                </a:solidFill>
                <a:latin typeface="Trebuchet MS"/>
                <a:cs typeface="Trebuchet MS"/>
              </a:rPr>
              <a:t>Uni</a:t>
            </a:r>
            <a:r>
              <a:rPr sz="1200" spc="-5" dirty="0">
                <a:solidFill>
                  <a:srgbClr val="6198D2"/>
                </a:solidFill>
                <a:latin typeface="Trebuchet MS"/>
                <a:cs typeface="Trebuchet MS"/>
              </a:rPr>
              <a:t>v</a:t>
            </a:r>
            <a:r>
              <a:rPr sz="1200" spc="-10" dirty="0">
                <a:solidFill>
                  <a:srgbClr val="6198D2"/>
                </a:solidFill>
                <a:latin typeface="Trebuchet MS"/>
                <a:cs typeface="Trebuchet MS"/>
              </a:rPr>
              <a:t>ersity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BFD9C16-B90E-6977-9F1F-ADDD215352EC}"/>
              </a:ext>
            </a:extLst>
          </p:cNvPr>
          <p:cNvSpPr txBox="1">
            <a:spLocks/>
          </p:cNvSpPr>
          <p:nvPr/>
        </p:nvSpPr>
        <p:spPr>
          <a:xfrm>
            <a:off x="381000" y="371198"/>
            <a:ext cx="1676400" cy="4776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25"/>
              </a:spcBef>
            </a:pPr>
            <a:r>
              <a:rPr lang="en-US" sz="3000" b="1" i="1" spc="20" dirty="0">
                <a:solidFill>
                  <a:srgbClr val="000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Methods</a:t>
            </a:r>
            <a:endParaRPr lang="en-US" sz="3000" b="1" i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43AE9EDF-8CFA-8BE1-1A15-A6AE3A01B3CE}"/>
              </a:ext>
            </a:extLst>
          </p:cNvPr>
          <p:cNvSpPr txBox="1"/>
          <p:nvPr/>
        </p:nvSpPr>
        <p:spPr>
          <a:xfrm>
            <a:off x="8448430" y="4792067"/>
            <a:ext cx="542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23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FCD3D-49DC-6F86-505D-C493A7386FFF}"/>
              </a:ext>
            </a:extLst>
          </p:cNvPr>
          <p:cNvSpPr txBox="1"/>
          <p:nvPr/>
        </p:nvSpPr>
        <p:spPr>
          <a:xfrm>
            <a:off x="371230" y="1355725"/>
            <a:ext cx="8077200" cy="2630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i="1" kern="0" dirty="0"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Support Vector Classifier (SVC) :</a:t>
            </a:r>
            <a:r>
              <a:rPr lang="en-US" sz="1800" kern="0" dirty="0"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marR="0" lvl="0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1800" kern="0" dirty="0">
              <a:effectLst/>
              <a:latin typeface="Franklin Gothic Demi" panose="020B07030201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0" lvl="3" indent="-342900">
              <a:lnSpc>
                <a:spcPct val="106000"/>
              </a:lnSpc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This model is trained using the </a:t>
            </a:r>
            <a:r>
              <a:rPr lang="en-US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SVC()</a:t>
            </a: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class from scikit-learn (</a:t>
            </a:r>
            <a:r>
              <a:rPr lang="en-US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sklearn.svm</a:t>
            </a: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). 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657350" lvl="2" indent="-285750">
              <a:lnSpc>
                <a:spcPct val="106000"/>
              </a:lnSpc>
              <a:buFont typeface="Wingdings" panose="05000000000000000000" pitchFamily="2" charset="2"/>
              <a:buChar char="§"/>
            </a:pP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It's a supervised learning model used for classification tasks. 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657350" lvl="2" indent="-285750">
              <a:lnSpc>
                <a:spcPct val="106000"/>
              </a:lnSpc>
              <a:buFont typeface="Wingdings" panose="05000000000000000000" pitchFamily="2" charset="2"/>
              <a:buChar char="§"/>
            </a:pP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 the provided code, it's trained to classify hand gestures based on extracted hand landmarks.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422790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2000">
              <a:schemeClr val="accent1">
                <a:lumMod val="5000"/>
                <a:lumOff val="95000"/>
              </a:schemeClr>
            </a:gs>
            <a:gs pos="17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25" dirty="0">
                <a:solidFill>
                  <a:srgbClr val="6198D2"/>
                </a:solidFill>
                <a:latin typeface="Trebuchet MS"/>
                <a:cs typeface="Trebuchet MS"/>
              </a:rPr>
              <a:t>Assiut</a:t>
            </a:r>
            <a:r>
              <a:rPr sz="1200" spc="-70" dirty="0">
                <a:solidFill>
                  <a:srgbClr val="6198D2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6198D2"/>
                </a:solidFill>
                <a:latin typeface="Trebuchet MS"/>
                <a:cs typeface="Trebuchet MS"/>
              </a:rPr>
              <a:t>Uni</a:t>
            </a:r>
            <a:r>
              <a:rPr sz="1200" spc="-5" dirty="0">
                <a:solidFill>
                  <a:srgbClr val="6198D2"/>
                </a:solidFill>
                <a:latin typeface="Trebuchet MS"/>
                <a:cs typeface="Trebuchet MS"/>
              </a:rPr>
              <a:t>v</a:t>
            </a:r>
            <a:r>
              <a:rPr sz="1200" spc="-10" dirty="0">
                <a:solidFill>
                  <a:srgbClr val="6198D2"/>
                </a:solidFill>
                <a:latin typeface="Trebuchet MS"/>
                <a:cs typeface="Trebuchet MS"/>
              </a:rPr>
              <a:t>ersity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BFD9C16-B90E-6977-9F1F-ADDD215352EC}"/>
              </a:ext>
            </a:extLst>
          </p:cNvPr>
          <p:cNvSpPr txBox="1">
            <a:spLocks/>
          </p:cNvSpPr>
          <p:nvPr/>
        </p:nvSpPr>
        <p:spPr>
          <a:xfrm>
            <a:off x="381000" y="371198"/>
            <a:ext cx="1676400" cy="4776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25"/>
              </a:spcBef>
            </a:pPr>
            <a:r>
              <a:rPr lang="en-US" sz="3000" b="1" i="1" spc="20" dirty="0">
                <a:solidFill>
                  <a:srgbClr val="000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Methods</a:t>
            </a:r>
            <a:endParaRPr lang="en-US" sz="3000" b="1" i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43AE9EDF-8CFA-8BE1-1A15-A6AE3A01B3CE}"/>
              </a:ext>
            </a:extLst>
          </p:cNvPr>
          <p:cNvSpPr txBox="1"/>
          <p:nvPr/>
        </p:nvSpPr>
        <p:spPr>
          <a:xfrm>
            <a:off x="8448430" y="4792067"/>
            <a:ext cx="542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24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FCD3D-49DC-6F86-505D-C493A7386FFF}"/>
              </a:ext>
            </a:extLst>
          </p:cNvPr>
          <p:cNvSpPr txBox="1"/>
          <p:nvPr/>
        </p:nvSpPr>
        <p:spPr>
          <a:xfrm>
            <a:off x="371230" y="1355725"/>
            <a:ext cx="8077200" cy="242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i="1" kern="0" dirty="0">
                <a:latin typeface="Franklin Gothic Demi" panose="020B0703020102020204" pitchFamily="34" charset="0"/>
                <a:cs typeface="Arial" panose="020B0604020202020204" pitchFamily="34" charset="0"/>
              </a:rPr>
              <a:t>2. </a:t>
            </a:r>
            <a:r>
              <a:rPr lang="en-US" b="1" i="1" kern="0" dirty="0" err="1">
                <a:latin typeface="Franklin Gothic Demi" panose="020B0703020102020204" pitchFamily="34" charset="0"/>
                <a:cs typeface="Arial" panose="020B0604020202020204" pitchFamily="34" charset="0"/>
              </a:rPr>
              <a:t>MediaPipe</a:t>
            </a:r>
            <a:r>
              <a:rPr lang="en-US" b="1" i="1" kern="0" dirty="0">
                <a:latin typeface="Franklin Gothic Demi" panose="020B0703020102020204" pitchFamily="34" charset="0"/>
                <a:cs typeface="Arial" panose="020B0604020202020204" pitchFamily="34" charset="0"/>
              </a:rPr>
              <a:t> Hands Model : </a:t>
            </a:r>
          </a:p>
          <a:p>
            <a:pPr marR="0" lv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b="1" i="1" kern="0" dirty="0">
              <a:latin typeface="Franklin Gothic Demi" panose="020B0703020102020204" pitchFamily="34" charset="0"/>
              <a:cs typeface="Arial" panose="020B0604020202020204" pitchFamily="34" charset="0"/>
            </a:endParaRPr>
          </a:p>
          <a:p>
            <a:pPr marL="1657350" lvl="3" indent="-285750">
              <a:lnSpc>
                <a:spcPct val="106000"/>
              </a:lnSpc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This model is utilized through the </a:t>
            </a:r>
            <a:r>
              <a:rPr lang="en-US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mp_hands.Hands</a:t>
            </a: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() method from the </a:t>
            </a:r>
            <a:r>
              <a:rPr lang="en-US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MediaPipe</a:t>
            </a: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library (</a:t>
            </a:r>
            <a:r>
              <a:rPr lang="en-US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mediapipe.solutions.hands</a:t>
            </a: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). 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657350" lvl="2" indent="-285750">
              <a:lnSpc>
                <a:spcPct val="106000"/>
              </a:lnSpc>
              <a:buFont typeface="Wingdings" panose="05000000000000000000" pitchFamily="2" charset="2"/>
              <a:buChar char="§"/>
            </a:pP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It's a pre-trained model designed for detecting hand landmarks in images. 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657350" lvl="2" indent="-285750">
              <a:lnSpc>
                <a:spcPct val="106000"/>
              </a:lnSpc>
              <a:buFont typeface="Wingdings" panose="05000000000000000000" pitchFamily="2" charset="2"/>
              <a:buChar char="§"/>
            </a:pP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 detected landmarks are used as features for training the SVC model and for real-time hand gesture recognition.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039223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27" y="2510"/>
            <a:ext cx="2439035" cy="3251835"/>
          </a:xfrm>
          <a:custGeom>
            <a:avLst/>
            <a:gdLst/>
            <a:ahLst/>
            <a:cxnLst/>
            <a:rect l="l" t="t" r="r" b="b"/>
            <a:pathLst>
              <a:path w="2439035" h="3251835">
                <a:moveTo>
                  <a:pt x="0" y="812810"/>
                </a:moveTo>
                <a:lnTo>
                  <a:pt x="1625620" y="812810"/>
                </a:lnTo>
                <a:lnTo>
                  <a:pt x="0" y="3251240"/>
                </a:lnTo>
              </a:path>
              <a:path w="2439035" h="3251835">
                <a:moveTo>
                  <a:pt x="2438430" y="0"/>
                </a:moveTo>
                <a:lnTo>
                  <a:pt x="2438430" y="1219215"/>
                </a:lnTo>
                <a:lnTo>
                  <a:pt x="2437507" y="1267090"/>
                </a:lnTo>
                <a:lnTo>
                  <a:pt x="2434762" y="1314497"/>
                </a:lnTo>
                <a:lnTo>
                  <a:pt x="2430228" y="1361402"/>
                </a:lnTo>
                <a:lnTo>
                  <a:pt x="2423938" y="1407773"/>
                </a:lnTo>
                <a:lnTo>
                  <a:pt x="2415928" y="1453574"/>
                </a:lnTo>
                <a:lnTo>
                  <a:pt x="2406230" y="1498772"/>
                </a:lnTo>
                <a:lnTo>
                  <a:pt x="2394879" y="1543333"/>
                </a:lnTo>
                <a:lnTo>
                  <a:pt x="2381908" y="1587223"/>
                </a:lnTo>
                <a:lnTo>
                  <a:pt x="2367352" y="1630408"/>
                </a:lnTo>
                <a:lnTo>
                  <a:pt x="2351244" y="1672855"/>
                </a:lnTo>
                <a:lnTo>
                  <a:pt x="2333618" y="1714529"/>
                </a:lnTo>
                <a:lnTo>
                  <a:pt x="2314508" y="1755397"/>
                </a:lnTo>
                <a:lnTo>
                  <a:pt x="2293949" y="1795425"/>
                </a:lnTo>
                <a:lnTo>
                  <a:pt x="2271973" y="1834579"/>
                </a:lnTo>
                <a:lnTo>
                  <a:pt x="2248614" y="1872824"/>
                </a:lnTo>
                <a:lnTo>
                  <a:pt x="2223907" y="1910128"/>
                </a:lnTo>
                <a:lnTo>
                  <a:pt x="2197886" y="1946456"/>
                </a:lnTo>
                <a:lnTo>
                  <a:pt x="2170584" y="1981774"/>
                </a:lnTo>
                <a:lnTo>
                  <a:pt x="2142035" y="2016049"/>
                </a:lnTo>
                <a:lnTo>
                  <a:pt x="2112273" y="2049246"/>
                </a:lnTo>
                <a:lnTo>
                  <a:pt x="2081332" y="2081332"/>
                </a:lnTo>
                <a:lnTo>
                  <a:pt x="2049246" y="2112273"/>
                </a:lnTo>
                <a:lnTo>
                  <a:pt x="2016049" y="2142035"/>
                </a:lnTo>
                <a:lnTo>
                  <a:pt x="1981774" y="2170584"/>
                </a:lnTo>
                <a:lnTo>
                  <a:pt x="1946456" y="2197886"/>
                </a:lnTo>
                <a:lnTo>
                  <a:pt x="1910128" y="2223908"/>
                </a:lnTo>
                <a:lnTo>
                  <a:pt x="1872824" y="2248614"/>
                </a:lnTo>
                <a:lnTo>
                  <a:pt x="1834578" y="2271973"/>
                </a:lnTo>
                <a:lnTo>
                  <a:pt x="1795425" y="2293949"/>
                </a:lnTo>
                <a:lnTo>
                  <a:pt x="1755397" y="2314509"/>
                </a:lnTo>
                <a:lnTo>
                  <a:pt x="1714529" y="2333619"/>
                </a:lnTo>
                <a:lnTo>
                  <a:pt x="1672855" y="2351244"/>
                </a:lnTo>
                <a:lnTo>
                  <a:pt x="1630408" y="2367352"/>
                </a:lnTo>
                <a:lnTo>
                  <a:pt x="1587222" y="2381909"/>
                </a:lnTo>
                <a:lnTo>
                  <a:pt x="1543332" y="2394879"/>
                </a:lnTo>
                <a:lnTo>
                  <a:pt x="1498771" y="2406230"/>
                </a:lnTo>
                <a:lnTo>
                  <a:pt x="1453573" y="2415928"/>
                </a:lnTo>
                <a:lnTo>
                  <a:pt x="1407772" y="2423938"/>
                </a:lnTo>
                <a:lnTo>
                  <a:pt x="1361402" y="2430228"/>
                </a:lnTo>
                <a:lnTo>
                  <a:pt x="1314496" y="2434762"/>
                </a:lnTo>
                <a:lnTo>
                  <a:pt x="1267089" y="2437508"/>
                </a:lnTo>
                <a:lnTo>
                  <a:pt x="1219215" y="2438430"/>
                </a:lnTo>
                <a:lnTo>
                  <a:pt x="0" y="2438430"/>
                </a:lnTo>
              </a:path>
            </a:pathLst>
          </a:custGeom>
          <a:ln w="20320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59268" y="4036879"/>
            <a:ext cx="2082800" cy="1108710"/>
          </a:xfrm>
          <a:custGeom>
            <a:avLst/>
            <a:gdLst/>
            <a:ahLst/>
            <a:cxnLst/>
            <a:rect l="l" t="t" r="r" b="b"/>
            <a:pathLst>
              <a:path w="2082800" h="1108710">
                <a:moveTo>
                  <a:pt x="0" y="1108588"/>
                </a:moveTo>
                <a:lnTo>
                  <a:pt x="13843" y="1062676"/>
                </a:lnTo>
                <a:lnTo>
                  <a:pt x="28549" y="1018944"/>
                </a:lnTo>
                <a:lnTo>
                  <a:pt x="44526" y="975812"/>
                </a:lnTo>
                <a:lnTo>
                  <a:pt x="61754" y="933304"/>
                </a:lnTo>
                <a:lnTo>
                  <a:pt x="80208" y="891441"/>
                </a:lnTo>
                <a:lnTo>
                  <a:pt x="99868" y="850246"/>
                </a:lnTo>
                <a:lnTo>
                  <a:pt x="120710" y="809741"/>
                </a:lnTo>
                <a:lnTo>
                  <a:pt x="142712" y="769949"/>
                </a:lnTo>
                <a:lnTo>
                  <a:pt x="165852" y="730891"/>
                </a:lnTo>
                <a:lnTo>
                  <a:pt x="190107" y="692591"/>
                </a:lnTo>
                <a:lnTo>
                  <a:pt x="215455" y="655071"/>
                </a:lnTo>
                <a:lnTo>
                  <a:pt x="241873" y="618353"/>
                </a:lnTo>
                <a:lnTo>
                  <a:pt x="269340" y="582459"/>
                </a:lnTo>
                <a:lnTo>
                  <a:pt x="297833" y="547412"/>
                </a:lnTo>
                <a:lnTo>
                  <a:pt x="327329" y="513234"/>
                </a:lnTo>
                <a:lnTo>
                  <a:pt x="357806" y="479948"/>
                </a:lnTo>
                <a:lnTo>
                  <a:pt x="389242" y="447575"/>
                </a:lnTo>
                <a:lnTo>
                  <a:pt x="421615" y="416139"/>
                </a:lnTo>
                <a:lnTo>
                  <a:pt x="454901" y="385662"/>
                </a:lnTo>
                <a:lnTo>
                  <a:pt x="489079" y="356166"/>
                </a:lnTo>
                <a:lnTo>
                  <a:pt x="524126" y="327673"/>
                </a:lnTo>
                <a:lnTo>
                  <a:pt x="560019" y="300207"/>
                </a:lnTo>
                <a:lnTo>
                  <a:pt x="596738" y="273788"/>
                </a:lnTo>
                <a:lnTo>
                  <a:pt x="634258" y="248440"/>
                </a:lnTo>
                <a:lnTo>
                  <a:pt x="672558" y="224185"/>
                </a:lnTo>
                <a:lnTo>
                  <a:pt x="711616" y="201045"/>
                </a:lnTo>
                <a:lnTo>
                  <a:pt x="751408" y="179043"/>
                </a:lnTo>
                <a:lnTo>
                  <a:pt x="791913" y="158201"/>
                </a:lnTo>
                <a:lnTo>
                  <a:pt x="833108" y="138542"/>
                </a:lnTo>
                <a:lnTo>
                  <a:pt x="874971" y="120087"/>
                </a:lnTo>
                <a:lnTo>
                  <a:pt x="917479" y="102860"/>
                </a:lnTo>
                <a:lnTo>
                  <a:pt x="960611" y="86882"/>
                </a:lnTo>
                <a:lnTo>
                  <a:pt x="1004343" y="72176"/>
                </a:lnTo>
                <a:lnTo>
                  <a:pt x="1048653" y="58765"/>
                </a:lnTo>
                <a:lnTo>
                  <a:pt x="1093520" y="46670"/>
                </a:lnTo>
                <a:lnTo>
                  <a:pt x="1138919" y="35914"/>
                </a:lnTo>
                <a:lnTo>
                  <a:pt x="1184831" y="26520"/>
                </a:lnTo>
                <a:lnTo>
                  <a:pt x="1231230" y="18510"/>
                </a:lnTo>
                <a:lnTo>
                  <a:pt x="1278097" y="11906"/>
                </a:lnTo>
                <a:lnTo>
                  <a:pt x="1325407" y="6730"/>
                </a:lnTo>
                <a:lnTo>
                  <a:pt x="1373139" y="3006"/>
                </a:lnTo>
                <a:lnTo>
                  <a:pt x="1421271" y="755"/>
                </a:lnTo>
                <a:lnTo>
                  <a:pt x="1469779" y="0"/>
                </a:lnTo>
                <a:lnTo>
                  <a:pt x="2082260" y="0"/>
                </a:lnTo>
              </a:path>
            </a:pathLst>
          </a:custGeom>
          <a:ln w="25401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7333B-4E65-2A14-807B-0B158EE462C0}"/>
              </a:ext>
            </a:extLst>
          </p:cNvPr>
          <p:cNvSpPr txBox="1"/>
          <p:nvPr/>
        </p:nvSpPr>
        <p:spPr>
          <a:xfrm>
            <a:off x="3429000" y="2346325"/>
            <a:ext cx="2864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8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 Results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396B7FC1-EEF3-0298-F979-2563C547D88A}"/>
              </a:ext>
            </a:extLst>
          </p:cNvPr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Assiut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Uni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ersity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A1EFA505-DC2E-41C8-236F-28C36839A2A0}"/>
              </a:ext>
            </a:extLst>
          </p:cNvPr>
          <p:cNvSpPr txBox="1"/>
          <p:nvPr/>
        </p:nvSpPr>
        <p:spPr>
          <a:xfrm>
            <a:off x="8448430" y="4792067"/>
            <a:ext cx="542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25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48951914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2000">
              <a:schemeClr val="accent1">
                <a:lumMod val="5000"/>
                <a:lumOff val="95000"/>
              </a:schemeClr>
            </a:gs>
            <a:gs pos="17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25" dirty="0">
                <a:solidFill>
                  <a:srgbClr val="6198D2"/>
                </a:solidFill>
                <a:latin typeface="Trebuchet MS"/>
                <a:cs typeface="Trebuchet MS"/>
              </a:rPr>
              <a:t>Assiut</a:t>
            </a:r>
            <a:r>
              <a:rPr sz="1200" spc="-70" dirty="0">
                <a:solidFill>
                  <a:srgbClr val="6198D2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6198D2"/>
                </a:solidFill>
                <a:latin typeface="Trebuchet MS"/>
                <a:cs typeface="Trebuchet MS"/>
              </a:rPr>
              <a:t>Uni</a:t>
            </a:r>
            <a:r>
              <a:rPr sz="1200" spc="-5" dirty="0">
                <a:solidFill>
                  <a:srgbClr val="6198D2"/>
                </a:solidFill>
                <a:latin typeface="Trebuchet MS"/>
                <a:cs typeface="Trebuchet MS"/>
              </a:rPr>
              <a:t>v</a:t>
            </a:r>
            <a:r>
              <a:rPr sz="1200" spc="-10" dirty="0">
                <a:solidFill>
                  <a:srgbClr val="6198D2"/>
                </a:solidFill>
                <a:latin typeface="Trebuchet MS"/>
                <a:cs typeface="Trebuchet MS"/>
              </a:rPr>
              <a:t>ersity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ACC38FCB-789C-6EB2-D03A-E9CFB3384D02}"/>
              </a:ext>
            </a:extLst>
          </p:cNvPr>
          <p:cNvSpPr txBox="1">
            <a:spLocks/>
          </p:cNvSpPr>
          <p:nvPr/>
        </p:nvSpPr>
        <p:spPr>
          <a:xfrm>
            <a:off x="381000" y="371198"/>
            <a:ext cx="1600200" cy="4776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25"/>
              </a:spcBef>
            </a:pPr>
            <a:r>
              <a:rPr lang="en-US" sz="3000" b="1" i="1" spc="20" dirty="0">
                <a:solidFill>
                  <a:srgbClr val="000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Results</a:t>
            </a:r>
            <a:endParaRPr lang="en-US" sz="3000" b="1" i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611C7061-AE94-8258-3220-264EF4058512}"/>
              </a:ext>
            </a:extLst>
          </p:cNvPr>
          <p:cNvSpPr txBox="1"/>
          <p:nvPr/>
        </p:nvSpPr>
        <p:spPr>
          <a:xfrm>
            <a:off x="8448430" y="4792067"/>
            <a:ext cx="542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26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F2F33-C189-43D8-84F6-B8EB6961953E}"/>
              </a:ext>
            </a:extLst>
          </p:cNvPr>
          <p:cNvSpPr txBox="1"/>
          <p:nvPr/>
        </p:nvSpPr>
        <p:spPr>
          <a:xfrm>
            <a:off x="914400" y="1584325"/>
            <a:ext cx="510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i="1" dirty="0"/>
              <a:t>Accuracy of the model which is made is  100%</a:t>
            </a:r>
          </a:p>
        </p:txBody>
      </p:sp>
    </p:spTree>
    <p:extLst>
      <p:ext uri="{BB962C8B-B14F-4D97-AF65-F5344CB8AC3E}">
        <p14:creationId xmlns:p14="http://schemas.microsoft.com/office/powerpoint/2010/main" val="1307397989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4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2527" y="2510"/>
            <a:ext cx="2439035" cy="3251835"/>
          </a:xfrm>
          <a:custGeom>
            <a:avLst/>
            <a:gdLst/>
            <a:ahLst/>
            <a:cxnLst/>
            <a:rect l="l" t="t" r="r" b="b"/>
            <a:pathLst>
              <a:path w="2439035" h="3251835">
                <a:moveTo>
                  <a:pt x="0" y="812810"/>
                </a:moveTo>
                <a:lnTo>
                  <a:pt x="1625620" y="812810"/>
                </a:lnTo>
                <a:lnTo>
                  <a:pt x="0" y="3251240"/>
                </a:lnTo>
              </a:path>
              <a:path w="2439035" h="3251835">
                <a:moveTo>
                  <a:pt x="2438430" y="0"/>
                </a:moveTo>
                <a:lnTo>
                  <a:pt x="2438430" y="1219215"/>
                </a:lnTo>
                <a:lnTo>
                  <a:pt x="2437507" y="1267090"/>
                </a:lnTo>
                <a:lnTo>
                  <a:pt x="2434762" y="1314497"/>
                </a:lnTo>
                <a:lnTo>
                  <a:pt x="2430228" y="1361402"/>
                </a:lnTo>
                <a:lnTo>
                  <a:pt x="2423938" y="1407773"/>
                </a:lnTo>
                <a:lnTo>
                  <a:pt x="2415928" y="1453574"/>
                </a:lnTo>
                <a:lnTo>
                  <a:pt x="2406230" y="1498772"/>
                </a:lnTo>
                <a:lnTo>
                  <a:pt x="2394879" y="1543333"/>
                </a:lnTo>
                <a:lnTo>
                  <a:pt x="2381908" y="1587223"/>
                </a:lnTo>
                <a:lnTo>
                  <a:pt x="2367352" y="1630408"/>
                </a:lnTo>
                <a:lnTo>
                  <a:pt x="2351244" y="1672855"/>
                </a:lnTo>
                <a:lnTo>
                  <a:pt x="2333618" y="1714529"/>
                </a:lnTo>
                <a:lnTo>
                  <a:pt x="2314508" y="1755397"/>
                </a:lnTo>
                <a:lnTo>
                  <a:pt x="2293949" y="1795425"/>
                </a:lnTo>
                <a:lnTo>
                  <a:pt x="2271973" y="1834579"/>
                </a:lnTo>
                <a:lnTo>
                  <a:pt x="2248614" y="1872824"/>
                </a:lnTo>
                <a:lnTo>
                  <a:pt x="2223907" y="1910128"/>
                </a:lnTo>
                <a:lnTo>
                  <a:pt x="2197886" y="1946456"/>
                </a:lnTo>
                <a:lnTo>
                  <a:pt x="2170584" y="1981774"/>
                </a:lnTo>
                <a:lnTo>
                  <a:pt x="2142035" y="2016049"/>
                </a:lnTo>
                <a:lnTo>
                  <a:pt x="2112273" y="2049246"/>
                </a:lnTo>
                <a:lnTo>
                  <a:pt x="2081332" y="2081332"/>
                </a:lnTo>
                <a:lnTo>
                  <a:pt x="2049246" y="2112273"/>
                </a:lnTo>
                <a:lnTo>
                  <a:pt x="2016049" y="2142035"/>
                </a:lnTo>
                <a:lnTo>
                  <a:pt x="1981774" y="2170584"/>
                </a:lnTo>
                <a:lnTo>
                  <a:pt x="1946456" y="2197886"/>
                </a:lnTo>
                <a:lnTo>
                  <a:pt x="1910128" y="2223908"/>
                </a:lnTo>
                <a:lnTo>
                  <a:pt x="1872824" y="2248614"/>
                </a:lnTo>
                <a:lnTo>
                  <a:pt x="1834578" y="2271973"/>
                </a:lnTo>
                <a:lnTo>
                  <a:pt x="1795425" y="2293949"/>
                </a:lnTo>
                <a:lnTo>
                  <a:pt x="1755397" y="2314509"/>
                </a:lnTo>
                <a:lnTo>
                  <a:pt x="1714529" y="2333619"/>
                </a:lnTo>
                <a:lnTo>
                  <a:pt x="1672855" y="2351244"/>
                </a:lnTo>
                <a:lnTo>
                  <a:pt x="1630408" y="2367352"/>
                </a:lnTo>
                <a:lnTo>
                  <a:pt x="1587222" y="2381909"/>
                </a:lnTo>
                <a:lnTo>
                  <a:pt x="1543332" y="2394879"/>
                </a:lnTo>
                <a:lnTo>
                  <a:pt x="1498771" y="2406230"/>
                </a:lnTo>
                <a:lnTo>
                  <a:pt x="1453573" y="2415928"/>
                </a:lnTo>
                <a:lnTo>
                  <a:pt x="1407772" y="2423938"/>
                </a:lnTo>
                <a:lnTo>
                  <a:pt x="1361402" y="2430228"/>
                </a:lnTo>
                <a:lnTo>
                  <a:pt x="1314496" y="2434762"/>
                </a:lnTo>
                <a:lnTo>
                  <a:pt x="1267089" y="2437508"/>
                </a:lnTo>
                <a:lnTo>
                  <a:pt x="1219215" y="2438430"/>
                </a:lnTo>
                <a:lnTo>
                  <a:pt x="0" y="2438430"/>
                </a:lnTo>
              </a:path>
            </a:pathLst>
          </a:custGeom>
          <a:ln w="20320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59268" y="4036879"/>
            <a:ext cx="2082800" cy="1108710"/>
          </a:xfrm>
          <a:custGeom>
            <a:avLst/>
            <a:gdLst/>
            <a:ahLst/>
            <a:cxnLst/>
            <a:rect l="l" t="t" r="r" b="b"/>
            <a:pathLst>
              <a:path w="2082800" h="1108710">
                <a:moveTo>
                  <a:pt x="0" y="1108588"/>
                </a:moveTo>
                <a:lnTo>
                  <a:pt x="13843" y="1062676"/>
                </a:lnTo>
                <a:lnTo>
                  <a:pt x="28549" y="1018944"/>
                </a:lnTo>
                <a:lnTo>
                  <a:pt x="44526" y="975812"/>
                </a:lnTo>
                <a:lnTo>
                  <a:pt x="61754" y="933304"/>
                </a:lnTo>
                <a:lnTo>
                  <a:pt x="80208" y="891441"/>
                </a:lnTo>
                <a:lnTo>
                  <a:pt x="99868" y="850246"/>
                </a:lnTo>
                <a:lnTo>
                  <a:pt x="120710" y="809741"/>
                </a:lnTo>
                <a:lnTo>
                  <a:pt x="142712" y="769949"/>
                </a:lnTo>
                <a:lnTo>
                  <a:pt x="165852" y="730891"/>
                </a:lnTo>
                <a:lnTo>
                  <a:pt x="190107" y="692591"/>
                </a:lnTo>
                <a:lnTo>
                  <a:pt x="215455" y="655071"/>
                </a:lnTo>
                <a:lnTo>
                  <a:pt x="241873" y="618353"/>
                </a:lnTo>
                <a:lnTo>
                  <a:pt x="269340" y="582459"/>
                </a:lnTo>
                <a:lnTo>
                  <a:pt x="297833" y="547412"/>
                </a:lnTo>
                <a:lnTo>
                  <a:pt x="327329" y="513234"/>
                </a:lnTo>
                <a:lnTo>
                  <a:pt x="357806" y="479948"/>
                </a:lnTo>
                <a:lnTo>
                  <a:pt x="389242" y="447575"/>
                </a:lnTo>
                <a:lnTo>
                  <a:pt x="421615" y="416139"/>
                </a:lnTo>
                <a:lnTo>
                  <a:pt x="454901" y="385662"/>
                </a:lnTo>
                <a:lnTo>
                  <a:pt x="489079" y="356166"/>
                </a:lnTo>
                <a:lnTo>
                  <a:pt x="524126" y="327673"/>
                </a:lnTo>
                <a:lnTo>
                  <a:pt x="560019" y="300207"/>
                </a:lnTo>
                <a:lnTo>
                  <a:pt x="596738" y="273788"/>
                </a:lnTo>
                <a:lnTo>
                  <a:pt x="634258" y="248440"/>
                </a:lnTo>
                <a:lnTo>
                  <a:pt x="672558" y="224185"/>
                </a:lnTo>
                <a:lnTo>
                  <a:pt x="711616" y="201045"/>
                </a:lnTo>
                <a:lnTo>
                  <a:pt x="751408" y="179043"/>
                </a:lnTo>
                <a:lnTo>
                  <a:pt x="791913" y="158201"/>
                </a:lnTo>
                <a:lnTo>
                  <a:pt x="833108" y="138542"/>
                </a:lnTo>
                <a:lnTo>
                  <a:pt x="874971" y="120087"/>
                </a:lnTo>
                <a:lnTo>
                  <a:pt x="917479" y="102860"/>
                </a:lnTo>
                <a:lnTo>
                  <a:pt x="960611" y="86882"/>
                </a:lnTo>
                <a:lnTo>
                  <a:pt x="1004343" y="72176"/>
                </a:lnTo>
                <a:lnTo>
                  <a:pt x="1048653" y="58765"/>
                </a:lnTo>
                <a:lnTo>
                  <a:pt x="1093520" y="46670"/>
                </a:lnTo>
                <a:lnTo>
                  <a:pt x="1138919" y="35914"/>
                </a:lnTo>
                <a:lnTo>
                  <a:pt x="1184831" y="26520"/>
                </a:lnTo>
                <a:lnTo>
                  <a:pt x="1231230" y="18510"/>
                </a:lnTo>
                <a:lnTo>
                  <a:pt x="1278097" y="11906"/>
                </a:lnTo>
                <a:lnTo>
                  <a:pt x="1325407" y="6730"/>
                </a:lnTo>
                <a:lnTo>
                  <a:pt x="1373139" y="3006"/>
                </a:lnTo>
                <a:lnTo>
                  <a:pt x="1421271" y="755"/>
                </a:lnTo>
                <a:lnTo>
                  <a:pt x="1469779" y="0"/>
                </a:lnTo>
                <a:lnTo>
                  <a:pt x="2082260" y="0"/>
                </a:lnTo>
              </a:path>
            </a:pathLst>
          </a:custGeom>
          <a:ln w="25401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046E63-1267-327B-859E-35239D67AE3F}"/>
              </a:ext>
            </a:extLst>
          </p:cNvPr>
          <p:cNvSpPr txBox="1"/>
          <p:nvPr/>
        </p:nvSpPr>
        <p:spPr>
          <a:xfrm>
            <a:off x="2591169" y="2270125"/>
            <a:ext cx="396166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</a:rPr>
              <a:t>Thank You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27" y="2510"/>
            <a:ext cx="2439035" cy="3251835"/>
          </a:xfrm>
          <a:custGeom>
            <a:avLst/>
            <a:gdLst/>
            <a:ahLst/>
            <a:cxnLst/>
            <a:rect l="l" t="t" r="r" b="b"/>
            <a:pathLst>
              <a:path w="2439035" h="3251835">
                <a:moveTo>
                  <a:pt x="0" y="812810"/>
                </a:moveTo>
                <a:lnTo>
                  <a:pt x="1625620" y="812810"/>
                </a:lnTo>
                <a:lnTo>
                  <a:pt x="0" y="3251240"/>
                </a:lnTo>
              </a:path>
              <a:path w="2439035" h="3251835">
                <a:moveTo>
                  <a:pt x="2438430" y="0"/>
                </a:moveTo>
                <a:lnTo>
                  <a:pt x="2438430" y="1219215"/>
                </a:lnTo>
                <a:lnTo>
                  <a:pt x="2437507" y="1267090"/>
                </a:lnTo>
                <a:lnTo>
                  <a:pt x="2434762" y="1314497"/>
                </a:lnTo>
                <a:lnTo>
                  <a:pt x="2430228" y="1361402"/>
                </a:lnTo>
                <a:lnTo>
                  <a:pt x="2423938" y="1407773"/>
                </a:lnTo>
                <a:lnTo>
                  <a:pt x="2415928" y="1453574"/>
                </a:lnTo>
                <a:lnTo>
                  <a:pt x="2406230" y="1498772"/>
                </a:lnTo>
                <a:lnTo>
                  <a:pt x="2394879" y="1543333"/>
                </a:lnTo>
                <a:lnTo>
                  <a:pt x="2381908" y="1587223"/>
                </a:lnTo>
                <a:lnTo>
                  <a:pt x="2367352" y="1630408"/>
                </a:lnTo>
                <a:lnTo>
                  <a:pt x="2351244" y="1672855"/>
                </a:lnTo>
                <a:lnTo>
                  <a:pt x="2333618" y="1714529"/>
                </a:lnTo>
                <a:lnTo>
                  <a:pt x="2314508" y="1755397"/>
                </a:lnTo>
                <a:lnTo>
                  <a:pt x="2293949" y="1795425"/>
                </a:lnTo>
                <a:lnTo>
                  <a:pt x="2271973" y="1834579"/>
                </a:lnTo>
                <a:lnTo>
                  <a:pt x="2248614" y="1872824"/>
                </a:lnTo>
                <a:lnTo>
                  <a:pt x="2223907" y="1910128"/>
                </a:lnTo>
                <a:lnTo>
                  <a:pt x="2197886" y="1946456"/>
                </a:lnTo>
                <a:lnTo>
                  <a:pt x="2170584" y="1981774"/>
                </a:lnTo>
                <a:lnTo>
                  <a:pt x="2142035" y="2016049"/>
                </a:lnTo>
                <a:lnTo>
                  <a:pt x="2112273" y="2049246"/>
                </a:lnTo>
                <a:lnTo>
                  <a:pt x="2081332" y="2081332"/>
                </a:lnTo>
                <a:lnTo>
                  <a:pt x="2049246" y="2112273"/>
                </a:lnTo>
                <a:lnTo>
                  <a:pt x="2016049" y="2142035"/>
                </a:lnTo>
                <a:lnTo>
                  <a:pt x="1981774" y="2170584"/>
                </a:lnTo>
                <a:lnTo>
                  <a:pt x="1946456" y="2197886"/>
                </a:lnTo>
                <a:lnTo>
                  <a:pt x="1910128" y="2223908"/>
                </a:lnTo>
                <a:lnTo>
                  <a:pt x="1872824" y="2248614"/>
                </a:lnTo>
                <a:lnTo>
                  <a:pt x="1834578" y="2271973"/>
                </a:lnTo>
                <a:lnTo>
                  <a:pt x="1795425" y="2293949"/>
                </a:lnTo>
                <a:lnTo>
                  <a:pt x="1755397" y="2314509"/>
                </a:lnTo>
                <a:lnTo>
                  <a:pt x="1714529" y="2333619"/>
                </a:lnTo>
                <a:lnTo>
                  <a:pt x="1672855" y="2351244"/>
                </a:lnTo>
                <a:lnTo>
                  <a:pt x="1630408" y="2367352"/>
                </a:lnTo>
                <a:lnTo>
                  <a:pt x="1587222" y="2381909"/>
                </a:lnTo>
                <a:lnTo>
                  <a:pt x="1543332" y="2394879"/>
                </a:lnTo>
                <a:lnTo>
                  <a:pt x="1498771" y="2406230"/>
                </a:lnTo>
                <a:lnTo>
                  <a:pt x="1453573" y="2415928"/>
                </a:lnTo>
                <a:lnTo>
                  <a:pt x="1407772" y="2423938"/>
                </a:lnTo>
                <a:lnTo>
                  <a:pt x="1361402" y="2430228"/>
                </a:lnTo>
                <a:lnTo>
                  <a:pt x="1314496" y="2434762"/>
                </a:lnTo>
                <a:lnTo>
                  <a:pt x="1267089" y="2437508"/>
                </a:lnTo>
                <a:lnTo>
                  <a:pt x="1219215" y="2438430"/>
                </a:lnTo>
                <a:lnTo>
                  <a:pt x="0" y="2438430"/>
                </a:lnTo>
              </a:path>
            </a:pathLst>
          </a:custGeom>
          <a:ln w="20320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59268" y="4036879"/>
            <a:ext cx="2082800" cy="1108710"/>
          </a:xfrm>
          <a:custGeom>
            <a:avLst/>
            <a:gdLst/>
            <a:ahLst/>
            <a:cxnLst/>
            <a:rect l="l" t="t" r="r" b="b"/>
            <a:pathLst>
              <a:path w="2082800" h="1108710">
                <a:moveTo>
                  <a:pt x="0" y="1108588"/>
                </a:moveTo>
                <a:lnTo>
                  <a:pt x="13843" y="1062676"/>
                </a:lnTo>
                <a:lnTo>
                  <a:pt x="28549" y="1018944"/>
                </a:lnTo>
                <a:lnTo>
                  <a:pt x="44526" y="975812"/>
                </a:lnTo>
                <a:lnTo>
                  <a:pt x="61754" y="933304"/>
                </a:lnTo>
                <a:lnTo>
                  <a:pt x="80208" y="891441"/>
                </a:lnTo>
                <a:lnTo>
                  <a:pt x="99868" y="850246"/>
                </a:lnTo>
                <a:lnTo>
                  <a:pt x="120710" y="809741"/>
                </a:lnTo>
                <a:lnTo>
                  <a:pt x="142712" y="769949"/>
                </a:lnTo>
                <a:lnTo>
                  <a:pt x="165852" y="730891"/>
                </a:lnTo>
                <a:lnTo>
                  <a:pt x="190107" y="692591"/>
                </a:lnTo>
                <a:lnTo>
                  <a:pt x="215455" y="655071"/>
                </a:lnTo>
                <a:lnTo>
                  <a:pt x="241873" y="618353"/>
                </a:lnTo>
                <a:lnTo>
                  <a:pt x="269340" y="582459"/>
                </a:lnTo>
                <a:lnTo>
                  <a:pt x="297833" y="547412"/>
                </a:lnTo>
                <a:lnTo>
                  <a:pt x="327329" y="513234"/>
                </a:lnTo>
                <a:lnTo>
                  <a:pt x="357806" y="479948"/>
                </a:lnTo>
                <a:lnTo>
                  <a:pt x="389242" y="447575"/>
                </a:lnTo>
                <a:lnTo>
                  <a:pt x="421615" y="416139"/>
                </a:lnTo>
                <a:lnTo>
                  <a:pt x="454901" y="385662"/>
                </a:lnTo>
                <a:lnTo>
                  <a:pt x="489079" y="356166"/>
                </a:lnTo>
                <a:lnTo>
                  <a:pt x="524126" y="327673"/>
                </a:lnTo>
                <a:lnTo>
                  <a:pt x="560019" y="300207"/>
                </a:lnTo>
                <a:lnTo>
                  <a:pt x="596738" y="273788"/>
                </a:lnTo>
                <a:lnTo>
                  <a:pt x="634258" y="248440"/>
                </a:lnTo>
                <a:lnTo>
                  <a:pt x="672558" y="224185"/>
                </a:lnTo>
                <a:lnTo>
                  <a:pt x="711616" y="201045"/>
                </a:lnTo>
                <a:lnTo>
                  <a:pt x="751408" y="179043"/>
                </a:lnTo>
                <a:lnTo>
                  <a:pt x="791913" y="158201"/>
                </a:lnTo>
                <a:lnTo>
                  <a:pt x="833108" y="138542"/>
                </a:lnTo>
                <a:lnTo>
                  <a:pt x="874971" y="120087"/>
                </a:lnTo>
                <a:lnTo>
                  <a:pt x="917479" y="102860"/>
                </a:lnTo>
                <a:lnTo>
                  <a:pt x="960611" y="86882"/>
                </a:lnTo>
                <a:lnTo>
                  <a:pt x="1004343" y="72176"/>
                </a:lnTo>
                <a:lnTo>
                  <a:pt x="1048653" y="58765"/>
                </a:lnTo>
                <a:lnTo>
                  <a:pt x="1093520" y="46670"/>
                </a:lnTo>
                <a:lnTo>
                  <a:pt x="1138919" y="35914"/>
                </a:lnTo>
                <a:lnTo>
                  <a:pt x="1184831" y="26520"/>
                </a:lnTo>
                <a:lnTo>
                  <a:pt x="1231230" y="18510"/>
                </a:lnTo>
                <a:lnTo>
                  <a:pt x="1278097" y="11906"/>
                </a:lnTo>
                <a:lnTo>
                  <a:pt x="1325407" y="6730"/>
                </a:lnTo>
                <a:lnTo>
                  <a:pt x="1373139" y="3006"/>
                </a:lnTo>
                <a:lnTo>
                  <a:pt x="1421271" y="755"/>
                </a:lnTo>
                <a:lnTo>
                  <a:pt x="1469779" y="0"/>
                </a:lnTo>
                <a:lnTo>
                  <a:pt x="2082260" y="0"/>
                </a:lnTo>
              </a:path>
            </a:pathLst>
          </a:custGeom>
          <a:ln w="25401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7333B-4E65-2A14-807B-0B158EE462C0}"/>
              </a:ext>
            </a:extLst>
          </p:cNvPr>
          <p:cNvSpPr txBox="1"/>
          <p:nvPr/>
        </p:nvSpPr>
        <p:spPr>
          <a:xfrm>
            <a:off x="2441562" y="2220982"/>
            <a:ext cx="4340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Team Member.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396B7FC1-EEF3-0298-F979-2563C547D88A}"/>
              </a:ext>
            </a:extLst>
          </p:cNvPr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Assiut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Uni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ersity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20300F17-AFAE-73EE-B944-6AD0748DFA78}"/>
              </a:ext>
            </a:extLst>
          </p:cNvPr>
          <p:cNvSpPr txBox="1"/>
          <p:nvPr/>
        </p:nvSpPr>
        <p:spPr>
          <a:xfrm>
            <a:off x="8600830" y="4792067"/>
            <a:ext cx="3898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3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89294393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65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96" y="1270"/>
            <a:ext cx="9144000" cy="5148580"/>
          </a:xfrm>
          <a:custGeom>
            <a:avLst/>
            <a:gdLst/>
            <a:ahLst/>
            <a:cxnLst/>
            <a:rect l="l" t="t" r="r" b="b"/>
            <a:pathLst>
              <a:path w="9144000" h="5148580">
                <a:moveTo>
                  <a:pt x="9144000" y="0"/>
                </a:moveTo>
                <a:lnTo>
                  <a:pt x="0" y="0"/>
                </a:lnTo>
                <a:lnTo>
                  <a:pt x="0" y="5147995"/>
                </a:lnTo>
                <a:lnTo>
                  <a:pt x="9144000" y="5147995"/>
                </a:lnTo>
                <a:lnTo>
                  <a:pt x="9144000" y="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42710" y="0"/>
            <a:ext cx="1899285" cy="2953385"/>
          </a:xfrm>
          <a:custGeom>
            <a:avLst/>
            <a:gdLst/>
            <a:ahLst/>
            <a:cxnLst/>
            <a:rect l="l" t="t" r="r" b="b"/>
            <a:pathLst>
              <a:path w="1899284" h="2953385">
                <a:moveTo>
                  <a:pt x="953353" y="0"/>
                </a:moveTo>
                <a:lnTo>
                  <a:pt x="953353" y="2003434"/>
                </a:lnTo>
                <a:lnTo>
                  <a:pt x="0" y="2952815"/>
                </a:lnTo>
                <a:lnTo>
                  <a:pt x="1898761" y="2952815"/>
                </a:lnTo>
              </a:path>
              <a:path w="1899284" h="2953385">
                <a:moveTo>
                  <a:pt x="1898761" y="2948499"/>
                </a:moveTo>
                <a:lnTo>
                  <a:pt x="0" y="1043248"/>
                </a:lnTo>
                <a:lnTo>
                  <a:pt x="0" y="0"/>
                </a:lnTo>
              </a:path>
            </a:pathLst>
          </a:custGeom>
          <a:ln w="23833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09235" y="4853071"/>
            <a:ext cx="1332230" cy="292735"/>
          </a:xfrm>
          <a:custGeom>
            <a:avLst/>
            <a:gdLst/>
            <a:ahLst/>
            <a:cxnLst/>
            <a:rect l="l" t="t" r="r" b="b"/>
            <a:pathLst>
              <a:path w="1332229" h="292735">
                <a:moveTo>
                  <a:pt x="1332236" y="2270"/>
                </a:moveTo>
                <a:lnTo>
                  <a:pt x="867805" y="0"/>
                </a:lnTo>
                <a:lnTo>
                  <a:pt x="819515" y="797"/>
                </a:lnTo>
                <a:lnTo>
                  <a:pt x="771625" y="3174"/>
                </a:lnTo>
                <a:lnTo>
                  <a:pt x="724161" y="7105"/>
                </a:lnTo>
                <a:lnTo>
                  <a:pt x="677146" y="12565"/>
                </a:lnTo>
                <a:lnTo>
                  <a:pt x="630606" y="19529"/>
                </a:lnTo>
                <a:lnTo>
                  <a:pt x="584566" y="27971"/>
                </a:lnTo>
                <a:lnTo>
                  <a:pt x="539051" y="37867"/>
                </a:lnTo>
                <a:lnTo>
                  <a:pt x="494087" y="49192"/>
                </a:lnTo>
                <a:lnTo>
                  <a:pt x="449698" y="61920"/>
                </a:lnTo>
                <a:lnTo>
                  <a:pt x="405909" y="76026"/>
                </a:lnTo>
                <a:lnTo>
                  <a:pt x="362747" y="91485"/>
                </a:lnTo>
                <a:lnTo>
                  <a:pt x="320234" y="108273"/>
                </a:lnTo>
                <a:lnTo>
                  <a:pt x="278398" y="126364"/>
                </a:lnTo>
                <a:lnTo>
                  <a:pt x="237262" y="145733"/>
                </a:lnTo>
                <a:lnTo>
                  <a:pt x="196852" y="166354"/>
                </a:lnTo>
                <a:lnTo>
                  <a:pt x="157194" y="188204"/>
                </a:lnTo>
                <a:lnTo>
                  <a:pt x="118311" y="211256"/>
                </a:lnTo>
                <a:lnTo>
                  <a:pt x="80230" y="235485"/>
                </a:lnTo>
                <a:lnTo>
                  <a:pt x="42975" y="260867"/>
                </a:lnTo>
                <a:lnTo>
                  <a:pt x="6571" y="287377"/>
                </a:lnTo>
                <a:lnTo>
                  <a:pt x="0" y="292484"/>
                </a:lnTo>
              </a:path>
            </a:pathLst>
          </a:custGeom>
          <a:ln w="23833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B6DA44-1D9A-E97B-D0BF-E68D647D1F7E}"/>
              </a:ext>
            </a:extLst>
          </p:cNvPr>
          <p:cNvSpPr txBox="1"/>
          <p:nvPr/>
        </p:nvSpPr>
        <p:spPr>
          <a:xfrm>
            <a:off x="123619" y="1696960"/>
            <a:ext cx="8077200" cy="1755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Khaled Ibrahem Al-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Desouky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 ID </a:t>
            </a:r>
            <a:r>
              <a:rPr lang="en-US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162021111</a:t>
            </a:r>
            <a:endParaRPr 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Khaled Ahmed Mohamed     ID </a:t>
            </a:r>
            <a:r>
              <a:rPr lang="en-US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162021113</a:t>
            </a:r>
            <a:endParaRPr 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Hassan Khaled Mohamed   ID </a:t>
            </a:r>
            <a:r>
              <a:rPr lang="en-US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162021104</a:t>
            </a:r>
            <a:endParaRPr 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B4020BB3-AF9D-3EEB-E226-71B8D731CD59}"/>
              </a:ext>
            </a:extLst>
          </p:cNvPr>
          <p:cNvSpPr txBox="1">
            <a:spLocks/>
          </p:cNvSpPr>
          <p:nvPr/>
        </p:nvSpPr>
        <p:spPr>
          <a:xfrm>
            <a:off x="381000" y="371198"/>
            <a:ext cx="2895600" cy="4776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25"/>
              </a:spcBef>
            </a:pPr>
            <a:r>
              <a:rPr lang="en-US" sz="3000" b="1" i="1" kern="0" spc="20" dirty="0">
                <a:solidFill>
                  <a:srgbClr val="000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Team Member</a:t>
            </a:r>
            <a:endParaRPr lang="en-US" sz="3000" b="1" i="1" kern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348DFB3-C58E-86D6-926E-F2ED8A93A1B7}"/>
              </a:ext>
            </a:extLst>
          </p:cNvPr>
          <p:cNvSpPr txBox="1"/>
          <p:nvPr/>
        </p:nvSpPr>
        <p:spPr>
          <a:xfrm>
            <a:off x="8571677" y="4909670"/>
            <a:ext cx="3898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4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E46595-4125-CF4D-8D0A-365C7F23BA2B}"/>
              </a:ext>
            </a:extLst>
          </p:cNvPr>
          <p:cNvSpPr txBox="1"/>
          <p:nvPr/>
        </p:nvSpPr>
        <p:spPr>
          <a:xfrm>
            <a:off x="2844965" y="1148873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38_Team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8550411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27" y="2510"/>
            <a:ext cx="2439035" cy="3251835"/>
          </a:xfrm>
          <a:custGeom>
            <a:avLst/>
            <a:gdLst/>
            <a:ahLst/>
            <a:cxnLst/>
            <a:rect l="l" t="t" r="r" b="b"/>
            <a:pathLst>
              <a:path w="2439035" h="3251835">
                <a:moveTo>
                  <a:pt x="0" y="812810"/>
                </a:moveTo>
                <a:lnTo>
                  <a:pt x="1625620" y="812810"/>
                </a:lnTo>
                <a:lnTo>
                  <a:pt x="0" y="3251240"/>
                </a:lnTo>
              </a:path>
              <a:path w="2439035" h="3251835">
                <a:moveTo>
                  <a:pt x="2438430" y="0"/>
                </a:moveTo>
                <a:lnTo>
                  <a:pt x="2438430" y="1219215"/>
                </a:lnTo>
                <a:lnTo>
                  <a:pt x="2437507" y="1267090"/>
                </a:lnTo>
                <a:lnTo>
                  <a:pt x="2434762" y="1314497"/>
                </a:lnTo>
                <a:lnTo>
                  <a:pt x="2430228" y="1361402"/>
                </a:lnTo>
                <a:lnTo>
                  <a:pt x="2423938" y="1407773"/>
                </a:lnTo>
                <a:lnTo>
                  <a:pt x="2415928" y="1453574"/>
                </a:lnTo>
                <a:lnTo>
                  <a:pt x="2406230" y="1498772"/>
                </a:lnTo>
                <a:lnTo>
                  <a:pt x="2394879" y="1543333"/>
                </a:lnTo>
                <a:lnTo>
                  <a:pt x="2381908" y="1587223"/>
                </a:lnTo>
                <a:lnTo>
                  <a:pt x="2367352" y="1630408"/>
                </a:lnTo>
                <a:lnTo>
                  <a:pt x="2351244" y="1672855"/>
                </a:lnTo>
                <a:lnTo>
                  <a:pt x="2333618" y="1714529"/>
                </a:lnTo>
                <a:lnTo>
                  <a:pt x="2314508" y="1755397"/>
                </a:lnTo>
                <a:lnTo>
                  <a:pt x="2293949" y="1795425"/>
                </a:lnTo>
                <a:lnTo>
                  <a:pt x="2271973" y="1834579"/>
                </a:lnTo>
                <a:lnTo>
                  <a:pt x="2248614" y="1872824"/>
                </a:lnTo>
                <a:lnTo>
                  <a:pt x="2223907" y="1910128"/>
                </a:lnTo>
                <a:lnTo>
                  <a:pt x="2197886" y="1946456"/>
                </a:lnTo>
                <a:lnTo>
                  <a:pt x="2170584" y="1981774"/>
                </a:lnTo>
                <a:lnTo>
                  <a:pt x="2142035" y="2016049"/>
                </a:lnTo>
                <a:lnTo>
                  <a:pt x="2112273" y="2049246"/>
                </a:lnTo>
                <a:lnTo>
                  <a:pt x="2081332" y="2081332"/>
                </a:lnTo>
                <a:lnTo>
                  <a:pt x="2049246" y="2112273"/>
                </a:lnTo>
                <a:lnTo>
                  <a:pt x="2016049" y="2142035"/>
                </a:lnTo>
                <a:lnTo>
                  <a:pt x="1981774" y="2170584"/>
                </a:lnTo>
                <a:lnTo>
                  <a:pt x="1946456" y="2197886"/>
                </a:lnTo>
                <a:lnTo>
                  <a:pt x="1910128" y="2223908"/>
                </a:lnTo>
                <a:lnTo>
                  <a:pt x="1872824" y="2248614"/>
                </a:lnTo>
                <a:lnTo>
                  <a:pt x="1834578" y="2271973"/>
                </a:lnTo>
                <a:lnTo>
                  <a:pt x="1795425" y="2293949"/>
                </a:lnTo>
                <a:lnTo>
                  <a:pt x="1755397" y="2314509"/>
                </a:lnTo>
                <a:lnTo>
                  <a:pt x="1714529" y="2333619"/>
                </a:lnTo>
                <a:lnTo>
                  <a:pt x="1672855" y="2351244"/>
                </a:lnTo>
                <a:lnTo>
                  <a:pt x="1630408" y="2367352"/>
                </a:lnTo>
                <a:lnTo>
                  <a:pt x="1587222" y="2381909"/>
                </a:lnTo>
                <a:lnTo>
                  <a:pt x="1543332" y="2394879"/>
                </a:lnTo>
                <a:lnTo>
                  <a:pt x="1498771" y="2406230"/>
                </a:lnTo>
                <a:lnTo>
                  <a:pt x="1453573" y="2415928"/>
                </a:lnTo>
                <a:lnTo>
                  <a:pt x="1407772" y="2423938"/>
                </a:lnTo>
                <a:lnTo>
                  <a:pt x="1361402" y="2430228"/>
                </a:lnTo>
                <a:lnTo>
                  <a:pt x="1314496" y="2434762"/>
                </a:lnTo>
                <a:lnTo>
                  <a:pt x="1267089" y="2437508"/>
                </a:lnTo>
                <a:lnTo>
                  <a:pt x="1219215" y="2438430"/>
                </a:lnTo>
                <a:lnTo>
                  <a:pt x="0" y="2438430"/>
                </a:lnTo>
              </a:path>
            </a:pathLst>
          </a:custGeom>
          <a:ln w="20320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59268" y="4036879"/>
            <a:ext cx="2082800" cy="1108710"/>
          </a:xfrm>
          <a:custGeom>
            <a:avLst/>
            <a:gdLst/>
            <a:ahLst/>
            <a:cxnLst/>
            <a:rect l="l" t="t" r="r" b="b"/>
            <a:pathLst>
              <a:path w="2082800" h="1108710">
                <a:moveTo>
                  <a:pt x="0" y="1108588"/>
                </a:moveTo>
                <a:lnTo>
                  <a:pt x="13843" y="1062676"/>
                </a:lnTo>
                <a:lnTo>
                  <a:pt x="28549" y="1018944"/>
                </a:lnTo>
                <a:lnTo>
                  <a:pt x="44526" y="975812"/>
                </a:lnTo>
                <a:lnTo>
                  <a:pt x="61754" y="933304"/>
                </a:lnTo>
                <a:lnTo>
                  <a:pt x="80208" y="891441"/>
                </a:lnTo>
                <a:lnTo>
                  <a:pt x="99868" y="850246"/>
                </a:lnTo>
                <a:lnTo>
                  <a:pt x="120710" y="809741"/>
                </a:lnTo>
                <a:lnTo>
                  <a:pt x="142712" y="769949"/>
                </a:lnTo>
                <a:lnTo>
                  <a:pt x="165852" y="730891"/>
                </a:lnTo>
                <a:lnTo>
                  <a:pt x="190107" y="692591"/>
                </a:lnTo>
                <a:lnTo>
                  <a:pt x="215455" y="655071"/>
                </a:lnTo>
                <a:lnTo>
                  <a:pt x="241873" y="618353"/>
                </a:lnTo>
                <a:lnTo>
                  <a:pt x="269340" y="582459"/>
                </a:lnTo>
                <a:lnTo>
                  <a:pt x="297833" y="547412"/>
                </a:lnTo>
                <a:lnTo>
                  <a:pt x="327329" y="513234"/>
                </a:lnTo>
                <a:lnTo>
                  <a:pt x="357806" y="479948"/>
                </a:lnTo>
                <a:lnTo>
                  <a:pt x="389242" y="447575"/>
                </a:lnTo>
                <a:lnTo>
                  <a:pt x="421615" y="416139"/>
                </a:lnTo>
                <a:lnTo>
                  <a:pt x="454901" y="385662"/>
                </a:lnTo>
                <a:lnTo>
                  <a:pt x="489079" y="356166"/>
                </a:lnTo>
                <a:lnTo>
                  <a:pt x="524126" y="327673"/>
                </a:lnTo>
                <a:lnTo>
                  <a:pt x="560019" y="300207"/>
                </a:lnTo>
                <a:lnTo>
                  <a:pt x="596738" y="273788"/>
                </a:lnTo>
                <a:lnTo>
                  <a:pt x="634258" y="248440"/>
                </a:lnTo>
                <a:lnTo>
                  <a:pt x="672558" y="224185"/>
                </a:lnTo>
                <a:lnTo>
                  <a:pt x="711616" y="201045"/>
                </a:lnTo>
                <a:lnTo>
                  <a:pt x="751408" y="179043"/>
                </a:lnTo>
                <a:lnTo>
                  <a:pt x="791913" y="158201"/>
                </a:lnTo>
                <a:lnTo>
                  <a:pt x="833108" y="138542"/>
                </a:lnTo>
                <a:lnTo>
                  <a:pt x="874971" y="120087"/>
                </a:lnTo>
                <a:lnTo>
                  <a:pt x="917479" y="102860"/>
                </a:lnTo>
                <a:lnTo>
                  <a:pt x="960611" y="86882"/>
                </a:lnTo>
                <a:lnTo>
                  <a:pt x="1004343" y="72176"/>
                </a:lnTo>
                <a:lnTo>
                  <a:pt x="1048653" y="58765"/>
                </a:lnTo>
                <a:lnTo>
                  <a:pt x="1093520" y="46670"/>
                </a:lnTo>
                <a:lnTo>
                  <a:pt x="1138919" y="35914"/>
                </a:lnTo>
                <a:lnTo>
                  <a:pt x="1184831" y="26520"/>
                </a:lnTo>
                <a:lnTo>
                  <a:pt x="1231230" y="18510"/>
                </a:lnTo>
                <a:lnTo>
                  <a:pt x="1278097" y="11906"/>
                </a:lnTo>
                <a:lnTo>
                  <a:pt x="1325407" y="6730"/>
                </a:lnTo>
                <a:lnTo>
                  <a:pt x="1373139" y="3006"/>
                </a:lnTo>
                <a:lnTo>
                  <a:pt x="1421271" y="755"/>
                </a:lnTo>
                <a:lnTo>
                  <a:pt x="1469779" y="0"/>
                </a:lnTo>
                <a:lnTo>
                  <a:pt x="2082260" y="0"/>
                </a:lnTo>
              </a:path>
            </a:pathLst>
          </a:custGeom>
          <a:ln w="25401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7333B-4E65-2A14-807B-0B158EE462C0}"/>
              </a:ext>
            </a:extLst>
          </p:cNvPr>
          <p:cNvSpPr txBox="1"/>
          <p:nvPr/>
        </p:nvSpPr>
        <p:spPr>
          <a:xfrm>
            <a:off x="2590800" y="2346325"/>
            <a:ext cx="4921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2. Task description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396B7FC1-EEF3-0298-F979-2563C547D88A}"/>
              </a:ext>
            </a:extLst>
          </p:cNvPr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25" dirty="0">
                <a:solidFill>
                  <a:srgbClr val="6198D2"/>
                </a:solidFill>
                <a:latin typeface="Trebuchet MS"/>
                <a:cs typeface="Trebuchet MS"/>
              </a:rPr>
              <a:t>Assiut</a:t>
            </a:r>
            <a:r>
              <a:rPr sz="1200" spc="-70" dirty="0">
                <a:solidFill>
                  <a:srgbClr val="6198D2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6198D2"/>
                </a:solidFill>
                <a:latin typeface="Trebuchet MS"/>
                <a:cs typeface="Trebuchet MS"/>
              </a:rPr>
              <a:t>Uni</a:t>
            </a:r>
            <a:r>
              <a:rPr sz="1200" spc="-5" dirty="0">
                <a:solidFill>
                  <a:srgbClr val="6198D2"/>
                </a:solidFill>
                <a:latin typeface="Trebuchet MS"/>
                <a:cs typeface="Trebuchet MS"/>
              </a:rPr>
              <a:t>v</a:t>
            </a:r>
            <a:r>
              <a:rPr sz="1200" spc="-10" dirty="0">
                <a:solidFill>
                  <a:srgbClr val="6198D2"/>
                </a:solidFill>
                <a:latin typeface="Trebuchet MS"/>
                <a:cs typeface="Trebuchet MS"/>
              </a:rPr>
              <a:t>ersity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AD90A2C5-D478-FBAA-EF5C-98C99154A5C2}"/>
              </a:ext>
            </a:extLst>
          </p:cNvPr>
          <p:cNvSpPr txBox="1"/>
          <p:nvPr/>
        </p:nvSpPr>
        <p:spPr>
          <a:xfrm>
            <a:off x="8600830" y="4792067"/>
            <a:ext cx="3898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5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83486918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2000">
              <a:schemeClr val="accent1">
                <a:lumMod val="5000"/>
                <a:lumOff val="95000"/>
              </a:schemeClr>
            </a:gs>
            <a:gs pos="17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B1D4C722-1737-6387-EFA0-5ED3497E7E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371198"/>
            <a:ext cx="3200400" cy="4776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3000" b="1" i="1" spc="20" dirty="0">
                <a:solidFill>
                  <a:srgbClr val="000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Task description</a:t>
            </a: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2D2F9FF3-BD57-6013-C0B2-4726F1D9FB2D}"/>
              </a:ext>
            </a:extLst>
          </p:cNvPr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25" dirty="0">
                <a:solidFill>
                  <a:srgbClr val="6198D2"/>
                </a:solidFill>
                <a:latin typeface="Trebuchet MS"/>
                <a:cs typeface="Trebuchet MS"/>
              </a:rPr>
              <a:t>Assiut</a:t>
            </a:r>
            <a:r>
              <a:rPr sz="1200" spc="-70" dirty="0">
                <a:solidFill>
                  <a:srgbClr val="6198D2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6198D2"/>
                </a:solidFill>
                <a:latin typeface="Trebuchet MS"/>
                <a:cs typeface="Trebuchet MS"/>
              </a:rPr>
              <a:t>Uni</a:t>
            </a:r>
            <a:r>
              <a:rPr sz="1200" spc="-5" dirty="0">
                <a:solidFill>
                  <a:srgbClr val="6198D2"/>
                </a:solidFill>
                <a:latin typeface="Trebuchet MS"/>
                <a:cs typeface="Trebuchet MS"/>
              </a:rPr>
              <a:t>v</a:t>
            </a:r>
            <a:r>
              <a:rPr sz="1200" spc="-10" dirty="0">
                <a:solidFill>
                  <a:srgbClr val="6198D2"/>
                </a:solidFill>
                <a:latin typeface="Trebuchet MS"/>
                <a:cs typeface="Trebuchet MS"/>
              </a:rPr>
              <a:t>ersity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C1770E6A-D9AF-542F-C69E-9782525D269C}"/>
              </a:ext>
            </a:extLst>
          </p:cNvPr>
          <p:cNvSpPr txBox="1"/>
          <p:nvPr/>
        </p:nvSpPr>
        <p:spPr>
          <a:xfrm>
            <a:off x="345281" y="1050925"/>
            <a:ext cx="8353425" cy="333681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12850" marR="47625" lvl="2" indent="-285750">
              <a:spcBef>
                <a:spcPts val="120"/>
              </a:spcBef>
              <a:buFont typeface="Wingdings" panose="05000000000000000000" pitchFamily="2" charset="2"/>
              <a:buChar char="q"/>
            </a:pPr>
            <a:r>
              <a:rPr lang="en-US" sz="1500" spc="15" dirty="0">
                <a:cs typeface="Trebuchet MS"/>
              </a:rPr>
              <a:t>The task involves developing an "AI Gym Coach" application that leverages computer vision and machine learning techniques to assist users during their workout routines. </a:t>
            </a:r>
          </a:p>
          <a:p>
            <a:pPr marL="1212850" marR="47625" lvl="2" indent="-285750">
              <a:spcBef>
                <a:spcPts val="120"/>
              </a:spcBef>
              <a:buFont typeface="Wingdings" panose="05000000000000000000" pitchFamily="2" charset="2"/>
              <a:buChar char="q"/>
            </a:pPr>
            <a:endParaRPr lang="en-US" sz="1500" spc="15" dirty="0">
              <a:cs typeface="Trebuchet MS"/>
            </a:endParaRPr>
          </a:p>
          <a:p>
            <a:pPr marL="1212850" marR="47625" lvl="2" indent="-285750">
              <a:spcBef>
                <a:spcPts val="120"/>
              </a:spcBef>
              <a:buFont typeface="Wingdings" panose="05000000000000000000" pitchFamily="2" charset="2"/>
              <a:buChar char="q"/>
            </a:pPr>
            <a:r>
              <a:rPr lang="en-US" sz="1500" spc="15" dirty="0">
                <a:cs typeface="Trebuchet MS"/>
              </a:rPr>
              <a:t>The application aims to provide real-time guidance and feedback on exercise form and technique, helping users optimize their workouts and achieve their fitness goals effectively.</a:t>
            </a:r>
          </a:p>
          <a:p>
            <a:pPr marL="1212850" marR="47625" lvl="2" indent="-285750">
              <a:spcBef>
                <a:spcPts val="120"/>
              </a:spcBef>
              <a:buFont typeface="Wingdings" panose="05000000000000000000" pitchFamily="2" charset="2"/>
              <a:buChar char="q"/>
            </a:pPr>
            <a:endParaRPr lang="en-US" sz="1500" spc="15" dirty="0">
              <a:cs typeface="Trebuchet MS"/>
            </a:endParaRPr>
          </a:p>
          <a:p>
            <a:pPr marL="1212850" marR="47625" lvl="2" indent="-285750">
              <a:spcBef>
                <a:spcPts val="120"/>
              </a:spcBef>
              <a:buFont typeface="Wingdings" panose="05000000000000000000" pitchFamily="2" charset="2"/>
              <a:buChar char="q"/>
            </a:pPr>
            <a:r>
              <a:rPr lang="en-US" sz="1500" spc="55" dirty="0">
                <a:cs typeface="Trebuchet MS"/>
              </a:rPr>
              <a:t>The "AI Gym Coach" application utilizes the </a:t>
            </a:r>
            <a:r>
              <a:rPr lang="en-US" sz="1500" spc="55" dirty="0" err="1">
                <a:cs typeface="Trebuchet MS"/>
              </a:rPr>
              <a:t>MediaPipe</a:t>
            </a:r>
            <a:r>
              <a:rPr lang="en-US" sz="1500" spc="55" dirty="0">
                <a:cs typeface="Trebuchet MS"/>
              </a:rPr>
              <a:t> framework for pose detection and analysis, enabling it to track users' movements during workout sessions.</a:t>
            </a:r>
          </a:p>
          <a:p>
            <a:pPr marL="1212850" marR="47625" lvl="2" indent="-285750">
              <a:spcBef>
                <a:spcPts val="120"/>
              </a:spcBef>
              <a:buFont typeface="Wingdings" panose="05000000000000000000" pitchFamily="2" charset="2"/>
              <a:buChar char="q"/>
            </a:pPr>
            <a:endParaRPr lang="en-US" sz="1500" spc="55" dirty="0">
              <a:cs typeface="Trebuchet MS"/>
            </a:endParaRPr>
          </a:p>
          <a:p>
            <a:pPr marL="1212850" marR="47625" lvl="2" indent="-285750">
              <a:spcBef>
                <a:spcPts val="120"/>
              </a:spcBef>
              <a:buFont typeface="Wingdings" panose="05000000000000000000" pitchFamily="2" charset="2"/>
              <a:buChar char="q"/>
            </a:pPr>
            <a:r>
              <a:rPr lang="en-US" sz="1500" spc="55" dirty="0">
                <a:cs typeface="Trebuchet MS"/>
              </a:rPr>
              <a:t>It offers personalized feedback and instructions based on the user's performance, ensuring proper form and technique for various exercises.</a:t>
            </a:r>
          </a:p>
          <a:p>
            <a:pPr marL="927100" marR="47625" lvl="2">
              <a:spcBef>
                <a:spcPts val="120"/>
              </a:spcBef>
            </a:pPr>
            <a:endParaRPr lang="en-US" sz="1500" spc="60" dirty="0">
              <a:cs typeface="Trebuchet MS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B2935FB4-2709-9260-5733-3D5F40B88B9B}"/>
              </a:ext>
            </a:extLst>
          </p:cNvPr>
          <p:cNvSpPr txBox="1"/>
          <p:nvPr/>
        </p:nvSpPr>
        <p:spPr>
          <a:xfrm>
            <a:off x="8600830" y="4792067"/>
            <a:ext cx="3898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6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2000">
              <a:schemeClr val="accent1">
                <a:lumMod val="5000"/>
                <a:lumOff val="95000"/>
              </a:schemeClr>
            </a:gs>
            <a:gs pos="17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>
            <a:extLst>
              <a:ext uri="{FF2B5EF4-FFF2-40B4-BE49-F238E27FC236}">
                <a16:creationId xmlns:a16="http://schemas.microsoft.com/office/drawing/2014/main" id="{2D2F9FF3-BD57-6013-C0B2-4726F1D9FB2D}"/>
              </a:ext>
            </a:extLst>
          </p:cNvPr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25" dirty="0">
                <a:solidFill>
                  <a:srgbClr val="6198D2"/>
                </a:solidFill>
                <a:latin typeface="Trebuchet MS"/>
                <a:cs typeface="Trebuchet MS"/>
              </a:rPr>
              <a:t>Assiut</a:t>
            </a:r>
            <a:r>
              <a:rPr sz="1200" spc="-70" dirty="0">
                <a:solidFill>
                  <a:srgbClr val="6198D2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6198D2"/>
                </a:solidFill>
                <a:latin typeface="Trebuchet MS"/>
                <a:cs typeface="Trebuchet MS"/>
              </a:rPr>
              <a:t>Uni</a:t>
            </a:r>
            <a:r>
              <a:rPr sz="1200" spc="-5" dirty="0">
                <a:solidFill>
                  <a:srgbClr val="6198D2"/>
                </a:solidFill>
                <a:latin typeface="Trebuchet MS"/>
                <a:cs typeface="Trebuchet MS"/>
              </a:rPr>
              <a:t>v</a:t>
            </a:r>
            <a:r>
              <a:rPr sz="1200" spc="-10" dirty="0">
                <a:solidFill>
                  <a:srgbClr val="6198D2"/>
                </a:solidFill>
                <a:latin typeface="Trebuchet MS"/>
                <a:cs typeface="Trebuchet MS"/>
              </a:rPr>
              <a:t>ersity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C1770E6A-D9AF-542F-C69E-9782525D269C}"/>
              </a:ext>
            </a:extLst>
          </p:cNvPr>
          <p:cNvSpPr txBox="1"/>
          <p:nvPr/>
        </p:nvSpPr>
        <p:spPr>
          <a:xfrm>
            <a:off x="152400" y="1279525"/>
            <a:ext cx="8353425" cy="233435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927100" marR="47625" lvl="2">
              <a:spcBef>
                <a:spcPts val="120"/>
              </a:spcBef>
            </a:pPr>
            <a:r>
              <a:rPr lang="en-US" sz="2400" b="1" i="1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Key Components:</a:t>
            </a:r>
            <a:endParaRPr lang="en-US" sz="2400" b="1" i="1" kern="100" spc="-5" dirty="0">
              <a:solidFill>
                <a:srgbClr val="15608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2584450" marR="47625" lvl="5" indent="-285750">
              <a:lnSpc>
                <a:spcPct val="250000"/>
              </a:lnSpc>
              <a:spcBef>
                <a:spcPts val="120"/>
              </a:spcBef>
              <a:buFont typeface="Courier New" panose="02070309020205020404" pitchFamily="49" charset="0"/>
              <a:buChar char="o"/>
            </a:pPr>
            <a:r>
              <a:rPr lang="en-US" b="1" i="1" kern="100" spc="-5" dirty="0">
                <a:latin typeface="Aptos" panose="020B0004020202020204" pitchFamily="34" charset="0"/>
                <a:cs typeface="Arial" panose="020B0604020202020204" pitchFamily="34" charset="0"/>
              </a:rPr>
              <a:t>Pose Detection and Analysis</a:t>
            </a:r>
          </a:p>
          <a:p>
            <a:pPr marL="2584450" marR="47625" lvl="5" indent="-285750">
              <a:lnSpc>
                <a:spcPct val="150000"/>
              </a:lnSpc>
              <a:spcBef>
                <a:spcPts val="120"/>
              </a:spcBef>
              <a:buFont typeface="Courier New" panose="02070309020205020404" pitchFamily="49" charset="0"/>
              <a:buChar char="o"/>
            </a:pPr>
            <a:r>
              <a:rPr lang="en-US" b="1" i="1" kern="100" spc="-5" dirty="0">
                <a:latin typeface="Aptos" panose="020B0004020202020204" pitchFamily="34" charset="0"/>
                <a:cs typeface="Arial" panose="020B0604020202020204" pitchFamily="34" charset="0"/>
              </a:rPr>
              <a:t>Voice Feedback Integration</a:t>
            </a:r>
          </a:p>
          <a:p>
            <a:pPr marL="2584450" marR="47625" lvl="5" indent="-285750">
              <a:lnSpc>
                <a:spcPct val="150000"/>
              </a:lnSpc>
              <a:spcBef>
                <a:spcPts val="120"/>
              </a:spcBef>
              <a:buFont typeface="Courier New" panose="02070309020205020404" pitchFamily="49" charset="0"/>
              <a:buChar char="o"/>
            </a:pPr>
            <a:r>
              <a:rPr lang="en-US" b="1" i="1" kern="100" spc="-5" dirty="0">
                <a:latin typeface="Aptos" panose="020B0004020202020204" pitchFamily="34" charset="0"/>
                <a:cs typeface="Arial" panose="020B0604020202020204" pitchFamily="34" charset="0"/>
              </a:rPr>
              <a:t>User-Defined Workout Repetitions</a:t>
            </a:r>
          </a:p>
          <a:p>
            <a:pPr marL="2584450" marR="47625" lvl="5" indent="-285750">
              <a:lnSpc>
                <a:spcPct val="150000"/>
              </a:lnSpc>
              <a:spcBef>
                <a:spcPts val="120"/>
              </a:spcBef>
              <a:buFont typeface="Courier New" panose="02070309020205020404" pitchFamily="49" charset="0"/>
              <a:buChar char="o"/>
            </a:pPr>
            <a:r>
              <a:rPr lang="en-US" b="1" i="1" kern="100" spc="-5" dirty="0">
                <a:latin typeface="Aptos" panose="020B0004020202020204" pitchFamily="34" charset="0"/>
                <a:cs typeface="Arial" panose="020B0604020202020204" pitchFamily="34" charset="0"/>
              </a:rPr>
              <a:t>Workout Techniques Implementation</a:t>
            </a:r>
            <a:endParaRPr lang="en-US" spc="60" dirty="0">
              <a:cs typeface="Trebuchet MS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B2935FB4-2709-9260-5733-3D5F40B88B9B}"/>
              </a:ext>
            </a:extLst>
          </p:cNvPr>
          <p:cNvSpPr txBox="1"/>
          <p:nvPr/>
        </p:nvSpPr>
        <p:spPr>
          <a:xfrm>
            <a:off x="8600830" y="4792067"/>
            <a:ext cx="3898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7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87907105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27" y="2510"/>
            <a:ext cx="2439035" cy="3251835"/>
          </a:xfrm>
          <a:custGeom>
            <a:avLst/>
            <a:gdLst/>
            <a:ahLst/>
            <a:cxnLst/>
            <a:rect l="l" t="t" r="r" b="b"/>
            <a:pathLst>
              <a:path w="2439035" h="3251835">
                <a:moveTo>
                  <a:pt x="0" y="812810"/>
                </a:moveTo>
                <a:lnTo>
                  <a:pt x="1625620" y="812810"/>
                </a:lnTo>
                <a:lnTo>
                  <a:pt x="0" y="3251240"/>
                </a:lnTo>
              </a:path>
              <a:path w="2439035" h="3251835">
                <a:moveTo>
                  <a:pt x="2438430" y="0"/>
                </a:moveTo>
                <a:lnTo>
                  <a:pt x="2438430" y="1219215"/>
                </a:lnTo>
                <a:lnTo>
                  <a:pt x="2437507" y="1267090"/>
                </a:lnTo>
                <a:lnTo>
                  <a:pt x="2434762" y="1314497"/>
                </a:lnTo>
                <a:lnTo>
                  <a:pt x="2430228" y="1361402"/>
                </a:lnTo>
                <a:lnTo>
                  <a:pt x="2423938" y="1407773"/>
                </a:lnTo>
                <a:lnTo>
                  <a:pt x="2415928" y="1453574"/>
                </a:lnTo>
                <a:lnTo>
                  <a:pt x="2406230" y="1498772"/>
                </a:lnTo>
                <a:lnTo>
                  <a:pt x="2394879" y="1543333"/>
                </a:lnTo>
                <a:lnTo>
                  <a:pt x="2381908" y="1587223"/>
                </a:lnTo>
                <a:lnTo>
                  <a:pt x="2367352" y="1630408"/>
                </a:lnTo>
                <a:lnTo>
                  <a:pt x="2351244" y="1672855"/>
                </a:lnTo>
                <a:lnTo>
                  <a:pt x="2333618" y="1714529"/>
                </a:lnTo>
                <a:lnTo>
                  <a:pt x="2314508" y="1755397"/>
                </a:lnTo>
                <a:lnTo>
                  <a:pt x="2293949" y="1795425"/>
                </a:lnTo>
                <a:lnTo>
                  <a:pt x="2271973" y="1834579"/>
                </a:lnTo>
                <a:lnTo>
                  <a:pt x="2248614" y="1872824"/>
                </a:lnTo>
                <a:lnTo>
                  <a:pt x="2223907" y="1910128"/>
                </a:lnTo>
                <a:lnTo>
                  <a:pt x="2197886" y="1946456"/>
                </a:lnTo>
                <a:lnTo>
                  <a:pt x="2170584" y="1981774"/>
                </a:lnTo>
                <a:lnTo>
                  <a:pt x="2142035" y="2016049"/>
                </a:lnTo>
                <a:lnTo>
                  <a:pt x="2112273" y="2049246"/>
                </a:lnTo>
                <a:lnTo>
                  <a:pt x="2081332" y="2081332"/>
                </a:lnTo>
                <a:lnTo>
                  <a:pt x="2049246" y="2112273"/>
                </a:lnTo>
                <a:lnTo>
                  <a:pt x="2016049" y="2142035"/>
                </a:lnTo>
                <a:lnTo>
                  <a:pt x="1981774" y="2170584"/>
                </a:lnTo>
                <a:lnTo>
                  <a:pt x="1946456" y="2197886"/>
                </a:lnTo>
                <a:lnTo>
                  <a:pt x="1910128" y="2223908"/>
                </a:lnTo>
                <a:lnTo>
                  <a:pt x="1872824" y="2248614"/>
                </a:lnTo>
                <a:lnTo>
                  <a:pt x="1834578" y="2271973"/>
                </a:lnTo>
                <a:lnTo>
                  <a:pt x="1795425" y="2293949"/>
                </a:lnTo>
                <a:lnTo>
                  <a:pt x="1755397" y="2314509"/>
                </a:lnTo>
                <a:lnTo>
                  <a:pt x="1714529" y="2333619"/>
                </a:lnTo>
                <a:lnTo>
                  <a:pt x="1672855" y="2351244"/>
                </a:lnTo>
                <a:lnTo>
                  <a:pt x="1630408" y="2367352"/>
                </a:lnTo>
                <a:lnTo>
                  <a:pt x="1587222" y="2381909"/>
                </a:lnTo>
                <a:lnTo>
                  <a:pt x="1543332" y="2394879"/>
                </a:lnTo>
                <a:lnTo>
                  <a:pt x="1498771" y="2406230"/>
                </a:lnTo>
                <a:lnTo>
                  <a:pt x="1453573" y="2415928"/>
                </a:lnTo>
                <a:lnTo>
                  <a:pt x="1407772" y="2423938"/>
                </a:lnTo>
                <a:lnTo>
                  <a:pt x="1361402" y="2430228"/>
                </a:lnTo>
                <a:lnTo>
                  <a:pt x="1314496" y="2434762"/>
                </a:lnTo>
                <a:lnTo>
                  <a:pt x="1267089" y="2437508"/>
                </a:lnTo>
                <a:lnTo>
                  <a:pt x="1219215" y="2438430"/>
                </a:lnTo>
                <a:lnTo>
                  <a:pt x="0" y="2438430"/>
                </a:lnTo>
              </a:path>
            </a:pathLst>
          </a:custGeom>
          <a:ln w="20320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59268" y="4036879"/>
            <a:ext cx="2082800" cy="1108710"/>
          </a:xfrm>
          <a:custGeom>
            <a:avLst/>
            <a:gdLst/>
            <a:ahLst/>
            <a:cxnLst/>
            <a:rect l="l" t="t" r="r" b="b"/>
            <a:pathLst>
              <a:path w="2082800" h="1108710">
                <a:moveTo>
                  <a:pt x="0" y="1108588"/>
                </a:moveTo>
                <a:lnTo>
                  <a:pt x="13843" y="1062676"/>
                </a:lnTo>
                <a:lnTo>
                  <a:pt x="28549" y="1018944"/>
                </a:lnTo>
                <a:lnTo>
                  <a:pt x="44526" y="975812"/>
                </a:lnTo>
                <a:lnTo>
                  <a:pt x="61754" y="933304"/>
                </a:lnTo>
                <a:lnTo>
                  <a:pt x="80208" y="891441"/>
                </a:lnTo>
                <a:lnTo>
                  <a:pt x="99868" y="850246"/>
                </a:lnTo>
                <a:lnTo>
                  <a:pt x="120710" y="809741"/>
                </a:lnTo>
                <a:lnTo>
                  <a:pt x="142712" y="769949"/>
                </a:lnTo>
                <a:lnTo>
                  <a:pt x="165852" y="730891"/>
                </a:lnTo>
                <a:lnTo>
                  <a:pt x="190107" y="692591"/>
                </a:lnTo>
                <a:lnTo>
                  <a:pt x="215455" y="655071"/>
                </a:lnTo>
                <a:lnTo>
                  <a:pt x="241873" y="618353"/>
                </a:lnTo>
                <a:lnTo>
                  <a:pt x="269340" y="582459"/>
                </a:lnTo>
                <a:lnTo>
                  <a:pt x="297833" y="547412"/>
                </a:lnTo>
                <a:lnTo>
                  <a:pt x="327329" y="513234"/>
                </a:lnTo>
                <a:lnTo>
                  <a:pt x="357806" y="479948"/>
                </a:lnTo>
                <a:lnTo>
                  <a:pt x="389242" y="447575"/>
                </a:lnTo>
                <a:lnTo>
                  <a:pt x="421615" y="416139"/>
                </a:lnTo>
                <a:lnTo>
                  <a:pt x="454901" y="385662"/>
                </a:lnTo>
                <a:lnTo>
                  <a:pt x="489079" y="356166"/>
                </a:lnTo>
                <a:lnTo>
                  <a:pt x="524126" y="327673"/>
                </a:lnTo>
                <a:lnTo>
                  <a:pt x="560019" y="300207"/>
                </a:lnTo>
                <a:lnTo>
                  <a:pt x="596738" y="273788"/>
                </a:lnTo>
                <a:lnTo>
                  <a:pt x="634258" y="248440"/>
                </a:lnTo>
                <a:lnTo>
                  <a:pt x="672558" y="224185"/>
                </a:lnTo>
                <a:lnTo>
                  <a:pt x="711616" y="201045"/>
                </a:lnTo>
                <a:lnTo>
                  <a:pt x="751408" y="179043"/>
                </a:lnTo>
                <a:lnTo>
                  <a:pt x="791913" y="158201"/>
                </a:lnTo>
                <a:lnTo>
                  <a:pt x="833108" y="138542"/>
                </a:lnTo>
                <a:lnTo>
                  <a:pt x="874971" y="120087"/>
                </a:lnTo>
                <a:lnTo>
                  <a:pt x="917479" y="102860"/>
                </a:lnTo>
                <a:lnTo>
                  <a:pt x="960611" y="86882"/>
                </a:lnTo>
                <a:lnTo>
                  <a:pt x="1004343" y="72176"/>
                </a:lnTo>
                <a:lnTo>
                  <a:pt x="1048653" y="58765"/>
                </a:lnTo>
                <a:lnTo>
                  <a:pt x="1093520" y="46670"/>
                </a:lnTo>
                <a:lnTo>
                  <a:pt x="1138919" y="35914"/>
                </a:lnTo>
                <a:lnTo>
                  <a:pt x="1184831" y="26520"/>
                </a:lnTo>
                <a:lnTo>
                  <a:pt x="1231230" y="18510"/>
                </a:lnTo>
                <a:lnTo>
                  <a:pt x="1278097" y="11906"/>
                </a:lnTo>
                <a:lnTo>
                  <a:pt x="1325407" y="6730"/>
                </a:lnTo>
                <a:lnTo>
                  <a:pt x="1373139" y="3006"/>
                </a:lnTo>
                <a:lnTo>
                  <a:pt x="1421271" y="755"/>
                </a:lnTo>
                <a:lnTo>
                  <a:pt x="1469779" y="0"/>
                </a:lnTo>
                <a:lnTo>
                  <a:pt x="2082260" y="0"/>
                </a:lnTo>
              </a:path>
            </a:pathLst>
          </a:custGeom>
          <a:ln w="25401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7333B-4E65-2A14-807B-0B158EE462C0}"/>
              </a:ext>
            </a:extLst>
          </p:cNvPr>
          <p:cNvSpPr txBox="1"/>
          <p:nvPr/>
        </p:nvSpPr>
        <p:spPr>
          <a:xfrm>
            <a:off x="333588" y="2498725"/>
            <a:ext cx="8807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3. Demo of the running application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396B7FC1-EEF3-0298-F979-2563C547D88A}"/>
              </a:ext>
            </a:extLst>
          </p:cNvPr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25" dirty="0">
                <a:solidFill>
                  <a:srgbClr val="6198D2"/>
                </a:solidFill>
                <a:latin typeface="Trebuchet MS"/>
                <a:cs typeface="Trebuchet MS"/>
              </a:rPr>
              <a:t>Assiut</a:t>
            </a:r>
            <a:r>
              <a:rPr sz="1200" spc="-70" dirty="0">
                <a:solidFill>
                  <a:srgbClr val="6198D2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6198D2"/>
                </a:solidFill>
                <a:latin typeface="Trebuchet MS"/>
                <a:cs typeface="Trebuchet MS"/>
              </a:rPr>
              <a:t>Uni</a:t>
            </a:r>
            <a:r>
              <a:rPr sz="1200" spc="-5" dirty="0">
                <a:solidFill>
                  <a:srgbClr val="6198D2"/>
                </a:solidFill>
                <a:latin typeface="Trebuchet MS"/>
                <a:cs typeface="Trebuchet MS"/>
              </a:rPr>
              <a:t>v</a:t>
            </a:r>
            <a:r>
              <a:rPr sz="1200" spc="-10" dirty="0">
                <a:solidFill>
                  <a:srgbClr val="6198D2"/>
                </a:solidFill>
                <a:latin typeface="Trebuchet MS"/>
                <a:cs typeface="Trebuchet MS"/>
              </a:rPr>
              <a:t>ersity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51C1E1E6-96D5-A9FF-F1C9-25EB311C9D3D}"/>
              </a:ext>
            </a:extLst>
          </p:cNvPr>
          <p:cNvSpPr txBox="1"/>
          <p:nvPr/>
        </p:nvSpPr>
        <p:spPr>
          <a:xfrm>
            <a:off x="8600830" y="4792067"/>
            <a:ext cx="3898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8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93328061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2000">
              <a:schemeClr val="accent1">
                <a:lumMod val="5000"/>
                <a:lumOff val="95000"/>
              </a:schemeClr>
            </a:gs>
            <a:gs pos="17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25" dirty="0">
                <a:solidFill>
                  <a:srgbClr val="6198D2"/>
                </a:solidFill>
                <a:latin typeface="Trebuchet MS"/>
                <a:cs typeface="Trebuchet MS"/>
              </a:rPr>
              <a:t>Assiut</a:t>
            </a:r>
            <a:r>
              <a:rPr sz="1200" spc="-70" dirty="0">
                <a:solidFill>
                  <a:srgbClr val="6198D2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6198D2"/>
                </a:solidFill>
                <a:latin typeface="Trebuchet MS"/>
                <a:cs typeface="Trebuchet MS"/>
              </a:rPr>
              <a:t>Uni</a:t>
            </a:r>
            <a:r>
              <a:rPr sz="1200" spc="-5" dirty="0">
                <a:solidFill>
                  <a:srgbClr val="6198D2"/>
                </a:solidFill>
                <a:latin typeface="Trebuchet MS"/>
                <a:cs typeface="Trebuchet MS"/>
              </a:rPr>
              <a:t>v</a:t>
            </a:r>
            <a:r>
              <a:rPr sz="1200" spc="-10" dirty="0">
                <a:solidFill>
                  <a:srgbClr val="6198D2"/>
                </a:solidFill>
                <a:latin typeface="Trebuchet MS"/>
                <a:cs typeface="Trebuchet MS"/>
              </a:rPr>
              <a:t>ersity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F97714D7-40F0-A103-ACE0-4ACAE8BAAD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371198"/>
            <a:ext cx="2500300" cy="4776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3000" b="1" i="1" spc="20" dirty="0">
                <a:solidFill>
                  <a:srgbClr val="000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Demo</a:t>
            </a:r>
            <a:endParaRPr sz="3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6754D57C-2978-043A-56D1-D37EB6381A26}"/>
              </a:ext>
            </a:extLst>
          </p:cNvPr>
          <p:cNvSpPr txBox="1"/>
          <p:nvPr/>
        </p:nvSpPr>
        <p:spPr>
          <a:xfrm>
            <a:off x="8600830" y="4792067"/>
            <a:ext cx="3898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9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  <p:pic>
        <p:nvPicPr>
          <p:cNvPr id="3" name="IMG_7201">
            <a:hlinkClick r:id="" action="ppaction://media"/>
            <a:extLst>
              <a:ext uri="{FF2B5EF4-FFF2-40B4-BE49-F238E27FC236}">
                <a16:creationId xmlns:a16="http://schemas.microsoft.com/office/drawing/2014/main" id="{268C60EA-F8B0-7B75-74B7-11CDD63C25C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24000" y="974725"/>
            <a:ext cx="6019800" cy="3124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4315965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4DE5AEF-5C3A-4E61-BDBE-28A120210B08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2273</TotalTime>
  <Words>813</Words>
  <Application>Microsoft Office PowerPoint</Application>
  <PresentationFormat>Custom</PresentationFormat>
  <Paragraphs>140</Paragraphs>
  <Slides>27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ADLaM Display</vt:lpstr>
      <vt:lpstr>Agency FB</vt:lpstr>
      <vt:lpstr>Aptos</vt:lpstr>
      <vt:lpstr>Arial</vt:lpstr>
      <vt:lpstr>Broadway</vt:lpstr>
      <vt:lpstr>Calibri</vt:lpstr>
      <vt:lpstr>Courier New</vt:lpstr>
      <vt:lpstr>Franklin Gothic Demi</vt:lpstr>
      <vt:lpstr>Segoe UI Black</vt:lpstr>
      <vt:lpstr>Times New Roman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 description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</vt:lpstr>
      <vt:lpstr>PowerPoint Presentation</vt:lpstr>
      <vt:lpstr>PowerPoint Presentation</vt:lpstr>
      <vt:lpstr>Project architecture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Gym</dc:title>
  <dc:creator>khaled ibrahem</dc:creator>
  <cp:lastModifiedBy>khalid ibrahem</cp:lastModifiedBy>
  <cp:revision>33</cp:revision>
  <dcterms:created xsi:type="dcterms:W3CDTF">2024-03-14T22:22:56Z</dcterms:created>
  <dcterms:modified xsi:type="dcterms:W3CDTF">2024-04-27T01:10:05Z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2024-03-14T00:00:00Z</vt:filetime>
  </property>
</Properties>
</file>