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0" r:id="rId3"/>
    <p:sldId id="300" r:id="rId4"/>
    <p:sldId id="301" r:id="rId5"/>
    <p:sldId id="281" r:id="rId6"/>
    <p:sldId id="258" r:id="rId7"/>
    <p:sldId id="285" r:id="rId8"/>
    <p:sldId id="280" r:id="rId9"/>
    <p:sldId id="288" r:id="rId10"/>
    <p:sldId id="267" r:id="rId11"/>
    <p:sldId id="325" r:id="rId12"/>
    <p:sldId id="326" r:id="rId13"/>
    <p:sldId id="295" r:id="rId14"/>
    <p:sldId id="323" r:id="rId15"/>
    <p:sldId id="324" r:id="rId16"/>
    <p:sldId id="298" r:id="rId17"/>
    <p:sldId id="299" r:id="rId18"/>
    <p:sldId id="327" r:id="rId19"/>
    <p:sldId id="328" r:id="rId20"/>
    <p:sldId id="329" r:id="rId21"/>
    <p:sldId id="311" r:id="rId22"/>
    <p:sldId id="312" r:id="rId23"/>
    <p:sldId id="321" r:id="rId24"/>
    <p:sldId id="318" r:id="rId25"/>
    <p:sldId id="319" r:id="rId26"/>
    <p:sldId id="277" r:id="rId2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58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5300" y="1133189"/>
            <a:ext cx="320294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8580"/>
          </a:xfrm>
          <a:custGeom>
            <a:avLst/>
            <a:gdLst/>
            <a:ahLst/>
            <a:cxnLst/>
            <a:rect l="l" t="t" r="r" b="b"/>
            <a:pathLst>
              <a:path w="9144000" h="5148580">
                <a:moveTo>
                  <a:pt x="9144000" y="0"/>
                </a:moveTo>
                <a:lnTo>
                  <a:pt x="0" y="0"/>
                </a:lnTo>
                <a:lnTo>
                  <a:pt x="0" y="5147995"/>
                </a:lnTo>
                <a:lnTo>
                  <a:pt x="9144000" y="5147995"/>
                </a:lnTo>
                <a:lnTo>
                  <a:pt x="9144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4000" y="204012"/>
            <a:ext cx="611987" cy="6119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300" y="1133189"/>
            <a:ext cx="6221730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300" y="1255291"/>
            <a:ext cx="8353425" cy="226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087" y="4792067"/>
            <a:ext cx="45592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198D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spc="-55" dirty="0"/>
              <a:t>‹#›</a:t>
            </a:fld>
            <a:r>
              <a:rPr spc="-55" dirty="0"/>
              <a:t>/21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200" y="2706727"/>
            <a:ext cx="7239000" cy="5539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3500" b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Convert Sign Language To Text</a:t>
            </a:r>
            <a:endParaRPr sz="3500" b="1" spc="20" dirty="0">
              <a:solidFill>
                <a:srgbClr val="000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82B1CFE2-7314-4D99-5A69-89176D049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96"/>
            <a:ext cx="533400" cy="7942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A4DF8-0021-A547-4501-AEF559953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50" y="5895"/>
            <a:ext cx="545779" cy="794245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7C3043F9-F331-9C66-95AD-59DB0D0FB616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2EC148D-B750-9DB1-AAEB-21E2D1C667EF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FD9C16-B90E-6977-9F1F-ADDD215352EC}"/>
              </a:ext>
            </a:extLst>
          </p:cNvPr>
          <p:cNvSpPr txBox="1">
            <a:spLocks/>
          </p:cNvSpPr>
          <p:nvPr/>
        </p:nvSpPr>
        <p:spPr>
          <a:xfrm>
            <a:off x="381000" y="288925"/>
            <a:ext cx="2438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Contribution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08ADD16-5658-1C60-8FE9-512BB0A2217D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10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8754A-8DB4-0D3E-5FF2-67CFE1F7873A}"/>
              </a:ext>
            </a:extLst>
          </p:cNvPr>
          <p:cNvSpPr txBox="1"/>
          <p:nvPr/>
        </p:nvSpPr>
        <p:spPr>
          <a:xfrm>
            <a:off x="609600" y="834661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i="1" dirty="0"/>
              <a:t>We enriched the code to support American Sign Language (ASL) translation:</a:t>
            </a:r>
            <a:endParaRPr lang="ar-EG" sz="2000" b="1" i="1" dirty="0"/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advancement enables the software to recognize and interpret hand gestures, effectively bridging communication gaps for individuals who rely on American Sign Language as their primary means of expression.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AutoNum type="arabicPeriod" startAt="2"/>
            </a:pPr>
            <a:r>
              <a:rPr lang="en-US" sz="2000" b="1" i="1" dirty="0"/>
              <a:t>We improved the code by incorporating a voice output    </a:t>
            </a:r>
          </a:p>
          <a:p>
            <a:r>
              <a:rPr lang="en-US" sz="2000" b="1" i="1" dirty="0"/>
              <a:t>        function, allowing the program to audibly announce  </a:t>
            </a:r>
          </a:p>
          <a:p>
            <a:r>
              <a:rPr lang="en-US" sz="2000" b="1" i="1" dirty="0"/>
              <a:t>       recognized characters: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enhancement provides real-time auditory feedback along with video processing, enhancing the overall user experience..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08ADD16-5658-1C60-8FE9-512BB0A2217D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11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8754A-8DB4-0D3E-5FF2-67CFE1F7873A}"/>
              </a:ext>
            </a:extLst>
          </p:cNvPr>
          <p:cNvSpPr txBox="1"/>
          <p:nvPr/>
        </p:nvSpPr>
        <p:spPr>
          <a:xfrm>
            <a:off x="685800" y="698639"/>
            <a:ext cx="708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3. We have expanded the code's capabilities to not only recognize </a:t>
            </a:r>
          </a:p>
          <a:p>
            <a:r>
              <a:rPr lang="en-US" sz="2000" b="1" i="1" dirty="0"/>
              <a:t>    individual characters but also to understand predefined </a:t>
            </a:r>
          </a:p>
          <a:p>
            <a:r>
              <a:rPr lang="en-US" sz="2000" b="1" i="1" dirty="0"/>
              <a:t>    phrases such as "I love you", "Like" and "Dislike“.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improvement expands the software's training range, allowing it to better accommodate diverse user interactions.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r>
              <a:rPr lang="en-US" sz="2000" b="1" i="1" dirty="0"/>
              <a:t>4. We have introduced a flexible training path, enabling users to </a:t>
            </a:r>
          </a:p>
          <a:p>
            <a:r>
              <a:rPr lang="en-US" sz="2000" b="1" i="1" dirty="0"/>
              <a:t>    customize and expand the dataset with new gestures and </a:t>
            </a:r>
          </a:p>
          <a:p>
            <a:r>
              <a:rPr lang="en-US" sz="2000" b="1" i="1" dirty="0"/>
              <a:t>    phrases.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The dataset creation process is highly adaptable, allowing users to easily capture and incorporate various hand gestures into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71914118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08ADD16-5658-1C60-8FE9-512BB0A2217D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12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8754A-8DB4-0D3E-5FF2-67CFE1F7873A}"/>
              </a:ext>
            </a:extLst>
          </p:cNvPr>
          <p:cNvSpPr txBox="1"/>
          <p:nvPr/>
        </p:nvSpPr>
        <p:spPr>
          <a:xfrm>
            <a:off x="762000" y="1355725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5. The dataset creation process is highly adaptable, allowing </a:t>
            </a:r>
          </a:p>
          <a:p>
            <a:r>
              <a:rPr lang="en-US" sz="2000" b="1" i="1" dirty="0"/>
              <a:t>    users to easily capture and incorporate various hand gestures </a:t>
            </a:r>
          </a:p>
          <a:p>
            <a:r>
              <a:rPr lang="en-US" sz="2000" b="1" i="1" dirty="0"/>
              <a:t>    into the training data.</a:t>
            </a:r>
          </a:p>
          <a:p>
            <a:endParaRPr lang="en-US" sz="20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versatility, along with the inclusion of a bounding box outlining the detected hand, enables the software to learn from a wide range of gestures while providing visual feedback to users.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This improvement enhances the software's ability to accurately interpret user input and facilitate effective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86431013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3444657" y="2346325"/>
            <a:ext cx="2254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Data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1EFA505-DC2E-41C8-236F-28C36839A2A0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13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8661807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7714D7-40F0-A103-ACE0-4ACAE8BA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25003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Data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54D57C-2978-043A-56D1-D37EB6381A26}"/>
              </a:ext>
            </a:extLst>
          </p:cNvPr>
          <p:cNvSpPr txBox="1"/>
          <p:nvPr/>
        </p:nvSpPr>
        <p:spPr>
          <a:xfrm>
            <a:off x="8534400" y="4792067"/>
            <a:ext cx="4563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40" normalizeH="0" baseline="0" noProof="0" smtClean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38100" marR="0" lvl="0" indent="0" algn="l" defTabSz="914400" rtl="0" eaLnBrk="1" fontAlgn="auto" latinLnBrk="0" hangingPunct="1">
                <a:lnSpc>
                  <a:spcPts val="14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lang="en-US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26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F2365-288C-4692-69B1-1DDE292F126A}"/>
              </a:ext>
            </a:extLst>
          </p:cNvPr>
          <p:cNvSpPr txBox="1"/>
          <p:nvPr/>
        </p:nvSpPr>
        <p:spPr>
          <a:xfrm>
            <a:off x="766885" y="1355725"/>
            <a:ext cx="7610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data is available here: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https://drive.google.com/drive/folders/1pWfn826toqbvN4z61YLNzhapyvHHAZX8?usp=drive_link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E7D07-F239-258B-00FC-9F0194FC45E4}"/>
              </a:ext>
            </a:extLst>
          </p:cNvPr>
          <p:cNvSpPr txBox="1"/>
          <p:nvPr/>
        </p:nvSpPr>
        <p:spPr>
          <a:xfrm>
            <a:off x="766885" y="3068836"/>
            <a:ext cx="4408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data when training: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1. Alphabet “B”.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2. Alphabet “I LOVE YOU”.</a:t>
            </a:r>
          </a:p>
        </p:txBody>
      </p:sp>
    </p:spTree>
    <p:extLst>
      <p:ext uri="{BB962C8B-B14F-4D97-AF65-F5344CB8AC3E}">
        <p14:creationId xmlns:p14="http://schemas.microsoft.com/office/powerpoint/2010/main" val="230027470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54D57C-2978-043A-56D1-D37EB6381A26}"/>
              </a:ext>
            </a:extLst>
          </p:cNvPr>
          <p:cNvSpPr txBox="1"/>
          <p:nvPr/>
        </p:nvSpPr>
        <p:spPr>
          <a:xfrm>
            <a:off x="8534400" y="4792067"/>
            <a:ext cx="4563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40" normalizeH="0" baseline="0" noProof="0" smtClean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38100" marR="0" lvl="0" indent="0" algn="l" defTabSz="914400" rtl="0" eaLnBrk="1" fontAlgn="auto" latinLnBrk="0" hangingPunct="1">
                <a:lnSpc>
                  <a:spcPts val="14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lang="en-US" sz="1200" b="0" i="0" u="none" strike="noStrike" kern="1200" cap="none" spc="-4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26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5EF2B-5D50-ABD0-6F66-BB6BAA0B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1925"/>
            <a:ext cx="2590800" cy="2045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A4F2E-E431-B0A3-4AFF-F7B0D1E005B9}"/>
              </a:ext>
            </a:extLst>
          </p:cNvPr>
          <p:cNvSpPr txBox="1"/>
          <p:nvPr/>
        </p:nvSpPr>
        <p:spPr>
          <a:xfrm>
            <a:off x="76200" y="356552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Alphabet “B”.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CFE0A-74A9-2896-70B6-1C5C319DA6FA}"/>
              </a:ext>
            </a:extLst>
          </p:cNvPr>
          <p:cNvSpPr txBox="1"/>
          <p:nvPr/>
        </p:nvSpPr>
        <p:spPr>
          <a:xfrm>
            <a:off x="4411576" y="353656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2.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Alphabet “I LOVE YOU”.</a:t>
            </a:r>
          </a:p>
        </p:txBody>
      </p:sp>
      <p:pic>
        <p:nvPicPr>
          <p:cNvPr id="17" name="Picture 16" descr="A person holding up his hand&#10;&#10;Description automatically generated">
            <a:extLst>
              <a:ext uri="{FF2B5EF4-FFF2-40B4-BE49-F238E27FC236}">
                <a16:creationId xmlns:a16="http://schemas.microsoft.com/office/drawing/2014/main" id="{6784C7B5-C34D-C6F8-BA29-7BA41A0B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70" y="1437315"/>
            <a:ext cx="2724030" cy="20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27555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1692057" y="2346325"/>
            <a:ext cx="575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Project architecture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740AB74-0C9A-0AAE-721F-EB9A64742A00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16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814258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7714D7-40F0-A103-ACE0-4ACAE8BA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3886200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Project architecture</a:t>
            </a:r>
            <a:b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17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279443"/>
            <a:ext cx="26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1. Collect Data in 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41CD1-67BE-6D66-A29D-6FC6E82F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812925"/>
            <a:ext cx="4648200" cy="219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1828800" y="4151550"/>
            <a:ext cx="519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3.</a:t>
            </a:r>
            <a:r>
              <a:rPr lang="en-US" dirty="0"/>
              <a:t> Flowchart to explain how model collect data</a:t>
            </a:r>
          </a:p>
        </p:txBody>
      </p:sp>
    </p:spTree>
    <p:extLst>
      <p:ext uri="{BB962C8B-B14F-4D97-AF65-F5344CB8AC3E}">
        <p14:creationId xmlns:p14="http://schemas.microsoft.com/office/powerpoint/2010/main" val="244608974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18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145940"/>
            <a:ext cx="328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 Hand initialization in Figure 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1219200" y="4213005"/>
            <a:ext cx="63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4.</a:t>
            </a:r>
            <a:r>
              <a:rPr lang="en-US" dirty="0"/>
              <a:t> Flowchart to explain how model make Hand initialization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3DAB6-0714-0FC6-AEFC-D56B8D4D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28" y="1858505"/>
            <a:ext cx="4731538" cy="21447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201362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19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14594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3. Training Model in Figure 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1447800" y="4213005"/>
            <a:ext cx="553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5.</a:t>
            </a:r>
            <a:r>
              <a:rPr lang="en-US" dirty="0"/>
              <a:t> Flowchart to explain how model training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5EB73-8F36-069F-3D2E-A03ED5A9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59477"/>
            <a:ext cx="4267200" cy="21437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4309566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BBFDE-90F6-5225-0205-FF49D5552FB6}"/>
              </a:ext>
            </a:extLst>
          </p:cNvPr>
          <p:cNvSpPr txBox="1"/>
          <p:nvPr/>
        </p:nvSpPr>
        <p:spPr>
          <a:xfrm>
            <a:off x="2971800" y="726311"/>
            <a:ext cx="312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Table of Contents: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467756" y="2077909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Member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Task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 of the running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93A2CEA-5BE5-6362-F481-4D0E03266FB4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96461680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F83FC67-FCBF-B272-D66D-B48CC5ABA323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20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63E22-CB00-4D1F-865D-799D6AE430B5}"/>
              </a:ext>
            </a:extLst>
          </p:cNvPr>
          <p:cNvSpPr txBox="1"/>
          <p:nvPr/>
        </p:nvSpPr>
        <p:spPr>
          <a:xfrm>
            <a:off x="914400" y="1001351"/>
            <a:ext cx="44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4. Real-time Gesture Recognition in Figure 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7E70-F3F0-C3D9-D769-208D48F12946}"/>
              </a:ext>
            </a:extLst>
          </p:cNvPr>
          <p:cNvSpPr txBox="1"/>
          <p:nvPr/>
        </p:nvSpPr>
        <p:spPr>
          <a:xfrm>
            <a:off x="990600" y="4213005"/>
            <a:ext cx="697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6.</a:t>
            </a:r>
            <a:r>
              <a:rPr lang="en-US" dirty="0"/>
              <a:t> Flowchart to explain how model Real-time Gesture Recognition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2914-0493-E0EC-B535-6330089B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60214"/>
            <a:ext cx="5334000" cy="23430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071421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971800" y="2270125"/>
            <a:ext cx="294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Methods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76BDE8D-5098-EAFC-B29C-B0DBC545AC4C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21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1626346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FD9C16-B90E-6977-9F1F-ADDD215352EC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1676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Methods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3AE9EDF-8CFA-8BE1-1A15-A6AE3A01B3CE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22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FCD3D-49DC-6F86-505D-C493A7386FFF}"/>
              </a:ext>
            </a:extLst>
          </p:cNvPr>
          <p:cNvSpPr txBox="1"/>
          <p:nvPr/>
        </p:nvSpPr>
        <p:spPr>
          <a:xfrm>
            <a:off x="371230" y="1355725"/>
            <a:ext cx="8077200" cy="263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i="1" kern="0" dirty="0"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 Vector Classifier (SVC) :</a:t>
            </a:r>
            <a:r>
              <a:rPr lang="en-US" sz="1800" kern="0" dirty="0"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R="0" lvl="0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800" kern="0" dirty="0"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06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model is trained using the </a:t>
            </a:r>
            <a:r>
              <a:rPr lang="en-US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SVC()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class from scikit-learn (</a:t>
            </a:r>
            <a:r>
              <a:rPr lang="en-US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sklearn.svm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It's a supervised learning model used for classification tasks.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the provided code, it's trained to classify hand gestures based on extracted hand landmarks.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2790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FD9C16-B90E-6977-9F1F-ADDD215352EC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1676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Methods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3AE9EDF-8CFA-8BE1-1A15-A6AE3A01B3CE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23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FCD3D-49DC-6F86-505D-C493A7386FFF}"/>
              </a:ext>
            </a:extLst>
          </p:cNvPr>
          <p:cNvSpPr txBox="1"/>
          <p:nvPr/>
        </p:nvSpPr>
        <p:spPr>
          <a:xfrm>
            <a:off x="371230" y="1355725"/>
            <a:ext cx="8077200" cy="242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i="1" kern="0" dirty="0">
                <a:latin typeface="Franklin Gothic Demi" panose="020B0703020102020204" pitchFamily="34" charset="0"/>
                <a:cs typeface="Arial" panose="020B0604020202020204" pitchFamily="34" charset="0"/>
              </a:rPr>
              <a:t>2. </a:t>
            </a:r>
            <a:r>
              <a:rPr lang="en-US" b="1" i="1" kern="0" dirty="0" err="1">
                <a:latin typeface="Franklin Gothic Demi" panose="020B0703020102020204" pitchFamily="34" charset="0"/>
                <a:cs typeface="Arial" panose="020B0604020202020204" pitchFamily="34" charset="0"/>
              </a:rPr>
              <a:t>MediaPipe</a:t>
            </a:r>
            <a:r>
              <a:rPr lang="en-US" b="1" i="1" kern="0" dirty="0">
                <a:latin typeface="Franklin Gothic Demi" panose="020B0703020102020204" pitchFamily="34" charset="0"/>
                <a:cs typeface="Arial" panose="020B0604020202020204" pitchFamily="34" charset="0"/>
              </a:rPr>
              <a:t> Hands Model : </a:t>
            </a:r>
          </a:p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b="1" i="1" kern="0" dirty="0">
              <a:latin typeface="Franklin Gothic Demi" panose="020B070302010202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06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model is utilized through the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mp_hands.Hands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 method from the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MediaPipe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library (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mediapipe.solutions.hands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It's a pre-trained model designed for detecting hand landmarks in images.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657350" lvl="2" indent="-285750">
              <a:lnSpc>
                <a:spcPct val="106000"/>
              </a:lnSpc>
              <a:buFont typeface="Wingdings" panose="05000000000000000000" pitchFamily="2" charset="2"/>
              <a:buChar char="§"/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detected landmarks are used as features for training the SVC model and for real-time hand gesture recognition.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39223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3429000" y="2346325"/>
            <a:ext cx="286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Results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1EFA505-DC2E-41C8-236F-28C36839A2A0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24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8951914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CC38FCB-789C-6EB2-D03A-E9CFB3384D02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16002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Results</a:t>
            </a:r>
            <a:endParaRPr lang="en-US" sz="30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11C7061-AE94-8258-3220-264EF4058512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25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F2F33-C189-43D8-84F6-B8EB6961953E}"/>
              </a:ext>
            </a:extLst>
          </p:cNvPr>
          <p:cNvSpPr txBox="1"/>
          <p:nvPr/>
        </p:nvSpPr>
        <p:spPr>
          <a:xfrm>
            <a:off x="914400" y="1584325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/>
              <a:t>Accuracy of the model which is made is  100%</a:t>
            </a:r>
          </a:p>
        </p:txBody>
      </p:sp>
    </p:spTree>
    <p:extLst>
      <p:ext uri="{BB962C8B-B14F-4D97-AF65-F5344CB8AC3E}">
        <p14:creationId xmlns:p14="http://schemas.microsoft.com/office/powerpoint/2010/main" val="1307397989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46E63-1267-327B-859E-35239D67AE3F}"/>
              </a:ext>
            </a:extLst>
          </p:cNvPr>
          <p:cNvSpPr txBox="1"/>
          <p:nvPr/>
        </p:nvSpPr>
        <p:spPr>
          <a:xfrm>
            <a:off x="2591169" y="2270125"/>
            <a:ext cx="39616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441562" y="2220982"/>
            <a:ext cx="434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Team Member.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0300F17-AFAE-73EE-B944-6AD0748DFA78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3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8929439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5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6" y="1270"/>
            <a:ext cx="9144000" cy="5148580"/>
          </a:xfrm>
          <a:custGeom>
            <a:avLst/>
            <a:gdLst/>
            <a:ahLst/>
            <a:cxnLst/>
            <a:rect l="l" t="t" r="r" b="b"/>
            <a:pathLst>
              <a:path w="9144000" h="5148580">
                <a:moveTo>
                  <a:pt x="9144000" y="0"/>
                </a:moveTo>
                <a:lnTo>
                  <a:pt x="0" y="0"/>
                </a:lnTo>
                <a:lnTo>
                  <a:pt x="0" y="5147995"/>
                </a:lnTo>
                <a:lnTo>
                  <a:pt x="9144000" y="5147995"/>
                </a:lnTo>
                <a:lnTo>
                  <a:pt x="9144000" y="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2710" y="0"/>
            <a:ext cx="1899285" cy="2953385"/>
          </a:xfrm>
          <a:custGeom>
            <a:avLst/>
            <a:gdLst/>
            <a:ahLst/>
            <a:cxnLst/>
            <a:rect l="l" t="t" r="r" b="b"/>
            <a:pathLst>
              <a:path w="1899284" h="2953385">
                <a:moveTo>
                  <a:pt x="953353" y="0"/>
                </a:moveTo>
                <a:lnTo>
                  <a:pt x="953353" y="2003434"/>
                </a:lnTo>
                <a:lnTo>
                  <a:pt x="0" y="2952815"/>
                </a:lnTo>
                <a:lnTo>
                  <a:pt x="1898761" y="2952815"/>
                </a:lnTo>
              </a:path>
              <a:path w="1899284" h="2953385">
                <a:moveTo>
                  <a:pt x="1898761" y="2948499"/>
                </a:moveTo>
                <a:lnTo>
                  <a:pt x="0" y="1043248"/>
                </a:lnTo>
                <a:lnTo>
                  <a:pt x="0" y="0"/>
                </a:lnTo>
              </a:path>
            </a:pathLst>
          </a:custGeom>
          <a:ln w="23833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9235" y="4853071"/>
            <a:ext cx="1332230" cy="292735"/>
          </a:xfrm>
          <a:custGeom>
            <a:avLst/>
            <a:gdLst/>
            <a:ahLst/>
            <a:cxnLst/>
            <a:rect l="l" t="t" r="r" b="b"/>
            <a:pathLst>
              <a:path w="1332229" h="292735">
                <a:moveTo>
                  <a:pt x="1332236" y="2270"/>
                </a:moveTo>
                <a:lnTo>
                  <a:pt x="867805" y="0"/>
                </a:lnTo>
                <a:lnTo>
                  <a:pt x="819515" y="797"/>
                </a:lnTo>
                <a:lnTo>
                  <a:pt x="771625" y="3174"/>
                </a:lnTo>
                <a:lnTo>
                  <a:pt x="724161" y="7105"/>
                </a:lnTo>
                <a:lnTo>
                  <a:pt x="677146" y="12565"/>
                </a:lnTo>
                <a:lnTo>
                  <a:pt x="630606" y="19529"/>
                </a:lnTo>
                <a:lnTo>
                  <a:pt x="584566" y="27971"/>
                </a:lnTo>
                <a:lnTo>
                  <a:pt x="539051" y="37867"/>
                </a:lnTo>
                <a:lnTo>
                  <a:pt x="494087" y="49192"/>
                </a:lnTo>
                <a:lnTo>
                  <a:pt x="449698" y="61920"/>
                </a:lnTo>
                <a:lnTo>
                  <a:pt x="405909" y="76026"/>
                </a:lnTo>
                <a:lnTo>
                  <a:pt x="362747" y="91485"/>
                </a:lnTo>
                <a:lnTo>
                  <a:pt x="320234" y="108273"/>
                </a:lnTo>
                <a:lnTo>
                  <a:pt x="278398" y="126364"/>
                </a:lnTo>
                <a:lnTo>
                  <a:pt x="237262" y="145733"/>
                </a:lnTo>
                <a:lnTo>
                  <a:pt x="196852" y="166354"/>
                </a:lnTo>
                <a:lnTo>
                  <a:pt x="157194" y="188204"/>
                </a:lnTo>
                <a:lnTo>
                  <a:pt x="118311" y="211256"/>
                </a:lnTo>
                <a:lnTo>
                  <a:pt x="80230" y="235485"/>
                </a:lnTo>
                <a:lnTo>
                  <a:pt x="42975" y="260867"/>
                </a:lnTo>
                <a:lnTo>
                  <a:pt x="6571" y="287377"/>
                </a:lnTo>
                <a:lnTo>
                  <a:pt x="0" y="292484"/>
                </a:lnTo>
              </a:path>
            </a:pathLst>
          </a:custGeom>
          <a:ln w="23833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DA44-1D9A-E97B-D0BF-E68D647D1F7E}"/>
              </a:ext>
            </a:extLst>
          </p:cNvPr>
          <p:cNvSpPr txBox="1"/>
          <p:nvPr/>
        </p:nvSpPr>
        <p:spPr>
          <a:xfrm>
            <a:off x="123619" y="1696960"/>
            <a:ext cx="8077200" cy="175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Khaled Ibrahem Al-</a:t>
            </a:r>
            <a:r>
              <a:rPr lang="en-US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Desouky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ID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162021111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Khaled Ahmed Mohamed     ID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162021113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Hassan Khaled Mohamed   ID </a:t>
            </a:r>
            <a:r>
              <a:rPr lang="en-US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162021104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4020BB3-AF9D-3EEB-E226-71B8D731CD59}"/>
              </a:ext>
            </a:extLst>
          </p:cNvPr>
          <p:cNvSpPr txBox="1">
            <a:spLocks/>
          </p:cNvSpPr>
          <p:nvPr/>
        </p:nvSpPr>
        <p:spPr>
          <a:xfrm>
            <a:off x="381000" y="371198"/>
            <a:ext cx="28956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n-US" sz="3000" b="1" i="1" kern="0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Team Member</a:t>
            </a:r>
            <a:endParaRPr lang="en-US" sz="3000" b="1" i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48DFB3-C58E-86D6-926E-F2ED8A93A1B7}"/>
              </a:ext>
            </a:extLst>
          </p:cNvPr>
          <p:cNvSpPr txBox="1"/>
          <p:nvPr/>
        </p:nvSpPr>
        <p:spPr>
          <a:xfrm>
            <a:off x="8571677" y="4909670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4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6595-4125-CF4D-8D0A-365C7F23BA2B}"/>
              </a:ext>
            </a:extLst>
          </p:cNvPr>
          <p:cNvSpPr txBox="1"/>
          <p:nvPr/>
        </p:nvSpPr>
        <p:spPr>
          <a:xfrm>
            <a:off x="2844965" y="1148873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38_Team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5041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590800" y="2346325"/>
            <a:ext cx="4921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Task description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D90A2C5-D478-FBAA-EF5C-98C99154A5C2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5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8348691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B1D4C722-1737-6387-EFA0-5ED3497E7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32004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Task description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2D2F9FF3-BD57-6013-C0B2-4726F1D9FB2D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C1770E6A-D9AF-542F-C69E-9782525D269C}"/>
              </a:ext>
            </a:extLst>
          </p:cNvPr>
          <p:cNvSpPr txBox="1"/>
          <p:nvPr/>
        </p:nvSpPr>
        <p:spPr>
          <a:xfrm>
            <a:off x="345281" y="1050925"/>
            <a:ext cx="8353425" cy="36522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15" dirty="0">
                <a:cs typeface="Trebuchet MS"/>
              </a:rPr>
              <a:t>The task involves creating a comprehensive guide or instructional material for learning American Sign Language (ASL).</a:t>
            </a:r>
          </a:p>
          <a:p>
            <a:pPr marL="927100" marR="47625" lvl="2">
              <a:spcBef>
                <a:spcPts val="120"/>
              </a:spcBef>
            </a:pPr>
            <a:endParaRPr lang="en-US" sz="1500" spc="55" dirty="0">
              <a:cs typeface="Trebuchet MS"/>
            </a:endParaRP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15" dirty="0">
                <a:cs typeface="Trebuchet MS"/>
              </a:rPr>
              <a:t>ASL is a complete, natural language that has its own grammar and syntax and is used by deaf and hard of hearing individuals primarily in the United States and parts of Canada.</a:t>
            </a:r>
          </a:p>
          <a:p>
            <a:pPr marL="927100" marR="47625" lvl="2">
              <a:spcBef>
                <a:spcPts val="120"/>
              </a:spcBef>
            </a:pPr>
            <a:endParaRPr lang="en-US" sz="1500" spc="5" dirty="0">
              <a:cs typeface="Trebuchet MS"/>
            </a:endParaRPr>
          </a:p>
          <a:p>
            <a:pPr marL="1212850" marR="47625" lvl="2" indent="-285750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1500" spc="-10" dirty="0">
                <a:cs typeface="Trebuchet MS"/>
              </a:rPr>
              <a:t>The goal of this task is to provide an accessible and effective resource for individuals interested in learning ASL, whether they are beginners or seeking to improve their proficiency.</a:t>
            </a:r>
            <a:r>
              <a:rPr lang="en-US" sz="1500" spc="60" dirty="0">
                <a:cs typeface="Trebuchet MS"/>
              </a:rPr>
              <a:t> </a:t>
            </a:r>
          </a:p>
          <a:p>
            <a:pPr marL="927100" marR="47625" lvl="2">
              <a:spcBef>
                <a:spcPts val="120"/>
              </a:spcBef>
            </a:pPr>
            <a:endParaRPr lang="en-US" sz="1500" spc="60" dirty="0">
              <a:cs typeface="Trebuchet MS"/>
            </a:endParaRPr>
          </a:p>
          <a:p>
            <a:pPr marL="927100" marR="47625" lvl="2">
              <a:spcBef>
                <a:spcPts val="120"/>
              </a:spcBef>
            </a:pPr>
            <a:r>
              <a:rPr lang="en-US" sz="1800" b="1" i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Components:</a:t>
            </a:r>
            <a:endParaRPr lang="en-US" sz="1500" b="1" i="1" kern="100" spc="-5" dirty="0">
              <a:solidFill>
                <a:srgbClr val="15608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584450" marR="47625" lvl="5" indent="-285750"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500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Data Collection	</a:t>
            </a:r>
            <a:r>
              <a:rPr lang="en-US" sz="1500" spc="-5" dirty="0">
                <a:cs typeface="Trebuchet MS"/>
              </a:rPr>
              <a:t> </a:t>
            </a:r>
          </a:p>
          <a:p>
            <a:pPr marL="2584450" marR="47625" lvl="5" indent="-285750"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500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Feature Extraction</a:t>
            </a:r>
          </a:p>
          <a:p>
            <a:pPr marL="2584450" marR="47625" lvl="5" indent="-285750"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500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Model Training</a:t>
            </a:r>
          </a:p>
          <a:p>
            <a:pPr marL="2584450" marR="47625" lvl="5" indent="-285750"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500" b="1" i="1" kern="100" spc="-5" dirty="0">
                <a:latin typeface="Aptos" panose="020B0004020202020204" pitchFamily="34" charset="0"/>
                <a:cs typeface="Arial" panose="020B0604020202020204" pitchFamily="34" charset="0"/>
              </a:rPr>
              <a:t>Real-time Gesture Recognition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2935FB4-2709-9260-5733-3D5F40B88B9B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6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333588" y="2498725"/>
            <a:ext cx="880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Demo of the running application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1C1E1E6-96D5-A9FF-F1C9-25EB311C9D3D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7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332806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1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25" dirty="0">
                <a:solidFill>
                  <a:srgbClr val="6198D2"/>
                </a:solidFill>
                <a:latin typeface="Trebuchet MS"/>
                <a:cs typeface="Trebuchet MS"/>
              </a:rPr>
              <a:t>Assiut</a:t>
            </a:r>
            <a:r>
              <a:rPr sz="1200" spc="-70" dirty="0">
                <a:solidFill>
                  <a:srgbClr val="6198D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6198D2"/>
                </a:solidFill>
                <a:latin typeface="Trebuchet MS"/>
                <a:cs typeface="Trebuchet MS"/>
              </a:rPr>
              <a:t>Uni</a:t>
            </a:r>
            <a:r>
              <a:rPr sz="1200" spc="-5" dirty="0">
                <a:solidFill>
                  <a:srgbClr val="6198D2"/>
                </a:solidFill>
                <a:latin typeface="Trebuchet MS"/>
                <a:cs typeface="Trebuchet MS"/>
              </a:rPr>
              <a:t>v</a:t>
            </a:r>
            <a:r>
              <a:rPr sz="1200" spc="-10" dirty="0">
                <a:solidFill>
                  <a:srgbClr val="6198D2"/>
                </a:solidFill>
                <a:latin typeface="Trebuchet MS"/>
                <a:cs typeface="Trebuchet MS"/>
              </a:rPr>
              <a:t>ersity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7714D7-40F0-A103-ACE0-4ACAE8BAA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71198"/>
            <a:ext cx="25003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000" b="1" i="1" spc="20" dirty="0">
                <a:solidFill>
                  <a:srgbClr val="000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Demo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54D57C-2978-043A-56D1-D37EB6381A26}"/>
              </a:ext>
            </a:extLst>
          </p:cNvPr>
          <p:cNvSpPr txBox="1"/>
          <p:nvPr/>
        </p:nvSpPr>
        <p:spPr>
          <a:xfrm>
            <a:off x="8600830" y="4792067"/>
            <a:ext cx="389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8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3" name="IMG_7201">
            <a:hlinkClick r:id="" action="ppaction://media"/>
            <a:extLst>
              <a:ext uri="{FF2B5EF4-FFF2-40B4-BE49-F238E27FC236}">
                <a16:creationId xmlns:a16="http://schemas.microsoft.com/office/drawing/2014/main" id="{268C60EA-F8B0-7B75-74B7-11CDD63C25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974725"/>
            <a:ext cx="60198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31596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27" y="2510"/>
            <a:ext cx="2439035" cy="3251835"/>
          </a:xfrm>
          <a:custGeom>
            <a:avLst/>
            <a:gdLst/>
            <a:ahLst/>
            <a:cxnLst/>
            <a:rect l="l" t="t" r="r" b="b"/>
            <a:pathLst>
              <a:path w="2439035" h="3251835">
                <a:moveTo>
                  <a:pt x="0" y="812810"/>
                </a:moveTo>
                <a:lnTo>
                  <a:pt x="1625620" y="812810"/>
                </a:lnTo>
                <a:lnTo>
                  <a:pt x="0" y="3251240"/>
                </a:lnTo>
              </a:path>
              <a:path w="2439035" h="3251835">
                <a:moveTo>
                  <a:pt x="2438430" y="0"/>
                </a:moveTo>
                <a:lnTo>
                  <a:pt x="2438430" y="1219215"/>
                </a:lnTo>
                <a:lnTo>
                  <a:pt x="2437507" y="1267090"/>
                </a:lnTo>
                <a:lnTo>
                  <a:pt x="2434762" y="1314497"/>
                </a:lnTo>
                <a:lnTo>
                  <a:pt x="2430228" y="1361402"/>
                </a:lnTo>
                <a:lnTo>
                  <a:pt x="2423938" y="1407773"/>
                </a:lnTo>
                <a:lnTo>
                  <a:pt x="2415928" y="1453574"/>
                </a:lnTo>
                <a:lnTo>
                  <a:pt x="2406230" y="1498772"/>
                </a:lnTo>
                <a:lnTo>
                  <a:pt x="2394879" y="1543333"/>
                </a:lnTo>
                <a:lnTo>
                  <a:pt x="2381908" y="1587223"/>
                </a:lnTo>
                <a:lnTo>
                  <a:pt x="2367352" y="1630408"/>
                </a:lnTo>
                <a:lnTo>
                  <a:pt x="2351244" y="1672855"/>
                </a:lnTo>
                <a:lnTo>
                  <a:pt x="2333618" y="1714529"/>
                </a:lnTo>
                <a:lnTo>
                  <a:pt x="2314508" y="1755397"/>
                </a:lnTo>
                <a:lnTo>
                  <a:pt x="2293949" y="1795425"/>
                </a:lnTo>
                <a:lnTo>
                  <a:pt x="2271973" y="1834579"/>
                </a:lnTo>
                <a:lnTo>
                  <a:pt x="2248614" y="1872824"/>
                </a:lnTo>
                <a:lnTo>
                  <a:pt x="2223907" y="1910128"/>
                </a:lnTo>
                <a:lnTo>
                  <a:pt x="2197886" y="1946456"/>
                </a:lnTo>
                <a:lnTo>
                  <a:pt x="2170584" y="1981774"/>
                </a:lnTo>
                <a:lnTo>
                  <a:pt x="2142035" y="2016049"/>
                </a:lnTo>
                <a:lnTo>
                  <a:pt x="2112273" y="2049246"/>
                </a:lnTo>
                <a:lnTo>
                  <a:pt x="2081332" y="2081332"/>
                </a:lnTo>
                <a:lnTo>
                  <a:pt x="2049246" y="2112273"/>
                </a:lnTo>
                <a:lnTo>
                  <a:pt x="2016049" y="2142035"/>
                </a:lnTo>
                <a:lnTo>
                  <a:pt x="1981774" y="2170584"/>
                </a:lnTo>
                <a:lnTo>
                  <a:pt x="1946456" y="2197886"/>
                </a:lnTo>
                <a:lnTo>
                  <a:pt x="1910128" y="2223908"/>
                </a:lnTo>
                <a:lnTo>
                  <a:pt x="1872824" y="2248614"/>
                </a:lnTo>
                <a:lnTo>
                  <a:pt x="1834578" y="2271973"/>
                </a:lnTo>
                <a:lnTo>
                  <a:pt x="1795425" y="2293949"/>
                </a:lnTo>
                <a:lnTo>
                  <a:pt x="1755397" y="2314509"/>
                </a:lnTo>
                <a:lnTo>
                  <a:pt x="1714529" y="2333619"/>
                </a:lnTo>
                <a:lnTo>
                  <a:pt x="1672855" y="2351244"/>
                </a:lnTo>
                <a:lnTo>
                  <a:pt x="1630408" y="2367352"/>
                </a:lnTo>
                <a:lnTo>
                  <a:pt x="1587222" y="2381909"/>
                </a:lnTo>
                <a:lnTo>
                  <a:pt x="1543332" y="2394879"/>
                </a:lnTo>
                <a:lnTo>
                  <a:pt x="1498771" y="2406230"/>
                </a:lnTo>
                <a:lnTo>
                  <a:pt x="1453573" y="2415928"/>
                </a:lnTo>
                <a:lnTo>
                  <a:pt x="1407772" y="2423938"/>
                </a:lnTo>
                <a:lnTo>
                  <a:pt x="1361402" y="2430228"/>
                </a:lnTo>
                <a:lnTo>
                  <a:pt x="1314496" y="2434762"/>
                </a:lnTo>
                <a:lnTo>
                  <a:pt x="1267089" y="2437508"/>
                </a:lnTo>
                <a:lnTo>
                  <a:pt x="1219215" y="2438430"/>
                </a:lnTo>
                <a:lnTo>
                  <a:pt x="0" y="2438430"/>
                </a:lnTo>
              </a:path>
            </a:pathLst>
          </a:custGeom>
          <a:ln w="20320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9268" y="4036879"/>
            <a:ext cx="2082800" cy="1108710"/>
          </a:xfrm>
          <a:custGeom>
            <a:avLst/>
            <a:gdLst/>
            <a:ahLst/>
            <a:cxnLst/>
            <a:rect l="l" t="t" r="r" b="b"/>
            <a:pathLst>
              <a:path w="2082800" h="1108710">
                <a:moveTo>
                  <a:pt x="0" y="1108588"/>
                </a:moveTo>
                <a:lnTo>
                  <a:pt x="13843" y="1062676"/>
                </a:lnTo>
                <a:lnTo>
                  <a:pt x="28549" y="1018944"/>
                </a:lnTo>
                <a:lnTo>
                  <a:pt x="44526" y="975812"/>
                </a:lnTo>
                <a:lnTo>
                  <a:pt x="61754" y="933304"/>
                </a:lnTo>
                <a:lnTo>
                  <a:pt x="80208" y="891441"/>
                </a:lnTo>
                <a:lnTo>
                  <a:pt x="99868" y="850246"/>
                </a:lnTo>
                <a:lnTo>
                  <a:pt x="120710" y="809741"/>
                </a:lnTo>
                <a:lnTo>
                  <a:pt x="142712" y="769949"/>
                </a:lnTo>
                <a:lnTo>
                  <a:pt x="165852" y="730891"/>
                </a:lnTo>
                <a:lnTo>
                  <a:pt x="190107" y="692591"/>
                </a:lnTo>
                <a:lnTo>
                  <a:pt x="215455" y="655071"/>
                </a:lnTo>
                <a:lnTo>
                  <a:pt x="241873" y="618353"/>
                </a:lnTo>
                <a:lnTo>
                  <a:pt x="269340" y="582459"/>
                </a:lnTo>
                <a:lnTo>
                  <a:pt x="297833" y="547412"/>
                </a:lnTo>
                <a:lnTo>
                  <a:pt x="327329" y="513234"/>
                </a:lnTo>
                <a:lnTo>
                  <a:pt x="357806" y="479948"/>
                </a:lnTo>
                <a:lnTo>
                  <a:pt x="389242" y="447575"/>
                </a:lnTo>
                <a:lnTo>
                  <a:pt x="421615" y="416139"/>
                </a:lnTo>
                <a:lnTo>
                  <a:pt x="454901" y="385662"/>
                </a:lnTo>
                <a:lnTo>
                  <a:pt x="489079" y="356166"/>
                </a:lnTo>
                <a:lnTo>
                  <a:pt x="524126" y="327673"/>
                </a:lnTo>
                <a:lnTo>
                  <a:pt x="560019" y="300207"/>
                </a:lnTo>
                <a:lnTo>
                  <a:pt x="596738" y="273788"/>
                </a:lnTo>
                <a:lnTo>
                  <a:pt x="634258" y="248440"/>
                </a:lnTo>
                <a:lnTo>
                  <a:pt x="672558" y="224185"/>
                </a:lnTo>
                <a:lnTo>
                  <a:pt x="711616" y="201045"/>
                </a:lnTo>
                <a:lnTo>
                  <a:pt x="751408" y="179043"/>
                </a:lnTo>
                <a:lnTo>
                  <a:pt x="791913" y="158201"/>
                </a:lnTo>
                <a:lnTo>
                  <a:pt x="833108" y="138542"/>
                </a:lnTo>
                <a:lnTo>
                  <a:pt x="874971" y="120087"/>
                </a:lnTo>
                <a:lnTo>
                  <a:pt x="917479" y="102860"/>
                </a:lnTo>
                <a:lnTo>
                  <a:pt x="960611" y="86882"/>
                </a:lnTo>
                <a:lnTo>
                  <a:pt x="1004343" y="72176"/>
                </a:lnTo>
                <a:lnTo>
                  <a:pt x="1048653" y="58765"/>
                </a:lnTo>
                <a:lnTo>
                  <a:pt x="1093520" y="46670"/>
                </a:lnTo>
                <a:lnTo>
                  <a:pt x="1138919" y="35914"/>
                </a:lnTo>
                <a:lnTo>
                  <a:pt x="1184831" y="26520"/>
                </a:lnTo>
                <a:lnTo>
                  <a:pt x="1231230" y="18510"/>
                </a:lnTo>
                <a:lnTo>
                  <a:pt x="1278097" y="11906"/>
                </a:lnTo>
                <a:lnTo>
                  <a:pt x="1325407" y="6730"/>
                </a:lnTo>
                <a:lnTo>
                  <a:pt x="1373139" y="3006"/>
                </a:lnTo>
                <a:lnTo>
                  <a:pt x="1421271" y="755"/>
                </a:lnTo>
                <a:lnTo>
                  <a:pt x="1469779" y="0"/>
                </a:lnTo>
                <a:lnTo>
                  <a:pt x="2082260" y="0"/>
                </a:lnTo>
              </a:path>
            </a:pathLst>
          </a:custGeom>
          <a:ln w="25401">
            <a:solidFill>
              <a:srgbClr val="6297D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333B-4E65-2A14-807B-0B158EE462C0}"/>
              </a:ext>
            </a:extLst>
          </p:cNvPr>
          <p:cNvSpPr txBox="1"/>
          <p:nvPr/>
        </p:nvSpPr>
        <p:spPr>
          <a:xfrm>
            <a:off x="2667000" y="2422525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Contribution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96B7FC1-EEF3-0298-F979-2563C547D88A}"/>
              </a:ext>
            </a:extLst>
          </p:cNvPr>
          <p:cNvSpPr txBox="1"/>
          <p:nvPr/>
        </p:nvSpPr>
        <p:spPr>
          <a:xfrm>
            <a:off x="3988714" y="4792067"/>
            <a:ext cx="116713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Assiut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6198D2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ersity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7499673-711F-335F-C7E3-760F41B88A86}"/>
              </a:ext>
            </a:extLst>
          </p:cNvPr>
          <p:cNvSpPr txBox="1"/>
          <p:nvPr/>
        </p:nvSpPr>
        <p:spPr>
          <a:xfrm>
            <a:off x="8448430" y="4792067"/>
            <a:ext cx="542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z="1200" spc="-40" smtClean="0">
                <a:solidFill>
                  <a:srgbClr val="6198D2"/>
                </a:solidFill>
                <a:latin typeface="Trebuchet MS"/>
                <a:cs typeface="Trebuchet MS"/>
              </a:rPr>
              <a:t>9</a:t>
            </a:fld>
            <a:r>
              <a:rPr sz="1200" spc="-40" dirty="0">
                <a:solidFill>
                  <a:srgbClr val="6198D2"/>
                </a:solidFill>
                <a:latin typeface="Trebuchet MS"/>
                <a:cs typeface="Trebuchet MS"/>
              </a:rPr>
              <a:t>/</a:t>
            </a:r>
            <a:r>
              <a:rPr lang="en-US" sz="1200" spc="-40" dirty="0">
                <a:solidFill>
                  <a:srgbClr val="6198D2"/>
                </a:solidFill>
                <a:latin typeface="Trebuchet MS"/>
                <a:cs typeface="Trebuchet MS"/>
              </a:rPr>
              <a:t>26</a:t>
            </a:r>
            <a:endParaRPr sz="1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486374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DE5AEF-5C3A-4E61-BDBE-28A120210B0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806</Words>
  <Application>Microsoft Office PowerPoint</Application>
  <PresentationFormat>Custom</PresentationFormat>
  <Paragraphs>144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ADLaM Display</vt:lpstr>
      <vt:lpstr>Agency FB</vt:lpstr>
      <vt:lpstr>Aptos</vt:lpstr>
      <vt:lpstr>Arial</vt:lpstr>
      <vt:lpstr>Broadway</vt:lpstr>
      <vt:lpstr>Calibri</vt:lpstr>
      <vt:lpstr>Courier New</vt:lpstr>
      <vt:lpstr>Franklin Gothic Demi</vt:lpstr>
      <vt:lpstr>Segoe UI Black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description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Project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</dc:title>
  <dc:creator>khaled ibrahem</dc:creator>
  <cp:lastModifiedBy>khalid ibrahem</cp:lastModifiedBy>
  <cp:revision>30</cp:revision>
  <dcterms:created xsi:type="dcterms:W3CDTF">2024-03-14T22:22:56Z</dcterms:created>
  <dcterms:modified xsi:type="dcterms:W3CDTF">2024-04-10T20:24:06Z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2024-03-14T00:00:00Z</vt:filetime>
  </property>
</Properties>
</file>