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22"/>
  </p:notesMasterIdLst>
  <p:handoutMasterIdLst>
    <p:handoutMasterId r:id="rId23"/>
  </p:handoutMasterIdLst>
  <p:sldIdLst>
    <p:sldId id="540" r:id="rId2"/>
    <p:sldId id="541" r:id="rId3"/>
    <p:sldId id="542" r:id="rId4"/>
    <p:sldId id="664" r:id="rId5"/>
    <p:sldId id="711" r:id="rId6"/>
    <p:sldId id="713" r:id="rId7"/>
    <p:sldId id="714" r:id="rId8"/>
    <p:sldId id="715" r:id="rId9"/>
    <p:sldId id="724" r:id="rId10"/>
    <p:sldId id="725" r:id="rId11"/>
    <p:sldId id="716" r:id="rId12"/>
    <p:sldId id="722" r:id="rId13"/>
    <p:sldId id="726" r:id="rId14"/>
    <p:sldId id="723" r:id="rId15"/>
    <p:sldId id="718" r:id="rId16"/>
    <p:sldId id="719" r:id="rId17"/>
    <p:sldId id="721" r:id="rId18"/>
    <p:sldId id="727" r:id="rId19"/>
    <p:sldId id="728" r:id="rId20"/>
    <p:sldId id="729" r:id="rId21"/>
  </p:sldIdLst>
  <p:sldSz cx="9144000" cy="6858000" type="screen4x3"/>
  <p:notesSz cx="7010400" cy="9296400"/>
  <p:custDataLst>
    <p:tags r:id="rId24"/>
  </p:custDataLst>
  <p:defaultTextStyle>
    <a:defPPr>
      <a:defRPr lang="en-US"/>
    </a:defPPr>
    <a:lvl1pPr algn="l" rtl="0" fontAlgn="base">
      <a:spcBef>
        <a:spcPct val="0"/>
      </a:spcBef>
      <a:spcAft>
        <a:spcPct val="0"/>
      </a:spcAft>
      <a:defRPr sz="1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1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1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1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1000" kern="1200">
        <a:solidFill>
          <a:schemeClr val="tx1"/>
        </a:solidFill>
        <a:latin typeface="Times New Roman" panose="02020603050405020304" pitchFamily="18" charset="0"/>
        <a:ea typeface="+mn-ea"/>
        <a:cs typeface="+mn-cs"/>
      </a:defRPr>
    </a:lvl5pPr>
    <a:lvl6pPr marL="2286000" algn="l" defTabSz="914400" rtl="0" eaLnBrk="1" latinLnBrk="0" hangingPunct="1">
      <a:defRPr sz="1000" kern="1200">
        <a:solidFill>
          <a:schemeClr val="tx1"/>
        </a:solidFill>
        <a:latin typeface="Times New Roman" panose="02020603050405020304" pitchFamily="18" charset="0"/>
        <a:ea typeface="+mn-ea"/>
        <a:cs typeface="+mn-cs"/>
      </a:defRPr>
    </a:lvl6pPr>
    <a:lvl7pPr marL="2743200" algn="l" defTabSz="914400" rtl="0" eaLnBrk="1" latinLnBrk="0" hangingPunct="1">
      <a:defRPr sz="1000" kern="1200">
        <a:solidFill>
          <a:schemeClr val="tx1"/>
        </a:solidFill>
        <a:latin typeface="Times New Roman" panose="02020603050405020304" pitchFamily="18" charset="0"/>
        <a:ea typeface="+mn-ea"/>
        <a:cs typeface="+mn-cs"/>
      </a:defRPr>
    </a:lvl7pPr>
    <a:lvl8pPr marL="3200400" algn="l" defTabSz="914400" rtl="0" eaLnBrk="1" latinLnBrk="0" hangingPunct="1">
      <a:defRPr sz="1000" kern="1200">
        <a:solidFill>
          <a:schemeClr val="tx1"/>
        </a:solidFill>
        <a:latin typeface="Times New Roman" panose="02020603050405020304" pitchFamily="18" charset="0"/>
        <a:ea typeface="+mn-ea"/>
        <a:cs typeface="+mn-cs"/>
      </a:defRPr>
    </a:lvl8pPr>
    <a:lvl9pPr marL="3657600" algn="l" defTabSz="914400" rtl="0" eaLnBrk="1" latinLnBrk="0" hangingPunct="1">
      <a:defRPr sz="10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FF3300"/>
    <a:srgbClr val="000000"/>
    <a:srgbClr val="006600"/>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942B92-C732-654F-826A-6E1A08CF811D}" v="21" dt="2024-12-01T04:59:31.5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08" autoAdjust="0"/>
    <p:restoredTop sz="78199" autoAdjust="0"/>
  </p:normalViewPr>
  <p:slideViewPr>
    <p:cSldViewPr>
      <p:cViewPr varScale="1">
        <p:scale>
          <a:sx n="206" d="100"/>
          <a:sy n="206" d="100"/>
        </p:scale>
        <p:origin x="2152"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24"/>
    </p:cViewPr>
  </p:sorterViewPr>
  <p:notesViewPr>
    <p:cSldViewPr>
      <p:cViewPr varScale="1">
        <p:scale>
          <a:sx n="81" d="100"/>
          <a:sy n="81" d="100"/>
        </p:scale>
        <p:origin x="-2328" y="-90"/>
      </p:cViewPr>
      <p:guideLst>
        <p:guide orient="horz" pos="2927"/>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one Severson" userId="1d942a2b-e0b5-491a-b49e-d500fa0ad426" providerId="ADAL" clId="{B5942B92-C732-654F-826A-6E1A08CF811D}"/>
    <pc:docChg chg="undo custSel addSld modSld">
      <pc:chgData name="Boone Severson" userId="1d942a2b-e0b5-491a-b49e-d500fa0ad426" providerId="ADAL" clId="{B5942B92-C732-654F-826A-6E1A08CF811D}" dt="2024-12-01T05:22:53.884" v="1505" actId="20577"/>
      <pc:docMkLst>
        <pc:docMk/>
      </pc:docMkLst>
      <pc:sldChg chg="modSp mod">
        <pc:chgData name="Boone Severson" userId="1d942a2b-e0b5-491a-b49e-d500fa0ad426" providerId="ADAL" clId="{B5942B92-C732-654F-826A-6E1A08CF811D}" dt="2024-11-28T03:37:25.307" v="1255" actId="20577"/>
        <pc:sldMkLst>
          <pc:docMk/>
          <pc:sldMk cId="2861173234" sldId="716"/>
        </pc:sldMkLst>
        <pc:spChg chg="mod">
          <ac:chgData name="Boone Severson" userId="1d942a2b-e0b5-491a-b49e-d500fa0ad426" providerId="ADAL" clId="{B5942B92-C732-654F-826A-6E1A08CF811D}" dt="2024-11-28T03:37:25.307" v="1255" actId="20577"/>
          <ac:spMkLst>
            <pc:docMk/>
            <pc:sldMk cId="2861173234" sldId="716"/>
            <ac:spMk id="3" creationId="{6BA0831C-DEAD-1BE3-303D-1DD7F210602F}"/>
          </ac:spMkLst>
        </pc:spChg>
      </pc:sldChg>
      <pc:sldChg chg="addSp delSp modSp mod">
        <pc:chgData name="Boone Severson" userId="1d942a2b-e0b5-491a-b49e-d500fa0ad426" providerId="ADAL" clId="{B5942B92-C732-654F-826A-6E1A08CF811D}" dt="2024-12-01T04:24:08.930" v="1261" actId="14100"/>
        <pc:sldMkLst>
          <pc:docMk/>
          <pc:sldMk cId="2123185696" sldId="725"/>
        </pc:sldMkLst>
        <pc:picChg chg="add mod">
          <ac:chgData name="Boone Severson" userId="1d942a2b-e0b5-491a-b49e-d500fa0ad426" providerId="ADAL" clId="{B5942B92-C732-654F-826A-6E1A08CF811D}" dt="2024-12-01T04:24:08.930" v="1261" actId="14100"/>
          <ac:picMkLst>
            <pc:docMk/>
            <pc:sldMk cId="2123185696" sldId="725"/>
            <ac:picMk id="7" creationId="{D84707E6-BE8D-E04B-CBE3-627D8933724B}"/>
          </ac:picMkLst>
        </pc:picChg>
        <pc:picChg chg="del">
          <ac:chgData name="Boone Severson" userId="1d942a2b-e0b5-491a-b49e-d500fa0ad426" providerId="ADAL" clId="{B5942B92-C732-654F-826A-6E1A08CF811D}" dt="2024-12-01T04:23:40.160" v="1256" actId="478"/>
          <ac:picMkLst>
            <pc:docMk/>
            <pc:sldMk cId="2123185696" sldId="725"/>
            <ac:picMk id="8" creationId="{5F93BBD6-4D16-A6EF-0938-55A1F951A1FC}"/>
          </ac:picMkLst>
        </pc:picChg>
      </pc:sldChg>
      <pc:sldChg chg="addSp delSp modSp mod modAnim">
        <pc:chgData name="Boone Severson" userId="1d942a2b-e0b5-491a-b49e-d500fa0ad426" providerId="ADAL" clId="{B5942B92-C732-654F-826A-6E1A08CF811D}" dt="2024-12-01T04:59:31.537" v="1492"/>
        <pc:sldMkLst>
          <pc:docMk/>
          <pc:sldMk cId="2176220882" sldId="726"/>
        </pc:sldMkLst>
        <pc:spChg chg="mod">
          <ac:chgData name="Boone Severson" userId="1d942a2b-e0b5-491a-b49e-d500fa0ad426" providerId="ADAL" clId="{B5942B92-C732-654F-826A-6E1A08CF811D}" dt="2024-12-01T04:43:05.392" v="1276" actId="6549"/>
          <ac:spMkLst>
            <pc:docMk/>
            <pc:sldMk cId="2176220882" sldId="726"/>
            <ac:spMk id="3" creationId="{3D7F8FA6-FAC1-A720-882C-BF1B2F38A53D}"/>
          </ac:spMkLst>
        </pc:spChg>
        <pc:spChg chg="add mod">
          <ac:chgData name="Boone Severson" userId="1d942a2b-e0b5-491a-b49e-d500fa0ad426" providerId="ADAL" clId="{B5942B92-C732-654F-826A-6E1A08CF811D}" dt="2024-12-01T04:59:23.296" v="1491" actId="403"/>
          <ac:spMkLst>
            <pc:docMk/>
            <pc:sldMk cId="2176220882" sldId="726"/>
            <ac:spMk id="6" creationId="{D32D3782-0FC8-596E-26F5-6955AB7F27F3}"/>
          </ac:spMkLst>
        </pc:spChg>
        <pc:graphicFrameChg chg="add del mod modGraphic">
          <ac:chgData name="Boone Severson" userId="1d942a2b-e0b5-491a-b49e-d500fa0ad426" providerId="ADAL" clId="{B5942B92-C732-654F-826A-6E1A08CF811D}" dt="2024-12-01T04:58:46.643" v="1484" actId="478"/>
          <ac:graphicFrameMkLst>
            <pc:docMk/>
            <pc:sldMk cId="2176220882" sldId="726"/>
            <ac:graphicFrameMk id="7" creationId="{0EF9E6F6-ACB3-920A-307D-281009A3E40B}"/>
          </ac:graphicFrameMkLst>
        </pc:graphicFrameChg>
        <pc:picChg chg="add mod">
          <ac:chgData name="Boone Severson" userId="1d942a2b-e0b5-491a-b49e-d500fa0ad426" providerId="ADAL" clId="{B5942B92-C732-654F-826A-6E1A08CF811D}" dt="2024-12-01T04:54:05.092" v="1287" actId="1037"/>
          <ac:picMkLst>
            <pc:docMk/>
            <pc:sldMk cId="2176220882" sldId="726"/>
            <ac:picMk id="5" creationId="{3C5B23A1-D42E-524A-BD1E-AD82DFFF0289}"/>
          </ac:picMkLst>
        </pc:picChg>
      </pc:sldChg>
      <pc:sldChg chg="modSp new mod">
        <pc:chgData name="Boone Severson" userId="1d942a2b-e0b5-491a-b49e-d500fa0ad426" providerId="ADAL" clId="{B5942B92-C732-654F-826A-6E1A08CF811D}" dt="2024-11-28T03:35:45.365" v="1180" actId="20577"/>
        <pc:sldMkLst>
          <pc:docMk/>
          <pc:sldMk cId="2332208465" sldId="727"/>
        </pc:sldMkLst>
        <pc:spChg chg="mod">
          <ac:chgData name="Boone Severson" userId="1d942a2b-e0b5-491a-b49e-d500fa0ad426" providerId="ADAL" clId="{B5942B92-C732-654F-826A-6E1A08CF811D}" dt="2024-11-28T03:35:45.365" v="1180" actId="20577"/>
          <ac:spMkLst>
            <pc:docMk/>
            <pc:sldMk cId="2332208465" sldId="727"/>
            <ac:spMk id="2" creationId="{2F7D6E41-D79D-338C-1014-631987324F16}"/>
          </ac:spMkLst>
        </pc:spChg>
        <pc:spChg chg="mod">
          <ac:chgData name="Boone Severson" userId="1d942a2b-e0b5-491a-b49e-d500fa0ad426" providerId="ADAL" clId="{B5942B92-C732-654F-826A-6E1A08CF811D}" dt="2024-11-28T03:35:33.154" v="1165" actId="20577"/>
          <ac:spMkLst>
            <pc:docMk/>
            <pc:sldMk cId="2332208465" sldId="727"/>
            <ac:spMk id="3" creationId="{3EE2358D-154A-1691-AB95-D379A1620A88}"/>
          </ac:spMkLst>
        </pc:spChg>
      </pc:sldChg>
      <pc:sldChg chg="addSp delSp modSp new mod">
        <pc:chgData name="Boone Severson" userId="1d942a2b-e0b5-491a-b49e-d500fa0ad426" providerId="ADAL" clId="{B5942B92-C732-654F-826A-6E1A08CF811D}" dt="2024-11-28T03:31:36.667" v="650" actId="1076"/>
        <pc:sldMkLst>
          <pc:docMk/>
          <pc:sldMk cId="651544196" sldId="728"/>
        </pc:sldMkLst>
        <pc:spChg chg="mod">
          <ac:chgData name="Boone Severson" userId="1d942a2b-e0b5-491a-b49e-d500fa0ad426" providerId="ADAL" clId="{B5942B92-C732-654F-826A-6E1A08CF811D}" dt="2024-11-28T03:31:36.667" v="650" actId="1076"/>
          <ac:spMkLst>
            <pc:docMk/>
            <pc:sldMk cId="651544196" sldId="728"/>
            <ac:spMk id="3" creationId="{C8C2B8BC-8633-45CB-193E-B1B2E094CA3A}"/>
          </ac:spMkLst>
        </pc:spChg>
      </pc:sldChg>
      <pc:sldChg chg="delSp modSp new mod">
        <pc:chgData name="Boone Severson" userId="1d942a2b-e0b5-491a-b49e-d500fa0ad426" providerId="ADAL" clId="{B5942B92-C732-654F-826A-6E1A08CF811D}" dt="2024-12-01T05:22:53.884" v="1505" actId="20577"/>
        <pc:sldMkLst>
          <pc:docMk/>
          <pc:sldMk cId="2025123211" sldId="729"/>
        </pc:sldMkLst>
        <pc:spChg chg="mod">
          <ac:chgData name="Boone Severson" userId="1d942a2b-e0b5-491a-b49e-d500fa0ad426" providerId="ADAL" clId="{B5942B92-C732-654F-826A-6E1A08CF811D}" dt="2024-12-01T05:22:53.884" v="1505" actId="20577"/>
          <ac:spMkLst>
            <pc:docMk/>
            <pc:sldMk cId="2025123211" sldId="729"/>
            <ac:spMk id="3" creationId="{635DCD9C-677F-B5DB-DF12-814D9A1B587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665FA8B-063C-4D70-BF01-AD0778FA2072}"/>
              </a:ext>
            </a:extLst>
          </p:cNvPr>
          <p:cNvSpPr>
            <a:spLocks noGrp="1" noChangeArrowheads="1"/>
          </p:cNvSpPr>
          <p:nvPr>
            <p:ph type="hdr" sz="quarter"/>
          </p:nvPr>
        </p:nvSpPr>
        <p:spPr bwMode="auto">
          <a:xfrm>
            <a:off x="0" y="0"/>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541" tIns="46770" rIns="93541" bIns="46770" numCol="1" anchor="t" anchorCtr="0" compatLnSpc="1">
            <a:prstTxWarp prst="textNoShape">
              <a:avLst/>
            </a:prstTxWarp>
          </a:bodyPr>
          <a:lstStyle>
            <a:lvl1pPr defTabSz="935038" eaLnBrk="0" hangingPunct="0">
              <a:defRPr sz="1200"/>
            </a:lvl1pPr>
          </a:lstStyle>
          <a:p>
            <a:pPr>
              <a:defRPr/>
            </a:pPr>
            <a:endParaRPr lang="en-US" altLang="en-US"/>
          </a:p>
        </p:txBody>
      </p:sp>
      <p:sp>
        <p:nvSpPr>
          <p:cNvPr id="15363" name="Rectangle 3">
            <a:extLst>
              <a:ext uri="{FF2B5EF4-FFF2-40B4-BE49-F238E27FC236}">
                <a16:creationId xmlns:a16="http://schemas.microsoft.com/office/drawing/2014/main" id="{381FE4E2-881C-4313-87BA-6EB7DC60D8F3}"/>
              </a:ext>
            </a:extLst>
          </p:cNvPr>
          <p:cNvSpPr>
            <a:spLocks noGrp="1" noChangeArrowheads="1"/>
          </p:cNvSpPr>
          <p:nvPr>
            <p:ph type="dt" sz="quarter" idx="1"/>
          </p:nvPr>
        </p:nvSpPr>
        <p:spPr bwMode="auto">
          <a:xfrm>
            <a:off x="3971925" y="0"/>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541" tIns="46770" rIns="93541" bIns="46770" numCol="1" anchor="t" anchorCtr="0" compatLnSpc="1">
            <a:prstTxWarp prst="textNoShape">
              <a:avLst/>
            </a:prstTxWarp>
          </a:bodyPr>
          <a:lstStyle>
            <a:lvl1pPr algn="r" defTabSz="935038" eaLnBrk="0" hangingPunct="0">
              <a:defRPr sz="1200"/>
            </a:lvl1pPr>
          </a:lstStyle>
          <a:p>
            <a:pPr>
              <a:defRPr/>
            </a:pPr>
            <a:endParaRPr lang="en-US" altLang="en-US"/>
          </a:p>
        </p:txBody>
      </p:sp>
      <p:sp>
        <p:nvSpPr>
          <p:cNvPr id="15364" name="Rectangle 4">
            <a:extLst>
              <a:ext uri="{FF2B5EF4-FFF2-40B4-BE49-F238E27FC236}">
                <a16:creationId xmlns:a16="http://schemas.microsoft.com/office/drawing/2014/main" id="{FA8BEDA1-EB4C-4538-9E12-EDCEC5087BCE}"/>
              </a:ext>
            </a:extLst>
          </p:cNvPr>
          <p:cNvSpPr>
            <a:spLocks noGrp="1" noChangeArrowheads="1"/>
          </p:cNvSpPr>
          <p:nvPr>
            <p:ph type="ftr" sz="quarter" idx="2"/>
          </p:nvPr>
        </p:nvSpPr>
        <p:spPr bwMode="auto">
          <a:xfrm>
            <a:off x="0" y="8832850"/>
            <a:ext cx="36512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541" tIns="46770" rIns="93541" bIns="46770" numCol="1" anchor="b" anchorCtr="0" compatLnSpc="1">
            <a:prstTxWarp prst="textNoShape">
              <a:avLst/>
            </a:prstTxWarp>
          </a:bodyPr>
          <a:lstStyle>
            <a:lvl1pPr defTabSz="935038" eaLnBrk="0" hangingPunct="0">
              <a:defRPr sz="1200"/>
            </a:lvl1pPr>
          </a:lstStyle>
          <a:p>
            <a:pPr>
              <a:defRPr/>
            </a:pPr>
            <a:r>
              <a:rPr lang="en-US" altLang="en-US"/>
              <a:t>ECE/CS 552: Introduction To Computer Architecture</a:t>
            </a:r>
          </a:p>
        </p:txBody>
      </p:sp>
      <p:sp>
        <p:nvSpPr>
          <p:cNvPr id="15365" name="Rectangle 5">
            <a:extLst>
              <a:ext uri="{FF2B5EF4-FFF2-40B4-BE49-F238E27FC236}">
                <a16:creationId xmlns:a16="http://schemas.microsoft.com/office/drawing/2014/main" id="{7D2229AB-7F22-4EAE-9E68-F8036B5AA73B}"/>
              </a:ext>
            </a:extLst>
          </p:cNvPr>
          <p:cNvSpPr>
            <a:spLocks noGrp="1" noChangeArrowheads="1"/>
          </p:cNvSpPr>
          <p:nvPr>
            <p:ph type="sldNum" sz="quarter" idx="3"/>
          </p:nvPr>
        </p:nvSpPr>
        <p:spPr bwMode="auto">
          <a:xfrm>
            <a:off x="3971925" y="8832850"/>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541" tIns="46770" rIns="93541" bIns="46770" numCol="1" anchor="b" anchorCtr="0" compatLnSpc="1">
            <a:prstTxWarp prst="textNoShape">
              <a:avLst/>
            </a:prstTxWarp>
          </a:bodyPr>
          <a:lstStyle>
            <a:lvl1pPr algn="r" defTabSz="935038" eaLnBrk="0" hangingPunct="0">
              <a:defRPr sz="1200"/>
            </a:lvl1pPr>
          </a:lstStyle>
          <a:p>
            <a:fld id="{6E3B70C2-F2C1-4DBA-B664-C5E183E92889}"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C869F52-A67D-4BE8-90AA-DC69B48EC09F}"/>
              </a:ext>
            </a:extLst>
          </p:cNvPr>
          <p:cNvSpPr>
            <a:spLocks noGrp="1" noChangeArrowheads="1"/>
          </p:cNvSpPr>
          <p:nvPr>
            <p:ph type="hdr" sz="quarter"/>
          </p:nvPr>
        </p:nvSpPr>
        <p:spPr bwMode="auto">
          <a:xfrm>
            <a:off x="0" y="0"/>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541" tIns="46770" rIns="93541" bIns="46770" numCol="1" anchor="t" anchorCtr="0" compatLnSpc="1">
            <a:prstTxWarp prst="textNoShape">
              <a:avLst/>
            </a:prstTxWarp>
          </a:bodyPr>
          <a:lstStyle>
            <a:lvl1pPr defTabSz="935038" eaLnBrk="0" hangingPunct="0">
              <a:defRPr sz="1200"/>
            </a:lvl1pPr>
          </a:lstStyle>
          <a:p>
            <a:pPr>
              <a:defRPr/>
            </a:pPr>
            <a:endParaRPr lang="en-US" altLang="en-US"/>
          </a:p>
        </p:txBody>
      </p:sp>
      <p:sp>
        <p:nvSpPr>
          <p:cNvPr id="17411" name="Rectangle 3">
            <a:extLst>
              <a:ext uri="{FF2B5EF4-FFF2-40B4-BE49-F238E27FC236}">
                <a16:creationId xmlns:a16="http://schemas.microsoft.com/office/drawing/2014/main" id="{75618605-9DAD-4183-B061-A2735A4755C1}"/>
              </a:ext>
            </a:extLst>
          </p:cNvPr>
          <p:cNvSpPr>
            <a:spLocks noGrp="1" noChangeArrowheads="1"/>
          </p:cNvSpPr>
          <p:nvPr>
            <p:ph type="dt" idx="1"/>
          </p:nvPr>
        </p:nvSpPr>
        <p:spPr bwMode="auto">
          <a:xfrm>
            <a:off x="3971925" y="0"/>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541" tIns="46770" rIns="93541" bIns="46770" numCol="1" anchor="t" anchorCtr="0" compatLnSpc="1">
            <a:prstTxWarp prst="textNoShape">
              <a:avLst/>
            </a:prstTxWarp>
          </a:bodyPr>
          <a:lstStyle>
            <a:lvl1pPr algn="r" defTabSz="935038" eaLnBrk="0" hangingPunct="0">
              <a:defRPr sz="1200"/>
            </a:lvl1pPr>
          </a:lstStyle>
          <a:p>
            <a:pPr>
              <a:defRPr/>
            </a:pPr>
            <a:endParaRPr lang="en-US" altLang="en-US"/>
          </a:p>
        </p:txBody>
      </p:sp>
      <p:sp>
        <p:nvSpPr>
          <p:cNvPr id="35844" name="Rectangle 4">
            <a:extLst>
              <a:ext uri="{FF2B5EF4-FFF2-40B4-BE49-F238E27FC236}">
                <a16:creationId xmlns:a16="http://schemas.microsoft.com/office/drawing/2014/main" id="{7AC9D20D-EEF7-406F-AA29-994FF2FA17AB}"/>
              </a:ext>
            </a:extLst>
          </p:cNvPr>
          <p:cNvSpPr>
            <a:spLocks noGrp="1" noRot="1" noChangeAspect="1" noChangeArrowheads="1" noTextEdit="1"/>
          </p:cNvSpPr>
          <p:nvPr>
            <p:ph type="sldImg" idx="2"/>
          </p:nvPr>
        </p:nvSpPr>
        <p:spPr bwMode="auto">
          <a:xfrm>
            <a:off x="1182688" y="698500"/>
            <a:ext cx="4646612" cy="34845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a:extLst>
              <a:ext uri="{FF2B5EF4-FFF2-40B4-BE49-F238E27FC236}">
                <a16:creationId xmlns:a16="http://schemas.microsoft.com/office/drawing/2014/main" id="{6117B0A0-5D60-4A6E-806A-319027793467}"/>
              </a:ext>
            </a:extLst>
          </p:cNvPr>
          <p:cNvSpPr>
            <a:spLocks noGrp="1" noChangeArrowheads="1"/>
          </p:cNvSpPr>
          <p:nvPr>
            <p:ph type="body" sz="quarter" idx="3"/>
          </p:nvPr>
        </p:nvSpPr>
        <p:spPr bwMode="auto">
          <a:xfrm>
            <a:off x="933450" y="4416425"/>
            <a:ext cx="5143500"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541" tIns="46770" rIns="93541" bIns="4677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7414" name="Rectangle 6">
            <a:extLst>
              <a:ext uri="{FF2B5EF4-FFF2-40B4-BE49-F238E27FC236}">
                <a16:creationId xmlns:a16="http://schemas.microsoft.com/office/drawing/2014/main" id="{33191D9D-81AA-4235-A278-F824689DF9F1}"/>
              </a:ext>
            </a:extLst>
          </p:cNvPr>
          <p:cNvSpPr>
            <a:spLocks noGrp="1" noChangeArrowheads="1"/>
          </p:cNvSpPr>
          <p:nvPr>
            <p:ph type="ftr" sz="quarter" idx="4"/>
          </p:nvPr>
        </p:nvSpPr>
        <p:spPr bwMode="auto">
          <a:xfrm>
            <a:off x="0" y="8832850"/>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541" tIns="46770" rIns="93541" bIns="46770" numCol="1" anchor="b" anchorCtr="0" compatLnSpc="1">
            <a:prstTxWarp prst="textNoShape">
              <a:avLst/>
            </a:prstTxWarp>
          </a:bodyPr>
          <a:lstStyle>
            <a:lvl1pPr defTabSz="935038" eaLnBrk="0" hangingPunct="0">
              <a:defRPr sz="1200"/>
            </a:lvl1pPr>
          </a:lstStyle>
          <a:p>
            <a:pPr>
              <a:defRPr/>
            </a:pPr>
            <a:endParaRPr lang="en-US" altLang="en-US"/>
          </a:p>
        </p:txBody>
      </p:sp>
      <p:sp>
        <p:nvSpPr>
          <p:cNvPr id="17415" name="Rectangle 7">
            <a:extLst>
              <a:ext uri="{FF2B5EF4-FFF2-40B4-BE49-F238E27FC236}">
                <a16:creationId xmlns:a16="http://schemas.microsoft.com/office/drawing/2014/main" id="{2071B1B9-83C4-4654-958F-69B2CDDDCE5C}"/>
              </a:ext>
            </a:extLst>
          </p:cNvPr>
          <p:cNvSpPr>
            <a:spLocks noGrp="1" noChangeArrowheads="1"/>
          </p:cNvSpPr>
          <p:nvPr>
            <p:ph type="sldNum" sz="quarter" idx="5"/>
          </p:nvPr>
        </p:nvSpPr>
        <p:spPr bwMode="auto">
          <a:xfrm>
            <a:off x="3971925" y="8832850"/>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541" tIns="46770" rIns="93541" bIns="46770" numCol="1" anchor="b" anchorCtr="0" compatLnSpc="1">
            <a:prstTxWarp prst="textNoShape">
              <a:avLst/>
            </a:prstTxWarp>
          </a:bodyPr>
          <a:lstStyle>
            <a:lvl1pPr algn="r" defTabSz="935038" eaLnBrk="0" hangingPunct="0">
              <a:defRPr sz="1200"/>
            </a:lvl1pPr>
          </a:lstStyle>
          <a:p>
            <a:fld id="{3412D5C1-D0DC-40F7-BDD3-DD827C056E8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12D5C1-D0DC-40F7-BDD3-DD827C056E83}" type="slidenum">
              <a:rPr lang="en-US" altLang="en-US" smtClean="0"/>
              <a:pPr/>
              <a:t>1</a:t>
            </a:fld>
            <a:endParaRPr lang="en-US" altLang="en-US"/>
          </a:p>
        </p:txBody>
      </p:sp>
    </p:spTree>
    <p:extLst>
      <p:ext uri="{BB962C8B-B14F-4D97-AF65-F5344CB8AC3E}">
        <p14:creationId xmlns:p14="http://schemas.microsoft.com/office/powerpoint/2010/main" val="2693792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12D5C1-D0DC-40F7-BDD3-DD827C056E83}" type="slidenum">
              <a:rPr lang="en-US" altLang="en-US" smtClean="0"/>
              <a:pPr/>
              <a:t>15</a:t>
            </a:fld>
            <a:endParaRPr lang="en-US" altLang="en-US"/>
          </a:p>
        </p:txBody>
      </p:sp>
    </p:spTree>
    <p:extLst>
      <p:ext uri="{BB962C8B-B14F-4D97-AF65-F5344CB8AC3E}">
        <p14:creationId xmlns:p14="http://schemas.microsoft.com/office/powerpoint/2010/main" val="1755614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88B6AF-88B7-C533-2ADB-B54CCDECDF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C8CA72-E051-B3A0-200D-CB55C8F281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5683D8-13EB-A60D-ED42-FACF79014D0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AD6190F-9F6A-1C9E-5237-EBB52C4A64F1}"/>
              </a:ext>
            </a:extLst>
          </p:cNvPr>
          <p:cNvSpPr>
            <a:spLocks noGrp="1"/>
          </p:cNvSpPr>
          <p:nvPr>
            <p:ph type="sldNum" sz="quarter" idx="5"/>
          </p:nvPr>
        </p:nvSpPr>
        <p:spPr/>
        <p:txBody>
          <a:bodyPr/>
          <a:lstStyle/>
          <a:p>
            <a:fld id="{3412D5C1-D0DC-40F7-BDD3-DD827C056E83}" type="slidenum">
              <a:rPr lang="en-US" altLang="en-US" smtClean="0"/>
              <a:pPr/>
              <a:t>16</a:t>
            </a:fld>
            <a:endParaRPr lang="en-US" altLang="en-US"/>
          </a:p>
        </p:txBody>
      </p:sp>
    </p:spTree>
    <p:extLst>
      <p:ext uri="{BB962C8B-B14F-4D97-AF65-F5344CB8AC3E}">
        <p14:creationId xmlns:p14="http://schemas.microsoft.com/office/powerpoint/2010/main" val="3268634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12D5C1-D0DC-40F7-BDD3-DD827C056E83}" type="slidenum">
              <a:rPr lang="en-US" altLang="en-US" smtClean="0"/>
              <a:pPr/>
              <a:t>17</a:t>
            </a:fld>
            <a:endParaRPr lang="en-US" altLang="en-US"/>
          </a:p>
        </p:txBody>
      </p:sp>
    </p:spTree>
    <p:extLst>
      <p:ext uri="{BB962C8B-B14F-4D97-AF65-F5344CB8AC3E}">
        <p14:creationId xmlns:p14="http://schemas.microsoft.com/office/powerpoint/2010/main" val="1312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577E0A-36EE-4C5A-B143-8076ACCFAD20}" type="slidenum">
              <a:rPr lang="en-US" altLang="en-US" smtClean="0"/>
              <a:pPr>
                <a:defRPr/>
              </a:pPr>
              <a:t>4</a:t>
            </a:fld>
            <a:endParaRPr lang="en-US" altLang="en-US"/>
          </a:p>
        </p:txBody>
      </p:sp>
    </p:spTree>
    <p:extLst>
      <p:ext uri="{BB962C8B-B14F-4D97-AF65-F5344CB8AC3E}">
        <p14:creationId xmlns:p14="http://schemas.microsoft.com/office/powerpoint/2010/main" val="247637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43577E0A-36EE-4C5A-B143-8076ACCFAD20}" type="slidenum">
              <a:rPr lang="en-US" altLang="en-US" smtClean="0"/>
              <a:pPr>
                <a:defRPr/>
              </a:pPr>
              <a:t>5</a:t>
            </a:fld>
            <a:endParaRPr lang="en-US" altLang="en-US"/>
          </a:p>
        </p:txBody>
      </p:sp>
    </p:spTree>
    <p:extLst>
      <p:ext uri="{BB962C8B-B14F-4D97-AF65-F5344CB8AC3E}">
        <p14:creationId xmlns:p14="http://schemas.microsoft.com/office/powerpoint/2010/main" val="2403236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12D5C1-D0DC-40F7-BDD3-DD827C056E83}" type="slidenum">
              <a:rPr lang="en-US" altLang="en-US" smtClean="0"/>
              <a:pPr/>
              <a:t>6</a:t>
            </a:fld>
            <a:endParaRPr lang="en-US" altLang="en-US"/>
          </a:p>
        </p:txBody>
      </p:sp>
    </p:spTree>
    <p:extLst>
      <p:ext uri="{BB962C8B-B14F-4D97-AF65-F5344CB8AC3E}">
        <p14:creationId xmlns:p14="http://schemas.microsoft.com/office/powerpoint/2010/main" val="2316257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12D5C1-D0DC-40F7-BDD3-DD827C056E83}" type="slidenum">
              <a:rPr lang="en-US" altLang="en-US" smtClean="0"/>
              <a:pPr/>
              <a:t>7</a:t>
            </a:fld>
            <a:endParaRPr lang="en-US" altLang="en-US"/>
          </a:p>
        </p:txBody>
      </p:sp>
    </p:spTree>
    <p:extLst>
      <p:ext uri="{BB962C8B-B14F-4D97-AF65-F5344CB8AC3E}">
        <p14:creationId xmlns:p14="http://schemas.microsoft.com/office/powerpoint/2010/main" val="3541390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12D5C1-D0DC-40F7-BDD3-DD827C056E83}" type="slidenum">
              <a:rPr lang="en-US" altLang="en-US" smtClean="0"/>
              <a:pPr/>
              <a:t>9</a:t>
            </a:fld>
            <a:endParaRPr lang="en-US" altLang="en-US"/>
          </a:p>
        </p:txBody>
      </p:sp>
    </p:spTree>
    <p:extLst>
      <p:ext uri="{BB962C8B-B14F-4D97-AF65-F5344CB8AC3E}">
        <p14:creationId xmlns:p14="http://schemas.microsoft.com/office/powerpoint/2010/main" val="484164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12D5C1-D0DC-40F7-BDD3-DD827C056E83}" type="slidenum">
              <a:rPr lang="en-US" altLang="en-US" smtClean="0"/>
              <a:pPr/>
              <a:t>10</a:t>
            </a:fld>
            <a:endParaRPr lang="en-US" altLang="en-US"/>
          </a:p>
        </p:txBody>
      </p:sp>
    </p:spTree>
    <p:extLst>
      <p:ext uri="{BB962C8B-B14F-4D97-AF65-F5344CB8AC3E}">
        <p14:creationId xmlns:p14="http://schemas.microsoft.com/office/powerpoint/2010/main" val="273286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12D5C1-D0DC-40F7-BDD3-DD827C056E83}" type="slidenum">
              <a:rPr lang="en-US" altLang="en-US" smtClean="0"/>
              <a:pPr/>
              <a:t>12</a:t>
            </a:fld>
            <a:endParaRPr lang="en-US" altLang="en-US"/>
          </a:p>
        </p:txBody>
      </p:sp>
    </p:spTree>
    <p:extLst>
      <p:ext uri="{BB962C8B-B14F-4D97-AF65-F5344CB8AC3E}">
        <p14:creationId xmlns:p14="http://schemas.microsoft.com/office/powerpoint/2010/main" val="2054387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12D5C1-D0DC-40F7-BDD3-DD827C056E83}" type="slidenum">
              <a:rPr lang="en-US" altLang="en-US" smtClean="0"/>
              <a:pPr/>
              <a:t>13</a:t>
            </a:fld>
            <a:endParaRPr lang="en-US" altLang="en-US"/>
          </a:p>
        </p:txBody>
      </p:sp>
    </p:spTree>
    <p:extLst>
      <p:ext uri="{BB962C8B-B14F-4D97-AF65-F5344CB8AC3E}">
        <p14:creationId xmlns:p14="http://schemas.microsoft.com/office/powerpoint/2010/main" val="42300433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descr="LOGO_200">
            <a:extLst>
              <a:ext uri="{FF2B5EF4-FFF2-40B4-BE49-F238E27FC236}">
                <a16:creationId xmlns:a16="http://schemas.microsoft.com/office/drawing/2014/main" id="{F8789D68-DF1E-45B3-A6C0-77A5EB0055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228600"/>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LOGO_200">
            <a:extLst>
              <a:ext uri="{FF2B5EF4-FFF2-40B4-BE49-F238E27FC236}">
                <a16:creationId xmlns:a16="http://schemas.microsoft.com/office/drawing/2014/main" id="{71ED43BD-67BE-440C-9864-F25EBC75E0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228600"/>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custDataLst>
              <p:tags r:id="rId1"/>
            </p:custDataLst>
          </p:nvPr>
        </p:nvSpPr>
        <p:spPr>
          <a:xfrm>
            <a:off x="685800" y="2362200"/>
            <a:ext cx="7772400" cy="1238250"/>
          </a:xfrm>
        </p:spPr>
        <p:txBody>
          <a:bodyPr/>
          <a:lstStyle/>
          <a:p>
            <a:r>
              <a:rPr lang="en-US"/>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Date Placeholder 3">
            <a:extLst>
              <a:ext uri="{FF2B5EF4-FFF2-40B4-BE49-F238E27FC236}">
                <a16:creationId xmlns:a16="http://schemas.microsoft.com/office/drawing/2014/main" id="{77DFC483-F5BF-4539-96D2-E99714B02B7D}"/>
              </a:ext>
            </a:extLst>
          </p:cNvPr>
          <p:cNvSpPr>
            <a:spLocks noGrp="1"/>
          </p:cNvSpPr>
          <p:nvPr>
            <p:ph type="dt" sz="half" idx="10"/>
            <p:custDataLst>
              <p:tags r:id="rId3"/>
            </p:custDataLst>
          </p:nvPr>
        </p:nvSpPr>
        <p:spPr/>
        <p:txBody>
          <a:bodyPr/>
          <a:lstStyle>
            <a:lvl1pPr>
              <a:defRPr/>
            </a:lvl1pPr>
          </a:lstStyle>
          <a:p>
            <a:pPr>
              <a:defRPr/>
            </a:pPr>
            <a:endParaRPr lang="en-US" altLang="en-US"/>
          </a:p>
        </p:txBody>
      </p:sp>
      <p:sp>
        <p:nvSpPr>
          <p:cNvPr id="7" name="Footer Placeholder 4">
            <a:extLst>
              <a:ext uri="{FF2B5EF4-FFF2-40B4-BE49-F238E27FC236}">
                <a16:creationId xmlns:a16="http://schemas.microsoft.com/office/drawing/2014/main" id="{E3CF486E-B4FC-4C96-8CB1-945F4BA1A0D7}"/>
              </a:ext>
            </a:extLst>
          </p:cNvPr>
          <p:cNvSpPr>
            <a:spLocks noGrp="1"/>
          </p:cNvSpPr>
          <p:nvPr>
            <p:ph type="ftr" sz="quarter" idx="11"/>
            <p:custDataLst>
              <p:tags r:id="rId4"/>
            </p:custDataLst>
          </p:nvPr>
        </p:nvSpPr>
        <p:spPr/>
        <p:txBody>
          <a:bodyPr/>
          <a:lstStyle>
            <a:lvl1pPr>
              <a:defRPr/>
            </a:lvl1pPr>
          </a:lstStyle>
          <a:p>
            <a:pPr>
              <a:defRPr/>
            </a:pPr>
            <a:r>
              <a:rPr lang="en-US" altLang="en-US"/>
              <a:t>© Hill, Lipasti</a:t>
            </a:r>
          </a:p>
        </p:txBody>
      </p:sp>
      <p:sp>
        <p:nvSpPr>
          <p:cNvPr id="8" name="Slide Number Placeholder 5">
            <a:extLst>
              <a:ext uri="{FF2B5EF4-FFF2-40B4-BE49-F238E27FC236}">
                <a16:creationId xmlns:a16="http://schemas.microsoft.com/office/drawing/2014/main" id="{55FABDED-DC68-4356-9B69-6A27D6D86E8A}"/>
              </a:ext>
            </a:extLst>
          </p:cNvPr>
          <p:cNvSpPr>
            <a:spLocks noGrp="1"/>
          </p:cNvSpPr>
          <p:nvPr>
            <p:ph type="sldNum" sz="quarter" idx="12"/>
            <p:custDataLst>
              <p:tags r:id="rId5"/>
            </p:custDataLst>
          </p:nvPr>
        </p:nvSpPr>
        <p:spPr/>
        <p:txBody>
          <a:bodyPr/>
          <a:lstStyle>
            <a:lvl2pPr lvl="1">
              <a:defRPr/>
            </a:lvl2pPr>
          </a:lstStyle>
          <a:p>
            <a:pPr lvl="1"/>
            <a:fld id="{F26D53C3-94B4-4E25-868F-FDCC830F1813}" type="slidenum">
              <a:rPr lang="en-US" altLang="en-US"/>
              <a:pPr lvl="1"/>
              <a:t>‹#›</a:t>
            </a:fld>
            <a:endParaRPr lang="en-US" altLang="en-US"/>
          </a:p>
        </p:txBody>
      </p:sp>
    </p:spTree>
    <p:extLst>
      <p:ext uri="{BB962C8B-B14F-4D97-AF65-F5344CB8AC3E}">
        <p14:creationId xmlns:p14="http://schemas.microsoft.com/office/powerpoint/2010/main" val="418501315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Content Placeholder 2"/>
          <p:cNvSpPr>
            <a:spLocks noGrp="1"/>
          </p:cNvSpPr>
          <p:nvPr>
            <p:ph idx="1"/>
            <p:custDataLst>
              <p:tags r:id="rId2"/>
            </p:custDataLst>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a:extLst>
              <a:ext uri="{FF2B5EF4-FFF2-40B4-BE49-F238E27FC236}">
                <a16:creationId xmlns:a16="http://schemas.microsoft.com/office/drawing/2014/main" id="{F58DF54A-2963-4066-855D-BE4BF006F8C4}"/>
              </a:ext>
            </a:extLst>
          </p:cNvPr>
          <p:cNvSpPr>
            <a:spLocks noGrp="1"/>
          </p:cNvSpPr>
          <p:nvPr>
            <p:ph type="dt" sz="half" idx="10"/>
            <p:custDataLst>
              <p:tags r:id="rId3"/>
            </p:custDataLst>
          </p:nvPr>
        </p:nvSpPr>
        <p:spPr/>
        <p:txBody>
          <a:bodyPr/>
          <a:lstStyle>
            <a:lvl1pPr>
              <a:defRPr/>
            </a:lvl1pPr>
          </a:lstStyle>
          <a:p>
            <a:pPr>
              <a:defRPr/>
            </a:pPr>
            <a:endParaRPr lang="en-US" altLang="en-US"/>
          </a:p>
        </p:txBody>
      </p:sp>
      <p:sp>
        <p:nvSpPr>
          <p:cNvPr id="7" name="Footer Placeholder 4">
            <a:extLst>
              <a:ext uri="{FF2B5EF4-FFF2-40B4-BE49-F238E27FC236}">
                <a16:creationId xmlns:a16="http://schemas.microsoft.com/office/drawing/2014/main" id="{9E82FE2C-A1EE-4380-817A-5988FD0EE0FA}"/>
              </a:ext>
            </a:extLst>
          </p:cNvPr>
          <p:cNvSpPr>
            <a:spLocks noGrp="1"/>
          </p:cNvSpPr>
          <p:nvPr>
            <p:ph type="ftr" sz="quarter" idx="11"/>
            <p:custDataLst>
              <p:tags r:id="rId4"/>
            </p:custDataLst>
          </p:nvPr>
        </p:nvSpPr>
        <p:spPr/>
        <p:txBody>
          <a:bodyPr/>
          <a:lstStyle>
            <a:lvl1pPr>
              <a:defRPr/>
            </a:lvl1pPr>
          </a:lstStyle>
          <a:p>
            <a:pPr>
              <a:defRPr/>
            </a:pPr>
            <a:r>
              <a:rPr lang="en-US" altLang="en-US"/>
              <a:t>© Hill, Lipasti</a:t>
            </a:r>
          </a:p>
        </p:txBody>
      </p:sp>
      <p:sp>
        <p:nvSpPr>
          <p:cNvPr id="8" name="Slide Number Placeholder 5">
            <a:extLst>
              <a:ext uri="{FF2B5EF4-FFF2-40B4-BE49-F238E27FC236}">
                <a16:creationId xmlns:a16="http://schemas.microsoft.com/office/drawing/2014/main" id="{71B472F8-3BEF-4271-B8F6-C8512E515EDC}"/>
              </a:ext>
            </a:extLst>
          </p:cNvPr>
          <p:cNvSpPr>
            <a:spLocks noGrp="1"/>
          </p:cNvSpPr>
          <p:nvPr>
            <p:ph type="sldNum" sz="quarter" idx="12"/>
            <p:custDataLst>
              <p:tags r:id="rId5"/>
            </p:custDataLst>
          </p:nvPr>
        </p:nvSpPr>
        <p:spPr/>
        <p:txBody>
          <a:bodyPr/>
          <a:lstStyle>
            <a:lvl2pPr lvl="1">
              <a:defRPr sz="1400"/>
            </a:lvl2pPr>
          </a:lstStyle>
          <a:p>
            <a:pPr lvl="1"/>
            <a:fld id="{B7E7A024-158A-42C6-8EE4-794CA031091A}" type="slidenum">
              <a:rPr lang="en-US" altLang="en-US"/>
              <a:pPr lvl="1"/>
              <a:t>‹#›</a:t>
            </a:fld>
            <a:endParaRPr lang="en-US" altLang="en-US"/>
          </a:p>
        </p:txBody>
      </p:sp>
    </p:spTree>
    <p:extLst>
      <p:ext uri="{BB962C8B-B14F-4D97-AF65-F5344CB8AC3E}">
        <p14:creationId xmlns:p14="http://schemas.microsoft.com/office/powerpoint/2010/main" val="36112170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B8F5570D-AF20-4116-9732-9EB433FF6EE7}"/>
              </a:ext>
            </a:extLst>
          </p:cNvPr>
          <p:cNvSpPr>
            <a:spLocks noGrp="1"/>
          </p:cNvSpPr>
          <p:nvPr>
            <p:ph type="dt" sz="half" idx="10"/>
          </p:nvPr>
        </p:nvSpPr>
        <p:spPr/>
        <p:txBody>
          <a:bodyPr/>
          <a:lstStyle>
            <a:lvl1pPr>
              <a:defRPr/>
            </a:lvl1pPr>
          </a:lstStyle>
          <a:p>
            <a:pPr>
              <a:defRPr/>
            </a:pPr>
            <a:endParaRPr lang="en-US" altLang="en-US"/>
          </a:p>
        </p:txBody>
      </p:sp>
      <p:sp>
        <p:nvSpPr>
          <p:cNvPr id="4" name="Footer Placeholder 4">
            <a:extLst>
              <a:ext uri="{FF2B5EF4-FFF2-40B4-BE49-F238E27FC236}">
                <a16:creationId xmlns:a16="http://schemas.microsoft.com/office/drawing/2014/main" id="{D5A42796-B95F-4E56-8309-BCB5EAFE3DDB}"/>
              </a:ext>
            </a:extLst>
          </p:cNvPr>
          <p:cNvSpPr>
            <a:spLocks noGrp="1"/>
          </p:cNvSpPr>
          <p:nvPr>
            <p:ph type="ftr" sz="quarter" idx="11"/>
          </p:nvPr>
        </p:nvSpPr>
        <p:spPr/>
        <p:txBody>
          <a:bodyPr/>
          <a:lstStyle>
            <a:lvl1pPr>
              <a:defRPr/>
            </a:lvl1pPr>
          </a:lstStyle>
          <a:p>
            <a:pPr>
              <a:defRPr/>
            </a:pPr>
            <a:r>
              <a:rPr lang="en-US" altLang="en-US"/>
              <a:t>© Hill, Lipasti</a:t>
            </a:r>
          </a:p>
        </p:txBody>
      </p:sp>
      <p:sp>
        <p:nvSpPr>
          <p:cNvPr id="5" name="Slide Number Placeholder 5">
            <a:extLst>
              <a:ext uri="{FF2B5EF4-FFF2-40B4-BE49-F238E27FC236}">
                <a16:creationId xmlns:a16="http://schemas.microsoft.com/office/drawing/2014/main" id="{CAF911B6-C369-49A9-A1C1-DE305D680AA0}"/>
              </a:ext>
            </a:extLst>
          </p:cNvPr>
          <p:cNvSpPr>
            <a:spLocks noGrp="1"/>
          </p:cNvSpPr>
          <p:nvPr>
            <p:ph type="sldNum" sz="quarter" idx="12"/>
          </p:nvPr>
        </p:nvSpPr>
        <p:spPr/>
        <p:txBody>
          <a:bodyPr/>
          <a:lstStyle>
            <a:lvl2pPr lvl="1">
              <a:defRPr/>
            </a:lvl2pPr>
          </a:lstStyle>
          <a:p>
            <a:pPr lvl="1"/>
            <a:fld id="{BA02BA93-FC22-4768-97AD-81B6FD26661F}" type="slidenum">
              <a:rPr lang="en-US" altLang="en-US"/>
              <a:pPr lvl="1"/>
              <a:t>‹#›</a:t>
            </a:fld>
            <a:endParaRPr lang="en-US" altLang="en-US"/>
          </a:p>
        </p:txBody>
      </p:sp>
    </p:spTree>
    <p:extLst>
      <p:ext uri="{BB962C8B-B14F-4D97-AF65-F5344CB8AC3E}">
        <p14:creationId xmlns:p14="http://schemas.microsoft.com/office/powerpoint/2010/main" val="1015968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2625" y="609600"/>
            <a:ext cx="8080375" cy="1143000"/>
          </a:xfrm>
        </p:spPr>
        <p:txBody>
          <a:bodyPr/>
          <a:lstStyle/>
          <a:p>
            <a:r>
              <a:rPr lang="en-US"/>
              <a:t>Click to edit Master title style</a:t>
            </a:r>
          </a:p>
        </p:txBody>
      </p:sp>
      <p:sp>
        <p:nvSpPr>
          <p:cNvPr id="3" name="Text Placeholder 2"/>
          <p:cNvSpPr>
            <a:spLocks noGrp="1"/>
          </p:cNvSpPr>
          <p:nvPr>
            <p:ph type="body" sz="half" idx="1"/>
          </p:nvPr>
        </p:nvSpPr>
        <p:spPr>
          <a:xfrm>
            <a:off x="682625"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5025" y="1981200"/>
            <a:ext cx="3810000" cy="4114800"/>
          </a:xfrm>
        </p:spPr>
        <p:txBody>
          <a:bodyPr/>
          <a:lstStyle/>
          <a:p>
            <a:pPr lvl="0"/>
            <a:r>
              <a:rPr lang="en-US" noProof="0"/>
              <a:t>Click icon to add clip art</a:t>
            </a:r>
          </a:p>
        </p:txBody>
      </p:sp>
      <p:sp>
        <p:nvSpPr>
          <p:cNvPr id="5" name="Date Placeholder 3">
            <a:extLst>
              <a:ext uri="{FF2B5EF4-FFF2-40B4-BE49-F238E27FC236}">
                <a16:creationId xmlns:a16="http://schemas.microsoft.com/office/drawing/2014/main" id="{14203BB7-8619-4698-8C86-AB3895D96A3C}"/>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39F6D0A7-8F5A-4739-98BC-F6AB11F636D3}"/>
              </a:ext>
            </a:extLst>
          </p:cNvPr>
          <p:cNvSpPr>
            <a:spLocks noGrp="1"/>
          </p:cNvSpPr>
          <p:nvPr>
            <p:ph type="ftr" sz="quarter" idx="11"/>
          </p:nvPr>
        </p:nvSpPr>
        <p:spPr/>
        <p:txBody>
          <a:bodyPr/>
          <a:lstStyle>
            <a:lvl1pPr>
              <a:defRPr/>
            </a:lvl1pPr>
          </a:lstStyle>
          <a:p>
            <a:pPr>
              <a:defRPr/>
            </a:pPr>
            <a:r>
              <a:rPr lang="en-US" altLang="en-US"/>
              <a:t>© Hill, Lipasti</a:t>
            </a:r>
          </a:p>
        </p:txBody>
      </p:sp>
      <p:sp>
        <p:nvSpPr>
          <p:cNvPr id="7" name="Slide Number Placeholder 5">
            <a:extLst>
              <a:ext uri="{FF2B5EF4-FFF2-40B4-BE49-F238E27FC236}">
                <a16:creationId xmlns:a16="http://schemas.microsoft.com/office/drawing/2014/main" id="{C92EA5A7-7B44-4C5D-8930-15F48A1978B8}"/>
              </a:ext>
            </a:extLst>
          </p:cNvPr>
          <p:cNvSpPr>
            <a:spLocks noGrp="1"/>
          </p:cNvSpPr>
          <p:nvPr>
            <p:ph type="sldNum" sz="quarter" idx="12"/>
          </p:nvPr>
        </p:nvSpPr>
        <p:spPr/>
        <p:txBody>
          <a:bodyPr/>
          <a:lstStyle>
            <a:lvl2pPr lvl="1">
              <a:defRPr/>
            </a:lvl2pPr>
          </a:lstStyle>
          <a:p>
            <a:pPr lvl="1"/>
            <a:fld id="{D58B94F4-A469-442A-A38B-D59DA896557B}" type="slidenum">
              <a:rPr lang="en-US" altLang="en-US"/>
              <a:pPr lvl="1"/>
              <a:t>‹#›</a:t>
            </a:fld>
            <a:endParaRPr lang="en-US" altLang="en-US"/>
          </a:p>
        </p:txBody>
      </p:sp>
    </p:spTree>
    <p:extLst>
      <p:ext uri="{BB962C8B-B14F-4D97-AF65-F5344CB8AC3E}">
        <p14:creationId xmlns:p14="http://schemas.microsoft.com/office/powerpoint/2010/main" val="772805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10"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tags" Target="../tags/tag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6162EC40-6D83-46D2-84B7-479A8F0D6330}"/>
              </a:ext>
            </a:extLst>
          </p:cNvPr>
          <p:cNvSpPr>
            <a:spLocks noGrp="1"/>
          </p:cNvSpPr>
          <p:nvPr>
            <p:ph type="title"/>
            <p:custDataLst>
              <p:tags r:id="rId6"/>
            </p:custDataLst>
          </p:nvPr>
        </p:nvSpPr>
        <p:spPr bwMode="auto">
          <a:xfrm>
            <a:off x="457200" y="274638"/>
            <a:ext cx="746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23BDD8D4-E695-492F-9065-EDA1992142BE}"/>
              </a:ext>
            </a:extLst>
          </p:cNvPr>
          <p:cNvSpPr>
            <a:spLocks noGrp="1"/>
          </p:cNvSpPr>
          <p:nvPr>
            <p:ph type="body" idx="1"/>
            <p:custDataLst>
              <p:tags r:id="rId7"/>
            </p:custDataLst>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DFB0FE4E-B9B0-436E-9272-1202EAFD4606}"/>
              </a:ext>
            </a:extLst>
          </p:cNvPr>
          <p:cNvSpPr>
            <a:spLocks noGrp="1"/>
          </p:cNvSpPr>
          <p:nvPr>
            <p:ph type="dt" sz="half" idx="2"/>
            <p:custDataLst>
              <p:tags r:id="rId8"/>
            </p:custDataLst>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pPr>
              <a:defRPr/>
            </a:pPr>
            <a:endParaRPr lang="en-US" altLang="en-US"/>
          </a:p>
        </p:txBody>
      </p:sp>
      <p:sp>
        <p:nvSpPr>
          <p:cNvPr id="5" name="Footer Placeholder 4">
            <a:extLst>
              <a:ext uri="{FF2B5EF4-FFF2-40B4-BE49-F238E27FC236}">
                <a16:creationId xmlns:a16="http://schemas.microsoft.com/office/drawing/2014/main" id="{3307D937-A571-46B2-8B29-D8E6557E4123}"/>
              </a:ext>
            </a:extLst>
          </p:cNvPr>
          <p:cNvSpPr>
            <a:spLocks noGrp="1"/>
          </p:cNvSpPr>
          <p:nvPr>
            <p:ph type="ftr" sz="quarter" idx="3"/>
            <p:custDataLst>
              <p:tags r:id="rId9"/>
            </p:custDataLst>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pPr>
              <a:defRPr/>
            </a:pPr>
            <a:r>
              <a:rPr lang="en-US" altLang="en-US"/>
              <a:t>© Hill, Lipasti</a:t>
            </a:r>
          </a:p>
        </p:txBody>
      </p:sp>
      <p:sp>
        <p:nvSpPr>
          <p:cNvPr id="6" name="Slide Number Placeholder 5">
            <a:extLst>
              <a:ext uri="{FF2B5EF4-FFF2-40B4-BE49-F238E27FC236}">
                <a16:creationId xmlns:a16="http://schemas.microsoft.com/office/drawing/2014/main" id="{65680E1F-60C3-42F4-9240-6EB48215B9C0}"/>
              </a:ext>
            </a:extLst>
          </p:cNvPr>
          <p:cNvSpPr>
            <a:spLocks noGrp="1"/>
          </p:cNvSpPr>
          <p:nvPr>
            <p:ph type="sldNum" sz="quarter" idx="4"/>
            <p:custDataLst>
              <p:tags r:id="rId10"/>
            </p:custDataLst>
          </p:nvPr>
        </p:nvSpPr>
        <p:spPr>
          <a:xfrm>
            <a:off x="7620000" y="6356350"/>
            <a:ext cx="1066800" cy="365125"/>
          </a:xfrm>
          <a:prstGeom prst="rect">
            <a:avLst/>
          </a:prstGeom>
        </p:spPr>
        <p:txBody>
          <a:bodyPr vert="horz" wrap="square" lIns="91440" tIns="45720" rIns="91440" bIns="45720" numCol="1" anchor="ctr" anchorCtr="0" compatLnSpc="1">
            <a:prstTxWarp prst="textNoShape">
              <a:avLst/>
            </a:prstTxWarp>
          </a:bodyPr>
          <a:lstStyle>
            <a:lvl2pPr lvl="1" algn="r">
              <a:defRPr>
                <a:latin typeface="Calibri" panose="020F0502020204030204" pitchFamily="34" charset="0"/>
              </a:defRPr>
            </a:lvl2pPr>
          </a:lstStyle>
          <a:p>
            <a:pPr lvl="1"/>
            <a:fld id="{7E04EAAA-BCAE-4A81-8F71-B5EE1EE34BC4}" type="slidenum">
              <a:rPr lang="en-US" altLang="en-US"/>
              <a:pPr lvl="1"/>
              <a:t>‹#›</a:t>
            </a:fld>
            <a:endParaRPr lang="en-US" alt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1" r:id="rId3"/>
    <p:sldLayoutId id="2147483682" r:id="rId4"/>
  </p:sldLayoutIdLst>
  <p:transition/>
  <p:hf hdr="0" ftr="0" dt="0"/>
  <p:txStyles>
    <p:titleStyle>
      <a:lvl1pPr algn="ctr" rtl="0" eaLnBrk="0" fontAlgn="base" hangingPunct="0">
        <a:spcBef>
          <a:spcPct val="0"/>
        </a:spcBef>
        <a:spcAft>
          <a:spcPct val="0"/>
        </a:spcAft>
        <a:defRPr sz="4400" b="0" i="0" u="none"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b="0" i="0" u="none"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10" Type="http://schemas.openxmlformats.org/officeDocument/2006/relationships/image" Target="../media/image2.jpeg"/><Relationship Id="rId4" Type="http://schemas.openxmlformats.org/officeDocument/2006/relationships/tags" Target="../tags/tag23.xml"/><Relationship Id="rId9"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tags" Target="../tags/tag39.xml"/><Relationship Id="rId18" Type="http://schemas.openxmlformats.org/officeDocument/2006/relationships/tags" Target="../tags/tag44.xml"/><Relationship Id="rId26" Type="http://schemas.openxmlformats.org/officeDocument/2006/relationships/notesSlide" Target="../notesSlides/notesSlide3.xml"/><Relationship Id="rId3" Type="http://schemas.openxmlformats.org/officeDocument/2006/relationships/tags" Target="../tags/tag29.xml"/><Relationship Id="rId21" Type="http://schemas.openxmlformats.org/officeDocument/2006/relationships/tags" Target="../tags/tag47.xml"/><Relationship Id="rId7" Type="http://schemas.openxmlformats.org/officeDocument/2006/relationships/tags" Target="../tags/tag33.xml"/><Relationship Id="rId12" Type="http://schemas.openxmlformats.org/officeDocument/2006/relationships/tags" Target="../tags/tag38.xml"/><Relationship Id="rId17" Type="http://schemas.openxmlformats.org/officeDocument/2006/relationships/tags" Target="../tags/tag43.xml"/><Relationship Id="rId25" Type="http://schemas.openxmlformats.org/officeDocument/2006/relationships/slideLayout" Target="../slideLayouts/slideLayout2.xml"/><Relationship Id="rId2" Type="http://schemas.openxmlformats.org/officeDocument/2006/relationships/tags" Target="../tags/tag28.xml"/><Relationship Id="rId16" Type="http://schemas.openxmlformats.org/officeDocument/2006/relationships/tags" Target="../tags/tag42.xml"/><Relationship Id="rId20" Type="http://schemas.openxmlformats.org/officeDocument/2006/relationships/tags" Target="../tags/tag46.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24" Type="http://schemas.openxmlformats.org/officeDocument/2006/relationships/tags" Target="../tags/tag50.xml"/><Relationship Id="rId5" Type="http://schemas.openxmlformats.org/officeDocument/2006/relationships/tags" Target="../tags/tag31.xml"/><Relationship Id="rId15" Type="http://schemas.openxmlformats.org/officeDocument/2006/relationships/tags" Target="../tags/tag41.xml"/><Relationship Id="rId23" Type="http://schemas.openxmlformats.org/officeDocument/2006/relationships/tags" Target="../tags/tag49.xml"/><Relationship Id="rId10" Type="http://schemas.openxmlformats.org/officeDocument/2006/relationships/tags" Target="../tags/tag36.xml"/><Relationship Id="rId19" Type="http://schemas.openxmlformats.org/officeDocument/2006/relationships/tags" Target="../tags/tag45.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tags" Target="../tags/tag40.xml"/><Relationship Id="rId22" Type="http://schemas.openxmlformats.org/officeDocument/2006/relationships/tags" Target="../tags/tag4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F831BF55-F706-4EA0-ADB2-762E59B97EC4}"/>
              </a:ext>
            </a:extLst>
          </p:cNvPr>
          <p:cNvSpPr>
            <a:spLocks noGrp="1"/>
          </p:cNvSpPr>
          <p:nvPr>
            <p:ph type="ctrTitle"/>
            <p:custDataLst>
              <p:tags r:id="rId2"/>
            </p:custDataLst>
          </p:nvPr>
        </p:nvSpPr>
        <p:spPr>
          <a:xfrm>
            <a:off x="457200" y="2495550"/>
            <a:ext cx="8229600" cy="1238250"/>
          </a:xfrm>
        </p:spPr>
        <p:txBody>
          <a:bodyPr/>
          <a:lstStyle/>
          <a:p>
            <a:pPr eaLnBrk="1" hangingPunct="1"/>
            <a:r>
              <a:rPr lang="en-US" altLang="en-US" dirty="0"/>
              <a:t>ECE/CS 552: Project Phase 3</a:t>
            </a:r>
          </a:p>
        </p:txBody>
      </p:sp>
      <p:sp>
        <p:nvSpPr>
          <p:cNvPr id="3" name="Subtitle 2">
            <a:extLst>
              <a:ext uri="{FF2B5EF4-FFF2-40B4-BE49-F238E27FC236}">
                <a16:creationId xmlns:a16="http://schemas.microsoft.com/office/drawing/2014/main" id="{60F7F15D-B052-485D-B6FA-83AEEE3C0BC0}"/>
              </a:ext>
            </a:extLst>
          </p:cNvPr>
          <p:cNvSpPr>
            <a:spLocks noGrp="1"/>
          </p:cNvSpPr>
          <p:nvPr>
            <p:ph type="subTitle" idx="1"/>
            <p:custDataLst>
              <p:tags r:id="rId3"/>
            </p:custDataLst>
          </p:nvPr>
        </p:nvSpPr>
        <p:spPr>
          <a:xfrm>
            <a:off x="1371600" y="3886200"/>
            <a:ext cx="6400800" cy="1752600"/>
          </a:xfrm>
        </p:spPr>
        <p:txBody>
          <a:bodyPr>
            <a:noAutofit/>
          </a:bodyPr>
          <a:lstStyle/>
          <a:p>
            <a:pPr eaLnBrk="1" hangingPunct="1">
              <a:buFont typeface="Arial" charset="0"/>
              <a:buNone/>
              <a:defRPr/>
            </a:pPr>
            <a:r>
              <a:rPr lang="en-US" sz="2200" dirty="0"/>
              <a:t>Boone Severson</a:t>
            </a:r>
          </a:p>
          <a:p>
            <a:pPr eaLnBrk="1" hangingPunct="1">
              <a:buFont typeface="Arial" charset="0"/>
              <a:buNone/>
              <a:defRPr/>
            </a:pPr>
            <a:endParaRPr lang="en-US" sz="2200" dirty="0"/>
          </a:p>
          <a:p>
            <a:pPr eaLnBrk="1" hangingPunct="1">
              <a:buFont typeface="Arial" charset="0"/>
              <a:buNone/>
              <a:defRPr/>
            </a:pPr>
            <a:endParaRPr lang="en-US" sz="2200" dirty="0"/>
          </a:p>
        </p:txBody>
      </p:sp>
    </p:spTree>
    <p:custDataLst>
      <p:tags r:id="rId1"/>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AC537-D700-45B6-E002-4951010CC9D5}"/>
              </a:ext>
            </a:extLst>
          </p:cNvPr>
          <p:cNvSpPr>
            <a:spLocks noGrp="1"/>
          </p:cNvSpPr>
          <p:nvPr>
            <p:ph type="title"/>
          </p:nvPr>
        </p:nvSpPr>
        <p:spPr/>
        <p:txBody>
          <a:bodyPr/>
          <a:lstStyle/>
          <a:p>
            <a:r>
              <a:rPr lang="en-US" dirty="0"/>
              <a:t>Back-to-Back reads</a:t>
            </a:r>
          </a:p>
        </p:txBody>
      </p:sp>
      <p:sp>
        <p:nvSpPr>
          <p:cNvPr id="3" name="Content Placeholder 2">
            <a:extLst>
              <a:ext uri="{FF2B5EF4-FFF2-40B4-BE49-F238E27FC236}">
                <a16:creationId xmlns:a16="http://schemas.microsoft.com/office/drawing/2014/main" id="{EA112B11-A45F-23F8-5E1A-91F0DF1946D0}"/>
              </a:ext>
            </a:extLst>
          </p:cNvPr>
          <p:cNvSpPr>
            <a:spLocks noGrp="1"/>
          </p:cNvSpPr>
          <p:nvPr>
            <p:ph idx="1"/>
          </p:nvPr>
        </p:nvSpPr>
        <p:spPr/>
        <p:txBody>
          <a:bodyPr/>
          <a:lstStyle/>
          <a:p>
            <a:r>
              <a:rPr lang="en-US" dirty="0"/>
              <a:t>Not pipelined 😒</a:t>
            </a:r>
          </a:p>
          <a:p>
            <a:endParaRPr lang="en-US" dirty="0"/>
          </a:p>
          <a:p>
            <a:endParaRPr lang="en-US" dirty="0"/>
          </a:p>
          <a:p>
            <a:r>
              <a:rPr lang="en-US" dirty="0"/>
              <a:t>Pipelined 🔥</a:t>
            </a:r>
          </a:p>
          <a:p>
            <a:endParaRPr lang="en-US" dirty="0"/>
          </a:p>
          <a:p>
            <a:endParaRPr lang="en-US" dirty="0"/>
          </a:p>
          <a:p>
            <a:pPr marL="0" indent="0">
              <a:buNone/>
            </a:pPr>
            <a:endParaRPr lang="en-US" dirty="0"/>
          </a:p>
          <a:p>
            <a:pPr marL="0" indent="0">
              <a:buNone/>
            </a:pPr>
            <a:r>
              <a:rPr lang="en-US" dirty="0"/>
              <a:t>Pipelining achieves 100% memory bandwidth</a:t>
            </a:r>
          </a:p>
        </p:txBody>
      </p:sp>
      <p:sp>
        <p:nvSpPr>
          <p:cNvPr id="4" name="Slide Number Placeholder 3">
            <a:extLst>
              <a:ext uri="{FF2B5EF4-FFF2-40B4-BE49-F238E27FC236}">
                <a16:creationId xmlns:a16="http://schemas.microsoft.com/office/drawing/2014/main" id="{947BFADF-5EEF-B578-BB3D-CAFABC12C49A}"/>
              </a:ext>
            </a:extLst>
          </p:cNvPr>
          <p:cNvSpPr>
            <a:spLocks noGrp="1"/>
          </p:cNvSpPr>
          <p:nvPr>
            <p:ph type="sldNum" sz="quarter" idx="12"/>
          </p:nvPr>
        </p:nvSpPr>
        <p:spPr/>
        <p:txBody>
          <a:bodyPr/>
          <a:lstStyle/>
          <a:p>
            <a:pPr lvl="1"/>
            <a:fld id="{B7E7A024-158A-42C6-8EE4-794CA031091A}" type="slidenum">
              <a:rPr lang="en-US" altLang="en-US" smtClean="0"/>
              <a:pPr lvl="1"/>
              <a:t>10</a:t>
            </a:fld>
            <a:endParaRPr lang="en-US" altLang="en-US"/>
          </a:p>
        </p:txBody>
      </p:sp>
      <p:pic>
        <p:nvPicPr>
          <p:cNvPr id="6" name="Picture 5" descr="A screen shot of a computer&#10;&#10;Description automatically generated">
            <a:extLst>
              <a:ext uri="{FF2B5EF4-FFF2-40B4-BE49-F238E27FC236}">
                <a16:creationId xmlns:a16="http://schemas.microsoft.com/office/drawing/2014/main" id="{7E5EDB85-AC52-1669-1278-18A663C09C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000" y="2171700"/>
            <a:ext cx="7366000" cy="114300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D84707E6-BE8D-E04B-CBE3-627D893372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3985904"/>
            <a:ext cx="6642756" cy="1195696"/>
          </a:xfrm>
          <a:prstGeom prst="rect">
            <a:avLst/>
          </a:prstGeom>
        </p:spPr>
      </p:pic>
    </p:spTree>
    <p:extLst>
      <p:ext uri="{BB962C8B-B14F-4D97-AF65-F5344CB8AC3E}">
        <p14:creationId xmlns:p14="http://schemas.microsoft.com/office/powerpoint/2010/main" val="212318569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8E714-AC33-6B2C-E3E4-E167ABC1EBBB}"/>
              </a:ext>
            </a:extLst>
          </p:cNvPr>
          <p:cNvSpPr>
            <a:spLocks noGrp="1"/>
          </p:cNvSpPr>
          <p:nvPr>
            <p:ph type="title"/>
          </p:nvPr>
        </p:nvSpPr>
        <p:spPr/>
        <p:txBody>
          <a:bodyPr/>
          <a:lstStyle/>
          <a:p>
            <a:r>
              <a:rPr lang="en-US" dirty="0"/>
              <a:t>Implementation Hints</a:t>
            </a:r>
          </a:p>
        </p:txBody>
      </p:sp>
      <p:sp>
        <p:nvSpPr>
          <p:cNvPr id="3" name="Content Placeholder 2">
            <a:extLst>
              <a:ext uri="{FF2B5EF4-FFF2-40B4-BE49-F238E27FC236}">
                <a16:creationId xmlns:a16="http://schemas.microsoft.com/office/drawing/2014/main" id="{6BA0831C-DEAD-1BE3-303D-1DD7F210602F}"/>
              </a:ext>
            </a:extLst>
          </p:cNvPr>
          <p:cNvSpPr>
            <a:spLocks noGrp="1"/>
          </p:cNvSpPr>
          <p:nvPr>
            <p:ph idx="1"/>
          </p:nvPr>
        </p:nvSpPr>
        <p:spPr>
          <a:xfrm>
            <a:off x="457200" y="1600200"/>
            <a:ext cx="8534400" cy="4525963"/>
          </a:xfrm>
        </p:spPr>
        <p:txBody>
          <a:bodyPr/>
          <a:lstStyle/>
          <a:p>
            <a:r>
              <a:rPr lang="en-US" dirty="0"/>
              <a:t>Follow the Verilog Rules on all modules</a:t>
            </a:r>
          </a:p>
          <a:p>
            <a:r>
              <a:rPr lang="en-US" dirty="0"/>
              <a:t>Shift registers can allow overlap while a single counter cannot</a:t>
            </a:r>
          </a:p>
          <a:p>
            <a:r>
              <a:rPr lang="en-US" dirty="0"/>
              <a:t>6 bits to one hot? Make a 6-stage Barrel Shifter</a:t>
            </a:r>
          </a:p>
          <a:p>
            <a:pPr lvl="1"/>
            <a:r>
              <a:rPr lang="en-US" dirty="0"/>
              <a:t>index[5] indicates &lt;&lt;32 or &lt;&lt;0, and so forth</a:t>
            </a:r>
          </a:p>
          <a:p>
            <a:r>
              <a:rPr lang="en-US" dirty="0"/>
              <a:t>If stage is stalled, all cache inputs will remain the same</a:t>
            </a:r>
          </a:p>
          <a:p>
            <a:pPr lvl="1"/>
            <a:r>
              <a:rPr lang="en-US" dirty="0"/>
              <a:t>e.g. During a fill, </a:t>
            </a:r>
            <a:r>
              <a:rPr lang="en-US" dirty="0" err="1"/>
              <a:t>addr</a:t>
            </a:r>
            <a:r>
              <a:rPr lang="en-US" dirty="0"/>
              <a:t> can be used until fill is complete</a:t>
            </a:r>
          </a:p>
        </p:txBody>
      </p:sp>
      <p:sp>
        <p:nvSpPr>
          <p:cNvPr id="4" name="Slide Number Placeholder 3">
            <a:extLst>
              <a:ext uri="{FF2B5EF4-FFF2-40B4-BE49-F238E27FC236}">
                <a16:creationId xmlns:a16="http://schemas.microsoft.com/office/drawing/2014/main" id="{CB8C6639-BEBD-D90E-7661-714D6543CC7D}"/>
              </a:ext>
            </a:extLst>
          </p:cNvPr>
          <p:cNvSpPr>
            <a:spLocks noGrp="1"/>
          </p:cNvSpPr>
          <p:nvPr>
            <p:ph type="sldNum" sz="quarter" idx="12"/>
          </p:nvPr>
        </p:nvSpPr>
        <p:spPr/>
        <p:txBody>
          <a:bodyPr/>
          <a:lstStyle/>
          <a:p>
            <a:pPr lvl="1"/>
            <a:fld id="{B7E7A024-158A-42C6-8EE4-794CA031091A}" type="slidenum">
              <a:rPr lang="en-US" altLang="en-US" smtClean="0"/>
              <a:pPr lvl="1"/>
              <a:t>11</a:t>
            </a:fld>
            <a:endParaRPr lang="en-US" altLang="en-US"/>
          </a:p>
        </p:txBody>
      </p:sp>
    </p:spTree>
    <p:extLst>
      <p:ext uri="{BB962C8B-B14F-4D97-AF65-F5344CB8AC3E}">
        <p14:creationId xmlns:p14="http://schemas.microsoft.com/office/powerpoint/2010/main" val="286117323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93B23-1170-0323-63A6-C0347C3F28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CB5C58-2592-0317-52D6-6F4ECDCA0153}"/>
              </a:ext>
            </a:extLst>
          </p:cNvPr>
          <p:cNvSpPr>
            <a:spLocks noGrp="1"/>
          </p:cNvSpPr>
          <p:nvPr>
            <p:ph type="title"/>
          </p:nvPr>
        </p:nvSpPr>
        <p:spPr/>
        <p:txBody>
          <a:bodyPr/>
          <a:lstStyle/>
          <a:p>
            <a:r>
              <a:rPr lang="en-US" dirty="0"/>
              <a:t>Implementation Hints</a:t>
            </a:r>
          </a:p>
        </p:txBody>
      </p:sp>
      <p:sp>
        <p:nvSpPr>
          <p:cNvPr id="3" name="Content Placeholder 2">
            <a:extLst>
              <a:ext uri="{FF2B5EF4-FFF2-40B4-BE49-F238E27FC236}">
                <a16:creationId xmlns:a16="http://schemas.microsoft.com/office/drawing/2014/main" id="{BCC9658F-C332-226C-A4EA-DA37B168B529}"/>
              </a:ext>
            </a:extLst>
          </p:cNvPr>
          <p:cNvSpPr>
            <a:spLocks noGrp="1"/>
          </p:cNvSpPr>
          <p:nvPr>
            <p:ph idx="1"/>
          </p:nvPr>
        </p:nvSpPr>
        <p:spPr/>
        <p:txBody>
          <a:bodyPr/>
          <a:lstStyle/>
          <a:p>
            <a:r>
              <a:rPr lang="en-US" sz="3200" dirty="0"/>
              <a:t>Decide where canonical LRU bit is held</a:t>
            </a:r>
          </a:p>
          <a:p>
            <a:pPr lvl="1"/>
            <a:r>
              <a:rPr lang="en-US" dirty="0"/>
              <a:t>This means one way is always updated for LRU bit even if other way is getting the tag &amp; valid bits</a:t>
            </a:r>
          </a:p>
          <a:p>
            <a:r>
              <a:rPr lang="en-US" dirty="0"/>
              <a:t>If unit testing is important to you, create </a:t>
            </a:r>
            <a:r>
              <a:rPr lang="en-US" dirty="0" err="1"/>
              <a:t>memory_system.v</a:t>
            </a:r>
            <a:r>
              <a:rPr lang="en-US" dirty="0"/>
              <a:t> module</a:t>
            </a:r>
          </a:p>
          <a:p>
            <a:pPr lvl="1"/>
            <a:r>
              <a:rPr lang="en-US" dirty="0" err="1"/>
              <a:t>icache</a:t>
            </a:r>
            <a:r>
              <a:rPr lang="en-US" dirty="0"/>
              <a:t>, </a:t>
            </a:r>
            <a:r>
              <a:rPr lang="en-US" dirty="0" err="1"/>
              <a:t>dcache</a:t>
            </a:r>
            <a:r>
              <a:rPr lang="en-US" dirty="0"/>
              <a:t>, memory4c</a:t>
            </a:r>
          </a:p>
          <a:p>
            <a:pPr lvl="1"/>
            <a:r>
              <a:rPr lang="en-US" dirty="0"/>
              <a:t>Enables testing of logic and wiring between caches and memory4c w/o the rest of the processor</a:t>
            </a:r>
          </a:p>
          <a:p>
            <a:pPr lvl="1"/>
            <a:r>
              <a:rPr lang="en-US" dirty="0"/>
              <a:t>Makes replacing memory1c in </a:t>
            </a:r>
            <a:r>
              <a:rPr lang="en-US" dirty="0" err="1"/>
              <a:t>cpu.v</a:t>
            </a:r>
            <a:r>
              <a:rPr lang="en-US" dirty="0"/>
              <a:t> a breeze</a:t>
            </a:r>
          </a:p>
          <a:p>
            <a:pPr marL="457200" lvl="1" indent="0">
              <a:buNone/>
            </a:pPr>
            <a:endParaRPr lang="en-US" dirty="0"/>
          </a:p>
        </p:txBody>
      </p:sp>
      <p:sp>
        <p:nvSpPr>
          <p:cNvPr id="4" name="Slide Number Placeholder 3">
            <a:extLst>
              <a:ext uri="{FF2B5EF4-FFF2-40B4-BE49-F238E27FC236}">
                <a16:creationId xmlns:a16="http://schemas.microsoft.com/office/drawing/2014/main" id="{EFA49E83-932B-5A7A-EC4D-2CA247C83F68}"/>
              </a:ext>
            </a:extLst>
          </p:cNvPr>
          <p:cNvSpPr>
            <a:spLocks noGrp="1"/>
          </p:cNvSpPr>
          <p:nvPr>
            <p:ph type="sldNum" sz="quarter" idx="12"/>
          </p:nvPr>
        </p:nvSpPr>
        <p:spPr/>
        <p:txBody>
          <a:bodyPr/>
          <a:lstStyle/>
          <a:p>
            <a:pPr lvl="1"/>
            <a:fld id="{B7E7A024-158A-42C6-8EE4-794CA031091A}" type="slidenum">
              <a:rPr lang="en-US" altLang="en-US" smtClean="0"/>
              <a:pPr lvl="1"/>
              <a:t>12</a:t>
            </a:fld>
            <a:endParaRPr lang="en-US" altLang="en-US"/>
          </a:p>
        </p:txBody>
      </p:sp>
    </p:spTree>
    <p:extLst>
      <p:ext uri="{BB962C8B-B14F-4D97-AF65-F5344CB8AC3E}">
        <p14:creationId xmlns:p14="http://schemas.microsoft.com/office/powerpoint/2010/main" val="141587398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32E3F-E7E6-6257-A143-805ABAA13D3E}"/>
              </a:ext>
            </a:extLst>
          </p:cNvPr>
          <p:cNvSpPr>
            <a:spLocks noGrp="1"/>
          </p:cNvSpPr>
          <p:nvPr>
            <p:ph type="title"/>
          </p:nvPr>
        </p:nvSpPr>
        <p:spPr/>
        <p:txBody>
          <a:bodyPr/>
          <a:lstStyle/>
          <a:p>
            <a:r>
              <a:rPr lang="en-US" dirty="0"/>
              <a:t>Stalls</a:t>
            </a:r>
          </a:p>
        </p:txBody>
      </p:sp>
      <p:sp>
        <p:nvSpPr>
          <p:cNvPr id="3" name="Content Placeholder 2">
            <a:extLst>
              <a:ext uri="{FF2B5EF4-FFF2-40B4-BE49-F238E27FC236}">
                <a16:creationId xmlns:a16="http://schemas.microsoft.com/office/drawing/2014/main" id="{3D7F8FA6-FAC1-A720-882C-BF1B2F38A53D}"/>
              </a:ext>
            </a:extLst>
          </p:cNvPr>
          <p:cNvSpPr>
            <a:spLocks noGrp="1"/>
          </p:cNvSpPr>
          <p:nvPr>
            <p:ph idx="1"/>
          </p:nvPr>
        </p:nvSpPr>
        <p:spPr/>
        <p:txBody>
          <a:bodyPr/>
          <a:lstStyle/>
          <a:p>
            <a:r>
              <a:rPr lang="en-US" dirty="0"/>
              <a:t>Caches can stall, what should the CPU do?</a:t>
            </a:r>
          </a:p>
          <a:p>
            <a:r>
              <a:rPr lang="en-US" dirty="0" err="1"/>
              <a:t>Icache</a:t>
            </a:r>
            <a:r>
              <a:rPr lang="en-US" dirty="0"/>
              <a:t> stall causes F* - what about DXMW?</a:t>
            </a:r>
          </a:p>
          <a:p>
            <a:r>
              <a:rPr lang="en-US" dirty="0" err="1"/>
              <a:t>Dcache</a:t>
            </a:r>
            <a:r>
              <a:rPr lang="en-US" dirty="0"/>
              <a:t> stall causes M*</a:t>
            </a:r>
          </a:p>
          <a:p>
            <a:pPr lvl="1"/>
            <a:r>
              <a:rPr lang="en-US" dirty="0"/>
              <a:t>What about FDX? W?</a:t>
            </a:r>
          </a:p>
        </p:txBody>
      </p:sp>
      <p:sp>
        <p:nvSpPr>
          <p:cNvPr id="4" name="Slide Number Placeholder 3">
            <a:extLst>
              <a:ext uri="{FF2B5EF4-FFF2-40B4-BE49-F238E27FC236}">
                <a16:creationId xmlns:a16="http://schemas.microsoft.com/office/drawing/2014/main" id="{74B3BE98-5415-2876-4DB5-1D8E6FF882DB}"/>
              </a:ext>
            </a:extLst>
          </p:cNvPr>
          <p:cNvSpPr>
            <a:spLocks noGrp="1"/>
          </p:cNvSpPr>
          <p:nvPr>
            <p:ph type="sldNum" sz="quarter" idx="12"/>
          </p:nvPr>
        </p:nvSpPr>
        <p:spPr/>
        <p:txBody>
          <a:bodyPr/>
          <a:lstStyle/>
          <a:p>
            <a:pPr lvl="1"/>
            <a:fld id="{B7E7A024-158A-42C6-8EE4-794CA031091A}" type="slidenum">
              <a:rPr lang="en-US" altLang="en-US" smtClean="0"/>
              <a:pPr lvl="1"/>
              <a:t>13</a:t>
            </a:fld>
            <a:endParaRPr lang="en-US" altLang="en-US"/>
          </a:p>
        </p:txBody>
      </p:sp>
      <p:pic>
        <p:nvPicPr>
          <p:cNvPr id="5" name="Picture 2" descr="Final evolved datapath with control signals and hardware highlighted in blue. There is a multiplexor on the left side of the figure that chooses the input to the PC. The inputs of the multiplexor are from two adders. One adder computes PC + 4 and the other computes PC + result of a shift left 2 unit. The output of the PC is an input to Instruction memory. The outputs of the adder that computes PC + 4 and Instruction memory are inputs to IF/ID. One output of IF/ID is an input to the adder that computes PC + result of a Shift left 2 unit. Outputs of IF/ID are inputs to the Hazard detection unit, the Control unit, an adder that computes PC + result of a Shift left 2 unit, the Registers unit, a Sign-extend unit, and ID/EX. An output of the Hazard detection unit is an input to the PC and another output is an input to IF/ID. The outputs of the Registers unit and the Sign-extend unit are inputs to ID/EX. The outputs of the Registers unit are also inputs to a unit labeled =. An output of the Control unit is an input to a multiplexor that selects the WB, M, and EX values of ID/EX. Another output of the Control unit is an input to IF/ID. The WB value of ID/EX is an input to the WB of MEM/WB. The M value is an input to the Hazard detection unit and the M of MEM/WB. Two outputs of ID/EX are inputs to a multiplexor that selects an input to MEM/WB. Two other outputs of ID/EX are inputs to the forwarding unit. Two outputs of ID/EX are inputs to two multiplexors. The outputs of the two multiplexors are inputs to the ALU. The select lines of the two multiplexors come from the forwarding unit. The output of one of the multiplexors and the output of the ALU are inputs to MEM/WB. The WB value of MEM/WB is an input to the Forwarding unit and WB of EX/MEM. One output of MEM/WB is an input to Data memory. Another output of MEM/WB is an input to Data memory, the multiplexors that select the ALU inputs, and EX/MEM. Another output of MEM/WB is an input to EX/MEM and the forwarding unit. The WB value of EX/MEM goes to IF/ID and the forwarding unit. Another output of EX/MEM is an input to the forwarding unit and the Registers unit. Two other outputs of EX/MEM are inputs to a multiplexor that selects an input to the Registers unit and an input to the multiplexors that select the ALU inputs.">
            <a:extLst>
              <a:ext uri="{FF2B5EF4-FFF2-40B4-BE49-F238E27FC236}">
                <a16:creationId xmlns:a16="http://schemas.microsoft.com/office/drawing/2014/main" id="{3C5B23A1-D42E-524A-BD1E-AD82DFFF02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24917"/>
            <a:ext cx="7000875" cy="246576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32D3782-0FC8-596E-26F5-6955AB7F27F3}"/>
              </a:ext>
            </a:extLst>
          </p:cNvPr>
          <p:cNvSpPr txBox="1"/>
          <p:nvPr/>
        </p:nvSpPr>
        <p:spPr>
          <a:xfrm>
            <a:off x="7339705" y="3352800"/>
            <a:ext cx="1575695" cy="1754326"/>
          </a:xfrm>
          <a:prstGeom prst="rect">
            <a:avLst/>
          </a:prstGeom>
          <a:noFill/>
        </p:spPr>
        <p:txBody>
          <a:bodyPr wrap="square" rtlCol="0">
            <a:spAutoFit/>
          </a:bodyPr>
          <a:lstStyle/>
          <a:p>
            <a:r>
              <a:rPr lang="en-US" sz="1200" dirty="0">
                <a:solidFill>
                  <a:srgbClr val="FF0000"/>
                </a:solidFill>
                <a:latin typeface="Consolas" panose="020B0609020204030204" pitchFamily="49" charset="0"/>
                <a:cs typeface="Consolas" panose="020B0609020204030204" pitchFamily="49" charset="0"/>
              </a:rPr>
              <a:t>SUB R0, R4, R1</a:t>
            </a:r>
          </a:p>
          <a:p>
            <a:r>
              <a:rPr lang="en-US" sz="1200" dirty="0">
                <a:solidFill>
                  <a:srgbClr val="FF0000"/>
                </a:solidFill>
                <a:latin typeface="Consolas" panose="020B0609020204030204" pitchFamily="49" charset="0"/>
                <a:cs typeface="Consolas" panose="020B0609020204030204" pitchFamily="49" charset="0"/>
              </a:rPr>
              <a:t>B 000, FAIL</a:t>
            </a:r>
          </a:p>
          <a:p>
            <a:r>
              <a:rPr lang="en-US" sz="1200" dirty="0">
                <a:latin typeface="Consolas" panose="020B0609020204030204" pitchFamily="49" charset="0"/>
                <a:cs typeface="Consolas" panose="020B0609020204030204" pitchFamily="49" charset="0"/>
              </a:rPr>
              <a:t>ADD R5, R5, R3</a:t>
            </a:r>
          </a:p>
          <a:p>
            <a:r>
              <a:rPr lang="en-US" sz="1200" dirty="0">
                <a:latin typeface="Consolas" panose="020B0609020204030204" pitchFamily="49" charset="0"/>
                <a:cs typeface="Consolas" panose="020B0609020204030204" pitchFamily="49" charset="0"/>
              </a:rPr>
              <a:t>SUB R1, R1, R3</a:t>
            </a:r>
          </a:p>
          <a:p>
            <a:r>
              <a:rPr lang="en-US" sz="1200" dirty="0">
                <a:latin typeface="Consolas" panose="020B0609020204030204" pitchFamily="49" charset="0"/>
                <a:cs typeface="Consolas" panose="020B0609020204030204" pitchFamily="49" charset="0"/>
              </a:rPr>
              <a:t>B 000, CHK_LP</a:t>
            </a:r>
          </a:p>
          <a:p>
            <a:r>
              <a:rPr lang="en-US" sz="1200" dirty="0">
                <a:solidFill>
                  <a:srgbClr val="FF0000"/>
                </a:solidFill>
                <a:latin typeface="Consolas" panose="020B0609020204030204" pitchFamily="49" charset="0"/>
                <a:cs typeface="Consolas" panose="020B0609020204030204" pitchFamily="49" charset="0"/>
              </a:rPr>
              <a:t>LW R2, R6, 0</a:t>
            </a:r>
          </a:p>
          <a:p>
            <a:r>
              <a:rPr lang="en-US" sz="1200" dirty="0">
                <a:latin typeface="Consolas" panose="020B0609020204030204" pitchFamily="49" charset="0"/>
                <a:cs typeface="Consolas" panose="020B0609020204030204" pitchFamily="49" charset="0"/>
              </a:rPr>
              <a:t>LLB R1, 0X8A</a:t>
            </a:r>
          </a:p>
          <a:p>
            <a:r>
              <a:rPr lang="en-US" sz="1200" dirty="0">
                <a:solidFill>
                  <a:srgbClr val="FF0000"/>
                </a:solidFill>
                <a:latin typeface="Consolas" panose="020B0609020204030204" pitchFamily="49" charset="0"/>
                <a:cs typeface="Consolas" panose="020B0609020204030204" pitchFamily="49" charset="0"/>
              </a:rPr>
              <a:t>SUB R0, R1, R2</a:t>
            </a:r>
          </a:p>
          <a:p>
            <a:r>
              <a:rPr lang="en-US" sz="1200" dirty="0">
                <a:solidFill>
                  <a:srgbClr val="FF0000"/>
                </a:solidFill>
                <a:latin typeface="Consolas" panose="020B0609020204030204" pitchFamily="49" charset="0"/>
                <a:cs typeface="Consolas" panose="020B0609020204030204" pitchFamily="49" charset="0"/>
              </a:rPr>
              <a:t>B 000, FAIL</a:t>
            </a:r>
          </a:p>
        </p:txBody>
      </p:sp>
    </p:spTree>
    <p:extLst>
      <p:ext uri="{BB962C8B-B14F-4D97-AF65-F5344CB8AC3E}">
        <p14:creationId xmlns:p14="http://schemas.microsoft.com/office/powerpoint/2010/main" val="21762208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BB5B5D-AFFA-542B-EC86-5F191B9CD5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C9360C-5218-F284-F08B-C6CD6D339117}"/>
              </a:ext>
            </a:extLst>
          </p:cNvPr>
          <p:cNvSpPr>
            <a:spLocks noGrp="1"/>
          </p:cNvSpPr>
          <p:nvPr>
            <p:ph type="title"/>
          </p:nvPr>
        </p:nvSpPr>
        <p:spPr/>
        <p:txBody>
          <a:bodyPr/>
          <a:lstStyle/>
          <a:p>
            <a:r>
              <a:rPr lang="en-US" dirty="0"/>
              <a:t>Implementation Hints</a:t>
            </a:r>
          </a:p>
        </p:txBody>
      </p:sp>
      <p:sp>
        <p:nvSpPr>
          <p:cNvPr id="3" name="Content Placeholder 2">
            <a:extLst>
              <a:ext uri="{FF2B5EF4-FFF2-40B4-BE49-F238E27FC236}">
                <a16:creationId xmlns:a16="http://schemas.microsoft.com/office/drawing/2014/main" id="{969D41D8-6B3C-8A0C-D9B2-5AF17839EAA0}"/>
              </a:ext>
            </a:extLst>
          </p:cNvPr>
          <p:cNvSpPr>
            <a:spLocks noGrp="1"/>
          </p:cNvSpPr>
          <p:nvPr>
            <p:ph idx="1"/>
          </p:nvPr>
        </p:nvSpPr>
        <p:spPr/>
        <p:txBody>
          <a:bodyPr/>
          <a:lstStyle/>
          <a:p>
            <a:pPr marL="0" indent="0">
              <a:buNone/>
            </a:pPr>
            <a:r>
              <a:rPr lang="en-US" dirty="0"/>
              <a:t>Make</a:t>
            </a:r>
            <a:br>
              <a:rPr lang="en-US" dirty="0"/>
            </a:br>
            <a:r>
              <a:rPr lang="en-US" dirty="0"/>
              <a:t>Pipeline</a:t>
            </a:r>
            <a:br>
              <a:rPr lang="en-US" dirty="0"/>
            </a:br>
            <a:r>
              <a:rPr lang="en-US" dirty="0"/>
              <a:t>Diagrams!</a:t>
            </a:r>
          </a:p>
          <a:p>
            <a:pPr marL="457200" lvl="1" indent="0">
              <a:buNone/>
            </a:pPr>
            <a:endParaRPr lang="en-US" dirty="0"/>
          </a:p>
        </p:txBody>
      </p:sp>
      <p:sp>
        <p:nvSpPr>
          <p:cNvPr id="4" name="Slide Number Placeholder 3">
            <a:extLst>
              <a:ext uri="{FF2B5EF4-FFF2-40B4-BE49-F238E27FC236}">
                <a16:creationId xmlns:a16="http://schemas.microsoft.com/office/drawing/2014/main" id="{0D3D1F2C-36C1-79D3-8327-FF5E8FA5A390}"/>
              </a:ext>
            </a:extLst>
          </p:cNvPr>
          <p:cNvSpPr>
            <a:spLocks noGrp="1"/>
          </p:cNvSpPr>
          <p:nvPr>
            <p:ph type="sldNum" sz="quarter" idx="12"/>
          </p:nvPr>
        </p:nvSpPr>
        <p:spPr/>
        <p:txBody>
          <a:bodyPr/>
          <a:lstStyle/>
          <a:p>
            <a:pPr lvl="1"/>
            <a:fld id="{B7E7A024-158A-42C6-8EE4-794CA031091A}" type="slidenum">
              <a:rPr lang="en-US" altLang="en-US" smtClean="0"/>
              <a:pPr lvl="1"/>
              <a:t>14</a:t>
            </a:fld>
            <a:endParaRPr lang="en-US" altLang="en-US"/>
          </a:p>
        </p:txBody>
      </p:sp>
      <p:pic>
        <p:nvPicPr>
          <p:cNvPr id="7" name="Picture 6" descr="A sheet of paper with text&#10;&#10;Description automatically generated">
            <a:extLst>
              <a:ext uri="{FF2B5EF4-FFF2-40B4-BE49-F238E27FC236}">
                <a16:creationId xmlns:a16="http://schemas.microsoft.com/office/drawing/2014/main" id="{BA8DAE7A-CFDB-60BE-C3B2-661552B203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2002631"/>
            <a:ext cx="3733800" cy="3721100"/>
          </a:xfrm>
          <a:prstGeom prst="rect">
            <a:avLst/>
          </a:prstGeom>
        </p:spPr>
      </p:pic>
    </p:spTree>
    <p:extLst>
      <p:ext uri="{BB962C8B-B14F-4D97-AF65-F5344CB8AC3E}">
        <p14:creationId xmlns:p14="http://schemas.microsoft.com/office/powerpoint/2010/main" val="241310602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98AD-6CC4-4BB4-8EB3-9032F25627B6}"/>
              </a:ext>
            </a:extLst>
          </p:cNvPr>
          <p:cNvSpPr>
            <a:spLocks noGrp="1"/>
          </p:cNvSpPr>
          <p:nvPr>
            <p:ph type="title"/>
          </p:nvPr>
        </p:nvSpPr>
        <p:spPr/>
        <p:txBody>
          <a:bodyPr/>
          <a:lstStyle/>
          <a:p>
            <a:r>
              <a:rPr lang="en-US" dirty="0"/>
              <a:t>Testing Hints</a:t>
            </a:r>
          </a:p>
        </p:txBody>
      </p:sp>
      <p:sp>
        <p:nvSpPr>
          <p:cNvPr id="3" name="Content Placeholder 2">
            <a:extLst>
              <a:ext uri="{FF2B5EF4-FFF2-40B4-BE49-F238E27FC236}">
                <a16:creationId xmlns:a16="http://schemas.microsoft.com/office/drawing/2014/main" id="{A6D8A04B-E5C3-5CD8-CF17-2907687DCD74}"/>
              </a:ext>
            </a:extLst>
          </p:cNvPr>
          <p:cNvSpPr>
            <a:spLocks noGrp="1"/>
          </p:cNvSpPr>
          <p:nvPr>
            <p:ph idx="1"/>
          </p:nvPr>
        </p:nvSpPr>
        <p:spPr/>
        <p:txBody>
          <a:bodyPr/>
          <a:lstStyle/>
          <a:p>
            <a:r>
              <a:rPr lang="en-US" dirty="0"/>
              <a:t>HW8’s </a:t>
            </a:r>
            <a:r>
              <a:rPr lang="en-US" dirty="0" err="1"/>
              <a:t>cache_fill_fsm</a:t>
            </a:r>
            <a:r>
              <a:rPr lang="en-US" dirty="0"/>
              <a:t> supports 1 upstream L1</a:t>
            </a:r>
          </a:p>
          <a:p>
            <a:pPr lvl="1"/>
            <a:r>
              <a:rPr lang="en-US" dirty="0"/>
              <a:t>Make a TB that has </a:t>
            </a:r>
            <a:r>
              <a:rPr lang="en-US" dirty="0" err="1"/>
              <a:t>cache.v</a:t>
            </a:r>
            <a:r>
              <a:rPr lang="en-US" dirty="0"/>
              <a:t>, hw8_cache_fill_fsm, and memory4c to test </a:t>
            </a:r>
            <a:r>
              <a:rPr lang="en-US" dirty="0" err="1"/>
              <a:t>cache.v</a:t>
            </a:r>
            <a:r>
              <a:rPr lang="en-US" dirty="0"/>
              <a:t> as a </a:t>
            </a:r>
            <a:r>
              <a:rPr lang="en-US" dirty="0" err="1"/>
              <a:t>Dcache</a:t>
            </a:r>
            <a:endParaRPr lang="en-US" dirty="0"/>
          </a:p>
          <a:p>
            <a:pPr lvl="1"/>
            <a:r>
              <a:rPr lang="en-US" dirty="0"/>
              <a:t>Test filling 64 sets and both ways, then reading them back out</a:t>
            </a:r>
          </a:p>
          <a:p>
            <a:pPr lvl="2"/>
            <a:r>
              <a:rPr lang="en-US" dirty="0"/>
              <a:t>Cache must stall until it returns requested word</a:t>
            </a:r>
          </a:p>
          <a:p>
            <a:pPr lvl="1"/>
            <a:r>
              <a:rPr lang="en-US" dirty="0"/>
              <a:t>Test filling w/write to </a:t>
            </a:r>
            <a:r>
              <a:rPr lang="en-US" dirty="0" err="1"/>
              <a:t>uncached</a:t>
            </a:r>
            <a:r>
              <a:rPr lang="en-US" dirty="0"/>
              <a:t> block (write-allocate)</a:t>
            </a:r>
          </a:p>
          <a:p>
            <a:pPr lvl="1"/>
            <a:r>
              <a:rPr lang="en-US" dirty="0"/>
              <a:t>Initialize memory at runtime</a:t>
            </a:r>
          </a:p>
          <a:p>
            <a:pPr lvl="2"/>
            <a:r>
              <a:rPr lang="en-US" dirty="0"/>
              <a:t>Could write memory4c.mem[</a:t>
            </a:r>
            <a:r>
              <a:rPr lang="en-US" dirty="0" err="1"/>
              <a:t>addr</a:t>
            </a:r>
            <a:r>
              <a:rPr lang="en-US" dirty="0"/>
              <a:t>] = </a:t>
            </a:r>
            <a:r>
              <a:rPr lang="en-US" dirty="0" err="1"/>
              <a:t>addr</a:t>
            </a:r>
            <a:r>
              <a:rPr lang="en-US" dirty="0"/>
              <a:t>, or $</a:t>
            </a:r>
            <a:r>
              <a:rPr lang="en-US" dirty="0" err="1"/>
              <a:t>urandom</a:t>
            </a:r>
            <a:r>
              <a:rPr lang="en-US" dirty="0"/>
              <a:t> if you store a shadow copy</a:t>
            </a:r>
          </a:p>
        </p:txBody>
      </p:sp>
      <p:sp>
        <p:nvSpPr>
          <p:cNvPr id="4" name="Slide Number Placeholder 3">
            <a:extLst>
              <a:ext uri="{FF2B5EF4-FFF2-40B4-BE49-F238E27FC236}">
                <a16:creationId xmlns:a16="http://schemas.microsoft.com/office/drawing/2014/main" id="{4E279B58-04CA-9C25-F136-10AC85F23B05}"/>
              </a:ext>
            </a:extLst>
          </p:cNvPr>
          <p:cNvSpPr>
            <a:spLocks noGrp="1"/>
          </p:cNvSpPr>
          <p:nvPr>
            <p:ph type="sldNum" sz="quarter" idx="12"/>
          </p:nvPr>
        </p:nvSpPr>
        <p:spPr/>
        <p:txBody>
          <a:bodyPr/>
          <a:lstStyle/>
          <a:p>
            <a:pPr lvl="1"/>
            <a:fld id="{B7E7A024-158A-42C6-8EE4-794CA031091A}" type="slidenum">
              <a:rPr lang="en-US" altLang="en-US" smtClean="0"/>
              <a:pPr lvl="1"/>
              <a:t>15</a:t>
            </a:fld>
            <a:endParaRPr lang="en-US" altLang="en-US"/>
          </a:p>
        </p:txBody>
      </p:sp>
    </p:spTree>
    <p:extLst>
      <p:ext uri="{BB962C8B-B14F-4D97-AF65-F5344CB8AC3E}">
        <p14:creationId xmlns:p14="http://schemas.microsoft.com/office/powerpoint/2010/main" val="47522886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BE6E9-EF3A-4BFD-95D3-E2A5C705D9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87B544-42FD-3254-92C7-8042E6DB9423}"/>
              </a:ext>
            </a:extLst>
          </p:cNvPr>
          <p:cNvSpPr>
            <a:spLocks noGrp="1"/>
          </p:cNvSpPr>
          <p:nvPr>
            <p:ph type="title"/>
          </p:nvPr>
        </p:nvSpPr>
        <p:spPr/>
        <p:txBody>
          <a:bodyPr/>
          <a:lstStyle/>
          <a:p>
            <a:r>
              <a:rPr lang="en-US" dirty="0"/>
              <a:t>Testing Hints</a:t>
            </a:r>
          </a:p>
        </p:txBody>
      </p:sp>
      <p:sp>
        <p:nvSpPr>
          <p:cNvPr id="3" name="Content Placeholder 2">
            <a:extLst>
              <a:ext uri="{FF2B5EF4-FFF2-40B4-BE49-F238E27FC236}">
                <a16:creationId xmlns:a16="http://schemas.microsoft.com/office/drawing/2014/main" id="{C7A4FBAB-67C1-E564-5B08-7BC07C904E79}"/>
              </a:ext>
            </a:extLst>
          </p:cNvPr>
          <p:cNvSpPr>
            <a:spLocks noGrp="1"/>
          </p:cNvSpPr>
          <p:nvPr>
            <p:ph idx="1"/>
          </p:nvPr>
        </p:nvSpPr>
        <p:spPr/>
        <p:txBody>
          <a:bodyPr/>
          <a:lstStyle/>
          <a:p>
            <a:r>
              <a:rPr lang="en-US" dirty="0"/>
              <a:t>Use $</a:t>
            </a:r>
            <a:r>
              <a:rPr lang="en-US" dirty="0" err="1"/>
              <a:t>readmemh</a:t>
            </a:r>
            <a:r>
              <a:rPr lang="en-US" dirty="0"/>
              <a:t> only for fixed data</a:t>
            </a:r>
          </a:p>
          <a:p>
            <a:pPr lvl="1"/>
            <a:r>
              <a:rPr lang="en-US" dirty="0"/>
              <a:t>Let stimulus write just the addresses you need.</a:t>
            </a:r>
          </a:p>
          <a:p>
            <a:pPr marL="0" indent="0">
              <a:buNone/>
            </a:pPr>
            <a:r>
              <a:rPr lang="en-US" dirty="0"/>
              <a:t>If you read tag(0) set(0) word (3), address is 0x6. Cache will pull in the full block. Pattern w/</a:t>
            </a:r>
            <a:r>
              <a:rPr lang="en-US" dirty="0" err="1"/>
              <a:t>addr</a:t>
            </a:r>
            <a:endParaRPr lang="en-US" dirty="0"/>
          </a:p>
          <a:p>
            <a:pPr marL="0" indent="0">
              <a:buNone/>
            </a:pPr>
            <a:r>
              <a:rPr lang="en-US" sz="2400" dirty="0" err="1">
                <a:latin typeface="Consolas" panose="020B0609020204030204" pitchFamily="49" charset="0"/>
                <a:cs typeface="Consolas" panose="020B0609020204030204" pitchFamily="49" charset="0"/>
              </a:rPr>
              <a:t>addr</a:t>
            </a:r>
            <a:r>
              <a:rPr lang="en-US" sz="2400" dirty="0">
                <a:latin typeface="Consolas" panose="020B0609020204030204" pitchFamily="49" charset="0"/>
                <a:cs typeface="Consolas" panose="020B0609020204030204" pitchFamily="49" charset="0"/>
              </a:rPr>
              <a:t>[`TAG_ADDR] = tag;</a:t>
            </a:r>
          </a:p>
          <a:p>
            <a:pPr marL="0" indent="0">
              <a:buNone/>
            </a:pPr>
            <a:r>
              <a:rPr lang="en-US" sz="2400" dirty="0" err="1">
                <a:latin typeface="Consolas" panose="020B0609020204030204" pitchFamily="49" charset="0"/>
                <a:cs typeface="Consolas" panose="020B0609020204030204" pitchFamily="49" charset="0"/>
              </a:rPr>
              <a:t>addr</a:t>
            </a:r>
            <a:r>
              <a:rPr lang="en-US" sz="2400" dirty="0">
                <a:latin typeface="Consolas" panose="020B0609020204030204" pitchFamily="49" charset="0"/>
                <a:cs typeface="Consolas" panose="020B0609020204030204" pitchFamily="49" charset="0"/>
              </a:rPr>
              <a:t>[`SET_ADDR] = set;</a:t>
            </a:r>
            <a:br>
              <a:rPr lang="en-US" sz="2400" dirty="0">
                <a:latin typeface="Consolas" panose="020B0609020204030204" pitchFamily="49" charset="0"/>
                <a:cs typeface="Consolas" panose="020B0609020204030204" pitchFamily="49" charset="0"/>
              </a:rPr>
            </a:br>
            <a:r>
              <a:rPr lang="en-US" sz="2400" dirty="0" err="1">
                <a:latin typeface="Consolas" panose="020B0609020204030204" pitchFamily="49" charset="0"/>
                <a:cs typeface="Consolas" panose="020B0609020204030204" pitchFamily="49" charset="0"/>
              </a:rPr>
              <a:t>addr</a:t>
            </a:r>
            <a:r>
              <a:rPr lang="en-US" sz="2400" dirty="0">
                <a:latin typeface="Consolas" panose="020B0609020204030204" pitchFamily="49" charset="0"/>
                <a:cs typeface="Consolas" panose="020B0609020204030204" pitchFamily="49" charset="0"/>
              </a:rPr>
              <a:t>[0] = 1’b0;</a:t>
            </a:r>
            <a:br>
              <a:rPr lang="en-US" sz="2400" dirty="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for (int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=0;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&lt;8;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 begin</a:t>
            </a:r>
          </a:p>
          <a:p>
            <a:pPr marL="0" indent="0">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addr</a:t>
            </a:r>
            <a:r>
              <a:rPr lang="en-US" sz="2400" dirty="0">
                <a:latin typeface="Consolas" panose="020B0609020204030204" pitchFamily="49" charset="0"/>
                <a:cs typeface="Consolas" panose="020B0609020204030204" pitchFamily="49" charset="0"/>
              </a:rPr>
              <a:t>[`WORD_ADDR] =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a:t>
            </a:r>
          </a:p>
          <a:p>
            <a:pPr marL="0" indent="0">
              <a:buNone/>
            </a:pPr>
            <a:r>
              <a:rPr lang="en-US" sz="2400" dirty="0">
                <a:latin typeface="Consolas" panose="020B0609020204030204" pitchFamily="49" charset="0"/>
                <a:cs typeface="Consolas" panose="020B0609020204030204" pitchFamily="49" charset="0"/>
              </a:rPr>
              <a:t>    memory4c.mem[</a:t>
            </a:r>
            <a:r>
              <a:rPr lang="en-US" sz="2400" dirty="0" err="1">
                <a:latin typeface="Consolas" panose="020B0609020204030204" pitchFamily="49" charset="0"/>
                <a:cs typeface="Consolas" panose="020B0609020204030204" pitchFamily="49" charset="0"/>
              </a:rPr>
              <a:t>addr</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addr</a:t>
            </a:r>
            <a:r>
              <a:rPr lang="en-US" sz="2400" dirty="0">
                <a:latin typeface="Consolas" panose="020B0609020204030204" pitchFamily="49" charset="0"/>
                <a:cs typeface="Consolas" panose="020B0609020204030204" pitchFamily="49" charset="0"/>
              </a:rPr>
              <a:t>;</a:t>
            </a:r>
          </a:p>
          <a:p>
            <a:pPr marL="0" indent="0">
              <a:buNone/>
            </a:pPr>
            <a:r>
              <a:rPr lang="en-US" sz="2400" dirty="0">
                <a:latin typeface="Consolas" panose="020B0609020204030204" pitchFamily="49" charset="0"/>
                <a:cs typeface="Consolas" panose="020B0609020204030204" pitchFamily="49" charset="0"/>
              </a:rPr>
              <a:t>end</a:t>
            </a:r>
          </a:p>
        </p:txBody>
      </p:sp>
      <p:sp>
        <p:nvSpPr>
          <p:cNvPr id="4" name="Slide Number Placeholder 3">
            <a:extLst>
              <a:ext uri="{FF2B5EF4-FFF2-40B4-BE49-F238E27FC236}">
                <a16:creationId xmlns:a16="http://schemas.microsoft.com/office/drawing/2014/main" id="{29D65D3A-3C97-7D86-45F8-A6261AD74865}"/>
              </a:ext>
            </a:extLst>
          </p:cNvPr>
          <p:cNvSpPr>
            <a:spLocks noGrp="1"/>
          </p:cNvSpPr>
          <p:nvPr>
            <p:ph type="sldNum" sz="quarter" idx="12"/>
          </p:nvPr>
        </p:nvSpPr>
        <p:spPr/>
        <p:txBody>
          <a:bodyPr/>
          <a:lstStyle/>
          <a:p>
            <a:pPr lvl="1"/>
            <a:fld id="{B7E7A024-158A-42C6-8EE4-794CA031091A}" type="slidenum">
              <a:rPr lang="en-US" altLang="en-US" smtClean="0"/>
              <a:pPr lvl="1"/>
              <a:t>16</a:t>
            </a:fld>
            <a:endParaRPr lang="en-US" altLang="en-US"/>
          </a:p>
        </p:txBody>
      </p:sp>
    </p:spTree>
    <p:extLst>
      <p:ext uri="{BB962C8B-B14F-4D97-AF65-F5344CB8AC3E}">
        <p14:creationId xmlns:p14="http://schemas.microsoft.com/office/powerpoint/2010/main" val="124677525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3F28D-C86F-C530-30ED-65294D149660}"/>
              </a:ext>
            </a:extLst>
          </p:cNvPr>
          <p:cNvSpPr>
            <a:spLocks noGrp="1"/>
          </p:cNvSpPr>
          <p:nvPr>
            <p:ph type="title"/>
          </p:nvPr>
        </p:nvSpPr>
        <p:spPr/>
        <p:txBody>
          <a:bodyPr/>
          <a:lstStyle/>
          <a:p>
            <a:r>
              <a:rPr lang="en-US" dirty="0"/>
              <a:t>Testing Hints</a:t>
            </a:r>
          </a:p>
        </p:txBody>
      </p:sp>
      <p:sp>
        <p:nvSpPr>
          <p:cNvPr id="3" name="Content Placeholder 2">
            <a:extLst>
              <a:ext uri="{FF2B5EF4-FFF2-40B4-BE49-F238E27FC236}">
                <a16:creationId xmlns:a16="http://schemas.microsoft.com/office/drawing/2014/main" id="{9C85CD10-3D3E-9862-C720-F66E066AA0AB}"/>
              </a:ext>
            </a:extLst>
          </p:cNvPr>
          <p:cNvSpPr>
            <a:spLocks noGrp="1"/>
          </p:cNvSpPr>
          <p:nvPr>
            <p:ph idx="1"/>
          </p:nvPr>
        </p:nvSpPr>
        <p:spPr/>
        <p:txBody>
          <a:bodyPr/>
          <a:lstStyle/>
          <a:p>
            <a:r>
              <a:rPr lang="en-US" dirty="0"/>
              <a:t>Once </a:t>
            </a:r>
            <a:r>
              <a:rPr lang="en-US" dirty="0" err="1"/>
              <a:t>dcache_tb.v</a:t>
            </a:r>
            <a:r>
              <a:rPr lang="en-US" dirty="0"/>
              <a:t> works, make </a:t>
            </a:r>
            <a:r>
              <a:rPr lang="en-US" dirty="0" err="1"/>
              <a:t>twocache_tb.v</a:t>
            </a:r>
            <a:endParaRPr lang="en-US" dirty="0"/>
          </a:p>
          <a:p>
            <a:r>
              <a:rPr lang="en-US" dirty="0"/>
              <a:t>Corner cases?</a:t>
            </a:r>
          </a:p>
          <a:p>
            <a:pPr lvl="1"/>
            <a:r>
              <a:rPr lang="en-US" dirty="0"/>
              <a:t>Holds 128 cache blocks assuming 2 tags per set</a:t>
            </a:r>
          </a:p>
          <a:p>
            <a:pPr lvl="1"/>
            <a:r>
              <a:rPr lang="en-US" dirty="0"/>
              <a:t>Write to invalid ways first</a:t>
            </a:r>
          </a:p>
          <a:p>
            <a:pPr lvl="1"/>
            <a:r>
              <a:rPr lang="en-US" dirty="0"/>
              <a:t>Overwrites the LRU way if both ways valid</a:t>
            </a:r>
          </a:p>
          <a:p>
            <a:pPr lvl="1"/>
            <a:endParaRPr lang="en-US" dirty="0"/>
          </a:p>
        </p:txBody>
      </p:sp>
      <p:sp>
        <p:nvSpPr>
          <p:cNvPr id="4" name="Slide Number Placeholder 3">
            <a:extLst>
              <a:ext uri="{FF2B5EF4-FFF2-40B4-BE49-F238E27FC236}">
                <a16:creationId xmlns:a16="http://schemas.microsoft.com/office/drawing/2014/main" id="{C04D7CBA-524F-7A43-BA65-5D961460A89A}"/>
              </a:ext>
            </a:extLst>
          </p:cNvPr>
          <p:cNvSpPr>
            <a:spLocks noGrp="1"/>
          </p:cNvSpPr>
          <p:nvPr>
            <p:ph type="sldNum" sz="quarter" idx="12"/>
          </p:nvPr>
        </p:nvSpPr>
        <p:spPr/>
        <p:txBody>
          <a:bodyPr/>
          <a:lstStyle/>
          <a:p>
            <a:pPr lvl="1"/>
            <a:fld id="{B7E7A024-158A-42C6-8EE4-794CA031091A}" type="slidenum">
              <a:rPr lang="en-US" altLang="en-US" smtClean="0"/>
              <a:pPr lvl="1"/>
              <a:t>17</a:t>
            </a:fld>
            <a:endParaRPr lang="en-US" altLang="en-US"/>
          </a:p>
        </p:txBody>
      </p:sp>
    </p:spTree>
    <p:extLst>
      <p:ext uri="{BB962C8B-B14F-4D97-AF65-F5344CB8AC3E}">
        <p14:creationId xmlns:p14="http://schemas.microsoft.com/office/powerpoint/2010/main" val="45113904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E41-D79D-338C-1014-631987324F16}"/>
              </a:ext>
            </a:extLst>
          </p:cNvPr>
          <p:cNvSpPr>
            <a:spLocks noGrp="1"/>
          </p:cNvSpPr>
          <p:nvPr>
            <p:ph type="title"/>
          </p:nvPr>
        </p:nvSpPr>
        <p:spPr/>
        <p:txBody>
          <a:bodyPr/>
          <a:lstStyle/>
          <a:p>
            <a:r>
              <a:rPr lang="en-US" dirty="0"/>
              <a:t>Speed Up Development ONLY</a:t>
            </a:r>
          </a:p>
        </p:txBody>
      </p:sp>
      <p:sp>
        <p:nvSpPr>
          <p:cNvPr id="3" name="Content Placeholder 2">
            <a:extLst>
              <a:ext uri="{FF2B5EF4-FFF2-40B4-BE49-F238E27FC236}">
                <a16:creationId xmlns:a16="http://schemas.microsoft.com/office/drawing/2014/main" id="{3EE2358D-154A-1691-AB95-D379A1620A88}"/>
              </a:ext>
            </a:extLst>
          </p:cNvPr>
          <p:cNvSpPr>
            <a:spLocks noGrp="1"/>
          </p:cNvSpPr>
          <p:nvPr>
            <p:ph idx="1"/>
          </p:nvPr>
        </p:nvSpPr>
        <p:spPr/>
        <p:txBody>
          <a:bodyPr/>
          <a:lstStyle/>
          <a:p>
            <a:r>
              <a:rPr lang="en-US" dirty="0" err="1"/>
              <a:t>data_way_array</a:t>
            </a:r>
            <a:r>
              <a:rPr lang="en-US" dirty="0"/>
              <a:t> and </a:t>
            </a:r>
            <a:r>
              <a:rPr lang="en-US" dirty="0" err="1"/>
              <a:t>metadata_way_array</a:t>
            </a:r>
            <a:r>
              <a:rPr lang="en-US" dirty="0"/>
              <a:t> are modeled like RF – but Icarus Verilog takes 2 minutes to compile my phase3 TB.</a:t>
            </a:r>
            <a:endParaRPr lang="en-US" dirty="0">
              <a:sym typeface="Wingdings" pitchFamily="2" charset="2"/>
            </a:endParaRPr>
          </a:p>
          <a:p>
            <a:r>
              <a:rPr lang="en-US" dirty="0">
                <a:sym typeface="Wingdings" pitchFamily="2" charset="2"/>
              </a:rPr>
              <a:t>Faster models can be used for development if your Verilog Simulator takes too long to compile. See next 2 slides</a:t>
            </a:r>
          </a:p>
          <a:p>
            <a:r>
              <a:rPr lang="en-US" dirty="0">
                <a:sym typeface="Wingdings" pitchFamily="2" charset="2"/>
              </a:rPr>
              <a:t>These models will not catch if one-hot inputs are &gt;1 hot. Do not turn these files in. When I simulate your processor, if these are selected I will revert to non- *_</a:t>
            </a:r>
            <a:r>
              <a:rPr lang="en-US" dirty="0" err="1">
                <a:sym typeface="Wingdings" pitchFamily="2" charset="2"/>
              </a:rPr>
              <a:t>beh</a:t>
            </a:r>
            <a:r>
              <a:rPr lang="en-US" dirty="0">
                <a:sym typeface="Wingdings" pitchFamily="2" charset="2"/>
              </a:rPr>
              <a:t> modules.</a:t>
            </a:r>
            <a:endParaRPr lang="en-US" dirty="0"/>
          </a:p>
        </p:txBody>
      </p:sp>
      <p:sp>
        <p:nvSpPr>
          <p:cNvPr id="4" name="Slide Number Placeholder 3">
            <a:extLst>
              <a:ext uri="{FF2B5EF4-FFF2-40B4-BE49-F238E27FC236}">
                <a16:creationId xmlns:a16="http://schemas.microsoft.com/office/drawing/2014/main" id="{7BE74194-88F6-54E5-5812-46B8FCD10F31}"/>
              </a:ext>
            </a:extLst>
          </p:cNvPr>
          <p:cNvSpPr>
            <a:spLocks noGrp="1"/>
          </p:cNvSpPr>
          <p:nvPr>
            <p:ph type="sldNum" sz="quarter" idx="12"/>
          </p:nvPr>
        </p:nvSpPr>
        <p:spPr/>
        <p:txBody>
          <a:bodyPr/>
          <a:lstStyle/>
          <a:p>
            <a:pPr lvl="1"/>
            <a:fld id="{B7E7A024-158A-42C6-8EE4-794CA031091A}" type="slidenum">
              <a:rPr lang="en-US" altLang="en-US" smtClean="0"/>
              <a:pPr lvl="1"/>
              <a:t>18</a:t>
            </a:fld>
            <a:endParaRPr lang="en-US" altLang="en-US"/>
          </a:p>
        </p:txBody>
      </p:sp>
    </p:spTree>
    <p:extLst>
      <p:ext uri="{BB962C8B-B14F-4D97-AF65-F5344CB8AC3E}">
        <p14:creationId xmlns:p14="http://schemas.microsoft.com/office/powerpoint/2010/main" val="233220846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C2B8BC-8633-45CB-193E-B1B2E094CA3A}"/>
              </a:ext>
            </a:extLst>
          </p:cNvPr>
          <p:cNvSpPr>
            <a:spLocks noGrp="1"/>
          </p:cNvSpPr>
          <p:nvPr>
            <p:ph idx="1"/>
          </p:nvPr>
        </p:nvSpPr>
        <p:spPr>
          <a:xfrm>
            <a:off x="152400" y="143056"/>
            <a:ext cx="8229600" cy="4525963"/>
          </a:xfrm>
        </p:spPr>
        <p:txBody>
          <a:bodyPr/>
          <a:lstStyle/>
          <a:p>
            <a:pPr marL="0" indent="0">
              <a:buNone/>
            </a:pPr>
            <a:r>
              <a:rPr lang="en-US" sz="800" dirty="0"/>
              <a:t>// ECE/CS 552 Data Array Design File (</a:t>
            </a:r>
            <a:r>
              <a:rPr lang="en-US" sz="800" dirty="0" err="1"/>
              <a:t>Behaviorial</a:t>
            </a:r>
            <a:r>
              <a:rPr lang="en-US" sz="800" dirty="0"/>
              <a:t>)</a:t>
            </a:r>
          </a:p>
          <a:p>
            <a:pPr marL="0" indent="0">
              <a:buNone/>
            </a:pPr>
            <a:r>
              <a:rPr lang="en-US" sz="800" dirty="0"/>
              <a:t>// Data Array with 64 sets</a:t>
            </a:r>
          </a:p>
          <a:p>
            <a:pPr marL="0" indent="0">
              <a:buNone/>
            </a:pPr>
            <a:r>
              <a:rPr lang="en-US" sz="800" dirty="0"/>
              <a:t>// Each set will have 8 words</a:t>
            </a:r>
          </a:p>
          <a:p>
            <a:pPr marL="0" indent="0">
              <a:buNone/>
            </a:pPr>
            <a:r>
              <a:rPr lang="en-US" sz="800" dirty="0"/>
              <a:t>// </a:t>
            </a:r>
            <a:r>
              <a:rPr lang="en-US" sz="800" dirty="0" err="1"/>
              <a:t>set_enable</a:t>
            </a:r>
            <a:r>
              <a:rPr lang="en-US" sz="800" dirty="0"/>
              <a:t> and </a:t>
            </a:r>
            <a:r>
              <a:rPr lang="en-US" sz="800" dirty="0" err="1"/>
              <a:t>word_enable</a:t>
            </a:r>
            <a:r>
              <a:rPr lang="en-US" sz="800" dirty="0"/>
              <a:t> are one-hot</a:t>
            </a:r>
          </a:p>
          <a:p>
            <a:pPr marL="0" indent="0">
              <a:buNone/>
            </a:pPr>
            <a:r>
              <a:rPr lang="en-US" sz="800" dirty="0"/>
              <a:t>// wen is 1 on writes and 0 on reads</a:t>
            </a:r>
          </a:p>
          <a:p>
            <a:pPr marL="0" indent="0">
              <a:buNone/>
            </a:pPr>
            <a:endParaRPr lang="en-US" sz="800" dirty="0"/>
          </a:p>
          <a:p>
            <a:pPr marL="0" indent="0">
              <a:buNone/>
            </a:pPr>
            <a:r>
              <a:rPr lang="en-US" sz="800" dirty="0"/>
              <a:t>module </a:t>
            </a:r>
            <a:r>
              <a:rPr lang="en-US" sz="800" dirty="0" err="1"/>
              <a:t>data_way_array_beh</a:t>
            </a:r>
            <a:r>
              <a:rPr lang="en-US" sz="800" dirty="0"/>
              <a:t> (</a:t>
            </a:r>
          </a:p>
          <a:p>
            <a:pPr marL="0" indent="0">
              <a:buNone/>
            </a:pPr>
            <a:r>
              <a:rPr lang="en-US" sz="800" dirty="0"/>
              <a:t>    input </a:t>
            </a:r>
            <a:r>
              <a:rPr lang="en-US" sz="800" dirty="0" err="1"/>
              <a:t>clk</a:t>
            </a:r>
            <a:r>
              <a:rPr lang="en-US" sz="800" dirty="0"/>
              <a:t>,</a:t>
            </a:r>
          </a:p>
          <a:p>
            <a:pPr marL="0" indent="0">
              <a:buNone/>
            </a:pPr>
            <a:r>
              <a:rPr lang="en-US" sz="800" dirty="0"/>
              <a:t>    input </a:t>
            </a:r>
            <a:r>
              <a:rPr lang="en-US" sz="800" dirty="0" err="1"/>
              <a:t>rst</a:t>
            </a:r>
            <a:r>
              <a:rPr lang="en-US" sz="800" dirty="0"/>
              <a:t>,</a:t>
            </a:r>
          </a:p>
          <a:p>
            <a:pPr marL="0" indent="0">
              <a:buNone/>
            </a:pPr>
            <a:r>
              <a:rPr lang="en-US" sz="800" dirty="0"/>
              <a:t>    input [15:0] </a:t>
            </a:r>
            <a:r>
              <a:rPr lang="en-US" sz="800" dirty="0" err="1"/>
              <a:t>data_in</a:t>
            </a:r>
            <a:r>
              <a:rPr lang="en-US" sz="800" dirty="0"/>
              <a:t>,</a:t>
            </a:r>
          </a:p>
          <a:p>
            <a:pPr marL="0" indent="0">
              <a:buNone/>
            </a:pPr>
            <a:r>
              <a:rPr lang="en-US" sz="800" dirty="0"/>
              <a:t>    input wen,</a:t>
            </a:r>
          </a:p>
          <a:p>
            <a:pPr marL="0" indent="0">
              <a:buNone/>
            </a:pPr>
            <a:r>
              <a:rPr lang="en-US" sz="800" dirty="0"/>
              <a:t>    input [63:0] </a:t>
            </a:r>
            <a:r>
              <a:rPr lang="en-US" sz="800" dirty="0" err="1"/>
              <a:t>set_enable</a:t>
            </a:r>
            <a:r>
              <a:rPr lang="en-US" sz="800" dirty="0"/>
              <a:t>,</a:t>
            </a:r>
          </a:p>
          <a:p>
            <a:pPr marL="0" indent="0">
              <a:buNone/>
            </a:pPr>
            <a:r>
              <a:rPr lang="en-US" sz="800" dirty="0"/>
              <a:t>    input [7:0] </a:t>
            </a:r>
            <a:r>
              <a:rPr lang="en-US" sz="800" dirty="0" err="1"/>
              <a:t>word_enable</a:t>
            </a:r>
            <a:r>
              <a:rPr lang="en-US" sz="800" dirty="0"/>
              <a:t>,</a:t>
            </a:r>
          </a:p>
          <a:p>
            <a:pPr marL="0" indent="0">
              <a:buNone/>
            </a:pPr>
            <a:r>
              <a:rPr lang="en-US" sz="800" dirty="0"/>
              <a:t>    output [15:0] </a:t>
            </a:r>
            <a:r>
              <a:rPr lang="en-US" sz="800" dirty="0" err="1"/>
              <a:t>data_out</a:t>
            </a:r>
            <a:endParaRPr lang="en-US" sz="800" dirty="0"/>
          </a:p>
          <a:p>
            <a:pPr marL="0" indent="0">
              <a:buNone/>
            </a:pPr>
            <a:r>
              <a:rPr lang="en-US" sz="800" dirty="0"/>
              <a:t>);</a:t>
            </a:r>
          </a:p>
          <a:p>
            <a:pPr marL="0" indent="0">
              <a:buNone/>
            </a:pPr>
            <a:r>
              <a:rPr lang="en-US" sz="800" dirty="0"/>
              <a:t>  logic [6:0] </a:t>
            </a:r>
            <a:r>
              <a:rPr lang="en-US" sz="800" dirty="0" err="1"/>
              <a:t>set_index</a:t>
            </a:r>
            <a:r>
              <a:rPr lang="en-US" sz="800" dirty="0"/>
              <a:t>;</a:t>
            </a:r>
          </a:p>
          <a:p>
            <a:pPr marL="0" indent="0">
              <a:buNone/>
            </a:pPr>
            <a:r>
              <a:rPr lang="en-US" sz="800" dirty="0"/>
              <a:t>  logic [2:0] </a:t>
            </a:r>
            <a:r>
              <a:rPr lang="en-US" sz="800" dirty="0" err="1"/>
              <a:t>word_index</a:t>
            </a:r>
            <a:r>
              <a:rPr lang="en-US" sz="800" dirty="0"/>
              <a:t>;</a:t>
            </a:r>
          </a:p>
          <a:p>
            <a:pPr marL="0" indent="0">
              <a:buNone/>
            </a:pPr>
            <a:r>
              <a:rPr lang="en-US" sz="800" dirty="0"/>
              <a:t>  logic [15:0] sets[64][8];</a:t>
            </a:r>
          </a:p>
          <a:p>
            <a:pPr marL="0" indent="0">
              <a:buNone/>
            </a:pPr>
            <a:endParaRPr lang="en-US" sz="800" dirty="0"/>
          </a:p>
          <a:p>
            <a:pPr marL="0" indent="0">
              <a:buNone/>
            </a:pPr>
            <a:r>
              <a:rPr lang="en-US" sz="800" dirty="0"/>
              <a:t>  assign </a:t>
            </a:r>
            <a:r>
              <a:rPr lang="en-US" sz="800" dirty="0" err="1"/>
              <a:t>data_out</a:t>
            </a:r>
            <a:r>
              <a:rPr lang="en-US" sz="800" dirty="0"/>
              <a:t> = ~wen &amp; |</a:t>
            </a:r>
            <a:r>
              <a:rPr lang="en-US" sz="800" dirty="0" err="1"/>
              <a:t>set_enable</a:t>
            </a:r>
            <a:r>
              <a:rPr lang="en-US" sz="800" dirty="0"/>
              <a:t> &amp; |</a:t>
            </a:r>
            <a:r>
              <a:rPr lang="en-US" sz="800" dirty="0" err="1"/>
              <a:t>word_enable</a:t>
            </a:r>
            <a:r>
              <a:rPr lang="en-US" sz="800" dirty="0"/>
              <a:t> ? sets[</a:t>
            </a:r>
            <a:r>
              <a:rPr lang="en-US" sz="800" dirty="0" err="1"/>
              <a:t>set_index</a:t>
            </a:r>
            <a:r>
              <a:rPr lang="en-US" sz="800" dirty="0"/>
              <a:t>][</a:t>
            </a:r>
            <a:r>
              <a:rPr lang="en-US" sz="800" dirty="0" err="1"/>
              <a:t>word_index</a:t>
            </a:r>
            <a:r>
              <a:rPr lang="en-US" sz="800" dirty="0"/>
              <a:t>] : 16'hz;</a:t>
            </a:r>
          </a:p>
          <a:p>
            <a:pPr marL="0" indent="0">
              <a:buNone/>
            </a:pPr>
            <a:endParaRPr lang="en-US" sz="800" dirty="0"/>
          </a:p>
          <a:p>
            <a:pPr marL="0" indent="0">
              <a:buNone/>
            </a:pPr>
            <a:r>
              <a:rPr lang="en-US" sz="800" dirty="0"/>
              <a:t>  </a:t>
            </a:r>
            <a:r>
              <a:rPr lang="en-US" sz="800" dirty="0" err="1"/>
              <a:t>always_comb</a:t>
            </a:r>
            <a:r>
              <a:rPr lang="en-US" sz="800" dirty="0"/>
              <a:t> begin</a:t>
            </a:r>
          </a:p>
          <a:p>
            <a:pPr marL="0" indent="0">
              <a:buNone/>
            </a:pPr>
            <a:r>
              <a:rPr lang="en-US" sz="800" dirty="0"/>
              <a:t>    </a:t>
            </a:r>
            <a:r>
              <a:rPr lang="en-US" sz="800" dirty="0" err="1"/>
              <a:t>set_index</a:t>
            </a:r>
            <a:r>
              <a:rPr lang="en-US" sz="800" dirty="0"/>
              <a:t> = -1;</a:t>
            </a:r>
          </a:p>
          <a:p>
            <a:pPr marL="0" indent="0">
              <a:buNone/>
            </a:pPr>
            <a:r>
              <a:rPr lang="en-US" sz="800" dirty="0"/>
              <a:t>    for (int </a:t>
            </a:r>
            <a:r>
              <a:rPr lang="en-US" sz="800" dirty="0" err="1"/>
              <a:t>i</a:t>
            </a:r>
            <a:r>
              <a:rPr lang="en-US" sz="800" dirty="0"/>
              <a:t> = 0; </a:t>
            </a:r>
            <a:r>
              <a:rPr lang="en-US" sz="800" dirty="0" err="1"/>
              <a:t>i</a:t>
            </a:r>
            <a:r>
              <a:rPr lang="en-US" sz="800" dirty="0"/>
              <a:t> &lt; 64; </a:t>
            </a:r>
            <a:r>
              <a:rPr lang="en-US" sz="800" dirty="0" err="1"/>
              <a:t>i</a:t>
            </a:r>
            <a:r>
              <a:rPr lang="en-US" sz="800" dirty="0"/>
              <a:t>++) begin</a:t>
            </a:r>
          </a:p>
          <a:p>
            <a:pPr marL="0" indent="0">
              <a:buNone/>
            </a:pPr>
            <a:r>
              <a:rPr lang="en-US" sz="800" dirty="0"/>
              <a:t>      if (</a:t>
            </a:r>
            <a:r>
              <a:rPr lang="en-US" sz="800" dirty="0" err="1"/>
              <a:t>set_enable</a:t>
            </a:r>
            <a:r>
              <a:rPr lang="en-US" sz="800" dirty="0"/>
              <a:t>[</a:t>
            </a:r>
            <a:r>
              <a:rPr lang="en-US" sz="800" dirty="0" err="1"/>
              <a:t>i</a:t>
            </a:r>
            <a:r>
              <a:rPr lang="en-US" sz="800" dirty="0"/>
              <a:t>]) begin</a:t>
            </a:r>
          </a:p>
          <a:p>
            <a:pPr marL="0" indent="0">
              <a:buNone/>
            </a:pPr>
            <a:r>
              <a:rPr lang="en-US" sz="800" dirty="0"/>
              <a:t>        </a:t>
            </a:r>
            <a:r>
              <a:rPr lang="en-US" sz="800" dirty="0" err="1"/>
              <a:t>set_index</a:t>
            </a:r>
            <a:r>
              <a:rPr lang="en-US" sz="800" dirty="0"/>
              <a:t> = </a:t>
            </a:r>
            <a:r>
              <a:rPr lang="en-US" sz="800" dirty="0" err="1"/>
              <a:t>i</a:t>
            </a:r>
            <a:r>
              <a:rPr lang="en-US" sz="800" dirty="0"/>
              <a:t>;</a:t>
            </a:r>
          </a:p>
          <a:p>
            <a:pPr marL="0" indent="0">
              <a:buNone/>
            </a:pPr>
            <a:r>
              <a:rPr lang="en-US" sz="800" dirty="0"/>
              <a:t>        //break;</a:t>
            </a:r>
          </a:p>
          <a:p>
            <a:pPr marL="0" indent="0">
              <a:buNone/>
            </a:pPr>
            <a:r>
              <a:rPr lang="en-US" sz="800" dirty="0"/>
              <a:t>      end</a:t>
            </a:r>
          </a:p>
          <a:p>
            <a:pPr marL="0" indent="0">
              <a:buNone/>
            </a:pPr>
            <a:r>
              <a:rPr lang="en-US" sz="800" dirty="0"/>
              <a:t>    end</a:t>
            </a:r>
          </a:p>
          <a:p>
            <a:pPr marL="0" indent="0">
              <a:buNone/>
            </a:pPr>
            <a:r>
              <a:rPr lang="en-US" sz="800" dirty="0"/>
              <a:t>    </a:t>
            </a:r>
            <a:r>
              <a:rPr lang="en-US" sz="800" dirty="0" err="1"/>
              <a:t>word_index</a:t>
            </a:r>
            <a:r>
              <a:rPr lang="en-US" sz="800" dirty="0"/>
              <a:t> = -1;</a:t>
            </a:r>
          </a:p>
          <a:p>
            <a:pPr marL="0" indent="0">
              <a:buNone/>
            </a:pPr>
            <a:r>
              <a:rPr lang="en-US" sz="800" dirty="0"/>
              <a:t>    for (int j = 0; j &lt; 8; </a:t>
            </a:r>
            <a:r>
              <a:rPr lang="en-US" sz="800" dirty="0" err="1"/>
              <a:t>j++</a:t>
            </a:r>
            <a:r>
              <a:rPr lang="en-US" sz="800" dirty="0"/>
              <a:t>) begin</a:t>
            </a:r>
          </a:p>
          <a:p>
            <a:pPr marL="0" indent="0">
              <a:buNone/>
            </a:pPr>
            <a:r>
              <a:rPr lang="en-US" sz="800" dirty="0"/>
              <a:t>      if (</a:t>
            </a:r>
            <a:r>
              <a:rPr lang="en-US" sz="800" dirty="0" err="1"/>
              <a:t>word_enable</a:t>
            </a:r>
            <a:r>
              <a:rPr lang="en-US" sz="800" dirty="0"/>
              <a:t>[j]) begin</a:t>
            </a:r>
          </a:p>
          <a:p>
            <a:pPr marL="0" indent="0">
              <a:buNone/>
            </a:pPr>
            <a:r>
              <a:rPr lang="en-US" sz="800" dirty="0"/>
              <a:t>        </a:t>
            </a:r>
            <a:r>
              <a:rPr lang="en-US" sz="800" dirty="0" err="1"/>
              <a:t>word_index</a:t>
            </a:r>
            <a:r>
              <a:rPr lang="en-US" sz="800" dirty="0"/>
              <a:t> = j;</a:t>
            </a:r>
          </a:p>
          <a:p>
            <a:pPr marL="0" indent="0">
              <a:buNone/>
            </a:pPr>
            <a:r>
              <a:rPr lang="en-US" sz="800" dirty="0"/>
              <a:t>        //break;</a:t>
            </a:r>
          </a:p>
          <a:p>
            <a:pPr marL="0" indent="0">
              <a:buNone/>
            </a:pPr>
            <a:r>
              <a:rPr lang="en-US" sz="800" dirty="0"/>
              <a:t>      end</a:t>
            </a:r>
          </a:p>
          <a:p>
            <a:pPr marL="0" indent="0">
              <a:buNone/>
            </a:pPr>
            <a:r>
              <a:rPr lang="en-US" sz="800" dirty="0"/>
              <a:t>    end</a:t>
            </a:r>
          </a:p>
          <a:p>
            <a:pPr marL="0" indent="0">
              <a:buNone/>
            </a:pPr>
            <a:r>
              <a:rPr lang="en-US" sz="800" dirty="0"/>
              <a:t>  end</a:t>
            </a:r>
          </a:p>
          <a:p>
            <a:pPr marL="0" indent="0">
              <a:buNone/>
            </a:pPr>
            <a:endParaRPr lang="en-US" sz="800" dirty="0"/>
          </a:p>
          <a:p>
            <a:pPr marL="0" indent="0">
              <a:buNone/>
            </a:pPr>
            <a:r>
              <a:rPr lang="en-US" sz="800" dirty="0"/>
              <a:t>  always @(</a:t>
            </a:r>
            <a:r>
              <a:rPr lang="en-US" sz="800" dirty="0" err="1"/>
              <a:t>posedge</a:t>
            </a:r>
            <a:r>
              <a:rPr lang="en-US" sz="800" dirty="0"/>
              <a:t> </a:t>
            </a:r>
            <a:r>
              <a:rPr lang="en-US" sz="800" dirty="0" err="1"/>
              <a:t>clk</a:t>
            </a:r>
            <a:r>
              <a:rPr lang="en-US" sz="800" dirty="0"/>
              <a:t>) begin</a:t>
            </a:r>
          </a:p>
          <a:p>
            <a:pPr marL="0" indent="0">
              <a:buNone/>
            </a:pPr>
            <a:r>
              <a:rPr lang="en-US" sz="800" dirty="0"/>
              <a:t>    if (</a:t>
            </a:r>
            <a:r>
              <a:rPr lang="en-US" sz="800" dirty="0" err="1"/>
              <a:t>rst</a:t>
            </a:r>
            <a:r>
              <a:rPr lang="en-US" sz="800" dirty="0"/>
              <a:t>) begin</a:t>
            </a:r>
          </a:p>
          <a:p>
            <a:pPr marL="0" indent="0">
              <a:buNone/>
            </a:pPr>
            <a:r>
              <a:rPr lang="en-US" sz="800" dirty="0"/>
              <a:t>      for (int </a:t>
            </a:r>
            <a:r>
              <a:rPr lang="en-US" sz="800" dirty="0" err="1"/>
              <a:t>i</a:t>
            </a:r>
            <a:r>
              <a:rPr lang="en-US" sz="800" dirty="0"/>
              <a:t> = 0; </a:t>
            </a:r>
            <a:r>
              <a:rPr lang="en-US" sz="800" dirty="0" err="1"/>
              <a:t>i</a:t>
            </a:r>
            <a:r>
              <a:rPr lang="en-US" sz="800" dirty="0"/>
              <a:t> &lt; 64; </a:t>
            </a:r>
            <a:r>
              <a:rPr lang="en-US" sz="800" dirty="0" err="1"/>
              <a:t>i</a:t>
            </a:r>
            <a:r>
              <a:rPr lang="en-US" sz="800" dirty="0"/>
              <a:t>++) for (int j = 0; j &lt; 8; </a:t>
            </a:r>
            <a:r>
              <a:rPr lang="en-US" sz="800" dirty="0" err="1"/>
              <a:t>j++</a:t>
            </a:r>
            <a:r>
              <a:rPr lang="en-US" sz="800" dirty="0"/>
              <a:t>) sets[</a:t>
            </a:r>
            <a:r>
              <a:rPr lang="en-US" sz="800" dirty="0" err="1"/>
              <a:t>i</a:t>
            </a:r>
            <a:r>
              <a:rPr lang="en-US" sz="800" dirty="0"/>
              <a:t>][j] &lt;= 0;</a:t>
            </a:r>
          </a:p>
          <a:p>
            <a:pPr marL="0" indent="0">
              <a:buNone/>
            </a:pPr>
            <a:r>
              <a:rPr lang="en-US" sz="800" dirty="0"/>
              <a:t>    end else begin</a:t>
            </a:r>
          </a:p>
          <a:p>
            <a:pPr marL="0" indent="0">
              <a:buNone/>
            </a:pPr>
            <a:r>
              <a:rPr lang="en-US" sz="800" dirty="0"/>
              <a:t>      if (wen &amp; |</a:t>
            </a:r>
            <a:r>
              <a:rPr lang="en-US" sz="800" dirty="0" err="1"/>
              <a:t>set_enable</a:t>
            </a:r>
            <a:r>
              <a:rPr lang="en-US" sz="800" dirty="0"/>
              <a:t> &amp; |</a:t>
            </a:r>
            <a:r>
              <a:rPr lang="en-US" sz="800" dirty="0" err="1"/>
              <a:t>word_enable</a:t>
            </a:r>
            <a:r>
              <a:rPr lang="en-US" sz="800" dirty="0"/>
              <a:t>) sets[</a:t>
            </a:r>
            <a:r>
              <a:rPr lang="en-US" sz="800" dirty="0" err="1"/>
              <a:t>set_index</a:t>
            </a:r>
            <a:r>
              <a:rPr lang="en-US" sz="800" dirty="0"/>
              <a:t>][</a:t>
            </a:r>
            <a:r>
              <a:rPr lang="en-US" sz="800" dirty="0" err="1"/>
              <a:t>word_index</a:t>
            </a:r>
            <a:r>
              <a:rPr lang="en-US" sz="800" dirty="0"/>
              <a:t>] &lt;= </a:t>
            </a:r>
            <a:r>
              <a:rPr lang="en-US" sz="800" dirty="0" err="1"/>
              <a:t>data_in</a:t>
            </a:r>
            <a:r>
              <a:rPr lang="en-US" sz="800" dirty="0"/>
              <a:t>;</a:t>
            </a:r>
          </a:p>
          <a:p>
            <a:pPr marL="0" indent="0">
              <a:buNone/>
            </a:pPr>
            <a:r>
              <a:rPr lang="en-US" sz="800" dirty="0"/>
              <a:t>    end</a:t>
            </a:r>
          </a:p>
          <a:p>
            <a:pPr marL="0" indent="0">
              <a:buNone/>
            </a:pPr>
            <a:r>
              <a:rPr lang="en-US" sz="800" dirty="0"/>
              <a:t>  end</a:t>
            </a:r>
          </a:p>
          <a:p>
            <a:pPr marL="0" indent="0">
              <a:buNone/>
            </a:pPr>
            <a:r>
              <a:rPr lang="en-US" sz="800" dirty="0" err="1"/>
              <a:t>endmodule</a:t>
            </a:r>
            <a:endParaRPr lang="en-US" sz="800" dirty="0"/>
          </a:p>
          <a:p>
            <a:pPr marL="0" indent="0">
              <a:buNone/>
            </a:pPr>
            <a:endParaRPr lang="en-US" sz="800" dirty="0"/>
          </a:p>
        </p:txBody>
      </p:sp>
      <p:sp>
        <p:nvSpPr>
          <p:cNvPr id="4" name="Slide Number Placeholder 3">
            <a:extLst>
              <a:ext uri="{FF2B5EF4-FFF2-40B4-BE49-F238E27FC236}">
                <a16:creationId xmlns:a16="http://schemas.microsoft.com/office/drawing/2014/main" id="{2B3E840A-5584-BCA0-AC3A-904CD21F209A}"/>
              </a:ext>
            </a:extLst>
          </p:cNvPr>
          <p:cNvSpPr>
            <a:spLocks noGrp="1"/>
          </p:cNvSpPr>
          <p:nvPr>
            <p:ph type="sldNum" sz="quarter" idx="12"/>
          </p:nvPr>
        </p:nvSpPr>
        <p:spPr/>
        <p:txBody>
          <a:bodyPr/>
          <a:lstStyle/>
          <a:p>
            <a:pPr lvl="1"/>
            <a:fld id="{B7E7A024-158A-42C6-8EE4-794CA031091A}" type="slidenum">
              <a:rPr lang="en-US" altLang="en-US" smtClean="0"/>
              <a:pPr lvl="1"/>
              <a:t>19</a:t>
            </a:fld>
            <a:endParaRPr lang="en-US" altLang="en-US"/>
          </a:p>
        </p:txBody>
      </p:sp>
    </p:spTree>
    <p:extLst>
      <p:ext uri="{BB962C8B-B14F-4D97-AF65-F5344CB8AC3E}">
        <p14:creationId xmlns:p14="http://schemas.microsoft.com/office/powerpoint/2010/main" val="65154419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78455-86A6-573A-7B9F-698234FD484C}"/>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B32D90FA-5F8B-33F4-8EAF-0DDBA1A35557}"/>
              </a:ext>
            </a:extLst>
          </p:cNvPr>
          <p:cNvSpPr>
            <a:spLocks noGrp="1"/>
          </p:cNvSpPr>
          <p:nvPr>
            <p:ph idx="1"/>
          </p:nvPr>
        </p:nvSpPr>
        <p:spPr/>
        <p:txBody>
          <a:bodyPr/>
          <a:lstStyle/>
          <a:p>
            <a:r>
              <a:rPr lang="en-US" dirty="0"/>
              <a:t>Phase 1</a:t>
            </a:r>
          </a:p>
          <a:p>
            <a:pPr lvl="1"/>
            <a:r>
              <a:rPr lang="en-US" dirty="0"/>
              <a:t>Single-Cycle Processor</a:t>
            </a:r>
          </a:p>
          <a:p>
            <a:r>
              <a:rPr lang="en-US" dirty="0"/>
              <a:t>Phase 2</a:t>
            </a:r>
          </a:p>
          <a:p>
            <a:pPr lvl="1"/>
            <a:r>
              <a:rPr lang="en-US" dirty="0"/>
              <a:t>Transform Phase 1 </a:t>
            </a:r>
            <a:r>
              <a:rPr lang="en-US" dirty="0">
                <a:sym typeface="Wingdings" pitchFamily="2" charset="2"/>
              </a:rPr>
              <a:t> </a:t>
            </a:r>
            <a:r>
              <a:rPr lang="en-US" dirty="0"/>
              <a:t>Pipelined 5 cycle processor</a:t>
            </a:r>
          </a:p>
          <a:p>
            <a:pPr lvl="1"/>
            <a:r>
              <a:rPr lang="en-US" dirty="0"/>
              <a:t>Register File (and Flags) Bypass</a:t>
            </a:r>
          </a:p>
          <a:p>
            <a:pPr lvl="1"/>
            <a:r>
              <a:rPr lang="en-US" dirty="0"/>
              <a:t>Data forwarding for ALUs EX-to-EX, MEM-to-EX</a:t>
            </a:r>
          </a:p>
          <a:p>
            <a:pPr lvl="1"/>
            <a:r>
              <a:rPr lang="en-US" dirty="0"/>
              <a:t>Data forwarding for Store Data MEM-to-MEM</a:t>
            </a:r>
          </a:p>
          <a:p>
            <a:pPr lvl="1"/>
            <a:r>
              <a:rPr lang="en-US" dirty="0"/>
              <a:t>Hazard Detection for Branch and Load-to-Use</a:t>
            </a:r>
          </a:p>
        </p:txBody>
      </p:sp>
      <p:sp>
        <p:nvSpPr>
          <p:cNvPr id="4" name="Slide Number Placeholder 3">
            <a:extLst>
              <a:ext uri="{FF2B5EF4-FFF2-40B4-BE49-F238E27FC236}">
                <a16:creationId xmlns:a16="http://schemas.microsoft.com/office/drawing/2014/main" id="{65F0C12A-B30B-9628-8FF2-7CE00C4CA3A2}"/>
              </a:ext>
            </a:extLst>
          </p:cNvPr>
          <p:cNvSpPr>
            <a:spLocks noGrp="1"/>
          </p:cNvSpPr>
          <p:nvPr>
            <p:ph type="sldNum" sz="quarter" idx="12"/>
          </p:nvPr>
        </p:nvSpPr>
        <p:spPr/>
        <p:txBody>
          <a:bodyPr/>
          <a:lstStyle/>
          <a:p>
            <a:pPr lvl="1"/>
            <a:fld id="{B7E7A024-158A-42C6-8EE4-794CA031091A}" type="slidenum">
              <a:rPr lang="en-US" altLang="en-US" smtClean="0"/>
              <a:pPr lvl="1"/>
              <a:t>2</a:t>
            </a:fld>
            <a:endParaRPr lang="en-US" altLang="en-US"/>
          </a:p>
        </p:txBody>
      </p:sp>
    </p:spTree>
    <p:extLst>
      <p:ext uri="{BB962C8B-B14F-4D97-AF65-F5344CB8AC3E}">
        <p14:creationId xmlns:p14="http://schemas.microsoft.com/office/powerpoint/2010/main" val="220979402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5DCD9C-677F-B5DB-DF12-814D9A1B5876}"/>
              </a:ext>
            </a:extLst>
          </p:cNvPr>
          <p:cNvSpPr>
            <a:spLocks noGrp="1"/>
          </p:cNvSpPr>
          <p:nvPr>
            <p:ph idx="1"/>
          </p:nvPr>
        </p:nvSpPr>
        <p:spPr>
          <a:xfrm>
            <a:off x="152400" y="136525"/>
            <a:ext cx="8229600" cy="4525963"/>
          </a:xfrm>
        </p:spPr>
        <p:txBody>
          <a:bodyPr/>
          <a:lstStyle/>
          <a:p>
            <a:pPr marL="0" indent="0">
              <a:buNone/>
            </a:pPr>
            <a:r>
              <a:rPr lang="en-US" sz="800" dirty="0"/>
              <a:t>// ECE/CS 552 Metadata (aka Tag) Array Design File (Behavioral)</a:t>
            </a:r>
          </a:p>
          <a:p>
            <a:pPr marL="0" indent="0">
              <a:buNone/>
            </a:pPr>
            <a:r>
              <a:rPr lang="en-US" sz="800" dirty="0"/>
              <a:t>// Tag Array with 64 sets</a:t>
            </a:r>
          </a:p>
          <a:p>
            <a:pPr marL="0" indent="0">
              <a:buNone/>
            </a:pPr>
            <a:r>
              <a:rPr lang="en-US" sz="800" dirty="0"/>
              <a:t>// Each set stores 8 bits for tag, valid, and LRU bit.</a:t>
            </a:r>
          </a:p>
          <a:p>
            <a:pPr marL="0" indent="0">
              <a:buNone/>
            </a:pPr>
            <a:r>
              <a:rPr lang="en-US" sz="800" dirty="0"/>
              <a:t>// </a:t>
            </a:r>
            <a:r>
              <a:rPr lang="en-US" sz="800" dirty="0" err="1"/>
              <a:t>set_enable</a:t>
            </a:r>
            <a:r>
              <a:rPr lang="en-US" sz="800" dirty="0"/>
              <a:t> is one-hot</a:t>
            </a:r>
          </a:p>
          <a:p>
            <a:pPr marL="0" indent="0">
              <a:buNone/>
            </a:pPr>
            <a:r>
              <a:rPr lang="en-US" sz="800" dirty="0"/>
              <a:t>// wen is 1 on writes and 0 on reads</a:t>
            </a:r>
          </a:p>
          <a:p>
            <a:pPr marL="0" indent="0">
              <a:buNone/>
            </a:pPr>
            <a:endParaRPr lang="en-US" sz="800" dirty="0"/>
          </a:p>
          <a:p>
            <a:pPr marL="0" indent="0">
              <a:buNone/>
            </a:pPr>
            <a:r>
              <a:rPr lang="en-US" sz="800" dirty="0"/>
              <a:t>module </a:t>
            </a:r>
            <a:r>
              <a:rPr lang="en-US" sz="800" dirty="0" err="1"/>
              <a:t>metadata_way_array_beh</a:t>
            </a:r>
            <a:r>
              <a:rPr lang="en-US" sz="800" dirty="0"/>
              <a:t> (</a:t>
            </a:r>
          </a:p>
          <a:p>
            <a:pPr marL="0" indent="0">
              <a:buNone/>
            </a:pPr>
            <a:r>
              <a:rPr lang="en-US" sz="800" dirty="0"/>
              <a:t>    input </a:t>
            </a:r>
            <a:r>
              <a:rPr lang="en-US" sz="800" dirty="0" err="1"/>
              <a:t>clk</a:t>
            </a:r>
            <a:r>
              <a:rPr lang="en-US" sz="800" dirty="0"/>
              <a:t>,</a:t>
            </a:r>
          </a:p>
          <a:p>
            <a:pPr marL="0" indent="0">
              <a:buNone/>
            </a:pPr>
            <a:r>
              <a:rPr lang="en-US" sz="800" dirty="0"/>
              <a:t>    input </a:t>
            </a:r>
            <a:r>
              <a:rPr lang="en-US" sz="800" dirty="0" err="1"/>
              <a:t>rst</a:t>
            </a:r>
            <a:r>
              <a:rPr lang="en-US" sz="800" dirty="0"/>
              <a:t>,</a:t>
            </a:r>
          </a:p>
          <a:p>
            <a:pPr marL="0" indent="0">
              <a:buNone/>
            </a:pPr>
            <a:r>
              <a:rPr lang="en-US" sz="800" dirty="0"/>
              <a:t>    input [7:0] </a:t>
            </a:r>
            <a:r>
              <a:rPr lang="en-US" sz="800" dirty="0" err="1"/>
              <a:t>data_in</a:t>
            </a:r>
            <a:r>
              <a:rPr lang="en-US" sz="800" dirty="0"/>
              <a:t>,</a:t>
            </a:r>
          </a:p>
          <a:p>
            <a:pPr marL="0" indent="0">
              <a:buNone/>
            </a:pPr>
            <a:r>
              <a:rPr lang="en-US" sz="800" dirty="0"/>
              <a:t>    input wen,</a:t>
            </a:r>
          </a:p>
          <a:p>
            <a:pPr marL="0" indent="0">
              <a:buNone/>
            </a:pPr>
            <a:r>
              <a:rPr lang="en-US" sz="800" dirty="0"/>
              <a:t>    input [63:0] </a:t>
            </a:r>
            <a:r>
              <a:rPr lang="en-US" sz="800" dirty="0" err="1"/>
              <a:t>set_enable</a:t>
            </a:r>
            <a:r>
              <a:rPr lang="en-US" sz="800" dirty="0"/>
              <a:t>,</a:t>
            </a:r>
          </a:p>
          <a:p>
            <a:pPr marL="0" indent="0">
              <a:buNone/>
            </a:pPr>
            <a:r>
              <a:rPr lang="en-US" sz="800" dirty="0"/>
              <a:t>    output [7:0] </a:t>
            </a:r>
            <a:r>
              <a:rPr lang="en-US" sz="800" dirty="0" err="1"/>
              <a:t>data_out</a:t>
            </a:r>
            <a:endParaRPr lang="en-US" sz="800" dirty="0"/>
          </a:p>
          <a:p>
            <a:pPr marL="0" indent="0">
              <a:buNone/>
            </a:pPr>
            <a:r>
              <a:rPr lang="en-US" sz="800" dirty="0"/>
              <a:t>);</a:t>
            </a:r>
          </a:p>
          <a:p>
            <a:pPr marL="0" indent="0">
              <a:buNone/>
            </a:pPr>
            <a:endParaRPr lang="en-US" sz="800" dirty="0"/>
          </a:p>
          <a:p>
            <a:pPr marL="0" indent="0">
              <a:buNone/>
            </a:pPr>
            <a:r>
              <a:rPr lang="en-US" sz="800" dirty="0"/>
              <a:t>  logic [7:0] sets[64];</a:t>
            </a:r>
          </a:p>
          <a:p>
            <a:pPr marL="0" indent="0">
              <a:buNone/>
            </a:pPr>
            <a:r>
              <a:rPr lang="en-US" sz="800" dirty="0"/>
              <a:t>  logic [6:0] </a:t>
            </a:r>
            <a:r>
              <a:rPr lang="en-US" sz="800" dirty="0" err="1"/>
              <a:t>set_index</a:t>
            </a:r>
            <a:r>
              <a:rPr lang="en-US" sz="800" dirty="0"/>
              <a:t>;</a:t>
            </a:r>
          </a:p>
          <a:p>
            <a:pPr marL="0" indent="0">
              <a:buNone/>
            </a:pPr>
            <a:r>
              <a:rPr lang="en-US" sz="800" dirty="0"/>
              <a:t>  assign </a:t>
            </a:r>
            <a:r>
              <a:rPr lang="en-US" sz="800" dirty="0" err="1"/>
              <a:t>data_out</a:t>
            </a:r>
            <a:r>
              <a:rPr lang="en-US" sz="800" dirty="0"/>
              <a:t> = ~wen &amp; |</a:t>
            </a:r>
            <a:r>
              <a:rPr lang="en-US" sz="800" dirty="0" err="1"/>
              <a:t>set_enable</a:t>
            </a:r>
            <a:r>
              <a:rPr lang="en-US" sz="800" dirty="0"/>
              <a:t> ? sets[</a:t>
            </a:r>
            <a:r>
              <a:rPr lang="en-US" sz="800" dirty="0" err="1"/>
              <a:t>set_index</a:t>
            </a:r>
            <a:r>
              <a:rPr lang="en-US" sz="800" dirty="0"/>
              <a:t>] : 8'hz;</a:t>
            </a:r>
          </a:p>
          <a:p>
            <a:pPr marL="0" indent="0">
              <a:buNone/>
            </a:pPr>
            <a:endParaRPr lang="en-US" sz="800" dirty="0"/>
          </a:p>
          <a:p>
            <a:pPr marL="0" indent="0">
              <a:buNone/>
            </a:pPr>
            <a:r>
              <a:rPr lang="en-US" sz="800" dirty="0"/>
              <a:t>  </a:t>
            </a:r>
            <a:r>
              <a:rPr lang="en-US" sz="800" dirty="0" err="1"/>
              <a:t>always_comb</a:t>
            </a:r>
            <a:r>
              <a:rPr lang="en-US" sz="800" dirty="0"/>
              <a:t> begin</a:t>
            </a:r>
          </a:p>
          <a:p>
            <a:pPr marL="0" indent="0">
              <a:buNone/>
            </a:pPr>
            <a:r>
              <a:rPr lang="en-US" sz="800" dirty="0"/>
              <a:t>    for (int </a:t>
            </a:r>
            <a:r>
              <a:rPr lang="en-US" sz="800" dirty="0" err="1"/>
              <a:t>i</a:t>
            </a:r>
            <a:r>
              <a:rPr lang="en-US" sz="800" dirty="0"/>
              <a:t> = 0; </a:t>
            </a:r>
            <a:r>
              <a:rPr lang="en-US" sz="800" dirty="0" err="1"/>
              <a:t>i</a:t>
            </a:r>
            <a:r>
              <a:rPr lang="en-US" sz="800" dirty="0"/>
              <a:t> &lt; 64; </a:t>
            </a:r>
            <a:r>
              <a:rPr lang="en-US" sz="800" dirty="0" err="1"/>
              <a:t>i</a:t>
            </a:r>
            <a:r>
              <a:rPr lang="en-US" sz="800" dirty="0"/>
              <a:t>++) begin</a:t>
            </a:r>
          </a:p>
          <a:p>
            <a:pPr marL="0" indent="0">
              <a:buNone/>
            </a:pPr>
            <a:r>
              <a:rPr lang="en-US" sz="800" dirty="0"/>
              <a:t>      if (</a:t>
            </a:r>
            <a:r>
              <a:rPr lang="en-US" sz="800" dirty="0" err="1"/>
              <a:t>set_enable</a:t>
            </a:r>
            <a:r>
              <a:rPr lang="en-US" sz="800" dirty="0"/>
              <a:t>[</a:t>
            </a:r>
            <a:r>
              <a:rPr lang="en-US" sz="800" dirty="0" err="1"/>
              <a:t>i</a:t>
            </a:r>
            <a:r>
              <a:rPr lang="en-US" sz="800" dirty="0"/>
              <a:t>]) begin</a:t>
            </a:r>
          </a:p>
          <a:p>
            <a:pPr marL="0" indent="0">
              <a:buNone/>
            </a:pPr>
            <a:r>
              <a:rPr lang="en-US" sz="800" dirty="0"/>
              <a:t>        </a:t>
            </a:r>
            <a:r>
              <a:rPr lang="en-US" sz="800" dirty="0" err="1"/>
              <a:t>set_index</a:t>
            </a:r>
            <a:r>
              <a:rPr lang="en-US" sz="800" dirty="0"/>
              <a:t> = </a:t>
            </a:r>
            <a:r>
              <a:rPr lang="en-US" sz="800" dirty="0" err="1"/>
              <a:t>i</a:t>
            </a:r>
            <a:r>
              <a:rPr lang="en-US" sz="800" dirty="0"/>
              <a:t>;</a:t>
            </a:r>
          </a:p>
          <a:p>
            <a:pPr marL="0" indent="0">
              <a:buNone/>
            </a:pPr>
            <a:r>
              <a:rPr lang="en-US" sz="800" dirty="0"/>
              <a:t>        //break;</a:t>
            </a:r>
          </a:p>
          <a:p>
            <a:pPr marL="0" indent="0">
              <a:buNone/>
            </a:pPr>
            <a:r>
              <a:rPr lang="en-US" sz="800" dirty="0"/>
              <a:t>      end</a:t>
            </a:r>
          </a:p>
          <a:p>
            <a:pPr marL="0" indent="0">
              <a:buNone/>
            </a:pPr>
            <a:r>
              <a:rPr lang="en-US" sz="800" dirty="0"/>
              <a:t>    end</a:t>
            </a:r>
          </a:p>
          <a:p>
            <a:pPr marL="0" indent="0">
              <a:buNone/>
            </a:pPr>
            <a:r>
              <a:rPr lang="en-US" sz="800" dirty="0"/>
              <a:t>  end</a:t>
            </a:r>
          </a:p>
          <a:p>
            <a:pPr marL="0" indent="0">
              <a:buNone/>
            </a:pPr>
            <a:endParaRPr lang="en-US" sz="800" dirty="0"/>
          </a:p>
          <a:p>
            <a:pPr marL="0" indent="0">
              <a:buNone/>
            </a:pPr>
            <a:r>
              <a:rPr lang="en-US" sz="800" dirty="0"/>
              <a:t>  always @(</a:t>
            </a:r>
            <a:r>
              <a:rPr lang="en-US" sz="800" dirty="0" err="1"/>
              <a:t>posedge</a:t>
            </a:r>
            <a:r>
              <a:rPr lang="en-US" sz="800" dirty="0"/>
              <a:t> </a:t>
            </a:r>
            <a:r>
              <a:rPr lang="en-US" sz="800" dirty="0" err="1"/>
              <a:t>clk</a:t>
            </a:r>
            <a:r>
              <a:rPr lang="en-US" sz="800" dirty="0"/>
              <a:t>) begin</a:t>
            </a:r>
          </a:p>
          <a:p>
            <a:pPr marL="0" indent="0">
              <a:buNone/>
            </a:pPr>
            <a:r>
              <a:rPr lang="en-US" sz="800" dirty="0"/>
              <a:t>    if (</a:t>
            </a:r>
            <a:r>
              <a:rPr lang="en-US" sz="800" dirty="0" err="1"/>
              <a:t>rst</a:t>
            </a:r>
            <a:r>
              <a:rPr lang="en-US" sz="800" dirty="0"/>
              <a:t>) begin</a:t>
            </a:r>
          </a:p>
          <a:p>
            <a:pPr marL="0" indent="0">
              <a:buNone/>
            </a:pPr>
            <a:r>
              <a:rPr lang="en-US" sz="800" dirty="0"/>
              <a:t>      for (int </a:t>
            </a:r>
            <a:r>
              <a:rPr lang="en-US" sz="800" dirty="0" err="1"/>
              <a:t>i</a:t>
            </a:r>
            <a:r>
              <a:rPr lang="en-US" sz="800" dirty="0"/>
              <a:t> = 0; </a:t>
            </a:r>
            <a:r>
              <a:rPr lang="en-US" sz="800" dirty="0" err="1"/>
              <a:t>i</a:t>
            </a:r>
            <a:r>
              <a:rPr lang="en-US" sz="800" dirty="0"/>
              <a:t> &lt; 64; </a:t>
            </a:r>
            <a:r>
              <a:rPr lang="en-US" sz="800" dirty="0" err="1"/>
              <a:t>i</a:t>
            </a:r>
            <a:r>
              <a:rPr lang="en-US" sz="800" dirty="0"/>
              <a:t>++) sets[</a:t>
            </a:r>
            <a:r>
              <a:rPr lang="en-US" sz="800" dirty="0" err="1"/>
              <a:t>i</a:t>
            </a:r>
            <a:r>
              <a:rPr lang="en-US" sz="800" dirty="0"/>
              <a:t>] &lt;= 0;</a:t>
            </a:r>
          </a:p>
          <a:p>
            <a:pPr marL="0" indent="0">
              <a:buNone/>
            </a:pPr>
            <a:r>
              <a:rPr lang="en-US" sz="800" dirty="0"/>
              <a:t>    end else begin</a:t>
            </a:r>
          </a:p>
          <a:p>
            <a:pPr marL="0" indent="0">
              <a:buNone/>
            </a:pPr>
            <a:r>
              <a:rPr lang="en-US" sz="800" dirty="0"/>
              <a:t>      if (wen &amp; |</a:t>
            </a:r>
            <a:r>
              <a:rPr lang="en-US" sz="800" dirty="0" err="1"/>
              <a:t>set_enable</a:t>
            </a:r>
            <a:r>
              <a:rPr lang="en-US" sz="800" dirty="0"/>
              <a:t>) sets[</a:t>
            </a:r>
            <a:r>
              <a:rPr lang="en-US" sz="800" dirty="0" err="1"/>
              <a:t>set_index</a:t>
            </a:r>
            <a:r>
              <a:rPr lang="en-US" sz="800" dirty="0"/>
              <a:t>] &lt;= </a:t>
            </a:r>
            <a:r>
              <a:rPr lang="en-US" sz="800" dirty="0" err="1"/>
              <a:t>data_in</a:t>
            </a:r>
            <a:r>
              <a:rPr lang="en-US" sz="800" dirty="0"/>
              <a:t>;</a:t>
            </a:r>
          </a:p>
          <a:p>
            <a:pPr marL="0" indent="0">
              <a:buNone/>
            </a:pPr>
            <a:r>
              <a:rPr lang="en-US" sz="800" dirty="0"/>
              <a:t>    end</a:t>
            </a:r>
          </a:p>
          <a:p>
            <a:pPr marL="0" indent="0">
              <a:buNone/>
            </a:pPr>
            <a:r>
              <a:rPr lang="en-US" sz="800" dirty="0"/>
              <a:t>  end</a:t>
            </a:r>
          </a:p>
          <a:p>
            <a:pPr marL="0" indent="0">
              <a:buNone/>
            </a:pPr>
            <a:r>
              <a:rPr lang="en-US" sz="800" dirty="0" err="1"/>
              <a:t>endmodule</a:t>
            </a:r>
            <a:endParaRPr lang="en-US" sz="800" dirty="0"/>
          </a:p>
          <a:p>
            <a:pPr marL="0" indent="0">
              <a:buNone/>
            </a:pPr>
            <a:endParaRPr lang="en-US" sz="800" dirty="0"/>
          </a:p>
        </p:txBody>
      </p:sp>
      <p:sp>
        <p:nvSpPr>
          <p:cNvPr id="4" name="Slide Number Placeholder 3">
            <a:extLst>
              <a:ext uri="{FF2B5EF4-FFF2-40B4-BE49-F238E27FC236}">
                <a16:creationId xmlns:a16="http://schemas.microsoft.com/office/drawing/2014/main" id="{7E5CD883-C71F-A2D6-BFD4-528D0595E2CE}"/>
              </a:ext>
            </a:extLst>
          </p:cNvPr>
          <p:cNvSpPr>
            <a:spLocks noGrp="1"/>
          </p:cNvSpPr>
          <p:nvPr>
            <p:ph type="sldNum" sz="quarter" idx="12"/>
          </p:nvPr>
        </p:nvSpPr>
        <p:spPr/>
        <p:txBody>
          <a:bodyPr/>
          <a:lstStyle/>
          <a:p>
            <a:pPr lvl="1"/>
            <a:fld id="{B7E7A024-158A-42C6-8EE4-794CA031091A}" type="slidenum">
              <a:rPr lang="en-US" altLang="en-US" smtClean="0"/>
              <a:pPr lvl="1"/>
              <a:t>20</a:t>
            </a:fld>
            <a:endParaRPr lang="en-US" altLang="en-US"/>
          </a:p>
        </p:txBody>
      </p:sp>
    </p:spTree>
    <p:extLst>
      <p:ext uri="{BB962C8B-B14F-4D97-AF65-F5344CB8AC3E}">
        <p14:creationId xmlns:p14="http://schemas.microsoft.com/office/powerpoint/2010/main" val="202512321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066-73C6-63A4-7B14-2DE33F3B50C8}"/>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78026459-BF0B-248F-0E25-E592CC56D83F}"/>
              </a:ext>
            </a:extLst>
          </p:cNvPr>
          <p:cNvSpPr>
            <a:spLocks noGrp="1"/>
          </p:cNvSpPr>
          <p:nvPr>
            <p:ph idx="1"/>
          </p:nvPr>
        </p:nvSpPr>
        <p:spPr/>
        <p:txBody>
          <a:bodyPr/>
          <a:lstStyle/>
          <a:p>
            <a:r>
              <a:rPr lang="en-US" sz="2800" dirty="0"/>
              <a:t>Phase 3</a:t>
            </a:r>
          </a:p>
          <a:p>
            <a:pPr lvl="1"/>
            <a:r>
              <a:rPr lang="en-US" sz="2400" dirty="0"/>
              <a:t>Replace </a:t>
            </a:r>
            <a:r>
              <a:rPr lang="en-US" sz="2400" dirty="0" err="1"/>
              <a:t>imem</a:t>
            </a:r>
            <a:r>
              <a:rPr lang="en-US" sz="2400" dirty="0"/>
              <a:t>/</a:t>
            </a:r>
            <a:r>
              <a:rPr lang="en-US" sz="2400" dirty="0" err="1"/>
              <a:t>dmem</a:t>
            </a:r>
            <a:r>
              <a:rPr lang="en-US" sz="2400" dirty="0"/>
              <a:t> with memory hierarchy</a:t>
            </a:r>
          </a:p>
          <a:p>
            <a:pPr lvl="1"/>
            <a:r>
              <a:rPr lang="en-US" sz="2400" dirty="0"/>
              <a:t>Hierarchy consists of </a:t>
            </a:r>
            <a:r>
              <a:rPr lang="en-US" sz="2400" dirty="0" err="1"/>
              <a:t>Icache</a:t>
            </a:r>
            <a:r>
              <a:rPr lang="en-US" sz="2400" dirty="0"/>
              <a:t>, </a:t>
            </a:r>
            <a:r>
              <a:rPr lang="en-US" sz="2400" dirty="0" err="1"/>
              <a:t>Dcache</a:t>
            </a:r>
            <a:r>
              <a:rPr lang="en-US" sz="2400" dirty="0"/>
              <a:t>, and </a:t>
            </a:r>
            <a:r>
              <a:rPr lang="en-US" sz="2400" b="1" dirty="0"/>
              <a:t>common</a:t>
            </a:r>
            <a:r>
              <a:rPr lang="en-US" sz="2400" dirty="0"/>
              <a:t> Memory</a:t>
            </a:r>
            <a:endParaRPr lang="en-US" sz="2000" dirty="0"/>
          </a:p>
          <a:p>
            <a:pPr lvl="1"/>
            <a:r>
              <a:rPr lang="en-US" sz="2400" dirty="0" err="1"/>
              <a:t>cache.v</a:t>
            </a:r>
            <a:endParaRPr lang="en-US" sz="2400" dirty="0"/>
          </a:p>
          <a:p>
            <a:pPr lvl="2"/>
            <a:r>
              <a:rPr lang="en-US" sz="2000" dirty="0"/>
              <a:t>2048B, 2-way set-associative, 16B blocks</a:t>
            </a:r>
          </a:p>
          <a:p>
            <a:pPr lvl="2"/>
            <a:r>
              <a:rPr lang="en-US" sz="2000" dirty="0"/>
              <a:t>Caches can cause processor pipeline stalls on miss</a:t>
            </a:r>
            <a:endParaRPr lang="en-US" sz="1800" dirty="0"/>
          </a:p>
          <a:p>
            <a:pPr lvl="2"/>
            <a:r>
              <a:rPr lang="en-US" sz="2000" dirty="0"/>
              <a:t>Write-Allocate – if write !hit, fill cache before writing </a:t>
            </a:r>
            <a:r>
              <a:rPr lang="en-US" sz="2000" dirty="0" err="1"/>
              <a:t>data_way</a:t>
            </a:r>
            <a:endParaRPr lang="en-US" sz="2000" dirty="0"/>
          </a:p>
          <a:p>
            <a:pPr lvl="2"/>
            <a:r>
              <a:rPr lang="en-US" sz="2000" dirty="0"/>
              <a:t>Write-Through – hit: write </a:t>
            </a:r>
            <a:r>
              <a:rPr lang="en-US" sz="2000" dirty="0" err="1"/>
              <a:t>data_way</a:t>
            </a:r>
            <a:r>
              <a:rPr lang="en-US" sz="2000" dirty="0"/>
              <a:t> &amp; main memory in parallel</a:t>
            </a:r>
          </a:p>
        </p:txBody>
      </p:sp>
      <p:sp>
        <p:nvSpPr>
          <p:cNvPr id="4" name="Slide Number Placeholder 3">
            <a:extLst>
              <a:ext uri="{FF2B5EF4-FFF2-40B4-BE49-F238E27FC236}">
                <a16:creationId xmlns:a16="http://schemas.microsoft.com/office/drawing/2014/main" id="{4093C028-72C5-594D-C988-CDAB176B4A4E}"/>
              </a:ext>
            </a:extLst>
          </p:cNvPr>
          <p:cNvSpPr>
            <a:spLocks noGrp="1"/>
          </p:cNvSpPr>
          <p:nvPr>
            <p:ph type="sldNum" sz="quarter" idx="12"/>
          </p:nvPr>
        </p:nvSpPr>
        <p:spPr/>
        <p:txBody>
          <a:bodyPr/>
          <a:lstStyle/>
          <a:p>
            <a:pPr lvl="1"/>
            <a:fld id="{B7E7A024-158A-42C6-8EE4-794CA031091A}" type="slidenum">
              <a:rPr lang="en-US" altLang="en-US" smtClean="0"/>
              <a:pPr lvl="1"/>
              <a:t>3</a:t>
            </a:fld>
            <a:endParaRPr lang="en-US" altLang="en-US"/>
          </a:p>
        </p:txBody>
      </p:sp>
    </p:spTree>
    <p:extLst>
      <p:ext uri="{BB962C8B-B14F-4D97-AF65-F5344CB8AC3E}">
        <p14:creationId xmlns:p14="http://schemas.microsoft.com/office/powerpoint/2010/main" val="339630550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71404ADB-3E98-481D-9597-40CD0E2A313C}"/>
              </a:ext>
            </a:extLst>
          </p:cNvPr>
          <p:cNvCxnSpPr>
            <a:cxnSpLocks/>
          </p:cNvCxnSpPr>
          <p:nvPr/>
        </p:nvCxnSpPr>
        <p:spPr>
          <a:xfrm rot="5400000">
            <a:off x="2006449" y="4541520"/>
            <a:ext cx="3657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7F5B5DC-551E-41AE-BF66-4AB1E6ABB81A}"/>
              </a:ext>
            </a:extLst>
          </p:cNvPr>
          <p:cNvCxnSpPr>
            <a:cxnSpLocks/>
          </p:cNvCxnSpPr>
          <p:nvPr/>
        </p:nvCxnSpPr>
        <p:spPr>
          <a:xfrm rot="5400000">
            <a:off x="6903720" y="4541520"/>
            <a:ext cx="3657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FD4CFD9-260D-46B8-AF4F-870403878260}"/>
              </a:ext>
            </a:extLst>
          </p:cNvPr>
          <p:cNvCxnSpPr>
            <a:cxnSpLocks/>
          </p:cNvCxnSpPr>
          <p:nvPr/>
        </p:nvCxnSpPr>
        <p:spPr>
          <a:xfrm>
            <a:off x="4554140" y="4724400"/>
            <a:ext cx="0" cy="914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170" name="Rectangle 2">
            <a:extLst>
              <a:ext uri="{FF2B5EF4-FFF2-40B4-BE49-F238E27FC236}">
                <a16:creationId xmlns:a16="http://schemas.microsoft.com/office/drawing/2014/main" id="{0F2D9CF4-0499-494F-BD5C-CD0370CAD9EC}"/>
              </a:ext>
            </a:extLst>
          </p:cNvPr>
          <p:cNvSpPr>
            <a:spLocks noGrp="1"/>
          </p:cNvSpPr>
          <p:nvPr>
            <p:ph type="title"/>
            <p:custDataLst>
              <p:tags r:id="rId2"/>
            </p:custDataLst>
          </p:nvPr>
        </p:nvSpPr>
        <p:spPr>
          <a:xfrm>
            <a:off x="457200" y="274638"/>
            <a:ext cx="7772400" cy="1143000"/>
          </a:xfrm>
        </p:spPr>
        <p:txBody>
          <a:bodyPr/>
          <a:lstStyle/>
          <a:p>
            <a:pPr eaLnBrk="1" hangingPunct="1"/>
            <a:r>
              <a:rPr lang="en-US" altLang="en-US" dirty="0"/>
              <a:t>Cache Hierarchy</a:t>
            </a:r>
          </a:p>
        </p:txBody>
      </p:sp>
      <p:sp>
        <p:nvSpPr>
          <p:cNvPr id="7172" name="Slide Number Placeholder 1">
            <a:extLst>
              <a:ext uri="{FF2B5EF4-FFF2-40B4-BE49-F238E27FC236}">
                <a16:creationId xmlns:a16="http://schemas.microsoft.com/office/drawing/2014/main" id="{AF650905-CD6A-4E22-8527-A92B86F5B11B}"/>
              </a:ext>
            </a:extLst>
          </p:cNvPr>
          <p:cNvSpPr>
            <a:spLocks noGrp="1" noChangeArrowheads="1"/>
          </p:cNvSpPr>
          <p:nvPr>
            <p:ph type="sldNum" sz="quarter" idx="12"/>
            <p:custDataLst>
              <p:tags r:id="rId3"/>
            </p:custDataLst>
          </p:nvPr>
        </p:nvSpPr>
        <p:spPr bwMode="auto">
          <a:xfrm>
            <a:off x="7620000" y="6356350"/>
            <a:ext cx="1066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Tx/>
              <a:buNone/>
            </a:pPr>
            <a:fld id="{C25E0FD2-F670-4010-94F9-09ADC4179CDE}" type="slidenum">
              <a:rPr lang="en-US" altLang="en-US" sz="1400"/>
              <a:pPr lvl="1">
                <a:spcBef>
                  <a:spcPct val="0"/>
                </a:spcBef>
                <a:buFontTx/>
                <a:buNone/>
              </a:pPr>
              <a:t>4</a:t>
            </a:fld>
            <a:endParaRPr lang="en-US" altLang="en-US" sz="1400"/>
          </a:p>
        </p:txBody>
      </p:sp>
      <p:pic>
        <p:nvPicPr>
          <p:cNvPr id="7" name="Picture 2" descr="Final evolved datapath with control signals and hardware highlighted in blue. There is a multiplexor on the left side of the figure that chooses the input to the PC. The inputs of the multiplexor are from two adders. One adder computes PC + 4 and the other computes PC + result of a shift left 2 unit. The output of the PC is an input to Instruction memory. The outputs of the adder that computes PC + 4 and Instruction memory are inputs to IF/ID. One output of IF/ID is an input to the adder that computes PC + result of a Shift left 2 unit. Outputs of IF/ID are inputs to the Hazard detection unit, the Control unit, an adder that computes PC + result of a Shift left 2 unit, the Registers unit, a Sign-extend unit, and ID/EX. An output of the Hazard detection unit is an input to the PC and another output is an input to IF/ID. The outputs of the Registers unit and the Sign-extend unit are inputs to ID/EX. The outputs of the Registers unit are also inputs to a unit labeled =. An output of the Control unit is an input to a multiplexor that selects the WB, M, and EX values of ID/EX. Another output of the Control unit is an input to IF/ID. The WB value of ID/EX is an input to the WB of MEM/WB. The M value is an input to the Hazard detection unit and the M of MEM/WB. Two outputs of ID/EX are inputs to a multiplexor that selects an input to MEM/WB. Two other outputs of ID/EX are inputs to the forwarding unit. Two outputs of ID/EX are inputs to two multiplexors. The outputs of the two multiplexors are inputs to the ALU. The select lines of the two multiplexors come from the forwarding unit. The output of one of the multiplexors and the output of the ALU are inputs to MEM/WB. The WB value of MEM/WB is an input to the Forwarding unit and WB of EX/MEM. One output of MEM/WB is an input to Data memory. Another output of MEM/WB is an input to Data memory, the multiplexors that select the ALU inputs, and EX/MEM. Another output of MEM/WB is an input to EX/MEM and the forwarding unit. The WB value of EX/MEM goes to IF/ID and the forwarding unit. Another output of EX/MEM is an input to the forwarding unit and the Registers unit. Two other outputs of EX/MEM are inputs to a multiplexor that selects an input to the Registers unit and an input to the multiplexors that select the ALU inputs.">
            <a:extLst>
              <a:ext uri="{FF2B5EF4-FFF2-40B4-BE49-F238E27FC236}">
                <a16:creationId xmlns:a16="http://schemas.microsoft.com/office/drawing/2014/main" id="{F711CB0D-C0D7-4562-B7DA-D2D7B5AFD0B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1563" y="1428317"/>
            <a:ext cx="7000875" cy="246576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D009F42-8219-4094-9CC2-F2B7670971BF}"/>
              </a:ext>
            </a:extLst>
          </p:cNvPr>
          <p:cNvSpPr/>
          <p:nvPr>
            <p:custDataLst>
              <p:tags r:id="rId4"/>
            </p:custDataLst>
          </p:nvPr>
        </p:nvSpPr>
        <p:spPr>
          <a:xfrm>
            <a:off x="1376362" y="3886200"/>
            <a:ext cx="1595438" cy="533400"/>
          </a:xfrm>
          <a:prstGeom prst="rect">
            <a:avLst/>
          </a:prstGeom>
          <a:solidFill>
            <a:schemeClr val="bg1">
              <a:lumMod val="85000"/>
            </a:schemeClr>
          </a:solidFill>
          <a:ln w="25400" cap="flat" cmpd="sng" algn="ctr">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L1-I cache</a:t>
            </a:r>
          </a:p>
        </p:txBody>
      </p:sp>
      <p:sp>
        <p:nvSpPr>
          <p:cNvPr id="11" name="Rectangle 10">
            <a:extLst>
              <a:ext uri="{FF2B5EF4-FFF2-40B4-BE49-F238E27FC236}">
                <a16:creationId xmlns:a16="http://schemas.microsoft.com/office/drawing/2014/main" id="{245FF189-AAF0-4FFB-88FB-01D4DF347755}"/>
              </a:ext>
            </a:extLst>
          </p:cNvPr>
          <p:cNvSpPr/>
          <p:nvPr>
            <p:custDataLst>
              <p:tags r:id="rId5"/>
            </p:custDataLst>
          </p:nvPr>
        </p:nvSpPr>
        <p:spPr>
          <a:xfrm>
            <a:off x="6176962" y="3866717"/>
            <a:ext cx="1595438" cy="533400"/>
          </a:xfrm>
          <a:prstGeom prst="rect">
            <a:avLst/>
          </a:prstGeom>
          <a:solidFill>
            <a:schemeClr val="bg1">
              <a:lumMod val="85000"/>
            </a:schemeClr>
          </a:solidFill>
          <a:ln w="25400" cap="flat" cmpd="sng" algn="ctr">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L1-D cache</a:t>
            </a:r>
          </a:p>
        </p:txBody>
      </p:sp>
      <p:cxnSp>
        <p:nvCxnSpPr>
          <p:cNvPr id="13" name="Straight Connector 12">
            <a:extLst>
              <a:ext uri="{FF2B5EF4-FFF2-40B4-BE49-F238E27FC236}">
                <a16:creationId xmlns:a16="http://schemas.microsoft.com/office/drawing/2014/main" id="{1481658E-174A-4B8C-A0F6-8F38D5C146AC}"/>
              </a:ext>
            </a:extLst>
          </p:cNvPr>
          <p:cNvCxnSpPr>
            <a:cxnSpLocks/>
          </p:cNvCxnSpPr>
          <p:nvPr/>
        </p:nvCxnSpPr>
        <p:spPr>
          <a:xfrm flipV="1">
            <a:off x="1376362" y="3027187"/>
            <a:ext cx="501607" cy="866896"/>
          </a:xfrm>
          <a:prstGeom prst="line">
            <a:avLst/>
          </a:prstGeom>
          <a:ln w="254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A4CC4D3-AE60-4E01-A3B8-ECE0FDFD30A5}"/>
              </a:ext>
            </a:extLst>
          </p:cNvPr>
          <p:cNvCxnSpPr>
            <a:cxnSpLocks/>
          </p:cNvCxnSpPr>
          <p:nvPr/>
        </p:nvCxnSpPr>
        <p:spPr>
          <a:xfrm flipH="1" flipV="1">
            <a:off x="2390908" y="3028624"/>
            <a:ext cx="580892" cy="857576"/>
          </a:xfrm>
          <a:prstGeom prst="line">
            <a:avLst/>
          </a:prstGeom>
          <a:ln w="254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8172EE4-4B58-442A-AD32-447CB0566418}"/>
              </a:ext>
            </a:extLst>
          </p:cNvPr>
          <p:cNvCxnSpPr>
            <a:cxnSpLocks/>
          </p:cNvCxnSpPr>
          <p:nvPr/>
        </p:nvCxnSpPr>
        <p:spPr>
          <a:xfrm flipV="1">
            <a:off x="6172200" y="3015139"/>
            <a:ext cx="501607" cy="866896"/>
          </a:xfrm>
          <a:prstGeom prst="line">
            <a:avLst/>
          </a:prstGeom>
          <a:ln w="254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40439B3-031E-41E8-ACAF-E3944D2657EC}"/>
              </a:ext>
            </a:extLst>
          </p:cNvPr>
          <p:cNvCxnSpPr>
            <a:cxnSpLocks/>
          </p:cNvCxnSpPr>
          <p:nvPr/>
        </p:nvCxnSpPr>
        <p:spPr>
          <a:xfrm flipH="1" flipV="1">
            <a:off x="7186746" y="3016576"/>
            <a:ext cx="580892" cy="857576"/>
          </a:xfrm>
          <a:prstGeom prst="line">
            <a:avLst/>
          </a:prstGeom>
          <a:ln w="254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5C4F596C-7CDC-40AA-AC7D-C5FB7C554EFF}"/>
              </a:ext>
            </a:extLst>
          </p:cNvPr>
          <p:cNvSpPr/>
          <p:nvPr>
            <p:custDataLst>
              <p:tags r:id="rId6"/>
            </p:custDataLst>
          </p:nvPr>
        </p:nvSpPr>
        <p:spPr>
          <a:xfrm>
            <a:off x="1731234" y="5638800"/>
            <a:ext cx="5681530" cy="533400"/>
          </a:xfrm>
          <a:prstGeom prst="rect">
            <a:avLst/>
          </a:prstGeom>
          <a:solidFill>
            <a:schemeClr val="bg1">
              <a:lumMod val="85000"/>
            </a:schemeClr>
          </a:solidFill>
          <a:ln w="25400" cap="flat" cmpd="sng" algn="ctr">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main memory (memory4c)</a:t>
            </a:r>
          </a:p>
        </p:txBody>
      </p:sp>
      <p:cxnSp>
        <p:nvCxnSpPr>
          <p:cNvPr id="15" name="Straight Connector 14">
            <a:extLst>
              <a:ext uri="{FF2B5EF4-FFF2-40B4-BE49-F238E27FC236}">
                <a16:creationId xmlns:a16="http://schemas.microsoft.com/office/drawing/2014/main" id="{EDD64322-E63E-49AB-8A7A-1A61875339C8}"/>
              </a:ext>
            </a:extLst>
          </p:cNvPr>
          <p:cNvCxnSpPr>
            <a:cxnSpLocks/>
          </p:cNvCxnSpPr>
          <p:nvPr/>
        </p:nvCxnSpPr>
        <p:spPr>
          <a:xfrm>
            <a:off x="2174081" y="4724400"/>
            <a:ext cx="49125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27A6AC1A-6D6F-320B-70F5-290E6A7D53C3}"/>
              </a:ext>
            </a:extLst>
          </p:cNvPr>
          <p:cNvSpPr/>
          <p:nvPr>
            <p:custDataLst>
              <p:tags r:id="rId7"/>
            </p:custDataLst>
          </p:nvPr>
        </p:nvSpPr>
        <p:spPr>
          <a:xfrm>
            <a:off x="3539564" y="4457700"/>
            <a:ext cx="1850166" cy="533400"/>
          </a:xfrm>
          <a:prstGeom prst="rect">
            <a:avLst/>
          </a:prstGeom>
          <a:solidFill>
            <a:schemeClr val="bg1">
              <a:lumMod val="85000"/>
            </a:schemeClr>
          </a:solidFill>
          <a:ln w="25400" cap="flat" cmpd="sng" algn="ctr">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rPr>
              <a:t>cache_fill_fsm</a:t>
            </a:r>
            <a:endParaRPr lang="en-US" sz="2000" b="1" dirty="0">
              <a:solidFill>
                <a:schemeClr val="tx1"/>
              </a:solidFill>
            </a:endParaRPr>
          </a:p>
        </p:txBody>
      </p:sp>
    </p:spTree>
    <p:custDataLst>
      <p:tags r:id="rId1"/>
    </p:custDataLst>
    <p:extLst>
      <p:ext uri="{BB962C8B-B14F-4D97-AF65-F5344CB8AC3E}">
        <p14:creationId xmlns:p14="http://schemas.microsoft.com/office/powerpoint/2010/main" val="63092015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custDataLst>
              <p:tags r:id="rId2"/>
            </p:custDataLst>
          </p:nvPr>
        </p:nvSpPr>
        <p:spPr>
          <a:xfrm>
            <a:off x="457200" y="274638"/>
            <a:ext cx="7467600" cy="1143000"/>
          </a:xfrm>
        </p:spPr>
        <p:txBody>
          <a:bodyPr/>
          <a:lstStyle/>
          <a:p>
            <a:r>
              <a:rPr lang="en-US" altLang="en-US" dirty="0"/>
              <a:t>Caches - Conceptual</a:t>
            </a:r>
          </a:p>
        </p:txBody>
      </p:sp>
      <p:sp>
        <p:nvSpPr>
          <p:cNvPr id="39939" name="Slide Number Placeholder 5"/>
          <p:cNvSpPr>
            <a:spLocks noGrp="1"/>
          </p:cNvSpPr>
          <p:nvPr>
            <p:ph type="sldNum" sz="quarter" idx="12"/>
            <p:custDataLst>
              <p:tags r:id="rId3"/>
            </p:custDataLst>
          </p:nvPr>
        </p:nvSpPr>
        <p:spPr bwMode="auto">
          <a:xfrm>
            <a:off x="7620000" y="6356350"/>
            <a:ext cx="1066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000">
                <a:solidFill>
                  <a:schemeClr val="tx1"/>
                </a:solidFill>
                <a:latin typeface="Times New Roman" panose="02020603050405020304" pitchFamily="18" charset="0"/>
              </a:defRPr>
            </a:lvl1pPr>
            <a:lvl2pPr eaLnBrk="0" hangingPunct="0">
              <a:defRPr sz="1000">
                <a:solidFill>
                  <a:schemeClr val="tx1"/>
                </a:solidFill>
                <a:latin typeface="Times New Roman" panose="02020603050405020304" pitchFamily="18" charset="0"/>
              </a:defRPr>
            </a:lvl2pPr>
            <a:lvl3pPr marL="1143000" indent="-228600" eaLnBrk="0" hangingPunct="0">
              <a:defRPr sz="1000">
                <a:solidFill>
                  <a:schemeClr val="tx1"/>
                </a:solidFill>
                <a:latin typeface="Times New Roman" panose="02020603050405020304" pitchFamily="18" charset="0"/>
              </a:defRPr>
            </a:lvl3pPr>
            <a:lvl4pPr marL="1600200" indent="-228600" eaLnBrk="0" hangingPunct="0">
              <a:defRPr sz="1000">
                <a:solidFill>
                  <a:schemeClr val="tx1"/>
                </a:solidFill>
                <a:latin typeface="Times New Roman" panose="02020603050405020304" pitchFamily="18" charset="0"/>
              </a:defRPr>
            </a:lvl4pPr>
            <a:lvl5pPr marL="2057400" indent="-228600" eaLnBrk="0" hangingPunct="0">
              <a:defRPr sz="1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000">
                <a:solidFill>
                  <a:schemeClr val="tx1"/>
                </a:solidFill>
                <a:latin typeface="Times New Roman" panose="02020603050405020304" pitchFamily="18" charset="0"/>
              </a:defRPr>
            </a:lvl9pPr>
          </a:lstStyle>
          <a:p>
            <a:pPr lvl="1" eaLnBrk="1" hangingPunct="1"/>
            <a:fld id="{1FB1ABF9-092F-4400-BE51-E623110639E1}" type="slidenum">
              <a:rPr lang="en-US" altLang="en-US"/>
              <a:pPr lvl="1" eaLnBrk="1" hangingPunct="1"/>
              <a:t>5</a:t>
            </a:fld>
            <a:endParaRPr lang="en-US" altLang="en-US"/>
          </a:p>
        </p:txBody>
      </p:sp>
      <p:cxnSp>
        <p:nvCxnSpPr>
          <p:cNvPr id="6" name="Straight Arrow Connector 5">
            <a:extLst>
              <a:ext uri="{FF2B5EF4-FFF2-40B4-BE49-F238E27FC236}">
                <a16:creationId xmlns:a16="http://schemas.microsoft.com/office/drawing/2014/main" id="{C45BE81F-7E63-42E4-A768-6A2DBF6438D0}"/>
              </a:ext>
            </a:extLst>
          </p:cNvPr>
          <p:cNvCxnSpPr/>
          <p:nvPr/>
        </p:nvCxnSpPr>
        <p:spPr>
          <a:xfrm>
            <a:off x="1371600" y="4141694"/>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F013A05E-2BC7-4EE8-AE54-477FEED93E54}"/>
              </a:ext>
            </a:extLst>
          </p:cNvPr>
          <p:cNvGraphicFramePr>
            <a:graphicFrameLocks noGrp="1"/>
          </p:cNvGraphicFramePr>
          <p:nvPr>
            <p:custDataLst>
              <p:tags r:id="rId4"/>
            </p:custDataLst>
            <p:extLst>
              <p:ext uri="{D42A27DB-BD31-4B8C-83A1-F6EECF244321}">
                <p14:modId xmlns:p14="http://schemas.microsoft.com/office/powerpoint/2010/main" val="1326565625"/>
              </p:ext>
            </p:extLst>
          </p:nvPr>
        </p:nvGraphicFramePr>
        <p:xfrm>
          <a:off x="2743200" y="2846294"/>
          <a:ext cx="5710645" cy="2225040"/>
        </p:xfrm>
        <a:graphic>
          <a:graphicData uri="http://schemas.openxmlformats.org/drawingml/2006/table">
            <a:tbl>
              <a:tblPr bandRow="1">
                <a:tableStyleId>{5C22544A-7EE6-4342-B048-85BDC9FD1C3A}</a:tableStyleId>
              </a:tblPr>
              <a:tblGrid>
                <a:gridCol w="53340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gridCol w="544286">
                  <a:extLst>
                    <a:ext uri="{9D8B030D-6E8A-4147-A177-3AD203B41FA5}">
                      <a16:colId xmlns:a16="http://schemas.microsoft.com/office/drawing/2014/main" val="20002"/>
                    </a:ext>
                  </a:extLst>
                </a:gridCol>
                <a:gridCol w="1197428">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pPr algn="ctr"/>
                      <a:r>
                        <a:rPr lang="en-US" dirty="0"/>
                        <a:t>tag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tag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data</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data</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70840">
                <a:tc>
                  <a:txBody>
                    <a:bodyPr/>
                    <a:lstStyle/>
                    <a:p>
                      <a:pPr algn="ctr"/>
                      <a:endParaRPr 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85000"/>
                      </a:schemeClr>
                    </a:solidFill>
                  </a:tcPr>
                </a:tc>
                <a:tc>
                  <a:txBody>
                    <a:bodyPr/>
                    <a:lstStyle/>
                    <a:p>
                      <a:pPr algn="ctr"/>
                      <a:endParaRPr lang="en-US" b="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85000"/>
                      </a:schemeClr>
                    </a:solidFill>
                  </a:tcPr>
                </a:tc>
                <a:tc>
                  <a:txBody>
                    <a:bodyPr/>
                    <a:lstStyle/>
                    <a:p>
                      <a:pPr algn="ctr"/>
                      <a:endParaRPr 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85000"/>
                      </a:schemeClr>
                    </a:solidFill>
                  </a:tcPr>
                </a:tc>
                <a:tc>
                  <a:txBody>
                    <a:bodyPr/>
                    <a:lstStyle/>
                    <a:p>
                      <a:pPr algn="ctr"/>
                      <a:endParaRPr lang="en-US" b="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370840">
                <a:tc>
                  <a:txBody>
                    <a:bodyPr/>
                    <a:lstStyle/>
                    <a:p>
                      <a:pPr algn="ctr"/>
                      <a:endParaRPr 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370840">
                <a:tc>
                  <a:txBody>
                    <a:bodyPr/>
                    <a:lstStyle/>
                    <a:p>
                      <a:pPr algn="ctr"/>
                      <a:endParaRPr 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t>X</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t>(X)</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3"/>
                  </a:ext>
                </a:extLst>
              </a:tr>
              <a:tr h="370840">
                <a:tc>
                  <a:txBody>
                    <a:bodyPr/>
                    <a:lstStyle/>
                    <a:p>
                      <a:pPr algn="ctr"/>
                      <a:endParaRPr 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85000"/>
                      </a:schemeClr>
                    </a:solidFill>
                  </a:tcPr>
                </a:tc>
                <a:tc>
                  <a:txBody>
                    <a:bodyPr/>
                    <a:lstStyle/>
                    <a:p>
                      <a:pPr algn="ctr"/>
                      <a:endParaRPr 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85000"/>
                      </a:schemeClr>
                    </a:solidFill>
                  </a:tcPr>
                </a:tc>
                <a:tc>
                  <a:txBody>
                    <a:bodyPr/>
                    <a:lstStyle/>
                    <a:p>
                      <a:pPr algn="ctr"/>
                      <a:endParaRPr 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85000"/>
                      </a:schemeClr>
                    </a:solidFill>
                  </a:tcPr>
                </a:tc>
                <a:tc>
                  <a:txBody>
                    <a:bodyPr/>
                    <a:lstStyle/>
                    <a:p>
                      <a:pPr algn="ctr"/>
                      <a:endParaRPr 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r h="370840">
                <a:tc>
                  <a:txBody>
                    <a:bodyPr/>
                    <a:lstStyle/>
                    <a:p>
                      <a:pPr algn="ctr"/>
                      <a:endParaRPr 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5"/>
                  </a:ext>
                </a:extLst>
              </a:tr>
            </a:tbl>
          </a:graphicData>
        </a:graphic>
      </p:graphicFrame>
      <p:sp>
        <p:nvSpPr>
          <p:cNvPr id="8" name="Trapezoid 7">
            <a:extLst>
              <a:ext uri="{FF2B5EF4-FFF2-40B4-BE49-F238E27FC236}">
                <a16:creationId xmlns:a16="http://schemas.microsoft.com/office/drawing/2014/main" id="{7D55239E-209F-495A-8B42-1E271C042D73}"/>
              </a:ext>
            </a:extLst>
          </p:cNvPr>
          <p:cNvSpPr/>
          <p:nvPr>
            <p:custDataLst>
              <p:tags r:id="rId5"/>
            </p:custDataLst>
          </p:nvPr>
        </p:nvSpPr>
        <p:spPr>
          <a:xfrm flipV="1">
            <a:off x="6477000" y="5410200"/>
            <a:ext cx="2514600" cy="365760"/>
          </a:xfrm>
          <a:prstGeom prst="trapezoid">
            <a:avLst>
              <a:gd name="adj" fmla="val 86212"/>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BEEB579-362A-4A16-AE30-59E1934ACA39}"/>
              </a:ext>
            </a:extLst>
          </p:cNvPr>
          <p:cNvSpPr/>
          <p:nvPr>
            <p:custDataLst>
              <p:tags r:id="rId6"/>
            </p:custDataLst>
          </p:nvPr>
        </p:nvSpPr>
        <p:spPr>
          <a:xfrm>
            <a:off x="4617720" y="5311602"/>
            <a:ext cx="411480" cy="411480"/>
          </a:xfrm>
          <a:prstGeom prst="ellipse">
            <a:avLst/>
          </a:prstGeom>
          <a:solidFill>
            <a:schemeClr val="bg1"/>
          </a:solidFill>
          <a:ln w="25400" cap="flat" cmpd="sng" algn="ctr">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a:t>
            </a:r>
          </a:p>
        </p:txBody>
      </p:sp>
      <p:cxnSp>
        <p:nvCxnSpPr>
          <p:cNvPr id="10" name="Straight Arrow Connector 9">
            <a:extLst>
              <a:ext uri="{FF2B5EF4-FFF2-40B4-BE49-F238E27FC236}">
                <a16:creationId xmlns:a16="http://schemas.microsoft.com/office/drawing/2014/main" id="{A894139C-8958-40DA-96C5-7E7E1362CDE8}"/>
              </a:ext>
            </a:extLst>
          </p:cNvPr>
          <p:cNvCxnSpPr/>
          <p:nvPr/>
        </p:nvCxnSpPr>
        <p:spPr>
          <a:xfrm>
            <a:off x="5029200" y="5540202"/>
            <a:ext cx="146304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C44F9E8-ABB5-4920-A616-85AF243C4DC1}"/>
              </a:ext>
            </a:extLst>
          </p:cNvPr>
          <p:cNvCxnSpPr/>
          <p:nvPr/>
        </p:nvCxnSpPr>
        <p:spPr>
          <a:xfrm rot="5400000">
            <a:off x="4251960" y="4705574"/>
            <a:ext cx="109728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C49A967-7F07-4B1E-B62B-888B49868097}"/>
              </a:ext>
            </a:extLst>
          </p:cNvPr>
          <p:cNvCxnSpPr/>
          <p:nvPr/>
        </p:nvCxnSpPr>
        <p:spPr>
          <a:xfrm rot="5400000">
            <a:off x="7970520" y="4797014"/>
            <a:ext cx="128016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5C35EAF-D1F2-4395-9584-B890290FB6C0}"/>
              </a:ext>
            </a:extLst>
          </p:cNvPr>
          <p:cNvCxnSpPr/>
          <p:nvPr/>
        </p:nvCxnSpPr>
        <p:spPr>
          <a:xfrm rot="5400000">
            <a:off x="7604760" y="5867400"/>
            <a:ext cx="18288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94DC620-9FB7-455C-A54B-B17860249AC7}"/>
              </a:ext>
            </a:extLst>
          </p:cNvPr>
          <p:cNvCxnSpPr/>
          <p:nvPr/>
        </p:nvCxnSpPr>
        <p:spPr>
          <a:xfrm>
            <a:off x="4648200" y="4141694"/>
            <a:ext cx="164592"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17CC8B1-6719-4FF5-BC73-524EACF45DF9}"/>
              </a:ext>
            </a:extLst>
          </p:cNvPr>
          <p:cNvCxnSpPr/>
          <p:nvPr/>
        </p:nvCxnSpPr>
        <p:spPr>
          <a:xfrm>
            <a:off x="8458200" y="4141694"/>
            <a:ext cx="164592"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5E07A49-B957-459E-82B7-6E8E8DBCDFC0}"/>
              </a:ext>
            </a:extLst>
          </p:cNvPr>
          <p:cNvSpPr txBox="1"/>
          <p:nvPr>
            <p:custDataLst>
              <p:tags r:id="rId7"/>
            </p:custDataLst>
          </p:nvPr>
        </p:nvSpPr>
        <p:spPr>
          <a:xfrm>
            <a:off x="2514600" y="2465295"/>
            <a:ext cx="990600" cy="369332"/>
          </a:xfrm>
          <a:prstGeom prst="rect">
            <a:avLst/>
          </a:prstGeom>
          <a:noFill/>
        </p:spPr>
        <p:txBody>
          <a:bodyPr wrap="square" rtlCol="0" anchor="ctr">
            <a:spAutoFit/>
          </a:bodyPr>
          <a:lstStyle/>
          <a:p>
            <a:pPr algn="ctr"/>
            <a:r>
              <a:rPr lang="en-US" sz="1800" dirty="0">
                <a:latin typeface="+mn-lt"/>
              </a:rPr>
              <a:t>way 0</a:t>
            </a:r>
          </a:p>
        </p:txBody>
      </p:sp>
      <p:sp>
        <p:nvSpPr>
          <p:cNvPr id="17" name="TextBox 16">
            <a:extLst>
              <a:ext uri="{FF2B5EF4-FFF2-40B4-BE49-F238E27FC236}">
                <a16:creationId xmlns:a16="http://schemas.microsoft.com/office/drawing/2014/main" id="{6341C48D-44BD-475B-B436-7456F73B4146}"/>
              </a:ext>
            </a:extLst>
          </p:cNvPr>
          <p:cNvSpPr txBox="1"/>
          <p:nvPr>
            <p:custDataLst>
              <p:tags r:id="rId8"/>
            </p:custDataLst>
          </p:nvPr>
        </p:nvSpPr>
        <p:spPr>
          <a:xfrm>
            <a:off x="3886200" y="2465295"/>
            <a:ext cx="990600" cy="369332"/>
          </a:xfrm>
          <a:prstGeom prst="rect">
            <a:avLst/>
          </a:prstGeom>
          <a:noFill/>
        </p:spPr>
        <p:txBody>
          <a:bodyPr wrap="square" rtlCol="0" anchor="ctr">
            <a:spAutoFit/>
          </a:bodyPr>
          <a:lstStyle/>
          <a:p>
            <a:pPr algn="ctr"/>
            <a:r>
              <a:rPr lang="en-US" sz="1800" dirty="0">
                <a:latin typeface="+mn-lt"/>
              </a:rPr>
              <a:t>way 1</a:t>
            </a:r>
          </a:p>
        </p:txBody>
      </p:sp>
      <p:sp>
        <p:nvSpPr>
          <p:cNvPr id="18" name="TextBox 17">
            <a:extLst>
              <a:ext uri="{FF2B5EF4-FFF2-40B4-BE49-F238E27FC236}">
                <a16:creationId xmlns:a16="http://schemas.microsoft.com/office/drawing/2014/main" id="{BE5298D5-D95E-4743-BC73-CC3671367998}"/>
              </a:ext>
            </a:extLst>
          </p:cNvPr>
          <p:cNvSpPr txBox="1"/>
          <p:nvPr>
            <p:custDataLst>
              <p:tags r:id="rId9"/>
            </p:custDataLst>
          </p:nvPr>
        </p:nvSpPr>
        <p:spPr>
          <a:xfrm>
            <a:off x="5791200" y="2465295"/>
            <a:ext cx="990600" cy="369332"/>
          </a:xfrm>
          <a:prstGeom prst="rect">
            <a:avLst/>
          </a:prstGeom>
          <a:noFill/>
        </p:spPr>
        <p:txBody>
          <a:bodyPr wrap="square" rtlCol="0" anchor="ctr">
            <a:spAutoFit/>
          </a:bodyPr>
          <a:lstStyle/>
          <a:p>
            <a:pPr algn="ctr"/>
            <a:r>
              <a:rPr lang="en-US" sz="1800" dirty="0">
                <a:latin typeface="+mn-lt"/>
              </a:rPr>
              <a:t>way 0</a:t>
            </a:r>
          </a:p>
        </p:txBody>
      </p:sp>
      <p:sp>
        <p:nvSpPr>
          <p:cNvPr id="19" name="TextBox 18">
            <a:extLst>
              <a:ext uri="{FF2B5EF4-FFF2-40B4-BE49-F238E27FC236}">
                <a16:creationId xmlns:a16="http://schemas.microsoft.com/office/drawing/2014/main" id="{AB795696-7743-4BEA-8FE2-36D4269F3825}"/>
              </a:ext>
            </a:extLst>
          </p:cNvPr>
          <p:cNvSpPr txBox="1"/>
          <p:nvPr>
            <p:custDataLst>
              <p:tags r:id="rId10"/>
            </p:custDataLst>
          </p:nvPr>
        </p:nvSpPr>
        <p:spPr>
          <a:xfrm>
            <a:off x="7543800" y="2465295"/>
            <a:ext cx="990600" cy="369332"/>
          </a:xfrm>
          <a:prstGeom prst="rect">
            <a:avLst/>
          </a:prstGeom>
          <a:noFill/>
        </p:spPr>
        <p:txBody>
          <a:bodyPr wrap="square" rtlCol="0" anchor="ctr">
            <a:spAutoFit/>
          </a:bodyPr>
          <a:lstStyle/>
          <a:p>
            <a:pPr algn="ctr"/>
            <a:r>
              <a:rPr lang="en-US" sz="1800" dirty="0">
                <a:latin typeface="+mn-lt"/>
              </a:rPr>
              <a:t>way 1</a:t>
            </a:r>
          </a:p>
        </p:txBody>
      </p:sp>
      <p:sp>
        <p:nvSpPr>
          <p:cNvPr id="20" name="TextBox 19">
            <a:extLst>
              <a:ext uri="{FF2B5EF4-FFF2-40B4-BE49-F238E27FC236}">
                <a16:creationId xmlns:a16="http://schemas.microsoft.com/office/drawing/2014/main" id="{AE44DC6D-E8F7-4AD8-B663-AB8F1ACC712A}"/>
              </a:ext>
            </a:extLst>
          </p:cNvPr>
          <p:cNvSpPr txBox="1"/>
          <p:nvPr>
            <p:custDataLst>
              <p:tags r:id="rId11"/>
            </p:custDataLst>
          </p:nvPr>
        </p:nvSpPr>
        <p:spPr>
          <a:xfrm>
            <a:off x="4736352" y="5211499"/>
            <a:ext cx="1066800" cy="369332"/>
          </a:xfrm>
          <a:prstGeom prst="rect">
            <a:avLst/>
          </a:prstGeom>
          <a:noFill/>
        </p:spPr>
        <p:txBody>
          <a:bodyPr wrap="square" rtlCol="0" anchor="ctr">
            <a:spAutoFit/>
          </a:bodyPr>
          <a:lstStyle/>
          <a:p>
            <a:pPr algn="ctr"/>
            <a:r>
              <a:rPr lang="en-US" sz="1800" dirty="0">
                <a:latin typeface="+mn-lt"/>
              </a:rPr>
              <a:t>hit?</a:t>
            </a:r>
          </a:p>
        </p:txBody>
      </p:sp>
      <p:cxnSp>
        <p:nvCxnSpPr>
          <p:cNvPr id="23" name="Straight Arrow Connector 22">
            <a:extLst>
              <a:ext uri="{FF2B5EF4-FFF2-40B4-BE49-F238E27FC236}">
                <a16:creationId xmlns:a16="http://schemas.microsoft.com/office/drawing/2014/main" id="{EF20B0A6-5147-4BF4-B83F-D6A1A3CBAA4C}"/>
              </a:ext>
            </a:extLst>
          </p:cNvPr>
          <p:cNvCxnSpPr/>
          <p:nvPr/>
        </p:nvCxnSpPr>
        <p:spPr>
          <a:xfrm flipV="1">
            <a:off x="1371599" y="4267200"/>
            <a:ext cx="1" cy="123444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AFD8470-1C89-4B1B-8891-D34FEADA59A1}"/>
              </a:ext>
            </a:extLst>
          </p:cNvPr>
          <p:cNvCxnSpPr/>
          <p:nvPr/>
        </p:nvCxnSpPr>
        <p:spPr>
          <a:xfrm>
            <a:off x="1341120" y="5513294"/>
            <a:ext cx="18288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4CFF512-2322-4974-8FF9-EC78E1A189C5}"/>
              </a:ext>
            </a:extLst>
          </p:cNvPr>
          <p:cNvCxnSpPr/>
          <p:nvPr/>
        </p:nvCxnSpPr>
        <p:spPr>
          <a:xfrm rot="5400000">
            <a:off x="548639" y="3059654"/>
            <a:ext cx="164592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DB65478-A7FD-4752-B35A-FE15BADCBA16}"/>
              </a:ext>
            </a:extLst>
          </p:cNvPr>
          <p:cNvSpPr txBox="1"/>
          <p:nvPr>
            <p:custDataLst>
              <p:tags r:id="rId12"/>
            </p:custDataLst>
          </p:nvPr>
        </p:nvSpPr>
        <p:spPr>
          <a:xfrm>
            <a:off x="7162800" y="6423198"/>
            <a:ext cx="1066800" cy="369332"/>
          </a:xfrm>
          <a:prstGeom prst="rect">
            <a:avLst/>
          </a:prstGeom>
          <a:noFill/>
        </p:spPr>
        <p:txBody>
          <a:bodyPr wrap="square" rtlCol="0" anchor="ctr">
            <a:spAutoFit/>
          </a:bodyPr>
          <a:lstStyle/>
          <a:p>
            <a:pPr algn="ctr"/>
            <a:r>
              <a:rPr lang="en-US" sz="1800" dirty="0">
                <a:latin typeface="+mn-lt"/>
              </a:rPr>
              <a:t>data</a:t>
            </a:r>
          </a:p>
        </p:txBody>
      </p:sp>
      <p:sp>
        <p:nvSpPr>
          <p:cNvPr id="28" name="TextBox 27">
            <a:extLst>
              <a:ext uri="{FF2B5EF4-FFF2-40B4-BE49-F238E27FC236}">
                <a16:creationId xmlns:a16="http://schemas.microsoft.com/office/drawing/2014/main" id="{8071B42F-939D-4840-ADF4-38EEF9D46DCE}"/>
              </a:ext>
            </a:extLst>
          </p:cNvPr>
          <p:cNvSpPr txBox="1"/>
          <p:nvPr>
            <p:custDataLst>
              <p:tags r:id="rId13"/>
            </p:custDataLst>
          </p:nvPr>
        </p:nvSpPr>
        <p:spPr>
          <a:xfrm>
            <a:off x="1066800" y="5132295"/>
            <a:ext cx="1066800" cy="369332"/>
          </a:xfrm>
          <a:prstGeom prst="rect">
            <a:avLst/>
          </a:prstGeom>
          <a:noFill/>
        </p:spPr>
        <p:txBody>
          <a:bodyPr wrap="square" rtlCol="0" anchor="ctr">
            <a:spAutoFit/>
          </a:bodyPr>
          <a:lstStyle/>
          <a:p>
            <a:pPr algn="ctr"/>
            <a:r>
              <a:rPr lang="en-US" sz="1800" dirty="0">
                <a:latin typeface="+mn-lt"/>
              </a:rPr>
              <a:t>tag</a:t>
            </a:r>
          </a:p>
        </p:txBody>
      </p:sp>
      <p:sp>
        <p:nvSpPr>
          <p:cNvPr id="29" name="TextBox 28">
            <a:extLst>
              <a:ext uri="{FF2B5EF4-FFF2-40B4-BE49-F238E27FC236}">
                <a16:creationId xmlns:a16="http://schemas.microsoft.com/office/drawing/2014/main" id="{AB906976-B199-4CE3-A6BE-841BAF2729FA}"/>
              </a:ext>
            </a:extLst>
          </p:cNvPr>
          <p:cNvSpPr txBox="1"/>
          <p:nvPr>
            <p:custDataLst>
              <p:tags r:id="rId14"/>
            </p:custDataLst>
          </p:nvPr>
        </p:nvSpPr>
        <p:spPr>
          <a:xfrm>
            <a:off x="1752600" y="3848563"/>
            <a:ext cx="1066800" cy="369332"/>
          </a:xfrm>
          <a:prstGeom prst="rect">
            <a:avLst/>
          </a:prstGeom>
          <a:noFill/>
        </p:spPr>
        <p:txBody>
          <a:bodyPr wrap="square" rtlCol="0" anchor="ctr">
            <a:spAutoFit/>
          </a:bodyPr>
          <a:lstStyle/>
          <a:p>
            <a:pPr algn="ctr"/>
            <a:r>
              <a:rPr lang="en-US" sz="1800" dirty="0">
                <a:latin typeface="+mn-lt"/>
              </a:rPr>
              <a:t>set</a:t>
            </a:r>
          </a:p>
        </p:txBody>
      </p:sp>
      <p:graphicFrame>
        <p:nvGraphicFramePr>
          <p:cNvPr id="30" name="Table 29">
            <a:extLst>
              <a:ext uri="{FF2B5EF4-FFF2-40B4-BE49-F238E27FC236}">
                <a16:creationId xmlns:a16="http://schemas.microsoft.com/office/drawing/2014/main" id="{03723D23-00D9-4EEE-BCFC-EA0193BA23DB}"/>
              </a:ext>
            </a:extLst>
          </p:cNvPr>
          <p:cNvGraphicFramePr>
            <a:graphicFrameLocks noGrp="1"/>
          </p:cNvGraphicFramePr>
          <p:nvPr>
            <p:custDataLst>
              <p:tags r:id="rId15"/>
            </p:custDataLst>
          </p:nvPr>
        </p:nvGraphicFramePr>
        <p:xfrm>
          <a:off x="304800" y="1865854"/>
          <a:ext cx="2057400" cy="37084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tblGrid>
              <a:tr h="370840">
                <a:tc>
                  <a:txBody>
                    <a:bodyPr/>
                    <a:lstStyle/>
                    <a:p>
                      <a:pPr algn="ctr"/>
                      <a:r>
                        <a:rPr lang="en-US" b="0" dirty="0">
                          <a:solidFill>
                            <a:schemeClr val="tx1"/>
                          </a:solidFill>
                        </a:rPr>
                        <a:t>physical address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31" name="Table 30">
            <a:extLst>
              <a:ext uri="{FF2B5EF4-FFF2-40B4-BE49-F238E27FC236}">
                <a16:creationId xmlns:a16="http://schemas.microsoft.com/office/drawing/2014/main" id="{54C0972A-6FB6-4BD1-A2A7-279661143F1A}"/>
              </a:ext>
            </a:extLst>
          </p:cNvPr>
          <p:cNvGraphicFramePr>
            <a:graphicFrameLocks noGrp="1"/>
          </p:cNvGraphicFramePr>
          <p:nvPr>
            <p:custDataLst>
              <p:tags r:id="rId16"/>
            </p:custDataLst>
          </p:nvPr>
        </p:nvGraphicFramePr>
        <p:xfrm>
          <a:off x="5609215" y="1762760"/>
          <a:ext cx="2932611" cy="370840"/>
        </p:xfrm>
        <a:graphic>
          <a:graphicData uri="http://schemas.openxmlformats.org/drawingml/2006/table">
            <a:tbl>
              <a:tblPr bandRow="1">
                <a:tableStyleId>{5C22544A-7EE6-4342-B048-85BDC9FD1C3A}</a:tableStyleId>
              </a:tblPr>
              <a:tblGrid>
                <a:gridCol w="1485828">
                  <a:extLst>
                    <a:ext uri="{9D8B030D-6E8A-4147-A177-3AD203B41FA5}">
                      <a16:colId xmlns:a16="http://schemas.microsoft.com/office/drawing/2014/main" val="1797276752"/>
                    </a:ext>
                  </a:extLst>
                </a:gridCol>
                <a:gridCol w="690296">
                  <a:extLst>
                    <a:ext uri="{9D8B030D-6E8A-4147-A177-3AD203B41FA5}">
                      <a16:colId xmlns:a16="http://schemas.microsoft.com/office/drawing/2014/main" val="3840450956"/>
                    </a:ext>
                  </a:extLst>
                </a:gridCol>
                <a:gridCol w="756487">
                  <a:extLst>
                    <a:ext uri="{9D8B030D-6E8A-4147-A177-3AD203B41FA5}">
                      <a16:colId xmlns:a16="http://schemas.microsoft.com/office/drawing/2014/main" val="4102295519"/>
                    </a:ext>
                  </a:extLst>
                </a:gridCol>
              </a:tblGrid>
              <a:tr h="370840">
                <a:tc>
                  <a:txBody>
                    <a:bodyPr/>
                    <a:lstStyle/>
                    <a:p>
                      <a:pPr algn="ctr"/>
                      <a:r>
                        <a:rPr lang="en-US" b="1" dirty="0"/>
                        <a:t>tag</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set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offset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0992992"/>
                  </a:ext>
                </a:extLst>
              </a:tr>
            </a:tbl>
          </a:graphicData>
        </a:graphic>
      </p:graphicFrame>
      <p:sp>
        <p:nvSpPr>
          <p:cNvPr id="33" name="TextBox 32">
            <a:extLst>
              <a:ext uri="{FF2B5EF4-FFF2-40B4-BE49-F238E27FC236}">
                <a16:creationId xmlns:a16="http://schemas.microsoft.com/office/drawing/2014/main" id="{AD250D8B-E519-4A72-BF23-F80DDE35AC3F}"/>
              </a:ext>
            </a:extLst>
          </p:cNvPr>
          <p:cNvSpPr txBox="1"/>
          <p:nvPr>
            <p:custDataLst>
              <p:tags r:id="rId17"/>
            </p:custDataLst>
          </p:nvPr>
        </p:nvSpPr>
        <p:spPr>
          <a:xfrm>
            <a:off x="5181600" y="1392528"/>
            <a:ext cx="3360226" cy="578637"/>
          </a:xfrm>
          <a:prstGeom prst="rect">
            <a:avLst/>
          </a:prstGeom>
          <a:noFill/>
        </p:spPr>
        <p:txBody>
          <a:bodyPr wrap="square" rtlCol="0" anchor="t">
            <a:noAutofit/>
          </a:bodyPr>
          <a:lstStyle/>
          <a:p>
            <a:pPr algn="ctr"/>
            <a:r>
              <a:rPr lang="en-US" sz="2000" b="1" dirty="0">
                <a:latin typeface="+mn-lt"/>
              </a:rPr>
              <a:t>Standard hash function:</a:t>
            </a:r>
          </a:p>
        </p:txBody>
      </p:sp>
      <p:cxnSp>
        <p:nvCxnSpPr>
          <p:cNvPr id="32" name="Straight Arrow Connector 31">
            <a:extLst>
              <a:ext uri="{FF2B5EF4-FFF2-40B4-BE49-F238E27FC236}">
                <a16:creationId xmlns:a16="http://schemas.microsoft.com/office/drawing/2014/main" id="{679A27B7-866F-4D2D-8BCC-C737D362167D}"/>
              </a:ext>
            </a:extLst>
          </p:cNvPr>
          <p:cNvCxnSpPr/>
          <p:nvPr/>
        </p:nvCxnSpPr>
        <p:spPr>
          <a:xfrm rot="5400000">
            <a:off x="2880360" y="4709160"/>
            <a:ext cx="109728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5D2773F-F3F7-44B5-884D-8B184D0DB4BA}"/>
              </a:ext>
            </a:extLst>
          </p:cNvPr>
          <p:cNvCxnSpPr/>
          <p:nvPr/>
        </p:nvCxnSpPr>
        <p:spPr>
          <a:xfrm>
            <a:off x="3276600" y="4145280"/>
            <a:ext cx="164592"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A5569DC-1A1A-47AB-9B3F-4F628586BB37}"/>
              </a:ext>
            </a:extLst>
          </p:cNvPr>
          <p:cNvCxnSpPr/>
          <p:nvPr/>
        </p:nvCxnSpPr>
        <p:spPr>
          <a:xfrm rot="5400000">
            <a:off x="6217920" y="4770120"/>
            <a:ext cx="128016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21A3F71-2F44-498D-A591-A652E8CA6DA4}"/>
              </a:ext>
            </a:extLst>
          </p:cNvPr>
          <p:cNvCxnSpPr/>
          <p:nvPr/>
        </p:nvCxnSpPr>
        <p:spPr>
          <a:xfrm>
            <a:off x="6705600" y="4114800"/>
            <a:ext cx="164592"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9EAAD497-4CC8-401F-BCFF-B4E9F6E4EBD5}"/>
              </a:ext>
            </a:extLst>
          </p:cNvPr>
          <p:cNvSpPr/>
          <p:nvPr>
            <p:custDataLst>
              <p:tags r:id="rId18"/>
            </p:custDataLst>
          </p:nvPr>
        </p:nvSpPr>
        <p:spPr>
          <a:xfrm>
            <a:off x="3200400" y="5303520"/>
            <a:ext cx="411480" cy="411480"/>
          </a:xfrm>
          <a:prstGeom prst="ellipse">
            <a:avLst/>
          </a:prstGeom>
          <a:solidFill>
            <a:schemeClr val="bg1"/>
          </a:solidFill>
          <a:ln w="25400" cap="flat" cmpd="sng" algn="ctr">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a:t>
            </a:r>
          </a:p>
        </p:txBody>
      </p:sp>
      <p:cxnSp>
        <p:nvCxnSpPr>
          <p:cNvPr id="38" name="Straight Arrow Connector 37">
            <a:extLst>
              <a:ext uri="{FF2B5EF4-FFF2-40B4-BE49-F238E27FC236}">
                <a16:creationId xmlns:a16="http://schemas.microsoft.com/office/drawing/2014/main" id="{505919CF-DCAD-4367-A303-2474982B217D}"/>
              </a:ext>
            </a:extLst>
          </p:cNvPr>
          <p:cNvCxnSpPr/>
          <p:nvPr/>
        </p:nvCxnSpPr>
        <p:spPr>
          <a:xfrm>
            <a:off x="3627120" y="5513294"/>
            <a:ext cx="100584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D3EDF16-DBB0-48EF-89B0-6B6502E66405}"/>
              </a:ext>
            </a:extLst>
          </p:cNvPr>
          <p:cNvSpPr txBox="1"/>
          <p:nvPr>
            <p:custDataLst>
              <p:tags r:id="rId19"/>
            </p:custDataLst>
          </p:nvPr>
        </p:nvSpPr>
        <p:spPr>
          <a:xfrm>
            <a:off x="3352800" y="5202239"/>
            <a:ext cx="1066800" cy="369332"/>
          </a:xfrm>
          <a:prstGeom prst="rect">
            <a:avLst/>
          </a:prstGeom>
          <a:noFill/>
        </p:spPr>
        <p:txBody>
          <a:bodyPr wrap="square" rtlCol="0" anchor="ctr">
            <a:spAutoFit/>
          </a:bodyPr>
          <a:lstStyle/>
          <a:p>
            <a:pPr algn="ctr"/>
            <a:r>
              <a:rPr lang="en-US" sz="1800" dirty="0">
                <a:latin typeface="+mn-lt"/>
              </a:rPr>
              <a:t>hit?</a:t>
            </a:r>
          </a:p>
        </p:txBody>
      </p:sp>
      <p:grpSp>
        <p:nvGrpSpPr>
          <p:cNvPr id="2" name="Group 1">
            <a:extLst>
              <a:ext uri="{FF2B5EF4-FFF2-40B4-BE49-F238E27FC236}">
                <a16:creationId xmlns:a16="http://schemas.microsoft.com/office/drawing/2014/main" id="{D4CBFDBE-E879-40B0-9DF6-38417B1FB570}"/>
              </a:ext>
            </a:extLst>
          </p:cNvPr>
          <p:cNvGrpSpPr/>
          <p:nvPr>
            <p:custDataLst>
              <p:tags r:id="rId20"/>
            </p:custDataLst>
          </p:nvPr>
        </p:nvGrpSpPr>
        <p:grpSpPr>
          <a:xfrm>
            <a:off x="7391400" y="5950123"/>
            <a:ext cx="609600" cy="396875"/>
            <a:chOff x="8153400" y="5794108"/>
            <a:chExt cx="609600" cy="396875"/>
          </a:xfrm>
        </p:grpSpPr>
        <p:sp>
          <p:nvSpPr>
            <p:cNvPr id="41" name="Freeform 8">
              <a:extLst>
                <a:ext uri="{FF2B5EF4-FFF2-40B4-BE49-F238E27FC236}">
                  <a16:creationId xmlns:a16="http://schemas.microsoft.com/office/drawing/2014/main" id="{F8158F62-36FC-4621-A9A8-82083B14B091}"/>
                </a:ext>
              </a:extLst>
            </p:cNvPr>
            <p:cNvSpPr>
              <a:spLocks/>
            </p:cNvSpPr>
            <p:nvPr>
              <p:custDataLst>
                <p:tags r:id="rId23"/>
              </p:custDataLst>
            </p:nvPr>
          </p:nvSpPr>
          <p:spPr bwMode="auto">
            <a:xfrm>
              <a:off x="8153400" y="5824270"/>
              <a:ext cx="609600" cy="304800"/>
            </a:xfrm>
            <a:custGeom>
              <a:avLst/>
              <a:gdLst>
                <a:gd name="T0" fmla="*/ 2147483646 w 384"/>
                <a:gd name="T1" fmla="*/ 0 h 192"/>
                <a:gd name="T2" fmla="*/ 0 w 384"/>
                <a:gd name="T3" fmla="*/ 2147483646 h 192"/>
                <a:gd name="T4" fmla="*/ 2147483646 w 384"/>
                <a:gd name="T5" fmla="*/ 2147483646 h 192"/>
                <a:gd name="T6" fmla="*/ 2147483646 w 384"/>
                <a:gd name="T7" fmla="*/ 0 h 192"/>
                <a:gd name="T8" fmla="*/ 2147483646 w 384"/>
                <a:gd name="T9" fmla="*/ 0 h 192"/>
                <a:gd name="T10" fmla="*/ 0 60000 65536"/>
                <a:gd name="T11" fmla="*/ 0 60000 65536"/>
                <a:gd name="T12" fmla="*/ 0 60000 65536"/>
                <a:gd name="T13" fmla="*/ 0 60000 65536"/>
                <a:gd name="T14" fmla="*/ 0 60000 65536"/>
                <a:gd name="T15" fmla="*/ 0 w 384"/>
                <a:gd name="T16" fmla="*/ 0 h 192"/>
                <a:gd name="T17" fmla="*/ 384 w 384"/>
                <a:gd name="T18" fmla="*/ 192 h 192"/>
              </a:gdLst>
              <a:ahLst/>
              <a:cxnLst>
                <a:cxn ang="T10">
                  <a:pos x="T0" y="T1"/>
                </a:cxn>
                <a:cxn ang="T11">
                  <a:pos x="T2" y="T3"/>
                </a:cxn>
                <a:cxn ang="T12">
                  <a:pos x="T4" y="T5"/>
                </a:cxn>
                <a:cxn ang="T13">
                  <a:pos x="T6" y="T7"/>
                </a:cxn>
                <a:cxn ang="T14">
                  <a:pos x="T8" y="T9"/>
                </a:cxn>
              </a:cxnLst>
              <a:rect l="T15" t="T16" r="T17" b="T18"/>
              <a:pathLst>
                <a:path w="384" h="192">
                  <a:moveTo>
                    <a:pt x="96" y="0"/>
                  </a:moveTo>
                  <a:lnTo>
                    <a:pt x="0" y="192"/>
                  </a:lnTo>
                  <a:lnTo>
                    <a:pt x="288" y="192"/>
                  </a:lnTo>
                  <a:lnTo>
                    <a:pt x="384" y="0"/>
                  </a:lnTo>
                  <a:lnTo>
                    <a:pt x="96" y="0"/>
                  </a:lnTo>
                  <a:close/>
                </a:path>
              </a:pathLst>
            </a:custGeom>
            <a:solidFill>
              <a:schemeClr val="bg1"/>
            </a:solidFill>
            <a:ln w="28575">
              <a:solidFill>
                <a:srgbClr val="000000"/>
              </a:solidFill>
              <a:round/>
              <a:headEnd/>
              <a:tailEnd/>
            </a:ln>
          </p:spPr>
          <p:txBody>
            <a:bodyPr wrap="none" anchor="ctr"/>
            <a:lstStyle/>
            <a:p>
              <a:endParaRPr lang="en-US"/>
            </a:p>
          </p:txBody>
        </p:sp>
        <p:sp>
          <p:nvSpPr>
            <p:cNvPr id="42" name="Text Box 9">
              <a:extLst>
                <a:ext uri="{FF2B5EF4-FFF2-40B4-BE49-F238E27FC236}">
                  <a16:creationId xmlns:a16="http://schemas.microsoft.com/office/drawing/2014/main" id="{11ABB66B-0CB6-45AD-B9EE-4ABA7010C630}"/>
                </a:ext>
              </a:extLst>
            </p:cNvPr>
            <p:cNvSpPr txBox="1">
              <a:spLocks noChangeArrowheads="1"/>
            </p:cNvSpPr>
            <p:nvPr>
              <p:custDataLst>
                <p:tags r:id="rId24"/>
              </p:custDataLst>
            </p:nvPr>
          </p:nvSpPr>
          <p:spPr bwMode="auto">
            <a:xfrm>
              <a:off x="8215313" y="5794108"/>
              <a:ext cx="481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30305"/>
                </a:buClr>
                <a:buChar char="•"/>
                <a:defRPr sz="2400">
                  <a:solidFill>
                    <a:srgbClr val="030305"/>
                  </a:solidFill>
                  <a:latin typeface="Tahoma" panose="020B0604030504040204" pitchFamily="34" charset="0"/>
                  <a:ea typeface="ＭＳ Ｐゴシック" panose="020B0600070205080204" pitchFamily="34" charset="-128"/>
                </a:defRPr>
              </a:lvl1pPr>
              <a:lvl2pPr marL="742950" indent="-285750">
                <a:spcBef>
                  <a:spcPct val="20000"/>
                </a:spcBef>
                <a:buClr>
                  <a:srgbClr val="030305"/>
                </a:buClr>
                <a:buChar char="•"/>
                <a:defRPr sz="2000">
                  <a:solidFill>
                    <a:srgbClr val="030305"/>
                  </a:solidFill>
                  <a:latin typeface="Tahoma" panose="020B0604030504040204" pitchFamily="34" charset="0"/>
                  <a:ea typeface="ＭＳ Ｐゴシック" panose="020B0600070205080204" pitchFamily="34" charset="-128"/>
                </a:defRPr>
              </a:lvl2pPr>
              <a:lvl3pPr marL="1143000" indent="-228600">
                <a:spcBef>
                  <a:spcPct val="20000"/>
                </a:spcBef>
                <a:buClr>
                  <a:srgbClr val="030305"/>
                </a:buClr>
                <a:buChar char="•"/>
                <a:defRPr sz="2000">
                  <a:solidFill>
                    <a:srgbClr val="030305"/>
                  </a:solidFill>
                  <a:latin typeface="Tahoma" panose="020B0604030504040204" pitchFamily="34" charset="0"/>
                  <a:ea typeface="ＭＳ Ｐゴシック" panose="020B0600070205080204" pitchFamily="34" charset="-128"/>
                </a:defRPr>
              </a:lvl3pPr>
              <a:lvl4pPr marL="1600200" indent="-228600">
                <a:spcBef>
                  <a:spcPct val="20000"/>
                </a:spcBef>
                <a:buClr>
                  <a:srgbClr val="030305"/>
                </a:buClr>
                <a:buChar char="•"/>
                <a:defRPr sz="2000">
                  <a:solidFill>
                    <a:srgbClr val="030305"/>
                  </a:solidFill>
                  <a:latin typeface="Tahoma" panose="020B0604030504040204" pitchFamily="34" charset="0"/>
                  <a:ea typeface="ＭＳ Ｐゴシック" panose="020B0600070205080204" pitchFamily="34" charset="-128"/>
                </a:defRPr>
              </a:lvl4pPr>
              <a:lvl5pPr marL="2057400" indent="-228600">
                <a:spcBef>
                  <a:spcPct val="20000"/>
                </a:spcBef>
                <a:buClr>
                  <a:srgbClr val="030305"/>
                </a:buClr>
                <a:buChar char="•"/>
                <a:defRPr sz="2000">
                  <a:solidFill>
                    <a:srgbClr val="030305"/>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30305"/>
                </a:buClr>
                <a:buChar char="•"/>
                <a:defRPr sz="2000">
                  <a:solidFill>
                    <a:srgbClr val="030305"/>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30305"/>
                </a:buClr>
                <a:buChar char="•"/>
                <a:defRPr sz="2000">
                  <a:solidFill>
                    <a:srgbClr val="030305"/>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30305"/>
                </a:buClr>
                <a:buChar char="•"/>
                <a:defRPr sz="2000">
                  <a:solidFill>
                    <a:srgbClr val="030305"/>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30305"/>
                </a:buClr>
                <a:buChar char="•"/>
                <a:defRPr sz="2000">
                  <a:solidFill>
                    <a:srgbClr val="030305"/>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2000" dirty="0">
                  <a:solidFill>
                    <a:srgbClr val="000000"/>
                  </a:solidFill>
                  <a:latin typeface="Arial" panose="020B0604020202020204" pitchFamily="34" charset="0"/>
                </a:rPr>
                <a:t>&lt;&lt;</a:t>
              </a:r>
              <a:endParaRPr lang="en-US" altLang="en-US" sz="1800" dirty="0">
                <a:solidFill>
                  <a:srgbClr val="000000"/>
                </a:solidFill>
                <a:latin typeface="Arial" panose="020B0604020202020204" pitchFamily="34" charset="0"/>
              </a:endParaRPr>
            </a:p>
          </p:txBody>
        </p:sp>
      </p:grpSp>
      <p:cxnSp>
        <p:nvCxnSpPr>
          <p:cNvPr id="43" name="Straight Arrow Connector 42">
            <a:extLst>
              <a:ext uri="{FF2B5EF4-FFF2-40B4-BE49-F238E27FC236}">
                <a16:creationId xmlns:a16="http://schemas.microsoft.com/office/drawing/2014/main" id="{C90C0CAC-7309-4C2F-B5FD-A436FC0B61ED}"/>
              </a:ext>
            </a:extLst>
          </p:cNvPr>
          <p:cNvCxnSpPr/>
          <p:nvPr/>
        </p:nvCxnSpPr>
        <p:spPr>
          <a:xfrm rot="5400000">
            <a:off x="7604760" y="6407958"/>
            <a:ext cx="18288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C9BB4D2-398E-4BA5-B45D-74FC87AF271E}"/>
              </a:ext>
            </a:extLst>
          </p:cNvPr>
          <p:cNvCxnSpPr/>
          <p:nvPr/>
        </p:nvCxnSpPr>
        <p:spPr>
          <a:xfrm>
            <a:off x="518160" y="6096000"/>
            <a:ext cx="694944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63875AD-60C6-47F5-956B-3F8AF6A0DE4B}"/>
              </a:ext>
            </a:extLst>
          </p:cNvPr>
          <p:cNvCxnSpPr/>
          <p:nvPr/>
        </p:nvCxnSpPr>
        <p:spPr>
          <a:xfrm flipV="1">
            <a:off x="541148" y="4191000"/>
            <a:ext cx="1" cy="192024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587E0B9-D0C6-4BEB-BBBE-C2939F1FC832}"/>
              </a:ext>
            </a:extLst>
          </p:cNvPr>
          <p:cNvCxnSpPr/>
          <p:nvPr/>
        </p:nvCxnSpPr>
        <p:spPr>
          <a:xfrm>
            <a:off x="541150" y="4191000"/>
            <a:ext cx="822960"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589626A9-C5FB-4FC1-9B19-25349B453A6D}"/>
              </a:ext>
            </a:extLst>
          </p:cNvPr>
          <p:cNvSpPr txBox="1"/>
          <p:nvPr>
            <p:custDataLst>
              <p:tags r:id="rId21"/>
            </p:custDataLst>
          </p:nvPr>
        </p:nvSpPr>
        <p:spPr>
          <a:xfrm>
            <a:off x="266699" y="5726668"/>
            <a:ext cx="1790699" cy="369332"/>
          </a:xfrm>
          <a:prstGeom prst="rect">
            <a:avLst/>
          </a:prstGeom>
          <a:noFill/>
        </p:spPr>
        <p:txBody>
          <a:bodyPr wrap="square" rtlCol="0" anchor="ctr">
            <a:spAutoFit/>
          </a:bodyPr>
          <a:lstStyle/>
          <a:p>
            <a:pPr algn="ctr"/>
            <a:r>
              <a:rPr lang="en-US" sz="1800" dirty="0">
                <a:latin typeface="+mn-lt"/>
              </a:rPr>
              <a:t>block offset</a:t>
            </a:r>
          </a:p>
        </p:txBody>
      </p:sp>
      <p:sp>
        <p:nvSpPr>
          <p:cNvPr id="22" name="TextBox 21">
            <a:extLst>
              <a:ext uri="{FF2B5EF4-FFF2-40B4-BE49-F238E27FC236}">
                <a16:creationId xmlns:a16="http://schemas.microsoft.com/office/drawing/2014/main" id="{128C01E9-6765-4A72-B779-3980D3EC081A}"/>
              </a:ext>
            </a:extLst>
          </p:cNvPr>
          <p:cNvSpPr txBox="1"/>
          <p:nvPr>
            <p:custDataLst>
              <p:tags r:id="rId22"/>
            </p:custDataLst>
          </p:nvPr>
        </p:nvSpPr>
        <p:spPr>
          <a:xfrm>
            <a:off x="838200" y="3886186"/>
            <a:ext cx="1066800" cy="560308"/>
          </a:xfrm>
          <a:prstGeom prst="rect">
            <a:avLst/>
          </a:prstGeom>
          <a:solidFill>
            <a:schemeClr val="bg1"/>
          </a:solidFill>
          <a:ln w="25400">
            <a:solidFill>
              <a:schemeClr val="tx1"/>
            </a:solidFill>
          </a:ln>
        </p:spPr>
        <p:txBody>
          <a:bodyPr wrap="square" rtlCol="0" anchor="ctr">
            <a:noAutofit/>
          </a:bodyPr>
          <a:lstStyle/>
          <a:p>
            <a:pPr algn="ctr"/>
            <a:r>
              <a:rPr lang="en-US" sz="1800" dirty="0">
                <a:latin typeface="+mn-lt"/>
              </a:rPr>
              <a:t>hash function</a:t>
            </a:r>
          </a:p>
        </p:txBody>
      </p:sp>
    </p:spTree>
    <p:custDataLst>
      <p:tags r:id="rId1"/>
    </p:custDataLst>
    <p:extLst>
      <p:ext uri="{BB962C8B-B14F-4D97-AF65-F5344CB8AC3E}">
        <p14:creationId xmlns:p14="http://schemas.microsoft.com/office/powerpoint/2010/main" val="66100198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5EE9D-393D-C6F8-90A2-C7C137F28474}"/>
              </a:ext>
            </a:extLst>
          </p:cNvPr>
          <p:cNvSpPr>
            <a:spLocks noGrp="1"/>
          </p:cNvSpPr>
          <p:nvPr>
            <p:ph type="title"/>
          </p:nvPr>
        </p:nvSpPr>
        <p:spPr/>
        <p:txBody>
          <a:bodyPr/>
          <a:lstStyle/>
          <a:p>
            <a:r>
              <a:rPr lang="en-US" dirty="0"/>
              <a:t>Caches - Physical</a:t>
            </a:r>
          </a:p>
        </p:txBody>
      </p:sp>
      <p:sp>
        <p:nvSpPr>
          <p:cNvPr id="3" name="Content Placeholder 2">
            <a:extLst>
              <a:ext uri="{FF2B5EF4-FFF2-40B4-BE49-F238E27FC236}">
                <a16:creationId xmlns:a16="http://schemas.microsoft.com/office/drawing/2014/main" id="{0CA51E80-5E60-803C-99D5-E71D499DC96B}"/>
              </a:ext>
            </a:extLst>
          </p:cNvPr>
          <p:cNvSpPr>
            <a:spLocks noGrp="1"/>
          </p:cNvSpPr>
          <p:nvPr>
            <p:ph idx="1"/>
          </p:nvPr>
        </p:nvSpPr>
        <p:spPr/>
        <p:txBody>
          <a:bodyPr/>
          <a:lstStyle/>
          <a:p>
            <a:r>
              <a:rPr lang="en-US" dirty="0" err="1"/>
              <a:t>metadata_way_array.v</a:t>
            </a:r>
            <a:endParaRPr lang="en-US" dirty="0"/>
          </a:p>
          <a:p>
            <a:pPr lvl="1"/>
            <a:r>
              <a:rPr lang="en-US" dirty="0"/>
              <a:t>Operates like single-port RF (one-hot </a:t>
            </a:r>
            <a:r>
              <a:rPr lang="en-US" dirty="0" err="1"/>
              <a:t>set_enable</a:t>
            </a:r>
            <a:r>
              <a:rPr lang="en-US" dirty="0"/>
              <a:t>)</a:t>
            </a:r>
          </a:p>
          <a:p>
            <a:pPr lvl="1"/>
            <a:r>
              <a:rPr lang="en-US" dirty="0"/>
              <a:t>Read cycle</a:t>
            </a:r>
          </a:p>
          <a:p>
            <a:pPr lvl="2"/>
            <a:r>
              <a:rPr lang="en-US" dirty="0" err="1"/>
              <a:t>set_enable</a:t>
            </a:r>
            <a:r>
              <a:rPr lang="en-US" dirty="0"/>
              <a:t> causes that set to drive </a:t>
            </a:r>
            <a:r>
              <a:rPr lang="en-US" dirty="0" err="1"/>
              <a:t>data_out</a:t>
            </a:r>
            <a:r>
              <a:rPr lang="en-US" dirty="0"/>
              <a:t> immediately</a:t>
            </a:r>
          </a:p>
          <a:p>
            <a:pPr lvl="2"/>
            <a:r>
              <a:rPr lang="en-US" dirty="0" err="1"/>
              <a:t>set_enable</a:t>
            </a:r>
            <a:r>
              <a:rPr lang="en-US" dirty="0"/>
              <a:t> == 0? .</a:t>
            </a:r>
            <a:r>
              <a:rPr lang="en-US" dirty="0" err="1"/>
              <a:t>data_out</a:t>
            </a:r>
            <a:r>
              <a:rPr lang="en-US" dirty="0"/>
              <a:t> is ‘</a:t>
            </a:r>
            <a:r>
              <a:rPr lang="en-US" dirty="0" err="1"/>
              <a:t>hz</a:t>
            </a:r>
            <a:r>
              <a:rPr lang="en-US" dirty="0"/>
              <a:t> </a:t>
            </a:r>
          </a:p>
          <a:p>
            <a:pPr lvl="1"/>
            <a:r>
              <a:rPr lang="en-US" dirty="0"/>
              <a:t>Write cycle</a:t>
            </a:r>
          </a:p>
          <a:p>
            <a:pPr lvl="2"/>
            <a:r>
              <a:rPr lang="en-US" dirty="0"/>
              <a:t>wen is broadcast to all sets, but </a:t>
            </a:r>
            <a:r>
              <a:rPr lang="en-US" dirty="0" err="1"/>
              <a:t>set_enable</a:t>
            </a:r>
            <a:r>
              <a:rPr lang="en-US" dirty="0"/>
              <a:t> only causes that set enabled to write (on next </a:t>
            </a:r>
            <a:r>
              <a:rPr lang="en-US" dirty="0" err="1"/>
              <a:t>posedge</a:t>
            </a:r>
            <a:r>
              <a:rPr lang="en-US" dirty="0"/>
              <a:t>)</a:t>
            </a:r>
          </a:p>
          <a:p>
            <a:pPr lvl="2"/>
            <a:r>
              <a:rPr lang="en-US" dirty="0"/>
              <a:t>wen w/o </a:t>
            </a:r>
            <a:r>
              <a:rPr lang="en-US" dirty="0" err="1"/>
              <a:t>set_enable</a:t>
            </a:r>
            <a:r>
              <a:rPr lang="en-US" dirty="0"/>
              <a:t>? No write happens.</a:t>
            </a:r>
          </a:p>
          <a:p>
            <a:pPr lvl="1"/>
            <a:endParaRPr lang="en-US" dirty="0"/>
          </a:p>
        </p:txBody>
      </p:sp>
      <p:sp>
        <p:nvSpPr>
          <p:cNvPr id="4" name="Slide Number Placeholder 3">
            <a:extLst>
              <a:ext uri="{FF2B5EF4-FFF2-40B4-BE49-F238E27FC236}">
                <a16:creationId xmlns:a16="http://schemas.microsoft.com/office/drawing/2014/main" id="{7A453FBA-6F59-963E-089F-58AD5CA7D429}"/>
              </a:ext>
            </a:extLst>
          </p:cNvPr>
          <p:cNvSpPr>
            <a:spLocks noGrp="1"/>
          </p:cNvSpPr>
          <p:nvPr>
            <p:ph type="sldNum" sz="quarter" idx="12"/>
          </p:nvPr>
        </p:nvSpPr>
        <p:spPr/>
        <p:txBody>
          <a:bodyPr/>
          <a:lstStyle/>
          <a:p>
            <a:pPr lvl="1"/>
            <a:fld id="{B7E7A024-158A-42C6-8EE4-794CA031091A}" type="slidenum">
              <a:rPr lang="en-US" altLang="en-US" smtClean="0"/>
              <a:pPr lvl="1"/>
              <a:t>6</a:t>
            </a:fld>
            <a:endParaRPr lang="en-US" altLang="en-US"/>
          </a:p>
        </p:txBody>
      </p:sp>
    </p:spTree>
    <p:extLst>
      <p:ext uri="{BB962C8B-B14F-4D97-AF65-F5344CB8AC3E}">
        <p14:creationId xmlns:p14="http://schemas.microsoft.com/office/powerpoint/2010/main" val="211729922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9219C-4F91-01AB-B762-AF5307618F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DDE59D-D9FA-9763-F048-797BE8835240}"/>
              </a:ext>
            </a:extLst>
          </p:cNvPr>
          <p:cNvSpPr>
            <a:spLocks noGrp="1"/>
          </p:cNvSpPr>
          <p:nvPr>
            <p:ph type="title"/>
          </p:nvPr>
        </p:nvSpPr>
        <p:spPr/>
        <p:txBody>
          <a:bodyPr/>
          <a:lstStyle/>
          <a:p>
            <a:r>
              <a:rPr lang="en-US" dirty="0"/>
              <a:t>Caches - Physical</a:t>
            </a:r>
          </a:p>
        </p:txBody>
      </p:sp>
      <p:sp>
        <p:nvSpPr>
          <p:cNvPr id="3" name="Content Placeholder 2">
            <a:extLst>
              <a:ext uri="{FF2B5EF4-FFF2-40B4-BE49-F238E27FC236}">
                <a16:creationId xmlns:a16="http://schemas.microsoft.com/office/drawing/2014/main" id="{30239C26-F1E9-C857-715B-5C31D560C85A}"/>
              </a:ext>
            </a:extLst>
          </p:cNvPr>
          <p:cNvSpPr>
            <a:spLocks noGrp="1"/>
          </p:cNvSpPr>
          <p:nvPr>
            <p:ph idx="1"/>
          </p:nvPr>
        </p:nvSpPr>
        <p:spPr/>
        <p:txBody>
          <a:bodyPr/>
          <a:lstStyle/>
          <a:p>
            <a:r>
              <a:rPr lang="en-US" sz="2800" dirty="0" err="1"/>
              <a:t>data_way_array.v</a:t>
            </a:r>
            <a:endParaRPr lang="en-US" sz="2800" dirty="0"/>
          </a:p>
          <a:p>
            <a:pPr lvl="1"/>
            <a:r>
              <a:rPr lang="en-US" sz="2400" dirty="0"/>
              <a:t>Operates like 2D RF, one-hot </a:t>
            </a:r>
            <a:r>
              <a:rPr lang="en-US" sz="2400" dirty="0" err="1"/>
              <a:t>set_enable</a:t>
            </a:r>
            <a:r>
              <a:rPr lang="en-US" sz="2400" dirty="0"/>
              <a:t> &amp; </a:t>
            </a:r>
            <a:r>
              <a:rPr lang="en-US" sz="2400" dirty="0" err="1"/>
              <a:t>word_enable</a:t>
            </a:r>
            <a:endParaRPr lang="en-US" sz="2400" dirty="0"/>
          </a:p>
          <a:p>
            <a:pPr lvl="1"/>
            <a:r>
              <a:rPr lang="en-US" sz="2400" dirty="0"/>
              <a:t>Read cycle</a:t>
            </a:r>
          </a:p>
          <a:p>
            <a:pPr lvl="2"/>
            <a:r>
              <a:rPr lang="en-US" sz="2000" dirty="0"/>
              <a:t>Requires </a:t>
            </a:r>
            <a:r>
              <a:rPr lang="en-US" sz="2000" dirty="0" err="1"/>
              <a:t>set_enable</a:t>
            </a:r>
            <a:r>
              <a:rPr lang="en-US" sz="2000" dirty="0"/>
              <a:t> and </a:t>
            </a:r>
            <a:r>
              <a:rPr lang="en-US" sz="2000" dirty="0" err="1"/>
              <a:t>word_enable</a:t>
            </a:r>
            <a:r>
              <a:rPr lang="en-US" sz="2000" dirty="0"/>
              <a:t> simultaneously</a:t>
            </a:r>
          </a:p>
          <a:p>
            <a:pPr lvl="2"/>
            <a:r>
              <a:rPr lang="en-US" sz="2000" dirty="0" err="1"/>
              <a:t>set_enable</a:t>
            </a:r>
            <a:r>
              <a:rPr lang="en-US" sz="2000" dirty="0"/>
              <a:t> selects a set of 8 words, </a:t>
            </a:r>
            <a:r>
              <a:rPr lang="en-US" sz="2000" dirty="0" err="1"/>
              <a:t>word_enable</a:t>
            </a:r>
            <a:r>
              <a:rPr lang="en-US" sz="2000" dirty="0"/>
              <a:t> drives that word to </a:t>
            </a:r>
            <a:r>
              <a:rPr lang="en-US" sz="2000" dirty="0" err="1"/>
              <a:t>data_out</a:t>
            </a:r>
            <a:r>
              <a:rPr lang="en-US" sz="2000" dirty="0"/>
              <a:t> immediately</a:t>
            </a:r>
          </a:p>
          <a:p>
            <a:pPr lvl="2"/>
            <a:r>
              <a:rPr lang="en-US" sz="2000" dirty="0"/>
              <a:t>0 on either </a:t>
            </a:r>
            <a:r>
              <a:rPr lang="en-US" sz="2000" dirty="0" err="1"/>
              <a:t>set_enable</a:t>
            </a:r>
            <a:r>
              <a:rPr lang="en-US" sz="2000" dirty="0"/>
              <a:t> or </a:t>
            </a:r>
            <a:r>
              <a:rPr lang="en-US" sz="2000" dirty="0" err="1"/>
              <a:t>word_enable</a:t>
            </a:r>
            <a:r>
              <a:rPr lang="en-US" sz="2000" dirty="0"/>
              <a:t> causes high-z output</a:t>
            </a:r>
          </a:p>
          <a:p>
            <a:pPr lvl="1"/>
            <a:r>
              <a:rPr lang="en-US" sz="2400" dirty="0"/>
              <a:t>Write cycle</a:t>
            </a:r>
          </a:p>
          <a:p>
            <a:pPr lvl="2"/>
            <a:r>
              <a:rPr lang="en-US" sz="2000" dirty="0"/>
              <a:t>wen + </a:t>
            </a:r>
            <a:r>
              <a:rPr lang="en-US" sz="2000" dirty="0" err="1"/>
              <a:t>set_enable</a:t>
            </a:r>
            <a:r>
              <a:rPr lang="en-US" sz="2000" dirty="0"/>
              <a:t> + </a:t>
            </a:r>
            <a:r>
              <a:rPr lang="en-US" sz="2000" dirty="0" err="1"/>
              <a:t>word_enable</a:t>
            </a:r>
            <a:r>
              <a:rPr lang="en-US" sz="2000" dirty="0"/>
              <a:t> writes </a:t>
            </a:r>
            <a:r>
              <a:rPr lang="en-US" sz="2000" dirty="0" err="1"/>
              <a:t>data_in</a:t>
            </a:r>
            <a:r>
              <a:rPr lang="en-US" sz="2000" dirty="0"/>
              <a:t> to that word (on next </a:t>
            </a:r>
            <a:r>
              <a:rPr lang="en-US" sz="2000" dirty="0" err="1"/>
              <a:t>posedge</a:t>
            </a:r>
            <a:r>
              <a:rPr lang="en-US" sz="2000" dirty="0"/>
              <a:t>)</a:t>
            </a:r>
          </a:p>
        </p:txBody>
      </p:sp>
      <p:sp>
        <p:nvSpPr>
          <p:cNvPr id="4" name="Slide Number Placeholder 3">
            <a:extLst>
              <a:ext uri="{FF2B5EF4-FFF2-40B4-BE49-F238E27FC236}">
                <a16:creationId xmlns:a16="http://schemas.microsoft.com/office/drawing/2014/main" id="{FCE8D2DD-DAB9-6803-F8B0-553604CF1339}"/>
              </a:ext>
            </a:extLst>
          </p:cNvPr>
          <p:cNvSpPr>
            <a:spLocks noGrp="1"/>
          </p:cNvSpPr>
          <p:nvPr>
            <p:ph type="sldNum" sz="quarter" idx="12"/>
          </p:nvPr>
        </p:nvSpPr>
        <p:spPr/>
        <p:txBody>
          <a:bodyPr/>
          <a:lstStyle/>
          <a:p>
            <a:pPr lvl="1"/>
            <a:fld id="{B7E7A024-158A-42C6-8EE4-794CA031091A}" type="slidenum">
              <a:rPr lang="en-US" altLang="en-US" smtClean="0"/>
              <a:pPr lvl="1"/>
              <a:t>7</a:t>
            </a:fld>
            <a:endParaRPr lang="en-US" altLang="en-US"/>
          </a:p>
        </p:txBody>
      </p:sp>
    </p:spTree>
    <p:extLst>
      <p:ext uri="{BB962C8B-B14F-4D97-AF65-F5344CB8AC3E}">
        <p14:creationId xmlns:p14="http://schemas.microsoft.com/office/powerpoint/2010/main" val="174588678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5E641-CF52-057E-3571-BC4186919E60}"/>
              </a:ext>
            </a:extLst>
          </p:cNvPr>
          <p:cNvSpPr>
            <a:spLocks noGrp="1"/>
          </p:cNvSpPr>
          <p:nvPr>
            <p:ph type="title"/>
          </p:nvPr>
        </p:nvSpPr>
        <p:spPr/>
        <p:txBody>
          <a:bodyPr/>
          <a:lstStyle/>
          <a:p>
            <a:r>
              <a:rPr lang="en-US" dirty="0"/>
              <a:t>2-way Set Associativity</a:t>
            </a:r>
          </a:p>
        </p:txBody>
      </p:sp>
      <p:sp>
        <p:nvSpPr>
          <p:cNvPr id="3" name="Content Placeholder 2">
            <a:extLst>
              <a:ext uri="{FF2B5EF4-FFF2-40B4-BE49-F238E27FC236}">
                <a16:creationId xmlns:a16="http://schemas.microsoft.com/office/drawing/2014/main" id="{F4764EA8-4C9E-2ED6-4A64-EBE3916637D1}"/>
              </a:ext>
            </a:extLst>
          </p:cNvPr>
          <p:cNvSpPr>
            <a:spLocks noGrp="1"/>
          </p:cNvSpPr>
          <p:nvPr>
            <p:ph idx="1"/>
          </p:nvPr>
        </p:nvSpPr>
        <p:spPr/>
        <p:txBody>
          <a:bodyPr/>
          <a:lstStyle/>
          <a:p>
            <a:r>
              <a:rPr lang="en-US" dirty="0"/>
              <a:t>Instantiate 2 </a:t>
            </a:r>
            <a:r>
              <a:rPr lang="en-US" dirty="0" err="1"/>
              <a:t>metadata_way_array</a:t>
            </a:r>
            <a:r>
              <a:rPr lang="en-US" dirty="0"/>
              <a:t> and 2 </a:t>
            </a:r>
            <a:r>
              <a:rPr lang="en-US" dirty="0" err="1"/>
              <a:t>data_way_array</a:t>
            </a:r>
            <a:r>
              <a:rPr lang="en-US" dirty="0"/>
              <a:t> instances per cache</a:t>
            </a:r>
          </a:p>
          <a:p>
            <a:r>
              <a:rPr lang="en-US" dirty="0"/>
              <a:t>16-bit address </a:t>
            </a:r>
            <a:r>
              <a:rPr lang="en-US" dirty="0">
                <a:sym typeface="Wingdings" pitchFamily="2" charset="2"/>
              </a:rPr>
              <a:t> {tag,set,word,1’b0}</a:t>
            </a:r>
          </a:p>
          <a:p>
            <a:pPr lvl="1"/>
            <a:r>
              <a:rPr lang="en-US" dirty="0">
                <a:sym typeface="Wingdings" pitchFamily="2" charset="2"/>
              </a:rPr>
              <a:t>What are the sizes?</a:t>
            </a:r>
          </a:p>
          <a:p>
            <a:pPr lvl="2"/>
            <a:r>
              <a:rPr lang="en-US" dirty="0">
                <a:sym typeface="Wingdings" pitchFamily="2" charset="2"/>
              </a:rPr>
              <a:t>2048 bytes total, 16B blocks, 2-way</a:t>
            </a:r>
            <a:endParaRPr lang="en-US" dirty="0"/>
          </a:p>
          <a:p>
            <a:r>
              <a:rPr lang="en-US" dirty="0"/>
              <a:t>Detect hits in a </a:t>
            </a:r>
            <a:r>
              <a:rPr lang="en-US" dirty="0" err="1"/>
              <a:t>metadata_way_array</a:t>
            </a:r>
            <a:endParaRPr lang="en-US" dirty="0"/>
          </a:p>
          <a:p>
            <a:pPr lvl="1"/>
            <a:r>
              <a:rPr lang="en-US" dirty="0"/>
              <a:t>{tag, valid, LRU}</a:t>
            </a:r>
          </a:p>
        </p:txBody>
      </p:sp>
      <p:sp>
        <p:nvSpPr>
          <p:cNvPr id="4" name="Slide Number Placeholder 3">
            <a:extLst>
              <a:ext uri="{FF2B5EF4-FFF2-40B4-BE49-F238E27FC236}">
                <a16:creationId xmlns:a16="http://schemas.microsoft.com/office/drawing/2014/main" id="{EEB63EE4-0BF7-A1C5-A629-FFBF11B6C66F}"/>
              </a:ext>
            </a:extLst>
          </p:cNvPr>
          <p:cNvSpPr>
            <a:spLocks noGrp="1"/>
          </p:cNvSpPr>
          <p:nvPr>
            <p:ph type="sldNum" sz="quarter" idx="12"/>
          </p:nvPr>
        </p:nvSpPr>
        <p:spPr/>
        <p:txBody>
          <a:bodyPr/>
          <a:lstStyle/>
          <a:p>
            <a:pPr lvl="1"/>
            <a:fld id="{B7E7A024-158A-42C6-8EE4-794CA031091A}" type="slidenum">
              <a:rPr lang="en-US" altLang="en-US" smtClean="0"/>
              <a:pPr lvl="1"/>
              <a:t>8</a:t>
            </a:fld>
            <a:endParaRPr lang="en-US" altLang="en-US"/>
          </a:p>
        </p:txBody>
      </p:sp>
    </p:spTree>
    <p:extLst>
      <p:ext uri="{BB962C8B-B14F-4D97-AF65-F5344CB8AC3E}">
        <p14:creationId xmlns:p14="http://schemas.microsoft.com/office/powerpoint/2010/main" val="79052241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B054-14FE-3C16-8904-0392DC7C8517}"/>
              </a:ext>
            </a:extLst>
          </p:cNvPr>
          <p:cNvSpPr>
            <a:spLocks noGrp="1"/>
          </p:cNvSpPr>
          <p:nvPr>
            <p:ph type="title"/>
          </p:nvPr>
        </p:nvSpPr>
        <p:spPr/>
        <p:txBody>
          <a:bodyPr/>
          <a:lstStyle/>
          <a:p>
            <a:r>
              <a:rPr lang="en-US" dirty="0"/>
              <a:t>memory4c.v</a:t>
            </a:r>
          </a:p>
        </p:txBody>
      </p:sp>
      <p:sp>
        <p:nvSpPr>
          <p:cNvPr id="3" name="Content Placeholder 2">
            <a:extLst>
              <a:ext uri="{FF2B5EF4-FFF2-40B4-BE49-F238E27FC236}">
                <a16:creationId xmlns:a16="http://schemas.microsoft.com/office/drawing/2014/main" id="{C8FA63C8-418D-8798-5093-29E6682192E9}"/>
              </a:ext>
            </a:extLst>
          </p:cNvPr>
          <p:cNvSpPr>
            <a:spLocks noGrp="1"/>
          </p:cNvSpPr>
          <p:nvPr>
            <p:ph idx="1"/>
          </p:nvPr>
        </p:nvSpPr>
        <p:spPr/>
        <p:txBody>
          <a:bodyPr/>
          <a:lstStyle/>
          <a:p>
            <a:r>
              <a:rPr lang="en-US" dirty="0"/>
              <a:t>4 clock pipeline </a:t>
            </a:r>
            <a:r>
              <a:rPr lang="en-US" dirty="0" err="1"/>
              <a:t>addr</a:t>
            </a:r>
            <a:r>
              <a:rPr lang="en-US" dirty="0" err="1">
                <a:sym typeface="Wingdings" pitchFamily="2" charset="2"/>
              </a:rPr>
              <a:t>data</a:t>
            </a:r>
            <a:endParaRPr lang="en-US" dirty="0">
              <a:sym typeface="Wingdings" pitchFamily="2" charset="2"/>
            </a:endParaRPr>
          </a:p>
          <a:p>
            <a:pPr marL="0" indent="0">
              <a:buNone/>
            </a:pPr>
            <a:endParaRPr lang="en-US" dirty="0"/>
          </a:p>
        </p:txBody>
      </p:sp>
      <p:sp>
        <p:nvSpPr>
          <p:cNvPr id="4" name="Slide Number Placeholder 3">
            <a:extLst>
              <a:ext uri="{FF2B5EF4-FFF2-40B4-BE49-F238E27FC236}">
                <a16:creationId xmlns:a16="http://schemas.microsoft.com/office/drawing/2014/main" id="{0E9A9DEC-8A4C-5152-7A2E-E8AE56047DD2}"/>
              </a:ext>
            </a:extLst>
          </p:cNvPr>
          <p:cNvSpPr>
            <a:spLocks noGrp="1"/>
          </p:cNvSpPr>
          <p:nvPr>
            <p:ph type="sldNum" sz="quarter" idx="12"/>
          </p:nvPr>
        </p:nvSpPr>
        <p:spPr/>
        <p:txBody>
          <a:bodyPr/>
          <a:lstStyle/>
          <a:p>
            <a:pPr lvl="1"/>
            <a:fld id="{B7E7A024-158A-42C6-8EE4-794CA031091A}" type="slidenum">
              <a:rPr lang="en-US" altLang="en-US" smtClean="0"/>
              <a:pPr lvl="1"/>
              <a:t>9</a:t>
            </a:fld>
            <a:endParaRPr lang="en-US" altLang="en-US"/>
          </a:p>
        </p:txBody>
      </p:sp>
      <p:pic>
        <p:nvPicPr>
          <p:cNvPr id="6" name="Picture 5" descr="A diagram of a diagram&#10;&#10;Description automatically generated with medium confidence">
            <a:extLst>
              <a:ext uri="{FF2B5EF4-FFF2-40B4-BE49-F238E27FC236}">
                <a16:creationId xmlns:a16="http://schemas.microsoft.com/office/drawing/2014/main" id="{4B794C73-B64A-73FE-C67D-159D749A72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2743200"/>
            <a:ext cx="6477000" cy="1714500"/>
          </a:xfrm>
          <a:prstGeom prst="rect">
            <a:avLst/>
          </a:prstGeom>
        </p:spPr>
      </p:pic>
    </p:spTree>
    <p:extLst>
      <p:ext uri="{BB962C8B-B14F-4D97-AF65-F5344CB8AC3E}">
        <p14:creationId xmlns:p14="http://schemas.microsoft.com/office/powerpoint/2010/main" val="231976059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3"/>
  <p:tag name="MMPROD_UIPERSISTENCEDATA" val="MMPROD_UIPERSISTENCEDATA"/>
  <p:tag name="MMPROD_THEME_BG_IMAGE" val=""/>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NjA5Nzcz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PHVpc2hvdyBuYW1lPSJwcmVzZW50ZXJwaG90byIgdmFsdWU9InRydWUiLz48dWlzaG93IG5hbWU9InByZXNlbnRlcm5hbWUiIHZhbHVlPSJ0cnVlIi8+PHVpc2hvdyBuYW1lPSJwcmVzZW50ZXJ0aXRsZSIgdmFsdWU9InRydWUiLz48dWlzaG93IG5hbWU9InByZXNlbnRlcmVtYWlsIiB2YWx1ZT0idHJ1ZSIvPjx1aXNob3cgbmFtZT0icHJlc2VudGVyYmlvIiB2YWx1ZT0idHJ1ZSIvPjx1aXNob3cgbmFtZT0iY29tcGFueWxvZ28iIHZhbHVlPSJ0cnVlIi8+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PHVpc2hvdyBuYW1lPSJ2aWV3Y2hhbmdlIiB2YWx1ZT0idHJ1ZSIvPjx1aXNob3cgbmFtZT0iYWx3YXlzU2NydW5jaCIgdmFsdWU9ImZhbHNlIi8+PHVpc2hvdyBuYW1lPSJpbml0aWFsZGlzcGxheW1vZGVpc25vcm1hbCIgdmFsdWU9InRydWUiLz48dWlyZXBsYWNlIG5hbWU9ImxvZ28iIHZhbHVlPSIiLz48dWlyZXBsYWNlIG5hbWU9ImJnaW1hZ2UiIHZhbHVlPSIiLz48dWlyZXBsYWNlIG5hbWU9ImluaXRpYWx0YWIiIHZhbHVlPSJvdXRsaW5lIi8+PHVpc2hvdyBuYW1lPSJjY3RleHRoaWdobGlnaHRpbmciIHZhbHVlPSJ0cnVlIi8+DQoJPC9sYXlvdXQ+DQoJPHByZWxvYWRlcj48c2V0Qm9vbCBuYW1lPSJkaXNhYmxlQXNzZXRQcmVsb2FkZXIiIHZhbHVlPSJ0cnVlIi8+PC9wcmVsb2FkZXI+PGxhbmd1YWdlIGlkPSJlb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dWl0ZXh0IG5hbWU9IkFUVEFDSE1FTlRfUFJFVklFV19XQVJOSU5HTVNHX1RJVExFU1RSSU5HIiB2YWx1ZT0iQXR0YWNobWVudCBXYXJuaW5nIi8+DQoJCTx1aXRleHQgbmFtZT0iQVRUQUNITUVOVF9QUkVWSUVXX1dBUk5JTkdNU0ciIHZhbHVlPSJBdHRhY2htZW50cyBkbyBub3Qgb3BlbiBpbiBQcmV2aWV3IG1vZGUuIFBsZWFzZSB1c2UgcHVibGlzaCB0byBzZWUgdGhlIHJlc3VsdHMiLz4NCgkJPHVpdGV4dCBuYW1lPSJDT0xMQUJfTE9DQUxfUExBWUJBQ0tfTVNHIiB2YWx1ZT0iQ29udGVudCBpcyBiZWluZyBwbGF5ZWQgbG9jYWxseS4gQ29sbGFib3JhdGlvbiBkb2VzIG5vdCB3b3JrIGluIHRoaXMgbW9kZSIvPg0KCQk8dWl0ZXh0IG5hbWU9IkNPTExBQl9MT0NBTF9QTEFZQkFDS19USVRMRSIgdmFsdWU9IkxvY2FsIFBsYXliYWNrIi8+DQoJCTx1aXRleHQgbmFtZT0iQ09MTEFCX0xPQ0FMX1BMQVlCQUNLQlROIiB2YWx1ZT0iT2s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DQoJCTx1aXRleHQgbmFtZT0iU0NSVUJCQVJTVEFUVVNfTk9BVURJTyIgdmFsdWU9Ik5vIEF1ZGlvIi8+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DQoJCTx1aXRleHQgbmFtZT0iU0NSVUJCQVJTVEFUVVNfUkVWSUVXUVVJWiIgdmFsdWU9IlJldmlld2luZyBRdWl6Ii8+DQoJCTwhLS0gc3Vic3RpdHV0aW9uOiAlbSA9PSBtaW51dGVzIHJlbWFpbmluZyAtLT4NCgkJPCEtLSBzdWJzdGl0dXRpb246ICVzID09IHNlY29uZHMgcmVtYWluaW5nIC0tPg0KCQk8dWl0ZXh0IG5hbWU9IkVMQVBTRUQiIHZhbHVlPSIlbSBNaW51dGVzICVzIFNlY29uZHMgUmVtYWluaW5nIi8+DQoJCTx1aXRleHQgbmFtZT0iTk9URk9VTkQiIHZhbHVlPSJOb3RoaW5nIEZvdW5kIi8+DQoJCTx1aXRleHQgbmFtZT0iQVRUQUNITUVOVFMiIHZhbHVlPSJBdHRhY2htZW50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DQoJCTx1aXRleHQgbmFtZT0iQ09VUlNFX1NUQVRVUyIgdmFsdWU9Ik1vZHVsZSBTdGF0dXMiLz4NCgkJPHVpdGV4dCBuYW1lPSJQQVNTRURfU1RSSU5HIiB2YWx1ZT0iUGFzc2VkIi8+DQoJCTx1aXRleHQgbmFtZT0iRkFJTEVEX1NUUklORyIgdmFsdWU9IkZhaWxlZCIvPg0KCQk8IS0tcXVpeiBwb2QgYW5kIG1lc3NhZ2UgYm94IHRleHRzLS0+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FVSVpQT0RfUVVJWl9BVFRFTVBUIiB2YWx1ZT0iUXVpeiBBdHRlbXB0OiIvPg0KCQk8dWl0ZXh0IG5hbWU9IlFVSVpQT0RfUVVJWl9BVFRFTVBUX1ZBTFVFIiB2YWx1ZT0iJW4gb2YgJXQiLz4NCgkJPHVpdGV4dCBuYW1lPSJRVUlaUE9EX1FVSVpfU0NPUkUiIHZhbHVlPSJTY29yZWQ6Ii8+DQoJCTx1aXRleHQgbmFtZT0iUVVJWlBPRF9RVUlaX1BBU1NTQ09SRSIgdmFsdWU9IlBhc3NpbmcgU2NvcmU6Ii8+DQoJCTx1aXRleHQgbmFtZT0iUVVJWlBPRF9RVUlaX01BWFNDT1JFIiB2YWx1ZT0iTWF4IFNjb3JlOiIvPg0KCQk8dWl0ZXh0IG5hbWU9IlFVSVpQT0RfUVVFU0FUTVBUX1NUUiIgdmFsdWU9IkF0dGVtcHQ6ICVuIG9mICV0Ii8+DQoJCTx1aXRleHQgbmFtZT0iUVVJWlBPRF9RVUVTVFlQRV9TVFIiIHZhbHVlPSJUeXBlOiAlcyIvPg0KCQk8dWl0ZXh0IG5hbWU9IlFVSVpQT0RfUVVFU1RZUEVfR1JEIiB2YWx1ZT0iR3JhZGVkIi8+DQoJCTx1aXRleHQgbmFtZT0iUVVJWlBPRF9RVUVTVFlQRV9TVlkiIHZhbHVlPSJTdXJ2ZXkiLz4NCgkJPHVpdGV4dCBuYW1lPSJRVUlaUE9EX1FVSVpBVE1QVF9JTkYiIHZhbHVlPSJJbmZpbml0ZSIvPg0KCQk8dWl0ZXh0IG5hbWU9IlFVSVpQT0RfUVVFU0FUTVBUX0lORiIgdmFsdWU9IkluZmluaXRlIi8+DQoJCTx1aXRleHQgbmFtZT0iV0FSTklOR01TR19ZRVNTVFJJTkciIHZhbHVlPSJZZXMiLz4NCgkJPHVpdGV4dCBuYW1lPSJXQVJOSU5HTVNHX05PU1RSSU5HIiB2YWx1ZT0iTm8iLz4NCgkJPHVpdGV4dCBuYW1lPSJXQVJOSU5HTVNHX1RJVExFU1RSSU5HIiB2YWx1ZT0iUXVpeiBOYXZpZ2F0aW9uIFdhcm5pbmciLz4NCgkJPHVpdGV4dCBuYW1lPSJXQVJOSU5HTVNHX01TR1NUUklORyIgdmFsdWU9IlRoZXJlIGFyZSB1bi1hdHRlbXB0ZWQgcXVlc3Rpb25zIGluIHRoaXMgUXVpei4mI3hBOyYjeEE7Q2xpY2tpbmcgWWVzIHdpbGwgdGFrZSB5b3Ugb3V0IG9mIHRoZSBRdWl6LiBDbGljayBObyB0byBjb250aW51ZSB0aGUgUXVpei4iLz4NCgkJPHVpdGV4dCBuYW1lPSJJTkZPUk1BVElPTl9IMjY0X0ZMQVNIUExBWUVSIiB2YWx1ZT0iVGhlIGN1cnJlbnQgdmVyc2lvbiBvZiBGbGFzaCBQbGF5ZXIgaW5zdGFsbGVkIG9uIHlvdXIgbWFjaGluZSBkb2VzIG5vdCBzdXBwb3J0IHRoaXMgdmlkZW8uIENsaWNrIG9uIHRoZSB2aWRlbyBhcmVhIHRvIGRvd25sb2FkIHRoZSBsYXRlc3Q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TaG93IHNpZGViYXIgdG8gcGFydGljaXBhbnRzIi8+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YX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kFUVEFDSE1FTlRfUFJFVklFV19XQVJOSU5HTVNHX1RJVExFU1RSSU5HIiB2YWx1ZT0i2KrYrdiw2YrYsSDYudmGINin2YTZhdix2YHZgtin2KoiLz4NCgkJPHVpdGV4dCBuYW1lPSJBVFRBQ0hNRU5UX1BSRVZJRVdfV0FSTklOR01TRyIgdmFsdWU9ItmE2Kcg2YrZhdmD2YYg2YHYqtitINin2YTZhdix2YHZgtin2Kog2YHZiiDZhtmF2Lcg2KfZhNmF2LnYp9mK2YbYqS4g2KfZhNix2KzYp9ihINin2LPYqtiu2K/Yp9mFINmG2LTYsSDZhNix2KTZitipINin2YTZhtiq2KfYptisLiIvPg0KCQk8dWl0ZXh0IG5hbWU9IlVOTkFNRURTTElERVRJVExFIiB2YWx1ZT0i2LTYsdmK2K3YqSAlbiIvPg0KCQk8dWl0ZXh0IG5hbWU9IkNPTExBQl9MT0NBTF9QTEFZQkFDS19NU0ciIHZhbHVlPSLZitis2LHZiiDYrdin2YTZitin2Ysg2KrYtNi62YrZhCDYp9mE2YXYrdiq2YjZiSDZhdit2YTZitin2YsuINin2YTYqti52KfZiNmGINmE2Kcg2YrYudmF2YQg2YHZiiDZh9iw2Kcg2KfZhNmI2LbYuS4iLz4NCgkJPHVpdGV4dCBuYW1lPSJDT0xMQUJfTE9DQUxfUExBWUJBQ0tfVElUTEUiIHZhbHVlPSLYqti02LrZitmEINmF2K3ZhNmKIi8+DQoJCTx1aXRleHQgbmFtZT0iQ09MTEFCX0xPQ0FMX1BMQVlCQUNLQlROIiB2YWx1ZT0i2YXZiNin2YHZgiIvPg0KCQk8IS0tIHN1YnN0aXR1dGlvbjogJW4gPT0gc2xpZGUgbnVtYmVyIC0tPg0KCQk8IS0tIHN1YnN0aXR1dGlvbjogJXQgPT0gdG90YWwgc2xpZGUgY291bnQgLS0+DQoJCTx1aXRleHQgbmFtZT0iU0NSVUJCQVJTVEFUVVNfU0xJREVJTkZPIiB2YWx1ZT0i2LTYsdmK2K3YqSAlbiAvICV0IHwgIi8+DQoJCTx1aXRleHQgbmFtZT0iU0NSVUJCQVJTVEFUVVNfU1RPUFBFRCIgdmFsdWU9ItmF2KrZiNmC2YEiLz4NCgkJPHVpdGV4dCBuYW1lPSJTQ1JVQkJBUlNUQVRVU19QTEFZSU5HIiB2YWx1ZT0i2YLZitivINin2YTYqti02LrZitmEIi8+DQoJCTx1aXRleHQgbmFtZT0iU0NSVUJCQVJTVEFUVVNfTk9BVURJTyIgdmFsdWU9ItmE2Kcg2YrZiNis2K8g2LXZiNiqIi8+DQoJCTx1aXRleHQgbmFtZT0iU0NSVUJCQVJTVEFUVVNfVklEUExBWUlORyIgdmFsdWU9Itin2YTZgdmK2K/ZitmIINmC2YrYryDYp9mE2KrYtNi62YrZhCIvPg0KCQk8dWl0ZXh0IG5hbWU9IlNDUlVCQkFSU1RBVFVTX0xPQURJTkciIHZhbHVlPSLZitis2LHZiiDYp9mE2KLZhiDYp9mE2KrYrdmF2YrZhC4uLiIvPg0KCQk8dWl0ZXh0IG5hbWU9IlNDUlVCQkFSU1RBVFVTX0JVRkZFUklORyIgdmFsdWU9ItmK2KzYsdmKINin2YTYotmGINin2YTYqtiu2LLZitmGINin2YTZhdik2YLYqiIvPg0KCQk8dWl0ZXh0IG5hbWU9IlNDUlVCQkFSU1RBVFVTX1FVRVNUSU9OIiB2YWx1ZT0i2KfZhNil2KzYp9io2Kkg2LnZhNmJINin2YTYs9ik2KfZhCIvPg0KCQk8dWl0ZXh0IG5hbWU9IlNDUlVCQkFSU1RBVFVTX1JFVklFV1FVSVoiIHZhbHVlPSLZhdix2KfYrNi52Kkg2KfZhNmF2LPYp9io2YLYqSIvPg0KCQk8IS0tIHN1YnN0aXR1dGlvbjogJW0gPT0gbWludXRlcyByZW1haW5pbmcgLS0+DQoJCTwhLS0gc3Vic3RpdHV0aW9uOiAlcyA9PSBzZWNvbmRzIHJlbWFpbmluZyAtLT4NCgkJPHVpdGV4dCBuYW1lPSJFTEFQU0VEIiB2YWx1ZT0iJW0g2K/Zgtin2KbZgiVzINir2YjYp9mGINmF2KrYqNmC2YrYqSIvPg0KCQk8dWl0ZXh0IG5hbWU9Ik5PVEZPVU5EIiB2YWx1ZT0i2YTZhSDZitmP2LnYq9ixINi52YTZiSDYtNmK2KEiLz4NCgkJPHVpdGV4dCBuYW1lPSJBVFRBQ0hNRU5UUyIgdmFsdWU9Itin2YTZhdix2YHZgtin2KoiLz4NCgkJPCEtLSBzdWJzdGl0dXRpb246ICVwID09IGN1cnJlbnQgc3BlYWtlcidzIHRpdGxlIC0tPg0KCQk8dWl0ZXh0IG5hbWU9IkJJT1dJTl9USVRMRSIgdmFsdWU9Itin2YTYs9mK2LHYqSDYp9mE2LDYp9iq2YrYqTogJXAiLz4NCgkJPHVpdGV4dCBuYW1lPSJCSU9CVE5fVElUTEUiIHZhbHVlPSLYp9mE2LPZitix2Kkg2KfZhNiw2KfYqtmK2KkiLz4NCgkJPHVpdGV4dCBuYW1lPSJESVZJREVSQlROX1RJVExFIiB2YWx1ZT0ifCIvPg0KCQk8dWl0ZXh0IG5hbWU9IkNPTlRBQ1RCVE5fVElUTEUiIHZhbHVlPSLYp9iq2LXYp9mEIi8+DQoJCTx1aXRleHQgbmFtZT0iVEFCX1FVSVoiIHZhbHVlPSLZhdiz2KfYqNmC2KkiLz4NCgkJPHVpdGV4dCBuYW1lPSJUQUJfT1VUTElORSIgdmFsdWU9ItmF2K7Yt9i3Ii8+DQoJCTx1aXRleHQgbmFtZT0iVEFCX1RIVU1CIiB2YWx1ZT0i2YXYtdi62ZHYsdipIi8+DQoJCTx1aXRleHQgbmFtZT0iVEFCX05PVEVTIiB2YWx1ZT0i2YXZhNin2K3YuNin2KoiLz4NCgkJPHVpdGV4dCBuYW1lPSJUQUJfU0VBUkNIIiB2YWx1ZT0i2KjYrdirIi8+DQoJCTx1aXRleHQgbmFtZT0iU0xJREVfSEVBRElORyIgdmFsdWU9Iti52YbZiNin2YYg2KfZhNi02LHZitit2KkgIi8+DQoJCTx1aXRleHQgbmFtZT0iRFVSQVRJT05fSEVBRElORyIgdmFsdWU9ItmF2K/YqSIvPg0KCQk8dWl0ZXh0IG5hbWU9IlNFQVJDSF9IRUFESU5HIiB2YWx1ZT0iOtin2YTYqNit2Ksg2LnZhiDZhti1Ii8+DQoJCTx1aXRleHQgbmFtZT0iVEhVTUJfSEVBRElORyIgdmFsdWU9Iti02LHZitit2KkiLz4NCgkJPHVpdGV4dCBuYW1lPSJUSFVNQl9JTkZPIiB2YWx1ZT0i2LnZhtmI2KfZhi/Zhdiv2Kkg2KfZhNi02LHZitit2KkiLz4NCgkJPHVpdGV4dCBuYW1lPSJBVFRBQ0hOQU1FX0hFQURJTkciIHZhbHVlPSLYp9iz2YUg2KfZhNmF2YTZgSIvPg0KCQk8dWl0ZXh0IG5hbWU9IkFUVEFDSFNJWkVfSEVBRElORyIgdmFsdWU9Itin2YTYrdis2YUiLz4NCgkJPHVpdGV4dCBuYW1lPSJTTElERV9OT1RFUyIgdmFsdWU9ItmF2YTYp9it2LjYp9iqINin2YTYtNix2YrYrdipIi8+DQoJCTx1aXRleHQgbmFtZT0iQ09VUlNFX1NUQVRVUyIgdmFsdWU9Itit2KfZhNipINin2YTZiNit2K/YqSIvPg0KCQk8dWl0ZXh0IG5hbWU9IlBBU1NFRF9TVFJJTkciIHZhbHVlPSLZhtis2KfYrSIvPg0KCQk8dWl0ZXh0IG5hbWU9IkZBSUxFRF9TVFJJTkciIHZhbHVlPSLZgdi02YQiLz4NCgkJPCEtLXF1aXogcG9kIGFuZCBtZXNzYWdlIGJveCB0ZXh0cy0tPg0KCQk8dWl0ZXh0IG5hbWU9IlFVSVpQT0RfUVVJWl9BVFRFTVBUIiB2YWx1ZT0i2LHZgtmFINin2YTZhdit2KfZiNmE2Kkg2YHZiiDYp9mE2YXYs9in2KjZgtipOiIvPg0KCQk8dWl0ZXh0IG5hbWU9IlFVSVpQT0RfUVVJWl9BVFRFTVBUX1ZBTFVFIiB2YWx1ZT0iJW4g2YXZhiAldCIvPg0KCQk8dWl0ZXh0IG5hbWU9IlFVSVpQT0RfUVVJWl9TQ09SRSIgdmFsdWU9IjrYp9mE2K/Ysdis2Kkg2KfZhNmF2LPYrNmE2KkiLz4NCgkJPHVpdGV4dCBuYW1lPSJRVUlaUE9EX1FVSVpfUEFTU1NDT1JFIiB2YWx1ZT0iOtiv2LHYrNipINin2YTZhtis2KfYrSIvPg0KCQk8dWl0ZXh0IG5hbWU9IlFVSVpQT0RfUVVJWl9NQVhTQ09SRSIgdmFsdWU9IjrYp9mE2K/Ysdis2Kkg2KfZhNmC2LXZiNmJIi8+DQoJCTx1aXRleHQgbmFtZT0iUVVJWlBPRF9RVUVTQVRNUFRfU1RSIiB2YWx1ZT0i2KfZhNmF2K3Yp9mI2YTYqSAlbiDZhdmGICV0Ii8+DQoJCTx1aXRleHQgbmFtZT0iUVVJWlBPRF9RVUVTVFlQRV9TVFIiIHZhbHVlPSLYp9mE2YbZiNi5OiAlcyIvPg0KCQk8dWl0ZXh0IG5hbWU9IlFVSVpQT0RfUVVFU1RZUEVfR1JEIiB2YWx1ZT0i2KrZhSDYqti12K3Zitit2YciLz4NCgkJPHVpdGV4dCBuYW1lPSJRVUlaUE9EX1FVRVNUWVBFX1NWWSIgdmFsdWU9Itin2LPYqti32YTYp9i5Ii8+DQoJCTx1aXRleHQgbmFtZT0iUVVJWlBPRF9RVUlaQVRNUFRfSU5GIiB2YWx1ZT0i2YTYpyDZhtmH2KfYptmKIi8+DQoJCTx1aXRleHQgbmFtZT0iUVVJWlBPRF9RVUVTQVRNUFRfSU5GIiB2YWx1ZT0i2YTYpyDZhtmH2KfYptmKIi8+DQoJCTx1aXRleHQgbmFtZT0iV0FSTklOR01TR19ZRVNTVFJJTkciIHZhbHVlPSLZhti52YUiLz4NCgkJPHVpdGV4dCBuYW1lPSJXQVJOSU5HTVNHX05PU1RSSU5HIiB2YWx1ZT0i2YTYpyIvPg0KCQk8dWl0ZXh0IG5hbWU9IldBUk5JTkdNU0dfVElUTEVTVFJJTkciIHZhbHVlPSLYqtit2LDZitixINi52YYg2KfZhNiq2YbZgtmEINmB2Yog2KfZhNmF2LPYp9io2YLYqSIvPg0KCQk8dWl0ZXh0IG5hbWU9IldBUk5JTkdNU0dfTVNHU1RSSU5HIiB2YWx1ZT0i2YfZhtin2YMg2KPYs9im2YTYqSDZhNmFINiq2KrZhSDYp9mE2KXYrNin2KjYqSDYudmE2YrZh9inINmB2Yog2KfZhNmF2LPYp9io2YLYqS4g2KfZhNmG2YLYsSDYudmE2Ykg2YbYudmFINiz2YrYrtix2KzZgyDZhdmGINin2YTZhdiz2KfYqNmC2KkuINin2YbZgtixINmE2Kcg2YTZhdiq2KfYqNi52Kkg2KfZhNmF2LPYp9io2YLYqS4iLz4NCgkJPHVpdGV4dCBuYW1lPSJJTkZPUk1BVElPTl9IMjY0X0ZMQVNIUExBWUVSIiB2YWx1ZT0i2YbYs9iu2KkgRmxhc2ggUGxheWVyICDYp9mE2YXYq9io2KrYqSDYrdin2YTZitin2Ysg2LnZhNmJINis2YfYp9iy2YMg2YTYpyDYqtiv2LnZhSDZh9iw2Kcg2KfZhNmB2YrYr9mK2YguINin2YbZgtixINi52YTZiSDZhdmG2LfZgtipINin2YTZgdmK2K/ZitmIINmE2KrZhtiy2YrZhCDYo9it2K/YqyDZhtiz2K7YqSDZhdmG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2KXYuNmH2KfYsSDYp9mE2LTYsdmK2Lcg2KfZhNis2KfZhtio2Yog2YTZhNmF2LTYp9ix2YPZitmGIi8+DQoJCTx1aXRleHQgbmFtZT0iTVVURSIgdmFsdWU9Iti12KfZhdiqIi8+DQoJCTx1aXRleHQgbmFtZT0iRE9DV1JBUF9USVRMRSIgdmFsdWU9Itin2YTZhdmE2YHYp9iqINin2YTZhdix2YHZgtipINmB2YogUHJlc2VudGVyIi8+DQoJCTx1aXRleHQgbmFtZT0iRE9DV1JBUF9NU0ciIHZhbHVlPSLYp9mE2K3Zgdi4INmB2Yog2KzZh9in2LIg2KfZhNmD2YXYqNmK2YjYqtixIi8+DQoJCTx1aXRleHQgbmFtZT0iRE9DV1JBUF9QUk9NUFQiIHZhbHVlPSLYp9mG2YLYsSDZh9mG2Kcg2YTZhNiq2YbYstmK2Y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kFUVEFDSE1FTlRfUFJFVklFV19XQVJOSU5HTVNHX1RJVExFU1RSSU5HIiB2YWx1ZT0iV2FybnVuZyBiZWltIMOWZmZuZW4gdm9uIEFubGFnZW4iLz4NCgkJPHVpdGV4dCBuYW1lPSJBVFRBQ0hNRU5UX1BSRVZJRVdfV0FSTklOR01TRyIgdmFsdWU9IkFuaMOkbmdlIGvDtm5uZW4gbmljaHQgaW0gVm9yc2NoYXUtTW9kdXMgZ2XDtmZmbmV0IHdlcmRlbi4gVmVyd2VuZGVuIFNpZSDigJ5WZXLDtmZmZW50bGljaGVu4oCcLCB1bSBkaWUgRXJnZWJuaXNzZSBhbnp1emVpZ2VuLiIvPg0KCQk8dWl0ZXh0IG5hbWU9IkNPTExBQl9MT0NBTF9QTEFZQkFDS19NU0ciIHZhbHVlPSJJbmhhbHQgd2lyZCBsb2thbCBnZXNwaWVsdC4gWnVzYW1tZW5hcmJlaXQgZnVua3Rpb25pZXJ0IGluIGRpZXNlbSBNb2R1cyBuaWNodC4iLz4NCgkJPHVpdGV4dCBuYW1lPSJDT0xMQUJfTE9DQUxfUExBWUJBQ0tfVElUTEUiIHZhbHVlPSJMb2thbGUgV2llZGVyZ2FiZSIvPg0KCQk8dWl0ZXh0IG5hbWU9IkNPTExBQl9MT0NBTF9QTEFZQkFDS0JUTiIgdmFsdWU9Ik9LIi8+DQoJCTx1aXRleHQgbmFtZT0iVU5OQU1FRFNMSURFVElUTEUiIHZhbHVlPSJGb2xpZSAlbiIvPg0KCQk8IS0tIHN1YnN0aXR1dGlvbjogJW4gPT0gc2xpZGUgbnVtYmVyIC0tPg0KCQk8IS0tIHN1YnN0aXR1dGlvbjogJXQgPT0gdG90YWwgc2xpZGUgY291bnQgLS0+DQoJCTx1aXRleHQgbmFtZT0iU0NSVUJCQVJTVEFUVVNfU0xJREVJTkZPIiB2YWx1ZT0iRm9saWUgJW4gLyAldCB8ICIvPg0KCQk8dWl0ZXh0IG5hbWU9IlNDUlVCQkFSU1RBVFVTX1NUT1BQRUQiIHZhbHVlPSJCZWVuZGV0Ii8+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DQoJCTx1aXRleHQgbmFtZT0iU0NSVUJCQVJTVEFUVVNfUVVFU1RJT04iIHZhbHVlPSJGcmFnZSBiZWFudHdvcnRlbiIvPg0KCQk8dWl0ZXh0IG5hbWU9IlNDUlVCQkFSU1RBVFVTX1JFVklFV1FVSVoiIHZhbHVlPSJOb2NobWFscyBkdXJjaHNlaGVuIi8+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DQoJCTx1aXRleHQgbmFtZT0iQklPV0lOX1RJVExFIiB2YWx1ZT0iU3ByZWNoZXI6ICVwIi8+DQoJCTx1aXRleHQgbmFtZT0iQklPQlROX1RJVExFIiB2YWx1ZT0iU3ByZWNoZXIiLz4NCgkJPHVpdGV4dCBuYW1lPSJESVZJREVSQlROX1RJVExFIiB2YWx1ZT0ifCIvPg0KCQk8dWl0ZXh0IG5hbWU9IkNPTlRBQ1RCVE5fVElUTEUiIHZhbHVlPSJLb250YWt0Ii8+DQoJCTx1aXRleHQgbmFtZT0iVEFCX1FVSVoiIHZhbHVlPSJRdWl6Ii8+DQoJCTx1aXRleHQgbmFtZT0iVEFCX09VVExJTkUiIHZhbHVlPSJTdHJ1a3R1ciIvPg0KCQk8dWl0ZXh0IG5hbWU9IlRBQl9USFVNQiIgdmFsdWU9Ik1pbmlhdHVyIi8+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HVpdGV4dCBuYW1lPSJDT1VSU0VfU1RBVFVTIiB2YWx1ZT0iTW9kdWxzdGF0dXMiLz4NCgkJPHVpdGV4dCBuYW1lPSJQQVNTRURfU1RSSU5HIiB2YWx1ZT0iRXJmb2xncmVpY2giLz4NCgkJPHVpdGV4dCBuYW1lPSJGQUlMRURfU1RSSU5HIiB2YWx1ZT0iRmVobGdlc2NobGFnZW4iLz4NCgkJPCEtLXF1aXogcG9kIGFuZCBtZXNzYWdlIGJveCB0ZXh0cy0tPg0KCQk8dWl0ZXh0IG5hbWU9IlFVSVpQT0RfUVVJWl9BVFRFTVBUIiB2YWx1ZT0iUXVpenZlcnN1Y2g6Ii8+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DQoJCTx1aXRleHQgbmFtZT0iUVVJWlBPRF9RVUVTQVRNUFRfU1RSIiB2YWx1ZT0iVmVyc3VjaDogJW4gdm9uICV0Ii8+DQoJCTx1aXRleHQgbmFtZT0iUVVJWlBPRF9RVUVTVFlQRV9TVFIiIHZhbHVlPSJUeXA6ICVzIi8+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QXVzIi8+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DQoJPGxhbmd1YWdlIGlkPSJm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JBdmVydGlzc2VtZW50IGNvbmNlcm5hbnQgbGEgcGnDqGNlIGpvaW50ZSIvPg0KCQk8dWl0ZXh0IG5hbWU9IkFUVEFDSE1FTlRfUFJFVklFV19XQVJOSU5HTVNHIiB2YWx1ZT0iTGVzIHBpw6hjZXMgam9pbnRlcyBuZSBwZXV2ZW50IHBhcyDDqnRyZSBvdXZlcnRlcyBlbiBtb2RlIEFwZXLDp3UuIFV0aWxpc2V6IGxhIHB1YmxpY2F0aW9uIHBvdXIgYWZmaWNoZXIgbGVzIHLDqXN1bHRhdHMuIi8+DQoJCTx1aXRleHQgbmFtZT0iQ09MTEFCX0xPQ0FMX1BMQVlCQUNLX01TRyIgdmFsdWU9IkxlIGNvbnRlbnUgZXN0IGx1IGxvY2FsZW1lbnQuIExhIGNvbGxhYm9yYXRpb24gbuKAmWVzdCBwYXMgcHJpc2UgZW4gY2hhcmdlIHBvdXIgY2UgbW9kZS4iLz4NCgkJPHVpdGV4dCBuYW1lPSJDT0xMQUJfTE9DQUxfUExBWUJBQ0tfVElUTEUiIHZhbHVlPSJMZWN0dXJlIGxvY2FsZSIvPg0KCQk8dWl0ZXh0IG5hbWU9IkNPTExBQl9MT0NBTF9QTEFZQkFDS0JUTiIgdmFsdWU9Ik9rIi8+DQoJCTx1aXRleHQgbmFtZT0iVU5OQU1FRFNMSURFVElUTEUiIHZhbHVlPSJEaWFwb3NpdGl2ZSAlbiIvPg0KCQk8IS0tIHN1YnN0aXR1dGlvbjogJW4gPT0gc2xpZGUgbnVtYmVyIC0tPg0KCQk8IS0tIHN1YnN0aXR1dGlvbjogJXQgPT0gdG90YWwgc2xpZGUgY291bnQgLS0+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DQoJCTx1aXRleHQgbmFtZT0iU0NSVUJCQVJTVEFUVVNfVklEUExBWUlORyIgdmFsdWU9IkxlY3R1cmUgdmlkw6lvIGVuIGNvdXJzIi8+DQoJCTx1aXRleHQgbmFtZT0iU0NSVUJCQVJTVEFUVVNfTE9BRElORyIgdmFsdWU9IkNoYXJnZW1lbnQgZW4gY291cnMiLz4NCgkJPHVpdGV4dCBuYW1lPSJTQ1JVQkJBUlNUQVRVU19CVUZGRVJJTkciIHZhbHVlPSJNaXNlIGVuIG3DqW1vaXJlIi8+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DQoJCTx1aXRleHQgbmFtZT0iRUxBUFNFRCIgdmFsdWU9IiVtIG1pbnV0ZXMgJXMgc2Vjb25kZXMgcmVzdGFudGVzIi8+DQoJCTx1aXRleHQgbmFtZT0iTk9URk9VTkQiIHZhbHVlPSJSaWVuIHRyb3V2w6kiLz4NCgkJPHVpdGV4dCBuYW1lPSJBVFRBQ0hNRU5UUyIgdmFsdWU9IlBpw6hjZXMgam9pbnRlcyIvPg0KCQk8IS0tIHN1YnN0aXR1dGlvbjogJXAgPT0gY3VycmVudCBzcGVha2VyJ3MgdGl0bGUgLS0+DQoJCTx1aXRleHQgbmFtZT0iQklPV0lOX1RJVExFIiB2YWx1ZT0iQmlvIDogJXAiLz4NCgkJPHVpdGV4dCBuYW1lPSJCSU9CVE5fVElUTEUiIHZhbHVlPSJCaW8gOiIvPg0KCQk8dWl0ZXh0IG5hbWU9IkRJVklERVJCVE5fVElUTEUiIHZhbHVlPSJ8Ii8+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HVpdGV4dCBuYW1lPSJDT1VSU0VfU1RBVFVTIiB2YWx1ZT0iU3RhdHV0IGR1IG1vZHVsZSIvPg0KCQk8dWl0ZXh0IG5hbWU9IlBBU1NFRF9TVFJJTkciIHZhbHVlPSJSw6l1c3NpIi8+DQoJCTx1aXRleHQgbmFtZT0iRkFJTEVEX1NUUklORyIgdmFsdWU9IkVjaG91w6kiLz4NCgkJPCEtLXF1aXogcG9kIGFuZCBtZXNzYWdlIGJveCB0ZXh0cy0tPg0KCQk8dWl0ZXh0IG5hbWU9IlFVSVpQT0RfUVVJWl9BVFRFTVBUIiB2YWx1ZT0iVGVudGF0aXZlIGRlIHF1ZXN0aW9ubmFpcmUgOiIvPg0KCQk8dWl0ZXh0IG5hbWU9IlFVSVpQT0RfUVVJWl9BVFRFTVBUX1ZBTFVFIiB2YWx1ZT0iJW4gc3VyICV0Ii8+DQoJCTx1aXRleHQgbmFtZT0iUVVJWlBPRF9RVUlaX1NDT1JFIiB2YWx1ZT0iTm90ZSBvYnRlbnVlIDoiLz4NCgkJPHVpdGV4dCBuYW1lPSJRVUlaUE9EX1FVSVpfUEFTU1NDT1JFIiB2YWx1ZT0iTm90ZSBkJ2FkbWlzc2liaWxpdMOpwqA6Ii8+DQoJCTx1aXRleHQgbmFtZT0iUVVJWlBPRF9RVUlaX01BWFNDT1JFIiB2YWx1ZT0iTm90ZSBtYXhpbWFsZSA6Ii8+DQoJCTx1aXRleHQgbmFtZT0iUVVJWlBPRF9RVUVTQVRNUFRfU1RSIiB2YWx1ZT0iVGVudGF0aXZlIDogJW4gc3VyICV0Ii8+DQoJCTx1aXRleHQgbmFtZT0iUVVJWlBPRF9RVUVTVFlQRV9TVFIiIHZhbHVlPSJUeXBlOiAlcyIvPg0KCQk8dWl0ZXh0IG5hbWU9IlFVSVpQT0RfUVVFU1RZUEVfR1JEIiB2YWx1ZT0iTm90w6kiLz4NCgkJPHVpdGV4dCBuYW1lPSJRVUlaUE9EX1FVRVNUWVBFX1NWWSIgdmFsdWU9IkVucXXDqnRlIi8+DQoJCTx1aXRleHQgbmFtZT0iUVVJWlBPRF9RVUlaQVRNUFRfSU5GIiB2YWx1ZT0iSWxsaW1pdMOpIi8+DQoJCTx1aXRleHQgbmFtZT0iUVVJWlBPRF9RVUVTQVRNUFRfSU5GIiB2YWx1ZT0iSWxsaW1pdMOpIi8+DQoJCTx1aXRleHQgbmFtZT0iV0FSTklOR01TR19ZRVNTVFJJTkciIHZhbHVlPSJPdWkiLz4NCgkJPHVpdGV4dCBuYW1lPSJXQVJOSU5HTVNHX05PU1RSSU5HIiB2YWx1ZT0iTm9uIi8+DQoJCTx1aXRleHQgbmFtZT0iV0FSTklOR01TR19USVRMRVNUUklORyIgdmFsdWU9IkF2ZXJ0aXNzZW1lbnQgZGUgbmF2aWdhdGlvbiBkdSBxdWVzdGlvbm5haXJlIi8+DQoJCTx1aXRleHQgbmFtZT0iV0FSTklOR01TR19NU0dTVFJJTkciIHZhbHVlPSJWb3VzIG4nYXZleiBwYXMgcsOpcG9uZHUgw6AgY2VydGFpbmVzIHF1ZXN0aW9ucyBkZSBjZSBxdWVzdGlvbm5haXJlLiYjeEE7JiN4QTtTaSB2b3VzIGNsaXF1ZXogc3VyIE91aSwgdm91cyBxdWl0dGVyZXogbGUgcXVlc3Rpb25uYWlyZS4gQ2xpcXVleiBzdXIgTm9uIHBvdXIgY29udGludWVyIGxlIHF1ZXN0aW9ubmFpcmUuIi8+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ua3u+S7mOODleOCoeOCpOODq+itpuWRiiIvPg0KCQk8dWl0ZXh0IG5hbWU9IkFUVEFDSE1FTlRfUFJFVklFV19XQVJOSU5HTVNHIiB2YWx1ZT0i5re75LuY44OV44Kh44Kk44Or44Gv44OX44Os44OT44Ol44O844Oi44O844OJ44Gn44Gv6ZaL44GN44G+44Gb44KT44CC44OR44OW44Oq44OD44K344Ol44KS5L2/55So44GX44Gm57WQ5p6c44KS6KGo56S644GX44Gm44GP44Gg44GV44GE44CCIi8+DQoJCTx1aXRleHQgbmFtZT0iQ09MTEFCX0xPQ0FMX1BMQVlCQUNLX01TRyIgdmFsdWU9IuOCs+ODs+ODhuODs+ODhOOBr+ODreODvOOCq+ODq+OBp+WGjeeUn+OBleOCjOOBpuOBhOOBvuOBmeOAguOBk+OBruODouODvOODieOBp+OBr+WFseWQjOS9nOalreOBp+OBjeOBvuOBm+OCk+OAgiIvPg0KCQk8dWl0ZXh0IG5hbWU9IkNPTExBQl9MT0NBTF9QTEFZQkFDS19USVRMRSIgdmFsdWU9IuODreODvOOCq+ODq+WGjeeUnyIvPg0KCQk8dWl0ZXh0IG5hbWU9IkNPTExBQl9MT0NBTF9QTEFZQkFDS0JUTiIgdmFsdWU9Ik9LIi8+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1ZJRFBMQVlJTkciIHZhbHVlPSLjg5Pjg4fjgqrlho3nlJ/kuK0iLz4NCgkJPHVpdGV4dCBuYW1lPSJTQ1JVQkJBUlNUQVRVU19MT0FESU5HIiB2YWx1ZT0i44Ot44O844OJ5LitIi8+DQoJCTx1aXRleHQgbmFtZT0iU0NSVUJCQVJTVEFUVVNfQlVGRkVSSU5HIiB2YWx1ZT0i44OQ44OD44OV44Kh5LitIi8+DQoJCTx1aXRleHQgbmFtZT0iU0NSVUJCQVJTVEFUVVNfUVVFU1RJT04iIHZhbHVlPSLos6rllY/jgavnrZTjgYjjgabkuIvjgZXjgYQiLz4NCgkJPHVpdGV4dCBuYW1lPSJTQ1JVQkJBUlNUQVRVU19SRVZJRVdRVUlaIiB2YWx1ZT0i44Kv44Kk44K644KS44Os44OT44Ol44O844GX44Gm44GE44G+44GZIi8+DQoJCTwhLS0gc3Vic3RpdHV0aW9uOiAlbSA9PSBtaW51dGVzIHJlbWFpbmluZyAtLT4NCgkJPCEtLSBzdWJzdGl0dXRpb246ICVzID09IHNlY29uZHMgcmVtYWluaW5nIC0tPg0KCQk8dWl0ZXh0IG5hbWU9IkVMQVBTRUQiIHZhbHVlPSLmrovjgoogOiAlbSDliIYgJXMg56eSIi8+DQoJCTx1aXRleHQgbmFtZT0iTk9URk9VTkQiIHZhbHVlPSLkvZXjgoLopovjgaTjgYvjgorjgb7jgZvjgpMiLz4NCgkJPHVpdGV4dCBuYW1lPSJBVFRBQ0hNRU5UUyIgdmFsdWU9Iua3u+S7mCIvPg0KCQk8IS0tIHN1YnN0aXR1dGlvbjogJXAgPT0gY3VycmVudCBzcGVha2VyJ3MgdGl0bGUgLS0+DQoJCTx1aXRleHQgbmFtZT0iQklPV0lOX1RJVExFIiB2YWx1ZT0i57WM5q20IDogJXAiLz4NCgkJPHVpdGV4dCBuYW1lPSJCSU9CVE5fVElUTEUiIHZhbHVlPSLntYzmrbQiLz4NCgkJPHVpdGV4dCBuYW1lPSJESVZJREVSQlROX1RJVExFIiB2YWx1ZT0ifCIvPg0KCQk8dWl0ZXh0IG5hbWU9IkNPTlRBQ1RCVE5fVElUTEUiIHZhbHVlPSLjgYrllY/jgYTlkIjjgo/jgZsiLz4NCgkJPHVpdGV4dCBuYW1lPSJUQUJfUVVJWiIgdmFsdWU9IuOCr+OCpOOCui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x1aXRleHQgbmFtZT0iQ09VUlNFX1NUQVRVUyIgdmFsdWU9IuODouOCuOODpeODvOODq+OCueODhuODvOOCv+OCuSIvPg0KCQk8dWl0ZXh0IG5hbWU9IlBBU1NFRF9TVFJJTkciIHZhbHVlPSLlkIjmoLwiLz4NCgkJPHVpdGV4dCBuYW1lPSJGQUlMRURfU1RSSU5HIiB2YWx1ZT0i5LiN5ZCI5qC8Ii8+DQoJCTwhLS1xdWl6IHBvZCBhbmQgbWVzc2FnZSBib3ggdGV4dHMtLT4NCgkJPHVpdGV4dCBuYW1lPSJRVUlaUE9EX1FVSVpfQVRURU1QVCIgdmFsdWU9IuOCr+OCpOOCuuippuihjOWbnuaVsCA6ICIvPg0KCQk8dWl0ZXh0IG5hbWU9IlFVSVpQT0RfUVVJWl9BVFRFTVBUX1ZBTFVFIiB2YWx1ZT0iJW4gLyAldCIvPg0KCQk8dWl0ZXh0IG5hbWU9IlFVSVpQT0RfUVVJWl9TQ09SRSIgdmFsdWU9IuOCueOCs+OCoiA6ICIvPg0KCQk8dWl0ZXh0IG5hbWU9IlFVSVpQT0RfUVVJWl9QQVNTU0NPUkUiIHZhbHVlPSLlkIjmoLzngrkgOiIvPg0KCQk8dWl0ZXh0IG5hbWU9IlFVSVpQT0RfUVVJWl9NQVhTQ09SRSIgdmFsdWU9IuacgOmrmOW+l+eCuSA6ICIvPg0KCQk8dWl0ZXh0IG5hbWU9IlFVSVpQT0RfUVVFU0FUTVBUX1NUUiIgdmFsdWU9IuippuihjOWbnuaVsCA6ICVuIC8gJXQiLz4NCgkJPHVpdGV4dCBuYW1lPSJRVUlaUE9EX1FVRVNUWVBFX1NUUiIgdmFsdWU9IuOCv+OCpOODlyA6ICVzIi8+DQoJCTx1aXRleHQgbmFtZT0iUVVJWlBPRF9RVUVTVFlQRV9HUkQiIHZhbHVlPSLoqZXkvqEiLz4NCgkJPHVpdGV4dCBuYW1lPSJRVUlaUE9EX1FVRVNUWVBFX1NWWSIgdmFsdWU9IuOCouODs+OCseODvOODiCIvPg0KCQk8dWl0ZXh0IG5hbWU9IlFVSVpQT0RfUVVJWkFUTVBUX0lORiIgdmFsdWU9IueEoeWItumZkCIvPg0KCQk8dWl0ZXh0IG5hbWU9IlFVSVpQT0RfUVVFU0FUTVBUX0lORiIgdmFsdWU9IueEoeWItumZkCIvPg0KCQk8dWl0ZXh0IG5hbWU9IldBUk5JTkdNU0dfWUVTU1RSSU5HIiB2YWx1ZT0i44Gv44GEIi8+DQoJCTx1aXRleHQgbmFtZT0iV0FSTklOR01TR19OT1NUUklORyIgdmFsdWU9IuOBhOOBhOOBiCIvPg0KCQk8dWl0ZXh0IG5hbWU9IldBUk5JTkdNU0dfVElUTEVTVFJJTkciIHZhbHVlPSLjgq/jgqTjgrrjga7jg4rjg5PjgrLjg7zjgrfjg6fjg7PjgavplqLjgZnjgovorablkYoiLz4NCgkJPHVpdGV4dCBuYW1lPSJXQVJOSU5HTVNHX01TR1NUUklORyIgdmFsdWU9IuOBk+OBruOCr+OCpOOCuuOBq+OBr+OAgeOBvuOBoOino+etlOOBl+OBpuOBhOOBquOBhOizquWVj+OBjOOBguOCiuOBvuOBmeOAgiYjeEE7JiN4QTsg44Kv44Kk44K644KS57WC5LqG44GZ44KL44Gr44Gv44CB44CM44Gv44GE44CN44KS44Kv44Oq44OD44Kv44GX44G+44GZ44CC44Kv44Kk44K644KS57aa6KGM44GZ44KL44Gr44Gv44CB44CM44GE44GE44GI44CN44KS44Kv44Oq44OD44Kv44GX44G+44GZ44CCIi8+DQoJCTx1aXRleHQgbmFtZT0iSU5GT1JNQVRJT05fSDI2NF9GTEFTSFBMQVlFUiIgdmFsdWU9IuOBiuS9v+OBhOOBruOCs+ODs+ODlOODpeODvOOCv+OBq+ePvuWcqOOCpOODs+OCueODiOODvOODq+OBleOCjOOBpuOBhOOCiyBGbGFzaCBQbGF5ZXIg44Gu44OQ44O844K444On44Oz44Gv44CB44GT44Gu44OT44OH44Kq44KS44K144Od44O844OI44GX44Gm44GE44G+44Gb44KT44CC5pyA5paw44GuIEZsYXNoIFBsYXllciDjgpLjg4Djgqbjg7Pjg63jg7zjg4njgZnjgovjgavjga/jgIHjg5Pjg4fjgqrpoJjln5/jgpLjgq/jg6rjg4Pjgq/jgZfjgabjgY/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C5Yqg6ICF44Gr6KaL44Gb44KLIi8+DQoJCTx1aXRleHQgbmFtZT0iTVVURSIgdmFsdWU9IuODn+ODpeODvOODiCIvPg0KCQk8dWl0ZXh0IG5hbWU9IkRPQ1dSQVBfVElUTEUiIHZhbHVlPSJQcmVzZW50ZXI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kFUVEFDSE1FTlRfUFJFVklFV19XQVJOSU5HTVNHX1RJVExFU1RSSU5HIiB2YWx1ZT0i7LKo67aAIO2MjOydvCDqsr3qs6AiLz4NCgkJPHVpdGV4dCBuYW1lPSJBVFRBQ0hNRU5UX1BSRVZJRVdfV0FSTklOR01TRyIgdmFsdWU9IuuvuOumrOuztOq4sCDrqqjrk5zsl5DshJzripQg7LKo67aAIO2MjOydvOydtCDsl7Trpqzsp4Ag7JWK7Iq164uI64ukLiDqsrDqs7zrpbwg67O066Ck66m0IOqyjOyLnCDquLDriqXsnYQg7IKs7Jqp7ZWY7Iut7Iuc7JikLiIvPg0KCQk8dWl0ZXh0IG5hbWU9IkNPTExBQl9MT0NBTF9QTEFZQkFDS19NU0ciIHZhbHVlPSLsvZjthZDtirjqsIAg66Gc7Lus7JeQ7IScIOyerOyDnSDspJHsnoXri4jri6QuIOydtCDrqqjrk5zsl5DshJzripQg6rO164+ZIOyekeyXheydhCDsiJjtlontlaAg7IiYIOyXhuyKteuLiOuLpC4iLz4NCgkJPHVpdGV4dCBuYW1lPSJDT0xMQUJfTE9DQUxfUExBWUJBQ0tfVElUTEUiIHZhbHVlPSLroZzsu6wg7J6s7IOdIi8+DQoJCTx1aXRleHQgbmFtZT0iQ09MTEFCX0xPQ0FMX1BMQVlCQUNLQlROIiB2YWx1ZT0i7ZmV7J24Ii8+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DQoJCTwhLS0gc3Vic3RpdHV0aW9uOiAlcyA9PSBzZWNvbmRzIHJlbWFpbmluZyAtLT4NCgkJPHVpdGV4dCBuYW1lPSJFTEFQU0VEIiB2YWx1ZT0iJW3rtoQgJXPstIgg64Ko7J2MIi8+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DQoJCTx1aXRleHQgbmFtZT0iQklPQlROX1RJVExFIiB2YWx1ZT0i6rK966ClIOyGjOqwnCIvPg0KCQk8dWl0ZXh0IG5hbWU9IkRJVklERVJCVE5fVElUTEUiIHZhbHVlPSJ8Ii8+DQoJCTx1aXRleHQgbmFtZT0iQ09OVEFDVEJUTl9USVRMRSIgdmFsdWU9IuyXsOudveyymCIvPg0KCQk8dWl0ZXh0IG5hbWU9IlRBQl9RVUlaIiB2YWx1ZT0i7YC07KaIIi8+DQoJCTx1aXRleHQgbmFtZT0iVEFCX09VVExJTkUiIHZhbHVlPSLqsJzsmpQiLz4NCgkJPHVpdGV4dCBuYW1lPSJUQUJfVEhVTUIiIHZhbHVlPSLstpXshoztjJAiLz4NCgkJPHVpdGV4dCBuYW1lPSJUQUJfTk9URVMiIHZhbHVlPSLrhbjtirgiLz4NCgkJPHVpdGV4dCBuYW1lPSJUQUJfU0VBUkNIIiB2YWx1ZT0i6rKA7IOJIi8+DQoJCTx1aXRleHQgbmFtZT0iU0xJREVfSEVBRElORyIgdmFsdWU9IuyKrOudvOydtOuTnCDsoJzrqqkiLz4NCgkJPHVpdGV4dCBuYW1lPSJEVVJBVElPTl9IRUFESU5HIiB2YWx1ZT0i7J6s7IOd7Iuc6rCEIi8+DQoJCTx1aXRleHQgbmFtZT0iU0VBUkNIX0hFQURJTkciIHZhbHVlPSLthY3siqTtirgg6rKA7IOJOiIvPg0KCQk8dWl0ZXh0IG5hbWU9IlRIVU1CX0hFQURJTkciIHZhbHVlPSLsiqzrnbzsnbTrk5wiLz4NCgkJPHVpdGV4dCBuYW1lPSJUSFVNQl9JTkZPIiB2YWx1ZT0i7KCc66qpL+yerOyDneyLnOqwhCIvPg0KCQk8dWl0ZXh0IG5hbWU9IkFUVEFDSE5BTUVfSEVBRElORyIgdmFsdWU9Iu2MjOydvCDsnbTrpoQiLz4NCgkJPHVpdGV4dCBuYW1lPSJBVFRBQ0hTSVpFX0hFQURJTkciIHZhbHVlPSLtgazquLAiLz4NCgkJPHVpdGV4dCBuYW1lPSJTTElERV9OT1RFUyIgdmFsdWU9IuyKrOudvOydtOuTnCDrhbjtirgiLz4NCgkJPHVpdGV4dCBuYW1lPSJDT1VSU0VfU1RBVFVTIiB2YWx1ZT0i66qo65OIIOyDge2DnCIvPg0KCQk8dWl0ZXh0IG5hbWU9IlBBU1NFRF9TVFJJTkciIHZhbHVlPSLtlanqsqkiLz4NCgkJPHVpdGV4dCBuYW1lPSJGQUlMRURfU1RSSU5HIiB2YWx1ZT0i67aI7ZWp6rKpIi8+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DQoJCTx1aXRleHQgbmFtZT0iUVVJWlBPRF9RVUlaX1BBU1NTQ09SRSIgdmFsdWU9Iu2GteqzvCDsoJDsiJg6Ii8+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E7ZWY7KeAIOyViuydgCDsp4jrrLjsnbQg7J6I7Iq164uI64ukLiYjeEE7JiN4QTvtgLTspojrpbwg7KKF66OM7ZWY66Ck66m0IFvsmIhd66W8IO2BtOumre2VmOqzoCwg7YC07KaI66W8IOqzhOyGje2VmOugpOuptCBb7JWE64uI7JikXeulvCDtgbTrpq3tlZjsi63si5zsmKQuIi8+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DQoJCTx1aXRleHQgbmFtZT0iRE9DV1JBUF9QUk9NUFQiIHZhbHVlPSLtgbTrpq3tlZjsl6wg64uk7Jq066Gc65OcIi8+DQoJPC9sYW5ndWFnZT4NCgk8bGFuZ3VhZ2UgaWQ9ImVz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2aXNvIGRlIGFyY2hpdm8gYWRqdW50byIvPg0KCQk8dWl0ZXh0IG5hbWU9IkFUVEFDSE1FTlRfUFJFVklFV19XQVJOSU5HTVNHIiB2YWx1ZT0iTm8gZXMgcG9zaWJsZSBhYnJpciBsb3MgYXJjaGl2b3MgYWRqdW50b3MgZW4gZWwgbW9kbyBkZSBwcmV2aXN1YWxpemFjacOzbi4gVXNlIFB1YmxpY2FyIHBhcmEgdmVyIGxvcyByZXN1bHRhZG9zLiIvPg0KCQk8dWl0ZXh0IG5hbWU9IkNPTExBQl9MT0NBTF9QTEFZQkFDS19NU0ciIHZhbHVlPSJFbCBjb250ZW5pZG8gc2UgZXN0w6EgcmVwcm9kdWNpZW5kbyBsb2NhbG1lbnRlLiBMYSBjb2xhYm9yYWNpw7NuIG5vIGZ1bmNpb25hIGVuIGVzdGUgbW9kby4iLz4NCgkJPHVpdGV4dCBuYW1lPSJDT0xMQUJfTE9DQUxfUExBWUJBQ0tfVElUTEUiIHZhbHVlPSJSZXByb2R1Y2Npw7NuIGxvY2FsIi8+DQoJCTx1aXRleHQgbmFtZT0iQ09MTEFCX0xPQ0FMX1BMQVlCQUNLQlROIiB2YWx1ZT0iT2siLz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RldGVuaWRhIi8+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DQoJCTx1aXRleHQgbmFtZT0iU0NSVUJCQVJTVEFUVVNfUkVWSUVXUVVJWiIgdmFsdWU9IlJldmlzYW5kbyBwcnVlYmEiLz4NCgkJPCEtLSBzdWJzdGl0dXRpb246ICVtID09IG1pbnV0ZXMgcmVtYWluaW5nIC0tPg0KCQk8IS0tIHN1YnN0aXR1dGlvbjogJXMgPT0gc2Vjb25kcyByZW1haW5pbmcgLS0+DQoJCTx1aXRleHQgbmFtZT0iRUxBUFNFRCIgdmFsdWU9IiVtIG1pbnV0b3MgJXMgc2VndW5kb3MgcmVzdGFudGVzIi8+DQoJCTx1aXRleHQgbmFtZT0iTk9URk9VTkQiIHZhbHVlPSJObyBzZSBoYSBlbmNvbnRyYWRvIG5hZGEiLz4NCgkJPHVpdGV4dCBuYW1lPSJBVFRBQ0hNRU5UUyIgdmFsdWU9IkFyY2hpdm9zIGFkanVudG9zIi8+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DQoJCTx1aXRleHQgbmFtZT0iQVRUQUNIU0laRV9IRUFESU5HIiB2YWx1ZT0iVGFtYcOxbyIvPg0KCQk8dWl0ZXh0IG5hbWU9IlNMSURFX05PVEVTIiB2YWx1ZT0iTm90YXMgZGUgZGlhcG9zaXRpdmEiLz4NCgkJPHVpdGV4dCBuYW1lPSJDT1VSU0VfU1RBVFVTIiB2YWx1ZT0iRXN0YWRvIGRlIG1vZHVsbyIvPg0KCQk8dWl0ZXh0IG5hbWU9IlBBU1NFRF9TVFJJTkciIHZhbHVlPSJBcHJvYmFkbyIvPg0KCQk8dWl0ZXh0IG5hbWU9IkZBSUxFRF9TVFJJTkciIHZhbHVlPSJTdXNwZW5zbyIvPg0KCQk8IS0tcXVpeiBwb2QgYW5kIG1lc3NhZ2UgYm94IHRleHRzLS0+DQoJCTx1aXRleHQgbmFtZT0iUVVJWlBPRF9RVUlaX0FUVEVNUFQiIHZhbHVlPSJJbnRlbnRvIGRlIHBydWViYToiLz4NCgkJPHVpdGV4dCBuYW1lPSJRVUlaUE9EX1FVSVpfQVRURU1QVF9WQUxVRSIgdmFsdWU9IiVuIGRlICV0Ii8+DQoJCTx1aXRleHQgbmFtZT0iUVVJWlBPRF9RVUlaX1NDT1JFIiB2YWx1ZT0iUHVudHVhY2nDs246Ii8+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DQoJCTx1aXRleHQgbmFtZT0iV0FSTklOR01TR19ZRVNTVFJJTkciIHZhbHVlPSJTw60iLz4NCgkJPHVpdGV4dCBuYW1lPSJXQVJOSU5HTVNHX05PU1RSSU5HIiB2YWx1ZT0iTm8iLz4NCgkJPHVpdGV4dCBuYW1lPSJXQVJOSU5HTVNHX1RJVExFU1RSSU5HIiB2YWx1ZT0iQXZpc28gZGUgbmF2ZWdhY2nDs24gZGUgcHJ1ZWJhIi8+DQoJCTx1aXRleHQgbmFtZT0iV0FSTklOR01TR19NU0dTVFJJTkciIHZhbHVlPSJIYXkgcHJlZ3VudGFzIHNpbiBpbnRlbnRvcyBlbiBlc3RhIHBydWViYS4mI3hBOyYjeEE7UGFyYSBzYWxpciBkZSBsYSBwcnVlYmEsIGhhZ2EgY2xpYyBlbiBTw60uIFBhcmEgY29udGludWFyLCBoYWdhIGNsaWMgZW4gTm8uIi8+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DQoJCTwhLS0gc3Vic3RpdHV0aW9uOiAlbiA9PSBzbGlkZSBudW1iZXIgLS0+DQoJCTx1aXRleHQgbmFtZT0iQk9PS01BUktTTElERSIgdmFsdWU9IkFkb2JlIFByZXNlbnRlcjogJXAgJXMiLz4NCgkJPHVpdGV4dCBuYW1lPSJTSE9XU0lERUJBUiIgdmFsdWU9Ik1vc3RyYXIgYmFycmEgbGF0ZXJhbCBhIGxvcyBwYXJ0aWNpcGFudGVzIi8+DQoJCTx1aXRleHQgbmFtZT0iTVVURSIgdmFsdWU9Ik11ZG8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DQoJPGxhbmd1YWdlIGlkPSJw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JBdmlzbyBkZSBhbmV4byIvPg0KCQk8dWl0ZXh0IG5hbWU9IkFUVEFDSE1FTlRfUFJFVklFV19XQVJOSU5HTVNHIiB2YWx1ZT0iT3MgYW5leG9zIG7Do28gc8OjbyBhYmVydG9zIG5vIG1vZG8gZGUgVmlzdWFsaXphw6fDo28uIFVzZSBvIGNvbWFuZG8gZGUgcHVibGljYcOnw6NvIHBhcmEgdmVyIG9zIHJlc3VsdGFkb3MuIi8+DQoJCTx1aXRleHQgbmFtZT0iQ09MTEFCX0xPQ0FMX1BMQVlCQUNLX01TRyIgdmFsdWU9Ik8gY29udGXDumRvIGVzdMOhIHNlbmRvIHJlcHJvZHV6aWRvIGxvY2FsbWVudGUuQSBjb2xhYm9yYcOnw6NvIG7Do28gZnVuY2lvbmEgbmVzdGUgbW9kby4iLz4NCgkJPHVpdGV4dCBuYW1lPSJDT0xMQUJfTE9DQUxfUExBWUJBQ0tfVElUTEUiIHZhbHVlPSJSZXByb2R1w6fDo28gbG9jYWwiLz4NCgkJPHVpdGV4dCBuYW1lPSJDT0xMQUJfTE9DQUxfUExBWUJBQ0tCVE4iIHZhbHVlPSJPayIv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GFyYWRvIi8+DQoJCTx1aXRleHQgbmFtZT0iU0NSVUJCQVJTVEFUVVNfUExBWUlORyIgdmFsdWU9IlJlcHJvZHV6aW5kbyIvPg0KCQk8dWl0ZXh0IG5hbWU9IlNDUlVCQkFSU1RBVFVTX05PQVVESU8iIHZhbHVlPSJTZW0gw6F1ZGlvIi8+DQoJCTx1aXRleHQgbmFtZT0iU0NSVUJCQVJTVEFUVVNfVklEUExBWUlORyIgdmFsdWU9IlbDrWRlbyBlbSByZXByb2R1w6fDo2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DQoJCTx1aXRleHQgbmFtZT0iU0NSVUJCQVJTVEFUVVNfUkVWSUVXUVVJWiIgdmFsdWU9IlJldmlzYW5kbyBxdWVzdGlvbsOhcmlvIi8+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DQoJCTx1aXRleHQgbmFtZT0iVEFCX1FVSVoiIHZhbHVlPSJRdWVzdC4iLz4NCgkJPHVpdGV4dCBuYW1lPSJUQUJfT1VUTElORSIgdmFsdWU9IkVzcXVlbWEiLz4NCgkJPHVpdGV4dCBuYW1lPSJUQUJfVEhVTUIiIHZhbHVlPSJNaW5pIi8+DQoJCTx1aXRleHQgbmFtZT0iVEFCX05PVEVTIiB2YWx1ZT0iTm90YXMiLz4NCgkJPHVpdGV4dCBuYW1lPSJUQUJfU0VBUkNIIiB2YWx1ZT0iQnVzY2EiLz4NCgkJPHVpdGV4dCBuYW1lPSJTTElERV9IRUFESU5HIiB2YWx1ZT0iVMOtdHVsbyBkbyBzbGlkZSIvPg0KCQk8dWl0ZXh0IG5hbWU9IkRVUkFUSU9OX0hFQURJTkciIHZhbHVlPSJEdXJhw6fDo28iLz4NCgkJPHVpdGV4dCBuYW1lPSJTRUFSQ0hfSEVBRElORyIgdmFsdWU9IlByb2N1cmFyIHRleHRvOiIvPg0KCQk8dWl0ZXh0IG5hbWU9IlRIVU1CX0hFQURJTkciIHZhbHVlPSJTbGlkZSIvPg0KCQk8dWl0ZXh0IG5hbWU9IlRIVU1CX0lORk8iIHZhbHVlPSJUw610dWxvL0R1cmHDp8OjbyBkbyBzbGlkZSIvPg0KCQk8dWl0ZXh0IG5hbWU9IkFUVEFDSE5BTUVfSEVBRElORyIgdmFsdWU9Ik5vbWUgZG8gYXJxdWl2byIvPg0KCQk8dWl0ZXh0IG5hbWU9IkFUVEFDSFNJWkVfSEVBRElORyIgdmFsdWU9IlRhbWFuaG8iLz4NCgkJPHVpdGV4dCBuYW1lPSJTTElERV9OT1RFUyIgdmFsdWU9IkFub3Rhw6fDtWVzIGRvIHNsaWRlIi8+DQoJCTx1aXRleHQgbmFtZT0iQ09VUlNFX1NUQVRVUyIgdmFsdWU9IlN0YXR1cyBkbyBtw7NkdWxvIi8+DQoJCTx1aXRleHQgbmFtZT0iUEFTU0VEX1NUUklORyIgdmFsdWU9IkFwcm92YWRvIi8+DQoJCTx1aXRleHQgbmFtZT0iRkFJTEVEX1NUUklORyIgdmFsdWU9IlJlcHJvdmFkbyIvPg0KCQk8IS0tcXVpeiBwb2QgYW5kIG1lc3NhZ2UgYm94IHRleHRzLS0+DQoJCTx1aXRleHQgbmFtZT0iUVVJWlBPRF9RVUlaX0FUVEVNUFQiIHZhbHVlPSJUZW50YXRpdmEgbm8gcXVlc3Rpb27DoXJpbzoiLz4NCgkJPHVpdGV4dCBuYW1lPSJRVUlaUE9EX1FVSVpfQVRURU1QVF9WQUxVRSIgdmFsdWU9IiVuIGRlICV0Ii8+DQoJCTx1aXRleHQgbmFtZT0iUVVJWlBPRF9RVUlaX1NDT1JFIiB2YWx1ZT0iUG9udHVhw6fDo286Ii8+DQoJCTx1aXRleHQgbmFtZT0iUVVJWlBPRF9RVUlaX1BBU1NTQ09SRSIgdmFsdWU9IlBvbnR1YcOnw6NvIGRlIGFwcm92YcOnw6NvOiIvPg0KCQk8dWl0ZXh0IG5hbWU9IlFVSVpQT0RfUVVJWl9NQVhTQ09SRSIgdmFsdWU9IlBvbnR1YcOnw6NvIG3DoXhpbWE6Ii8+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DQoJCTx1aXRleHQgbmFtZT0iUVVJWlBPRF9RVUlaQVRNUFRfSU5GIiB2YWx1ZT0iSW5maW5pdG8iLz4NCgkJPHVpdGV4dCBuYW1lPSJRVUlaUE9EX1FVRVNBVE1QVF9JTkYiIHZhbHVlPSJJbmZpbml0byIvPg0KCQk8dWl0ZXh0IG5hbWU9IldBUk5JTkdNU0dfWUVTU1RSSU5HIiB2YWx1ZT0iU2ltIi8+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JiN4QTsmI3hBO0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DQoJPC9sYW5ndWFnZT4NCgk8bGFuZ3VhZ2UgaWQ9Iml0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0dGFjaG1lbnQgV2FybmluZyIvPg0KCQk8dWl0ZXh0IG5hbWU9IkFUVEFDSE1FTlRfUFJFVklFV19XQVJOSU5HTVNHIiB2YWx1ZT0iQXR0YWNobWVudHMgZG8gbm90IG9wZW4gaW4gUHJldmlldyBtb2RlLiBQbGVhc2UgdXNlIHB1Ymxpc2ggdG8gc2VlIHRoZSByZXN1bHRzIi8+DQoJCTx1aXRleHQgbmFtZT0iVU5OQU1FRFNMSURFVElUTEUiIHZhbHVlPSJEaWFwb3NpdGl2YSAlbi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ludGVycm90dG8iLz4NCgkJPHVpdGV4dCBuYW1lPSJTQ1JVQkJBUlNUQVRVU19QTEFZSU5HIiB2YWx1ZT0iUmlwcm9kdXppb25lIi8+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DQoJCTx1aXRleHQgbmFtZT0iRUxBUFNFRCIgdmFsdWU9IiVtIE1pbnV0aSAlcyBTZWNvbmRpIHJpbWFuZW50aSIvPg0KCQk8dWl0ZXh0IG5hbWU9Ik5PVEZPVU5EIiB2YWx1ZT0iTmVzc3VuIGVsZW1lbnRvIHRyb3ZhdG8iLz4NCgkJPHVpdGV4dCBuYW1lPSJBVFRBQ0hNRU5UUyIgdmFsdWU9IkFsbGVnYXRp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DQoJCTx1aXRleHQgbmFtZT0iRFVSQVRJT05fSEVBRElORyIgdmFsdWU9IkR1cmF0YSIvPg0KCQk8dWl0ZXh0IG5hbWU9IlNFQVJDSF9IRUFESU5HIiB2YWx1ZT0iQ2VyY2EgdGVzdG86Ii8+DQoJCTx1aXRleHQgbmFtZT0iVEhVTUJfSEVBRElORyIgdmFsdWU9IkRpYXBvc2l0aXZhIi8+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HVpdGV4dCBuYW1lPSJDT1VSU0VfU1RBVFVTIiB2YWx1ZT0iTW9kdWxlIFN0YXR1cyIvPg0KCQk8dWl0ZXh0IG5hbWU9IlBBU1NFRF9TVFJJTkciIHZhbHVlPSJQYXNzZWQiLz4NCgkJPHVpdGV4dCBuYW1lPSJGQUlMRURfU1RSSU5HIiB2YWx1ZT0iRmFpbGVkIi8+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DQoJCTx1aXRleHQgbmFtZT0iUVVJWlBPRF9RVUlaX1BBU1NTQ09SRSIgdmFsdWU9IlB1bnRlZ2dpbyBtaW5pbW86Ii8+DQoJCTx1aXRleHQgbmFtZT0iUVVJWlBPRF9RVUlaX01BWFNDT1JFIiB2YWx1ZT0iUHVudGVnZ2lvIG1hc3NpbW86Ii8+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DQoJCTx1aXRleHQgbmFtZT0iV0FSTklOR01TR19ZRVNTVFJJTkciIHZhbHVlPSJTw6wiLz4NCgkJPHVpdGV4dCBuYW1lPSJXQVJOSU5HTVNHX05PU1RSSU5HIiB2YWx1ZT0iTm8iLz4NCgkJPHVpdGV4dCBuYW1lPSJXQVJOSU5HTVNHX1RJVExFU1RSSU5HIiB2YWx1ZT0iQXZ2ZXJ0ZW56YSBuYXZpZ2F6aW9uZSBxdWl6Ii8+DQoJCTx1aXRleHQgbmFtZT0iV0FSTklOR01TR19NU0dTVFJJTkciIHZhbHVlPSJPY2NvcnJlIGFuY29yYSByaXNwb25kZXJlIGFkIGFsY3VuZSBkb21hbmRlIGRlbCBxdWl6LiYjeEE7JiN4QTtTZSBmYXRlIGNsaWMgc3UgU8OsLCB1c2NpcmV0ZSBkYWwgcXVpei4gRmF0ZSBjbGljIHN1IE5vIHBlciBjb250aW51YXJlIGlsIHF1aXouIi8+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EgYmFycmEgbGF0ZXJhbGUgYWkgcGFydGVjaXBhbnRpIi8+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DQoJPGxhbmd1YWdlIGlkPSJub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VOTkFNRURTTElERVRJVExFIiB2YWx1ZT0iRGlhICVuIi8+DQoJCTx1aXRleHQgbmFtZT0iQ09MTEFCX0xPQ0FMX1BMQVlCQUNLX01TRyIgdmFsdWU9IkNvbnRlbnQgaXMgYmVpbmcgcGxheWVkIGxvY2FsbHkuXG4gQ29sbGFib3JhdGlvbiBkb2VzIG5vdCB3b3JrIGluIHRoaXMgbW9kZSIvPg0KCQk8dWl0ZXh0IG5hbWU9IkNPTExBQl9MT0NBTF9QTEFZQkFDS19USVRMRSIgdmFsdWU9IkxvY2FsIFBsYXliYWNrIi8+DQoJCTx1aXRleHQgbmFtZT0iQ09MTEFCX0xPQ0FMX1BMQVlCQUNLQlROIiB2YWx1ZT0iT2siLz4NCgkJPCEtLSBzdWJzdGl0dXRpb246ICVuID09IHNsaWRlIG51bWJlciAtLT4NCgkJPCEtLSBzdWJzdGl0dXRpb246ICV0ID09IHRvdGFsIHNsaWRlIGNvdW50IC0tPg0KCQk8dWl0ZXh0IG5hbWU9IlNDUlVCQkFSU1RBVFVTX1NMSURFSU5GTyIgdmFsdWU9IkRpYSAlbiAvICV0IHwgIi8+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DQoJCTx1aXRleHQgbmFtZT0iU0NSVUJCQVJTVEFUVVNfUVVFU1RJT04iIHZhbHVlPSJWcmFhZyBtZXQgYW50d29vcmQiLz4NCgkJPHVpdGV4dCBuYW1lPSJTQ1JVQkJBUlNUQVRVU19SRVZJRVdRVUlaIiB2YWx1ZT0iUXVpeiBjb250cm9sZXJlbiIvPg0KCQk8IS0tIHN1YnN0aXR1dGlvbjogJW0gPT0gbWludXRlcyByZW1haW5pbmcgLS0+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DQoJCTwhLS0gc3Vic3RpdHV0aW9uOiAlcCA9PSBjdXJyZW50IHNwZWFrZXIncyB0aXRsZSAtLT4NCgkJPHVpdGV4dCBuYW1lPSJCSU9XSU5fVElUTEUiIHZhbHVlPSJCaW9ncmFmaWU6ICVwIi8+DQoJCTx1aXRleHQgbmFtZT0iQklPQlROX1RJVExFIiB2YWx1ZT0iQmlvZ3JhZmllIi8+DQoJCTx1aXRleHQgbmFtZT0iRElWSURFUkJUTl9USVRMRSIgdmFsdWU9InwiLz4NCgkJPHVpdGV4dCBuYW1lPSJDT05UQUNUQlROX1RJVExFIiB2YWx1ZT0iQ29udGFjdCIvPg0KCQk8dWl0ZXh0IG5hbWU9IlRBQl9RVUlaIiB2YWx1ZT0iUXVpeiIvPg0KCQk8dWl0ZXh0IG5hbWU9IlRBQl9PVVRMSU5FIiB2YWx1ZT0iT3ZlcnppY2h0Ii8+DQoJCTx1aXRleHQgbmFtZT0iVEFCX1RIVU1CIiB2YWx1ZT0iTWluaWF0dXVyIi8+DQoJCTx1aXRleHQgbmFtZT0iVEFCX05PVEVTIiB2YWx1ZT0iTm90aXRpZXMiLz4NCgkJPHVpdGV4dCBuYW1lPSJUQUJfU0VBUkNIIiB2YWx1ZT0iWm9la2VuIi8+DQoJCTx1aXRleHQgbmFtZT0iU0xJREVfSEVBRElORyIgdmFsdWU9IlRpdGVsIHZhbiBkaWEiLz4NCgkJPHVpdGV4dCBuYW1lPSJEVVJBVElPTl9IRUFESU5HIiB2YWx1ZT0iRHV1ciIvPg0KCQk8dWl0ZXh0IG5hbWU9IlNFQVJDSF9IRUFESU5HIiB2YWx1ZT0iWm9la2VuIG5hYXIgdGVrc3Q6Ii8+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DQoJCTx1aXRleHQgbmFtZT0iU0xJREVfTk9URVMiIHZhbHVlPSJEaWFub3RpdGllcyIvPg0KCQk8dWl0ZXh0IG5hbWU9IkNPVVJTRV9TVEFUVVMiIHZhbHVlPSJNb2R1bGUgU3RhdHVzIi8+DQoJCTx1aXRleHQgbmFtZT0iUEFTU0VEX1NUUklORyIgdmFsdWU9IlBhc3NlZCIvPg0KCQk8dWl0ZXh0IG5hbWU9IkZBSUxFRF9TVFJJTkciIHZhbHVlPSJGYWlsZWQ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DQoJCTx1aXRleHQgbmFtZT0iUVVJWlBPRF9RVUlaX01BWFNDT1JFIiB2YWx1ZT0iTWF4aW1hYWwgaGFhbGJhcmUgc2NvcmU6Ii8+DQoJCTx1aXRleHQgbmFtZT0iUVVJWlBPRF9RVUVTQVRNUFRfU1RSIiB2YWx1ZT0iUG9naW5nOiAlbiB2YW4gJXQiLz4NCgkJPHVpdGV4dCBuYW1lPSJRVUlaUE9EX1FVRVNUWVBFX1NUUiIgdmFsdWU9IlR5cGU6ICVzIi8+DQoJCTx1aXRleHQgbmFtZT0iUVVJWlBPRF9RVUVTVFlQRV9HUkQiIHZhbHVlPSJUZWx0IHZvb3Igc2NvcmUiLz4NCgkJPHVpdGV4dCBuYW1lPSJRVUlaUE9EX1FVRVNUWVBFX1NWWSIgdmFsdWU9IkVucXXDqnRlIi8+DQoJCTx1aXRleHQgbmFtZT0iUVVJWlBPRF9RVUlaQVRNUFRfSU5GIiB2YWx1ZT0iT25iZXBlcmt0Ii8+DQoJCTx1aXRleHQgbmFtZT0iUVVJWlBPRF9RVUVTQVRNUFRfSU5GIiB2YWx1ZT0iT25iZXBlcmt0Ii8+DQoJCTx1aXRleHQgbmFtZT0iV0FSTklOR01TR19ZRVNTVFJJTkciIHZhbHVlPSJKYSIvPg0KCQk8dWl0ZXh0IG5hbWU9IldBUk5JTkdNU0dfTk9TVFJJTkciIHZhbHVlPSJOZWUiLz4NCgkJPHVpdGV4dCBuYW1lPSJXQVJOSU5HTVNHX1RJVExFU1RSSU5HIiB2YWx1ZT0iV2FhcnNjaHV3aW5nIG1ldCBiZXRyZWtraW5nIHRvdCBxdWl6bmF2aWdhdGllIi8+DQoJCTx1aXRleHQgbmFtZT0iV0FSTklOR01TR19NU0dTVFJJTkciIHZhbHVlPSJVIGhlYnQgbmlldCBhbGxlIHZyYWdlbiBpbiBkZXplIHF1aXogYmVhbnR3b29yZC4mI3hBOyYjeEE7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aaWpwYW5lZWwgYWFuIGRlZWxuZW1lcnMgd2VlcmdldmVuIi8+DQoJCTx1aXRleHQgbmFtZT0iTVVURSIgdmFsdWU9IkRlbXBlbiIvPg0KCQk8dWl0ZXh0IG5hbWU9IkRPQ1dSQVBfVElUTEUiIHZhbHVlPSJQcmVzZW50ZXItYmVzdGFuZHNiaWpsYWdlIi8+DQoJCTx1aXRleHQgbmFtZT0iRE9DV1JBUF9NU0ciIHZhbHVlPSJPcHNsYWFuIGluIERlemUgY29tcHV0ZXIiLz4NCgkJPHVpdGV4dCBuYW1lPSJET0NXUkFQX1BST01QVCIgdmFsdWU9IktsaWsgb20gdGUgZG93bmxvYWRlbiIvPg0KCTwvbGFuZ3VhZ2U+DQoJPGxhbmd1YWdlIGlkPSJjbiI+DQoJCTwhLS0gZm9ybWF0IGZvciB1aWZvbnQgdmFsdWUgaXMgImZvbnQsc2l6ZSxpc2JvbGQsaXNpdGFsaWMsaXNzaGFkb3dlZCIgLS0+DQoJCTx1aWZvbnQgbmFtZT0iRk9OVF9RVUlaWklORyIgdmFsdWU9IuWui+S9ky0xODAzMCwxMCxmYWxzZSxmYWxzZSxmYWxzZSIvPg0KCQk8dWlmb250IG5hbWU9IkZPTlRfU0NSVUJTVEFUVVMiIHZhbHVlPSLlrovkvZMtMTgwMzAsMTAsdHJ1ZSxmYWxzZSx0cnVlIi8+DQoJCTx1aWZvbnQgbmFtZT0iRk9OVF9TQ1JVQlRJTUUiIHZhbHVlPSLlrovkvZMtMTgwMzAsMTAsZmFsc2UsZmFsc2UsdHJ1ZSIvPg0KCQk8dWlmb250IG5hbWU9IkZPTlRfRUxBUFNFRFRJTUUiIHZhbHVlPSLlrovkvZMtMTgwMzAsMTAsdHJ1ZSxmYWxzZSx0cnVlIi8+DQoJCTx1aWZvbnQgbmFtZT0iRk9OVF9VVElMU01FTlUiIHZhbHVlPSLlrovkvZMtMTgwMzAsMTAsdHJ1ZSxmYWxzZSxmYWxzZSIvPg0KCQk8dWlmb250IG5hbWU9IkZPTlRfVEFCUyIgdmFsdWU9IuWui+S9ky0xODAzMCwxNCx0cnVlLGZhbHNlLHRydWUiLz4NCgkJPHVpZm9udCBuYW1lPSJGT05UX1BSRVNFTlRBVElPTk5BTUUiIHZhbHVlPSLlrovkvZMtMTgwMzAsMTQsZmFsc2UsZmFsc2UsdHJ1ZSIvPg0KCQk8dWlmb250IG5hbWU9IkZPTlRfUFJFU0VOVEVSTkFNRSIgdmFsdWU9IuWui+S9ky0xODAzMCwxNCx0cnVlLGZhbHNlLHRydWUiLz4NCgkJPHVpZm9udCBuYW1lPSJGT05UX1BSRVNFTlRFUlRJVExFIiB2YWx1ZT0i5a6L5L2TLTE4MDMwLDEzLGZhbHNlLGZhbHNlLHRydWUiLz4NCgkJPHVpZm9udCBuYW1lPSJGT05UX0JJT0JUTiIgdmFsdWU9IuWui+S9ky0xODAzMCwxMCxmYWxzZSxmYWxzZSx0cnVlIi8+DQoJCTx1aWZvbnQgbmFtZT0iRk9OVF9OT1RFUyIgdmFsdWU9IuWui+S9ky0xODAzMCwxMixmYWxzZSxmYWxzZSxmYWxzZSIvPg0KCQk8dWlmb250IG5hbWU9IkZPTlRfT1VUTElORSIgdmFsdWU9IuWui+S9ky0xODAzMCwxMixmYWxzZSxmYWxzZSx0cnVlIi8+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DQoJCTx1aWZvbnQgbmFtZT0iRk9OVF9MSVNUSEVBRElORyIgdmFsdWU9IuWui+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S9ky0xODAzMCwxMix0cnVlLGZhbHNlLHRydWUiLz4NCgkJPHVpZm9udCBuYW1lPSJGT05UX01TR0JPWF9NU0ciIHZhbHVlPSLlrovkvZMtMTgwMzAsMTIsZmFsc2UsZmFsc2UsdHJ1ZSIvPg0KCQk8dWlmb250IG5hbWU9IkZPTlRfTVNHQk9YX09QVElPTlMiIHZhbHVlPSLlrovkvZMtMTgwMzAsMTAsdHJ1ZSxmYWxzZSx0cnVlIi8+DQoJCTx1aWZvbnQgbmFtZT0iRk9OVF9RVUlaUE9EX1FVSVpfVElUTEUiIHZhbHVlPSLlrovkvZMtMTgwMzAsMTIsdHJ1ZSxmYWxzZSx0cnVlIi8+DQoJCTx1aWZvbnQgbmFtZT0iRk9OVF9RVUlaUE9EX1FVSVpfQVRURU1QVCIgdmFsdWU9IuWui+S9ky0xODAzMCwxMCxmYWxzZSxmYWxzZSx0cnVlIi8+DQoJCTx1aWZvbnQgbmFtZT0iRk9OVF9RVUlaUE9EX1FVSVpfQVRURU1QVF9WQUxVRSIgdmFsdWU9IuWui+S9ky0xODAzMCwxMCx0cnVlLGZhbHNlLHRydWUiLz4NCgkJPHVpZm9udCBuYW1lPSJGT05UX1FVSVpQT0RfUVVFU1RJT05fU0NPUkUiIHZhbHVlPSLlrovkvZMtMTgwMzAsMTAsZmFsc2UsZmFsc2UsdHJ1ZSIvPg0KCQk8dWlmb250IG5hbWU9IkZPTlRfUVVJWlBPRF9RVUVTVElPTl9TQ09SRV9WQUxVRSIgdmFsdWU9IuWui+S9ky0xODAzMCwxMCx0cnVlLGZhbHNlLHRydWUiLz4NCgkJPHVpZm9udCBuYW1lPSJGT05UX1FVSVpQT0RfUVVFU1RJT05fQVRURU1QVCIgdmFsdWU9IuWui+S9ky0xODAzMCwxMCxmYWxzZSxmYWxzZSx0cnVlIi8+DQoJCTx1aWZvbnQgbmFtZT0iRk9OVF9RVUlaUE9EX1FVRVNUSU9OX0FUVEVNUFRfVkFMVUUiIHZhbHVlPSLlrovkvZMtMTgwMzAsMTAsdHJ1ZSxmYWxzZSx0cnVlIi8+DQoJCTx1aWZvbnQgbmFtZT0iRk9OVF9RVUlaUE9EX1FVRVNUSU9OX1RBRyIgdmFsdWU9IuWui+S9ky0xODAzMCwxMix0cnVlLGZhbHNlLHRydWUiLz4NCgkJPHVpZm9udCBuYW1lPSJGT05UX1FVSVpQT0RfUVVJWl9RVUVTVElPTl9DT1VOVCIgdmFsdWU9IuWui+S9ky0xODAzMCwxMCxmYWxzZSxmYWxzZSx0cnVlIi8+DQoJCTx1aWZvbnQgbmFtZT0iRk9OVF9RVUlaUE9EX1FVSVpfUVVFU1RJT05fQ09VTlRfVkFMVUUiIHZhbHVlPSLlrovkvZMtMTgwMzAsMTAsdHJ1ZSxmYWxzZSx0cnVlIi8+DQoJCTx1aWZvbnQgbmFtZT0iRk9OVF9RVUlaUE9EX1FVSVpfUVVFU1RJT05fQVRURU1QVEVEIiB2YWx1ZT0i5a6L5L2TLTE4MDMwLDEwLGZhbHNlLGZhbHNlLHRydWUiLz4NCgkJPHVpZm9udCBuYW1lPSJGT05UX1FVSVpQT0RfUVVJWl9RVUVTVElPTl9BVFRFTVBURURfVkFMVUUiIHZhbHVlPSLlrovkvZMtMTgwMzAsMTAsdHJ1ZSxmYWxzZSx0cnVlIi8+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S9ky0xODAzMCwxMCx0cnVlLGZhbHNlLHRydWUiLz4NCgkJPHVpZm9udCBuYW1lPSJGT05UX1FVSVpQT0RfUVVJWl9NQVhTQ09SRSIgdmFsdWU9IuWui+S9ky0xODAzMCwxMCxmYWxzZSxmYWxzZSx0cnVlIi8+DQoJCTx1aWZvbnQgbmFtZT0iRk9OVF9RVUlaUE9EX1FVSVpfTUFYU0NPUkVfVkFMVUUiIHZhbHVlPSLlrovkvZMtMTgwMzAsMTAsdHJ1ZSxmYWxzZSx0cnVlIi8+DQoJCTx1aWZvbnQgbmFtZT0iRk9OVF9RVUlaUE9EX1FVSVpfUEFTU1NDT1JFIiB2YWx1ZT0i5a6L5L2TLTE4MDMwLDEwLGZhbHNlLGZhbHNlLHRydWUiLz4NCgkJPHVpZm9udCBuYW1lPSJGT05UX1FVSVpQT0RfUVVJWl9QQVNTU0NPUkVfVkFMVUUiIHZhbHVlPSLlrovkvZMtMTgwMzAsMTAsdHJ1ZSxmYWxzZSx0cnVlIi8+DQoJCTwhLS0gdWl0ZXh0IC0tPg0KCQk8IS0tIHN1YnN0aXR1dGlvbjogJW4gPT0gc2xpZGUgbnVtYmVyIC0tPg0KCQk8dWl0ZXh0IG5hbWU9IkFUVEFDSE1FTlRfUFJFVklFV19XQVJOSU5HTVNHX1RJVExFU1RSSU5HIiB2YWx1ZT0iQXR0YWNobWVudCBXYXJuaW5nIi8+DQoJCTx1aXRleHQgbmFtZT0iQVRUQUNITUVOVF9QUkVWSUVXX1dBUk5JTkdNU0ciIHZhbHVlPSJBdHRhY2htZW50cyBkbyBub3Qgb3BlbiBpbiBQcmV2aWV3IG1vZGUuIFBsZWFzZSB1c2UgcHVibGlzaCB0byBzZWUgdGhlIHJlc3VsdHMiLz4NCgkJPHVpdGV4dCBuYW1lPSJDT0xMQUJfTE9DQUxfUExBWUJBQ0tfTVNHIiB2YWx1ZT0iQ29udGVudCBpcyBiZWluZyBwbGF5ZWQgbG9jYWxseS5cbiBDb2xsYWJvcmF0aW9uIGRvZXMgbm90IHdvcmsgaW4gdGhpcyBtb2RlIi8+DQoJCTx1aXRleHQgbmFtZT0iQ09MTEFCX0xPQ0FMX1BMQVlCQUNLX1RJVExFIiB2YWx1ZT0iTG9jYWwgUGxheWJhY2siLz4NCgkJPHVpdGV4dCBuYW1lPSJDT0xMQUJfTE9DQUxfUExBWUJBQ0tCVE4iIHZhbHVlPSJPayIvPg0KCQk8dWl0ZXh0IG5hbWU9IlVOTkFNRURTTElERVRJVExFIiB2YWx1ZT0i5bm754Gv54mHICVuIi8+DQoJCTwhLS0gc3Vic3RpdHV0aW9uOiAlbiA9PSBzbGlkZSBudW1iZXIgLS0+DQoJCTwhLS0gc3Vic3RpdHV0aW9uOiAldCA9PSB0b3RhbCBzbGlkZSBjb3VudCAtLT4NCgkJPHVpdGV4dCBuYW1lPSJTQ1JVQkJBUlNUQVRVU19TTElERUlORk8iIHZhbHVlPSLlubvnga/niYcgJW4gLyAldCB8ICIvPg0KCQk8dWl0ZXh0IG5hbWU9IlNDUlVCQkFSU1RBVFVTX1NUT1BQRUQiIHZhbHVlPSLlt7LlgZzmraIiLz4NCgkJPHVpdGV4dCBuYW1lPSJTQ1JVQkJBUlNUQVRVU19QTEFZSU5HIiB2YWx1ZT0i5q2j5Zyo5pKt5pS+Ii8+DQoJCTx1aXRleHQgbmFtZT0iU0NSVUJCQVJTVEFUVVNfTk9BVURJTyIgdmFsdWU9IuaXoOmfs+mikSIvPg0KCQk8dWl0ZXh0IG5hbWU9IlNDUlVCQkFSU1RBVFVTX1ZJRFBMQVlJTkciIHZhbHVlPSLop4bpopHmkq3mlL4iLz4NCgkJPHVpdGV4dCBuYW1lPSJTQ1JVQkJBUlNUQVRVU19MT0FESU5HIiB2YWx1ZT0i5q2j5Zyo6L295YWlIi8+DQoJCTx1aXRleHQgbmFtZT0iU0NSVUJCQVJTVEFUVVNfQlVGRkVSSU5HIiB2YWx1ZT0i5q2j5Zyo6L+b6KGM57yT5Yay5aSE55CGIi8+DQoJCTx1aXRleHQgbmFtZT0iU0NSVUJCQVJTVEFUVVNfUVVFU1RJT04iIHZhbHVlPSLlm57nrZTpl67popgiLz4NCgkJPHVpdGV4dCBuYW1lPSJTQ1JVQkJBUlNUQVRVU19SRVZJRVdRVUlaIiB2YWx1ZT0i5q2j5Zyo5a6h6ZiF5rWL6aqMIi8+DQoJCTwhLS0gc3Vic3RpdHV0aW9uOiAlbSA9PSBtaW51dGVzIHJlbWFpbmluZyAtLT4NCgkJPCEtLSBzdWJzdGl0dXRpb246ICVzID09IHNlY29uZHMgcmVtYWluaW5nIC0tPg0KCQk8dWl0ZXh0IG5hbWU9IkVMQVBTRUQiIHZhbHVlPSLliankvZkgJW0g5YiG6ZKfICVzIOenkiIvPg0KCQk8dWl0ZXh0IG5hbWU9Ik5PVEZPVU5EIiB2YWx1ZT0i5pyq5om+5Yiw5Lu75L2V5YaF5a65Ii8+DQoJCTx1aXRleHQgbmFtZT0iQVRUQUNITUVOVFMiIHZhbHVlPSLpmYTku7YiLz4NCgkJPCEtLSBzdWJzdGl0dXRpb246ICVwID09IGN1cnJlbnQgc3BlYWtlcidzIHRpdGxlIC0tPg0KCQk8dWl0ZXh0IG5hbWU9IkJJT1dJTl9USVRMRSIgdmFsdWU9IuS4quS6uueugOS7izogJXAiLz4NCgkJPHVpdGV4dCBuYW1lPSJCSU9CVE5fVElUTEUiIHZhbHVlPSLkuKrkurrnroDku4siLz4NCgkJPHVpdGV4dCBuYW1lPSJESVZJREVSQlROX1RJVExFIiB2YWx1ZT0ifCIvPg0KCQk8dWl0ZXh0IG5hbWU9IkNPTlRBQ1RCVE5fVElUTEUiIHZhbHVlPSLogZTns7vmlrnlvI8iLz4NCgkJPHVpdGV4dCBuYW1lPSJUQUJfUVVJWiIgdmFsdWU9Iua1i+mqjCIvPg0KCQk8dWl0ZXh0IG5hbWU9IlRBQl9PVVRMSU5FIiB2YWx1ZT0i5aSn57qyIi8+DQoJCTx1aXRleHQgbmFtZT0iVEFCX1RIVU1CIiB2YWx1ZT0i57yp55Wl5Zu+Ii8+DQoJCTx1aXRleHQgbmFtZT0iVEFCX05PVEVTIiB2YWx1ZT0i5aSH5rOoIi8+DQoJCTx1aXRleHQgbmFtZT0iVEFCX1NFQVJDSCIgdmFsdWU9IuaQnOe0oiIvPg0KCQk8dWl0ZXh0IG5hbWU9IlNMSURFX0hFQURJTkciIHZhbHVlPSLlubvnga/niYfmoIfpopgiLz4NCgkJPHVpdGV4dCBuYW1lPSJEVVJBVElPTl9IRUFESU5HIiB2YWx1ZT0i5oyB57ut5pe26Ze0Ii8+DQoJCTx1aXRleHQgbmFtZT0iU0VBUkNIX0hFQURJTkciIHZhbHVlPSLmkJzntKLmlofmnKw6Ii8+DQoJCTx1aXRleHQgbmFtZT0iVEhVTUJfSEVBRElORyIgdmFsdWU9IuW5u+eBr+eJhyIvPg0KCQk8dWl0ZXh0IG5hbWU9IlRIVU1CX0lORk8iIHZhbHVlPSLlubvnga/niYfmoIfpopgv5oyB57ut5pe26Ze0Ii8+DQoJCTx1aXRleHQgbmFtZT0iQVRUQUNITkFNRV9IRUFESU5HIiB2YWx1ZT0i5paH5Lu25ZCNIi8+DQoJCTx1aXRleHQgbmFtZT0iQVRUQUNIU0laRV9IRUFESU5HIiB2YWx1ZT0i5aSn5bCPIi8+DQoJCTx1aXRleHQgbmFtZT0iU0xJREVfTk9URVMiIHZhbHVlPSLlubvnga/niYflpIfms6giLz4NCgkJPHVpdGV4dCBuYW1lPSJDT1VSU0VfU1RBVFVTIiB2YWx1ZT0iTW9kdWxlIFN0YXR1cyIvPg0KCQk8dWl0ZXh0IG5hbWU9IlBBU1NFRF9TVFJJTkciIHZhbHVlPSJQYXNzZWQiLz4NCgkJPHVpdGV4dCBuYW1lPSJGQUlMRURfU1RSSU5HIiB2YWx1ZT0iRmFpbGVkIi8+DQoJCTwhLS1xdWl6IHBvZCBhbmQgbWVzc2FnZSBib3ggdGV4dHMtLT4NCgkJPHVpdGV4dCBuYW1lPSJRVUlaUE9EX1FVSVpfQVRURU1QVCIgdmFsdWU9Iua1i+mqjOWwneivleasoeaVsDoiLz4NCgkJPHVpdGV4dCBuYW1lPSJRVUlaUE9EX1FVSVpfQVRURU1QVF9WQUxVRSIgdmFsdWU9IuesrCAlbiDmrKHvvIzlhbEgJXQg5qyhIi8+DQoJCTx1aXRleHQgbmFtZT0iUVVJWlBPRF9RVUlaX1NDT1JFIiB2YWx1ZT0i5b6X5YiGOiIvPg0KCQk8dWl0ZXh0IG5hbWU9IlFVSVpQT0RfUVVJWl9QQVNTU0NPUkUiIHZhbHVlPSLlj4rmoLzliIbmlbA6Ii8+DQoJCTx1aXRleHQgbmFtZT0iUVVJWlBPRF9RVUlaX01BWFNDT1JFIiB2YWx1ZT0i5pyA6auY5YiG5pWwOiIvPg0KCQk8dWl0ZXh0IG5hbWU9IlFVSVpQT0RfUVVFU0FUTVBUX1NUUiIgdmFsdWU9IuWwneivleasoeaVsDog56ysICVuIOasoe+8jOWFsSAldCDmrKEiLz4NCgkJPHVpdGV4dCBuYW1lPSJRVUlaUE9EX1FVRVNUWVBFX1NUUiIgdmFsdWU9Iuexu+WeizogJXMiLz4NCgkJPHVpdGV4dCBuYW1lPSJRVUlaUE9EX1FVRVNUWVBFX0dSRCIgdmFsdWU9IuivhOe6pyIvPg0KCQk8dWl0ZXh0IG5hbWU9IlFVSVpQT0RfUVVFU1RZUEVfU1ZZIiB2YWx1ZT0i6LCD5p+lIi8+DQoJCTx1aXRleHQgbmFtZT0iUVVJWlBPRF9RVUlaQVRNUFRfSU5GIiB2YWx1ZT0i5peg6ZmQIi8+DQoJCTx1aXRleHQgbmFtZT0iUVVJWlBPRF9RVUVTQVRNUFRfSU5GIiB2YWx1ZT0i5peg6ZmQIi8+DQoJCTx1aXRleHQgbmFtZT0iV0FSTklOR01TR19ZRVNTVFJJTkciIHZhbHVlPSLmmK8iLz4NCgkJPHVpdGV4dCBuYW1lPSJXQVJOSU5HTVNHX05PU1RSSU5HIiB2YWx1ZT0i5ZCmIi8+DQoJCTx1aXRleHQgbmFtZT0iV0FSTklOR01TR19USVRMRVNUUklORyIgdmFsdWU9Iua1i+mqjOWvvOiIquitpuWRiiIvPg0KCQk8dWl0ZXh0IG5hbWU9IldBUk5JTkdNU0dfTVNHU1RSSU5HIiB2YWx1ZT0i5q2k5rWL6aqM5Lit5pyJ5pyq5bCd6K+V5L2c562U55qE6Zeu6aKY44CCJiN4QTsmI3hBO+WNleWHu+KAnOaYr+KAnemAgOWHuuatpOa1i+mqjOOAguWNleWHu+KAnOWQpuKAnee7p+e7rea1i+mqjOOAgiIvPg0KCQk8dWl0ZXh0IG5hbWU9IklORk9STUFUSU9OX0gyNjRfRkxBU0hQTEFZRVIiIHZhbHVlPSLlvZPliY3lronoo4XlnKjmgqjnmoTorqHnrpfmnLrkuIrnmoQgRmxhc2ggUGxheWVyIOeJiOacrOS4jeaUr+aMgeivpeinhumikeOAguWNleWHu+inhumikeWMuuWfn+S4i+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C5Yqg6ICF5pi+56S65o+Q6KaB5qCPIi8+DQoJCTx1aXRleHQgbmFtZT0iTVVURSIgdmFsdWU9IumdmemfsyIvPg0KCQk8dWl0ZXh0IG5hbWU9IkRPQ1dSQVBfVElUTEUiIHZhbHVlPSJQcmVzZW50ZXIg5paH5Lu26ZmE5Lu2Ii8+DQoJCTx1aXRleHQgbmFtZT0iRE9DV1JBUF9NU0ciIHZhbHVlPSLkv53lrZjliLDmiJHnmoTorqHnrpfmnLoiLz4NCgkJPHVpdGV4dCBuYW1lPSJET0NXUkFQX1BST01QVCIgdmFsdWU9IuWNleWHu+S7peS4i+i9vSIvPg0KCTwvbGFuZ3VhZ2U+DQoJPGxhbmd1YWdlIGlkPSJ0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DQoJCTx1aXRleHQgbmFtZT0iVU5OQU1FRFNMSURFVElUTEUiIHZhbHVlPSJTbGF5dCAlbiIvPg0KCQk8IS0tIHN1YnN0aXR1dGlvbjogJW4gPT0gc2xpZGUgbnVtYmVyIC0tPg0KCQk8IS0tIHN1YnN0aXR1dGlvbjogJXQgPT0gdG90YWwgc2xpZGUgY291bnQgLS0+DQoJCTx1aXRleHQgbmFtZT0iU0NSVUJCQVJTVEFUVVNfU0xJREVJTkZPIiB2YWx1ZT0iU2xheXQgJW4gLyAldCB8ICIvPg0KCQk8dWl0ZXh0IG5hbWU9IlNDUlVCQkFSU1RBVFVTX1NUT1BQRUQiIHZhbHVlPSJEdXJkdXJ1bGR1Ii8+DQoJCTx1aXRleHQgbmFtZT0iU0NSVUJCQVJTVEFUVVNfUExBWUlORyIgdmFsdWU9Ik95bmF0xLFsxLF5b3IiLz4NCgkJPHVpdGV4dCBuYW1lPSJTQ1JVQkJBUlNUQVRVU19OT0FVRElPIiB2YWx1ZT0iU2VzIFlvayIvPg0KCQk8dWl0ZXh0IG5hbWU9IlNDUlVCQkFSU1RBVFVTX1ZJRFBMQVlJTkciIHZhbHVlPSJWaWRlbyBPeW5hdMSxbMSxeW9yIi8+DQoJCTx1aXRleHQgbmFtZT0iU0NSVUJCQVJTVEFUVVNfTE9BRElORyIgdmFsdWU9IlnDvGtsZW5peW9yIi8+DQoJCTx1aXRleHQgbmFtZT0iU0NSVUJCQVJTVEFUVVNfQlVGRkVSSU5HIiB2YWx1ZT0iQXJhYmVsbGXEn2UgQWzEsW7EsXlvciIvPg0KCQk8dWl0ZXh0IG5hbWU9IlNDUlVCQkFSU1RBVFVTX1FVRVNUSU9OIiB2YWx1ZT0iU29ydXl1IFlhbsSxdGxhIi8+DQoJCTx1aXRleHQgbmFtZT0iU0NSVUJCQVJTVEFUVVNfUkVWSUVXUVVJWiIgdmFsdWU9IlPEsW5hdiDEsG5jZWxlbml5b3IiLz4NCgkJPCEtLSBzdWJzdGl0dXRpb246ICVtID09IG1pbnV0ZXMgcmVtYWluaW5nIC0tPg0KCQk8IS0tIHN1YnN0aXR1dGlvbjogJXMgPT0gc2Vjb25kcyByZW1haW5pbmcgLS0+DQoJCTx1aXRleHQgbmFtZT0iRUxBUFNFRCIgdmFsdWU9IiVtIERha2lrYSAlcyBTYW5peWUgS2FsZMSxIi8+DQoJCTx1aXRleHQgbmFtZT0iTk9URk9VTkQiIHZhbHVlPSJIZXJoYW5naSBCaXIgxZ5leSBCdWx1bm1hZMSxIi8+DQoJCTx1aXRleHQgbmFtZT0iQVRUQUNITUVOVFMiIHZhbHVlPSJFa2xlci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sSwcnRpYmF0Ii8+DQoJCTx1aXRleHQgbmFtZT0iVEFCX1FVSVoiIHZhbHVlPSJTxLFuYXYiLz4NCgkJPHVpdGV4dCBuYW1lPSJUQUJfT1VUTElORSIgdmFsdWU9IkFuYSBIYXQiLz4NCgkJPHVpdGV4dCBuYW1lPSJUQUJfVEhVTUIiIHZhbHVlPSJSZXNpbSIvPg0KCQk8dWl0ZXh0IG5hbWU9IlRBQl9OT1RFUyIgdmFsdWU9Ik5vdGxhciIvPg0KCQk8dWl0ZXh0IG5hbWU9IlRBQl9TRUFSQ0giIHZhbHVlPSJBcmEiLz4NCgkJPHVpdGV4dCBuYW1lPSJTTElERV9IRUFESU5HIiB2YWx1ZT0iU2xheXQgQmHFn2zEscSfxLEiLz4NCgkJPHVpdGV4dCBuYW1lPSJEVVJBVElPTl9IRUFESU5HIiB2YWx1ZT0iU8O8cmUiLz4NCgkJPHVpdGV4dCBuYW1lPSJTRUFSQ0hfSEVBRElORyIgdmFsdWU9Ik1ldG5pIGFyYToiLz4NCgkJPHVpdGV4dCBuYW1lPSJUSFVNQl9IRUFESU5HIiB2YWx1ZT0iU2xheXQiLz4NCgkJPHVpdGV4dCBuYW1lPSJUSFVNQl9JTkZPIiB2YWx1ZT0iU2xheXQgQmHFn2zEscSfxLEvU8O8cmVzaSIvPg0KCQk8dWl0ZXh0IG5hbWU9IkFUVEFDSE5BTUVfSEVBRElORyIgdmFsdWU9IkRvc3lhIEFkxLEiLz4NCgkJPHVpdGV4dCBuYW1lPSJBVFRBQ0hTSVpFX0hFQURJTkciIHZhbHVlPSJCb3l1dCIvPg0KCQk8dWl0ZXh0IG5hbWU9IlNMSURFX05PVEVTIiB2YWx1ZT0iU2xheXQgTm90bGFyxLEiLz4NCgkJPHVpdGV4dCBuYW1lPSJDT1VSU0VfU1RBVFVTIiB2YWx1ZT0iTW9kdWxlIFN0YXR1cyIvPg0KCQk8dWl0ZXh0IG5hbWU9IlBBU1NFRF9TVFJJTkciIHZhbHVlPSJQYXNzZWQiLz4NCgkJPHVpdGV4dCBuYW1lPSJGQUlMRURfU1RSSU5HIiB2YWx1ZT0iRmFpbGVkIi8+DQoJCTwhLS1xdWl6IHBvZCBhbmQgbWVzc2FnZSBib3ggdGV4dHMtLT4NCgkJPHVpdGV4dCBuYW1lPSJRVUlaUE9EX1FVSVpfQVRURU1QVCIgdmFsdWU9IlPEsW5hdiBEZW5lbWVzaToiLz4NCgkJPHVpdGV4dCBuYW1lPSJRVUlaUE9EX1FVSVpfQVRURU1QVF9WQUxVRSIgdmFsdWU9IiVuLyV0Ii8+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DQoJCTx1aXRleHQgbmFtZT0iUVVJWlBPRF9RVUVTVFlQRV9HUkQiIHZhbHVlPSJCYXNhbWFrbMSxIi8+DQoJCTx1aXRleHQgbmFtZT0iUVVJWlBPRF9RVUVTVFlQRV9TVlkiIHZhbHVlPSJBbmtldCIvPg0KCQk8dWl0ZXh0IG5hbWU9IlFVSVpQT0RfUVVJWkFUTVBUX0lORiIgdmFsdWU9IlPEsW7EsXJzxLF6Ii8+DQoJCTx1aXRleHQgbmFtZT0iUVVJWlBPRF9RVUVTQVRNUFRfSU5GIiB2YWx1ZT0iU8SxbsSxcnPEsXoiLz4NCgkJPHVpdGV4dCBuYW1lPSJXQVJOSU5HTVNHX1lFU1NUUklORyIgdmFsdWU9IkV2ZXQiLz4NCgkJPHVpdGV4dCBuYW1lPSJXQVJOSU5HTVNHX05PU1RSSU5HIiB2YWx1ZT0iSGF5xLFyIi8+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DQoJCTx1aXRleHQgbmFtZT0iRE9DV1JBUF9QUk9NUFQiIHZhbHVlPSLEsG5kaXJtZWsgacOnaW4gVMSxa2xhdMSxbiIvPg0KCTwvbGFuZ3VhZ2U+DQoJPGxhbmd1YWdlIGlkPSJyd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VOTkFNRURTTElERVRJVExFIiB2YWx1ZT0i0KHQu9Cw0LnQtCAlbi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DQoJCTwhLS0gc3Vic3RpdHV0aW9uOiAlbiA9PSBzbGlkZSBudW1iZXIgLS0+DQoJCTwhLS0gc3Vic3RpdHV0aW9uOiAldCA9PSB0b3RhbCBzbGlkZSBjb3VudCAtLT4NCgkJPHVpdGV4dCBuYW1lPSJTQ1JVQkJBUlNUQVRVU19TTElERUlORk8iIHZhbHVlPSLQodC70LDQudC0ICVuIC8gJXQgfCAiLz4NCgkJPHVpdGV4dCBuYW1lPSJTQ1JVQkJBUlNUQVRVU19TVE9QUEVEIiB2YWx1ZT0i0J7RgdGC0LDQvdC+0LLQu9C10L3QviIvPg0KCQk8dWl0ZXh0IG5hbWU9IlNDUlVCQkFSU1RBVFVTX1BMQVlJTkciIHZhbHVlPSLQktC+0YHQv9GA0L7QuNC30LLQtdC00LXQvdC40LUiLz4NCgkJPHVpdGV4dCBuYW1lPSJTQ1JVQkJBUlNUQVRVU19OT0FVRElPIiB2YWx1ZT0i0J3QtdGCINCw0YPQtNC40L4iLz4NCgkJPHVpdGV4dCBuYW1lPSJTQ1JVQkJBUlNUQVRVU19WSURQTEFZSU5HIiB2YWx1ZT0i0JLQvtGB0L/RgNC+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0L/RgNC+0YEiLz4NCgkJPHVpdGV4dCBuYW1lPSJTQ1JVQkJBUlNUQVRVU19SRVZJRVdRVUlaIiB2YWx1ZT0i0J7QsdC30L7RgCDQvtC/0YDQvtGB0LAiLz4NCgkJPCEtLSBzdWJzdGl0dXRpb246ICVtID09IG1pbnV0ZXMgcmVtYWluaW5nIC0tPg0KCQk8IS0tIHN1YnN0aXR1dGlvbjogJXMgPT0gc2Vjb25kcyByZW1haW5pbmcgLS0+DQoJCTx1aXRleHQgbmFtZT0iRUxBUFNFRCIgdmFsdWU9ItCe0YHRgtCw0LvQvtGB0YwgJW0g0LzQuNC9LiAlcyDRgSIvPg0KCQk8dWl0ZXh0IG5hbWU9Ik5PVEZPVU5EIiB2YWx1ZT0i0J3QuNGH0LXQs9C+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0L3RgtCw0LrRgiIvPg0KCQk8dWl0ZXh0IG5hbWU9IlRBQl9RVUlaIiB2YWx1ZT0i0J7Qv9GA0L7RgSIvPg0KCQk8dWl0ZXh0IG5hbWU9IlRBQl9PVVRMSU5FIiB2YWx1ZT0i0KHRhdC10LzQsCIvPg0KCQk8dWl0ZXh0IG5hbWU9IlRBQl9USFVNQiIgdmFsdWU9ItCR0LXQs9GD0L3QvtC6Ii8+DQoJCTx1aXRleHQgbmFtZT0iVEFCX05PVEVTIiB2YWx1ZT0i0JfQsNC80LXRgtC60LgiLz4NCgkJPHVpdGV4dCBuYW1lPSJUQUJfU0VBUkNIIiB2YWx1ZT0i0J/QvtC40YHQuiIvPg0KCQk8dWl0ZXh0IG5hbWU9IlNMSURFX0hFQURJTkciIHZhbHVlPSLQl9Cw0LPQvtC70L7QstC+0Log0YHQu9Cw0LnQtNCwIi8+DQoJCTx1aXRleHQgbmFtZT0iRFVSQVRJT05fSEVBRElORyIgdmFsdWU9ItCU0LvQuNGCLdGB0YLRjCIvPg0KCQk8dWl0ZXh0IG5hbWU9IlNFQVJDSF9IRUFESU5HIiB2YWx1ZT0i0J/QvtC40YHQuiDRgtC10LrRgdGC0LA6Ii8+DQoJCTx1aXRleHQgbmFtZT0iVEhVTUJfSEVBRElORyIgdmFsdWU9ItCh0LvQsNC50LQiLz4NCgkJPHVpdGV4dCBuYW1lPSJUSFVNQl9JTkZPIiB2YWx1ZT0i0J3QsNC30LLQsNC90LjQtS/QtNC70LjRgi3QvdC+0YHRgtGMIi8+DQoJCTx1aXRleHQgbmFtZT0iQVRUQUNITkFNRV9IRUFESU5HIiB2YWx1ZT0i0JjQvNGPINGE0LDQudC70LAiLz4NCgkJPHVpdGV4dCBuYW1lPSJBVFRBQ0hTSVpFX0hFQURJTkciIHZhbHVlPSLQoNCw0LfQvNC10YAiLz4NCgkJPHVpdGV4dCBuYW1lPSJTTElERV9OT1RFUyIgdmFsdWU9ItCX0LDQvNC10YLQutC4INC6INGB0LvQsNC50LTRgyIvPg0KCQk8dWl0ZXh0IG5hbWU9IkNPVVJTRV9TVEFUVVMiIHZhbHVlPSJNb2R1bGUgU3RhdHVzIi8+DQoJCTx1aXRleHQgbmFtZT0iUEFTU0VEX1NUUklORyIgdmFsdWU9IlBhc3NlZCIvPg0KCQk8dWl0ZXh0IG5hbWU9IkZBSUxFRF9TVFJJTkciIHZhbHVlPSJGYWlsZWQiLz4NCgkJPCEtLXF1aXogcG9kIGFuZCBtZXNzYWdlIGJveCB0ZXh0cy0tPg0KCQk8dWl0ZXh0IG5hbWU9IlFVSVpQT0RfUVVJWl9BVFRFTVBUIiB2YWx1ZT0i0J/QvtC/0YvRgtC60LAg0L/RgNC+0LnRgtC4INC+0L/RgNC+0YE6Ii8+DQoJCTx1aXRleHQgbmFtZT0iUVVJWlBPRF9RVUlaX0FUVEVNUFRfVkFMVUUiIHZhbHVlPSIlbiDQuNC3ICV0Ii8+DQoJCTx1aXRleHQgbmFtZT0iUVVJWlBPRF9RVUlaX1NDT1JFIiB2YWx1ZT0i0J3QsNCx0YDQsNC90L4g0LHQsNC70LvQvtCyOiIvPg0KCQk8dWl0ZXh0IG5hbWU9IlFVSVpQT0RfUVVJWl9QQVNTU0NPUkUiIHZhbHVlPSLQn9GA0L7RhdC+0LTQvdC+0Lkg0YDQtdC30YPQu9GM0YLQsNGCOiIvPg0KCQk8dWl0ZXh0IG5hbWU9IlFVSVpQT0RfUVVJWl9NQVhTQ09SRSIgdmFsdWU9ItCc0LDQutGB0LjQvNCw0LvRjNC90YvQuSDRgNC10LfRg9C70YzRgtCw0YI6Ii8+DQoJCTx1aXRleHQgbmFtZT0iUVVJWlBPRF9RVUVTQVRNUFRfU1RSIiB2YWx1ZT0i0J/QvtC/0YvRgtC60LA6ICVuINC40LcgJXQiLz4NCgkJPHVpdGV4dCBuYW1lPSJRVUlaUE9EX1FVRVNUWVBFX1NUUiIgdmFsdWU9ItCi0LjQvzogJXMiLz4NCgkJPHVpdGV4dCBuYW1lPSJRVUlaUE9EX1FVRVNUWVBFX0dSRCIgdmFsdWU9ItChINC+0YbQtdC90LrQvtC5Ii8+DQoJCTx1aXRleHQgbmFtZT0iUVVJWlBPRF9RVUVTVFlQRV9TVlkiIHZhbHVlPSLQntCx0LfQvtGAIi8+DQoJCTx1aXRleHQgbmFtZT0iUVVJWlBPRF9RVUlaQVRNUFRfSU5GIiB2YWx1ZT0i0JHQvtC70YzRiNC+0LUg0YfQuNGB0LvQviIvPg0KCQk8dWl0ZXh0IG5hbWU9IlFVSVpQT0RfUVVFU0FUTVBUX0lORiIgdmFsdWU9ItCR0L7Qu9GM0YjQvtC1INGH0LjRgdC70L4iLz4NCgkJPHVpdGV4dCBuYW1lPSJXQVJOSU5HTVNHX1lFU1NUUklORyIgdmFsdWU9ItCU0LAiLz4NCgkJPHVpdGV4dCBuYW1lPSJXQVJOSU5HTVNHX05PU1RSSU5HIiB2YWx1ZT0i0J3QtdGCIi8+DQoJCTx1aXRleHQgbmFtZT0iV0FSTklOR01TR19USVRMRVNUUklORyIgdmFsdWU9ItCf0YDQtdC00YPQv9GA0LXQttC00LXQvdC40LUg0L4g0L3QsNCy0LjQs9Cw0YbQuNC4INCyINC+0L/RgNC+0YHQtSIvPg0KCQk8dWl0ZXh0IG5hbWU9IldBUk5JTkdNU0dfTVNHU1RSSU5HIiB2YWx1ZT0i0JIg0L7Qv9GA0L7RgdC1INC+0YHRgtCw0LvQuNGB0Ywg0L3QtdC+0YLQstC10YfQtdC90L3Ri9C1INCy0L7Qv9GA0L7RgdGLLtCd0LDQttCw0YLQuNC1INC60L3QvtC/0LrQuCAmcXVvdDvQlNCwJnF1b3Q7INC/0YDQuNCy0LXQtNC10YIg0Log0LfQsNC60YDRi9GC0LjRjiDQvtC/0YDQvtGB0LAuINCd0LDQttCw0YLQuNC1INC60L3QvtC/0LrQuCAmcXVvdDvQndC10YImcXVvdDsg0L/RgNC+0LTQvtC70LbQuNGCINC+0L/RgNC+0YEuIi8+DQoJCTx1aXRleHQgbmFtZT0iSU5GT1JNQVRJT05fSDI2NF9GTEFTSFBMQVlFUiIgdmFsdWU9ItCi0LXQutGD0YnQsNGPINCy0LXRgNGB0LjRjyDQv9GA0L7QuNCz0YDRi9Cy0LDRgtC10LvRjyBGbGFzaCBQbGF5ZXIsINGD0YHRgtCw0L3QvtCy0LvQtdC90L3QsNGPINC90LAg0Y3RgtC+0Lwg0LrQvtC80L/RjNGO0YLQtdGA0LUsINC90LUg0L/QvtC00LTQtdGA0LbQuNCy0LDQtdGCINGN0YLQviDQstC40LTQtdC+LiDQqdC10LvQutC90LjRgtC1INCyINC+0LHQu9Cw0YHRgtC4INCy0LjQtNC10L4sINGH0YLQvtCx0Ysg0LfQsNCz0YDRg9C30LjRgtGMINC/0L7RgdC70LXQtNC90Y7RjiDQstC10YDRgdC40Y4g0L/RgNC+0LjQs9GA0YvQstCw0YLQtdC70Y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Qn9C+0LrQsNC30YvQstCw0YLRjCDQstGA0LXQt9C60YMg0YPRh9Cw0YHRgtC90LjQutCw0LwiLz4NCgkJPHVpdGV4dCBuYW1lPSJNVVRFIiB2YWx1ZT0i0J7RgtC60LvRjtGH0LjRgtGMINC30LLRg9C6Ii8+DQoJCTx1aXRleHQgbmFtZT0iRE9DV1JBUF9USVRMRSIgdmFsdWU9ItCS0LvQvtC20LXQvdC40LUg0LIg0YTQsNC50LsgQWRvYmUgUHJlc2VudGVyIi8+DQoJCTx1aXRleHQgbmFtZT0iRE9DV1JBUF9NU0ciIHZhbHVlPSLQodC+0YXRgNCw0L3QuNGC0Ywg0LIg0L/QsNC/0LrRgyAmcXVvdDvQnNC+0Lkg0LrQvtC80L/RjNGO0YLQtdGAJnF1b3Q7Ii8+DQoJCTx1aXRleHQgbmFtZT0iRE9DV1JBUF9QUk9NUFQiIHZhbHVlPSLQqdC10LvQutC90YPRgtGMINC00LvRjyDQt9Cw0LPRgNGD0LfQutC4Ii8+DQoJPC9sYW5ndWFnZT4NCjwvY29uZmlndXJhdGlvbj4NCg=="/>
  <p:tag name="MMPROD_UIDATA" val="&lt;database version=&quot;11.0&quot;&gt;&lt;object type=&quot;1&quot; unique_id=&quot;10001&quot;&gt;&lt;property id=&quot;20141&quot; value=&quot;ECE/CS 552 - Parallel Processors&quot;/&gt;&lt;property id=&quot;20144&quot; value=&quot;0&quot;/&gt;&lt;property id=&quot;20146&quot; value=&quot;0&quot;/&gt;&lt;property id=&quot;20147&quot; value=&quot;0&quot;/&gt;&lt;property id=&quot;20148&quot; value=&quot;5&quot;/&gt;&lt;property id=&quot;20180&quot; value=&quot;0&quot;/&gt;&lt;property id=&quot;20181&quot; value=&quot;1&quot;/&gt;&lt;property id=&quot;20183&quot; value=&quot;1&quot;/&gt;&lt;property id=&quot;20184&quot; value=&quot;7&quot;/&gt;&lt;property id=&quot;20193&quot; value=&quot;-1&quot;/&gt;&lt;property id=&quot;20224&quot; value=&quot;C:\Users\sanmi\Documents\My Adobe Presentations\ece552-ParallelProcessors&quot;/&gt;&lt;property id=&quot;20250&quot; value=&quot;0&quot;/&gt;&lt;property id=&quot;20251&quot; value=&quot;0&quot;/&gt;&lt;property id=&quot;20259&quot; value=&quot;0&quot;/&gt;&lt;property id=&quot;20263&quot; value=&quot;2&quot;/&gt;&lt;property id=&quot;20264&quot; value=&quot;1&quot;/&gt;&lt;property id=&quot;20519&quot; value=&quot;0&quot;/&gt;&lt;property id=&quot;20700&quot; value=&quot;0&quot;/&gt;&lt;object type=&quot;2&quot; unique_id=&quot;20554&quot;&gt;&lt;object type=&quot;3&quot; unique_id=&quot;20705&quot;&gt;&lt;property id=&quot;20148&quot; value=&quot;5&quot;/&gt;&lt;property id=&quot;20300&quot; value=&quot;Slide 1 - &amp;quot;ECE/CS 552: Parallel Processors&amp;quot;&quot;/&gt;&lt;property id=&quot;20307&quot; value=&quot;540&quot;/&gt;&lt;property id=&quot;20309&quot; value=&quot;-1&quot;/&gt;&lt;/object&gt;&lt;object type=&quot;3&quot; unique_id=&quot;21841&quot;&gt;&lt;property id=&quot;20148&quot; value=&quot;5&quot;/&gt;&lt;property id=&quot;20300&quot; value=&quot;Slide 2 - &amp;quot;Concurrency and Parallelism&amp;quot;&quot;/&gt;&lt;property id=&quot;20307&quot; value=&quot;670&quot;/&gt;&lt;property id=&quot;20309&quot; value=&quot;-1&quot;/&gt;&lt;/object&gt;&lt;object type=&quot;3&quot; unique_id=&quot;24381&quot;&gt;&lt;property id=&quot;20148&quot; value=&quot;5&quot;/&gt;&lt;property id=&quot;20300&quot; value=&quot;Slide 11 - &amp;quot;Multithreading&amp;quot;&quot;/&gt;&lt;property id=&quot;20307&quot; value=&quot;719&quot;/&gt;&lt;property id=&quot;20309&quot; value=&quot;-1&quot;/&gt;&lt;/object&gt;&lt;object type=&quot;3&quot; unique_id=&quot;24384&quot;&gt;&lt;property id=&quot;20148&quot; value=&quot;5&quot;/&gt;&lt;property id=&quot;20300&quot; value=&quot;Slide 12 - &amp;quot;Multithreading&amp;quot;&quot;/&gt;&lt;property id=&quot;20307&quot; value=&quot;722&quot;/&gt;&lt;property id=&quot;20309&quot; value=&quot;-1&quot;/&gt;&lt;/object&gt;&lt;object type=&quot;3&quot; unique_id=&quot;24387&quot;&gt;&lt;property id=&quot;20148&quot; value=&quot;5&quot;/&gt;&lt;property id=&quot;20300&quot; value=&quot;Slide 13 - &amp;quot;Simultaneous Multithreading&amp;quot;&quot;/&gt;&lt;property id=&quot;20307&quot; value=&quot;725&quot;/&gt;&lt;property id=&quot;20309&quot; value=&quot;-1&quot;/&gt;&lt;/object&gt;&lt;object type=&quot;3&quot; unique_id=&quot;24388&quot;&gt;&lt;property id=&quot;20148&quot; value=&quot;5&quot;/&gt;&lt;property id=&quot;20300&quot; value=&quot;Slide 14 - &amp;quot;Simultaneous Multithreading&amp;quot;&quot;/&gt;&lt;property id=&quot;20307&quot; value=&quot;726&quot;/&gt;&lt;property id=&quot;20309&quot; value=&quot;-1&quot;/&gt;&lt;/object&gt;&lt;object type=&quot;3&quot; unique_id=&quot;27550&quot;&gt;&lt;property id=&quot;20148&quot; value=&quot;5&quot;/&gt;&lt;property id=&quot;20300&quot; value=&quot;Slide 3 - &amp;quot;Concurrency and Parallelism&amp;quot;&quot;/&gt;&lt;property id=&quot;20307&quot; value=&quot;734&quot;/&gt;&lt;/object&gt;&lt;object type=&quot;3&quot; unique_id=&quot;27551&quot;&gt;&lt;property id=&quot;20148&quot; value=&quot;5&quot;/&gt;&lt;property id=&quot;20300&quot; value=&quot;Slide 4 - &amp;quot;Concurrency and Parallelism&amp;quot;&quot;/&gt;&lt;property id=&quot;20307&quot; value=&quot;735&quot;/&gt;&lt;/object&gt;&lt;object type=&quot;3&quot; unique_id=&quot;27552&quot;&gt;&lt;property id=&quot;20148&quot; value=&quot;5&quot;/&gt;&lt;property id=&quot;20300&quot; value=&quot;Slide 5 - &amp;quot;Concurrency and Parallelism&amp;quot;&quot;/&gt;&lt;property id=&quot;20307&quot; value=&quot;737&quot;/&gt;&lt;/object&gt;&lt;object type=&quot;3&quot; unique_id=&quot;27553&quot;&gt;&lt;property id=&quot;20148&quot; value=&quot;5&quot;/&gt;&lt;property id=&quot;20300&quot; value=&quot;Slide 6 - &amp;quot;Concurrency and Parallelism&amp;quot;&quot;/&gt;&lt;property id=&quot;20307&quot; value=&quot;738&quot;/&gt;&lt;/object&gt;&lt;object type=&quot;3&quot; unique_id=&quot;27554&quot;&gt;&lt;property id=&quot;20148&quot; value=&quot;5&quot;/&gt;&lt;property id=&quot;20300&quot; value=&quot;Slide 7 - &amp;quot;Concurrency and Parallelism&amp;quot;&quot;/&gt;&lt;property id=&quot;20307&quot; value=&quot;739&quot;/&gt;&lt;/object&gt;&lt;object type=&quot;3&quot; unique_id=&quot;27555&quot;&gt;&lt;property id=&quot;20148&quot; value=&quot;5&quot;/&gt;&lt;property id=&quot;20300&quot; value=&quot;Slide 8 - &amp;quot;Concurrency and Parallelism&amp;quot;&quot;/&gt;&lt;property id=&quot;20307&quot; value=&quot;740&quot;/&gt;&lt;/object&gt;&lt;object type=&quot;3&quot; unique_id=&quot;27556&quot;&gt;&lt;property id=&quot;20148&quot; value=&quot;5&quot;/&gt;&lt;property id=&quot;20300&quot; value=&quot;Slide 9 - &amp;quot;Concurrency and Parallelism&amp;quot;&quot;/&gt;&lt;property id=&quot;20307&quot; value=&quot;741&quot;/&gt;&lt;/object&gt;&lt;object type=&quot;3&quot; unique_id=&quot;27557&quot;&gt;&lt;property id=&quot;20148&quot; value=&quot;5&quot;/&gt;&lt;property id=&quot;20300&quot; value=&quot;Slide 10 - &amp;quot;Concurrency and Parallelism&amp;quot;&quot;/&gt;&lt;property id=&quot;20307&quot; value=&quot;742&quot;/&gt;&lt;/object&gt;&lt;/object&gt;&lt;object type=&quot;8&quot; unique_id=&quot;20628&quot;&gt;&lt;/object&gt;&lt;object type=&quot;10&quot; unique_id=&quot;21256&quot;&gt;&lt;object type=&quot;11&quot; unique_id=&quot;21257&quot;&gt;&lt;property id=&quot;20180&quot; value=&quot;0&quot;/&gt;&lt;property id=&quot;20181&quot; value=&quot;1&quot;/&gt;&lt;property id=&quot;20183&quot; value=&quot;1&quot;/&gt;&lt;/object&gt;&lt;object type=&quot;12&quot; unique_id=&quot;27044&quot;&gt;&lt;/object&gt;&lt;/object&gt;&lt;object type=&quot;4&quot; unique_id=&quot;21258&quo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5&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5&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HTML_SHAPEINFO" val="&lt;SlideThumbPath val=&quot;Slide1.PNG&quot;/&gt;"/>
</p:tagLst>
</file>

<file path=ppt/tags/tag18.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sanmi\Documents\My Adobe Presentations\ece552-ParallelProcessors\data\asimages\{DA727FE4-C3EB-4482-A830-A62B408CE1E1}_1.png&quot;/&gt;&lt;left val=&quot;35&quot;/&gt;&lt;top val=&quot;195&quot;/&gt;&lt;width val=&quot;648&quot;/&gt;&lt;height val=&quot;102&quot;/&gt;&lt;hasText val=&quot;1&quot;/&gt;&lt;/Image&gt;&lt;/ThreeDShapeInfo&gt;"/>
  <p:tag name="PRESENTER_SHAPETEXTINFO" val="&lt;ShapeTextInfo&gt;&lt;TableIndex row=&quot;-1&quot; col=&quot;-1&quot;&gt;&lt;linesCount val=&quot;1&quot;/&gt;&lt;lineCharCount val=&quot;31&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sanmi\Documents\My Adobe Presentations\ece552-ParallelProcessors\data\asimages\{879321E5-2A43-4646-98B8-F53F4F532CC3}_1.png&quot;/&gt;&lt;left val=&quot;103&quot;/&gt;&lt;top val=&quot;302&quot;/&gt;&lt;width val=&quot;512&quot;/&gt;&lt;height val=&quot;163&quot;/&gt;&lt;hasText val=&quot;1&quot;/&gt;&lt;/Image&gt;&lt;/ThreeDShapeInfo&gt;"/>
  <p:tag name="PRESENTER_SHAPETEXTINFO" val="&lt;ShapeTextInfo&gt;&lt;TableIndex row=&quot;-1&quot; col=&quot;-1&quot;&gt;&lt;linesCount val=&quot;6&quot;/&gt;&lt;lineCharCount val=&quot;24&quot;/&gt;&lt;lineCharCount val=&quot;1&quot;/&gt;&lt;lineCharCount val=&quot;55&quot;/&gt;&lt;lineCharCount val=&quot;53&quot;/&gt;&lt;lineCharCount val=&quot;14&quot;/&gt;&lt;lineCharCount val=&quot;3&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HTML_SHAPEINFO" val="&lt;SlideThumbPath val=&quot;Slide2.PNG&quot;/&gt;"/>
  <p:tag name="PPSNARRATION" val="2,1963322378,C:\Users\sanmi\GoogleDrive\UWMdrive\Courses\ECE552\ece552-lec12_CachePerformance_pptx\Media.ppcx"/>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 name="HTML_SHAPEINFO" val="&lt;ThreeDShapeInfo&gt;&lt;uuid val=&quot;&quot;/&gt;&lt;isInvalidForFieldText val=&quot;0&quot;/&gt;&lt;Image&gt;&lt;filename val=&quot;C:\Users\sanmi\Documents\My Adobe Presentations\ece552-CachePerformance\data\asimages\{98E5A097-ED62-4956-9A4C-9663031ECF23}_2.png&quot;/&gt;&lt;left val=&quot;35&quot;/&gt;&lt;top val=&quot;21&quot;/&gt;&lt;width val=&quot;612&quot;/&gt;&lt;height val=&quot;98&quot;/&gt;&lt;hasText val=&quot;1&quot;/&gt;&lt;/Image&gt;&lt;/ThreeDShape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HTML_SHAPEINFO" val="&lt;ThreeDShapeInfo&gt;&lt;uuid val=&quot;&quot;/&gt;&lt;isInvalidForFieldText val=&quot;0&quot;/&gt;&lt;Image&gt;&lt;filename val=&quot;C:\Users\sanmi\Documents\My Adobe Presentations\ece552-CachePerformance\data\asimages\{D26CFDC0-F44B-4400-AAD4-6F50E3107F98}_2.png&quot;/&gt;&lt;left val=&quot;599&quot;/&gt;&lt;top val=&quot;500&quot;/&gt;&lt;width val=&quot;86&quot;/&gt;&lt;height val=&quot;32&quot;/&gt;&lt;hasText val=&quot;1&quot;/&gt;&lt;/Image&gt;&lt;/ThreeDShape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quot;/&gt;&lt;isInvalidForFieldText val=&quot;0&quot;/&gt;&lt;Image&gt;&lt;filename val=&quot;C:\Users\sanmi\Documents\My Adobe Presentations\ece552-CachePerformance\data\asimages\{7E263975-60C6-480E-8C8D-978D40F2CB17}_2.png&quot;/&gt;&lt;left val=&quot;107&quot;/&gt;&lt;top val=&quot;305&quot;/&gt;&lt;width val=&quot;126&quot;/&gt;&lt;height val=&quot;45&quot;/&gt;&lt;hasText val=&quot;1&quot;/&gt;&lt;/Image&gt;&lt;/ThreeDShape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quot;/&gt;&lt;isInvalidForFieldText val=&quot;0&quot;/&gt;&lt;Image&gt;&lt;filename val=&quot;C:\Users\sanmi\Documents\My Adobe Presentations\ece552-CachePerformance\data\asimages\{4628C086-0B5D-4B59-9570-24C310851249}_2.png&quot;/&gt;&lt;left val=&quot;485&quot;/&gt;&lt;top val=&quot;303&quot;/&gt;&lt;width val=&quot;126&quot;/&gt;&lt;height val=&quot;46&quot;/&gt;&lt;hasText val=&quot;1&quot;/&gt;&lt;/Image&gt;&lt;/ThreeDShape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1&quot;/&gt;&lt;/TableIndex&gt;&lt;/ShapeTextInfo&gt;"/>
  <p:tag name="HTML_SHAPEINFO" val="&lt;ThreeDShapeInfo&gt;&lt;uuid val=&quot;&quot;/&gt;&lt;isInvalidForFieldText val=&quot;0&quot;/&gt;&lt;Image&gt;&lt;filename val=&quot;C:\Users\sanmi\Documents\My Adobe Presentations\ece552-CachePerformance\data\asimages\{C598D54B-F8C9-43FA-AA81-9B8CFD41494D}_2.png&quot;/&gt;&lt;left val=&quot;135&quot;/&gt;&lt;top val=&quot;467&quot;/&gt;&lt;width val=&quot;448&quot;/&gt;&lt;height val=&quot;45&quot;/&gt;&lt;hasText val=&quot;1&quot;/&gt;&lt;/Image&gt;&lt;/ThreeDShape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1&quot;/&gt;&lt;/TableIndex&gt;&lt;/ShapeTextInfo&gt;"/>
  <p:tag name="HTML_SHAPEINFO" val="&lt;ThreeDShapeInfo&gt;&lt;uuid val=&quot;&quot;/&gt;&lt;isInvalidForFieldText val=&quot;0&quot;/&gt;&lt;Image&gt;&lt;filename val=&quot;C:\Users\sanmi\Documents\My Adobe Presentations\ece552-CachePerformance\data\asimages\{C598D54B-F8C9-43FA-AA81-9B8CFD41494D}_2.png&quot;/&gt;&lt;left val=&quot;135&quot;/&gt;&lt;top val=&quot;467&quot;/&gt;&lt;width val=&quot;448&quot;/&gt;&lt;height val=&quot;45&quot;/&gt;&lt;hasText val=&quot;1&quot;/&gt;&lt;/Image&gt;&lt;/ThreeDShapeInfo&gt;"/>
</p:tagLst>
</file>

<file path=ppt/tags/tag27.xml><?xml version="1.0" encoding="utf-8"?>
<p:tagLst xmlns:a="http://schemas.openxmlformats.org/drawingml/2006/main" xmlns:r="http://schemas.openxmlformats.org/officeDocument/2006/relationships" xmlns:p="http://schemas.openxmlformats.org/presentationml/2006/main">
  <p:tag name="HTML_SHAPEINFO" val="&lt;SlideThumbPath val=&quot;Slide5.PNG&quot;/&gt;"/>
  <p:tag name="PPSNARRATION" val="5,1963322378,C:\Users\sanmi\GoogleDrive\UWMdrive\Courses\ECE552\ece552-lec12_CachePerformance_pptx\Media.ppcx"/>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8&quot;/&gt;&lt;/TableIndex&gt;&lt;/ShapeTextInfo&gt;"/>
  <p:tag name="HTML_SHAPEINFO" val="&lt;ThreeDShapeInfo&gt;&lt;uuid val=&quot;&quot;/&gt;&lt;isInvalidForFieldText val=&quot;0&quot;/&gt;&lt;Image&gt;&lt;filename val=&quot;C:\Users\sanmi\Documents\My Adobe Presentations\ece552-CachePerformance\data\asimages\{5BFDB09F-E4CC-4017-80B1-3AC989A04483}_5.png&quot;/&gt;&lt;left val=&quot;35&quot;/&gt;&lt;top val=&quot;21&quot;/&gt;&lt;width val=&quot;588&quot;/&gt;&lt;height val=&quot;98&quot;/&gt;&lt;hasText val=&quot;1&quot;/&gt;&lt;/Image&gt;&lt;/ThreeDShape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HTML_SHAPEINFO" val="&lt;ThreeDShapeInfo&gt;&lt;uuid val=&quot;&quot;/&gt;&lt;isInvalidForFieldText val=&quot;0&quot;/&gt;&lt;Image&gt;&lt;filename val=&quot;C:\Users\sanmi\Documents\My Adobe Presentations\ece552-CachePerformance\data\asimages\{C57772E3-B6A6-42D0-B928-60503C530C76}_5.png&quot;/&gt;&lt;left val=&quot;599&quot;/&gt;&lt;top val=&quot;500&quot;/&gt;&lt;width val=&quot;84&quot;/&gt;&lt;height val=&quot;29&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TableIndex row=&quot;1&quot; col=&quot;2&quot;&gt;&lt;linesCount val=&quot;0&quot;/&gt;&lt;/TableIndex&gt;&lt;TableIndex row=&quot;1&quot; col=&quot;3&quot;&gt;&lt;linesCount val=&quot;1&quot;/&gt;&lt;lineCharCount val=&quot;3&quot;/&gt;&lt;/TableIndex&gt;&lt;TableIndex row=&quot;1&quot; col=&quot;4&quot;&gt;&lt;linesCount val=&quot;0&quot;/&gt;&lt;/TableIndex&gt;&lt;TableIndex row=&quot;1&quot; col=&quot;5&quot;&gt;&lt;linesCount val=&quot;1&quot;/&gt;&lt;lineCharCount val=&quot;4&quot;/&gt;&lt;/TableIndex&gt;&lt;TableIndex row=&quot;1&quot; col=&quot;6&quot;&gt;&lt;linesCount val=&quot;0&quot;/&gt;&lt;/TableIndex&gt;&lt;TableIndex row=&quot;1&quot; col=&quot;7&quot;&gt;&lt;linesCount val=&quot;1&quot;/&gt;&lt;lineCharCount val=&quot;4&quot;/&gt;&lt;/TableIndex&gt;&lt;TableIndex row=&quot;2&quot; col=&quot;1&quot;&gt;&lt;linesCount val=&quot;0&quot;/&gt;&lt;/TableIndex&gt;&lt;TableIndex row=&quot;2&quot; col=&quot;2&quot;&gt;&lt;linesCount val=&quot;1&quot;/&gt;&lt;lineCharCount val=&quot;5&quot;/&gt;&lt;/TableIndex&gt;&lt;TableIndex row=&quot;2&quot; col=&quot;3&quot;&gt;&lt;linesCount val=&quot;0&quot;/&gt;&lt;/TableIndex&gt;&lt;TableIndex row=&quot;2&quot; col=&quot;4&quot;&gt;&lt;linesCount val=&quot;0&quot;/&gt;&lt;/TableIndex&gt;&lt;TableIndex row=&quot;2&quot; col=&quot;5&quot;&gt;&lt;linesCount val=&quot;0&quot;/&gt;&lt;/TableIndex&gt;&lt;TableIndex row=&quot;2&quot; col=&quot;6&quot;&gt;&lt;linesCount val=&quot;1&quot;/&gt;&lt;lineCharCount val=&quot;5&quot;/&gt;&lt;/TableIndex&gt;&lt;TableIndex row=&quot;2&quot; col=&quot;7&quot;&gt;&lt;linesCount val=&quot;0&quot;/&gt;&lt;/TableIndex&gt;&lt;TableIndex row=&quot;3&quot; col=&quot;1&quot;&gt;&lt;linesCount val=&quot;0&quot;/&gt;&lt;/TableIndex&gt;&lt;TableIndex row=&quot;3&quot; col=&quot;2&quot;&gt;&lt;linesCount val=&quot;0&quot;/&gt;&lt;/TableIndex&gt;&lt;TableIndex row=&quot;3&quot; col=&quot;3&quot;&gt;&lt;linesCount val=&quot;0&quot;/&gt;&lt;/TableIndex&gt;&lt;TableIndex row=&quot;3&quot; col=&quot;4&quot;&gt;&lt;linesCount val=&quot;0&quot;/&gt;&lt;/TableIndex&gt;&lt;TableIndex row=&quot;3&quot; col=&quot;5&quot;&gt;&lt;linesCount val=&quot;0&quot;/&gt;&lt;/TableIndex&gt;&lt;TableIndex row=&quot;3&quot; col=&quot;6&quot;&gt;&lt;linesCount val=&quot;0&quot;/&gt;&lt;/TableIndex&gt;&lt;TableIndex row=&quot;3&quot; col=&quot;7&quot;&gt;&lt;linesCount val=&quot;0&quot;/&gt;&lt;/TableIndex&gt;&lt;TableIndex row=&quot;4&quot; col=&quot;1&quot;&gt;&lt;linesCount val=&quot;0&quot;/&gt;&lt;/TableIndex&gt;&lt;TableIndex row=&quot;4&quot; col=&quot;2&quot;&gt;&lt;linesCount val=&quot;0&quot;/&gt;&lt;/TableIndex&gt;&lt;TableIndex row=&quot;4&quot; col=&quot;3&quot;&gt;&lt;linesCount val=&quot;1&quot;/&gt;&lt;lineCharCount val=&quot;1&quot;/&gt;&lt;/TableIndex&gt;&lt;TableIndex row=&quot;4&quot; col=&quot;4&quot;&gt;&lt;linesCount val=&quot;0&quot;/&gt;&lt;/TableIndex&gt;&lt;TableIndex row=&quot;4&quot; col=&quot;5&quot;&gt;&lt;linesCount val=&quot;0&quot;/&gt;&lt;/TableIndex&gt;&lt;TableIndex row=&quot;4&quot; col=&quot;6&quot;&gt;&lt;linesCount val=&quot;0&quot;/&gt;&lt;/TableIndex&gt;&lt;TableIndex row=&quot;4&quot; col=&quot;7&quot;&gt;&lt;linesCount val=&quot;1&quot;/&gt;&lt;lineCharCount val=&quot;3&quot;/&gt;&lt;/TableIndex&gt;&lt;TableIndex row=&quot;5&quot; col=&quot;1&quot;&gt;&lt;linesCount val=&quot;0&quot;/&gt;&lt;/TableIndex&gt;&lt;TableIndex row=&quot;5&quot; col=&quot;2&quot;&gt;&lt;linesCount val=&quot;0&quot;/&gt;&lt;/TableIndex&gt;&lt;TableIndex row=&quot;5&quot; col=&quot;3&quot;&gt;&lt;linesCount val=&quot;0&quot;/&gt;&lt;/TableIndex&gt;&lt;TableIndex row=&quot;5&quot; col=&quot;4&quot;&gt;&lt;linesCount val=&quot;0&quot;/&gt;&lt;/TableIndex&gt;&lt;TableIndex row=&quot;5&quot; col=&quot;5&quot;&gt;&lt;linesCount val=&quot;0&quot;/&gt;&lt;/TableIndex&gt;&lt;TableIndex row=&quot;5&quot; col=&quot;6&quot;&gt;&lt;linesCount val=&quot;0&quot;/&gt;&lt;/TableIndex&gt;&lt;TableIndex row=&quot;5&quot; col=&quot;7&quot;&gt;&lt;linesCount val=&quot;0&quot;/&gt;&lt;/TableIndex&gt;&lt;TableIndex row=&quot;6&quot; col=&quot;1&quot;&gt;&lt;linesCount val=&quot;0&quot;/&gt;&lt;/TableIndex&gt;&lt;TableIndex row=&quot;6&quot; col=&quot;2&quot;&gt;&lt;linesCount val=&quot;0&quot;/&gt;&lt;/TableIndex&gt;&lt;TableIndex row=&quot;6&quot; col=&quot;3&quot;&gt;&lt;linesCount val=&quot;0&quot;/&gt;&lt;/TableIndex&gt;&lt;TableIndex row=&quot;6&quot; col=&quot;4&quot;&gt;&lt;linesCount val=&quot;0&quot;/&gt;&lt;/TableIndex&gt;&lt;TableIndex row=&quot;6&quot; col=&quot;5&quot;&gt;&lt;linesCount val=&quot;0&quot;/&gt;&lt;/TableIndex&gt;&lt;TableIndex row=&quot;6&quot; col=&quot;6&quot;&gt;&lt;linesCount val=&quot;0&quot;/&gt;&lt;/TableIndex&gt;&lt;TableIndex row=&quot;6&quot; col=&quot;7&quot;&gt;&lt;linesCount val=&quot;0&quot;/&gt;&lt;/TableIndex&gt;&lt;/ShapeTextInfo&gt;"/>
  <p:tag name="HTML_SHAPEINFO" val="&lt;ThreeDShapeInfo&gt;&lt;uuid val=&quot;&quot;/&gt;&lt;isInvalidForFieldText val=&quot;0&quot;/&gt;&lt;Image&gt;&lt;filename val=&quot;C:\Users\sanmi\Documents\My Adobe Presentations\ece552-CachePerformance\data\asimages\{6AA7482A-D7D5-482C-8528-DE407961EB8A}_5.png&quot;/&gt;&lt;left val=&quot;214&quot;/&gt;&lt;top val=&quot;222&quot;/&gt;&lt;width val=&quot;454&quot;/&gt;&lt;height val=&quot;180&quot;/&gt;&lt;hasText val=&quot;1&quot;/&gt;&lt;/Image&gt;&lt;/ThreeDShape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HTML_SHAPEINFO" val="&lt;ThreeDShapeInfo&gt;&lt;uuid val=&quot;&quot;/&gt;&lt;isInvalidForFieldText val=&quot;0&quot;/&gt;&lt;Image&gt;&lt;filename val=&quot;C:\Users\sanmi\Documents\My Adobe Presentations\ece552-CachePerformance\data\asimages\{919DD393-E1BD-4E59-ADBE-BB69BE1982A8}_5.png&quot;/&gt;&lt;left val=&quot;351&quot;/&gt;&lt;top val=&quot;405&quot;/&gt;&lt;width val=&quot;55&quot;/&gt;&lt;height val=&quot;68&quot;/&gt;&lt;hasText val=&quot;1&quot;/&gt;&lt;/Image&gt;&lt;/ThreeDShape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 name="HTML_SHAPEINFO" val="&lt;ThreeDShapeInfo&gt;&lt;uuid val=&quot;&quot;/&gt;&lt;isInvalidForFieldText val=&quot;0&quot;/&gt;&lt;Image&gt;&lt;filename val=&quot;C:\Users\sanmi\Documents\My Adobe Presentations\ece552-CachePerformance\data\asimages\{66151094-E53B-4C6C-93CF-5ABDA0743168}_5.png&quot;/&gt;&lt;left val=&quot;197&quot;/&gt;&lt;top val=&quot;191&quot;/&gt;&lt;width val=&quot;78&quot;/&gt;&lt;height val=&quot;39&quot;/&gt;&lt;hasText val=&quot;1&quot;/&gt;&lt;/Image&gt;&lt;/ThreeDShape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 name="HTML_SHAPEINFO" val="&lt;ThreeDShapeInfo&gt;&lt;uuid val=&quot;&quot;/&gt;&lt;isInvalidForFieldText val=&quot;0&quot;/&gt;&lt;Image&gt;&lt;filename val=&quot;C:\Users\sanmi\Documents\My Adobe Presentations\ece552-CachePerformance\data\asimages\{7886C929-BEFD-476A-A77D-54ED721E496D}_5.png&quot;/&gt;&lt;left val=&quot;303&quot;/&gt;&lt;top val=&quot;191&quot;/&gt;&lt;width val=&quot;82&quot;/&gt;&lt;height val=&quot;39&quot;/&gt;&lt;hasText val=&quot;1&quot;/&gt;&lt;/Image&gt;&lt;/ThreeDShape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 name="HTML_SHAPEINFO" val="&lt;ThreeDShapeInfo&gt;&lt;uuid val=&quot;&quot;/&gt;&lt;isInvalidForFieldText val=&quot;0&quot;/&gt;&lt;Image&gt;&lt;filename val=&quot;C:\Users\sanmi\Documents\My Adobe Presentations\ece552-CachePerformance\data\asimages\{FCF9A148-D830-4907-9D89-13C366385EB3}_5.png&quot;/&gt;&lt;left val=&quot;455&quot;/&gt;&lt;top val=&quot;191&quot;/&gt;&lt;width val=&quot;78&quot;/&gt;&lt;height val=&quot;39&quot;/&gt;&lt;hasText val=&quot;1&quot;/&gt;&lt;/Image&gt;&lt;/ThreeDShape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 name="HTML_SHAPEINFO" val="&lt;ThreeDShapeInfo&gt;&lt;uuid val=&quot;&quot;/&gt;&lt;isInvalidForFieldText val=&quot;0&quot;/&gt;&lt;Image&gt;&lt;filename val=&quot;C:\Users\sanmi\Documents\My Adobe Presentations\ece552-CachePerformance\data\asimages\{5042D4EB-B79D-41E2-8795-6ABFDEF520D9}_5.png&quot;/&gt;&lt;left val=&quot;591&quot;/&gt;&lt;top val=&quot;191&quot;/&gt;&lt;width val=&quot;82&quot;/&gt;&lt;height val=&quot;39&quot;/&gt;&lt;hasText val=&quot;1&quot;/&gt;&lt;/Image&gt;&lt;/ThreeDShape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quot;/&gt;&lt;/TableIndex&gt;&lt;/ShapeTextInfo&gt;"/>
  <p:tag name="HTML_SHAPEINFO" val="&lt;ThreeDShapeInfo&gt;&lt;uuid val=&quot;&quot;/&gt;&lt;isInvalidForFieldText val=&quot;0&quot;/&gt;&lt;Image&gt;&lt;filename val=&quot;C:\Users\sanmi\Documents\My Adobe Presentations\ece552-CachePerformance\data\asimages\{A99EC83D-745E-48AA-AD70-4E9F12A051FD}_5.png&quot;/&gt;&lt;left val=&quot;372&quot;/&gt;&lt;top val=&quot;408&quot;/&gt;&lt;width val=&quot;85&quot;/&gt;&lt;height val=&quot;39&quot;/&gt;&lt;hasText val=&quot;1&quot;/&gt;&lt;/Image&gt;&lt;/ThreeDShape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quot;/&gt;&lt;/TableIndex&gt;&lt;/ShapeTextInfo&gt;"/>
  <p:tag name="HTML_SHAPEINFO" val="&lt;ThreeDShapeInfo&gt;&lt;uuid val=&quot;&quot;/&gt;&lt;isInvalidForFieldText val=&quot;0&quot;/&gt;&lt;Image&gt;&lt;filename val=&quot;C:\Users\sanmi\Documents\My Adobe Presentations\ece552-CachePerformance\data\asimages\{1FB972C9-DC72-42EC-8C66-BDD1338AAE16}_5.png&quot;/&gt;&lt;left val=&quot;563&quot;/&gt;&lt;top val=&quot;503&quot;/&gt;&lt;width val=&quot;84&quot;/&gt;&lt;height val=&quot;39&quot;/&gt;&lt;hasText val=&quot;1&quot;/&gt;&lt;/Image&gt;&lt;/ThreeDShape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 name="HTML_SHAPEINFO" val="&lt;ThreeDShapeInfo&gt;&lt;uuid val=&quot;&quot;/&gt;&lt;isInvalidForFieldText val=&quot;0&quot;/&gt;&lt;Image&gt;&lt;filename val=&quot;C:\Users\sanmi\Documents\My Adobe Presentations\ece552-CachePerformance\data\asimages\{E5EE38A4-FB32-44E7-91E2-57460A499F24}_5.png&quot;/&gt;&lt;left val=&quot;83&quot;/&gt;&lt;top val=&quot;401&quot;/&gt;&lt;width val=&quot;84&quot;/&gt;&lt;height val=&quot;39&quot;/&gt;&lt;hasText val=&quot;1&quot;/&gt;&lt;/Image&gt;&lt;/ThreeDShape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 name="HTML_SHAPEINFO" val="&lt;ThreeDShapeInfo&gt;&lt;uuid val=&quot;&quot;/&gt;&lt;isInvalidForFieldText val=&quot;0&quot;/&gt;&lt;Image&gt;&lt;filename val=&quot;C:\Users\sanmi\Documents\My Adobe Presentations\ece552-CachePerformance\data\asimages\{22CF9829-E254-478A-8B6B-CA21999B7C06}_5.png&quot;/&gt;&lt;left val=&quot;137&quot;/&gt;&lt;top val=&quot;300&quot;/&gt;&lt;width val=&quot;84&quot;/&gt;&lt;height val=&quot;39&quot;/&gt;&lt;hasText val=&quot;1&quot;/&gt;&lt;/Image&gt;&lt;/ThreeDShape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 name="HTML_SHAPEINFO" val="&lt;ThreeDShapeInfo&gt;&lt;uuid val=&quot;&quot;/&gt;&lt;isInvalidForFieldText val=&quot;0&quot;/&gt;&lt;Image&gt;&lt;filename val=&quot;C:\Users\sanmi\Documents\My Adobe Presentations\ece552-CachePerformance\data\asimages\{47ABBEEE-9E67-48FA-9D8D-C8935F94D0F2}_5.png&quot;/&gt;&lt;left val=&quot;22&quot;/&gt;&lt;top val=&quot;144&quot;/&gt;&lt;width val=&quot;166&quot;/&gt;&lt;height val=&quot;39&quot;/&gt;&lt;hasText val=&quot;1&quot;/&gt;&lt;/Image&gt;&lt;/ThreeDShape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TableIndex row=&quot;1&quot; col=&quot;2&quot;&gt;&lt;linesCount val=&quot;1&quot;/&gt;&lt;lineCharCount val=&quot;3&quot;/&gt;&lt;/TableIndex&gt;&lt;TableIndex row=&quot;1&quot; col=&quot;3&quot;&gt;&lt;linesCount val=&quot;1&quot;/&gt;&lt;lineCharCount val=&quot;6&quot;/&gt;&lt;/TableIndex&gt;&lt;/ShapeTextInfo&gt;"/>
  <p:tag name="HTML_SHAPEINFO" val="&lt;ThreeDShapeInfo&gt;&lt;uuid val=&quot;&quot;/&gt;&lt;isInvalidForFieldText val=&quot;0&quot;/&gt;&lt;Image&gt;&lt;filename val=&quot;C:\Users\sanmi\Documents\My Adobe Presentations\ece552-CachePerformance\data\asimages\{B480AE93-0140-4A3B-B432-88630C74C479}_5.png&quot;/&gt;&lt;left val=&quot;440&quot;/&gt;&lt;top val=&quot;136&quot;/&gt;&lt;width val=&quot;235&quot;/&gt;&lt;height val=&quot;39&quot;/&gt;&lt;hasText val=&quot;1&quot;/&gt;&lt;/Image&gt;&lt;/ThreeDShape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 name="HTML_SHAPEINFO" val="&lt;ThreeDShapeInfo&gt;&lt;uuid val=&quot;&quot;/&gt;&lt;isInvalidForFieldText val=&quot;0&quot;/&gt;&lt;Image&gt;&lt;filename val=&quot;C:\Users\sanmi\Documents\My Adobe Presentations\ece552-CachePerformance\data\asimages\{198ADE9A-AB17-400E-922A-ABAF722D6D45}_5.png&quot;/&gt;&lt;left val=&quot;407&quot;/&gt;&lt;top val=&quot;106&quot;/&gt;&lt;width val=&quot;265&quot;/&gt;&lt;height val=&quot;49&quot;/&gt;&lt;hasText val=&quot;1&quot;/&gt;&lt;/Image&gt;&lt;/ThreeDShape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HTML_SHAPEINFO" val="&lt;ThreeDShapeInfo&gt;&lt;uuid val=&quot;&quot;/&gt;&lt;isInvalidForFieldText val=&quot;0&quot;/&gt;&lt;Image&gt;&lt;filename val=&quot;C:\Users\sanmi\Documents\My Adobe Presentations\ece552-CachePerformance\data\asimages\{0647F511-2E45-4A32-A6DD-0F5067A7D27E}_5.png&quot;/&gt;&lt;left val=&quot;240&quot;/&gt;&lt;top val=&quot;404&quot;/&gt;&lt;width val=&quot;55&quot;/&gt;&lt;height val=&quot;68&quot;/&gt;&lt;hasText val=&quot;1&quot;/&gt;&lt;/Image&gt;&lt;/ThreeDShape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quot;/&gt;&lt;/TableIndex&gt;&lt;/ShapeTextInfo&gt;"/>
  <p:tag name="HTML_SHAPEINFO" val="&lt;ThreeDShapeInfo&gt;&lt;uuid val=&quot;&quot;/&gt;&lt;isInvalidForFieldText val=&quot;0&quot;/&gt;&lt;Image&gt;&lt;filename val=&quot;C:\Users\sanmi\Documents\My Adobe Presentations\ece552-CachePerformance\data\asimages\{FBA309B5-8C73-4F0E-BD61-FC40B4466E70}_5.png&quot;/&gt;&lt;left val=&quot;263&quot;/&gt;&lt;top val=&quot;407&quot;/&gt;&lt;width val=&quot;84&quot;/&gt;&lt;height val=&quot;39&quot;/&gt;&lt;hasText val=&quot;1&quot;/&gt;&lt;/Image&gt;&lt;/ThreeDShapeInfo&gt;"/>
</p:tagLst>
</file>

<file path=ppt/tags/tag46.xml><?xml version="1.0" encoding="utf-8"?>
<p:tagLst xmlns:a="http://schemas.openxmlformats.org/drawingml/2006/main" xmlns:r="http://schemas.openxmlformats.org/officeDocument/2006/relationships" xmlns:p="http://schemas.openxmlformats.org/presentationml/2006/main">
  <p:tag name="PRESENTER_SHAPEINFO" val="&lt;ThreeDShapeInfo&gt;&lt;uuid val=&quot;{E92D6559-62D9-44BF-A60D-5F26476A59C9}&quot;/&gt;&lt;isInvalidForFieldText val=&quot;0&quot;/&gt;&lt;Image&gt;&lt;filename val=&quot;C:\Users\sanmi\Documents\My Adobe Presentations\ece552-CachePerformance\data\asimages\{E92D6559-62D9-44BF-A60D-5F26476A59C9}_5.png&quot;/&gt;&lt;left val=&quot;580&quot;/&gt;&lt;top val=&quot;465&quot;/&gt;&lt;width val=&quot;51&quot;/&gt;&lt;height val=&quot;43&quot;/&gt;&lt;hasText val=&quot;1&quot;/&gt;&lt;/Image&gt;&lt;/ThreeDShape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2&quot;/&gt;&lt;/TableIndex&gt;&lt;/ShapeTextInfo&gt;"/>
  <p:tag name="HTML_SHAPEINFO" val="&lt;ThreeDShapeInfo&gt;&lt;uuid val=&quot;&quot;/&gt;&lt;isInvalidForFieldText val=&quot;0&quot;/&gt;&lt;Image&gt;&lt;filename val=&quot;C:\Users\sanmi\Documents\My Adobe Presentations\ece552-CachePerformance\data\asimages\{05D8272D-065F-4809-8656-B89F3388CE3A}_5.png&quot;/&gt;&lt;left val=&quot;20&quot;/&gt;&lt;top val=&quot;448&quot;/&gt;&lt;width val=&quot;141&quot;/&gt;&lt;height val=&quot;38&quot;/&gt;&lt;hasText val=&quot;1&quot;/&gt;&lt;/Image&gt;&lt;/ThreeDShape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5&quot;/&gt;&lt;lineCharCount val=&quot;8&quot;/&gt;&lt;/TableIndex&gt;&lt;/ShapeTextInfo&gt;"/>
  <p:tag name="HTML_SHAPEINFO" val="&lt;ThreeDShapeInfo&gt;&lt;uuid val=&quot;&quot;/&gt;&lt;isInvalidForFieldText val=&quot;0&quot;/&gt;&lt;Image&gt;&lt;filename val=&quot;C:\Users\sanmi\Documents\My Adobe Presentations\ece552-CachePerformance\data\asimages\{F47CB979-77FF-4948-8DA2-73A89A56E520}_5.png&quot;/&gt;&lt;left val=&quot;65&quot;/&gt;&lt;top val=&quot;300&quot;/&gt;&lt;width val=&quot;84&quot;/&gt;&lt;height val=&quot;60&quot;/&gt;&lt;hasText val=&quot;1&quot;/&gt;&lt;/Image&gt;&lt;/ThreeDShape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5&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Lecture Notes 55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 Notes 552</Template>
  <TotalTime>8229</TotalTime>
  <Words>1646</Words>
  <Application>Microsoft Macintosh PowerPoint</Application>
  <PresentationFormat>On-screen Show (4:3)</PresentationFormat>
  <Paragraphs>257</Paragraphs>
  <Slides>20</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Consolas</vt:lpstr>
      <vt:lpstr>Times New Roman</vt:lpstr>
      <vt:lpstr>Wingdings</vt:lpstr>
      <vt:lpstr>Lecture Notes 552</vt:lpstr>
      <vt:lpstr>ECE/CS 552: Project Phase 3</vt:lpstr>
      <vt:lpstr>Objectives</vt:lpstr>
      <vt:lpstr>Objectives</vt:lpstr>
      <vt:lpstr>Cache Hierarchy</vt:lpstr>
      <vt:lpstr>Caches - Conceptual</vt:lpstr>
      <vt:lpstr>Caches - Physical</vt:lpstr>
      <vt:lpstr>Caches - Physical</vt:lpstr>
      <vt:lpstr>2-way Set Associativity</vt:lpstr>
      <vt:lpstr>memory4c.v</vt:lpstr>
      <vt:lpstr>Back-to-Back reads</vt:lpstr>
      <vt:lpstr>Implementation Hints</vt:lpstr>
      <vt:lpstr>Implementation Hints</vt:lpstr>
      <vt:lpstr>Stalls</vt:lpstr>
      <vt:lpstr>Implementation Hints</vt:lpstr>
      <vt:lpstr>Testing Hints</vt:lpstr>
      <vt:lpstr>Testing Hints</vt:lpstr>
      <vt:lpstr>Testing Hints</vt:lpstr>
      <vt:lpstr>Speed Up Development ONLY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ECE/CS 552: Parallel Processors</dc:title>
  <dc:creator/>
  <cp:lastModifiedBy>Boone Severson</cp:lastModifiedBy>
  <cp:revision>426</cp:revision>
  <cp:lastPrinted>1601-01-01T00:00:00Z</cp:lastPrinted>
  <dcterms:created xsi:type="dcterms:W3CDTF">1601-01-01T00:00:00Z</dcterms:created>
  <dcterms:modified xsi:type="dcterms:W3CDTF">2024-12-01T05:23:01Z</dcterms:modified>
</cp:coreProperties>
</file>