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굴림"/>
              </a:rPr>
              <a:t>제목 텍스트의 서식을 편집하려면 클릭하십시오.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굴림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굴림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굴림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굴림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61280" y="1531440"/>
            <a:ext cx="12026880" cy="4299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720000"/>
            <a:ext cx="12188520" cy="542124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1622880" y="1174680"/>
            <a:ext cx="55350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400" b="0" strike="noStrike" spc="-1">
                <a:solidFill>
                  <a:srgbClr val="FFFFFF"/>
                </a:solidFill>
                <a:latin typeface="나눔스퀘어 ExtraBold"/>
                <a:ea typeface="나눔스퀘어 ExtraBold"/>
              </a:rPr>
              <a:t>그래픽스와 신기술 세미나</a:t>
            </a:r>
            <a:endParaRPr lang="en-US" sz="5400" b="0" strike="noStrike" spc="-1">
              <a:latin typeface="굴림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2091960" y="2088000"/>
            <a:ext cx="9205959" cy="11373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24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4400" b="0" strike="noStrike" spc="-1" dirty="0" err="1">
                <a:solidFill>
                  <a:srgbClr val="FFFFFF"/>
                </a:solidFill>
                <a:latin typeface="나눔스퀘어 Light"/>
                <a:ea typeface="나눔스퀘어 Light"/>
              </a:rPr>
              <a:t>조이스틱을</a:t>
            </a:r>
            <a:r>
              <a:rPr lang="en-US" sz="4400" b="0" strike="noStrike" spc="-1" dirty="0">
                <a:solidFill>
                  <a:srgbClr val="FFFFFF"/>
                </a:solidFill>
                <a:latin typeface="나눔스퀘어 Light"/>
                <a:ea typeface="나눔스퀘어 Light"/>
              </a:rPr>
              <a:t> </a:t>
            </a:r>
            <a:r>
              <a:rPr lang="en-US" sz="4400" b="0" strike="noStrike" spc="-1" dirty="0" err="1">
                <a:solidFill>
                  <a:srgbClr val="FFFFFF"/>
                </a:solidFill>
                <a:latin typeface="나눔스퀘어 Light"/>
                <a:ea typeface="나눔스퀘어 Light"/>
              </a:rPr>
              <a:t>이용한</a:t>
            </a:r>
            <a:r>
              <a:rPr lang="en-US" sz="4400" b="0" strike="noStrike" spc="-1" dirty="0">
                <a:solidFill>
                  <a:srgbClr val="FFFFFF"/>
                </a:solidFill>
                <a:latin typeface="나눔스퀘어 Light"/>
                <a:ea typeface="나눔스퀘어 Light"/>
              </a:rPr>
              <a:t> </a:t>
            </a:r>
            <a:r>
              <a:rPr lang="en-US" sz="4400" b="0" strike="noStrike" spc="-1" dirty="0" err="1">
                <a:solidFill>
                  <a:srgbClr val="FFFFFF"/>
                </a:solidFill>
                <a:latin typeface="나눔스퀘어 Light"/>
                <a:ea typeface="나눔스퀘어 Light"/>
              </a:rPr>
              <a:t>프로세싱</a:t>
            </a:r>
            <a:r>
              <a:rPr lang="en-US" sz="4400" b="0" strike="noStrike" spc="-1" dirty="0">
                <a:solidFill>
                  <a:srgbClr val="FFFFFF"/>
                </a:solidFill>
                <a:latin typeface="나눔스퀘어 Light"/>
                <a:ea typeface="나눔스퀘어 Light"/>
              </a:rPr>
              <a:t> </a:t>
            </a:r>
            <a:r>
              <a:rPr lang="en-US" sz="4400" b="0" strike="noStrike" spc="-1" dirty="0" err="1">
                <a:solidFill>
                  <a:srgbClr val="FFFFFF"/>
                </a:solidFill>
                <a:latin typeface="나눔스퀘어 Light"/>
                <a:ea typeface="나눔스퀘어 Light"/>
              </a:rPr>
              <a:t>와이퍼</a:t>
            </a:r>
            <a:endParaRPr lang="en-US" sz="4400" b="0" strike="noStrike" spc="-1" dirty="0">
              <a:latin typeface="굴림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8584920" y="3672000"/>
            <a:ext cx="250380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나눔스퀘어 Light"/>
                <a:ea typeface="나눔스퀘어 Light"/>
              </a:rPr>
              <a:t>국립안동대학교 컴퓨터공학과</a:t>
            </a:r>
            <a:endParaRPr lang="en-US" sz="2400" b="0" strike="noStrike" spc="-1">
              <a:latin typeface="굴림"/>
            </a:endParaRPr>
          </a:p>
          <a:p>
            <a:pPr algn="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나눔스퀘어 Light"/>
                <a:ea typeface="나눔스퀘어 Light"/>
              </a:rPr>
              <a:t>팀장 20141589 우동헌</a:t>
            </a:r>
            <a:endParaRPr lang="en-US" sz="2400" b="0" strike="noStrike" spc="-1">
              <a:latin typeface="굴림"/>
            </a:endParaRPr>
          </a:p>
          <a:p>
            <a:pPr algn="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나눔스퀘어 Light"/>
                <a:ea typeface="나눔스퀘어 Light"/>
              </a:rPr>
              <a:t>팀원 20131237 고형우</a:t>
            </a:r>
            <a:endParaRPr lang="en-US" sz="2400" b="0" strike="noStrike" spc="-1">
              <a:latin typeface="굴림"/>
            </a:endParaRPr>
          </a:p>
          <a:p>
            <a:pPr algn="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나눔스퀘어 Light"/>
                <a:ea typeface="나눔스퀘어 Light"/>
              </a:rPr>
              <a:t>20131250 김태연</a:t>
            </a:r>
            <a:endParaRPr lang="en-US" sz="2400" b="0" strike="noStrike" spc="-1">
              <a:latin typeface="굴림"/>
            </a:endParaRPr>
          </a:p>
          <a:p>
            <a:pPr algn="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나눔스퀘어 Light"/>
                <a:ea typeface="나눔스퀘어 Light"/>
              </a:rPr>
              <a:t>20131260 윤진원</a:t>
            </a:r>
            <a:endParaRPr lang="en-US" sz="2400" b="0" strike="noStrike" spc="-1">
              <a:latin typeface="굴림"/>
            </a:endParaRPr>
          </a:p>
          <a:p>
            <a:pPr algn="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나눔스퀘어 Light"/>
                <a:ea typeface="나눔스퀘어 Light"/>
              </a:rPr>
              <a:t>20161608 최현철</a:t>
            </a:r>
            <a:endParaRPr lang="en-US" sz="2400" b="0" strike="noStrike" spc="-1">
              <a:latin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192600"/>
            <a:ext cx="856080" cy="86148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2"/>
          <p:cNvSpPr/>
          <p:nvPr/>
        </p:nvSpPr>
        <p:spPr>
          <a:xfrm>
            <a:off x="468000" y="461880"/>
            <a:ext cx="3412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나눔스퀘어 ExtraBold"/>
                <a:ea typeface="나눔스퀘어 ExtraBold"/>
              </a:rPr>
              <a:t>4</a:t>
            </a:r>
            <a:endParaRPr lang="en-US" sz="3200" b="0" strike="noStrike" spc="-1">
              <a:latin typeface="굴림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913320" y="2052720"/>
            <a:ext cx="3833280" cy="3672720"/>
          </a:xfrm>
          <a:prstGeom prst="rect">
            <a:avLst/>
          </a:prstGeom>
          <a:noFill/>
          <a:ln w="76320">
            <a:solidFill>
              <a:srgbClr val="02485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6" name="Group 4"/>
          <p:cNvGrpSpPr/>
          <p:nvPr/>
        </p:nvGrpSpPr>
        <p:grpSpPr>
          <a:xfrm>
            <a:off x="1861920" y="227160"/>
            <a:ext cx="1155960" cy="788400"/>
            <a:chOff x="1861920" y="227160"/>
            <a:chExt cx="1155960" cy="788400"/>
          </a:xfrm>
        </p:grpSpPr>
        <p:sp>
          <p:nvSpPr>
            <p:cNvPr id="147" name="CustomShape 5"/>
            <p:cNvSpPr/>
            <p:nvPr/>
          </p:nvSpPr>
          <p:spPr>
            <a:xfrm>
              <a:off x="2027520" y="227160"/>
              <a:ext cx="9903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38AA5"/>
                  </a:solidFill>
                  <a:latin typeface="나눔스퀘어 ExtraBold"/>
                  <a:ea typeface="나눔스퀘어 ExtraBold"/>
                </a:rPr>
                <a:t>실행화면</a:t>
              </a:r>
              <a:endParaRPr lang="en-US" sz="2400" b="0" strike="noStrike" spc="-1">
                <a:latin typeface="굴림"/>
              </a:endParaRPr>
            </a:p>
          </p:txBody>
        </p:sp>
        <p:sp>
          <p:nvSpPr>
            <p:cNvPr id="148" name="CustomShape 6"/>
            <p:cNvSpPr/>
            <p:nvPr/>
          </p:nvSpPr>
          <p:spPr>
            <a:xfrm>
              <a:off x="1861920" y="654120"/>
              <a:ext cx="406440" cy="36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9" name="CustomShape 7"/>
          <p:cNvSpPr/>
          <p:nvPr/>
        </p:nvSpPr>
        <p:spPr>
          <a:xfrm>
            <a:off x="2016000" y="748800"/>
            <a:ext cx="3923246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38AA5"/>
                </a:solidFill>
                <a:latin typeface="나눔스퀘어 ExtraBold"/>
                <a:ea typeface="나눔스퀘어 ExtraBold"/>
              </a:rPr>
              <a:t>아두이노를</a:t>
            </a:r>
            <a:r>
              <a:rPr lang="en-US" sz="2400" b="0" strike="noStrike" spc="-1" dirty="0">
                <a:solidFill>
                  <a:srgbClr val="038AA5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sz="2400" b="0" strike="noStrike" spc="-1" dirty="0" err="1">
                <a:solidFill>
                  <a:srgbClr val="038AA5"/>
                </a:solidFill>
                <a:latin typeface="나눔스퀘어 ExtraBold"/>
                <a:ea typeface="나눔스퀘어 ExtraBold"/>
              </a:rPr>
              <a:t>이용한</a:t>
            </a:r>
            <a:r>
              <a:rPr lang="en-US" sz="2400" b="0" strike="noStrike" spc="-1" dirty="0">
                <a:solidFill>
                  <a:srgbClr val="038AA5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sz="2400" b="0" strike="noStrike" spc="-1" dirty="0" err="1">
                <a:solidFill>
                  <a:srgbClr val="038AA5"/>
                </a:solidFill>
                <a:latin typeface="나눔스퀘어 ExtraBold"/>
                <a:ea typeface="나눔스퀘어 ExtraBold"/>
              </a:rPr>
              <a:t>빗물을</a:t>
            </a:r>
            <a:r>
              <a:rPr lang="en-US" sz="2400" b="0" strike="noStrike" spc="-1" dirty="0">
                <a:solidFill>
                  <a:srgbClr val="038AA5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sz="2400" b="0" strike="noStrike" spc="-1" dirty="0" err="1">
                <a:solidFill>
                  <a:srgbClr val="038AA5"/>
                </a:solidFill>
                <a:latin typeface="나눔스퀘어 ExtraBold"/>
                <a:ea typeface="나눔스퀘어 ExtraBold"/>
              </a:rPr>
              <a:t>닦는</a:t>
            </a:r>
            <a:r>
              <a:rPr lang="en-US" sz="2400" b="0" strike="noStrike" spc="-1" dirty="0">
                <a:solidFill>
                  <a:srgbClr val="038AA5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sz="2400" b="0" strike="noStrike" spc="-1" dirty="0" err="1">
                <a:solidFill>
                  <a:srgbClr val="038AA5"/>
                </a:solidFill>
                <a:latin typeface="나눔스퀘어 ExtraBold"/>
                <a:ea typeface="나눔스퀘어 ExtraBold"/>
              </a:rPr>
              <a:t>화면</a:t>
            </a:r>
            <a:endParaRPr lang="en-US" sz="2400" b="0" strike="noStrike" spc="-1" dirty="0">
              <a:latin typeface="굴림"/>
            </a:endParaRPr>
          </a:p>
        </p:txBody>
      </p:sp>
      <p:pic>
        <p:nvPicPr>
          <p:cNvPr id="150" name="그림 149"/>
          <p:cNvPicPr/>
          <p:nvPr/>
        </p:nvPicPr>
        <p:blipFill>
          <a:blip r:embed="rId2"/>
          <a:stretch/>
        </p:blipFill>
        <p:spPr>
          <a:xfrm>
            <a:off x="936000" y="2088000"/>
            <a:ext cx="3810600" cy="3598920"/>
          </a:xfrm>
          <a:prstGeom prst="rect">
            <a:avLst/>
          </a:prstGeom>
          <a:ln>
            <a:noFill/>
          </a:ln>
        </p:spPr>
      </p:pic>
      <p:sp>
        <p:nvSpPr>
          <p:cNvPr id="151" name="TextShape 8"/>
          <p:cNvSpPr txBox="1"/>
          <p:nvPr/>
        </p:nvSpPr>
        <p:spPr>
          <a:xfrm>
            <a:off x="5688000" y="3556440"/>
            <a:ext cx="5688000" cy="54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굴림"/>
              </a:rPr>
              <a:t>아두이노에 부착된 조이스틱으로 빗물을 지운 화면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92600"/>
            <a:ext cx="856080" cy="86148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468000" y="461880"/>
            <a:ext cx="3412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나눔스퀘어 ExtraBold"/>
                <a:ea typeface="나눔스퀘어 ExtraBold"/>
              </a:rPr>
              <a:t>5</a:t>
            </a:r>
            <a:endParaRPr lang="en-US" sz="3200" b="0" strike="noStrike" spc="-1">
              <a:latin typeface="굴림"/>
            </a:endParaRPr>
          </a:p>
        </p:txBody>
      </p:sp>
      <p:grpSp>
        <p:nvGrpSpPr>
          <p:cNvPr id="154" name="Group 3"/>
          <p:cNvGrpSpPr/>
          <p:nvPr/>
        </p:nvGrpSpPr>
        <p:grpSpPr>
          <a:xfrm>
            <a:off x="1747800" y="227160"/>
            <a:ext cx="1551240" cy="788400"/>
            <a:chOff x="1747800" y="227160"/>
            <a:chExt cx="1551240" cy="788400"/>
          </a:xfrm>
        </p:grpSpPr>
        <p:sp>
          <p:nvSpPr>
            <p:cNvPr id="155" name="CustomShape 4"/>
            <p:cNvSpPr/>
            <p:nvPr/>
          </p:nvSpPr>
          <p:spPr>
            <a:xfrm>
              <a:off x="1747800" y="227160"/>
              <a:ext cx="155124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38AA5"/>
                  </a:solidFill>
                  <a:latin typeface="나눔스퀘어 ExtraBold"/>
                  <a:ea typeface="나눔스퀘어 ExtraBold"/>
                </a:rPr>
                <a:t>         </a:t>
              </a:r>
              <a:endParaRPr lang="en-US" sz="2400" b="0" strike="noStrike" spc="-1">
                <a:latin typeface="굴림"/>
              </a:endParaRPr>
            </a:p>
          </p:txBody>
        </p:sp>
        <p:sp>
          <p:nvSpPr>
            <p:cNvPr id="156" name="CustomShape 5"/>
            <p:cNvSpPr/>
            <p:nvPr/>
          </p:nvSpPr>
          <p:spPr>
            <a:xfrm>
              <a:off x="1863360" y="654120"/>
              <a:ext cx="406440" cy="36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57" name="Group 6"/>
          <p:cNvGrpSpPr/>
          <p:nvPr/>
        </p:nvGrpSpPr>
        <p:grpSpPr>
          <a:xfrm>
            <a:off x="1861920" y="227160"/>
            <a:ext cx="1199880" cy="788400"/>
            <a:chOff x="1861920" y="227160"/>
            <a:chExt cx="1199880" cy="788400"/>
          </a:xfrm>
        </p:grpSpPr>
        <p:sp>
          <p:nvSpPr>
            <p:cNvPr id="158" name="CustomShape 7"/>
            <p:cNvSpPr/>
            <p:nvPr/>
          </p:nvSpPr>
          <p:spPr>
            <a:xfrm>
              <a:off x="1986120" y="227160"/>
              <a:ext cx="107568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38AA5"/>
                  </a:solidFill>
                  <a:latin typeface="나눔스퀘어 ExtraBold"/>
                  <a:ea typeface="나눔스퀘어 ExtraBold"/>
                </a:rPr>
                <a:t>향후 전망</a:t>
              </a:r>
              <a:endParaRPr lang="en-US" sz="2400" b="0" strike="noStrike" spc="-1">
                <a:latin typeface="굴림"/>
              </a:endParaRPr>
            </a:p>
          </p:txBody>
        </p:sp>
        <p:sp>
          <p:nvSpPr>
            <p:cNvPr id="159" name="CustomShape 8"/>
            <p:cNvSpPr/>
            <p:nvPr/>
          </p:nvSpPr>
          <p:spPr>
            <a:xfrm>
              <a:off x="1861920" y="654120"/>
              <a:ext cx="406440" cy="36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0" name="CustomShape 9"/>
          <p:cNvSpPr/>
          <p:nvPr/>
        </p:nvSpPr>
        <p:spPr>
          <a:xfrm>
            <a:off x="1224000" y="1296000"/>
            <a:ext cx="103647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</p:txBody>
      </p:sp>
      <p:grpSp>
        <p:nvGrpSpPr>
          <p:cNvPr id="161" name="Group 10"/>
          <p:cNvGrpSpPr/>
          <p:nvPr/>
        </p:nvGrpSpPr>
        <p:grpSpPr>
          <a:xfrm>
            <a:off x="1305720" y="1781280"/>
            <a:ext cx="2764440" cy="4255200"/>
            <a:chOff x="1305720" y="1781280"/>
            <a:chExt cx="2764440" cy="4255200"/>
          </a:xfrm>
        </p:grpSpPr>
        <p:sp>
          <p:nvSpPr>
            <p:cNvPr id="162" name="CustomShape 11"/>
            <p:cNvSpPr/>
            <p:nvPr/>
          </p:nvSpPr>
          <p:spPr>
            <a:xfrm>
              <a:off x="1305720" y="1781280"/>
              <a:ext cx="2764440" cy="4255200"/>
            </a:xfrm>
            <a:prstGeom prst="rect">
              <a:avLst/>
            </a:prstGeom>
            <a:solidFill>
              <a:schemeClr val="bg1"/>
            </a:solidFill>
            <a:ln w="76320">
              <a:solidFill>
                <a:srgbClr val="729FC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15200" tIns="70200" rIns="115200" bIns="70200">
              <a:noAutofit/>
            </a:bodyPr>
            <a:lstStyle/>
            <a:p>
              <a:endParaRPr lang="en-US" sz="1800" b="0" strike="noStrike" spc="-1">
                <a:latin typeface="굴림"/>
              </a:endParaRPr>
            </a:p>
            <a:p>
              <a:endParaRPr lang="en-US" sz="1800" b="0" strike="noStrike" spc="-1">
                <a:latin typeface="굴림"/>
              </a:endParaRPr>
            </a:p>
            <a:p>
              <a:endParaRPr lang="en-US" sz="1800" b="0" strike="noStrike" spc="-1">
                <a:latin typeface="굴림"/>
              </a:endParaRPr>
            </a:p>
            <a:p>
              <a:endParaRPr lang="en-US" sz="1800" b="0" strike="noStrike" spc="-1">
                <a:latin typeface="굴림"/>
              </a:endParaRPr>
            </a:p>
            <a:p>
              <a:endParaRPr lang="en-US" sz="1800" b="0" strike="noStrike" spc="-1">
                <a:latin typeface="굴림"/>
              </a:endParaRPr>
            </a:p>
            <a:p>
              <a:endParaRPr lang="en-US" sz="1800" b="0" strike="noStrike" spc="-1">
                <a:latin typeface="굴림"/>
              </a:endParaRPr>
            </a:p>
            <a:p>
              <a:endParaRPr lang="en-US" sz="1800" b="0" strike="noStrike" spc="-1">
                <a:latin typeface="굴림"/>
              </a:endParaRPr>
            </a:p>
            <a:p>
              <a:r>
                <a:rPr lang="en-US" sz="1800" b="0" strike="noStrike" spc="-1">
                  <a:solidFill>
                    <a:srgbClr val="000000"/>
                  </a:solidFill>
                  <a:latin typeface="굴림"/>
                  <a:ea typeface="DejaVu Sans"/>
                </a:rPr>
                <a:t>온습도 센서를 이용해 농업연구나 조직배양에 활용할 수 있다.</a:t>
              </a:r>
              <a:endParaRPr lang="en-US" sz="1800" b="0" strike="noStrike" spc="-1">
                <a:latin typeface="굴림"/>
              </a:endParaRPr>
            </a:p>
          </p:txBody>
        </p:sp>
        <p:sp>
          <p:nvSpPr>
            <p:cNvPr id="163" name="CustomShape 12"/>
            <p:cNvSpPr/>
            <p:nvPr/>
          </p:nvSpPr>
          <p:spPr>
            <a:xfrm>
              <a:off x="3375000" y="1783440"/>
              <a:ext cx="477720" cy="742680"/>
            </a:xfrm>
            <a:prstGeom prst="flowChartOffpageConnector">
              <a:avLst/>
            </a:prstGeom>
            <a:solidFill>
              <a:schemeClr val="bg2">
                <a:lumMod val="75000"/>
              </a:schemeClr>
            </a:solidFill>
            <a:ln w="76320">
              <a:solidFill>
                <a:srgbClr val="729FCF"/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115200" tIns="70200" rIns="115200" bIns="70200">
              <a:noAutofit/>
            </a:bodyPr>
            <a:lstStyle/>
            <a:p>
              <a:pPr algn="ctr"/>
              <a:r>
                <a:rPr lang="en-US" sz="3600" b="0" strike="noStrike" spc="-1">
                  <a:latin typeface="굴림"/>
                </a:rPr>
                <a:t>1</a:t>
              </a:r>
            </a:p>
          </p:txBody>
        </p:sp>
      </p:grpSp>
      <p:grpSp>
        <p:nvGrpSpPr>
          <p:cNvPr id="164" name="Group 13"/>
          <p:cNvGrpSpPr/>
          <p:nvPr/>
        </p:nvGrpSpPr>
        <p:grpSpPr>
          <a:xfrm>
            <a:off x="5011560" y="1800000"/>
            <a:ext cx="2764440" cy="4255200"/>
            <a:chOff x="5011560" y="1800000"/>
            <a:chExt cx="2764440" cy="4255200"/>
          </a:xfrm>
        </p:grpSpPr>
        <p:sp>
          <p:nvSpPr>
            <p:cNvPr id="165" name="CustomShape 14"/>
            <p:cNvSpPr/>
            <p:nvPr/>
          </p:nvSpPr>
          <p:spPr>
            <a:xfrm>
              <a:off x="5011560" y="1800000"/>
              <a:ext cx="2764440" cy="4255200"/>
            </a:xfrm>
            <a:prstGeom prst="rect">
              <a:avLst/>
            </a:prstGeom>
            <a:solidFill>
              <a:schemeClr val="bg1"/>
            </a:solidFill>
            <a:ln w="76320">
              <a:solidFill>
                <a:srgbClr val="038A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15200" tIns="70200" rIns="115200" bIns="70200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굴림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굴림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굴림"/>
                  <a:ea typeface="DejaVu Sans"/>
                </a:rPr>
                <a:t>자동차 유리에 빗물 제거 프로그램을 활용하고, 습기가 찼을 때 인식을 하여 습기를 제거해 줌으로써 사고 예방에 도움이 될 수 있다.</a:t>
              </a:r>
              <a:endParaRPr lang="en-US" sz="1800" b="0" strike="noStrike" spc="-1">
                <a:latin typeface="굴림"/>
              </a:endParaRPr>
            </a:p>
          </p:txBody>
        </p:sp>
        <p:sp>
          <p:nvSpPr>
            <p:cNvPr id="166" name="CustomShape 15"/>
            <p:cNvSpPr/>
            <p:nvPr/>
          </p:nvSpPr>
          <p:spPr>
            <a:xfrm>
              <a:off x="7080840" y="1802160"/>
              <a:ext cx="477720" cy="742680"/>
            </a:xfrm>
            <a:prstGeom prst="flowChartOffpageConnector">
              <a:avLst/>
            </a:prstGeom>
            <a:solidFill>
              <a:schemeClr val="bg2">
                <a:lumMod val="75000"/>
              </a:schemeClr>
            </a:solidFill>
            <a:ln w="76320">
              <a:solidFill>
                <a:srgbClr val="038AA5"/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115200" tIns="70200" rIns="115200" bIns="70200">
              <a:noAutofit/>
            </a:bodyPr>
            <a:lstStyle/>
            <a:p>
              <a:r>
                <a:rPr lang="en-US" sz="3600" b="0" strike="noStrike" spc="-1">
                  <a:latin typeface="굴림"/>
                </a:rPr>
                <a:t>2</a:t>
              </a:r>
            </a:p>
          </p:txBody>
        </p:sp>
      </p:grpSp>
      <p:grpSp>
        <p:nvGrpSpPr>
          <p:cNvPr id="167" name="Group 16"/>
          <p:cNvGrpSpPr/>
          <p:nvPr/>
        </p:nvGrpSpPr>
        <p:grpSpPr>
          <a:xfrm>
            <a:off x="8784000" y="1800000"/>
            <a:ext cx="2764440" cy="4255200"/>
            <a:chOff x="8784000" y="1800000"/>
            <a:chExt cx="2764440" cy="4255200"/>
          </a:xfrm>
        </p:grpSpPr>
        <p:sp>
          <p:nvSpPr>
            <p:cNvPr id="168" name="CustomShape 17"/>
            <p:cNvSpPr/>
            <p:nvPr/>
          </p:nvSpPr>
          <p:spPr>
            <a:xfrm>
              <a:off x="8784000" y="1800000"/>
              <a:ext cx="2764440" cy="4255200"/>
            </a:xfrm>
            <a:prstGeom prst="rect">
              <a:avLst/>
            </a:prstGeom>
            <a:solidFill>
              <a:schemeClr val="bg1"/>
            </a:solidFill>
            <a:ln w="76320">
              <a:solidFill>
                <a:srgbClr val="729FC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15200" tIns="70200" rIns="115200" bIns="70200">
              <a:noAutofit/>
            </a:bodyPr>
            <a:lstStyle/>
            <a:p>
              <a:endParaRPr lang="en-US" sz="1800" b="0" strike="noStrike" spc="-1">
                <a:latin typeface="굴림"/>
              </a:endParaRPr>
            </a:p>
            <a:p>
              <a:endParaRPr lang="en-US" sz="1800" b="0" strike="noStrike" spc="-1">
                <a:latin typeface="굴림"/>
              </a:endParaRPr>
            </a:p>
            <a:p>
              <a:endParaRPr lang="en-US" sz="1800" b="0" strike="noStrike" spc="-1">
                <a:latin typeface="굴림"/>
              </a:endParaRPr>
            </a:p>
            <a:p>
              <a:endParaRPr lang="en-US" sz="1800" b="0" strike="noStrike" spc="-1">
                <a:latin typeface="굴림"/>
              </a:endParaRPr>
            </a:p>
            <a:p>
              <a:endParaRPr lang="en-US" sz="1800" b="0" strike="noStrike" spc="-1">
                <a:latin typeface="굴림"/>
              </a:endParaRPr>
            </a:p>
            <a:p>
              <a:endParaRPr lang="en-US" sz="1800" b="0" strike="noStrike" spc="-1">
                <a:latin typeface="굴림"/>
              </a:endParaRPr>
            </a:p>
            <a:p>
              <a:r>
                <a:rPr lang="en-US" sz="1800" b="0" strike="noStrike" spc="-1">
                  <a:solidFill>
                    <a:srgbClr val="000000"/>
                  </a:solidFill>
                  <a:latin typeface="굴림"/>
                  <a:ea typeface="DejaVu Sans"/>
                </a:rPr>
                <a:t>고층 빌딩 외벽이나 사각지대 청소를 할 때 인명피해를 줄일 수 있다</a:t>
              </a:r>
              <a:endParaRPr lang="en-US" sz="1800" b="0" strike="noStrike" spc="-1">
                <a:latin typeface="굴림"/>
              </a:endParaRPr>
            </a:p>
          </p:txBody>
        </p:sp>
        <p:sp>
          <p:nvSpPr>
            <p:cNvPr id="169" name="CustomShape 18"/>
            <p:cNvSpPr/>
            <p:nvPr/>
          </p:nvSpPr>
          <p:spPr>
            <a:xfrm>
              <a:off x="10853280" y="1800000"/>
              <a:ext cx="477720" cy="742680"/>
            </a:xfrm>
            <a:prstGeom prst="flowChartOffpageConnector">
              <a:avLst/>
            </a:prstGeom>
            <a:solidFill>
              <a:schemeClr val="bg2">
                <a:lumMod val="75000"/>
              </a:schemeClr>
            </a:solidFill>
            <a:ln w="76320">
              <a:solidFill>
                <a:srgbClr val="729FCF"/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115200" tIns="70200" rIns="115200" bIns="70200">
              <a:noAutofit/>
            </a:bodyPr>
            <a:lstStyle/>
            <a:p>
              <a:r>
                <a:rPr lang="en-US" sz="3600" b="0" strike="noStrike" spc="-1">
                  <a:latin typeface="굴림"/>
                </a:rPr>
                <a:t>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192600"/>
            <a:ext cx="856080" cy="86148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"/>
          <p:cNvSpPr/>
          <p:nvPr/>
        </p:nvSpPr>
        <p:spPr>
          <a:xfrm>
            <a:off x="468000" y="461880"/>
            <a:ext cx="3412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나눔스퀘어 ExtraBold"/>
                <a:ea typeface="나눔스퀘어 ExtraBold"/>
              </a:rPr>
              <a:t>6</a:t>
            </a:r>
            <a:endParaRPr lang="en-US" sz="3200" b="0" strike="noStrike" spc="-1">
              <a:latin typeface="굴림"/>
            </a:endParaRPr>
          </a:p>
        </p:txBody>
      </p:sp>
      <p:grpSp>
        <p:nvGrpSpPr>
          <p:cNvPr id="172" name="Group 3"/>
          <p:cNvGrpSpPr/>
          <p:nvPr/>
        </p:nvGrpSpPr>
        <p:grpSpPr>
          <a:xfrm>
            <a:off x="1747800" y="227160"/>
            <a:ext cx="1551240" cy="788400"/>
            <a:chOff x="1747800" y="227160"/>
            <a:chExt cx="1551240" cy="788400"/>
          </a:xfrm>
        </p:grpSpPr>
        <p:sp>
          <p:nvSpPr>
            <p:cNvPr id="173" name="CustomShape 4"/>
            <p:cNvSpPr/>
            <p:nvPr/>
          </p:nvSpPr>
          <p:spPr>
            <a:xfrm>
              <a:off x="1747800" y="227160"/>
              <a:ext cx="155124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38AA5"/>
                  </a:solidFill>
                  <a:latin typeface="나눔스퀘어 ExtraBold"/>
                  <a:ea typeface="나눔스퀘어 ExtraBold"/>
                </a:rPr>
                <a:t>         </a:t>
              </a:r>
              <a:endParaRPr lang="en-US" sz="2400" b="0" strike="noStrike" spc="-1">
                <a:latin typeface="굴림"/>
              </a:endParaRPr>
            </a:p>
          </p:txBody>
        </p:sp>
        <p:sp>
          <p:nvSpPr>
            <p:cNvPr id="174" name="CustomShape 5"/>
            <p:cNvSpPr/>
            <p:nvPr/>
          </p:nvSpPr>
          <p:spPr>
            <a:xfrm>
              <a:off x="1863360" y="654120"/>
              <a:ext cx="406440" cy="36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75" name="Group 6"/>
          <p:cNvGrpSpPr/>
          <p:nvPr/>
        </p:nvGrpSpPr>
        <p:grpSpPr>
          <a:xfrm>
            <a:off x="1202760" y="227160"/>
            <a:ext cx="2642400" cy="788400"/>
            <a:chOff x="1202760" y="227160"/>
            <a:chExt cx="2642400" cy="788400"/>
          </a:xfrm>
        </p:grpSpPr>
        <p:sp>
          <p:nvSpPr>
            <p:cNvPr id="176" name="CustomShape 7"/>
            <p:cNvSpPr/>
            <p:nvPr/>
          </p:nvSpPr>
          <p:spPr>
            <a:xfrm>
              <a:off x="1202760" y="227160"/>
              <a:ext cx="264240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38AA5"/>
                  </a:solidFill>
                  <a:latin typeface="나눔스퀘어 ExtraBold"/>
                  <a:ea typeface="나눔스퀘어 ExtraBold"/>
                </a:rPr>
                <a:t>YouTube 링크 및 참고문헌</a:t>
              </a:r>
              <a:endParaRPr lang="en-US" sz="2400" b="0" strike="noStrike" spc="-1">
                <a:latin typeface="굴림"/>
              </a:endParaRPr>
            </a:p>
          </p:txBody>
        </p:sp>
        <p:sp>
          <p:nvSpPr>
            <p:cNvPr id="177" name="CustomShape 8"/>
            <p:cNvSpPr/>
            <p:nvPr/>
          </p:nvSpPr>
          <p:spPr>
            <a:xfrm>
              <a:off x="1861920" y="654120"/>
              <a:ext cx="406440" cy="36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8" name="CustomShape 9"/>
          <p:cNvSpPr/>
          <p:nvPr/>
        </p:nvSpPr>
        <p:spPr>
          <a:xfrm>
            <a:off x="1224000" y="1296000"/>
            <a:ext cx="10364760" cy="365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YouTube 링크 : https://youtu.be/Cbm7t7W4TKo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참고문헌 : 프로세싱 https://processing.org/reference/libraries/serial/serialEvent_.html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아두이노 리모컨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https://blog.naver.com/no1_devicemart/220851811002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아두이노 조도센서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https://kocoafab.cc/tutorial/view/356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아두이노 온습도센서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http://makeshare.org/bbs/board.php?bo_table=arduino&amp;wr_id=30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아두이노 조이스틱모듈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http://blog.naver.com/PostView.nhn?blogId=boilmint7&amp;logNo=220927175653</a:t>
            </a:r>
            <a:endParaRPr lang="en-US" sz="1800" b="0" strike="noStrike" spc="-1">
              <a:latin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192600"/>
            <a:ext cx="856080" cy="86148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"/>
          <p:cNvSpPr/>
          <p:nvPr/>
        </p:nvSpPr>
        <p:spPr>
          <a:xfrm>
            <a:off x="468000" y="461880"/>
            <a:ext cx="3412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나눔스퀘어 ExtraBold"/>
                <a:ea typeface="나눔스퀘어 ExtraBold"/>
              </a:rPr>
              <a:t>7</a:t>
            </a:r>
            <a:endParaRPr lang="en-US" sz="3200" b="0" strike="noStrike" spc="-1">
              <a:latin typeface="굴림"/>
            </a:endParaRPr>
          </a:p>
        </p:txBody>
      </p:sp>
      <p:grpSp>
        <p:nvGrpSpPr>
          <p:cNvPr id="181" name="Group 3"/>
          <p:cNvGrpSpPr/>
          <p:nvPr/>
        </p:nvGrpSpPr>
        <p:grpSpPr>
          <a:xfrm>
            <a:off x="1747800" y="227160"/>
            <a:ext cx="1551240" cy="788400"/>
            <a:chOff x="1747800" y="227160"/>
            <a:chExt cx="1551240" cy="788400"/>
          </a:xfrm>
        </p:grpSpPr>
        <p:sp>
          <p:nvSpPr>
            <p:cNvPr id="182" name="CustomShape 4"/>
            <p:cNvSpPr/>
            <p:nvPr/>
          </p:nvSpPr>
          <p:spPr>
            <a:xfrm>
              <a:off x="1747800" y="227160"/>
              <a:ext cx="155124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38AA5"/>
                  </a:solidFill>
                  <a:latin typeface="나눔스퀘어 ExtraBold"/>
                  <a:ea typeface="나눔스퀘어 ExtraBold"/>
                </a:rPr>
                <a:t>         </a:t>
              </a:r>
              <a:endParaRPr lang="en-US" sz="2400" b="0" strike="noStrike" spc="-1">
                <a:latin typeface="굴림"/>
              </a:endParaRPr>
            </a:p>
          </p:txBody>
        </p:sp>
        <p:sp>
          <p:nvSpPr>
            <p:cNvPr id="183" name="CustomShape 5"/>
            <p:cNvSpPr/>
            <p:nvPr/>
          </p:nvSpPr>
          <p:spPr>
            <a:xfrm>
              <a:off x="1863360" y="654120"/>
              <a:ext cx="406440" cy="36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4" name="Group 6"/>
          <p:cNvGrpSpPr/>
          <p:nvPr/>
        </p:nvGrpSpPr>
        <p:grpSpPr>
          <a:xfrm>
            <a:off x="5433840" y="2688120"/>
            <a:ext cx="1228680" cy="912600"/>
            <a:chOff x="5433840" y="2688120"/>
            <a:chExt cx="1228680" cy="912600"/>
          </a:xfrm>
        </p:grpSpPr>
        <p:sp>
          <p:nvSpPr>
            <p:cNvPr id="185" name="CustomShape 7"/>
            <p:cNvSpPr/>
            <p:nvPr/>
          </p:nvSpPr>
          <p:spPr>
            <a:xfrm>
              <a:off x="5527440" y="2688120"/>
              <a:ext cx="113508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5400" b="0" strike="noStrike" spc="-1">
                  <a:solidFill>
                    <a:srgbClr val="038AA5"/>
                  </a:solidFill>
                  <a:latin typeface="나눔스퀘어 ExtraBold"/>
                  <a:ea typeface="나눔스퀘어 ExtraBold"/>
                </a:rPr>
                <a:t>Q&amp;A</a:t>
              </a:r>
              <a:endParaRPr lang="en-US" sz="5400" b="0" strike="noStrike" spc="-1">
                <a:latin typeface="굴림"/>
              </a:endParaRPr>
            </a:p>
          </p:txBody>
        </p:sp>
        <p:sp>
          <p:nvSpPr>
            <p:cNvPr id="186" name="CustomShape 8"/>
            <p:cNvSpPr/>
            <p:nvPr/>
          </p:nvSpPr>
          <p:spPr>
            <a:xfrm>
              <a:off x="5433840" y="3115080"/>
              <a:ext cx="406440" cy="36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61280" y="1531440"/>
            <a:ext cx="12026880" cy="4299480"/>
          </a:xfrm>
          <a:prstGeom prst="rect">
            <a:avLst/>
          </a:prstGeom>
          <a:solidFill>
            <a:srgbClr val="2032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2"/>
          <p:cNvSpPr/>
          <p:nvPr/>
        </p:nvSpPr>
        <p:spPr>
          <a:xfrm>
            <a:off x="0" y="1649520"/>
            <a:ext cx="12188520" cy="429948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"/>
          <p:cNvSpPr/>
          <p:nvPr/>
        </p:nvSpPr>
        <p:spPr>
          <a:xfrm>
            <a:off x="4813920" y="2823840"/>
            <a:ext cx="25617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FFFFFF"/>
                </a:solidFill>
                <a:latin typeface="나눔스퀘어 ExtraBold"/>
                <a:ea typeface="나눔스퀘어 ExtraBold"/>
              </a:rPr>
              <a:t>감사합니다.</a:t>
            </a:r>
            <a:endParaRPr lang="en-US" sz="5400" b="0" strike="noStrike" spc="-1">
              <a:latin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192600"/>
            <a:ext cx="856080" cy="86148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468000" y="461880"/>
            <a:ext cx="3412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나눔스퀘어 ExtraBold"/>
                <a:ea typeface="나눔스퀘어 ExtraBold"/>
              </a:rPr>
              <a:t>1</a:t>
            </a:r>
            <a:endParaRPr lang="en-US" sz="3200" b="0" strike="noStrike" spc="-1">
              <a:latin typeface="굴림"/>
            </a:endParaRPr>
          </a:p>
        </p:txBody>
      </p:sp>
      <p:grpSp>
        <p:nvGrpSpPr>
          <p:cNvPr id="45" name="Group 3"/>
          <p:cNvGrpSpPr/>
          <p:nvPr/>
        </p:nvGrpSpPr>
        <p:grpSpPr>
          <a:xfrm>
            <a:off x="829440" y="227160"/>
            <a:ext cx="2474280" cy="788400"/>
            <a:chOff x="829440" y="227160"/>
            <a:chExt cx="2474280" cy="788400"/>
          </a:xfrm>
        </p:grpSpPr>
        <p:sp>
          <p:nvSpPr>
            <p:cNvPr id="46" name="CustomShape 4"/>
            <p:cNvSpPr/>
            <p:nvPr/>
          </p:nvSpPr>
          <p:spPr>
            <a:xfrm>
              <a:off x="2256120" y="227160"/>
              <a:ext cx="5331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38AA5"/>
                  </a:solidFill>
                  <a:latin typeface="나눔스퀘어 ExtraBold"/>
                  <a:ea typeface="나눔스퀘어 ExtraBold"/>
                </a:rPr>
                <a:t>목차</a:t>
              </a:r>
              <a:endParaRPr lang="en-US" sz="2400" b="0" strike="noStrike" spc="-1">
                <a:latin typeface="굴림"/>
              </a:endParaRPr>
            </a:p>
          </p:txBody>
        </p:sp>
        <p:sp>
          <p:nvSpPr>
            <p:cNvPr id="47" name="CustomShape 5"/>
            <p:cNvSpPr/>
            <p:nvPr/>
          </p:nvSpPr>
          <p:spPr>
            <a:xfrm>
              <a:off x="829440" y="654120"/>
              <a:ext cx="2474280" cy="36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8" name="CustomShape 6"/>
          <p:cNvSpPr/>
          <p:nvPr/>
        </p:nvSpPr>
        <p:spPr>
          <a:xfrm>
            <a:off x="1728000" y="936000"/>
            <a:ext cx="2712240" cy="2712240"/>
          </a:xfrm>
          <a:prstGeom prst="ellipse">
            <a:avLst/>
          </a:prstGeom>
          <a:solidFill>
            <a:srgbClr val="729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  1. 팀원 소개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4738320" y="907200"/>
            <a:ext cx="2712240" cy="2712240"/>
          </a:xfrm>
          <a:prstGeom prst="ellipse">
            <a:avLst/>
          </a:prstGeom>
          <a:solidFill>
            <a:srgbClr val="038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  2. 개발 내용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7776000" y="887760"/>
            <a:ext cx="2712240" cy="2712240"/>
          </a:xfrm>
          <a:prstGeom prst="ellipse">
            <a:avLst/>
          </a:prstGeom>
          <a:solidFill>
            <a:srgbClr val="729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  3. 소스 코드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51" name="CustomShape 9"/>
          <p:cNvSpPr/>
          <p:nvPr/>
        </p:nvSpPr>
        <p:spPr>
          <a:xfrm>
            <a:off x="360000" y="3695760"/>
            <a:ext cx="2712240" cy="2712240"/>
          </a:xfrm>
          <a:prstGeom prst="ellipse">
            <a:avLst/>
          </a:prstGeom>
          <a:solidFill>
            <a:srgbClr val="038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  4. 실행 화면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52" name="CustomShape 10"/>
          <p:cNvSpPr/>
          <p:nvPr/>
        </p:nvSpPr>
        <p:spPr>
          <a:xfrm>
            <a:off x="9144000" y="3744000"/>
            <a:ext cx="2712240" cy="2712240"/>
          </a:xfrm>
          <a:prstGeom prst="ellipse">
            <a:avLst/>
          </a:prstGeom>
          <a:solidFill>
            <a:srgbClr val="038A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     7. Q&amp;A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53" name="CustomShape 11"/>
          <p:cNvSpPr/>
          <p:nvPr/>
        </p:nvSpPr>
        <p:spPr>
          <a:xfrm>
            <a:off x="3312000" y="3767760"/>
            <a:ext cx="2712240" cy="2712240"/>
          </a:xfrm>
          <a:prstGeom prst="ellipse">
            <a:avLst/>
          </a:prstGeom>
          <a:solidFill>
            <a:srgbClr val="729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5. 향후 전망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54" name="CustomShape 12"/>
          <p:cNvSpPr/>
          <p:nvPr/>
        </p:nvSpPr>
        <p:spPr>
          <a:xfrm>
            <a:off x="6215760" y="3816000"/>
            <a:ext cx="2712240" cy="2712240"/>
          </a:xfrm>
          <a:prstGeom prst="ellipse">
            <a:avLst/>
          </a:prstGeom>
          <a:solidFill>
            <a:srgbClr val="729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endParaRPr lang="en-US" sz="1800" b="0" strike="noStrike" spc="-1" dirty="0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6. YouTube </a:t>
            </a:r>
            <a:endParaRPr lang="en-US" sz="1800" b="0" strike="noStrike" spc="-1" dirty="0" smtClean="0">
              <a:solidFill>
                <a:srgbClr val="000000"/>
              </a:solidFill>
              <a:latin typeface="굴림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 err="1" smtClean="0">
                <a:solidFill>
                  <a:srgbClr val="000000"/>
                </a:solidFill>
                <a:latin typeface="굴림"/>
                <a:ea typeface="DejaVu Sans"/>
              </a:rPr>
              <a:t>링크</a:t>
            </a:r>
            <a:endParaRPr lang="en-US" sz="1800" b="0" strike="noStrike" spc="-1" dirty="0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및</a:t>
            </a:r>
            <a:endParaRPr lang="en-US" sz="1800" b="0" strike="noStrike" spc="-1" dirty="0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참고문헌</a:t>
            </a: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0" y="192600"/>
            <a:ext cx="856080" cy="86148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2"/>
          <p:cNvSpPr/>
          <p:nvPr/>
        </p:nvSpPr>
        <p:spPr>
          <a:xfrm>
            <a:off x="468000" y="461880"/>
            <a:ext cx="3412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나눔스퀘어 ExtraBold"/>
                <a:ea typeface="나눔스퀘어 ExtraBold"/>
              </a:rPr>
              <a:t>1</a:t>
            </a:r>
            <a:endParaRPr lang="en-US" sz="3200" b="0" strike="noStrike" spc="-1">
              <a:latin typeface="굴림"/>
            </a:endParaRPr>
          </a:p>
        </p:txBody>
      </p:sp>
      <p:grpSp>
        <p:nvGrpSpPr>
          <p:cNvPr id="57" name="Group 3"/>
          <p:cNvGrpSpPr/>
          <p:nvPr/>
        </p:nvGrpSpPr>
        <p:grpSpPr>
          <a:xfrm>
            <a:off x="1861920" y="227160"/>
            <a:ext cx="1206720" cy="788400"/>
            <a:chOff x="1861920" y="227160"/>
            <a:chExt cx="1206720" cy="788400"/>
          </a:xfrm>
        </p:grpSpPr>
        <p:sp>
          <p:nvSpPr>
            <p:cNvPr id="58" name="CustomShape 4"/>
            <p:cNvSpPr/>
            <p:nvPr/>
          </p:nvSpPr>
          <p:spPr>
            <a:xfrm>
              <a:off x="1977480" y="227160"/>
              <a:ext cx="10911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38AA5"/>
                  </a:solidFill>
                  <a:latin typeface="나눔스퀘어 ExtraBold"/>
                  <a:ea typeface="나눔스퀘어 ExtraBold"/>
                </a:rPr>
                <a:t>팀원 소개</a:t>
              </a:r>
              <a:endParaRPr lang="en-US" sz="2400" b="0" strike="noStrike" spc="-1">
                <a:latin typeface="굴림"/>
              </a:endParaRPr>
            </a:p>
          </p:txBody>
        </p:sp>
        <p:sp>
          <p:nvSpPr>
            <p:cNvPr id="59" name="CustomShape 5"/>
            <p:cNvSpPr/>
            <p:nvPr/>
          </p:nvSpPr>
          <p:spPr>
            <a:xfrm>
              <a:off x="1861920" y="654120"/>
              <a:ext cx="406440" cy="36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0" name="CustomShape 6"/>
          <p:cNvSpPr/>
          <p:nvPr/>
        </p:nvSpPr>
        <p:spPr>
          <a:xfrm>
            <a:off x="534600" y="1996200"/>
            <a:ext cx="1766160" cy="4048560"/>
          </a:xfrm>
          <a:prstGeom prst="rect">
            <a:avLst/>
          </a:prstGeom>
          <a:solidFill>
            <a:srgbClr val="F7FCFF"/>
          </a:solidFill>
          <a:ln w="57240">
            <a:solidFill>
              <a:srgbClr val="02485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 코딩 및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 프로젝트 관리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 아두이노 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 조립 및 구현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61" name="CustomShape 7"/>
          <p:cNvSpPr/>
          <p:nvPr/>
        </p:nvSpPr>
        <p:spPr>
          <a:xfrm>
            <a:off x="7488000" y="1944000"/>
            <a:ext cx="1766160" cy="4048560"/>
          </a:xfrm>
          <a:prstGeom prst="rect">
            <a:avLst/>
          </a:prstGeom>
          <a:noFill/>
          <a:ln w="57240">
            <a:solidFill>
              <a:srgbClr val="038AA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8"/>
          <p:cNvSpPr/>
          <p:nvPr/>
        </p:nvSpPr>
        <p:spPr>
          <a:xfrm>
            <a:off x="792000" y="2664000"/>
            <a:ext cx="1224000" cy="0"/>
          </a:xfrm>
          <a:prstGeom prst="line">
            <a:avLst/>
          </a:prstGeom>
          <a:ln w="28440">
            <a:solidFill>
              <a:srgbClr val="02485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Line 9"/>
          <p:cNvSpPr/>
          <p:nvPr/>
        </p:nvSpPr>
        <p:spPr>
          <a:xfrm>
            <a:off x="3168000" y="2664000"/>
            <a:ext cx="1224000" cy="0"/>
          </a:xfrm>
          <a:prstGeom prst="line">
            <a:avLst/>
          </a:prstGeom>
          <a:ln w="28440">
            <a:solidFill>
              <a:srgbClr val="038A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Line 10"/>
          <p:cNvSpPr/>
          <p:nvPr/>
        </p:nvSpPr>
        <p:spPr>
          <a:xfrm>
            <a:off x="7776000" y="2664000"/>
            <a:ext cx="1224000" cy="0"/>
          </a:xfrm>
          <a:prstGeom prst="line">
            <a:avLst/>
          </a:prstGeom>
          <a:ln w="28440">
            <a:solidFill>
              <a:srgbClr val="038A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11"/>
          <p:cNvSpPr/>
          <p:nvPr/>
        </p:nvSpPr>
        <p:spPr>
          <a:xfrm>
            <a:off x="2910600" y="1944000"/>
            <a:ext cx="1766160" cy="4048560"/>
          </a:xfrm>
          <a:prstGeom prst="rect">
            <a:avLst/>
          </a:prstGeom>
          <a:noFill/>
          <a:ln w="57240">
            <a:solidFill>
              <a:srgbClr val="038AA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12"/>
          <p:cNvSpPr/>
          <p:nvPr/>
        </p:nvSpPr>
        <p:spPr>
          <a:xfrm>
            <a:off x="9864000" y="1924200"/>
            <a:ext cx="1766160" cy="4048560"/>
          </a:xfrm>
          <a:prstGeom prst="rect">
            <a:avLst/>
          </a:prstGeom>
          <a:solidFill>
            <a:srgbClr val="F7FCFF"/>
          </a:solidFill>
          <a:ln w="57240">
            <a:solidFill>
              <a:srgbClr val="02485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 동영상 제작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 프로젝트 계획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 자료 조사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67" name="CustomShape 13"/>
          <p:cNvSpPr/>
          <p:nvPr/>
        </p:nvSpPr>
        <p:spPr>
          <a:xfrm>
            <a:off x="5211360" y="1944000"/>
            <a:ext cx="1766160" cy="4048560"/>
          </a:xfrm>
          <a:prstGeom prst="rect">
            <a:avLst/>
          </a:prstGeom>
          <a:solidFill>
            <a:srgbClr val="F7FCFF"/>
          </a:solidFill>
          <a:ln w="57240">
            <a:solidFill>
              <a:srgbClr val="02485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  리플릿 제작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  회의록 작성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  문서 작성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68" name="Line 14"/>
          <p:cNvSpPr/>
          <p:nvPr/>
        </p:nvSpPr>
        <p:spPr>
          <a:xfrm>
            <a:off x="5483880" y="2664000"/>
            <a:ext cx="1224000" cy="0"/>
          </a:xfrm>
          <a:prstGeom prst="line">
            <a:avLst/>
          </a:prstGeom>
          <a:ln w="28440">
            <a:solidFill>
              <a:srgbClr val="02485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Line 15"/>
          <p:cNvSpPr/>
          <p:nvPr/>
        </p:nvSpPr>
        <p:spPr>
          <a:xfrm>
            <a:off x="10152000" y="2664000"/>
            <a:ext cx="1224000" cy="0"/>
          </a:xfrm>
          <a:prstGeom prst="line">
            <a:avLst/>
          </a:prstGeom>
          <a:ln w="28440">
            <a:solidFill>
              <a:srgbClr val="02485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16"/>
          <p:cNvSpPr/>
          <p:nvPr/>
        </p:nvSpPr>
        <p:spPr>
          <a:xfrm>
            <a:off x="936000" y="2128680"/>
            <a:ext cx="934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우동헌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71" name="CustomShape 17"/>
          <p:cNvSpPr/>
          <p:nvPr/>
        </p:nvSpPr>
        <p:spPr>
          <a:xfrm>
            <a:off x="10293480" y="2128680"/>
            <a:ext cx="93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최현철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72" name="CustomShape 18"/>
          <p:cNvSpPr/>
          <p:nvPr/>
        </p:nvSpPr>
        <p:spPr>
          <a:xfrm>
            <a:off x="7920000" y="2128680"/>
            <a:ext cx="934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윤진원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73" name="CustomShape 19"/>
          <p:cNvSpPr/>
          <p:nvPr/>
        </p:nvSpPr>
        <p:spPr>
          <a:xfrm>
            <a:off x="5662800" y="2128680"/>
            <a:ext cx="887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김태연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74" name="CustomShape 20"/>
          <p:cNvSpPr/>
          <p:nvPr/>
        </p:nvSpPr>
        <p:spPr>
          <a:xfrm>
            <a:off x="3312000" y="2128680"/>
            <a:ext cx="1006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고형우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75" name="CustomShape 21"/>
          <p:cNvSpPr/>
          <p:nvPr/>
        </p:nvSpPr>
        <p:spPr>
          <a:xfrm>
            <a:off x="2910600" y="3615840"/>
            <a:ext cx="17661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 논문 작성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 프로젝트 설계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 자료 조사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76" name="CustomShape 22"/>
          <p:cNvSpPr/>
          <p:nvPr/>
        </p:nvSpPr>
        <p:spPr>
          <a:xfrm>
            <a:off x="7488000" y="3600000"/>
            <a:ext cx="176616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 발표 PPT 제작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 보고서 작성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 테스트</a:t>
            </a:r>
            <a:endParaRPr lang="en-US" sz="1800" b="0" strike="noStrike" spc="-1">
              <a:latin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0" y="192600"/>
            <a:ext cx="856080" cy="86148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2"/>
          <p:cNvSpPr/>
          <p:nvPr/>
        </p:nvSpPr>
        <p:spPr>
          <a:xfrm>
            <a:off x="468000" y="461880"/>
            <a:ext cx="3412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나눔스퀘어 ExtraBold"/>
                <a:ea typeface="나눔스퀘어 ExtraBold"/>
              </a:rPr>
              <a:t>2</a:t>
            </a:r>
            <a:endParaRPr lang="en-US" sz="3200" b="0" strike="noStrike" spc="-1">
              <a:latin typeface="굴림"/>
            </a:endParaRPr>
          </a:p>
        </p:txBody>
      </p:sp>
      <p:grpSp>
        <p:nvGrpSpPr>
          <p:cNvPr id="79" name="Group 3"/>
          <p:cNvGrpSpPr/>
          <p:nvPr/>
        </p:nvGrpSpPr>
        <p:grpSpPr>
          <a:xfrm>
            <a:off x="1747800" y="227160"/>
            <a:ext cx="1551240" cy="788400"/>
            <a:chOff x="1747800" y="227160"/>
            <a:chExt cx="1551240" cy="788400"/>
          </a:xfrm>
        </p:grpSpPr>
        <p:sp>
          <p:nvSpPr>
            <p:cNvPr id="80" name="CustomShape 4"/>
            <p:cNvSpPr/>
            <p:nvPr/>
          </p:nvSpPr>
          <p:spPr>
            <a:xfrm>
              <a:off x="1747800" y="227160"/>
              <a:ext cx="155124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38AA5"/>
                  </a:solidFill>
                  <a:latin typeface="나눔스퀘어 ExtraBold"/>
                  <a:ea typeface="나눔스퀘어 ExtraBold"/>
                </a:rPr>
                <a:t>         </a:t>
              </a:r>
              <a:endParaRPr lang="en-US" sz="2400" b="0" strike="noStrike" spc="-1">
                <a:latin typeface="굴림"/>
              </a:endParaRPr>
            </a:p>
          </p:txBody>
        </p:sp>
        <p:sp>
          <p:nvSpPr>
            <p:cNvPr id="81" name="CustomShape 5"/>
            <p:cNvSpPr/>
            <p:nvPr/>
          </p:nvSpPr>
          <p:spPr>
            <a:xfrm>
              <a:off x="1863360" y="654120"/>
              <a:ext cx="406440" cy="36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2" name="Group 6"/>
          <p:cNvGrpSpPr/>
          <p:nvPr/>
        </p:nvGrpSpPr>
        <p:grpSpPr>
          <a:xfrm>
            <a:off x="1861920" y="227160"/>
            <a:ext cx="1163880" cy="788400"/>
            <a:chOff x="1861920" y="227160"/>
            <a:chExt cx="1163880" cy="788400"/>
          </a:xfrm>
        </p:grpSpPr>
        <p:sp>
          <p:nvSpPr>
            <p:cNvPr id="83" name="CustomShape 7"/>
            <p:cNvSpPr/>
            <p:nvPr/>
          </p:nvSpPr>
          <p:spPr>
            <a:xfrm>
              <a:off x="2020320" y="227160"/>
              <a:ext cx="100548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38AA5"/>
                  </a:solidFill>
                  <a:latin typeface="나눔스퀘어 ExtraBold"/>
                  <a:ea typeface="나눔스퀘어 ExtraBold"/>
                </a:rPr>
                <a:t>개발내용</a:t>
              </a:r>
              <a:endParaRPr lang="en-US" sz="2400" b="0" strike="noStrike" spc="-1">
                <a:latin typeface="굴림"/>
              </a:endParaRPr>
            </a:p>
          </p:txBody>
        </p:sp>
        <p:sp>
          <p:nvSpPr>
            <p:cNvPr id="84" name="CustomShape 8"/>
            <p:cNvSpPr/>
            <p:nvPr/>
          </p:nvSpPr>
          <p:spPr>
            <a:xfrm>
              <a:off x="1861920" y="654120"/>
              <a:ext cx="406440" cy="36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5" name="CustomShape 9"/>
          <p:cNvSpPr/>
          <p:nvPr/>
        </p:nvSpPr>
        <p:spPr>
          <a:xfrm>
            <a:off x="1224000" y="1296000"/>
            <a:ext cx="103647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프로세싱을 이용하여 창문을 만들고 물방울이 묻으면 아두이노에 부착된 조이스틱을 조작해 물방울을 지우고, 리모컨을 통해서 창문에 아두이노에 부착된 온습도 및 조도 센서의 값을 받아 온도와 조도의 값을 출력.</a:t>
            </a:r>
            <a:endParaRPr lang="en-US" sz="1800" b="0" strike="noStrike" spc="-1">
              <a:latin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192600"/>
            <a:ext cx="856080" cy="86148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468000" y="461880"/>
            <a:ext cx="3412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나눔스퀘어 ExtraBold"/>
                <a:ea typeface="나눔스퀘어 ExtraBold"/>
              </a:rPr>
              <a:t>3</a:t>
            </a:r>
            <a:endParaRPr lang="en-US" sz="3200" b="0" strike="noStrike" spc="-1">
              <a:latin typeface="굴림"/>
            </a:endParaRPr>
          </a:p>
        </p:txBody>
      </p:sp>
      <p:grpSp>
        <p:nvGrpSpPr>
          <p:cNvPr id="88" name="Group 3"/>
          <p:cNvGrpSpPr/>
          <p:nvPr/>
        </p:nvGrpSpPr>
        <p:grpSpPr>
          <a:xfrm>
            <a:off x="829440" y="227160"/>
            <a:ext cx="2474280" cy="788400"/>
            <a:chOff x="829440" y="227160"/>
            <a:chExt cx="2474280" cy="788400"/>
          </a:xfrm>
        </p:grpSpPr>
        <p:sp>
          <p:nvSpPr>
            <p:cNvPr id="89" name="CustomShape 4"/>
            <p:cNvSpPr/>
            <p:nvPr/>
          </p:nvSpPr>
          <p:spPr>
            <a:xfrm>
              <a:off x="2280600" y="227160"/>
              <a:ext cx="482760" cy="4528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5"/>
            <p:cNvSpPr/>
            <p:nvPr/>
          </p:nvSpPr>
          <p:spPr>
            <a:xfrm>
              <a:off x="829440" y="654120"/>
              <a:ext cx="2474280" cy="36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1" name="CustomShape 6"/>
          <p:cNvSpPr/>
          <p:nvPr/>
        </p:nvSpPr>
        <p:spPr>
          <a:xfrm>
            <a:off x="316800" y="1656000"/>
            <a:ext cx="2562120" cy="4048560"/>
          </a:xfrm>
          <a:prstGeom prst="rect">
            <a:avLst/>
          </a:prstGeom>
          <a:solidFill>
            <a:srgbClr val="F7FCFF"/>
          </a:solidFill>
          <a:ln w="57240">
            <a:solidFill>
              <a:srgbClr val="02485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1. 조이스틱 코드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92" name="CustomShape 7"/>
          <p:cNvSpPr/>
          <p:nvPr/>
        </p:nvSpPr>
        <p:spPr>
          <a:xfrm>
            <a:off x="3196800" y="1656000"/>
            <a:ext cx="2562120" cy="4048560"/>
          </a:xfrm>
          <a:prstGeom prst="rect">
            <a:avLst/>
          </a:prstGeom>
          <a:noFill/>
          <a:ln w="57240">
            <a:solidFill>
              <a:srgbClr val="038AA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2. 온도 소스코드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93" name="CustomShape 8"/>
          <p:cNvSpPr/>
          <p:nvPr/>
        </p:nvSpPr>
        <p:spPr>
          <a:xfrm>
            <a:off x="6076800" y="1656000"/>
            <a:ext cx="2562120" cy="4048560"/>
          </a:xfrm>
          <a:prstGeom prst="rect">
            <a:avLst/>
          </a:prstGeom>
          <a:solidFill>
            <a:srgbClr val="F7FCFF"/>
          </a:solidFill>
          <a:ln w="57240">
            <a:solidFill>
              <a:srgbClr val="02485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3. 조도 코드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94" name="CustomShape 9"/>
          <p:cNvSpPr/>
          <p:nvPr/>
        </p:nvSpPr>
        <p:spPr>
          <a:xfrm>
            <a:off x="8928000" y="1638360"/>
            <a:ext cx="2562120" cy="4048560"/>
          </a:xfrm>
          <a:prstGeom prst="rect">
            <a:avLst/>
          </a:prstGeom>
          <a:noFill/>
          <a:ln w="57240">
            <a:solidFill>
              <a:srgbClr val="038AA5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4. 조이스틱 값을 받아</a:t>
            </a:r>
            <a:endParaRPr lang="en-US" sz="1800" b="0" strike="noStrike" spc="-1">
              <a:latin typeface="굴림"/>
            </a:endParaRPr>
          </a:p>
          <a:p>
            <a:pPr algn="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빗물을 지우는 코드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95" name="Line 10"/>
          <p:cNvSpPr/>
          <p:nvPr/>
        </p:nvSpPr>
        <p:spPr>
          <a:xfrm>
            <a:off x="576000" y="2304000"/>
            <a:ext cx="1802160" cy="0"/>
          </a:xfrm>
          <a:prstGeom prst="line">
            <a:avLst/>
          </a:prstGeom>
          <a:ln w="28440">
            <a:solidFill>
              <a:srgbClr val="02485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Line 11"/>
          <p:cNvSpPr/>
          <p:nvPr/>
        </p:nvSpPr>
        <p:spPr>
          <a:xfrm>
            <a:off x="3600000" y="2304000"/>
            <a:ext cx="1801800" cy="0"/>
          </a:xfrm>
          <a:prstGeom prst="line">
            <a:avLst/>
          </a:prstGeom>
          <a:ln w="28440">
            <a:solidFill>
              <a:srgbClr val="038A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Line 12"/>
          <p:cNvSpPr/>
          <p:nvPr/>
        </p:nvSpPr>
        <p:spPr>
          <a:xfrm>
            <a:off x="6478200" y="2304000"/>
            <a:ext cx="1801800" cy="0"/>
          </a:xfrm>
          <a:prstGeom prst="line">
            <a:avLst/>
          </a:prstGeom>
          <a:ln w="28440">
            <a:solidFill>
              <a:srgbClr val="02485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Line 13"/>
          <p:cNvSpPr/>
          <p:nvPr/>
        </p:nvSpPr>
        <p:spPr>
          <a:xfrm>
            <a:off x="9358200" y="2304000"/>
            <a:ext cx="1801800" cy="0"/>
          </a:xfrm>
          <a:prstGeom prst="line">
            <a:avLst/>
          </a:prstGeom>
          <a:ln w="28440">
            <a:solidFill>
              <a:srgbClr val="038AA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9" name="Group 14"/>
          <p:cNvGrpSpPr/>
          <p:nvPr/>
        </p:nvGrpSpPr>
        <p:grpSpPr>
          <a:xfrm>
            <a:off x="1861920" y="227160"/>
            <a:ext cx="1052640" cy="788400"/>
            <a:chOff x="1861920" y="227160"/>
            <a:chExt cx="1052640" cy="788400"/>
          </a:xfrm>
        </p:grpSpPr>
        <p:sp>
          <p:nvSpPr>
            <p:cNvPr id="100" name="CustomShape 15"/>
            <p:cNvSpPr/>
            <p:nvPr/>
          </p:nvSpPr>
          <p:spPr>
            <a:xfrm>
              <a:off x="2131560" y="227160"/>
              <a:ext cx="78300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38AA5"/>
                  </a:solidFill>
                  <a:latin typeface="나눔스퀘어 ExtraBold"/>
                  <a:ea typeface="나눔스퀘어 ExtraBold"/>
                </a:rPr>
                <a:t>소스코드</a:t>
              </a:r>
              <a:endParaRPr lang="en-US" sz="2400" b="0" strike="noStrike" spc="-1">
                <a:latin typeface="굴림"/>
              </a:endParaRPr>
            </a:p>
          </p:txBody>
        </p:sp>
        <p:sp>
          <p:nvSpPr>
            <p:cNvPr id="101" name="CustomShape 16"/>
            <p:cNvSpPr/>
            <p:nvPr/>
          </p:nvSpPr>
          <p:spPr>
            <a:xfrm>
              <a:off x="1861920" y="654120"/>
              <a:ext cx="406440" cy="36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102" name="그림 101"/>
          <p:cNvPicPr/>
          <p:nvPr/>
        </p:nvPicPr>
        <p:blipFill>
          <a:blip r:embed="rId2"/>
          <a:stretch/>
        </p:blipFill>
        <p:spPr>
          <a:xfrm>
            <a:off x="367560" y="2367720"/>
            <a:ext cx="2448000" cy="1366920"/>
          </a:xfrm>
          <a:prstGeom prst="rect">
            <a:avLst/>
          </a:prstGeom>
          <a:ln>
            <a:noFill/>
          </a:ln>
        </p:spPr>
      </p:pic>
      <p:pic>
        <p:nvPicPr>
          <p:cNvPr id="103" name="그림 102"/>
          <p:cNvPicPr/>
          <p:nvPr/>
        </p:nvPicPr>
        <p:blipFill>
          <a:blip r:embed="rId3"/>
          <a:stretch/>
        </p:blipFill>
        <p:spPr>
          <a:xfrm>
            <a:off x="360000" y="3816000"/>
            <a:ext cx="2464200" cy="1870920"/>
          </a:xfrm>
          <a:prstGeom prst="rect">
            <a:avLst/>
          </a:prstGeom>
          <a:ln>
            <a:noFill/>
          </a:ln>
        </p:spPr>
      </p:pic>
      <p:pic>
        <p:nvPicPr>
          <p:cNvPr id="104" name="그림 103"/>
          <p:cNvPicPr/>
          <p:nvPr/>
        </p:nvPicPr>
        <p:blipFill>
          <a:blip r:embed="rId4"/>
          <a:stretch/>
        </p:blipFill>
        <p:spPr>
          <a:xfrm>
            <a:off x="9000000" y="2448000"/>
            <a:ext cx="2446920" cy="3166920"/>
          </a:xfrm>
          <a:prstGeom prst="rect">
            <a:avLst/>
          </a:prstGeom>
          <a:ln>
            <a:noFill/>
          </a:ln>
        </p:spPr>
      </p:pic>
      <p:pic>
        <p:nvPicPr>
          <p:cNvPr id="105" name="그림 104"/>
          <p:cNvPicPr/>
          <p:nvPr/>
        </p:nvPicPr>
        <p:blipFill>
          <a:blip r:embed="rId5"/>
          <a:stretch/>
        </p:blipFill>
        <p:spPr>
          <a:xfrm>
            <a:off x="6120000" y="2520000"/>
            <a:ext cx="2489760" cy="3166920"/>
          </a:xfrm>
          <a:prstGeom prst="rect">
            <a:avLst/>
          </a:prstGeom>
          <a:ln>
            <a:noFill/>
          </a:ln>
        </p:spPr>
      </p:pic>
      <p:pic>
        <p:nvPicPr>
          <p:cNvPr id="106" name="그림 105"/>
          <p:cNvPicPr/>
          <p:nvPr/>
        </p:nvPicPr>
        <p:blipFill>
          <a:blip r:embed="rId6"/>
          <a:stretch/>
        </p:blipFill>
        <p:spPr>
          <a:xfrm>
            <a:off x="3240000" y="2448000"/>
            <a:ext cx="2446920" cy="3227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0" y="192600"/>
            <a:ext cx="856080" cy="86148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2"/>
          <p:cNvSpPr/>
          <p:nvPr/>
        </p:nvSpPr>
        <p:spPr>
          <a:xfrm>
            <a:off x="468000" y="461880"/>
            <a:ext cx="3412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나눔스퀘어 ExtraBold"/>
                <a:ea typeface="나눔스퀘어 ExtraBold"/>
              </a:rPr>
              <a:t>4</a:t>
            </a:r>
            <a:endParaRPr lang="en-US" sz="3200" b="0" strike="noStrike" spc="-1">
              <a:latin typeface="굴림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913320" y="1584000"/>
            <a:ext cx="4772520" cy="4605840"/>
          </a:xfrm>
          <a:prstGeom prst="rect">
            <a:avLst/>
          </a:prstGeom>
          <a:noFill/>
          <a:ln w="76320">
            <a:solidFill>
              <a:srgbClr val="02485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0" name="Group 4"/>
          <p:cNvGrpSpPr/>
          <p:nvPr/>
        </p:nvGrpSpPr>
        <p:grpSpPr>
          <a:xfrm>
            <a:off x="1861920" y="227160"/>
            <a:ext cx="1155960" cy="788400"/>
            <a:chOff x="1861920" y="227160"/>
            <a:chExt cx="1155960" cy="788400"/>
          </a:xfrm>
        </p:grpSpPr>
        <p:sp>
          <p:nvSpPr>
            <p:cNvPr id="111" name="CustomShape 5"/>
            <p:cNvSpPr/>
            <p:nvPr/>
          </p:nvSpPr>
          <p:spPr>
            <a:xfrm>
              <a:off x="2027520" y="227160"/>
              <a:ext cx="9903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38AA5"/>
                  </a:solidFill>
                  <a:latin typeface="나눔스퀘어 ExtraBold"/>
                  <a:ea typeface="나눔스퀘어 ExtraBold"/>
                </a:rPr>
                <a:t>실행화면</a:t>
              </a:r>
              <a:endParaRPr lang="en-US" sz="2400" b="0" strike="noStrike" spc="-1">
                <a:latin typeface="굴림"/>
              </a:endParaRPr>
            </a:p>
          </p:txBody>
        </p:sp>
        <p:sp>
          <p:nvSpPr>
            <p:cNvPr id="112" name="CustomShape 6"/>
            <p:cNvSpPr/>
            <p:nvPr/>
          </p:nvSpPr>
          <p:spPr>
            <a:xfrm>
              <a:off x="1861920" y="654120"/>
              <a:ext cx="406440" cy="36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3" name="CustomShape 7"/>
          <p:cNvSpPr/>
          <p:nvPr/>
        </p:nvSpPr>
        <p:spPr>
          <a:xfrm>
            <a:off x="2015999" y="748800"/>
            <a:ext cx="3418149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38AA5"/>
                </a:solidFill>
                <a:latin typeface="나눔스퀘어 ExtraBold"/>
                <a:ea typeface="나눔스퀘어 ExtraBold"/>
              </a:rPr>
              <a:t>조립</a:t>
            </a:r>
            <a:r>
              <a:rPr lang="en-US" sz="2400" b="0" strike="noStrike" spc="-1" dirty="0">
                <a:solidFill>
                  <a:srgbClr val="038AA5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sz="2400" b="0" strike="noStrike" spc="-1" dirty="0" err="1">
                <a:solidFill>
                  <a:srgbClr val="038AA5"/>
                </a:solidFill>
                <a:latin typeface="나눔스퀘어 ExtraBold"/>
                <a:ea typeface="나눔스퀘어 ExtraBold"/>
              </a:rPr>
              <a:t>완료된</a:t>
            </a:r>
            <a:r>
              <a:rPr lang="en-US" sz="2400" b="0" strike="noStrike" spc="-1" dirty="0">
                <a:solidFill>
                  <a:srgbClr val="038AA5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sz="2400" b="0" strike="noStrike" spc="-1" dirty="0" err="1" smtClean="0">
                <a:solidFill>
                  <a:srgbClr val="038AA5"/>
                </a:solidFill>
                <a:latin typeface="나눔스퀘어 ExtraBold"/>
                <a:ea typeface="나눔스퀘어 ExtraBold"/>
              </a:rPr>
              <a:t>아두이</a:t>
            </a:r>
            <a:r>
              <a:rPr lang="ko-KR" altLang="en-US" sz="2400" b="0" strike="noStrike" spc="-1" dirty="0" smtClean="0">
                <a:solidFill>
                  <a:srgbClr val="038AA5"/>
                </a:solidFill>
                <a:latin typeface="나눔스퀘어 ExtraBold"/>
                <a:ea typeface="나눔스퀘어 ExtraBold"/>
              </a:rPr>
              <a:t>노</a:t>
            </a:r>
            <a:endParaRPr lang="en-US" sz="2400" b="0" strike="noStrike" spc="-1" dirty="0">
              <a:latin typeface="굴림"/>
            </a:endParaRPr>
          </a:p>
        </p:txBody>
      </p:sp>
      <p:pic>
        <p:nvPicPr>
          <p:cNvPr id="114" name="그림 113"/>
          <p:cNvPicPr/>
          <p:nvPr/>
        </p:nvPicPr>
        <p:blipFill>
          <a:blip r:embed="rId2"/>
          <a:stretch/>
        </p:blipFill>
        <p:spPr>
          <a:xfrm>
            <a:off x="936000" y="1584000"/>
            <a:ext cx="4749840" cy="4607280"/>
          </a:xfrm>
          <a:prstGeom prst="rect">
            <a:avLst/>
          </a:prstGeom>
          <a:ln>
            <a:noFill/>
          </a:ln>
        </p:spPr>
      </p:pic>
      <p:sp>
        <p:nvSpPr>
          <p:cNvPr id="115" name="TextShape 8"/>
          <p:cNvSpPr txBox="1"/>
          <p:nvPr/>
        </p:nvSpPr>
        <p:spPr>
          <a:xfrm>
            <a:off x="6336000" y="3340440"/>
            <a:ext cx="5112000" cy="54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굴림"/>
              </a:rPr>
              <a:t>아두이노 보드에 리모컨 센서와 조이스틱</a:t>
            </a:r>
          </a:p>
          <a:p>
            <a:r>
              <a:rPr lang="en-US" sz="1800" b="0" strike="noStrike" spc="-1">
                <a:latin typeface="굴림"/>
              </a:rPr>
              <a:t>온습도 및 조도 센서를 조립한 모습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92600"/>
            <a:ext cx="856080" cy="86148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2"/>
          <p:cNvSpPr/>
          <p:nvPr/>
        </p:nvSpPr>
        <p:spPr>
          <a:xfrm>
            <a:off x="468000" y="461880"/>
            <a:ext cx="3412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나눔스퀘어 ExtraBold"/>
                <a:ea typeface="나눔스퀘어 ExtraBold"/>
              </a:rPr>
              <a:t>4</a:t>
            </a:r>
            <a:endParaRPr lang="en-US" sz="3200" b="0" strike="noStrike" spc="-1">
              <a:latin typeface="굴림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13320" y="2052720"/>
            <a:ext cx="3833280" cy="3672720"/>
          </a:xfrm>
          <a:prstGeom prst="rect">
            <a:avLst/>
          </a:prstGeom>
          <a:noFill/>
          <a:ln w="76320">
            <a:solidFill>
              <a:srgbClr val="02485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9" name="Group 4"/>
          <p:cNvGrpSpPr/>
          <p:nvPr/>
        </p:nvGrpSpPr>
        <p:grpSpPr>
          <a:xfrm>
            <a:off x="1861920" y="227160"/>
            <a:ext cx="1155960" cy="788400"/>
            <a:chOff x="1861920" y="227160"/>
            <a:chExt cx="1155960" cy="788400"/>
          </a:xfrm>
        </p:grpSpPr>
        <p:sp>
          <p:nvSpPr>
            <p:cNvPr id="120" name="CustomShape 5"/>
            <p:cNvSpPr/>
            <p:nvPr/>
          </p:nvSpPr>
          <p:spPr>
            <a:xfrm>
              <a:off x="2027520" y="227160"/>
              <a:ext cx="9903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38AA5"/>
                  </a:solidFill>
                  <a:latin typeface="나눔스퀘어 ExtraBold"/>
                  <a:ea typeface="나눔스퀘어 ExtraBold"/>
                </a:rPr>
                <a:t>실행화면</a:t>
              </a:r>
              <a:endParaRPr lang="en-US" sz="2400" b="0" strike="noStrike" spc="-1">
                <a:latin typeface="굴림"/>
              </a:endParaRPr>
            </a:p>
          </p:txBody>
        </p:sp>
        <p:sp>
          <p:nvSpPr>
            <p:cNvPr id="121" name="CustomShape 6"/>
            <p:cNvSpPr/>
            <p:nvPr/>
          </p:nvSpPr>
          <p:spPr>
            <a:xfrm>
              <a:off x="1861920" y="654120"/>
              <a:ext cx="406440" cy="36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2" name="CustomShape 7"/>
          <p:cNvSpPr/>
          <p:nvPr/>
        </p:nvSpPr>
        <p:spPr>
          <a:xfrm>
            <a:off x="2015999" y="748440"/>
            <a:ext cx="3609737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38AA5"/>
                </a:solidFill>
                <a:latin typeface="나눔스퀘어 ExtraBold"/>
                <a:ea typeface="나눔스퀘어 ExtraBold"/>
              </a:rPr>
              <a:t>아두이노의</a:t>
            </a:r>
            <a:r>
              <a:rPr lang="en-US" sz="2400" b="0" strike="noStrike" spc="-1" dirty="0">
                <a:solidFill>
                  <a:srgbClr val="038AA5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sz="2400" b="0" strike="noStrike" spc="-1" dirty="0" err="1">
                <a:solidFill>
                  <a:srgbClr val="038AA5"/>
                </a:solidFill>
                <a:latin typeface="나눔스퀘어 ExtraBold"/>
                <a:ea typeface="나눔스퀘어 ExtraBold"/>
              </a:rPr>
              <a:t>센싱값</a:t>
            </a:r>
            <a:r>
              <a:rPr lang="en-US" sz="2400" b="0" strike="noStrike" spc="-1" dirty="0">
                <a:solidFill>
                  <a:srgbClr val="038AA5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sz="2400" b="0" strike="noStrike" spc="-1" dirty="0" err="1">
                <a:solidFill>
                  <a:srgbClr val="038AA5"/>
                </a:solidFill>
                <a:latin typeface="나눔스퀘어 ExtraBold"/>
                <a:ea typeface="나눔스퀘어 ExtraBold"/>
              </a:rPr>
              <a:t>출력</a:t>
            </a:r>
            <a:endParaRPr lang="en-US" sz="2400" b="0" strike="noStrike" spc="-1" dirty="0">
              <a:latin typeface="굴림"/>
            </a:endParaRPr>
          </a:p>
        </p:txBody>
      </p:sp>
      <p:pic>
        <p:nvPicPr>
          <p:cNvPr id="123" name="그림 122"/>
          <p:cNvPicPr/>
          <p:nvPr/>
        </p:nvPicPr>
        <p:blipFill>
          <a:blip r:embed="rId2"/>
          <a:stretch/>
        </p:blipFill>
        <p:spPr>
          <a:xfrm>
            <a:off x="936000" y="2119320"/>
            <a:ext cx="3740760" cy="3567600"/>
          </a:xfrm>
          <a:prstGeom prst="rect">
            <a:avLst/>
          </a:prstGeom>
          <a:ln>
            <a:noFill/>
          </a:ln>
        </p:spPr>
      </p:pic>
      <p:sp>
        <p:nvSpPr>
          <p:cNvPr id="124" name="CustomShape 8"/>
          <p:cNvSpPr/>
          <p:nvPr/>
        </p:nvSpPr>
        <p:spPr>
          <a:xfrm>
            <a:off x="5329080" y="3321720"/>
            <a:ext cx="467892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아두이노에서 받은 온도와 조도 센서의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굴림"/>
                <a:ea typeface="DejaVu Sans"/>
              </a:rPr>
              <a:t>값을 모니터에 나타낸 화면</a:t>
            </a:r>
            <a:endParaRPr lang="en-US" sz="1800" b="0" strike="noStrike" spc="-1">
              <a:latin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192600"/>
            <a:ext cx="856080" cy="86148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468000" y="461880"/>
            <a:ext cx="3412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나눔스퀘어 ExtraBold"/>
                <a:ea typeface="나눔스퀘어 ExtraBold"/>
              </a:rPr>
              <a:t>4</a:t>
            </a:r>
            <a:endParaRPr lang="en-US" sz="3200" b="0" strike="noStrike" spc="-1">
              <a:latin typeface="굴림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913320" y="2052720"/>
            <a:ext cx="3833280" cy="3672720"/>
          </a:xfrm>
          <a:prstGeom prst="rect">
            <a:avLst/>
          </a:prstGeom>
          <a:noFill/>
          <a:ln w="76320">
            <a:solidFill>
              <a:srgbClr val="02485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8" name="Group 4"/>
          <p:cNvGrpSpPr/>
          <p:nvPr/>
        </p:nvGrpSpPr>
        <p:grpSpPr>
          <a:xfrm>
            <a:off x="1861920" y="227160"/>
            <a:ext cx="1155960" cy="788400"/>
            <a:chOff x="1861920" y="227160"/>
            <a:chExt cx="1155960" cy="788400"/>
          </a:xfrm>
        </p:grpSpPr>
        <p:sp>
          <p:nvSpPr>
            <p:cNvPr id="129" name="CustomShape 5"/>
            <p:cNvSpPr/>
            <p:nvPr/>
          </p:nvSpPr>
          <p:spPr>
            <a:xfrm>
              <a:off x="2027520" y="227160"/>
              <a:ext cx="9903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38AA5"/>
                  </a:solidFill>
                  <a:latin typeface="나눔스퀘어 ExtraBold"/>
                  <a:ea typeface="나눔스퀘어 ExtraBold"/>
                </a:rPr>
                <a:t>실행화면</a:t>
              </a:r>
              <a:endParaRPr lang="en-US" sz="2400" b="0" strike="noStrike" spc="-1">
                <a:latin typeface="굴림"/>
              </a:endParaRPr>
            </a:p>
          </p:txBody>
        </p:sp>
        <p:sp>
          <p:nvSpPr>
            <p:cNvPr id="130" name="CustomShape 6"/>
            <p:cNvSpPr/>
            <p:nvPr/>
          </p:nvSpPr>
          <p:spPr>
            <a:xfrm>
              <a:off x="1861920" y="654120"/>
              <a:ext cx="406440" cy="36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1" name="CustomShape 7"/>
          <p:cNvSpPr/>
          <p:nvPr/>
        </p:nvSpPr>
        <p:spPr>
          <a:xfrm>
            <a:off x="2016000" y="748800"/>
            <a:ext cx="4663474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38AA5"/>
                </a:solidFill>
                <a:latin typeface="나눔스퀘어 ExtraBold"/>
                <a:ea typeface="나눔스퀘어 ExtraBold"/>
              </a:rPr>
              <a:t>프로세싱으로</a:t>
            </a:r>
            <a:r>
              <a:rPr lang="en-US" sz="2400" b="0" strike="noStrike" spc="-1" dirty="0">
                <a:solidFill>
                  <a:srgbClr val="038AA5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sz="2400" b="0" strike="noStrike" spc="-1" dirty="0" err="1">
                <a:solidFill>
                  <a:srgbClr val="038AA5"/>
                </a:solidFill>
                <a:latin typeface="나눔스퀘어 ExtraBold"/>
                <a:ea typeface="나눔스퀘어 ExtraBold"/>
              </a:rPr>
              <a:t>구현한</a:t>
            </a:r>
            <a:r>
              <a:rPr lang="en-US" sz="2400" b="0" strike="noStrike" spc="-1" dirty="0">
                <a:solidFill>
                  <a:srgbClr val="038AA5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sz="2400" b="0" strike="noStrike" spc="-1" dirty="0" err="1">
                <a:solidFill>
                  <a:srgbClr val="038AA5"/>
                </a:solidFill>
                <a:latin typeface="나눔스퀘어 ExtraBold"/>
                <a:ea typeface="나눔스퀘어 ExtraBold"/>
              </a:rPr>
              <a:t>빗물</a:t>
            </a:r>
            <a:r>
              <a:rPr lang="en-US" sz="2400" b="0" strike="noStrike" spc="-1" dirty="0">
                <a:solidFill>
                  <a:srgbClr val="038AA5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sz="2400" b="0" strike="noStrike" spc="-1" dirty="0" err="1">
                <a:solidFill>
                  <a:srgbClr val="038AA5"/>
                </a:solidFill>
                <a:latin typeface="나눔스퀘어 ExtraBold"/>
                <a:ea typeface="나눔스퀘어 ExtraBold"/>
              </a:rPr>
              <a:t>효과</a:t>
            </a:r>
            <a:endParaRPr lang="en-US" sz="2400" b="0" strike="noStrike" spc="-1" dirty="0">
              <a:latin typeface="굴림"/>
            </a:endParaRPr>
          </a:p>
        </p:txBody>
      </p:sp>
      <p:pic>
        <p:nvPicPr>
          <p:cNvPr id="132" name="그림 131"/>
          <p:cNvPicPr/>
          <p:nvPr/>
        </p:nvPicPr>
        <p:blipFill>
          <a:blip r:embed="rId2"/>
          <a:stretch/>
        </p:blipFill>
        <p:spPr>
          <a:xfrm>
            <a:off x="913320" y="2088000"/>
            <a:ext cx="3833280" cy="3637440"/>
          </a:xfrm>
          <a:prstGeom prst="rect">
            <a:avLst/>
          </a:prstGeom>
          <a:ln>
            <a:noFill/>
          </a:ln>
        </p:spPr>
      </p:pic>
      <p:sp>
        <p:nvSpPr>
          <p:cNvPr id="133" name="TextShape 8"/>
          <p:cNvSpPr txBox="1"/>
          <p:nvPr/>
        </p:nvSpPr>
        <p:spPr>
          <a:xfrm>
            <a:off x="5544000" y="3569040"/>
            <a:ext cx="5184000" cy="31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굴림"/>
              </a:rPr>
              <a:t>프로세싱을 이용한 빗물이 내리는 모습을 구현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192600"/>
            <a:ext cx="856080" cy="861480"/>
          </a:xfrm>
          <a:prstGeom prst="rect">
            <a:avLst/>
          </a:prstGeom>
          <a:solidFill>
            <a:srgbClr val="355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468000" y="461880"/>
            <a:ext cx="34128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FFFF"/>
                </a:solidFill>
                <a:latin typeface="나눔스퀘어 ExtraBold"/>
                <a:ea typeface="나눔스퀘어 ExtraBold"/>
              </a:rPr>
              <a:t>4</a:t>
            </a:r>
            <a:endParaRPr lang="en-US" sz="3200" b="0" strike="noStrike" spc="-1">
              <a:latin typeface="굴림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913320" y="2052720"/>
            <a:ext cx="3833280" cy="3672720"/>
          </a:xfrm>
          <a:prstGeom prst="rect">
            <a:avLst/>
          </a:prstGeom>
          <a:noFill/>
          <a:ln w="76320">
            <a:solidFill>
              <a:srgbClr val="02485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1861920" y="227160"/>
            <a:ext cx="1155960" cy="788400"/>
            <a:chOff x="1861920" y="227160"/>
            <a:chExt cx="1155960" cy="788400"/>
          </a:xfrm>
        </p:grpSpPr>
        <p:sp>
          <p:nvSpPr>
            <p:cNvPr id="138" name="CustomShape 5"/>
            <p:cNvSpPr/>
            <p:nvPr/>
          </p:nvSpPr>
          <p:spPr>
            <a:xfrm>
              <a:off x="2027520" y="227160"/>
              <a:ext cx="990360" cy="455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>
                  <a:solidFill>
                    <a:srgbClr val="038AA5"/>
                  </a:solidFill>
                  <a:latin typeface="나눔스퀘어 ExtraBold"/>
                  <a:ea typeface="나눔스퀘어 ExtraBold"/>
                </a:rPr>
                <a:t>실행화면</a:t>
              </a:r>
              <a:endParaRPr lang="en-US" sz="2400" b="0" strike="noStrike" spc="-1">
                <a:latin typeface="굴림"/>
              </a:endParaRPr>
            </a:p>
          </p:txBody>
        </p:sp>
        <p:sp>
          <p:nvSpPr>
            <p:cNvPr id="139" name="CustomShape 6"/>
            <p:cNvSpPr/>
            <p:nvPr/>
          </p:nvSpPr>
          <p:spPr>
            <a:xfrm>
              <a:off x="1861920" y="654120"/>
              <a:ext cx="406440" cy="361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0" name="CustomShape 7"/>
          <p:cNvSpPr/>
          <p:nvPr/>
        </p:nvSpPr>
        <p:spPr>
          <a:xfrm>
            <a:off x="2015999" y="748800"/>
            <a:ext cx="4149669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38AA5"/>
                </a:solidFill>
                <a:latin typeface="나눔스퀘어 ExtraBold"/>
                <a:ea typeface="나눔스퀘어 ExtraBold"/>
              </a:rPr>
              <a:t>프로세싱과</a:t>
            </a:r>
            <a:r>
              <a:rPr lang="en-US" sz="2400" b="0" strike="noStrike" spc="-1" dirty="0">
                <a:solidFill>
                  <a:srgbClr val="038AA5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sz="2400" b="0" strike="noStrike" spc="-1" dirty="0" err="1">
                <a:solidFill>
                  <a:srgbClr val="038AA5"/>
                </a:solidFill>
                <a:latin typeface="나눔스퀘어 ExtraBold"/>
                <a:ea typeface="나눔스퀘어 ExtraBold"/>
              </a:rPr>
              <a:t>아두이노</a:t>
            </a:r>
            <a:r>
              <a:rPr lang="en-US" sz="2400" b="0" strike="noStrike" spc="-1" dirty="0">
                <a:solidFill>
                  <a:srgbClr val="038AA5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sz="2400" b="0" strike="noStrike" spc="-1" dirty="0" err="1">
                <a:solidFill>
                  <a:srgbClr val="038AA5"/>
                </a:solidFill>
                <a:latin typeface="나눔스퀘어 ExtraBold"/>
                <a:ea typeface="나눔스퀘어 ExtraBold"/>
              </a:rPr>
              <a:t>통신을</a:t>
            </a:r>
            <a:r>
              <a:rPr lang="en-US" sz="2400" b="0" strike="noStrike" spc="-1" dirty="0">
                <a:solidFill>
                  <a:srgbClr val="038AA5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sz="2400" b="0" strike="noStrike" spc="-1" dirty="0" err="1">
                <a:solidFill>
                  <a:srgbClr val="038AA5"/>
                </a:solidFill>
                <a:latin typeface="나눔스퀘어 ExtraBold"/>
                <a:ea typeface="나눔스퀘어 ExtraBold"/>
              </a:rPr>
              <a:t>통한</a:t>
            </a:r>
            <a:r>
              <a:rPr lang="en-US" sz="2400" b="0" strike="noStrike" spc="-1" dirty="0">
                <a:solidFill>
                  <a:srgbClr val="038AA5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sz="2400" b="0" strike="noStrike" spc="-1" dirty="0" err="1">
                <a:solidFill>
                  <a:srgbClr val="038AA5"/>
                </a:solidFill>
                <a:latin typeface="나눔스퀘어 ExtraBold"/>
                <a:ea typeface="나눔스퀘어 ExtraBold"/>
              </a:rPr>
              <a:t>온도와</a:t>
            </a:r>
            <a:r>
              <a:rPr lang="en-US" sz="2400" b="0" strike="noStrike" spc="-1" dirty="0">
                <a:solidFill>
                  <a:srgbClr val="038AA5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sz="2400" b="0" strike="noStrike" spc="-1" dirty="0" err="1">
                <a:solidFill>
                  <a:srgbClr val="038AA5"/>
                </a:solidFill>
                <a:latin typeface="나눔스퀘어 ExtraBold"/>
                <a:ea typeface="나눔스퀘어 ExtraBold"/>
              </a:rPr>
              <a:t>조도</a:t>
            </a:r>
            <a:r>
              <a:rPr lang="en-US" sz="2400" b="0" strike="noStrike" spc="-1" dirty="0">
                <a:solidFill>
                  <a:srgbClr val="038AA5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sz="2400" b="0" strike="noStrike" spc="-1" dirty="0" err="1">
                <a:solidFill>
                  <a:srgbClr val="038AA5"/>
                </a:solidFill>
                <a:latin typeface="나눔스퀘어 ExtraBold"/>
                <a:ea typeface="나눔스퀘어 ExtraBold"/>
              </a:rPr>
              <a:t>표시</a:t>
            </a:r>
            <a:r>
              <a:rPr lang="en-US" sz="2400" b="0" strike="noStrike" spc="-1" dirty="0">
                <a:solidFill>
                  <a:srgbClr val="038AA5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sz="2400" b="0" strike="noStrike" spc="-1" dirty="0" err="1">
                <a:solidFill>
                  <a:srgbClr val="038AA5"/>
                </a:solidFill>
                <a:latin typeface="나눔스퀘어 ExtraBold"/>
                <a:ea typeface="나눔스퀘어 ExtraBold"/>
              </a:rPr>
              <a:t>화면</a:t>
            </a:r>
            <a:endParaRPr lang="en-US" sz="2400" b="0" strike="noStrike" spc="-1" dirty="0">
              <a:latin typeface="굴림"/>
            </a:endParaRPr>
          </a:p>
        </p:txBody>
      </p:sp>
      <p:pic>
        <p:nvPicPr>
          <p:cNvPr id="141" name="그림 140"/>
          <p:cNvPicPr/>
          <p:nvPr/>
        </p:nvPicPr>
        <p:blipFill>
          <a:blip r:embed="rId2"/>
          <a:stretch/>
        </p:blipFill>
        <p:spPr>
          <a:xfrm>
            <a:off x="920520" y="2052720"/>
            <a:ext cx="3826080" cy="3635280"/>
          </a:xfrm>
          <a:prstGeom prst="rect">
            <a:avLst/>
          </a:prstGeom>
          <a:ln>
            <a:noFill/>
          </a:ln>
        </p:spPr>
      </p:pic>
      <p:sp>
        <p:nvSpPr>
          <p:cNvPr id="142" name="TextShape 8"/>
          <p:cNvSpPr txBox="1"/>
          <p:nvPr/>
        </p:nvSpPr>
        <p:spPr>
          <a:xfrm>
            <a:off x="5616000" y="3268440"/>
            <a:ext cx="5328000" cy="547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굴림"/>
              </a:rPr>
              <a:t>아두이노의 온습도 센서와 조도 센서의 값을</a:t>
            </a:r>
          </a:p>
          <a:p>
            <a:r>
              <a:rPr lang="en-US" sz="1800" b="0" strike="noStrike" spc="-1">
                <a:latin typeface="굴림"/>
              </a:rPr>
              <a:t>빗물이 내리는 화면에 표시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338</Words>
  <Application>Microsoft Office PowerPoint</Application>
  <PresentationFormat>와이드스크린</PresentationFormat>
  <Paragraphs>134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DejaVu Sans</vt:lpstr>
      <vt:lpstr>굴림</vt:lpstr>
      <vt:lpstr>나눔스퀘어 ExtraBold</vt:lpstr>
      <vt:lpstr>나눔스퀘어 Light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조경은</dc:creator>
  <dc:description/>
  <cp:lastModifiedBy>comeng-PC</cp:lastModifiedBy>
  <cp:revision>40</cp:revision>
  <dcterms:created xsi:type="dcterms:W3CDTF">2019-03-11T01:03:02Z</dcterms:created>
  <dcterms:modified xsi:type="dcterms:W3CDTF">2019-06-10T01:45:28Z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