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p:restoredTop sz="94575"/>
  </p:normalViewPr>
  <p:slideViewPr>
    <p:cSldViewPr snapToGrid="0" snapToObjects="1">
      <p:cViewPr varScale="1">
        <p:scale>
          <a:sx n="141" d="100"/>
          <a:sy n="141" d="100"/>
        </p:scale>
        <p:origin x="1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D8FF8-DDC8-134C-942D-478D07ECDEE0}"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02557-0565-FC48-B91C-B722F51E8B99}" type="slidenum">
              <a:rPr lang="en-US" smtClean="0"/>
              <a:t>‹#›</a:t>
            </a:fld>
            <a:endParaRPr lang="en-US"/>
          </a:p>
        </p:txBody>
      </p:sp>
    </p:spTree>
    <p:extLst>
      <p:ext uri="{BB962C8B-B14F-4D97-AF65-F5344CB8AC3E}">
        <p14:creationId xmlns:p14="http://schemas.microsoft.com/office/powerpoint/2010/main" val="144612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10</a:t>
            </a:fld>
            <a:endParaRPr lang="en-US"/>
          </a:p>
        </p:txBody>
      </p:sp>
    </p:spTree>
    <p:extLst>
      <p:ext uri="{BB962C8B-B14F-4D97-AF65-F5344CB8AC3E}">
        <p14:creationId xmlns:p14="http://schemas.microsoft.com/office/powerpoint/2010/main" val="2676144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19</a:t>
            </a:fld>
            <a:endParaRPr lang="en-US"/>
          </a:p>
        </p:txBody>
      </p:sp>
    </p:spTree>
    <p:extLst>
      <p:ext uri="{BB962C8B-B14F-4D97-AF65-F5344CB8AC3E}">
        <p14:creationId xmlns:p14="http://schemas.microsoft.com/office/powerpoint/2010/main" val="4288438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20</a:t>
            </a:fld>
            <a:endParaRPr lang="en-US"/>
          </a:p>
        </p:txBody>
      </p:sp>
    </p:spTree>
    <p:extLst>
      <p:ext uri="{BB962C8B-B14F-4D97-AF65-F5344CB8AC3E}">
        <p14:creationId xmlns:p14="http://schemas.microsoft.com/office/powerpoint/2010/main" val="3424567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21</a:t>
            </a:fld>
            <a:endParaRPr lang="en-US"/>
          </a:p>
        </p:txBody>
      </p:sp>
    </p:spTree>
    <p:extLst>
      <p:ext uri="{BB962C8B-B14F-4D97-AF65-F5344CB8AC3E}">
        <p14:creationId xmlns:p14="http://schemas.microsoft.com/office/powerpoint/2010/main" val="1993943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22</a:t>
            </a:fld>
            <a:endParaRPr lang="en-US"/>
          </a:p>
        </p:txBody>
      </p:sp>
    </p:spTree>
    <p:extLst>
      <p:ext uri="{BB962C8B-B14F-4D97-AF65-F5344CB8AC3E}">
        <p14:creationId xmlns:p14="http://schemas.microsoft.com/office/powerpoint/2010/main" val="3758370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23</a:t>
            </a:fld>
            <a:endParaRPr lang="en-US"/>
          </a:p>
        </p:txBody>
      </p:sp>
    </p:spTree>
    <p:extLst>
      <p:ext uri="{BB962C8B-B14F-4D97-AF65-F5344CB8AC3E}">
        <p14:creationId xmlns:p14="http://schemas.microsoft.com/office/powerpoint/2010/main" val="507601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24</a:t>
            </a:fld>
            <a:endParaRPr lang="en-US"/>
          </a:p>
        </p:txBody>
      </p:sp>
    </p:spTree>
    <p:extLst>
      <p:ext uri="{BB962C8B-B14F-4D97-AF65-F5344CB8AC3E}">
        <p14:creationId xmlns:p14="http://schemas.microsoft.com/office/powerpoint/2010/main" val="945719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25</a:t>
            </a:fld>
            <a:endParaRPr lang="en-US"/>
          </a:p>
        </p:txBody>
      </p:sp>
    </p:spTree>
    <p:extLst>
      <p:ext uri="{BB962C8B-B14F-4D97-AF65-F5344CB8AC3E}">
        <p14:creationId xmlns:p14="http://schemas.microsoft.com/office/powerpoint/2010/main" val="1168340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26</a:t>
            </a:fld>
            <a:endParaRPr lang="en-US"/>
          </a:p>
        </p:txBody>
      </p:sp>
    </p:spTree>
    <p:extLst>
      <p:ext uri="{BB962C8B-B14F-4D97-AF65-F5344CB8AC3E}">
        <p14:creationId xmlns:p14="http://schemas.microsoft.com/office/powerpoint/2010/main" val="221582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27</a:t>
            </a:fld>
            <a:endParaRPr lang="en-US"/>
          </a:p>
        </p:txBody>
      </p:sp>
    </p:spTree>
    <p:extLst>
      <p:ext uri="{BB962C8B-B14F-4D97-AF65-F5344CB8AC3E}">
        <p14:creationId xmlns:p14="http://schemas.microsoft.com/office/powerpoint/2010/main" val="3428984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28</a:t>
            </a:fld>
            <a:endParaRPr lang="en-US"/>
          </a:p>
        </p:txBody>
      </p:sp>
    </p:spTree>
    <p:extLst>
      <p:ext uri="{BB962C8B-B14F-4D97-AF65-F5344CB8AC3E}">
        <p14:creationId xmlns:p14="http://schemas.microsoft.com/office/powerpoint/2010/main" val="57596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11</a:t>
            </a:fld>
            <a:endParaRPr lang="en-US"/>
          </a:p>
        </p:txBody>
      </p:sp>
    </p:spTree>
    <p:extLst>
      <p:ext uri="{BB962C8B-B14F-4D97-AF65-F5344CB8AC3E}">
        <p14:creationId xmlns:p14="http://schemas.microsoft.com/office/powerpoint/2010/main" val="1675742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29</a:t>
            </a:fld>
            <a:endParaRPr lang="en-US"/>
          </a:p>
        </p:txBody>
      </p:sp>
    </p:spTree>
    <p:extLst>
      <p:ext uri="{BB962C8B-B14F-4D97-AF65-F5344CB8AC3E}">
        <p14:creationId xmlns:p14="http://schemas.microsoft.com/office/powerpoint/2010/main" val="226006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30</a:t>
            </a:fld>
            <a:endParaRPr lang="en-US"/>
          </a:p>
        </p:txBody>
      </p:sp>
    </p:spTree>
    <p:extLst>
      <p:ext uri="{BB962C8B-B14F-4D97-AF65-F5344CB8AC3E}">
        <p14:creationId xmlns:p14="http://schemas.microsoft.com/office/powerpoint/2010/main" val="3898324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31</a:t>
            </a:fld>
            <a:endParaRPr lang="en-US"/>
          </a:p>
        </p:txBody>
      </p:sp>
    </p:spTree>
    <p:extLst>
      <p:ext uri="{BB962C8B-B14F-4D97-AF65-F5344CB8AC3E}">
        <p14:creationId xmlns:p14="http://schemas.microsoft.com/office/powerpoint/2010/main" val="1174404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32</a:t>
            </a:fld>
            <a:endParaRPr lang="en-US"/>
          </a:p>
        </p:txBody>
      </p:sp>
    </p:spTree>
    <p:extLst>
      <p:ext uri="{BB962C8B-B14F-4D97-AF65-F5344CB8AC3E}">
        <p14:creationId xmlns:p14="http://schemas.microsoft.com/office/powerpoint/2010/main" val="1564252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33</a:t>
            </a:fld>
            <a:endParaRPr lang="en-US"/>
          </a:p>
        </p:txBody>
      </p:sp>
    </p:spTree>
    <p:extLst>
      <p:ext uri="{BB962C8B-B14F-4D97-AF65-F5344CB8AC3E}">
        <p14:creationId xmlns:p14="http://schemas.microsoft.com/office/powerpoint/2010/main" val="318605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34</a:t>
            </a:fld>
            <a:endParaRPr lang="en-US"/>
          </a:p>
        </p:txBody>
      </p:sp>
    </p:spTree>
    <p:extLst>
      <p:ext uri="{BB962C8B-B14F-4D97-AF65-F5344CB8AC3E}">
        <p14:creationId xmlns:p14="http://schemas.microsoft.com/office/powerpoint/2010/main" val="415103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12</a:t>
            </a:fld>
            <a:endParaRPr lang="en-US"/>
          </a:p>
        </p:txBody>
      </p:sp>
    </p:spTree>
    <p:extLst>
      <p:ext uri="{BB962C8B-B14F-4D97-AF65-F5344CB8AC3E}">
        <p14:creationId xmlns:p14="http://schemas.microsoft.com/office/powerpoint/2010/main" val="4995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13</a:t>
            </a:fld>
            <a:endParaRPr lang="en-US"/>
          </a:p>
        </p:txBody>
      </p:sp>
    </p:spTree>
    <p:extLst>
      <p:ext uri="{BB962C8B-B14F-4D97-AF65-F5344CB8AC3E}">
        <p14:creationId xmlns:p14="http://schemas.microsoft.com/office/powerpoint/2010/main" val="296574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14</a:t>
            </a:fld>
            <a:endParaRPr lang="en-US"/>
          </a:p>
        </p:txBody>
      </p:sp>
    </p:spTree>
    <p:extLst>
      <p:ext uri="{BB962C8B-B14F-4D97-AF65-F5344CB8AC3E}">
        <p14:creationId xmlns:p14="http://schemas.microsoft.com/office/powerpoint/2010/main" val="2156551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15</a:t>
            </a:fld>
            <a:endParaRPr lang="en-US"/>
          </a:p>
        </p:txBody>
      </p:sp>
    </p:spTree>
    <p:extLst>
      <p:ext uri="{BB962C8B-B14F-4D97-AF65-F5344CB8AC3E}">
        <p14:creationId xmlns:p14="http://schemas.microsoft.com/office/powerpoint/2010/main" val="2109909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16</a:t>
            </a:fld>
            <a:endParaRPr lang="en-US"/>
          </a:p>
        </p:txBody>
      </p:sp>
    </p:spTree>
    <p:extLst>
      <p:ext uri="{BB962C8B-B14F-4D97-AF65-F5344CB8AC3E}">
        <p14:creationId xmlns:p14="http://schemas.microsoft.com/office/powerpoint/2010/main" val="299227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17</a:t>
            </a:fld>
            <a:endParaRPr lang="en-US"/>
          </a:p>
        </p:txBody>
      </p:sp>
    </p:spTree>
    <p:extLst>
      <p:ext uri="{BB962C8B-B14F-4D97-AF65-F5344CB8AC3E}">
        <p14:creationId xmlns:p14="http://schemas.microsoft.com/office/powerpoint/2010/main" val="922978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02557-0565-FC48-B91C-B722F51E8B99}" type="slidenum">
              <a:rPr lang="en-US" smtClean="0"/>
              <a:t>18</a:t>
            </a:fld>
            <a:endParaRPr lang="en-US"/>
          </a:p>
        </p:txBody>
      </p:sp>
    </p:spTree>
    <p:extLst>
      <p:ext uri="{BB962C8B-B14F-4D97-AF65-F5344CB8AC3E}">
        <p14:creationId xmlns:p14="http://schemas.microsoft.com/office/powerpoint/2010/main" val="392199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BB87-F739-8147-947D-B8D4B9293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8E5CF3-BA1C-5740-8EAE-8BF565647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D51CAB-D63C-634F-857C-C623C72F4434}"/>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5" name="Footer Placeholder 4">
            <a:extLst>
              <a:ext uri="{FF2B5EF4-FFF2-40B4-BE49-F238E27FC236}">
                <a16:creationId xmlns:a16="http://schemas.microsoft.com/office/drawing/2014/main" id="{B1F06E01-1DE7-D043-A913-85A9F95DD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0F771-70DE-B846-A470-B6D33FCE5EB6}"/>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2993994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687C-6F76-2B40-A75E-FAA4554DAB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EAFB4B-67E7-7640-ACA2-1A0AC52613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89576-1F9C-E44C-92B2-F4ABB53E174B}"/>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5" name="Footer Placeholder 4">
            <a:extLst>
              <a:ext uri="{FF2B5EF4-FFF2-40B4-BE49-F238E27FC236}">
                <a16:creationId xmlns:a16="http://schemas.microsoft.com/office/drawing/2014/main" id="{095CEBB7-6E07-D844-BCCA-31965351B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04F36-EEBD-C945-82E5-E416B7D1BC3C}"/>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373134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85537-1A62-DA42-A43F-87EF4B1908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402EEC-A260-034A-90DA-3DEC4F2263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91AC8-B96F-3A41-A6D5-23787814F26F}"/>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5" name="Footer Placeholder 4">
            <a:extLst>
              <a:ext uri="{FF2B5EF4-FFF2-40B4-BE49-F238E27FC236}">
                <a16:creationId xmlns:a16="http://schemas.microsoft.com/office/drawing/2014/main" id="{89CEBDE5-6621-2F4F-B80C-E997AB779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6D5FB-D8C6-9443-9CF6-5821C7156AEA}"/>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390336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F777-61FA-3643-AB87-BFA0AF7D1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C7B55-F619-6943-8AD7-5962AD8839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26CB3-5390-BA4E-B41F-77878FA8D4FC}"/>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5" name="Footer Placeholder 4">
            <a:extLst>
              <a:ext uri="{FF2B5EF4-FFF2-40B4-BE49-F238E27FC236}">
                <a16:creationId xmlns:a16="http://schemas.microsoft.com/office/drawing/2014/main" id="{D2A21B8D-AACE-E84A-B174-1D0CAC93B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7D4AA-4D5F-BA48-8D5F-385B3CA17819}"/>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6245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BA4-E64D-3846-B7BA-09998072D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8883C4-A052-BE49-B4C1-559F53898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4F4977-DEEE-3A40-8561-626DA97FB0E0}"/>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5" name="Footer Placeholder 4">
            <a:extLst>
              <a:ext uri="{FF2B5EF4-FFF2-40B4-BE49-F238E27FC236}">
                <a16:creationId xmlns:a16="http://schemas.microsoft.com/office/drawing/2014/main" id="{7D97004B-44A3-914F-A26B-1E083E1CC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F65E2-58DB-F14C-8B7E-B9B6D2330871}"/>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63975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6E0B-6CF2-3645-953C-09D8B4E85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112B0-E3AE-ED4C-AA4A-273E76A138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8ED0AC-F8A0-8F4B-834F-9EAEBBD04A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39A41C-2FF3-064D-9EAD-37678BFE5791}"/>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6" name="Footer Placeholder 5">
            <a:extLst>
              <a:ext uri="{FF2B5EF4-FFF2-40B4-BE49-F238E27FC236}">
                <a16:creationId xmlns:a16="http://schemas.microsoft.com/office/drawing/2014/main" id="{8AE3B132-9FB9-EE48-B408-B0FD5918C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3B9DE-4705-054A-9BF5-40BC9FFCA1A5}"/>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128396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A691-2D9A-704C-A734-4C7291B3B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B775D-7A47-0246-B8BF-ECDD04850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AF0FB5-1485-2C41-BAAA-43F73BC8AA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03BF38-FA96-654F-95DA-FD0D20FF7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82470B-174F-C847-ACBE-F1E8F50639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2D88B2-91D0-B041-A17D-7AB29543A9FB}"/>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8" name="Footer Placeholder 7">
            <a:extLst>
              <a:ext uri="{FF2B5EF4-FFF2-40B4-BE49-F238E27FC236}">
                <a16:creationId xmlns:a16="http://schemas.microsoft.com/office/drawing/2014/main" id="{314F37D4-DAA2-0E43-9C65-0E08EE803A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7DE949-AA21-054A-B3DA-838A663552A1}"/>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162263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B07F-6455-9841-B6C5-07C9E78777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A785A-FC98-E245-AA88-0A309C127050}"/>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4" name="Footer Placeholder 3">
            <a:extLst>
              <a:ext uri="{FF2B5EF4-FFF2-40B4-BE49-F238E27FC236}">
                <a16:creationId xmlns:a16="http://schemas.microsoft.com/office/drawing/2014/main" id="{E2686BFE-C4E3-B14F-A8F0-CFD0A45FB3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42C07C-7F24-DA47-9DC4-92EA0742C994}"/>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10440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17E1D-27E8-0A45-9C27-815DFDE3A0A5}"/>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3" name="Footer Placeholder 2">
            <a:extLst>
              <a:ext uri="{FF2B5EF4-FFF2-40B4-BE49-F238E27FC236}">
                <a16:creationId xmlns:a16="http://schemas.microsoft.com/office/drawing/2014/main" id="{368510C5-997D-2042-BFDA-8E6FF6C7A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4AFDD4-F396-6141-A6C4-0216932A27EA}"/>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82993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BD3D-1290-DA42-88ED-5FD410A89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C4C58D-A404-2145-B956-DE04FA9DE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AC3F7-7694-5444-9290-A6C988F5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8340DF-65FA-2F47-B96F-8AF66E6F8D06}"/>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6" name="Footer Placeholder 5">
            <a:extLst>
              <a:ext uri="{FF2B5EF4-FFF2-40B4-BE49-F238E27FC236}">
                <a16:creationId xmlns:a16="http://schemas.microsoft.com/office/drawing/2014/main" id="{170B601F-A635-4145-B790-D7BA5391E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93AA3-6D2C-1446-9BC9-718FD00E85BF}"/>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69024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5497-7625-4448-96FA-B5C59DF37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880CFE-5A70-6B49-8F94-DA9F19169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D5E02E-ACCA-8642-88E0-E0D5728E4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3DBF8C-A5B7-3147-9C0B-89C13039FC88}"/>
              </a:ext>
            </a:extLst>
          </p:cNvPr>
          <p:cNvSpPr>
            <a:spLocks noGrp="1"/>
          </p:cNvSpPr>
          <p:nvPr>
            <p:ph type="dt" sz="half" idx="10"/>
          </p:nvPr>
        </p:nvSpPr>
        <p:spPr/>
        <p:txBody>
          <a:bodyPr/>
          <a:lstStyle/>
          <a:p>
            <a:fld id="{6801A398-C16B-F647-996E-80132BA2664D}" type="datetimeFigureOut">
              <a:rPr lang="en-US" smtClean="0"/>
              <a:t>11/6/19</a:t>
            </a:fld>
            <a:endParaRPr lang="en-US"/>
          </a:p>
        </p:txBody>
      </p:sp>
      <p:sp>
        <p:nvSpPr>
          <p:cNvPr id="6" name="Footer Placeholder 5">
            <a:extLst>
              <a:ext uri="{FF2B5EF4-FFF2-40B4-BE49-F238E27FC236}">
                <a16:creationId xmlns:a16="http://schemas.microsoft.com/office/drawing/2014/main" id="{00AB3A78-6AA3-EE49-86E1-01334D892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A3749-D914-CA41-9BF0-E6D49138F618}"/>
              </a:ext>
            </a:extLst>
          </p:cNvPr>
          <p:cNvSpPr>
            <a:spLocks noGrp="1"/>
          </p:cNvSpPr>
          <p:nvPr>
            <p:ph type="sldNum" sz="quarter" idx="12"/>
          </p:nvPr>
        </p:nvSpPr>
        <p:spPr/>
        <p:txBody>
          <a:bodyPr/>
          <a:lstStyle/>
          <a:p>
            <a:fld id="{F09EA9BD-A103-5D42-8A59-6AA36A45EDF2}" type="slidenum">
              <a:rPr lang="en-US" smtClean="0"/>
              <a:t>‹#›</a:t>
            </a:fld>
            <a:endParaRPr lang="en-US"/>
          </a:p>
        </p:txBody>
      </p:sp>
    </p:spTree>
    <p:extLst>
      <p:ext uri="{BB962C8B-B14F-4D97-AF65-F5344CB8AC3E}">
        <p14:creationId xmlns:p14="http://schemas.microsoft.com/office/powerpoint/2010/main" val="420342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4B80D-C62D-0F4F-AB9B-AE60C1000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9E6462-6555-0A4C-911D-71539F436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79B1D-2752-2D4D-AF2C-1FFC661BC0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1A398-C16B-F647-996E-80132BA2664D}" type="datetimeFigureOut">
              <a:rPr lang="en-US" smtClean="0"/>
              <a:t>11/6/19</a:t>
            </a:fld>
            <a:endParaRPr lang="en-US"/>
          </a:p>
        </p:txBody>
      </p:sp>
      <p:sp>
        <p:nvSpPr>
          <p:cNvPr id="5" name="Footer Placeholder 4">
            <a:extLst>
              <a:ext uri="{FF2B5EF4-FFF2-40B4-BE49-F238E27FC236}">
                <a16:creationId xmlns:a16="http://schemas.microsoft.com/office/drawing/2014/main" id="{8EBE4D5A-C959-BC44-83E5-E2550609B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BFB4E9-6ABE-6142-9928-9379980E5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EA9BD-A103-5D42-8A59-6AA36A45EDF2}" type="slidenum">
              <a:rPr lang="en-US" smtClean="0"/>
              <a:t>‹#›</a:t>
            </a:fld>
            <a:endParaRPr lang="en-US"/>
          </a:p>
        </p:txBody>
      </p:sp>
    </p:spTree>
    <p:extLst>
      <p:ext uri="{BB962C8B-B14F-4D97-AF65-F5344CB8AC3E}">
        <p14:creationId xmlns:p14="http://schemas.microsoft.com/office/powerpoint/2010/main" val="290588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xcdn.bootstrapcdn.com/bootstrap/3.3.5/css/bootstrap.min.cs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docker.com/compos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ocker.com/what-contain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docker.com/engine/swarm/swarm-tutoria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engine/installation/linux/docker-ce/ubunt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1F45-736E-2544-8AD5-0236C4B7018F}"/>
              </a:ext>
            </a:extLst>
          </p:cNvPr>
          <p:cNvSpPr>
            <a:spLocks noGrp="1"/>
          </p:cNvSpPr>
          <p:nvPr>
            <p:ph type="ctrTitle"/>
          </p:nvPr>
        </p:nvSpPr>
        <p:spPr/>
        <p:txBody>
          <a:bodyPr/>
          <a:lstStyle/>
          <a:p>
            <a:r>
              <a:rPr lang="en-US" dirty="0"/>
              <a:t>Docker crash course</a:t>
            </a:r>
          </a:p>
        </p:txBody>
      </p:sp>
      <p:sp>
        <p:nvSpPr>
          <p:cNvPr id="3" name="Subtitle 2">
            <a:extLst>
              <a:ext uri="{FF2B5EF4-FFF2-40B4-BE49-F238E27FC236}">
                <a16:creationId xmlns:a16="http://schemas.microsoft.com/office/drawing/2014/main" id="{F5CCE05F-7340-3748-A754-9DDF20AA75C7}"/>
              </a:ext>
            </a:extLst>
          </p:cNvPr>
          <p:cNvSpPr>
            <a:spLocks noGrp="1"/>
          </p:cNvSpPr>
          <p:nvPr>
            <p:ph type="subTitle" idx="1"/>
          </p:nvPr>
        </p:nvSpPr>
        <p:spPr/>
        <p:txBody>
          <a:bodyPr/>
          <a:lstStyle/>
          <a:p>
            <a:r>
              <a:rPr lang="en-US" dirty="0"/>
              <a:t>Raul Estrada</a:t>
            </a:r>
          </a:p>
          <a:p>
            <a:r>
              <a:rPr lang="en-US" dirty="0"/>
              <a:t>November, 2019</a:t>
            </a:r>
          </a:p>
        </p:txBody>
      </p:sp>
    </p:spTree>
    <p:extLst>
      <p:ext uri="{BB962C8B-B14F-4D97-AF65-F5344CB8AC3E}">
        <p14:creationId xmlns:p14="http://schemas.microsoft.com/office/powerpoint/2010/main" val="353467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If the system service is stopped, you can run a combo of two commands to spin it up and make sure it starts on boot.</a:t>
            </a:r>
          </a:p>
          <a:p>
            <a:pPr marL="0" indent="0">
              <a:buNone/>
            </a:pPr>
            <a:r>
              <a:rPr lang="en-US" dirty="0"/>
              <a:t>	$ </a:t>
            </a:r>
            <a:r>
              <a:rPr lang="en-US" dirty="0" err="1"/>
              <a:t>sudo</a:t>
            </a:r>
            <a:r>
              <a:rPr lang="en-US" dirty="0"/>
              <a:t> </a:t>
            </a:r>
            <a:r>
              <a:rPr lang="en-US" dirty="0" err="1"/>
              <a:t>systemctl</a:t>
            </a:r>
            <a:r>
              <a:rPr lang="en-US" dirty="0"/>
              <a:t> start docker &amp;&amp; </a:t>
            </a:r>
            <a:r>
              <a:rPr lang="en-US" dirty="0" err="1"/>
              <a:t>sudo</a:t>
            </a:r>
            <a:r>
              <a:rPr lang="en-US" dirty="0"/>
              <a:t> </a:t>
            </a:r>
            <a:r>
              <a:rPr lang="en-US" dirty="0" err="1"/>
              <a:t>systemctl</a:t>
            </a:r>
            <a:r>
              <a:rPr lang="en-US" dirty="0"/>
              <a:t> enable docker</a:t>
            </a:r>
          </a:p>
          <a:p>
            <a:pPr marL="0" indent="0">
              <a:buNone/>
            </a:pPr>
            <a:r>
              <a:rPr lang="en-US" dirty="0"/>
              <a:t>That’s it, you’re ready to go.</a:t>
            </a:r>
          </a:p>
          <a:p>
            <a:endParaRPr lang="en-US" dirty="0"/>
          </a:p>
          <a:p>
            <a:r>
              <a:rPr lang="en-US" dirty="0"/>
              <a:t>With the basic installation of Docker you’ll need to run the docker command as </a:t>
            </a:r>
            <a:r>
              <a:rPr lang="en-US" dirty="0" err="1"/>
              <a:t>sudo</a:t>
            </a:r>
            <a:r>
              <a:rPr lang="en-US" dirty="0"/>
              <a:t>. However, you can add your user to the docker group, and you’ll be able to run the command without </a:t>
            </a:r>
            <a:r>
              <a:rPr lang="en-US" dirty="0" err="1"/>
              <a:t>sudo</a:t>
            </a:r>
            <a:r>
              <a:rPr lang="en-US" dirty="0"/>
              <a:t>.</a:t>
            </a:r>
          </a:p>
          <a:p>
            <a:pPr marL="0" indent="0">
              <a:buNone/>
            </a:pPr>
            <a:r>
              <a:rPr lang="en-US" dirty="0"/>
              <a:t>	$ </a:t>
            </a:r>
            <a:r>
              <a:rPr lang="en-US" dirty="0" err="1"/>
              <a:t>sudo</a:t>
            </a:r>
            <a:r>
              <a:rPr lang="en-US" dirty="0"/>
              <a:t> </a:t>
            </a:r>
            <a:r>
              <a:rPr lang="en-US" dirty="0" err="1"/>
              <a:t>usermod</a:t>
            </a:r>
            <a:r>
              <a:rPr lang="en-US" dirty="0"/>
              <a:t> -</a:t>
            </a:r>
            <a:r>
              <a:rPr lang="en-US" dirty="0" err="1"/>
              <a:t>aG</a:t>
            </a:r>
            <a:r>
              <a:rPr lang="en-US" dirty="0"/>
              <a:t> docker ${USER}</a:t>
            </a:r>
            <a:br>
              <a:rPr lang="en-US" dirty="0"/>
            </a:br>
            <a:r>
              <a:rPr lang="en-US" dirty="0"/>
              <a:t>	$ </a:t>
            </a:r>
            <a:r>
              <a:rPr lang="en-US" dirty="0" err="1"/>
              <a:t>su</a:t>
            </a:r>
            <a:r>
              <a:rPr lang="en-US" dirty="0"/>
              <a:t> - ${USER}</a:t>
            </a:r>
          </a:p>
        </p:txBody>
      </p:sp>
    </p:spTree>
    <p:extLst>
      <p:ext uri="{BB962C8B-B14F-4D97-AF65-F5344CB8AC3E}">
        <p14:creationId xmlns:p14="http://schemas.microsoft.com/office/powerpoint/2010/main" val="98099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Running these commands will add you user to the docker group. To verify this, run </a:t>
            </a:r>
          </a:p>
          <a:p>
            <a:pPr marL="0" indent="0">
              <a:buNone/>
            </a:pPr>
            <a:r>
              <a:rPr lang="en-US" dirty="0"/>
              <a:t>	$ id -</a:t>
            </a:r>
            <a:r>
              <a:rPr lang="en-US" dirty="0" err="1"/>
              <a:t>nG</a:t>
            </a:r>
            <a:r>
              <a:rPr lang="en-US" dirty="0"/>
              <a:t> </a:t>
            </a:r>
          </a:p>
          <a:p>
            <a:pPr marL="0" indent="0">
              <a:buNone/>
            </a:pPr>
            <a:r>
              <a:rPr lang="en-US" dirty="0"/>
              <a:t>and if you get back an output with your username in the list rest assured you did everything right.</a:t>
            </a:r>
          </a:p>
        </p:txBody>
      </p:sp>
    </p:spTree>
    <p:extLst>
      <p:ext uri="{BB962C8B-B14F-4D97-AF65-F5344CB8AC3E}">
        <p14:creationId xmlns:p14="http://schemas.microsoft.com/office/powerpoint/2010/main" val="383694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Spin up a container</a:t>
            </a:r>
          </a:p>
          <a:p>
            <a:endParaRPr lang="en-US" dirty="0"/>
          </a:p>
          <a:p>
            <a:r>
              <a:rPr lang="en-US" dirty="0"/>
              <a:t>With Docker installed and running, we can go ahead and play around for a bit. </a:t>
            </a:r>
          </a:p>
          <a:p>
            <a:r>
              <a:rPr lang="en-US" dirty="0"/>
              <a:t>The four first commands you need to get up and running with Docker are:</a:t>
            </a:r>
          </a:p>
          <a:p>
            <a:pPr lvl="1"/>
            <a:r>
              <a:rPr lang="en-US" b="1" dirty="0"/>
              <a:t>create</a:t>
            </a:r>
            <a:r>
              <a:rPr lang="en-US" dirty="0"/>
              <a:t> — Creates a container from an image.</a:t>
            </a:r>
          </a:p>
          <a:p>
            <a:pPr lvl="1"/>
            <a:r>
              <a:rPr lang="en-US" b="1" dirty="0" err="1"/>
              <a:t>ps</a:t>
            </a:r>
            <a:r>
              <a:rPr lang="en-US" dirty="0"/>
              <a:t> — Lists running containers, optional -a flag to list all containers.</a:t>
            </a:r>
          </a:p>
          <a:p>
            <a:pPr lvl="1"/>
            <a:r>
              <a:rPr lang="en-US" b="1" dirty="0"/>
              <a:t>start</a:t>
            </a:r>
            <a:r>
              <a:rPr lang="en-US" dirty="0"/>
              <a:t> — Starts a created container.</a:t>
            </a:r>
          </a:p>
          <a:p>
            <a:pPr lvl="1"/>
            <a:r>
              <a:rPr lang="en-US" b="1" dirty="0"/>
              <a:t>attach</a:t>
            </a:r>
            <a:r>
              <a:rPr lang="en-US" dirty="0"/>
              <a:t> — Attaches the terminal’s standard input and output to a running container, literally connecting you to the container as you would to any virtual machine.</a:t>
            </a:r>
          </a:p>
        </p:txBody>
      </p:sp>
    </p:spTree>
    <p:extLst>
      <p:ext uri="{BB962C8B-B14F-4D97-AF65-F5344CB8AC3E}">
        <p14:creationId xmlns:p14="http://schemas.microsoft.com/office/powerpoint/2010/main" val="120635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Let’s start small. We’ll grab an Ubuntu image from the Docker Hub and create a container from that.</a:t>
            </a:r>
          </a:p>
          <a:p>
            <a:pPr marL="457200" lvl="1" indent="0">
              <a:buNone/>
            </a:pPr>
            <a:r>
              <a:rPr lang="en-US" dirty="0"/>
              <a:t>$ docker create</a:t>
            </a:r>
            <a:r>
              <a:rPr lang="en-US" b="1" dirty="0"/>
              <a:t> -it</a:t>
            </a:r>
            <a:r>
              <a:rPr lang="en-US" dirty="0"/>
              <a:t> ubuntu:16.04 </a:t>
            </a:r>
            <a:r>
              <a:rPr lang="en-US" b="1" dirty="0"/>
              <a:t>bash</a:t>
            </a:r>
          </a:p>
          <a:p>
            <a:endParaRPr lang="en-US" b="1" dirty="0"/>
          </a:p>
          <a:p>
            <a:r>
              <a:rPr lang="en-US" dirty="0"/>
              <a:t>We’re adding -it as an option to give the container an integrated terminal, so we can connect to it, while also telling it to run the bash command, so we get a proper terminal interface. </a:t>
            </a:r>
          </a:p>
          <a:p>
            <a:endParaRPr lang="en-US" dirty="0"/>
          </a:p>
          <a:p>
            <a:r>
              <a:rPr lang="en-US" dirty="0"/>
              <a:t>By specifying ubuntu:16.04 we pull the Ubuntu image, with the version tag of 16.04, from the Docker Hub.</a:t>
            </a:r>
          </a:p>
        </p:txBody>
      </p:sp>
    </p:spTree>
    <p:extLst>
      <p:ext uri="{BB962C8B-B14F-4D97-AF65-F5344CB8AC3E}">
        <p14:creationId xmlns:p14="http://schemas.microsoft.com/office/powerpoint/2010/main" val="303896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Once you’ve run the create command go ahead and verify the container was created.</a:t>
            </a:r>
          </a:p>
          <a:p>
            <a:pPr marL="0" indent="0">
              <a:buNone/>
            </a:pPr>
            <a:r>
              <a:rPr lang="en-US" dirty="0"/>
              <a:t>	$ docker </a:t>
            </a:r>
            <a:r>
              <a:rPr lang="en-US" dirty="0" err="1"/>
              <a:t>ps</a:t>
            </a:r>
            <a:r>
              <a:rPr lang="en-US" dirty="0"/>
              <a:t> </a:t>
            </a:r>
            <a:r>
              <a:rPr lang="en-US" b="1" dirty="0"/>
              <a:t>–a</a:t>
            </a:r>
          </a:p>
          <a:p>
            <a:pPr marL="0" indent="0">
              <a:buNone/>
            </a:pPr>
            <a:endParaRPr lang="en-US" b="1" dirty="0"/>
          </a:p>
          <a:p>
            <a:r>
              <a:rPr lang="en-US" dirty="0"/>
              <a:t>The list should look somewhat like this.</a:t>
            </a:r>
          </a:p>
          <a:p>
            <a:pPr marL="0" indent="0">
              <a:buNone/>
            </a:pPr>
            <a:r>
              <a:rPr lang="en-US" sz="2000" dirty="0"/>
              <a:t>CONTAINERID 	IMAGE 		COMMAND	CREATED 	STATUS PORTS	NAMES</a:t>
            </a:r>
            <a:br>
              <a:rPr lang="en-US" sz="2000" dirty="0"/>
            </a:br>
            <a:r>
              <a:rPr lang="en-US" sz="2000" dirty="0"/>
              <a:t>7643dba89904	ubuntu:16.04 	"bash" 		X min ago 	Created 		name</a:t>
            </a:r>
          </a:p>
          <a:p>
            <a:pPr marL="0" indent="0">
              <a:buNone/>
            </a:pPr>
            <a:endParaRPr lang="en-US" dirty="0"/>
          </a:p>
          <a:p>
            <a:r>
              <a:rPr lang="en-US" dirty="0"/>
              <a:t>Awesome, the container is created and ready to be started.</a:t>
            </a:r>
          </a:p>
        </p:txBody>
      </p:sp>
    </p:spTree>
    <p:extLst>
      <p:ext uri="{BB962C8B-B14F-4D97-AF65-F5344CB8AC3E}">
        <p14:creationId xmlns:p14="http://schemas.microsoft.com/office/powerpoint/2010/main" val="230590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lnSpcReduction="10000"/>
          </a:bodyPr>
          <a:lstStyle/>
          <a:p>
            <a:r>
              <a:rPr lang="en-US" dirty="0"/>
              <a:t>Running the container is as simple as just giving the start command </a:t>
            </a:r>
            <a:r>
              <a:rPr lang="en-US" b="1" dirty="0"/>
              <a:t>the ID of the container</a:t>
            </a:r>
            <a:r>
              <a:rPr lang="en-US" dirty="0"/>
              <a:t>.</a:t>
            </a:r>
          </a:p>
          <a:p>
            <a:pPr marL="457200" lvl="1" indent="0">
              <a:buNone/>
            </a:pPr>
            <a:r>
              <a:rPr lang="en-US" dirty="0"/>
              <a:t>$ docker start 7643dba89904</a:t>
            </a:r>
          </a:p>
          <a:p>
            <a:r>
              <a:rPr lang="en-US" dirty="0"/>
              <a:t>Once again check if the container is running, but now without the -a flag.</a:t>
            </a:r>
          </a:p>
          <a:p>
            <a:pPr marL="457200" lvl="1" indent="0">
              <a:buNone/>
            </a:pPr>
            <a:r>
              <a:rPr lang="en-US" dirty="0"/>
              <a:t>$ docker </a:t>
            </a:r>
            <a:r>
              <a:rPr lang="en-US" dirty="0" err="1"/>
              <a:t>ps</a:t>
            </a:r>
            <a:endParaRPr lang="en-US" dirty="0"/>
          </a:p>
          <a:p>
            <a:r>
              <a:rPr lang="en-US" dirty="0"/>
              <a:t>If it is, go ahead and attach to it.</a:t>
            </a:r>
          </a:p>
          <a:p>
            <a:pPr marL="457200" lvl="1" indent="0">
              <a:buNone/>
            </a:pPr>
            <a:r>
              <a:rPr lang="en-US" dirty="0"/>
              <a:t>$ docker attach 7643dba89904</a:t>
            </a:r>
          </a:p>
          <a:p>
            <a:endParaRPr lang="en-US" dirty="0"/>
          </a:p>
          <a:p>
            <a:r>
              <a:rPr lang="en-US" dirty="0"/>
              <a:t>Did you see that? The cursor changes. </a:t>
            </a:r>
          </a:p>
          <a:p>
            <a:r>
              <a:rPr lang="en-US" dirty="0"/>
              <a:t>Why? Because you just entered the container. </a:t>
            </a:r>
          </a:p>
          <a:p>
            <a:r>
              <a:rPr lang="en-US" dirty="0"/>
              <a:t>How cool is that. You can now run any bash command you’re used to in Ubuntu, just as if it was an instance running in the cloud</a:t>
            </a:r>
          </a:p>
          <a:p>
            <a:endParaRPr lang="en-US" dirty="0"/>
          </a:p>
        </p:txBody>
      </p:sp>
    </p:spTree>
    <p:extLst>
      <p:ext uri="{BB962C8B-B14F-4D97-AF65-F5344CB8AC3E}">
        <p14:creationId xmlns:p14="http://schemas.microsoft.com/office/powerpoint/2010/main" val="426540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lnSpcReduction="10000"/>
          </a:bodyPr>
          <a:lstStyle/>
          <a:p>
            <a:r>
              <a:rPr lang="en-US" dirty="0"/>
              <a:t>Go ahead and try one.</a:t>
            </a:r>
          </a:p>
          <a:p>
            <a:pPr marL="457200" lvl="1" indent="0">
              <a:buNone/>
            </a:pPr>
            <a:r>
              <a:rPr lang="en-US" dirty="0"/>
              <a:t>$ ls</a:t>
            </a:r>
          </a:p>
          <a:p>
            <a:r>
              <a:rPr lang="en-US" dirty="0"/>
              <a:t>It’ll work just fine, and list all directories. </a:t>
            </a:r>
          </a:p>
          <a:p>
            <a:r>
              <a:rPr lang="en-US" dirty="0"/>
              <a:t>Heck, even $ </a:t>
            </a:r>
            <a:r>
              <a:rPr lang="en-US" dirty="0" err="1"/>
              <a:t>ll</a:t>
            </a:r>
            <a:r>
              <a:rPr lang="en-US" dirty="0"/>
              <a:t> will work. </a:t>
            </a:r>
          </a:p>
          <a:p>
            <a:r>
              <a:rPr lang="en-US" dirty="0"/>
              <a:t>This simple little Docker container is all you need. </a:t>
            </a:r>
          </a:p>
          <a:p>
            <a:r>
              <a:rPr lang="en-US" dirty="0"/>
              <a:t>It’s your own little virtual playground, where you can do development, testing or whatever you want! </a:t>
            </a:r>
          </a:p>
          <a:p>
            <a:endParaRPr lang="en-US" dirty="0"/>
          </a:p>
          <a:p>
            <a:r>
              <a:rPr lang="en-US" dirty="0"/>
              <a:t>If you want to exit the container, all you need to do is to literally just type exit. </a:t>
            </a:r>
          </a:p>
          <a:p>
            <a:r>
              <a:rPr lang="en-US" dirty="0"/>
              <a:t>The container will stop and you can list it again with typing </a:t>
            </a:r>
          </a:p>
          <a:p>
            <a:pPr marL="457200" lvl="1" indent="0">
              <a:buNone/>
            </a:pPr>
            <a:r>
              <a:rPr lang="en-US" dirty="0"/>
              <a:t>$ docker </a:t>
            </a:r>
            <a:r>
              <a:rPr lang="en-US" dirty="0" err="1"/>
              <a:t>ps</a:t>
            </a:r>
            <a:r>
              <a:rPr lang="en-US" dirty="0"/>
              <a:t> -a.</a:t>
            </a:r>
          </a:p>
          <a:p>
            <a:endParaRPr lang="en-US" dirty="0"/>
          </a:p>
        </p:txBody>
      </p:sp>
    </p:spTree>
    <p:extLst>
      <p:ext uri="{BB962C8B-B14F-4D97-AF65-F5344CB8AC3E}">
        <p14:creationId xmlns:p14="http://schemas.microsoft.com/office/powerpoint/2010/main" val="244830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endParaRPr lang="en-US" b="1" i="1" dirty="0"/>
          </a:p>
          <a:p>
            <a:r>
              <a:rPr lang="en-US" b="1" i="1" dirty="0"/>
              <a:t>Note</a:t>
            </a:r>
            <a:r>
              <a:rPr lang="en-US" i="1" dirty="0"/>
              <a:t>: Every Docker container is running as </a:t>
            </a:r>
            <a:r>
              <a:rPr lang="en-US" i="1" dirty="0" err="1">
                <a:effectLst/>
              </a:rPr>
              <a:t>sudo</a:t>
            </a:r>
            <a:r>
              <a:rPr lang="en-US" i="1" dirty="0"/>
              <a:t> by default, meaning the </a:t>
            </a:r>
            <a:r>
              <a:rPr lang="en-US" i="1" dirty="0" err="1">
                <a:effectLst/>
              </a:rPr>
              <a:t>sudo</a:t>
            </a:r>
            <a:r>
              <a:rPr lang="en-US" i="1" dirty="0"/>
              <a:t> command doesn’t exist. Every command you run will automatically be run with </a:t>
            </a:r>
            <a:r>
              <a:rPr lang="en-US" i="1" dirty="0" err="1">
                <a:effectLst/>
              </a:rPr>
              <a:t>sudo</a:t>
            </a:r>
            <a:r>
              <a:rPr lang="en-US" i="1" dirty="0"/>
              <a:t> privileges</a:t>
            </a:r>
          </a:p>
          <a:p>
            <a:endParaRPr lang="en-US" i="1" dirty="0"/>
          </a:p>
          <a:p>
            <a:pPr marL="0" indent="0">
              <a:buNone/>
            </a:pPr>
            <a:endParaRPr lang="en-US" dirty="0"/>
          </a:p>
        </p:txBody>
      </p:sp>
    </p:spTree>
    <p:extLst>
      <p:ext uri="{BB962C8B-B14F-4D97-AF65-F5344CB8AC3E}">
        <p14:creationId xmlns:p14="http://schemas.microsoft.com/office/powerpoint/2010/main" val="77578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Real Life Scenario</a:t>
            </a:r>
          </a:p>
          <a:p>
            <a:r>
              <a:rPr lang="en-US" dirty="0"/>
              <a:t>Time to get into some real stuff. </a:t>
            </a:r>
          </a:p>
          <a:p>
            <a:r>
              <a:rPr lang="en-US" dirty="0"/>
              <a:t>This is what you’ll be using in real life for your own projects and production applications.</a:t>
            </a:r>
          </a:p>
          <a:p>
            <a:pPr marL="0" indent="0">
              <a:buNone/>
            </a:pPr>
            <a:endParaRPr lang="en-US" b="1" dirty="0"/>
          </a:p>
          <a:p>
            <a:pPr marL="0" indent="0">
              <a:buNone/>
            </a:pPr>
            <a:r>
              <a:rPr lang="en-US" b="1" dirty="0"/>
              <a:t>Containers are stateless?</a:t>
            </a:r>
          </a:p>
          <a:p>
            <a:r>
              <a:rPr lang="en-US" dirty="0"/>
              <a:t>Every container is isolated and stateless, meaning once you delete a container, the contents will be deleted </a:t>
            </a:r>
            <a:r>
              <a:rPr lang="en-US" b="1" i="1" dirty="0"/>
              <a:t>forever</a:t>
            </a:r>
            <a:r>
              <a:rPr lang="en-US" dirty="0"/>
              <a:t>.</a:t>
            </a:r>
          </a:p>
          <a:p>
            <a:pPr marL="0" indent="0">
              <a:buNone/>
            </a:pPr>
            <a:r>
              <a:rPr lang="en-US" dirty="0"/>
              <a:t>	$ docker </a:t>
            </a:r>
            <a:r>
              <a:rPr lang="en-US" dirty="0" err="1"/>
              <a:t>rm</a:t>
            </a:r>
            <a:r>
              <a:rPr lang="en-US" dirty="0"/>
              <a:t> 7643dba89904</a:t>
            </a:r>
          </a:p>
        </p:txBody>
      </p:sp>
    </p:spTree>
    <p:extLst>
      <p:ext uri="{BB962C8B-B14F-4D97-AF65-F5344CB8AC3E}">
        <p14:creationId xmlns:p14="http://schemas.microsoft.com/office/powerpoint/2010/main" val="95021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How do you persist data in such a case?</a:t>
            </a:r>
          </a:p>
          <a:p>
            <a:pPr marL="457200" lvl="1" indent="0">
              <a:buNone/>
            </a:pPr>
            <a:r>
              <a:rPr lang="en-US" dirty="0"/>
              <a:t>Have you ever heard of volumes?</a:t>
            </a:r>
          </a:p>
          <a:p>
            <a:endParaRPr lang="en-US" dirty="0"/>
          </a:p>
          <a:p>
            <a:r>
              <a:rPr lang="en-US" dirty="0"/>
              <a:t>Volumes let you map directories on your host machine to directories inside of the container. Here’s how.</a:t>
            </a:r>
          </a:p>
          <a:p>
            <a:pPr marL="457200" lvl="1" indent="0">
              <a:buNone/>
            </a:pPr>
            <a:r>
              <a:rPr lang="en-US" dirty="0"/>
              <a:t>$ docker create -it </a:t>
            </a:r>
            <a:r>
              <a:rPr lang="en-US" b="1" dirty="0"/>
              <a:t>-v $(</a:t>
            </a:r>
            <a:r>
              <a:rPr lang="en-US" b="1" dirty="0" err="1"/>
              <a:t>pwd</a:t>
            </a:r>
            <a:r>
              <a:rPr lang="en-US" b="1" dirty="0"/>
              <a:t>):/</a:t>
            </a:r>
            <a:r>
              <a:rPr lang="en-US" b="1" dirty="0" err="1"/>
              <a:t>var</a:t>
            </a:r>
            <a:r>
              <a:rPr lang="en-US" b="1" dirty="0"/>
              <a:t>/www</a:t>
            </a:r>
            <a:r>
              <a:rPr lang="en-US" dirty="0"/>
              <a:t> </a:t>
            </a:r>
            <a:r>
              <a:rPr lang="en-US" dirty="0" err="1"/>
              <a:t>ubuntu:latest</a:t>
            </a:r>
            <a:r>
              <a:rPr lang="en-US" dirty="0"/>
              <a:t> bash</a:t>
            </a:r>
          </a:p>
          <a:p>
            <a:endParaRPr lang="en-US" dirty="0"/>
          </a:p>
          <a:p>
            <a:r>
              <a:rPr lang="en-US" dirty="0"/>
              <a:t>While creating a new container add the -v flag to specify what volume to create and persist. </a:t>
            </a:r>
          </a:p>
          <a:p>
            <a:r>
              <a:rPr lang="en-US" dirty="0"/>
              <a:t>This command binds the current work directory on your machine to the /</a:t>
            </a:r>
            <a:r>
              <a:rPr lang="en-US" dirty="0" err="1"/>
              <a:t>var</a:t>
            </a:r>
            <a:r>
              <a:rPr lang="en-US" dirty="0"/>
              <a:t>/www directory inside of the container.</a:t>
            </a:r>
          </a:p>
        </p:txBody>
      </p:sp>
    </p:spTree>
    <p:extLst>
      <p:ext uri="{BB962C8B-B14F-4D97-AF65-F5344CB8AC3E}">
        <p14:creationId xmlns:p14="http://schemas.microsoft.com/office/powerpoint/2010/main" val="277034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92500" lnSpcReduction="20000"/>
          </a:bodyPr>
          <a:lstStyle/>
          <a:p>
            <a:r>
              <a:rPr lang="en-US" dirty="0"/>
              <a:t>You may have felt overwhelmed by the vast number of developers talking about containers, isolated virtual machines, hypervisors and other DevOps related voodoo magic. </a:t>
            </a:r>
          </a:p>
          <a:p>
            <a:r>
              <a:rPr lang="en-US" dirty="0"/>
              <a:t>It’s time to understand what </a:t>
            </a:r>
            <a:r>
              <a:rPr lang="en-US" b="1" dirty="0"/>
              <a:t>C</a:t>
            </a:r>
            <a:r>
              <a:rPr lang="en-US" dirty="0"/>
              <a:t>ontainers </a:t>
            </a:r>
            <a:r>
              <a:rPr lang="en-US" b="1" dirty="0"/>
              <a:t>a</a:t>
            </a:r>
            <a:r>
              <a:rPr lang="en-US" dirty="0"/>
              <a:t>s </a:t>
            </a:r>
            <a:r>
              <a:rPr lang="en-US" b="1" dirty="0"/>
              <a:t>a</a:t>
            </a:r>
            <a:r>
              <a:rPr lang="en-US" dirty="0"/>
              <a:t> </a:t>
            </a:r>
            <a:r>
              <a:rPr lang="en-US" b="1" dirty="0"/>
              <a:t>S</a:t>
            </a:r>
            <a:r>
              <a:rPr lang="en-US" dirty="0"/>
              <a:t>ervice is and why you need it.</a:t>
            </a:r>
          </a:p>
          <a:p>
            <a:endParaRPr lang="en-US" dirty="0"/>
          </a:p>
          <a:p>
            <a:pPr marL="0" indent="0">
              <a:buNone/>
            </a:pPr>
            <a:r>
              <a:rPr lang="en-US" b="1" dirty="0"/>
              <a:t>TL;DR</a:t>
            </a:r>
          </a:p>
          <a:p>
            <a:r>
              <a:rPr lang="en-US" b="1" i="1" dirty="0"/>
              <a:t>“Why do I need this?”</a:t>
            </a:r>
            <a:r>
              <a:rPr lang="en-US" dirty="0"/>
              <a:t>:</a:t>
            </a:r>
            <a:br>
              <a:rPr lang="en-US" dirty="0"/>
            </a:br>
            <a:r>
              <a:rPr lang="en-US" dirty="0"/>
              <a:t>- Overview of all the key terms</a:t>
            </a:r>
            <a:br>
              <a:rPr lang="en-US" dirty="0"/>
            </a:br>
            <a:r>
              <a:rPr lang="en-US" dirty="0"/>
              <a:t>- Why we need CaaS and Docker</a:t>
            </a:r>
          </a:p>
          <a:p>
            <a:r>
              <a:rPr lang="en-US" b="1" dirty="0"/>
              <a:t>Quick Start</a:t>
            </a:r>
            <a:r>
              <a:rPr lang="en-US" dirty="0"/>
              <a:t>:</a:t>
            </a:r>
            <a:br>
              <a:rPr lang="en-US" dirty="0"/>
            </a:br>
            <a:r>
              <a:rPr lang="en-US" dirty="0"/>
              <a:t>- Installing Docker</a:t>
            </a:r>
            <a:br>
              <a:rPr lang="en-US" dirty="0"/>
            </a:br>
            <a:r>
              <a:rPr lang="en-US" dirty="0"/>
              <a:t>- Creating a container</a:t>
            </a:r>
          </a:p>
          <a:p>
            <a:r>
              <a:rPr lang="en-US" b="1" dirty="0"/>
              <a:t>Real-life scenario</a:t>
            </a:r>
            <a:r>
              <a:rPr lang="en-US" dirty="0"/>
              <a:t>:</a:t>
            </a:r>
            <a:br>
              <a:rPr lang="en-US" dirty="0"/>
            </a:br>
            <a:r>
              <a:rPr lang="en-US" dirty="0"/>
              <a:t>- Creating an </a:t>
            </a:r>
            <a:r>
              <a:rPr lang="en-US" dirty="0" err="1"/>
              <a:t>nginx</a:t>
            </a:r>
            <a:r>
              <a:rPr lang="en-US" dirty="0"/>
              <a:t> container to host a static website</a:t>
            </a:r>
            <a:br>
              <a:rPr lang="en-US" dirty="0"/>
            </a:br>
            <a:r>
              <a:rPr lang="en-US" dirty="0"/>
              <a:t>- Learning to use build tools to automate Docker commands</a:t>
            </a:r>
          </a:p>
          <a:p>
            <a:endParaRPr lang="en-US" dirty="0"/>
          </a:p>
        </p:txBody>
      </p:sp>
    </p:spTree>
    <p:extLst>
      <p:ext uri="{BB962C8B-B14F-4D97-AF65-F5344CB8AC3E}">
        <p14:creationId xmlns:p14="http://schemas.microsoft.com/office/powerpoint/2010/main" val="273079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92500"/>
          </a:bodyPr>
          <a:lstStyle/>
          <a:p>
            <a:r>
              <a:rPr lang="en-US" dirty="0"/>
              <a:t>Once you start the container with the </a:t>
            </a:r>
          </a:p>
          <a:p>
            <a:pPr marL="457200" lvl="1" indent="0">
              <a:buNone/>
            </a:pPr>
            <a:r>
              <a:rPr lang="en-US" dirty="0"/>
              <a:t>$ docker start &lt;</a:t>
            </a:r>
            <a:r>
              <a:rPr lang="en-US" dirty="0" err="1"/>
              <a:t>container_id</a:t>
            </a:r>
            <a:r>
              <a:rPr lang="en-US" dirty="0"/>
              <a:t>&gt; 	</a:t>
            </a:r>
          </a:p>
          <a:p>
            <a:pPr marL="0" indent="0">
              <a:buNone/>
            </a:pPr>
            <a:r>
              <a:rPr lang="en-US" dirty="0"/>
              <a:t>command you’ll be able to edit the code on the host machine and see the changes immediately in the container. </a:t>
            </a:r>
          </a:p>
          <a:p>
            <a:r>
              <a:rPr lang="en-US" dirty="0"/>
              <a:t>Giving you the ability to persist data for various use cases, from keeping images to storing database files, and of course for development purposes where you need live reload capabilities.</a:t>
            </a:r>
          </a:p>
          <a:p>
            <a:endParaRPr lang="en-US" i="1" dirty="0"/>
          </a:p>
          <a:p>
            <a:r>
              <a:rPr lang="en-US" i="1" dirty="0"/>
              <a:t>You can also run the create and start commands with the run command.</a:t>
            </a:r>
            <a:endParaRPr lang="en-US" dirty="0"/>
          </a:p>
          <a:p>
            <a:pPr marL="457200" lvl="1" indent="0">
              <a:buNone/>
            </a:pPr>
            <a:r>
              <a:rPr lang="en-US" i="1" dirty="0"/>
              <a:t>$ docker run -it </a:t>
            </a:r>
            <a:r>
              <a:rPr lang="en-US" b="1" i="1" dirty="0"/>
              <a:t>-d</a:t>
            </a:r>
            <a:r>
              <a:rPr lang="en-US" i="1" dirty="0"/>
              <a:t> ubuntu:16.04 bash</a:t>
            </a:r>
          </a:p>
          <a:p>
            <a:r>
              <a:rPr lang="en-US" i="1" dirty="0"/>
              <a:t>The only addition is the -d flag which tells the container to run detached, in the background, meaning you can go ahead and attach to it right away.</a:t>
            </a:r>
            <a:endParaRPr lang="en-US" dirty="0"/>
          </a:p>
          <a:p>
            <a:endParaRPr lang="en-US" dirty="0"/>
          </a:p>
        </p:txBody>
      </p:sp>
    </p:spTree>
    <p:extLst>
      <p:ext uri="{BB962C8B-B14F-4D97-AF65-F5344CB8AC3E}">
        <p14:creationId xmlns:p14="http://schemas.microsoft.com/office/powerpoint/2010/main" val="373767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92500" lnSpcReduction="10000"/>
          </a:bodyPr>
          <a:lstStyle/>
          <a:p>
            <a:r>
              <a:rPr lang="en-US" dirty="0"/>
              <a:t>Create a new directory, name it </a:t>
            </a:r>
            <a:r>
              <a:rPr lang="en-US" b="1" dirty="0" err="1"/>
              <a:t>myapp</a:t>
            </a:r>
            <a:r>
              <a:rPr lang="en-US" b="1" dirty="0"/>
              <a:t> </a:t>
            </a:r>
            <a:r>
              <a:rPr lang="en-US" dirty="0"/>
              <a:t>for convenience. </a:t>
            </a:r>
          </a:p>
          <a:p>
            <a:r>
              <a:rPr lang="en-US" dirty="0"/>
              <a:t>All you need is to create a simple </a:t>
            </a:r>
            <a:r>
              <a:rPr lang="en-US" b="1" dirty="0" err="1"/>
              <a:t>index.html</a:t>
            </a:r>
            <a:r>
              <a:rPr lang="en-US" dirty="0"/>
              <a:t> file in the </a:t>
            </a:r>
            <a:r>
              <a:rPr lang="en-US" b="1" dirty="0" err="1"/>
              <a:t>myapp</a:t>
            </a:r>
            <a:r>
              <a:rPr lang="en-US" dirty="0"/>
              <a:t> directory, and paste this in.</a:t>
            </a:r>
          </a:p>
          <a:p>
            <a:pPr marL="0" indent="0">
              <a:buNone/>
            </a:pPr>
            <a:endParaRPr lang="en-US" sz="2200" dirty="0"/>
          </a:p>
          <a:p>
            <a:pPr marL="0" indent="0">
              <a:buNone/>
            </a:pPr>
            <a:r>
              <a:rPr lang="en-US" sz="2200" dirty="0"/>
              <a:t>&lt;!-- </a:t>
            </a:r>
            <a:r>
              <a:rPr lang="en-US" sz="2200" dirty="0" err="1"/>
              <a:t>index.html</a:t>
            </a:r>
            <a:r>
              <a:rPr lang="en-US" sz="2200" dirty="0"/>
              <a:t> --&gt;&lt;html&gt;</a:t>
            </a:r>
            <a:br>
              <a:rPr lang="en-US" sz="2200" dirty="0"/>
            </a:br>
            <a:r>
              <a:rPr lang="en-US" sz="2200" dirty="0"/>
              <a:t>	&lt;head&gt;</a:t>
            </a:r>
            <a:br>
              <a:rPr lang="en-US" sz="2200" dirty="0"/>
            </a:br>
            <a:r>
              <a:rPr lang="en-US" sz="2200" dirty="0"/>
              <a:t>	&lt;link </a:t>
            </a:r>
            <a:r>
              <a:rPr lang="en-US" sz="2200" dirty="0" err="1"/>
              <a:t>href</a:t>
            </a:r>
            <a:r>
              <a:rPr lang="en-US" sz="2200" dirty="0"/>
              <a:t>="</a:t>
            </a:r>
            <a:r>
              <a:rPr lang="en-US" sz="2200" dirty="0">
                <a:hlinkClick r:id="rId3"/>
              </a:rPr>
              <a:t>https://maxcdn.bootstrapcdn.com/bootstrap/3.3.5/css/bootstrap.min.css</a:t>
            </a:r>
            <a:r>
              <a:rPr lang="en-US" sz="2200" dirty="0"/>
              <a:t>" </a:t>
            </a:r>
            <a:r>
              <a:rPr lang="en-US" sz="2200" dirty="0" err="1"/>
              <a:t>rel</a:t>
            </a:r>
            <a:r>
              <a:rPr lang="en-US" sz="2200" dirty="0"/>
              <a:t>="stylesheet" integrity="sha256-MfvZlkHCEqatNoGiOXveE8FIwMzZg4W85qfrfIFBfYc= sha512-dTfge/zgoMYpP7QbHy4gWMEGsbsdZeCXz7irItjcC3sPUFtf0kuFbDz/ixG7ArTxmDjLXDmezHubeNikyKGVyQ==" </a:t>
            </a:r>
            <a:r>
              <a:rPr lang="en-US" sz="2200" dirty="0" err="1"/>
              <a:t>crossorigin</a:t>
            </a:r>
            <a:r>
              <a:rPr lang="en-US" sz="2200" dirty="0"/>
              <a:t>="anonymous"&gt;</a:t>
            </a:r>
            <a:br>
              <a:rPr lang="en-US" sz="2200" dirty="0"/>
            </a:br>
            <a:r>
              <a:rPr lang="en-US" sz="2200" dirty="0"/>
              <a:t>	&lt;title&gt;Docker Quick Start&lt;/title&gt;</a:t>
            </a:r>
            <a:br>
              <a:rPr lang="en-US" sz="2200" dirty="0"/>
            </a:br>
            <a:r>
              <a:rPr lang="en-US" sz="2200" dirty="0"/>
              <a:t>	&lt;/head&gt;</a:t>
            </a:r>
            <a:br>
              <a:rPr lang="en-US" sz="2200" dirty="0"/>
            </a:br>
            <a:r>
              <a:rPr lang="en-US" sz="2200" dirty="0"/>
              <a:t>	&lt;body&gt;</a:t>
            </a:r>
            <a:br>
              <a:rPr lang="en-US" sz="2200" dirty="0"/>
            </a:br>
            <a:r>
              <a:rPr lang="en-US" sz="2200" dirty="0"/>
              <a:t>		&lt;div class="container"&gt;</a:t>
            </a:r>
            <a:br>
              <a:rPr lang="en-US" sz="2200" dirty="0"/>
            </a:br>
            <a:r>
              <a:rPr lang="en-US" sz="2200" dirty="0"/>
              <a:t>			&lt;h1&gt;Hello Docker&lt;/h1&gt;</a:t>
            </a:r>
            <a:br>
              <a:rPr lang="en-US" sz="2200" dirty="0"/>
            </a:br>
            <a:r>
              <a:rPr lang="en-US" sz="2200" dirty="0"/>
              <a:t>			&lt;p&gt;This means the </a:t>
            </a:r>
            <a:r>
              <a:rPr lang="en-US" sz="2200" dirty="0" err="1"/>
              <a:t>nginx</a:t>
            </a:r>
            <a:r>
              <a:rPr lang="en-US" sz="2200" dirty="0"/>
              <a:t> server is working.&lt;/p&gt;</a:t>
            </a:r>
            <a:br>
              <a:rPr lang="en-US" sz="2200" dirty="0"/>
            </a:br>
            <a:r>
              <a:rPr lang="en-US" sz="2200" dirty="0"/>
              <a:t>		&lt;/div&gt;</a:t>
            </a:r>
            <a:br>
              <a:rPr lang="en-US" sz="2200" dirty="0"/>
            </a:br>
            <a:r>
              <a:rPr lang="en-US" sz="2200" dirty="0"/>
              <a:t>	&lt;/body&gt;</a:t>
            </a:r>
            <a:br>
              <a:rPr lang="en-US" sz="2200" dirty="0"/>
            </a:br>
            <a:r>
              <a:rPr lang="en-US" sz="2200" dirty="0"/>
              <a:t>&lt;/html&gt;</a:t>
            </a:r>
          </a:p>
        </p:txBody>
      </p:sp>
    </p:spTree>
    <p:extLst>
      <p:ext uri="{BB962C8B-B14F-4D97-AF65-F5344CB8AC3E}">
        <p14:creationId xmlns:p14="http://schemas.microsoft.com/office/powerpoint/2010/main" val="3703466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lnSpcReduction="10000"/>
          </a:bodyPr>
          <a:lstStyle/>
          <a:p>
            <a:r>
              <a:rPr lang="en-US" dirty="0"/>
              <a:t>We have a generic web page, with some heading text. What’s left is to run an </a:t>
            </a:r>
            <a:r>
              <a:rPr lang="en-US" dirty="0" err="1"/>
              <a:t>nginx</a:t>
            </a:r>
            <a:r>
              <a:rPr lang="en-US" dirty="0"/>
              <a:t> container.</a:t>
            </a:r>
          </a:p>
          <a:p>
            <a:pPr marL="457200" lvl="1" indent="0">
              <a:buNone/>
            </a:pPr>
            <a:r>
              <a:rPr lang="en-US" dirty="0"/>
              <a:t>$ docker run --name webserver </a:t>
            </a:r>
            <a:r>
              <a:rPr lang="en-US" b="1" dirty="0"/>
              <a:t>-v $(</a:t>
            </a:r>
            <a:r>
              <a:rPr lang="en-US" b="1" dirty="0" err="1"/>
              <a:t>pwd</a:t>
            </a:r>
            <a:r>
              <a:rPr lang="en-US" b="1" dirty="0"/>
              <a:t>):/</a:t>
            </a:r>
            <a:r>
              <a:rPr lang="en-US" b="1" dirty="0" err="1"/>
              <a:t>usr</a:t>
            </a:r>
            <a:r>
              <a:rPr lang="en-US" b="1" dirty="0"/>
              <a:t>/share/</a:t>
            </a:r>
            <a:r>
              <a:rPr lang="en-US" b="1" dirty="0" err="1"/>
              <a:t>nginx</a:t>
            </a:r>
            <a:r>
              <a:rPr lang="en-US" b="1" dirty="0"/>
              <a:t>/html</a:t>
            </a:r>
            <a:r>
              <a:rPr lang="en-US" dirty="0"/>
              <a:t> -d </a:t>
            </a:r>
            <a:r>
              <a:rPr lang="en-US" b="1" dirty="0"/>
              <a:t>-p 8080:80</a:t>
            </a:r>
            <a:r>
              <a:rPr lang="en-US" dirty="0"/>
              <a:t> </a:t>
            </a:r>
            <a:r>
              <a:rPr lang="en-US" dirty="0" err="1"/>
              <a:t>nginx</a:t>
            </a:r>
            <a:endParaRPr lang="en-US" dirty="0"/>
          </a:p>
          <a:p>
            <a:r>
              <a:rPr lang="en-US" dirty="0"/>
              <a:t>Here you can see we’re grabbing an </a:t>
            </a:r>
            <a:r>
              <a:rPr lang="en-US" dirty="0" err="1"/>
              <a:t>nginx</a:t>
            </a:r>
            <a:r>
              <a:rPr lang="en-US" dirty="0"/>
              <a:t> image from Docker Hub so we can get an instant configuration of </a:t>
            </a:r>
            <a:r>
              <a:rPr lang="en-US" dirty="0" err="1"/>
              <a:t>nginx</a:t>
            </a:r>
            <a:r>
              <a:rPr lang="en-US" dirty="0"/>
              <a:t>. </a:t>
            </a:r>
          </a:p>
          <a:p>
            <a:r>
              <a:rPr lang="en-US" dirty="0"/>
              <a:t>The volume configuration is similar to what we did above, we only pointed to the default directory where </a:t>
            </a:r>
            <a:r>
              <a:rPr lang="en-US" dirty="0" err="1"/>
              <a:t>nginx</a:t>
            </a:r>
            <a:r>
              <a:rPr lang="en-US" dirty="0"/>
              <a:t> hosts HTML files. </a:t>
            </a:r>
          </a:p>
          <a:p>
            <a:r>
              <a:rPr lang="en-US" dirty="0"/>
              <a:t>What’s new is the --name option we set to webserver and the -p 8080:80 option. </a:t>
            </a:r>
          </a:p>
          <a:p>
            <a:r>
              <a:rPr lang="en-US" dirty="0"/>
              <a:t>This mapped the </a:t>
            </a:r>
            <a:r>
              <a:rPr lang="en-US" b="1" dirty="0"/>
              <a:t>container’s port 80</a:t>
            </a:r>
            <a:r>
              <a:rPr lang="en-US" dirty="0"/>
              <a:t> to the </a:t>
            </a:r>
            <a:r>
              <a:rPr lang="en-US" b="1" dirty="0"/>
              <a:t>port 8080 on the host</a:t>
            </a:r>
            <a:r>
              <a:rPr lang="en-US" dirty="0"/>
              <a:t> machine. </a:t>
            </a:r>
          </a:p>
          <a:p>
            <a:r>
              <a:rPr lang="en-US" dirty="0"/>
              <a:t>Of course, don’t forget to run the command while in the </a:t>
            </a:r>
            <a:r>
              <a:rPr lang="en-US" b="1" dirty="0" err="1"/>
              <a:t>myapp</a:t>
            </a:r>
            <a:r>
              <a:rPr lang="en-US" dirty="0"/>
              <a:t> directory.</a:t>
            </a:r>
          </a:p>
        </p:txBody>
      </p:sp>
    </p:spTree>
    <p:extLst>
      <p:ext uri="{BB962C8B-B14F-4D97-AF65-F5344CB8AC3E}">
        <p14:creationId xmlns:p14="http://schemas.microsoft.com/office/powerpoint/2010/main" val="92150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Check if the container is running with </a:t>
            </a:r>
          </a:p>
          <a:p>
            <a:pPr marL="457200" lvl="1" indent="0">
              <a:buNone/>
            </a:pPr>
            <a:r>
              <a:rPr lang="en-US" dirty="0"/>
              <a:t>$ docker </a:t>
            </a:r>
            <a:r>
              <a:rPr lang="en-US" dirty="0" err="1"/>
              <a:t>ps</a:t>
            </a:r>
            <a:r>
              <a:rPr lang="en-US" dirty="0"/>
              <a:t> </a:t>
            </a:r>
          </a:p>
          <a:p>
            <a:pPr marL="0" indent="0">
              <a:buNone/>
            </a:pPr>
            <a:r>
              <a:rPr lang="en-US" dirty="0"/>
              <a:t>and fire up a browser window. </a:t>
            </a:r>
          </a:p>
          <a:p>
            <a:r>
              <a:rPr lang="en-US" dirty="0"/>
              <a:t>Navigate to </a:t>
            </a:r>
            <a:r>
              <a:rPr lang="en-US" u="none" strike="noStrike" dirty="0">
                <a:effectLst/>
                <a:hlinkClick r:id="rId3"/>
              </a:rPr>
              <a:t>http://localhost:8080</a:t>
            </a:r>
            <a:r>
              <a:rPr lang="en-US" dirty="0">
                <a:hlinkClick r:id="rId3"/>
              </a:rPr>
              <a:t>,</a:t>
            </a:r>
            <a:r>
              <a:rPr lang="en-US" dirty="0"/>
              <a:t> and see it running!</a:t>
            </a:r>
          </a:p>
          <a:p>
            <a:endParaRPr lang="en-US" dirty="0"/>
          </a:p>
        </p:txBody>
      </p:sp>
      <p:pic>
        <p:nvPicPr>
          <p:cNvPr id="4" name="Picture 3">
            <a:extLst>
              <a:ext uri="{FF2B5EF4-FFF2-40B4-BE49-F238E27FC236}">
                <a16:creationId xmlns:a16="http://schemas.microsoft.com/office/drawing/2014/main" id="{497E4552-2E40-1E4F-AE26-4FE9860D6AA3}"/>
              </a:ext>
            </a:extLst>
          </p:cNvPr>
          <p:cNvPicPr>
            <a:picLocks noChangeAspect="1"/>
          </p:cNvPicPr>
          <p:nvPr/>
        </p:nvPicPr>
        <p:blipFill>
          <a:blip r:embed="rId4"/>
          <a:stretch>
            <a:fillRect/>
          </a:stretch>
        </p:blipFill>
        <p:spPr>
          <a:xfrm>
            <a:off x="1606362" y="2926784"/>
            <a:ext cx="8255000" cy="2489200"/>
          </a:xfrm>
          <a:prstGeom prst="rect">
            <a:avLst/>
          </a:prstGeom>
        </p:spPr>
      </p:pic>
    </p:spTree>
    <p:extLst>
      <p:ext uri="{BB962C8B-B14F-4D97-AF65-F5344CB8AC3E}">
        <p14:creationId xmlns:p14="http://schemas.microsoft.com/office/powerpoint/2010/main" val="112740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Simple as that. We have an </a:t>
            </a:r>
            <a:r>
              <a:rPr lang="en-US" dirty="0" err="1"/>
              <a:t>nginx</a:t>
            </a:r>
            <a:r>
              <a:rPr lang="en-US" dirty="0"/>
              <a:t> web server up and running in just a couple of commands. </a:t>
            </a:r>
          </a:p>
          <a:p>
            <a:r>
              <a:rPr lang="en-US" dirty="0"/>
              <a:t>Feel free and edit something in the </a:t>
            </a:r>
            <a:r>
              <a:rPr lang="en-US" b="1" dirty="0" err="1"/>
              <a:t>index.html</a:t>
            </a:r>
            <a:r>
              <a:rPr lang="en-US" dirty="0"/>
              <a:t>. Reload the page, and you’ll see the content has changed.</a:t>
            </a:r>
          </a:p>
          <a:p>
            <a:r>
              <a:rPr lang="en-US" b="1" i="1" dirty="0"/>
              <a:t>Note</a:t>
            </a:r>
            <a:r>
              <a:rPr lang="en-US" i="1" dirty="0"/>
              <a:t>: You can stop a running container with the stop command. Make sure to stop the container before proceeding</a:t>
            </a:r>
            <a:endParaRPr lang="en-US" dirty="0"/>
          </a:p>
          <a:p>
            <a:pPr marL="457200" lvl="1" indent="0">
              <a:buNone/>
            </a:pPr>
            <a:r>
              <a:rPr lang="en-US" i="1" dirty="0"/>
              <a:t>$ docker stop &lt;</a:t>
            </a:r>
            <a:r>
              <a:rPr lang="en-US" i="1" dirty="0" err="1"/>
              <a:t>container_id</a:t>
            </a:r>
            <a:r>
              <a:rPr lang="en-US" i="1" dirty="0"/>
              <a:t>&gt;</a:t>
            </a:r>
            <a:endParaRPr lang="en-US" dirty="0"/>
          </a:p>
        </p:txBody>
      </p:sp>
    </p:spTree>
    <p:extLst>
      <p:ext uri="{BB962C8B-B14F-4D97-AF65-F5344CB8AC3E}">
        <p14:creationId xmlns:p14="http://schemas.microsoft.com/office/powerpoint/2010/main" val="3092556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92500"/>
          </a:bodyPr>
          <a:lstStyle/>
          <a:p>
            <a:pPr marL="0" indent="0">
              <a:buNone/>
            </a:pPr>
            <a:r>
              <a:rPr lang="en-US" b="1" dirty="0"/>
              <a:t>How to make your life even easier?</a:t>
            </a:r>
          </a:p>
          <a:p>
            <a:r>
              <a:rPr lang="en-US" dirty="0"/>
              <a:t>If I need to do something twice, I’d rather automate it. </a:t>
            </a:r>
          </a:p>
          <a:p>
            <a:r>
              <a:rPr lang="en-US" dirty="0"/>
              <a:t>Alongside the </a:t>
            </a:r>
            <a:r>
              <a:rPr lang="en-US" b="1" dirty="0" err="1"/>
              <a:t>index.html</a:t>
            </a:r>
            <a:r>
              <a:rPr lang="en-US" dirty="0"/>
              <a:t> file add a </a:t>
            </a:r>
            <a:r>
              <a:rPr lang="en-US" b="1" dirty="0" err="1"/>
              <a:t>Dockerfile</a:t>
            </a:r>
            <a:r>
              <a:rPr lang="en-US" dirty="0"/>
              <a:t>. Its name is literally just </a:t>
            </a:r>
            <a:r>
              <a:rPr lang="en-US" b="1" dirty="0" err="1"/>
              <a:t>Dockerfile</a:t>
            </a:r>
            <a:r>
              <a:rPr lang="en-US" dirty="0"/>
              <a:t>, without file extension.</a:t>
            </a:r>
          </a:p>
          <a:p>
            <a:endParaRPr lang="en-US" dirty="0"/>
          </a:p>
          <a:p>
            <a:pPr marL="457200" lvl="1" indent="0">
              <a:buNone/>
            </a:pPr>
            <a:r>
              <a:rPr lang="en-US" dirty="0"/>
              <a:t># </a:t>
            </a:r>
            <a:r>
              <a:rPr lang="en-US" dirty="0" err="1"/>
              <a:t>Dockerfile</a:t>
            </a:r>
            <a:endParaRPr lang="en-US" dirty="0"/>
          </a:p>
          <a:p>
            <a:pPr marL="457200" lvl="1" indent="0">
              <a:buNone/>
            </a:pPr>
            <a:r>
              <a:rPr lang="en-US" dirty="0"/>
              <a:t>FROM </a:t>
            </a:r>
            <a:r>
              <a:rPr lang="en-US" dirty="0" err="1"/>
              <a:t>nginx:alpine</a:t>
            </a:r>
            <a:br>
              <a:rPr lang="en-US" dirty="0"/>
            </a:br>
            <a:r>
              <a:rPr lang="en-US" dirty="0"/>
              <a:t>VOLUME /</a:t>
            </a:r>
            <a:r>
              <a:rPr lang="en-US" dirty="0" err="1"/>
              <a:t>usr</a:t>
            </a:r>
            <a:r>
              <a:rPr lang="en-US" dirty="0"/>
              <a:t>/share/</a:t>
            </a:r>
            <a:r>
              <a:rPr lang="en-US" dirty="0" err="1"/>
              <a:t>nginx</a:t>
            </a:r>
            <a:r>
              <a:rPr lang="en-US" dirty="0"/>
              <a:t>/html</a:t>
            </a:r>
            <a:br>
              <a:rPr lang="en-US" dirty="0"/>
            </a:br>
            <a:r>
              <a:rPr lang="en-US" dirty="0"/>
              <a:t>EXPOSE 80</a:t>
            </a:r>
          </a:p>
          <a:p>
            <a:pPr marL="457200" lvl="1" indent="0">
              <a:buNone/>
            </a:pPr>
            <a:endParaRPr lang="en-US" dirty="0"/>
          </a:p>
          <a:p>
            <a:r>
              <a:rPr lang="en-US" dirty="0"/>
              <a:t>The </a:t>
            </a:r>
            <a:r>
              <a:rPr lang="en-US" b="1" dirty="0" err="1"/>
              <a:t>Dockerfile</a:t>
            </a:r>
            <a:r>
              <a:rPr lang="en-US" dirty="0"/>
              <a:t> is quite literally the build configuration for Docker images. </a:t>
            </a:r>
          </a:p>
          <a:p>
            <a:r>
              <a:rPr lang="en-US" dirty="0"/>
              <a:t>Key focus on </a:t>
            </a:r>
            <a:r>
              <a:rPr lang="en-US" b="1" dirty="0"/>
              <a:t>images</a:t>
            </a:r>
            <a:r>
              <a:rPr lang="en-US" dirty="0"/>
              <a:t>! We’re specifying we want to grab the </a:t>
            </a:r>
            <a:r>
              <a:rPr lang="en-US" dirty="0" err="1"/>
              <a:t>nginx:alpine</a:t>
            </a:r>
            <a:r>
              <a:rPr lang="en-US" dirty="0"/>
              <a:t> image as the base for our image, create a volume and expose port 80.</a:t>
            </a:r>
          </a:p>
        </p:txBody>
      </p:sp>
    </p:spTree>
    <p:extLst>
      <p:ext uri="{BB962C8B-B14F-4D97-AF65-F5344CB8AC3E}">
        <p14:creationId xmlns:p14="http://schemas.microsoft.com/office/powerpoint/2010/main" val="3351923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To build an image we have the build command.</a:t>
            </a:r>
          </a:p>
          <a:p>
            <a:pPr marL="457200" lvl="1" indent="0">
              <a:buNone/>
            </a:pPr>
            <a:r>
              <a:rPr lang="en-US" dirty="0"/>
              <a:t>$ docker build . -t webserver:v1</a:t>
            </a:r>
          </a:p>
          <a:p>
            <a:r>
              <a:rPr lang="en-US" dirty="0"/>
              <a:t>The . is to specify where the </a:t>
            </a:r>
            <a:r>
              <a:rPr lang="en-US" b="1" dirty="0" err="1"/>
              <a:t>Dockerfile</a:t>
            </a:r>
            <a:r>
              <a:rPr lang="en-US" dirty="0"/>
              <a:t> is located which will be used to build the image, while the -t marks the tag for the image. </a:t>
            </a:r>
          </a:p>
          <a:p>
            <a:r>
              <a:rPr lang="en-US" dirty="0"/>
              <a:t>This image will be known as webserver:v1.</a:t>
            </a:r>
          </a:p>
          <a:p>
            <a:endParaRPr lang="en-US" dirty="0"/>
          </a:p>
          <a:p>
            <a:r>
              <a:rPr lang="en-US" dirty="0"/>
              <a:t>With this command we didn’t immediately pull an image from Docker Hub, instead we created our own image. To list all your images you use the </a:t>
            </a:r>
            <a:r>
              <a:rPr lang="en-US" i="1" dirty="0"/>
              <a:t>images</a:t>
            </a:r>
            <a:r>
              <a:rPr lang="en-US" dirty="0"/>
              <a:t> command</a:t>
            </a:r>
          </a:p>
          <a:p>
            <a:pPr marL="457200" lvl="1" indent="0">
              <a:buNone/>
            </a:pPr>
            <a:r>
              <a:rPr lang="en-US" dirty="0"/>
              <a:t>$ docker images</a:t>
            </a:r>
          </a:p>
        </p:txBody>
      </p:sp>
    </p:spTree>
    <p:extLst>
      <p:ext uri="{BB962C8B-B14F-4D97-AF65-F5344CB8AC3E}">
        <p14:creationId xmlns:p14="http://schemas.microsoft.com/office/powerpoint/2010/main" val="3924404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Now we want to run the image we created</a:t>
            </a:r>
          </a:p>
          <a:p>
            <a:pPr marL="457200" lvl="1" indent="0">
              <a:buNone/>
            </a:pPr>
            <a:r>
              <a:rPr lang="en-US" dirty="0"/>
              <a:t>$ docker run -v $(</a:t>
            </a:r>
            <a:r>
              <a:rPr lang="en-US" dirty="0" err="1"/>
              <a:t>pwd</a:t>
            </a:r>
            <a:r>
              <a:rPr lang="en-US" dirty="0"/>
              <a:t>):/</a:t>
            </a:r>
            <a:r>
              <a:rPr lang="en-US" dirty="0" err="1"/>
              <a:t>usr</a:t>
            </a:r>
            <a:r>
              <a:rPr lang="en-US" dirty="0"/>
              <a:t>/share/</a:t>
            </a:r>
            <a:r>
              <a:rPr lang="en-US" dirty="0" err="1"/>
              <a:t>nginx</a:t>
            </a:r>
            <a:r>
              <a:rPr lang="en-US" dirty="0"/>
              <a:t>/html -d -p 8080:80 </a:t>
            </a:r>
            <a:r>
              <a:rPr lang="en-US" b="1" dirty="0"/>
              <a:t>webserver:v1</a:t>
            </a:r>
          </a:p>
          <a:p>
            <a:endParaRPr lang="en-US" dirty="0"/>
          </a:p>
          <a:p>
            <a:r>
              <a:rPr lang="en-US" dirty="0"/>
              <a:t>The power of the </a:t>
            </a:r>
            <a:r>
              <a:rPr lang="en-US" dirty="0" err="1"/>
              <a:t>Dockerfile</a:t>
            </a:r>
            <a:r>
              <a:rPr lang="en-US" dirty="0"/>
              <a:t> is the customization you can give your container. </a:t>
            </a:r>
          </a:p>
          <a:p>
            <a:endParaRPr lang="en-US" dirty="0"/>
          </a:p>
          <a:p>
            <a:r>
              <a:rPr lang="en-US" dirty="0"/>
              <a:t>You can pre-build images to your liking. </a:t>
            </a:r>
          </a:p>
          <a:p>
            <a:endParaRPr lang="en-US" dirty="0"/>
          </a:p>
          <a:p>
            <a:r>
              <a:rPr lang="en-US" dirty="0"/>
              <a:t>But, if you really don’t like repetitive tasks, you can always take it a step further and install </a:t>
            </a:r>
            <a:r>
              <a:rPr lang="en-US" b="1" dirty="0">
                <a:hlinkClick r:id="rId3"/>
              </a:rPr>
              <a:t>docker-compose</a:t>
            </a:r>
            <a:r>
              <a:rPr lang="en-US" dirty="0"/>
              <a:t>.</a:t>
            </a:r>
          </a:p>
        </p:txBody>
      </p:sp>
    </p:spTree>
    <p:extLst>
      <p:ext uri="{BB962C8B-B14F-4D97-AF65-F5344CB8AC3E}">
        <p14:creationId xmlns:p14="http://schemas.microsoft.com/office/powerpoint/2010/main" val="3018726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Docker-compose?</a:t>
            </a:r>
          </a:p>
          <a:p>
            <a:r>
              <a:rPr lang="en-US" dirty="0"/>
              <a:t>It lets you both build and run the container in one command.</a:t>
            </a:r>
          </a:p>
          <a:p>
            <a:r>
              <a:rPr lang="en-US" dirty="0"/>
              <a:t>But, what’s even more important is that you can build a whole cluster of containers and configure them by using docker-compose.</a:t>
            </a:r>
          </a:p>
          <a:p>
            <a:r>
              <a:rPr lang="en-US" dirty="0"/>
              <a:t>Jump over to their install page and get it installed on your machine, for your respective operating system.</a:t>
            </a:r>
          </a:p>
          <a:p>
            <a:endParaRPr lang="en-US" dirty="0"/>
          </a:p>
        </p:txBody>
      </p:sp>
      <p:pic>
        <p:nvPicPr>
          <p:cNvPr id="4" name="Picture 3">
            <a:extLst>
              <a:ext uri="{FF2B5EF4-FFF2-40B4-BE49-F238E27FC236}">
                <a16:creationId xmlns:a16="http://schemas.microsoft.com/office/drawing/2014/main" id="{EE820535-ACD5-974E-B961-1A5D649D1B5E}"/>
              </a:ext>
            </a:extLst>
          </p:cNvPr>
          <p:cNvPicPr>
            <a:picLocks noChangeAspect="1"/>
          </p:cNvPicPr>
          <p:nvPr/>
        </p:nvPicPr>
        <p:blipFill>
          <a:blip r:embed="rId3"/>
          <a:stretch>
            <a:fillRect/>
          </a:stretch>
        </p:blipFill>
        <p:spPr>
          <a:xfrm>
            <a:off x="1452767" y="3670237"/>
            <a:ext cx="8851900" cy="2324100"/>
          </a:xfrm>
          <a:prstGeom prst="rect">
            <a:avLst/>
          </a:prstGeom>
        </p:spPr>
      </p:pic>
    </p:spTree>
    <p:extLst>
      <p:ext uri="{BB962C8B-B14F-4D97-AF65-F5344CB8AC3E}">
        <p14:creationId xmlns:p14="http://schemas.microsoft.com/office/powerpoint/2010/main" val="201714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85000" lnSpcReduction="20000"/>
          </a:bodyPr>
          <a:lstStyle/>
          <a:p>
            <a:r>
              <a:rPr lang="en-US" dirty="0"/>
              <a:t>Back in the terminal run </a:t>
            </a:r>
          </a:p>
          <a:p>
            <a:pPr lvl="1"/>
            <a:r>
              <a:rPr lang="en-US" dirty="0"/>
              <a:t>$ docker-compose --version </a:t>
            </a:r>
          </a:p>
          <a:p>
            <a:r>
              <a:rPr lang="en-US" dirty="0"/>
              <a:t>it outputs something back to you. If it does, you’re set. </a:t>
            </a:r>
          </a:p>
          <a:p>
            <a:r>
              <a:rPr lang="en-US" dirty="0"/>
              <a:t>Let’s get start with some compositions</a:t>
            </a:r>
          </a:p>
          <a:p>
            <a:r>
              <a:rPr lang="en-US" dirty="0"/>
              <a:t>Alongside the </a:t>
            </a:r>
            <a:r>
              <a:rPr lang="en-US" b="1" dirty="0" err="1"/>
              <a:t>Dockerfile</a:t>
            </a:r>
            <a:r>
              <a:rPr lang="en-US" dirty="0"/>
              <a:t> add another file named </a:t>
            </a:r>
            <a:r>
              <a:rPr lang="en-US" b="1" dirty="0"/>
              <a:t>docker-</a:t>
            </a:r>
            <a:r>
              <a:rPr lang="en-US" b="1" dirty="0" err="1"/>
              <a:t>compose.yml</a:t>
            </a:r>
            <a:r>
              <a:rPr lang="en-US" dirty="0"/>
              <a:t> and paste this snippet in. </a:t>
            </a:r>
          </a:p>
          <a:p>
            <a:pPr marL="457200" lvl="1" indent="0">
              <a:buNone/>
            </a:pPr>
            <a:endParaRPr lang="en-US" dirty="0"/>
          </a:p>
          <a:p>
            <a:pPr marL="457200" lvl="1" indent="0">
              <a:buNone/>
            </a:pPr>
            <a:r>
              <a:rPr lang="en-US" dirty="0"/>
              <a:t># docker-</a:t>
            </a:r>
            <a:r>
              <a:rPr lang="en-US" dirty="0" err="1"/>
              <a:t>compose.yml</a:t>
            </a:r>
            <a:endParaRPr lang="en-US" dirty="0"/>
          </a:p>
          <a:p>
            <a:pPr marL="457200" lvl="1" indent="0">
              <a:buNone/>
            </a:pPr>
            <a:r>
              <a:rPr lang="en-US" dirty="0"/>
              <a:t>version: '2’</a:t>
            </a:r>
          </a:p>
          <a:p>
            <a:pPr marL="457200" lvl="1" indent="0">
              <a:buNone/>
            </a:pPr>
            <a:r>
              <a:rPr lang="en-US" dirty="0"/>
              <a:t>services:</a:t>
            </a:r>
            <a:br>
              <a:rPr lang="en-US" dirty="0"/>
            </a:br>
            <a:r>
              <a:rPr lang="en-US" dirty="0"/>
              <a:t>	webserver:</a:t>
            </a:r>
            <a:br>
              <a:rPr lang="en-US" dirty="0"/>
            </a:br>
            <a:r>
              <a:rPr lang="en-US" dirty="0"/>
              <a:t>		build: .</a:t>
            </a:r>
            <a:br>
              <a:rPr lang="en-US" dirty="0"/>
            </a:br>
            <a:r>
              <a:rPr lang="en-US" dirty="0"/>
              <a:t>		ports:</a:t>
            </a:r>
            <a:br>
              <a:rPr lang="en-US" dirty="0"/>
            </a:br>
            <a:r>
              <a:rPr lang="en-US" dirty="0"/>
              <a:t>		- "8080:80"</a:t>
            </a:r>
            <a:br>
              <a:rPr lang="en-US" dirty="0"/>
            </a:br>
            <a:r>
              <a:rPr lang="en-US" dirty="0"/>
              <a:t>		volumes:</a:t>
            </a:r>
            <a:br>
              <a:rPr lang="en-US" dirty="0"/>
            </a:br>
            <a:r>
              <a:rPr lang="en-US" dirty="0"/>
              <a:t>		- .:/</a:t>
            </a:r>
            <a:r>
              <a:rPr lang="en-US" dirty="0" err="1"/>
              <a:t>usr</a:t>
            </a:r>
            <a:r>
              <a:rPr lang="en-US" dirty="0"/>
              <a:t>/share/</a:t>
            </a:r>
            <a:r>
              <a:rPr lang="en-US" dirty="0" err="1"/>
              <a:t>nginx</a:t>
            </a:r>
            <a:r>
              <a:rPr lang="en-US" dirty="0"/>
              <a:t>/html</a:t>
            </a:r>
          </a:p>
          <a:p>
            <a:pPr marL="457200" lvl="1" indent="0">
              <a:buNone/>
            </a:pPr>
            <a:endParaRPr lang="en-US" dirty="0"/>
          </a:p>
          <a:p>
            <a:r>
              <a:rPr lang="en-US" sz="3000" dirty="0"/>
              <a:t>Be careful with the indentations, otherwise it won’t work properly.</a:t>
            </a:r>
          </a:p>
        </p:txBody>
      </p:sp>
    </p:spTree>
    <p:extLst>
      <p:ext uri="{BB962C8B-B14F-4D97-AF65-F5344CB8AC3E}">
        <p14:creationId xmlns:p14="http://schemas.microsoft.com/office/powerpoint/2010/main" val="172585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Docker?</a:t>
            </a:r>
          </a:p>
          <a:p>
            <a:r>
              <a:rPr lang="en-US" dirty="0"/>
              <a:t>Docker is a software for </a:t>
            </a:r>
          </a:p>
          <a:p>
            <a:pPr lvl="1"/>
            <a:r>
              <a:rPr lang="en-US" dirty="0"/>
              <a:t>creating containerized applications. </a:t>
            </a:r>
          </a:p>
          <a:p>
            <a:pPr lvl="1"/>
            <a:r>
              <a:rPr lang="en-US" dirty="0"/>
              <a:t>The concept of a container is to be a small, stateless environment for running a piece of software.</a:t>
            </a:r>
          </a:p>
          <a:p>
            <a:pPr lvl="1"/>
            <a:endParaRPr lang="en-US" dirty="0"/>
          </a:p>
          <a:p>
            <a:pPr lvl="1"/>
            <a:endParaRPr lang="en-US" dirty="0"/>
          </a:p>
          <a:p>
            <a:r>
              <a:rPr lang="en-US" dirty="0"/>
              <a:t>A container image is a lightweight, stand-alone, executable package of a piece of software that includes everything needed to run it: code, runtime, system tools, system libraries, settings.</a:t>
            </a:r>
          </a:p>
          <a:p>
            <a:r>
              <a:rPr lang="en-US" dirty="0"/>
              <a:t>— </a:t>
            </a:r>
            <a:r>
              <a:rPr lang="en-US" dirty="0">
                <a:hlinkClick r:id="rId2"/>
              </a:rPr>
              <a:t>Official Docker website</a:t>
            </a:r>
            <a:endParaRPr lang="en-US" dirty="0"/>
          </a:p>
        </p:txBody>
      </p:sp>
    </p:spTree>
    <p:extLst>
      <p:ext uri="{BB962C8B-B14F-4D97-AF65-F5344CB8AC3E}">
        <p14:creationId xmlns:p14="http://schemas.microsoft.com/office/powerpoint/2010/main" val="4116171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92500" lnSpcReduction="20000"/>
          </a:bodyPr>
          <a:lstStyle/>
          <a:p>
            <a:r>
              <a:rPr lang="en-US" dirty="0"/>
              <a:t>That’s it. What’s left is to run docker-compose.</a:t>
            </a:r>
          </a:p>
          <a:p>
            <a:pPr marL="457200" lvl="1" indent="0">
              <a:buNone/>
            </a:pPr>
            <a:r>
              <a:rPr lang="en-US" dirty="0"/>
              <a:t>$ docker-compose up (-d)</a:t>
            </a:r>
          </a:p>
          <a:p>
            <a:r>
              <a:rPr lang="en-US" b="1" i="1" dirty="0"/>
              <a:t>Note</a:t>
            </a:r>
            <a:r>
              <a:rPr lang="en-US" i="1" dirty="0"/>
              <a:t>: The -d signals docker-compose to run detached, then you can use	</a:t>
            </a:r>
          </a:p>
          <a:p>
            <a:pPr marL="0" indent="0">
              <a:buNone/>
            </a:pPr>
            <a:r>
              <a:rPr lang="en-US" i="1" dirty="0"/>
              <a:t>	$ docker-compose </a:t>
            </a:r>
            <a:r>
              <a:rPr lang="en-US" i="1" dirty="0" err="1"/>
              <a:t>ps</a:t>
            </a:r>
            <a:r>
              <a:rPr lang="en-US" i="1" dirty="0"/>
              <a:t> </a:t>
            </a:r>
          </a:p>
          <a:p>
            <a:pPr marL="0" indent="0">
              <a:buNone/>
            </a:pPr>
            <a:r>
              <a:rPr lang="en-US" i="1" dirty="0"/>
              <a:t>to see what’s currently running, or stop docker-compose with </a:t>
            </a:r>
          </a:p>
          <a:p>
            <a:pPr marL="0" indent="0">
              <a:buNone/>
            </a:pPr>
            <a:r>
              <a:rPr lang="en-US" i="1" dirty="0"/>
              <a:t>	$ docker-compose stop</a:t>
            </a:r>
          </a:p>
          <a:p>
            <a:pPr marL="0" indent="0">
              <a:buNone/>
            </a:pPr>
            <a:endParaRPr lang="en-US" i="1" dirty="0"/>
          </a:p>
          <a:p>
            <a:r>
              <a:rPr lang="en-US" dirty="0"/>
              <a:t>Docker will:</a:t>
            </a:r>
          </a:p>
          <a:p>
            <a:pPr lvl="1"/>
            <a:r>
              <a:rPr lang="en-US" dirty="0"/>
              <a:t>build the image from the </a:t>
            </a:r>
            <a:r>
              <a:rPr lang="en-US" b="1" dirty="0" err="1"/>
              <a:t>Dockerfile</a:t>
            </a:r>
            <a:r>
              <a:rPr lang="en-US" dirty="0"/>
              <a:t> in the current directory (.)</a:t>
            </a:r>
          </a:p>
          <a:p>
            <a:pPr lvl="1"/>
            <a:r>
              <a:rPr lang="en-US" dirty="0"/>
              <a:t>map the ports as we did above</a:t>
            </a:r>
          </a:p>
          <a:p>
            <a:pPr lvl="1"/>
            <a:r>
              <a:rPr lang="en-US" dirty="0"/>
              <a:t>as well as share the volumes</a:t>
            </a:r>
          </a:p>
          <a:p>
            <a:endParaRPr lang="en-US" dirty="0"/>
          </a:p>
          <a:p>
            <a:r>
              <a:rPr lang="en-US" dirty="0"/>
              <a:t>See what’s happening? The exact same thing we did with the build and run commands, instead now only running one command, </a:t>
            </a:r>
          </a:p>
          <a:p>
            <a:pPr marL="457200" lvl="1" indent="0">
              <a:buNone/>
            </a:pPr>
            <a:r>
              <a:rPr lang="en-US" i="1" dirty="0"/>
              <a:t>$ docker-compose up</a:t>
            </a:r>
            <a:endParaRPr lang="en-US" dirty="0"/>
          </a:p>
        </p:txBody>
      </p:sp>
    </p:spTree>
    <p:extLst>
      <p:ext uri="{BB962C8B-B14F-4D97-AF65-F5344CB8AC3E}">
        <p14:creationId xmlns:p14="http://schemas.microsoft.com/office/powerpoint/2010/main" val="889329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92500" lnSpcReduction="20000"/>
          </a:bodyPr>
          <a:lstStyle/>
          <a:p>
            <a:r>
              <a:rPr lang="en-US" dirty="0"/>
              <a:t>Jump back to the browser and you’ll see everything works just as it did before. </a:t>
            </a:r>
          </a:p>
          <a:p>
            <a:endParaRPr lang="en-US" dirty="0"/>
          </a:p>
          <a:p>
            <a:r>
              <a:rPr lang="en-US" dirty="0"/>
              <a:t>The only difference is that you’ve now escaped the tedious work with writing commands in the terminal, replacing them with two configuration files, the </a:t>
            </a:r>
            <a:r>
              <a:rPr lang="en-US" b="1" dirty="0" err="1"/>
              <a:t>Dockerfile</a:t>
            </a:r>
            <a:r>
              <a:rPr lang="en-US" dirty="0"/>
              <a:t> and the </a:t>
            </a:r>
            <a:r>
              <a:rPr lang="en-US" b="1" dirty="0"/>
              <a:t>docker-</a:t>
            </a:r>
            <a:r>
              <a:rPr lang="en-US" b="1" dirty="0" err="1"/>
              <a:t>compose.yml</a:t>
            </a:r>
            <a:r>
              <a:rPr lang="en-US" dirty="0"/>
              <a:t> file. </a:t>
            </a:r>
          </a:p>
          <a:p>
            <a:endParaRPr lang="en-US" dirty="0"/>
          </a:p>
          <a:p>
            <a:r>
              <a:rPr lang="en-US" dirty="0"/>
              <a:t>Both of these can be added to your Git repository, meaning every contributor to your project can have the development environment up and running in a fraction of the time it would take to install dependencies manually. </a:t>
            </a:r>
          </a:p>
          <a:p>
            <a:endParaRPr lang="en-US" dirty="0"/>
          </a:p>
          <a:p>
            <a:r>
              <a:rPr lang="en-US" dirty="0"/>
              <a:t>Why is this important? Because it will always work in production as expected. The exact same network of containers will be spun up on the production server!</a:t>
            </a:r>
          </a:p>
        </p:txBody>
      </p:sp>
    </p:spTree>
    <p:extLst>
      <p:ext uri="{BB962C8B-B14F-4D97-AF65-F5344CB8AC3E}">
        <p14:creationId xmlns:p14="http://schemas.microsoft.com/office/powerpoint/2010/main" val="444695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r>
              <a:rPr lang="en-US" dirty="0"/>
              <a:t>To wrap this section up, go ahead and list all the containers once again.</a:t>
            </a:r>
          </a:p>
          <a:p>
            <a:pPr marL="457200" lvl="1" indent="0">
              <a:buNone/>
            </a:pPr>
            <a:r>
              <a:rPr lang="en-US" dirty="0"/>
              <a:t>$ docker </a:t>
            </a:r>
            <a:r>
              <a:rPr lang="en-US" dirty="0" err="1"/>
              <a:t>ps</a:t>
            </a:r>
            <a:r>
              <a:rPr lang="en-US" dirty="0"/>
              <a:t> –a</a:t>
            </a:r>
          </a:p>
          <a:p>
            <a:endParaRPr lang="en-US" dirty="0"/>
          </a:p>
          <a:p>
            <a:r>
              <a:rPr lang="en-US" dirty="0"/>
              <a:t>If you ever want to </a:t>
            </a:r>
            <a:r>
              <a:rPr lang="en-US" i="1" dirty="0"/>
              <a:t>delete</a:t>
            </a:r>
            <a:r>
              <a:rPr lang="en-US" dirty="0"/>
              <a:t> a container you can run the </a:t>
            </a:r>
            <a:r>
              <a:rPr lang="en-US" dirty="0" err="1"/>
              <a:t>rm</a:t>
            </a:r>
            <a:r>
              <a:rPr lang="en-US" dirty="0"/>
              <a:t> command I mentioned above</a:t>
            </a:r>
          </a:p>
          <a:p>
            <a:endParaRPr lang="en-US" dirty="0"/>
          </a:p>
          <a:p>
            <a:r>
              <a:rPr lang="en-US" dirty="0"/>
              <a:t>Use the </a:t>
            </a:r>
            <a:r>
              <a:rPr lang="en-US" dirty="0" err="1"/>
              <a:t>rmi</a:t>
            </a:r>
            <a:r>
              <a:rPr lang="en-US" dirty="0"/>
              <a:t> command for deleting images.</a:t>
            </a:r>
          </a:p>
          <a:p>
            <a:pPr marL="457200" lvl="1" indent="0">
              <a:buNone/>
            </a:pPr>
            <a:r>
              <a:rPr lang="en-US" dirty="0"/>
              <a:t>$ docker </a:t>
            </a:r>
            <a:r>
              <a:rPr lang="en-US" dirty="0" err="1"/>
              <a:t>rmi</a:t>
            </a:r>
            <a:r>
              <a:rPr lang="en-US" dirty="0"/>
              <a:t> &lt;</a:t>
            </a:r>
            <a:r>
              <a:rPr lang="en-US" dirty="0" err="1"/>
              <a:t>image_id</a:t>
            </a:r>
            <a:r>
              <a:rPr lang="en-US" dirty="0"/>
              <a:t>&gt;</a:t>
            </a:r>
          </a:p>
          <a:p>
            <a:endParaRPr lang="en-US" dirty="0"/>
          </a:p>
          <a:p>
            <a:r>
              <a:rPr lang="en-US" dirty="0"/>
              <a:t>Try your best to not leave residual containers lying around and make sure to delete them if you don’t need them.</a:t>
            </a:r>
          </a:p>
          <a:p>
            <a:endParaRPr lang="en-US" dirty="0"/>
          </a:p>
        </p:txBody>
      </p:sp>
    </p:spTree>
    <p:extLst>
      <p:ext uri="{BB962C8B-B14F-4D97-AF65-F5344CB8AC3E}">
        <p14:creationId xmlns:p14="http://schemas.microsoft.com/office/powerpoint/2010/main" val="2641925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77500" lnSpcReduction="20000"/>
          </a:bodyPr>
          <a:lstStyle/>
          <a:p>
            <a:pPr marL="0" indent="0">
              <a:buNone/>
            </a:pPr>
            <a:r>
              <a:rPr lang="en-US" b="1" dirty="0"/>
              <a:t>A broader perspective?</a:t>
            </a:r>
          </a:p>
          <a:p>
            <a:r>
              <a:rPr lang="en-US" dirty="0"/>
              <a:t>Docker is not the only container technology.</a:t>
            </a:r>
          </a:p>
          <a:p>
            <a:r>
              <a:rPr lang="en-US" dirty="0"/>
              <a:t>Docker is merely the most widely used containerization option we have since 2014.</a:t>
            </a:r>
          </a:p>
          <a:p>
            <a:endParaRPr lang="en-US" dirty="0"/>
          </a:p>
          <a:p>
            <a:pPr marL="0" indent="0">
              <a:buNone/>
            </a:pPr>
            <a:r>
              <a:rPr lang="en-US" b="1" dirty="0"/>
              <a:t>Container Orchestration?</a:t>
            </a:r>
            <a:endParaRPr lang="en-US" dirty="0"/>
          </a:p>
          <a:p>
            <a:r>
              <a:rPr lang="en-US" dirty="0"/>
              <a:t>We’ve only talked about Docker and Docker-compose as a tool for creating networks of containers. </a:t>
            </a:r>
          </a:p>
          <a:p>
            <a:r>
              <a:rPr lang="en-US" dirty="0"/>
              <a:t>Managing all that and ensuring maximum up time is where orchestration comes into play.</a:t>
            </a:r>
          </a:p>
          <a:p>
            <a:r>
              <a:rPr lang="en-US" dirty="0"/>
              <a:t>As the number of containers grow we need a way of automating the various DevOps tasks we usually do. </a:t>
            </a:r>
          </a:p>
          <a:p>
            <a:r>
              <a:rPr lang="en-US" dirty="0"/>
              <a:t>Orchestration is what helps us out with provisioning hosts, creating or removing containers when you need to scale out or down, re-creating failed containers, networking containers, and much more. </a:t>
            </a:r>
          </a:p>
          <a:p>
            <a:r>
              <a:rPr lang="en-US" dirty="0"/>
              <a:t>All the big ones out there use Google’s solution called </a:t>
            </a:r>
            <a:r>
              <a:rPr lang="en-US" dirty="0">
                <a:hlinkClick r:id="rId3"/>
              </a:rPr>
              <a:t>Kubernetes</a:t>
            </a:r>
            <a:r>
              <a:rPr lang="en-US" dirty="0"/>
              <a:t> or Docker’s own </a:t>
            </a:r>
            <a:r>
              <a:rPr lang="en-US" dirty="0">
                <a:hlinkClick r:id="rId4"/>
              </a:rPr>
              <a:t>Swarm Mode</a:t>
            </a:r>
            <a:r>
              <a:rPr lang="en-US" dirty="0"/>
              <a:t>.</a:t>
            </a:r>
          </a:p>
        </p:txBody>
      </p:sp>
    </p:spTree>
    <p:extLst>
      <p:ext uri="{BB962C8B-B14F-4D97-AF65-F5344CB8AC3E}">
        <p14:creationId xmlns:p14="http://schemas.microsoft.com/office/powerpoint/2010/main" val="2287277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85000" lnSpcReduction="20000"/>
          </a:bodyPr>
          <a:lstStyle/>
          <a:p>
            <a:pPr marL="0" indent="0">
              <a:buNone/>
            </a:pPr>
            <a:r>
              <a:rPr lang="en-US" b="1" dirty="0"/>
              <a:t>Finally</a:t>
            </a:r>
          </a:p>
          <a:p>
            <a:pPr marL="0" indent="0">
              <a:buNone/>
            </a:pPr>
            <a:endParaRPr lang="en-US" dirty="0"/>
          </a:p>
          <a:p>
            <a:r>
              <a:rPr lang="en-US" dirty="0"/>
              <a:t>A Docker container really is just a tiny VM where you can do anything you like, from development, staging, testing to hosting production applications.</a:t>
            </a:r>
          </a:p>
          <a:p>
            <a:endParaRPr lang="en-US" dirty="0"/>
          </a:p>
          <a:p>
            <a:r>
              <a:rPr lang="en-US" dirty="0"/>
              <a:t>The homogeneous nature of Docker is like magic for production environments. </a:t>
            </a:r>
          </a:p>
          <a:p>
            <a:endParaRPr lang="en-US" dirty="0"/>
          </a:p>
          <a:p>
            <a:r>
              <a:rPr lang="en-US" dirty="0"/>
              <a:t>It will ease the stresses of deploying applications and managing servers. </a:t>
            </a:r>
          </a:p>
          <a:p>
            <a:endParaRPr lang="en-US" dirty="0"/>
          </a:p>
          <a:p>
            <a:r>
              <a:rPr lang="en-US" dirty="0"/>
              <a:t>Because now you’ll know for sure whatever works locally will work in the cloud. That’s what I call peace of mind. </a:t>
            </a:r>
          </a:p>
          <a:p>
            <a:endParaRPr lang="en-US" dirty="0"/>
          </a:p>
          <a:p>
            <a:r>
              <a:rPr lang="en-US" dirty="0"/>
              <a:t>No more hearing the infamous sentence we have all heard one too many times.</a:t>
            </a:r>
          </a:p>
          <a:p>
            <a:pPr marL="0" indent="0">
              <a:buNone/>
            </a:pPr>
            <a:r>
              <a:rPr lang="en-US" dirty="0"/>
              <a:t>	“Well it works on my machine…”</a:t>
            </a:r>
          </a:p>
        </p:txBody>
      </p:sp>
    </p:spTree>
    <p:extLst>
      <p:ext uri="{BB962C8B-B14F-4D97-AF65-F5344CB8AC3E}">
        <p14:creationId xmlns:p14="http://schemas.microsoft.com/office/powerpoint/2010/main" val="104907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Virtual machine?</a:t>
            </a:r>
          </a:p>
          <a:p>
            <a:endParaRPr lang="en-US" dirty="0"/>
          </a:p>
          <a:p>
            <a:pPr marL="0" indent="0">
              <a:buNone/>
            </a:pPr>
            <a:r>
              <a:rPr lang="en-US" dirty="0"/>
              <a:t>A virtual machine (VM) is literally what the name says. </a:t>
            </a:r>
          </a:p>
          <a:p>
            <a:pPr lvl="1"/>
            <a:r>
              <a:rPr lang="en-US" dirty="0"/>
              <a:t>A virtual version of a real machine. </a:t>
            </a:r>
          </a:p>
          <a:p>
            <a:pPr lvl="1"/>
            <a:r>
              <a:rPr lang="en-US" dirty="0"/>
              <a:t>It simulates the hardware of a machine inside of a larger machine. </a:t>
            </a:r>
          </a:p>
          <a:p>
            <a:pPr lvl="1"/>
            <a:r>
              <a:rPr lang="en-US" dirty="0"/>
              <a:t>Meaning, you can run many virtual machines on one larger server.</a:t>
            </a:r>
          </a:p>
          <a:p>
            <a:pPr lvl="1"/>
            <a:r>
              <a:rPr lang="en-US" dirty="0"/>
              <a:t>Have you ever seen the movie Inception? Yeah, well somewhat like that. </a:t>
            </a:r>
          </a:p>
          <a:p>
            <a:pPr lvl="1"/>
            <a:r>
              <a:rPr lang="en-US" dirty="0"/>
              <a:t>What enables the VMs to work is a cool piece of software called a Hypervisor.</a:t>
            </a:r>
          </a:p>
        </p:txBody>
      </p:sp>
    </p:spTree>
    <p:extLst>
      <p:ext uri="{BB962C8B-B14F-4D97-AF65-F5344CB8AC3E}">
        <p14:creationId xmlns:p14="http://schemas.microsoft.com/office/powerpoint/2010/main" val="85708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Hypervisor?</a:t>
            </a:r>
          </a:p>
          <a:p>
            <a:endParaRPr lang="en-US" dirty="0"/>
          </a:p>
          <a:p>
            <a:r>
              <a:rPr lang="en-US" dirty="0"/>
              <a:t>A lot of terms, I know! </a:t>
            </a:r>
          </a:p>
          <a:p>
            <a:r>
              <a:rPr lang="en-US" dirty="0"/>
              <a:t>Virtual machines only work because of the Hypervisor. </a:t>
            </a:r>
          </a:p>
          <a:p>
            <a:r>
              <a:rPr lang="en-US" dirty="0"/>
              <a:t>It’s a special software that enables a physical machine to host several different virtual machines. </a:t>
            </a:r>
          </a:p>
          <a:p>
            <a:r>
              <a:rPr lang="en-US" dirty="0"/>
              <a:t>All of these VMs can run their own programs and will appear to be using the host’s hardware. </a:t>
            </a:r>
          </a:p>
          <a:p>
            <a:r>
              <a:rPr lang="en-US" dirty="0"/>
              <a:t>However, it’s actually the Hypervisor that’s allocating resources to the VM.</a:t>
            </a:r>
          </a:p>
        </p:txBody>
      </p:sp>
    </p:spTree>
    <p:extLst>
      <p:ext uri="{BB962C8B-B14F-4D97-AF65-F5344CB8AC3E}">
        <p14:creationId xmlns:p14="http://schemas.microsoft.com/office/powerpoint/2010/main" val="212370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Answering my own questions…</a:t>
            </a:r>
          </a:p>
          <a:p>
            <a:r>
              <a:rPr lang="en-US" dirty="0"/>
              <a:t>Why do we really need CaaS? </a:t>
            </a:r>
          </a:p>
          <a:p>
            <a:r>
              <a:rPr lang="en-US" dirty="0"/>
              <a:t>We’ve been using virtual machines for so long, how come containers are so good all of a sudden? </a:t>
            </a:r>
          </a:p>
          <a:p>
            <a:r>
              <a:rPr lang="en-US" dirty="0"/>
              <a:t>Well, nobody said virtual machines are bad, they’re just hard to manage.</a:t>
            </a:r>
          </a:p>
          <a:p>
            <a:r>
              <a:rPr lang="en-US" dirty="0"/>
              <a:t>DevOps is generally hard, and you need one dedicated person to do the work all the time. </a:t>
            </a:r>
          </a:p>
          <a:p>
            <a:r>
              <a:rPr lang="en-US" dirty="0"/>
              <a:t>Virtual machines take up a lot of storage and RAM, and they are timely to set up. </a:t>
            </a:r>
          </a:p>
          <a:p>
            <a:r>
              <a:rPr lang="en-US" dirty="0"/>
              <a:t>Not to mention you need a fair share of experience to manage them the right way.</a:t>
            </a:r>
          </a:p>
          <a:p>
            <a:pPr marL="0" indent="0">
              <a:buNone/>
            </a:pPr>
            <a:endParaRPr lang="en-US" dirty="0"/>
          </a:p>
        </p:txBody>
      </p:sp>
    </p:spTree>
    <p:extLst>
      <p:ext uri="{BB962C8B-B14F-4D97-AF65-F5344CB8AC3E}">
        <p14:creationId xmlns:p14="http://schemas.microsoft.com/office/powerpoint/2010/main" val="316115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Instead of doing it twice, automate it</a:t>
            </a:r>
          </a:p>
          <a:p>
            <a:r>
              <a:rPr lang="en-US" dirty="0"/>
              <a:t>With Docker you can abstract away all the timely configurations and environment set ups, and focus on the coding instead. </a:t>
            </a:r>
          </a:p>
          <a:p>
            <a:r>
              <a:rPr lang="en-US" dirty="0"/>
              <a:t>With the </a:t>
            </a:r>
            <a:r>
              <a:rPr lang="en-US" dirty="0">
                <a:hlinkClick r:id="rId2"/>
              </a:rPr>
              <a:t>Docker Hub</a:t>
            </a:r>
            <a:r>
              <a:rPr lang="en-US" dirty="0"/>
              <a:t>, you can grab pre-built images and get up and running in a fraction of the time it would take with a regular VM.</a:t>
            </a:r>
          </a:p>
          <a:p>
            <a:r>
              <a:rPr lang="en-US" dirty="0"/>
              <a:t>The biggest advantage is creating a homogeneous environment. Instead of having to install a list of different dependencies to run your application, now you only need to install one thing, Docker. </a:t>
            </a:r>
          </a:p>
          <a:p>
            <a:r>
              <a:rPr lang="en-US" dirty="0"/>
              <a:t>With it being cross platform, every single developer in your team will be working in the exact same environment. </a:t>
            </a:r>
          </a:p>
          <a:p>
            <a:r>
              <a:rPr lang="en-US" dirty="0"/>
              <a:t>The same applies to your development, staging and production servers. Now, this is cool. No more </a:t>
            </a:r>
            <a:r>
              <a:rPr lang="en-US" i="1" dirty="0"/>
              <a:t>“it works on my machine.”</a:t>
            </a:r>
            <a:endParaRPr lang="en-US" dirty="0"/>
          </a:p>
        </p:txBody>
      </p:sp>
    </p:spTree>
    <p:extLst>
      <p:ext uri="{BB962C8B-B14F-4D97-AF65-F5344CB8AC3E}">
        <p14:creationId xmlns:p14="http://schemas.microsoft.com/office/powerpoint/2010/main" val="309453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a:bodyPr>
          <a:lstStyle/>
          <a:p>
            <a:pPr marL="0" indent="0">
              <a:buNone/>
            </a:pPr>
            <a:r>
              <a:rPr lang="en-US" b="1" dirty="0"/>
              <a:t>Quick Start</a:t>
            </a:r>
          </a:p>
          <a:p>
            <a:r>
              <a:rPr lang="en-US" dirty="0"/>
              <a:t>Let’s get start with the installation. </a:t>
            </a:r>
          </a:p>
          <a:p>
            <a:r>
              <a:rPr lang="en-US" dirty="0"/>
              <a:t>It’s awesome that you can have just one piece of software installed on your development machine, and still be sure everything will work just fine. Docker is, quite literally, all you need.</a:t>
            </a:r>
          </a:p>
          <a:p>
            <a:pPr marL="0" indent="0">
              <a:buNone/>
            </a:pPr>
            <a:endParaRPr lang="en-US" b="1" dirty="0"/>
          </a:p>
          <a:p>
            <a:pPr marL="0" indent="0">
              <a:buNone/>
            </a:pPr>
            <a:r>
              <a:rPr lang="en-US" b="1" dirty="0"/>
              <a:t>Installing Docker</a:t>
            </a:r>
          </a:p>
          <a:p>
            <a:r>
              <a:rPr lang="en-US" dirty="0"/>
              <a:t>Luckily the installation process is very easy. Let me show you how you do it on </a:t>
            </a:r>
            <a:r>
              <a:rPr lang="en-US" dirty="0">
                <a:hlinkClick r:id="rId2"/>
              </a:rPr>
              <a:t>Ubuntu</a:t>
            </a:r>
            <a:r>
              <a:rPr lang="en-US" dirty="0"/>
              <a:t>.</a:t>
            </a:r>
          </a:p>
          <a:p>
            <a:pPr marL="457200" lvl="1" indent="0">
              <a:buNone/>
            </a:pPr>
            <a:r>
              <a:rPr lang="en-US" dirty="0"/>
              <a:t>$ </a:t>
            </a:r>
            <a:r>
              <a:rPr lang="en-US" dirty="0" err="1"/>
              <a:t>sudo</a:t>
            </a:r>
            <a:r>
              <a:rPr lang="en-US" dirty="0"/>
              <a:t> apt-get update</a:t>
            </a:r>
            <a:br>
              <a:rPr lang="en-US" dirty="0"/>
            </a:br>
            <a:r>
              <a:rPr lang="en-US" dirty="0"/>
              <a:t>$ </a:t>
            </a:r>
            <a:r>
              <a:rPr lang="en-US" dirty="0" err="1"/>
              <a:t>sudo</a:t>
            </a:r>
            <a:r>
              <a:rPr lang="en-US" dirty="0"/>
              <a:t> apt-get install -y </a:t>
            </a:r>
            <a:r>
              <a:rPr lang="en-US" dirty="0" err="1"/>
              <a:t>docker.io</a:t>
            </a:r>
            <a:endParaRPr lang="en-US" dirty="0"/>
          </a:p>
        </p:txBody>
      </p:sp>
    </p:spTree>
    <p:extLst>
      <p:ext uri="{BB962C8B-B14F-4D97-AF65-F5344CB8AC3E}">
        <p14:creationId xmlns:p14="http://schemas.microsoft.com/office/powerpoint/2010/main" val="83176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55CD7-5177-4E49-B9BD-2D6D84E37D9F}"/>
              </a:ext>
            </a:extLst>
          </p:cNvPr>
          <p:cNvSpPr>
            <a:spLocks noGrp="1"/>
          </p:cNvSpPr>
          <p:nvPr>
            <p:ph idx="1"/>
          </p:nvPr>
        </p:nvSpPr>
        <p:spPr>
          <a:xfrm>
            <a:off x="838200" y="677917"/>
            <a:ext cx="10515600" cy="5499046"/>
          </a:xfrm>
        </p:spPr>
        <p:txBody>
          <a:bodyPr>
            <a:normAutofit fontScale="92500" lnSpcReduction="20000"/>
          </a:bodyPr>
          <a:lstStyle/>
          <a:p>
            <a:r>
              <a:rPr lang="en-US" dirty="0"/>
              <a:t>That’s all you need. To make sure it’s running you can run another command.</a:t>
            </a:r>
          </a:p>
          <a:p>
            <a:pPr marL="0" indent="0">
              <a:buNone/>
            </a:pPr>
            <a:r>
              <a:rPr lang="en-US" dirty="0"/>
              <a:t>	$ </a:t>
            </a:r>
            <a:r>
              <a:rPr lang="en-US" dirty="0" err="1"/>
              <a:t>sudo</a:t>
            </a:r>
            <a:r>
              <a:rPr lang="en-US" dirty="0"/>
              <a:t> </a:t>
            </a:r>
            <a:r>
              <a:rPr lang="en-US" dirty="0" err="1"/>
              <a:t>systemctl</a:t>
            </a:r>
            <a:r>
              <a:rPr lang="en-US" dirty="0"/>
              <a:t> status docker</a:t>
            </a:r>
          </a:p>
          <a:p>
            <a:pPr marL="0" indent="0">
              <a:buNone/>
            </a:pPr>
            <a:endParaRPr lang="en-US" dirty="0"/>
          </a:p>
          <a:p>
            <a:pPr marL="0" indent="0">
              <a:buNone/>
            </a:pPr>
            <a:r>
              <a:rPr lang="en-US" dirty="0"/>
              <a:t>It should return back to you some output like this</a:t>
            </a:r>
          </a:p>
          <a:p>
            <a:pPr marL="0" indent="0">
              <a:buNone/>
            </a:pPr>
            <a:endParaRPr lang="en-US" dirty="0"/>
          </a:p>
          <a:p>
            <a:pPr marL="457200" lvl="1" indent="0">
              <a:buNone/>
            </a:pPr>
            <a:r>
              <a:rPr lang="en-US" dirty="0" err="1"/>
              <a:t>docker.service</a:t>
            </a:r>
            <a:r>
              <a:rPr lang="en-US" dirty="0"/>
              <a:t> - Docker Application Container Engine</a:t>
            </a:r>
            <a:br>
              <a:rPr lang="en-US" dirty="0"/>
            </a:br>
            <a:r>
              <a:rPr lang="en-US" dirty="0"/>
              <a:t>Loaded: loaded (/lib/</a:t>
            </a:r>
            <a:r>
              <a:rPr lang="en-US" dirty="0" err="1"/>
              <a:t>systemd</a:t>
            </a:r>
            <a:r>
              <a:rPr lang="en-US" dirty="0"/>
              <a:t>/system/</a:t>
            </a:r>
            <a:r>
              <a:rPr lang="en-US" dirty="0" err="1"/>
              <a:t>docker.service</a:t>
            </a:r>
            <a:r>
              <a:rPr lang="en-US" dirty="0"/>
              <a:t>; enabled; vendor preset: enabled)</a:t>
            </a:r>
            <a:br>
              <a:rPr lang="en-US" dirty="0"/>
            </a:br>
            <a:r>
              <a:rPr lang="en-US" dirty="0"/>
              <a:t>Active: active (running) since Sun 2019-10-14 12:42:17 CET; 4h 46min ago</a:t>
            </a:r>
            <a:br>
              <a:rPr lang="en-US" dirty="0"/>
            </a:br>
            <a:r>
              <a:rPr lang="en-US" dirty="0"/>
              <a:t>Docs: </a:t>
            </a:r>
            <a:r>
              <a:rPr lang="en-US" dirty="0">
                <a:hlinkClick r:id="rId2"/>
              </a:rPr>
              <a:t>https://docs.docker.com</a:t>
            </a:r>
            <a:br>
              <a:rPr lang="en-US" dirty="0"/>
            </a:br>
            <a:r>
              <a:rPr lang="en-US" dirty="0"/>
              <a:t>Main PID: 2156 (</a:t>
            </a:r>
            <a:r>
              <a:rPr lang="en-US" dirty="0" err="1"/>
              <a:t>dockerd</a:t>
            </a:r>
            <a:r>
              <a:rPr lang="en-US" dirty="0"/>
              <a:t>)</a:t>
            </a:r>
            <a:br>
              <a:rPr lang="en-US" dirty="0"/>
            </a:br>
            <a:r>
              <a:rPr lang="en-US" dirty="0"/>
              <a:t>Tasks: 26</a:t>
            </a:r>
            <a:br>
              <a:rPr lang="en-US" dirty="0"/>
            </a:br>
            <a:r>
              <a:rPr lang="en-US" dirty="0"/>
              <a:t>Memory: 63.0M</a:t>
            </a:r>
            <a:br>
              <a:rPr lang="en-US" dirty="0"/>
            </a:br>
            <a:r>
              <a:rPr lang="en-US" dirty="0"/>
              <a:t>CPU: 1min 57.541s</a:t>
            </a:r>
            <a:br>
              <a:rPr lang="en-US" dirty="0"/>
            </a:br>
            <a:r>
              <a:rPr lang="en-US" dirty="0" err="1"/>
              <a:t>CGroup</a:t>
            </a:r>
            <a:r>
              <a:rPr lang="en-US" dirty="0"/>
              <a:t>: /</a:t>
            </a:r>
            <a:r>
              <a:rPr lang="en-US" dirty="0" err="1"/>
              <a:t>system.slice</a:t>
            </a:r>
            <a:r>
              <a:rPr lang="en-US" dirty="0"/>
              <a:t>/</a:t>
            </a:r>
            <a:r>
              <a:rPr lang="en-US" dirty="0" err="1"/>
              <a:t>docker.service</a:t>
            </a:r>
            <a:br>
              <a:rPr lang="en-US" dirty="0"/>
            </a:br>
            <a:r>
              <a:rPr lang="en-US" dirty="0"/>
              <a:t>├─2156 /</a:t>
            </a:r>
            <a:r>
              <a:rPr lang="en-US" dirty="0" err="1"/>
              <a:t>usr</a:t>
            </a:r>
            <a:r>
              <a:rPr lang="en-US" dirty="0"/>
              <a:t>/bin/</a:t>
            </a:r>
            <a:r>
              <a:rPr lang="en-US" dirty="0" err="1"/>
              <a:t>dockerd</a:t>
            </a:r>
            <a:r>
              <a:rPr lang="en-US" dirty="0"/>
              <a:t> -H </a:t>
            </a:r>
            <a:r>
              <a:rPr lang="en-US" dirty="0" err="1"/>
              <a:t>fd</a:t>
            </a:r>
            <a:r>
              <a:rPr lang="en-US" dirty="0"/>
              <a:t>://</a:t>
            </a:r>
            <a:br>
              <a:rPr lang="en-US" dirty="0"/>
            </a:br>
            <a:r>
              <a:rPr lang="en-US" dirty="0"/>
              <a:t>└─2204 docker-</a:t>
            </a:r>
            <a:r>
              <a:rPr lang="en-US" dirty="0" err="1"/>
              <a:t>containerd</a:t>
            </a:r>
            <a:r>
              <a:rPr lang="en-US" dirty="0"/>
              <a:t> --config /</a:t>
            </a:r>
            <a:r>
              <a:rPr lang="en-US" dirty="0" err="1"/>
              <a:t>var</a:t>
            </a:r>
            <a:r>
              <a:rPr lang="en-US" dirty="0"/>
              <a:t>/run/docker/</a:t>
            </a:r>
            <a:r>
              <a:rPr lang="en-US" dirty="0" err="1"/>
              <a:t>containerd</a:t>
            </a:r>
            <a:r>
              <a:rPr lang="en-US" dirty="0"/>
              <a:t>/</a:t>
            </a:r>
            <a:r>
              <a:rPr lang="en-US" dirty="0" err="1"/>
              <a:t>containerd.toml</a:t>
            </a:r>
            <a:endParaRPr lang="en-US" dirty="0"/>
          </a:p>
        </p:txBody>
      </p:sp>
    </p:spTree>
    <p:extLst>
      <p:ext uri="{BB962C8B-B14F-4D97-AF65-F5344CB8AC3E}">
        <p14:creationId xmlns:p14="http://schemas.microsoft.com/office/powerpoint/2010/main" val="161374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1387</Words>
  <Application>Microsoft Macintosh PowerPoint</Application>
  <PresentationFormat>Widescreen</PresentationFormat>
  <Paragraphs>269</Paragraphs>
  <Slides>34</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Docker crash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crash course</dc:title>
  <dc:creator>Raul Estrada</dc:creator>
  <cp:lastModifiedBy>Raul Estrada</cp:lastModifiedBy>
  <cp:revision>53</cp:revision>
  <dcterms:created xsi:type="dcterms:W3CDTF">2019-11-06T10:39:35Z</dcterms:created>
  <dcterms:modified xsi:type="dcterms:W3CDTF">2019-11-06T11:53:50Z</dcterms:modified>
</cp:coreProperties>
</file>