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700" r:id="rId1"/>
  </p:sldMasterIdLst>
  <p:notesMasterIdLst>
    <p:notesMasterId r:id="rId2"/>
  </p:notesMasterIdLst>
  <p:handoutMasterIdLst>
    <p:handoutMasterId r:id="rId3"/>
  </p:handoutMasterIdLst>
  <p:sldIdLst>
    <p:sldId id="256" r:id="rId4"/>
    <p:sldId id="258" r:id="rId5"/>
    <p:sldId id="304" r:id="rId6"/>
    <p:sldId id="310" r:id="rId7"/>
    <p:sldId id="339" r:id="rId8"/>
    <p:sldId id="331" r:id="rId9"/>
    <p:sldId id="346" r:id="rId10"/>
    <p:sldId id="324" r:id="rId11"/>
    <p:sldId id="285" r:id="rId12"/>
    <p:sldId id="286" r:id="rId13"/>
    <p:sldId id="334" r:id="rId14"/>
    <p:sldId id="348" r:id="rId15"/>
    <p:sldId id="349" r:id="rId16"/>
    <p:sldId id="350" r:id="rId17"/>
    <p:sldId id="347" r:id="rId18"/>
    <p:sldId id="337" r:id="rId19"/>
  </p:sldIdLst>
  <p:sldSz cx="9144000" cy="6858000" type="screen4x3"/>
  <p:notesSz cx="9928225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보통 스타일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929F9F4-4A8F-4326-A1B4-22849713DDAB}" styleName="어두운 스타일 1 - 강조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524" autoAdjust="0"/>
    <p:restoredTop sz="98656" autoAdjust="0"/>
  </p:normalViewPr>
  <p:slideViewPr>
    <p:cSldViewPr>
      <p:cViewPr varScale="1">
        <p:scale>
          <a:sx n="100" d="100"/>
          <a:sy n="100" d="100"/>
        </p:scale>
        <p:origin x="91" y="110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rawings/_rels/vmlDrawing1.vml.rels><?xml version="1.0" encoding="UTF-8" standalone="yes" ?><Relationships xmlns="http://schemas.openxmlformats.org/package/2006/relationships"><Relationship Id="rId1" Type="http://schemas.openxmlformats.org/officeDocument/2006/relationships/image" Target="../media/image1.png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B1F4407-DE83-455F-85DA-F89894FA28B8}" type="datetime1">
              <a:rPr lang="ko-KR" altLang="en-US"/>
              <a:pPr lvl="0">
                <a:defRPr/>
              </a:pPr>
              <a:t>2021-12-17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F8D78FB-6EF0-4779-9985-1FF650F70CB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A872E7-1F3B-4474-86CC-7F1AA993946F}" type="datetime1">
              <a:rPr lang="ko-KR" altLang="en-US"/>
              <a:pPr lvl="0">
                <a:defRPr/>
              </a:pPr>
              <a:t>2021-12-17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1E6096C-C8E9-4554-9AA8-13F50A35DEA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Rectangle 18"/>
          <p:cNvSpPr>
            <a:spLocks noChangeArrowheads="1"/>
          </p:cNvSpPr>
          <p:nvPr/>
        </p:nvSpPr>
        <p:spPr bwMode="white">
          <a:xfrm>
            <a:off x="0" y="0"/>
            <a:ext cx="9144000" cy="2403475"/>
          </a:xfrm>
          <a:prstGeom prst="rect">
            <a:avLst/>
          </a:prstGeom>
          <a:gradFill rotWithShape="1">
            <a:gsLst>
              <a:gs pos="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91" name="Freeform 19"/>
          <p:cNvSpPr>
            <a:spLocks/>
          </p:cNvSpPr>
          <p:nvPr/>
        </p:nvSpPr>
        <p:spPr bwMode="gray">
          <a:xfrm>
            <a:off x="2408238" y="1485900"/>
            <a:ext cx="6737350" cy="909638"/>
          </a:xfrm>
          <a:custGeom>
            <a:avLst/>
            <a:gdLst/>
            <a:ahLst/>
            <a:cxnLst>
              <a:cxn ang="0">
                <a:pos x="0" y="573"/>
              </a:cxn>
              <a:cxn ang="0">
                <a:pos x="4134" y="573"/>
              </a:cxn>
              <a:cxn ang="0">
                <a:pos x="4134" y="1"/>
              </a:cxn>
              <a:cxn ang="0">
                <a:pos x="322" y="0"/>
              </a:cxn>
              <a:cxn ang="0">
                <a:pos x="0" y="573"/>
              </a:cxn>
            </a:cxnLst>
            <a:rect l="0" t="0" r="r" b="b"/>
            <a:pathLst>
              <a:path w="4134" h="573">
                <a:moveTo>
                  <a:pt x="0" y="573"/>
                </a:moveTo>
                <a:lnTo>
                  <a:pt x="4134" y="573"/>
                </a:lnTo>
                <a:lnTo>
                  <a:pt x="4134" y="1"/>
                </a:lnTo>
                <a:lnTo>
                  <a:pt x="322" y="0"/>
                </a:lnTo>
                <a:lnTo>
                  <a:pt x="0" y="573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3176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92" name="Freeform 20"/>
          <p:cNvSpPr>
            <a:spLocks/>
          </p:cNvSpPr>
          <p:nvPr/>
        </p:nvSpPr>
        <p:spPr bwMode="gray">
          <a:xfrm>
            <a:off x="-6350" y="2393950"/>
            <a:ext cx="2419350" cy="4587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34" y="0"/>
              </a:cxn>
              <a:cxn ang="0">
                <a:pos x="1456" y="289"/>
              </a:cxn>
              <a:cxn ang="0">
                <a:pos x="0" y="286"/>
              </a:cxn>
              <a:cxn ang="0">
                <a:pos x="0" y="0"/>
              </a:cxn>
            </a:cxnLst>
            <a:rect l="0" t="0" r="r" b="b"/>
            <a:pathLst>
              <a:path w="1634" h="289">
                <a:moveTo>
                  <a:pt x="0" y="0"/>
                </a:moveTo>
                <a:lnTo>
                  <a:pt x="1634" y="0"/>
                </a:lnTo>
                <a:lnTo>
                  <a:pt x="1456" y="289"/>
                </a:lnTo>
                <a:lnTo>
                  <a:pt x="0" y="28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447800"/>
            <a:ext cx="6019800" cy="1012825"/>
          </a:xfrm>
        </p:spPr>
        <p:txBody>
          <a:bodyPr/>
          <a:lstStyle>
            <a:lvl1pPr>
              <a:defRPr i="1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828800" y="6334125"/>
            <a:ext cx="70866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1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부제목 스타일 편집</a:t>
            </a: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669088"/>
            <a:ext cx="2133600" cy="169862"/>
          </a:xfrm>
        </p:spPr>
        <p:txBody>
          <a:bodyPr/>
          <a:lstStyle>
            <a:lvl1pPr>
              <a:defRPr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626225"/>
            <a:ext cx="2895600" cy="1968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ea typeface="굴림" charset="-127"/>
              </a:defRPr>
            </a:lvl1pPr>
          </a:lstStyle>
          <a:p>
            <a:endParaRPr lang="en-US" altLang="ko-KR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654800"/>
            <a:ext cx="2133600" cy="1524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Times New Roman" pitchFamily="18" charset="0"/>
              </a:defRPr>
            </a:lvl1pPr>
          </a:lstStyle>
          <a:p>
            <a:fld id="{D5684498-B991-4F84-9242-FEE4D09C870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B0834B6-730D-4E20-8C98-829404707E6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00850" y="327025"/>
            <a:ext cx="2114550" cy="59213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27025"/>
            <a:ext cx="6191250" cy="59213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2AB0FE-0B66-40C8-A83F-5D60725AE1C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19400" y="327025"/>
            <a:ext cx="6096000" cy="563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5146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943600" y="6400800"/>
            <a:ext cx="2743200" cy="320675"/>
          </a:xfrm>
        </p:spPr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F7114D5-D895-4420-94ED-D420F5FD959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200"/>
            </a:lvl2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38994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6B2A001-F457-4514-877C-731DD0A1DCF4}" type="slidenum">
              <a:rPr lang="en-US" altLang="ko-KR" smtClean="0"/>
              <a:pPr/>
              <a:t>‹#›</a:t>
            </a:fld>
            <a:r>
              <a:rPr lang="en-US" altLang="ko-KR" dirty="0" smtClean="0"/>
              <a:t> / 17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11E3E4C-5C90-49B6-B4F2-A62AF9B3BA4D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080A83-51E2-4BBE-A298-DED78BA381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0DD0D69-6C79-4FC3-8181-89D23F8D1A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BB76431-1308-49D6-AC9E-E8429467E10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1A9D951-A974-4319-B550-50F34D1C328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9524CD8-7D5E-4957-B8A3-99E80BCD20DC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33528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9219B78-8AA4-4B2A-A9C7-5D394A758E85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14" Type="http://schemas.openxmlformats.org/officeDocument/2006/relationships/vmlDrawing" Target="../drawings/vmlDrawing1.vml"  /><Relationship Id="rId15" Type="http://schemas.openxmlformats.org/officeDocument/2006/relationships/oleObject" Target="../embeddings/oleObject1.bin"  /><Relationship Id="rId16" Type="http://schemas.openxmlformats.org/officeDocument/2006/relationships/image" Target="../media/image1.pn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9" name="Object 15"/>
          <p:cNvGraphicFramePr>
            <a:graphicFrameLocks noChangeAspect="1"/>
          </p:cNvGraphicFramePr>
          <p:nvPr/>
        </p:nvGraphicFramePr>
        <p:xfrm>
          <a:off x="0" y="0"/>
          <a:ext cx="91440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" name="Image" r:id="rId15" imgW="6750000" imgH="1165000" progId="">
                  <p:embed/>
                </p:oleObj>
              </mc:Choice>
              <mc:Fallback>
                <p:oleObj name="Image" r:id="rId15" imgW="6750000" imgH="1165000" progId="">
                  <p:embed/>
                  <p:pic>
                    <p:nvPicPr>
                      <p:cNvPr id="0" name="Picture 1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5808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4D4D4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B2B2B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Freeform 16"/>
          <p:cNvSpPr>
            <a:spLocks/>
          </p:cNvSpPr>
          <p:nvPr/>
        </p:nvSpPr>
        <p:spPr bwMode="gray">
          <a:xfrm>
            <a:off x="2124075" y="260350"/>
            <a:ext cx="7027863" cy="720725"/>
          </a:xfrm>
          <a:custGeom>
            <a:avLst/>
            <a:gdLst/>
            <a:ahLst/>
            <a:cxnLst>
              <a:cxn ang="0">
                <a:pos x="0" y="657"/>
              </a:cxn>
              <a:cxn ang="0">
                <a:pos x="4134" y="657"/>
              </a:cxn>
              <a:cxn ang="0">
                <a:pos x="4134" y="0"/>
              </a:cxn>
              <a:cxn ang="0">
                <a:pos x="401" y="1"/>
              </a:cxn>
              <a:cxn ang="0">
                <a:pos x="0" y="657"/>
              </a:cxn>
            </a:cxnLst>
            <a:rect l="0" t="0" r="r" b="b"/>
            <a:pathLst>
              <a:path w="4134" h="657">
                <a:moveTo>
                  <a:pt x="0" y="657"/>
                </a:moveTo>
                <a:lnTo>
                  <a:pt x="4134" y="657"/>
                </a:lnTo>
                <a:lnTo>
                  <a:pt x="4134" y="0"/>
                </a:lnTo>
                <a:lnTo>
                  <a:pt x="401" y="1"/>
                </a:lnTo>
                <a:lnTo>
                  <a:pt x="0" y="657"/>
                </a:lnTo>
                <a:close/>
              </a:path>
            </a:pathLst>
          </a:cu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41" name="Freeform 17"/>
          <p:cNvSpPr>
            <a:spLocks/>
          </p:cNvSpPr>
          <p:nvPr/>
        </p:nvSpPr>
        <p:spPr bwMode="ltGray">
          <a:xfrm>
            <a:off x="0" y="981075"/>
            <a:ext cx="2124075" cy="2889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38" y="0"/>
              </a:cxn>
              <a:cxn ang="0">
                <a:pos x="1138" y="182"/>
              </a:cxn>
              <a:cxn ang="0">
                <a:pos x="0" y="181"/>
              </a:cxn>
              <a:cxn ang="0">
                <a:pos x="0" y="0"/>
              </a:cxn>
            </a:cxnLst>
            <a:rect l="0" t="0" r="r" b="b"/>
            <a:pathLst>
              <a:path w="1338" h="182">
                <a:moveTo>
                  <a:pt x="0" y="0"/>
                </a:moveTo>
                <a:lnTo>
                  <a:pt x="1338" y="0"/>
                </a:lnTo>
                <a:lnTo>
                  <a:pt x="1138" y="182"/>
                </a:lnTo>
                <a:lnTo>
                  <a:pt x="0" y="1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71600"/>
            <a:ext cx="8229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altLang="ko-KR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514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ko-KR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7432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ko-KR" altLang="ko-K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819400" y="327025"/>
            <a:ext cx="60960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en-US" altLang="ko-KR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j-lt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j-lt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j-lt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j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idx="0"/>
          </p:nvPr>
        </p:nvSpPr>
        <p:spPr>
          <a:xfrm>
            <a:off x="2971800" y="1480071"/>
            <a:ext cx="6019800" cy="1012825"/>
          </a:xfrm>
        </p:spPr>
        <p:txBody>
          <a:bodyPr/>
          <a:lstStyle/>
          <a:p>
            <a:pPr lvl="0">
              <a:defRPr/>
            </a:pPr>
            <a:r>
              <a:rPr lang="ko-KR" altLang="en-US" sz="3200" b="1">
                <a:latin typeface="Vani"/>
                <a:ea typeface="HY견고딕"/>
                <a:cs typeface="Vani"/>
              </a:rPr>
              <a:t>주제</a:t>
            </a:r>
            <a:r>
              <a:rPr lang="en-US" altLang="ko-KR" sz="3200" b="1">
                <a:latin typeface="Vani"/>
                <a:ea typeface="HY견고딕"/>
                <a:cs typeface="Vani"/>
              </a:rPr>
              <a:t>:</a:t>
            </a:r>
            <a:endParaRPr lang="en-US" altLang="ko-KR" sz="3200" b="1">
              <a:latin typeface="Vani"/>
              <a:ea typeface="HY견고딕"/>
              <a:cs typeface="Van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144" y="2382830"/>
            <a:ext cx="1891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en-US" altLang="ko-KR" sz="2400" b="1" spc="-150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5364088" y="4221089"/>
            <a:ext cx="3672408" cy="1728192"/>
          </a:xfrm>
          <a:prstGeom prst="roundRect">
            <a:avLst>
              <a:gd name="adj" fmla="val 16667"/>
            </a:avLst>
          </a:prstGeom>
          <a:ln>
            <a:headEnd w="med" len="med"/>
            <a:tailEnd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A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반 오전</a:t>
            </a:r>
            <a:endParaRPr lang="ko-KR" altLang="en-US" sz="2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학번 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2020100043</a:t>
            </a:r>
            <a:endParaRPr lang="en-US" altLang="ko-KR" sz="2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이름</a:t>
            </a:r>
            <a:r>
              <a:rPr lang="en-US" altLang="ko-KR" sz="2400" b="1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2400" b="1">
                <a:solidFill>
                  <a:schemeClr val="tx1"/>
                </a:solidFill>
                <a:latin typeface="맑은 고딕"/>
                <a:ea typeface="맑은 고딕"/>
              </a:rPr>
              <a:t>유승혜</a:t>
            </a:r>
            <a:endParaRPr lang="ko-KR" altLang="en-US" sz="2400" b="1">
              <a:solidFill>
                <a:schemeClr val="tx1"/>
              </a:solidFill>
              <a:latin typeface="맑은 고딕"/>
              <a:ea typeface="맑은 고딕"/>
            </a:endParaRPr>
          </a:p>
          <a:p>
            <a:pPr lvl="0">
              <a:defRPr/>
            </a:pPr>
            <a:endParaRPr kumimoji="0" lang="ko-KR" altLang="en-US" sz="2400" b="0" i="0" u="none" strike="noStrike" cap="none" normalizeH="0" baseline="0">
              <a:solidFill>
                <a:schemeClr val="tx1"/>
              </a:solidFill>
              <a:effectLst/>
              <a:latin typeface="맑은 고딕"/>
              <a:ea typeface="맑은 고딕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496" y="476672"/>
            <a:ext cx="4968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i="1">
                <a:solidFill>
                  <a:schemeClr val="bg1"/>
                </a:solidFill>
                <a:latin typeface="Vani"/>
                <a:cs typeface="Vani"/>
              </a:rPr>
              <a:t>윈도우 </a:t>
            </a:r>
            <a:r>
              <a:rPr lang="en-US" altLang="ko-KR" sz="2800" b="1" i="1">
                <a:solidFill>
                  <a:schemeClr val="bg1"/>
                </a:solidFill>
                <a:latin typeface="Vani"/>
                <a:cs typeface="Vani"/>
              </a:rPr>
              <a:t> </a:t>
            </a:r>
            <a:r>
              <a:rPr lang="ko-KR" altLang="en-US" sz="2800" b="1" i="1">
                <a:solidFill>
                  <a:schemeClr val="bg1"/>
                </a:solidFill>
                <a:latin typeface="Vani"/>
                <a:cs typeface="Vani"/>
              </a:rPr>
              <a:t>프로그래밍</a:t>
            </a:r>
            <a:endParaRPr lang="ko-KR" altLang="en-US" sz="2800" b="1" i="1">
              <a:solidFill>
                <a:schemeClr val="bg1"/>
              </a:solidFill>
              <a:latin typeface="Vani"/>
              <a:cs typeface="Vani"/>
            </a:endParaRPr>
          </a:p>
        </p:txBody>
      </p:sp>
      <p:sp>
        <p:nvSpPr>
          <p:cNvPr id="2051" name=""/>
          <p:cNvSpPr txBox="1"/>
          <p:nvPr/>
        </p:nvSpPr>
        <p:spPr>
          <a:xfrm>
            <a:off x="4355976" y="1628800"/>
            <a:ext cx="4392488" cy="432048"/>
          </a:xfrm>
          <a:prstGeom prst="rect">
            <a:avLst/>
          </a:prstGeom>
        </p:spPr>
        <p:txBody>
          <a:bodyPr wrap="none"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600" b="1" i="1">
                <a:solidFill>
                  <a:schemeClr val="lt1"/>
                </a:solidFill>
                <a:latin typeface="HY견고딕"/>
                <a:ea typeface="HY견고딕"/>
              </a:rPr>
              <a:t>나만의 다이어리 구현하기</a:t>
            </a:r>
            <a:endParaRPr lang="ko-KR" altLang="en-US" sz="2600" b="1" i="1">
              <a:solidFill>
                <a:schemeClr val="lt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데이터 파일 구조 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1520" y="3717032"/>
            <a:ext cx="1152128" cy="1152128"/>
          </a:xfrm>
          <a:prstGeom prst="rect">
            <a:avLst/>
          </a:prstGeom>
        </p:spPr>
      </p:pic>
      <p:cxnSp>
        <p:nvCxnSpPr>
          <p:cNvPr id="14" name=""/>
          <p:cNvCxnSpPr>
            <a:stCxn id="4" idx="3"/>
            <a:endCxn id="28" idx="1"/>
          </p:cNvCxnSpPr>
          <p:nvPr/>
        </p:nvCxnSpPr>
        <p:spPr>
          <a:xfrm rot="5400000" flipH="1" flipV="1">
            <a:off x="917594" y="3158970"/>
            <a:ext cx="162018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057b9"/>
            </a:solidFill>
            <a:prstDash val="solid"/>
            <a:round/>
            <a:headEnd w="med" len="med"/>
            <a:tailEnd type="arrow" w="med" len="med"/>
          </a:ln>
          <a:effectLst/>
        </p:spPr>
      </p:cxnSp>
      <p:cxnSp>
        <p:nvCxnSpPr>
          <p:cNvPr id="15" name=""/>
          <p:cNvCxnSpPr>
            <a:stCxn id="4" idx="3"/>
            <a:endCxn id="29" idx="1"/>
          </p:cNvCxnSpPr>
          <p:nvPr/>
        </p:nvCxnSpPr>
        <p:spPr>
          <a:xfrm>
            <a:off x="1403648" y="4293096"/>
            <a:ext cx="648072" cy="360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057b9"/>
            </a:solidFill>
            <a:prstDash val="solid"/>
            <a:round/>
            <a:headEnd w="med" len="med"/>
            <a:tailEnd type="arrow" w="med" len="med"/>
          </a:ln>
          <a:effectLst/>
        </p:spPr>
      </p:cxnSp>
      <p:cxnSp>
        <p:nvCxnSpPr>
          <p:cNvPr id="16" name=""/>
          <p:cNvCxnSpPr>
            <a:stCxn id="4" idx="3"/>
            <a:endCxn id="30" idx="1"/>
          </p:cNvCxnSpPr>
          <p:nvPr/>
        </p:nvCxnSpPr>
        <p:spPr>
          <a:xfrm rot="16200000" flipH="1">
            <a:off x="917594" y="4779150"/>
            <a:ext cx="1620180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057b9"/>
            </a:solidFill>
            <a:prstDash val="solid"/>
            <a:round/>
            <a:headEnd w="med" len="med"/>
            <a:tailEnd type="arrow" w="med" len="med"/>
          </a:ln>
          <a:effectLst/>
        </p:spPr>
      </p:cxnSp>
      <p:sp>
        <p:nvSpPr>
          <p:cNvPr id="17" name=""/>
          <p:cNvSpPr txBox="1"/>
          <p:nvPr/>
        </p:nvSpPr>
        <p:spPr>
          <a:xfrm>
            <a:off x="3635896" y="2636912"/>
            <a:ext cx="252595" cy="36155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18" name="TextBox 2"/>
          <p:cNvSpPr txBox="1"/>
          <p:nvPr/>
        </p:nvSpPr>
        <p:spPr>
          <a:xfrm>
            <a:off x="3419872" y="3861048"/>
            <a:ext cx="2736304" cy="1061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defTabSz="1466850" latinLnBrk="1">
              <a:spcAft>
                <a:spcPct val="15000"/>
              </a:spcAft>
              <a:buFont typeface="Arial"/>
              <a:buNone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가계부의 입출금 세부 내역</a:t>
            </a:r>
            <a:r>
              <a:rPr lang="en-US" altLang="ko-KR" sz="1600" b="1" spc="200">
                <a:latin typeface="맑은 고딕"/>
                <a:ea typeface="맑은 고딕"/>
              </a:rPr>
              <a:t>(</a:t>
            </a:r>
            <a:r>
              <a:rPr lang="ko-KR" altLang="en-US" sz="1600" b="1" spc="200">
                <a:latin typeface="맑은 고딕"/>
                <a:ea typeface="맑은 고딕"/>
              </a:rPr>
              <a:t>분류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날짜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구분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금액</a:t>
            </a:r>
            <a:r>
              <a:rPr lang="en-US" altLang="ko-KR" sz="1600" b="1" spc="200">
                <a:latin typeface="맑은 고딕"/>
                <a:ea typeface="맑은 고딕"/>
              </a:rPr>
              <a:t>)</a:t>
            </a:r>
            <a:r>
              <a:rPr lang="ko-KR" altLang="en-US" sz="1600" b="1" spc="200">
                <a:latin typeface="맑은 고딕"/>
                <a:ea typeface="맑은 고딕"/>
              </a:rPr>
              <a:t>을 기록한 </a:t>
            </a:r>
            <a:r>
              <a:rPr lang="en-US" altLang="ko-KR" sz="1600" b="1" spc="200">
                <a:latin typeface="맑은 고딕"/>
                <a:ea typeface="맑은 고딕"/>
              </a:rPr>
              <a:t>cash.txt</a:t>
            </a:r>
            <a:r>
              <a:rPr lang="ko-KR" altLang="en-US" sz="1600" b="1" spc="200">
                <a:latin typeface="맑은 고딕"/>
                <a:ea typeface="맑은 고딕"/>
              </a:rPr>
              <a:t>파일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3419872" y="2204864"/>
            <a:ext cx="2736304" cy="819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defTabSz="1466850" latinLnBrk="1">
              <a:spcAft>
                <a:spcPct val="15000"/>
              </a:spcAft>
              <a:buFont typeface="Arial"/>
              <a:buNone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 세부 사항</a:t>
            </a:r>
            <a:r>
              <a:rPr lang="en-US" altLang="ko-KR" sz="1600" b="1" spc="200">
                <a:latin typeface="맑은 고딕"/>
                <a:ea typeface="맑은 고딕"/>
              </a:rPr>
              <a:t>(</a:t>
            </a:r>
            <a:r>
              <a:rPr lang="ko-KR" altLang="en-US" sz="1600" b="1" spc="200">
                <a:latin typeface="맑은 고딕"/>
                <a:ea typeface="맑은 고딕"/>
              </a:rPr>
              <a:t>날짜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중요도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제목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내용</a:t>
            </a:r>
            <a:r>
              <a:rPr lang="en-US" altLang="ko-KR" sz="1600" b="1" spc="200">
                <a:latin typeface="맑은 고딕"/>
                <a:ea typeface="맑은 고딕"/>
              </a:rPr>
              <a:t>)</a:t>
            </a:r>
            <a:r>
              <a:rPr lang="ko-KR" altLang="en-US" sz="1600" b="1" spc="200">
                <a:latin typeface="맑은 고딕"/>
                <a:ea typeface="맑은 고딕"/>
              </a:rPr>
              <a:t>을 기록한 </a:t>
            </a:r>
            <a:r>
              <a:rPr lang="en-US" altLang="ko-KR" sz="1600" b="1" spc="200">
                <a:latin typeface="맑은 고딕"/>
                <a:ea typeface="맑은 고딕"/>
              </a:rPr>
              <a:t>schedule.txt</a:t>
            </a:r>
            <a:r>
              <a:rPr lang="ko-KR" altLang="en-US" sz="1600" b="1" spc="200">
                <a:latin typeface="맑은 고딕"/>
                <a:ea typeface="맑은 고딕"/>
              </a:rPr>
              <a:t>파일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90489" y="3573016"/>
            <a:ext cx="1429983" cy="1429983"/>
          </a:xfrm>
          <a:prstGeom prst="rect">
            <a:avLst/>
          </a:prstGeom>
        </p:spPr>
      </p:pic>
      <p:sp>
        <p:nvSpPr>
          <p:cNvPr id="21" name="TextBox 2"/>
          <p:cNvSpPr txBox="1"/>
          <p:nvPr/>
        </p:nvSpPr>
        <p:spPr>
          <a:xfrm>
            <a:off x="3491880" y="5487858"/>
            <a:ext cx="2736304" cy="821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 defTabSz="1466850" latinLnBrk="1">
              <a:spcAft>
                <a:spcPct val="15000"/>
              </a:spcAft>
              <a:buFont typeface="Arial"/>
              <a:buNone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메모 폼에서 기록한 제목 및 내용을 기록한</a:t>
            </a:r>
            <a:r>
              <a:rPr lang="en-US" altLang="ko-KR" sz="1600" b="1" spc="200">
                <a:latin typeface="맑은 고딕"/>
                <a:ea typeface="맑은 고딕"/>
              </a:rPr>
              <a:t>momo.txt</a:t>
            </a:r>
            <a:r>
              <a:rPr lang="ko-KR" altLang="en-US" sz="1600" b="1" spc="200">
                <a:latin typeface="맑은 고딕"/>
                <a:ea typeface="맑은 고딕"/>
              </a:rPr>
              <a:t>파일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  <p:cxnSp>
        <p:nvCxnSpPr>
          <p:cNvPr id="22" name=""/>
          <p:cNvCxnSpPr>
            <a:stCxn id="19" idx="3"/>
            <a:endCxn id="20" idx="1"/>
          </p:cNvCxnSpPr>
          <p:nvPr/>
        </p:nvCxnSpPr>
        <p:spPr>
          <a:xfrm rot="16200000" flipH="1">
            <a:off x="5936735" y="2834254"/>
            <a:ext cx="1673194" cy="12343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  <a:effectLst/>
        </p:spPr>
      </p:cxnSp>
      <p:cxnSp>
        <p:nvCxnSpPr>
          <p:cNvPr id="23" name=""/>
          <p:cNvCxnSpPr>
            <a:stCxn id="18" idx="3"/>
            <a:endCxn id="20" idx="1"/>
          </p:cNvCxnSpPr>
          <p:nvPr/>
        </p:nvCxnSpPr>
        <p:spPr>
          <a:xfrm>
            <a:off x="6156176" y="4272151"/>
            <a:ext cx="1234313" cy="158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  <a:effectLst/>
        </p:spPr>
      </p:cxnSp>
      <p:cxnSp>
        <p:nvCxnSpPr>
          <p:cNvPr id="24" name=""/>
          <p:cNvCxnSpPr>
            <a:stCxn id="21" idx="3"/>
            <a:endCxn id="20" idx="1"/>
          </p:cNvCxnSpPr>
          <p:nvPr/>
        </p:nvCxnSpPr>
        <p:spPr>
          <a:xfrm rot="5400000" flipH="1" flipV="1">
            <a:off x="6004046" y="4512145"/>
            <a:ext cx="1610581" cy="11623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w="med" len="med"/>
            <a:tailEnd type="arrow" w="med" len="med"/>
          </a:ln>
          <a:effectLst/>
        </p:spPr>
      </p:cxnSp>
      <p:sp>
        <p:nvSpPr>
          <p:cNvPr id="26" name=""/>
          <p:cNvSpPr txBox="1"/>
          <p:nvPr/>
        </p:nvSpPr>
        <p:spPr>
          <a:xfrm>
            <a:off x="7505218" y="3068583"/>
            <a:ext cx="1243246" cy="36041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MainForm</a:t>
            </a:r>
            <a:endParaRPr lang="en-US" altLang="ko-KR"/>
          </a:p>
        </p:txBody>
      </p:sp>
      <p:sp>
        <p:nvSpPr>
          <p:cNvPr id="28" name=""/>
          <p:cNvSpPr/>
          <p:nvPr/>
        </p:nvSpPr>
        <p:spPr>
          <a:xfrm>
            <a:off x="2051720" y="2204864"/>
            <a:ext cx="1368152" cy="936104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중요도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중요도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중요도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0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0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90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051720" y="3861048"/>
            <a:ext cx="1368152" cy="936104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분류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구분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금액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분류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구분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금액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분류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날짜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구분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금액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93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2051720" y="5445224"/>
            <a:ext cx="1368152" cy="936104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제목</a:t>
            </a: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;</a:t>
            </a:r>
            <a:r>
              <a:rPr kumimoji="0" lang="ko-KR" altLang="en-US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내용</a:t>
            </a:r>
            <a:endParaRPr kumimoji="0" lang="ko-KR" altLang="en-US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en-US" altLang="ko-KR" sz="930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kumimoji="0" lang="en-US" altLang="ko-KR" sz="930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en-US" sz="930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051720" y="1864285"/>
            <a:ext cx="1371173" cy="34057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1700">
                <a:solidFill>
                  <a:srgbClr val="3057b9"/>
                </a:solidFill>
              </a:rPr>
              <a:t>schedule.txt</a:t>
            </a:r>
            <a:endParaRPr lang="en-US" altLang="ko-KR" sz="1700">
              <a:solidFill>
                <a:srgbClr val="3057b9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267744" y="3520053"/>
            <a:ext cx="963895" cy="340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700">
                <a:solidFill>
                  <a:srgbClr val="3057b9"/>
                </a:solidFill>
              </a:rPr>
              <a:t>cash.txt</a:t>
            </a:r>
            <a:endParaRPr lang="en-US" altLang="ko-KR" sz="1700">
              <a:solidFill>
                <a:srgbClr val="3057b9"/>
              </a:solidFill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2195736" y="5101922"/>
            <a:ext cx="1106770" cy="3433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700">
                <a:solidFill>
                  <a:srgbClr val="3057b9"/>
                </a:solidFill>
              </a:rPr>
              <a:t>memo.txt</a:t>
            </a:r>
            <a:endParaRPr lang="en-US" altLang="ko-KR" sz="1700">
              <a:solidFill>
                <a:srgbClr val="3057b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주요 기능</a:t>
            </a:r>
            <a:r>
              <a:rPr lang="en-US" altLang="ko-KR" b="1">
                <a:latin typeface="맑은 고딕"/>
                <a:ea typeface="맑은 고딕"/>
              </a:rPr>
              <a:t>(1/N)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Moneybag-HOME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9550" y="5178678"/>
            <a:ext cx="7920880" cy="1420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날짜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중요도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제목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내용을 기록한 일정 세부사항을 적어서 리스트 뷰에 저장한다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선택한 날짜의 내용은 수정 및 삭제가 가능하다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선택한 날짜의 내용을 아래 텍스트 박스에서 볼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확인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버튼을 누르면 저장된 데이터를 메인 폼에서 확인할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72910" y="1268760"/>
            <a:ext cx="5235393" cy="3581710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주요 기능</a:t>
            </a:r>
            <a:r>
              <a:rPr lang="en-US" altLang="ko-KR" b="1">
                <a:latin typeface="맑은 고딕"/>
                <a:ea typeface="맑은 고딕"/>
              </a:rPr>
              <a:t>(2/N)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Moneybag-HOME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4941168"/>
            <a:ext cx="7920880" cy="1657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입금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을 누르면 </a:t>
            </a:r>
            <a:r>
              <a:rPr lang="en-US" altLang="ko-KR" sz="1600" b="1" spc="200">
                <a:latin typeface="맑은 고딕"/>
                <a:ea typeface="맑은 고딕"/>
              </a:rPr>
              <a:t>‘+’</a:t>
            </a:r>
            <a:r>
              <a:rPr lang="ko-KR" altLang="en-US" sz="1600" b="1" spc="200">
                <a:latin typeface="맑은 고딕"/>
                <a:ea typeface="맑은 고딕"/>
              </a:rPr>
              <a:t>로 </a:t>
            </a: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출금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을 누르면 </a:t>
            </a:r>
            <a:r>
              <a:rPr lang="en-US" altLang="ko-KR" sz="1600" b="1" spc="200">
                <a:latin typeface="맑은 고딕"/>
                <a:ea typeface="맑은 고딕"/>
              </a:rPr>
              <a:t>‘-’</a:t>
            </a:r>
            <a:r>
              <a:rPr lang="ko-KR" altLang="en-US" sz="1600" b="1" spc="200">
                <a:latin typeface="맑은 고딕"/>
                <a:ea typeface="맑은 고딕"/>
              </a:rPr>
              <a:t>로 들어가서 총 금액을 계산할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날짜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분류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금액을 기록한 입출금 내역을 리스트 뷰에 저장한다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삭제 버튼을 누르면 리스트뷰에서 삭제되고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삭제된 금액만큼 총 금액이 다시 계산된다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확인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버튼을 메인 폼에서 저장된 데이터를 확인할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89915" y="1340768"/>
            <a:ext cx="4564170" cy="345638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주요 기능</a:t>
            </a:r>
            <a:r>
              <a:rPr lang="en-US" altLang="ko-KR" b="1">
                <a:latin typeface="맑은 고딕"/>
                <a:ea typeface="맑은 고딕"/>
              </a:rPr>
              <a:t>(3/N)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Moneybag-HOME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5373216"/>
            <a:ext cx="7920880" cy="116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제목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내용을 기록한 메모를 리스트 뷰에 저장한다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선택한 제목의 메모를 수정하여 다시 저장할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리스트뷰에서 선택한 내용을 삭제할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확인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 버튼을 누르면 메인에서 저장된 메모를 확인할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62008" y="1384965"/>
            <a:ext cx="4419983" cy="3772227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주요 기능</a:t>
            </a:r>
            <a:r>
              <a:rPr lang="en-US" altLang="ko-KR" b="1">
                <a:latin typeface="맑은 고딕"/>
                <a:ea typeface="맑은 고딕"/>
              </a:rPr>
              <a:t>(4/N)</a:t>
            </a:r>
            <a:endParaRPr lang="en-US" altLang="ko-KR" b="1">
              <a:latin typeface="맑은 고딕"/>
              <a:ea typeface="맑은 고딕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648" y="2267580"/>
            <a:ext cx="215366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chemeClr val="bg1"/>
                </a:solidFill>
                <a:latin typeface="맑은 고딕"/>
                <a:ea typeface="맑은 고딕"/>
              </a:rPr>
              <a:t>Moneybag-HOME</a:t>
            </a:r>
            <a:endParaRPr lang="ko-KR" altLang="en-US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392181"/>
            <a:ext cx="7920880" cy="1133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 관리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가계부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메모 메뉴를 통해 다른 폼으로 이동할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Schedule</a:t>
            </a:r>
            <a:r>
              <a:rPr lang="ko-KR" altLang="en-US" sz="1600" b="1" spc="200">
                <a:latin typeface="맑은 고딕"/>
                <a:ea typeface="맑은 고딕"/>
              </a:rPr>
              <a:t> 폼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r>
              <a:rPr lang="en-US" altLang="ko-KR" sz="1600" b="1" spc="200">
                <a:latin typeface="맑은 고딕"/>
                <a:ea typeface="맑은 고딕"/>
              </a:rPr>
              <a:t>CashBook</a:t>
            </a:r>
            <a:r>
              <a:rPr lang="ko-KR" altLang="en-US" sz="1600" b="1" spc="200">
                <a:latin typeface="맑은 고딕"/>
                <a:ea typeface="맑은 고딕"/>
              </a:rPr>
              <a:t>폼</a:t>
            </a:r>
            <a:r>
              <a:rPr lang="en-US" altLang="ko-KR" sz="1600" b="1" spc="200">
                <a:latin typeface="맑은 고딕"/>
                <a:ea typeface="맑은 고딕"/>
              </a:rPr>
              <a:t>, Memo</a:t>
            </a:r>
            <a:r>
              <a:rPr lang="ko-KR" altLang="en-US" sz="1600" b="1" spc="200">
                <a:latin typeface="맑은 고딕"/>
                <a:ea typeface="맑은 고딕"/>
              </a:rPr>
              <a:t>폼에서 저장한 데이터를 메인 폼에서 한 눈에 확인할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검색기능을 통해 중요도 별로 검색 가능하다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328" y="1431679"/>
            <a:ext cx="4511687" cy="3149449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7266" y="1916832"/>
            <a:ext cx="4753206" cy="3318044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보완 사항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"/>
              <a:defRPr/>
            </a:pP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"/>
              <a:defRPr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>
          <a:xfrm>
            <a:off x="456327" y="2107624"/>
            <a:ext cx="8136904" cy="4057679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로그인 기능을 추가하여 사용자만 볼 수 있도록 한다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en-US" altLang="ko-KR" sz="1600" b="1">
              <a:latin typeface="맑은 고딕"/>
              <a:ea typeface="맑은 고딕"/>
            </a:endParaRPr>
          </a:p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메인에 작성된 데이터를 다른 폼으로 가져와서 수정 및 삭제가 가능하도록 보완한다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en-US" altLang="ko-KR" sz="1600" b="1">
              <a:latin typeface="맑은 고딕"/>
              <a:ea typeface="맑은 고딕"/>
            </a:endParaRPr>
          </a:p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일정을 검색할 때 분류 기준을 더 추가하여 사용자가 편리하도록 보완한다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en-US" altLang="ko-KR" sz="1600" b="1">
              <a:latin typeface="맑은 고딕"/>
              <a:ea typeface="맑은 고딕"/>
            </a:endParaRPr>
          </a:p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가계부에 수정 기능을 추가하여 금액 변동이 있을 시에 다시 계산하도록 한다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en-US" altLang="ko-KR" sz="1600" b="1">
              <a:latin typeface="맑은 고딕"/>
              <a:ea typeface="맑은 고딕"/>
            </a:endParaRPr>
          </a:p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빈 내용이 저장되었을 때는 리스트뷰에 저장되지 않도록 보완하는 코드를 작성한다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en-US" altLang="ko-KR" sz="1600" b="1">
              <a:latin typeface="맑은 고딕"/>
              <a:ea typeface="맑은 고딕"/>
            </a:endParaRPr>
          </a:p>
          <a:p>
            <a:pPr marL="285750" indent="-285750" latinLnBrk="1">
              <a:buFont typeface="Arial"/>
              <a:buChar char="•"/>
              <a:defRPr/>
            </a:pPr>
            <a:r>
              <a:rPr lang="ko-KR" altLang="en-US" sz="1600" b="1">
                <a:latin typeface="맑은 고딕"/>
                <a:ea typeface="맑은 고딕"/>
              </a:rPr>
              <a:t>많은 경우의 수를 생각하여 일어날 수 있는 오류에 대한 예외처리를 해 준다</a:t>
            </a:r>
            <a:r>
              <a:rPr lang="en-US" altLang="ko-KR" sz="1600" b="1">
                <a:latin typeface="맑은 고딕"/>
                <a:ea typeface="맑은 고딕"/>
              </a:rPr>
              <a:t>.</a:t>
            </a:r>
            <a:endParaRPr lang="ko-KR" altLang="en-US" sz="1600" b="1">
              <a:latin typeface="맑은 고딕"/>
              <a:ea typeface="맑은 고딕"/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blackWhite">
          <a:xfrm>
            <a:off x="548189" y="1556792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보완 사항</a:t>
            </a:r>
            <a:endParaRPr lang="en-US" altLang="ko-KR" sz="28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/>
          <p:cNvSpPr>
            <a:spLocks noChangeArrowheads="1"/>
          </p:cNvSpPr>
          <p:nvPr/>
        </p:nvSpPr>
        <p:spPr>
          <a:xfrm>
            <a:off x="467544" y="1755840"/>
            <a:ext cx="8136904" cy="455348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marL="285750" indent="-285750" latinLnBrk="1">
              <a:buFont typeface="Arial"/>
              <a:buChar char="•"/>
              <a:defRPr/>
            </a:pPr>
            <a:endParaRPr lang="en-US" altLang="ko-KR" sz="1600">
              <a:latin typeface="맑은 고딕"/>
              <a:ea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개발 후기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7504" y="1755840"/>
            <a:ext cx="8496944" cy="160115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Char char="•"/>
              <a:defRPr/>
            </a:pPr>
            <a:endParaRPr lang="en-US" altLang="ko-KR" sz="2000"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07504" y="4293096"/>
            <a:ext cx="8930580" cy="1728192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665046" tIns="687324" rIns="665046" bIns="234696" anchor="t" anchorCtr="0">
            <a:noAutofit/>
          </a:bodyPr>
          <a:lstStyle/>
          <a:p>
            <a:pPr marL="285750" lvl="1" indent="-285750" defTabSz="1289050" latinLnBrk="1">
              <a:spcAft>
                <a:spcPct val="15000"/>
              </a:spcAft>
              <a:buFontTx/>
              <a:buChar char="•"/>
              <a:defRPr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blackWhite">
          <a:xfrm>
            <a:off x="899592" y="1268760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ko-KR" altLang="en-US" sz="2800" b="1">
                <a:solidFill>
                  <a:schemeClr val="bg1"/>
                </a:solidFill>
                <a:latin typeface="맑은 고딕"/>
                <a:ea typeface="맑은 고딕"/>
              </a:rPr>
              <a:t>개발 후기</a:t>
            </a:r>
            <a:endParaRPr lang="en-US" altLang="ko-KR" sz="28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559" y="2060848"/>
            <a:ext cx="7920880" cy="3957046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285750" lvl="1" indent="-285750" defTabSz="1466850" latinLnBrk="1">
              <a:lnSpc>
                <a:spcPct val="110000"/>
              </a:lnSpc>
              <a:spcBef>
                <a:spcPts val="9"/>
              </a:spcBef>
              <a:spcAft>
                <a:spcPts val="288"/>
              </a:spcAft>
              <a:buFont typeface="Arial"/>
              <a:buChar char="•"/>
              <a:defRPr/>
            </a:pP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직접 프로그램을 구현하면서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개선해야 할 점이 끊임없이 보였습니다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수정을 반복하면서 개발의 어려움을 느낄 수 있었습니다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이후에 더 오랜시간을 투자하여 개선하고 싶습니다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endParaRPr lang="ko-KR" altLang="en-US" sz="1600" b="1" spc="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lvl="1" indent="-285750" defTabSz="1466850" latinLnBrk="1">
              <a:lnSpc>
                <a:spcPct val="110000"/>
              </a:lnSpc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배웠던 이론을 직접 실습함으로써 더 깊이 있게 알 수 있었습니다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모르는 부분은 구글링을 하면서 새로 학습하며 진행했습니다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이론으로만 알고 넘어갔더라면 몰랐을 부분들과 잘못 알고 있었던 내용을 바로잡을 수 있었습니다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 spc="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lvl="1" indent="-285750" defTabSz="1466850" latinLnBrk="1">
              <a:lnSpc>
                <a:spcPct val="110000"/>
              </a:lnSpc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오류를 발견한 순간에는 좌절하기도 했지만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수정해서 오류를 해결하고 문제 없이 작동했을 때는 매우 뿌듯하고 즐거웠습니다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en-US" altLang="ko-KR" sz="1600" b="1" spc="20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285750" lvl="1" indent="-285750" defTabSz="1466850" latinLnBrk="1">
              <a:lnSpc>
                <a:spcPct val="110000"/>
              </a:lnSpc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이번 개발은 저의 맞춤형 다이어리이기 때문에 저의 요구사항만을 반영했습니다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만약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다양한 사람들을 위한 개발이었다면 더 많은 사용자를 고려하고 끊임없이 요구사항을 반영해야 했을 것입니다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이 어려움을 인지하고 깨달은 것이 개발자로서 아주 중요한 배움이었습니다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solidFill>
                  <a:schemeClr val="tx1"/>
                </a:solidFill>
                <a:latin typeface="맑은 고딕"/>
                <a:ea typeface="맑은 고딕"/>
              </a:rPr>
              <a:t> 앞으로 이 어려움을 이겨내기 위해 더 많은 공부가 필요하다고 느꼈습니다</a:t>
            </a:r>
            <a:r>
              <a:rPr lang="en-US" altLang="ko-KR" sz="1600" b="1" spc="20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lang="ko-KR" altLang="en-US" sz="1600" b="1" spc="20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목차</a:t>
            </a:r>
            <a:endParaRPr lang="en-US" altLang="ko-KR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69678" name="AutoShape 46"/>
          <p:cNvSpPr>
            <a:spLocks noChangeArrowheads="1"/>
          </p:cNvSpPr>
          <p:nvPr/>
        </p:nvSpPr>
        <p:spPr bwMode="ltGray">
          <a:xfrm rot="5400000">
            <a:off x="-2422526" y="1474788"/>
            <a:ext cx="4824413" cy="4770438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79" name="AutoShape 47"/>
          <p:cNvSpPr>
            <a:spLocks noChangeArrowheads="1"/>
          </p:cNvSpPr>
          <p:nvPr/>
        </p:nvSpPr>
        <p:spPr bwMode="ltGray">
          <a:xfrm rot="5400000" flipH="1">
            <a:off x="-2016918" y="1910556"/>
            <a:ext cx="4032250" cy="39290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36000"/>
                </a:schemeClr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9680" name="AutoShape 48"/>
          <p:cNvSpPr>
            <a:spLocks noChangeArrowheads="1"/>
          </p:cNvSpPr>
          <p:nvPr/>
        </p:nvSpPr>
        <p:spPr bwMode="gray">
          <a:xfrm>
            <a:off x="2547532" y="3645024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1" name="AutoShape 49"/>
          <p:cNvSpPr>
            <a:spLocks noChangeArrowheads="1"/>
          </p:cNvSpPr>
          <p:nvPr/>
        </p:nvSpPr>
        <p:spPr bwMode="gray">
          <a:xfrm>
            <a:off x="2476300" y="306896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개발 환경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2" name="AutoShape 50"/>
          <p:cNvSpPr>
            <a:spLocks noChangeArrowheads="1"/>
          </p:cNvSpPr>
          <p:nvPr/>
        </p:nvSpPr>
        <p:spPr bwMode="gray">
          <a:xfrm>
            <a:off x="2284512" y="249289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요구분석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3" name="AutoShape 51"/>
          <p:cNvSpPr>
            <a:spLocks noChangeArrowheads="1"/>
          </p:cNvSpPr>
          <p:nvPr/>
        </p:nvSpPr>
        <p:spPr bwMode="gray">
          <a:xfrm>
            <a:off x="1921086" y="1918243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684" name="AutoShape 52"/>
          <p:cNvSpPr>
            <a:spLocks noChangeArrowheads="1"/>
          </p:cNvSpPr>
          <p:nvPr/>
        </p:nvSpPr>
        <p:spPr bwMode="gray">
          <a:xfrm>
            <a:off x="1043608" y="134076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9685" name="Group 53"/>
          <p:cNvGrpSpPr>
            <a:grpSpLocks/>
          </p:cNvGrpSpPr>
          <p:nvPr/>
        </p:nvGrpSpPr>
        <p:grpSpPr bwMode="auto">
          <a:xfrm>
            <a:off x="726108" y="1429668"/>
            <a:ext cx="381000" cy="381000"/>
            <a:chOff x="2078" y="1680"/>
            <a:chExt cx="1615" cy="1615"/>
          </a:xfrm>
        </p:grpSpPr>
        <p:sp>
          <p:nvSpPr>
            <p:cNvPr id="69686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7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88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89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0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1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2" name="Group 60"/>
          <p:cNvGrpSpPr>
            <a:grpSpLocks/>
          </p:cNvGrpSpPr>
          <p:nvPr/>
        </p:nvGrpSpPr>
        <p:grpSpPr bwMode="auto">
          <a:xfrm>
            <a:off x="1616286" y="2024606"/>
            <a:ext cx="381000" cy="381000"/>
            <a:chOff x="2078" y="1680"/>
            <a:chExt cx="1615" cy="1615"/>
          </a:xfrm>
        </p:grpSpPr>
        <p:sp>
          <p:nvSpPr>
            <p:cNvPr id="69693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4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695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6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7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698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699" name="Group 67"/>
          <p:cNvGrpSpPr>
            <a:grpSpLocks/>
          </p:cNvGrpSpPr>
          <p:nvPr/>
        </p:nvGrpSpPr>
        <p:grpSpPr bwMode="auto">
          <a:xfrm>
            <a:off x="1979712" y="2569096"/>
            <a:ext cx="381000" cy="381000"/>
            <a:chOff x="2078" y="1680"/>
            <a:chExt cx="1615" cy="1615"/>
          </a:xfrm>
        </p:grpSpPr>
        <p:sp>
          <p:nvSpPr>
            <p:cNvPr id="69700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1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2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3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4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05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06" name="Group 74"/>
          <p:cNvGrpSpPr>
            <a:grpSpLocks/>
          </p:cNvGrpSpPr>
          <p:nvPr/>
        </p:nvGrpSpPr>
        <p:grpSpPr bwMode="auto">
          <a:xfrm>
            <a:off x="2139750" y="3170560"/>
            <a:ext cx="381000" cy="381000"/>
            <a:chOff x="2078" y="1680"/>
            <a:chExt cx="1615" cy="1615"/>
          </a:xfrm>
        </p:grpSpPr>
        <p:sp>
          <p:nvSpPr>
            <p:cNvPr id="69707" name="Oval 75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8" name="Oval 76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09" name="Oval 7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0" name="Oval 78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8D67E1">
                    <a:gamma/>
                    <a:shade val="0"/>
                    <a:invGamma/>
                  </a:srgbClr>
                </a:gs>
                <a:gs pos="100000">
                  <a:srgbClr val="8D67E1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1" name="Oval 7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2" name="Oval 80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8D67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69713" name="Group 81"/>
          <p:cNvGrpSpPr>
            <a:grpSpLocks/>
          </p:cNvGrpSpPr>
          <p:nvPr/>
        </p:nvGrpSpPr>
        <p:grpSpPr bwMode="auto">
          <a:xfrm>
            <a:off x="2249082" y="3694237"/>
            <a:ext cx="355600" cy="381000"/>
            <a:chOff x="2078" y="1680"/>
            <a:chExt cx="1615" cy="1615"/>
          </a:xfrm>
        </p:grpSpPr>
        <p:sp>
          <p:nvSpPr>
            <p:cNvPr id="69714" name="Oval 82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5" name="Oval 83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9716" name="Oval 8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7" name="Oval 85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E35E23">
                    <a:gamma/>
                    <a:shade val="0"/>
                    <a:invGamma/>
                  </a:srgbClr>
                </a:gs>
                <a:gs pos="100000">
                  <a:srgbClr val="E35E23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8" name="Oval 8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719" name="Oval 87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E35E23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46" name="AutoShape 52"/>
          <p:cNvSpPr>
            <a:spLocks noChangeArrowheads="1"/>
          </p:cNvSpPr>
          <p:nvPr/>
        </p:nvSpPr>
        <p:spPr bwMode="gray">
          <a:xfrm>
            <a:off x="2470386" y="4221088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7" name="Group 53"/>
          <p:cNvGrpSpPr>
            <a:grpSpLocks/>
          </p:cNvGrpSpPr>
          <p:nvPr/>
        </p:nvGrpSpPr>
        <p:grpSpPr bwMode="auto">
          <a:xfrm>
            <a:off x="2152886" y="4309988"/>
            <a:ext cx="381000" cy="381000"/>
            <a:chOff x="2078" y="1680"/>
            <a:chExt cx="1615" cy="1615"/>
          </a:xfrm>
        </p:grpSpPr>
        <p:sp>
          <p:nvSpPr>
            <p:cNvPr id="48" name="Oval 54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49" name="Oval 55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0" name="Oval 56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1" name="Oval 57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FFCC00">
                    <a:gamma/>
                    <a:shade val="0"/>
                    <a:invGamma/>
                  </a:srgbClr>
                </a:gs>
                <a:gs pos="100000">
                  <a:srgbClr val="FFCC00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2" name="Oval 58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3" name="Oval 59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FFCC00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54" name="AutoShape 51"/>
          <p:cNvSpPr>
            <a:spLocks noChangeArrowheads="1"/>
          </p:cNvSpPr>
          <p:nvPr/>
        </p:nvSpPr>
        <p:spPr bwMode="gray">
          <a:xfrm>
            <a:off x="2177955" y="4783877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보완 사항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55" name="Group 60"/>
          <p:cNvGrpSpPr>
            <a:grpSpLocks/>
          </p:cNvGrpSpPr>
          <p:nvPr/>
        </p:nvGrpSpPr>
        <p:grpSpPr bwMode="auto">
          <a:xfrm>
            <a:off x="1873155" y="4890240"/>
            <a:ext cx="381000" cy="381000"/>
            <a:chOff x="2078" y="1680"/>
            <a:chExt cx="1615" cy="1615"/>
          </a:xfrm>
        </p:grpSpPr>
        <p:sp>
          <p:nvSpPr>
            <p:cNvPr id="56" name="Oval 61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7" name="Oval 62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58" name="Oval 63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9" name="Oval 64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48BE67">
                    <a:gamma/>
                    <a:shade val="0"/>
                    <a:invGamma/>
                  </a:srgbClr>
                </a:gs>
                <a:gs pos="100000">
                  <a:srgbClr val="48BE67"/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0" name="Oval 65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1" name="Oval 66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48BE67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62" name="AutoShape 50"/>
          <p:cNvSpPr>
            <a:spLocks noChangeArrowheads="1"/>
          </p:cNvSpPr>
          <p:nvPr/>
        </p:nvSpPr>
        <p:spPr bwMode="gray">
          <a:xfrm>
            <a:off x="1835696" y="5355110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후기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Group 67"/>
          <p:cNvGrpSpPr>
            <a:grpSpLocks/>
          </p:cNvGrpSpPr>
          <p:nvPr/>
        </p:nvGrpSpPr>
        <p:grpSpPr bwMode="auto">
          <a:xfrm>
            <a:off x="1530896" y="5431310"/>
            <a:ext cx="381000" cy="381000"/>
            <a:chOff x="2078" y="1680"/>
            <a:chExt cx="1615" cy="1615"/>
          </a:xfrm>
        </p:grpSpPr>
        <p:sp>
          <p:nvSpPr>
            <p:cNvPr id="64" name="Oval 68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46275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57150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5" name="Oval 69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gamma/>
                    <a:shade val="63529"/>
                    <a:invGamma/>
                  </a:srgbClr>
                </a:gs>
                <a:gs pos="50000">
                  <a:srgbClr val="FFFFFF"/>
                </a:gs>
                <a:gs pos="100000">
                  <a:srgbClr val="FFFFFF">
                    <a:gamma/>
                    <a:shade val="63529"/>
                    <a:invGamma/>
                  </a:srgbClr>
                </a:gs>
              </a:gsLst>
              <a:lin ang="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6" name="Oval 70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7" name="Oval 71"/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8" name="Oval 72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21B3E1">
                    <a:gamma/>
                    <a:shade val="48627"/>
                    <a:invGamma/>
                  </a:srgb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80" name="직사각형 79"/>
          <p:cNvSpPr/>
          <p:nvPr/>
        </p:nvSpPr>
        <p:spPr>
          <a:xfrm>
            <a:off x="2720066" y="3708489"/>
            <a:ext cx="40690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데이터 파일 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구조 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AutoShape 51"/>
          <p:cNvSpPr>
            <a:spLocks noChangeArrowheads="1"/>
          </p:cNvSpPr>
          <p:nvPr/>
        </p:nvSpPr>
        <p:spPr bwMode="gray">
          <a:xfrm>
            <a:off x="2426772" y="4249586"/>
            <a:ext cx="4419600" cy="508000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ko-KR" altLang="en-US" b="1" dirty="0" smtClean="0">
                <a:latin typeface="맑은 고딕" pitchFamily="50" charset="-127"/>
                <a:ea typeface="맑은 고딕" pitchFamily="50" charset="-127"/>
              </a:rPr>
              <a:t>시스템 주요 기능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rrowheads="1"/>
          </p:cNvSpPr>
          <p:nvPr/>
        </p:nvSpPr>
        <p:spPr>
          <a:xfrm>
            <a:off x="539552" y="2060848"/>
            <a:ext cx="8136904" cy="1512168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altLang="ko-KR" sz="1400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프로젝트 개요 </a:t>
            </a:r>
            <a:r>
              <a:rPr lang="en-US" altLang="ko-KR" sz="2800" b="1">
                <a:latin typeface="맑은 고딕"/>
                <a:ea typeface="맑은 고딕"/>
              </a:rPr>
              <a:t>(1/2)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495570"/>
            <a:ext cx="7920880" cy="57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 기록과 수입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지출 관리 및 메모 기능을 구현한 각각의 폼을 생성하여 메인에서 한 눈에 볼 수 있는 다이어리 만들기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blackWhite">
          <a:xfrm>
            <a:off x="683568" y="1556792"/>
            <a:ext cx="302433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2400" b="1">
                <a:solidFill>
                  <a:schemeClr val="bg1"/>
                </a:solidFill>
                <a:latin typeface="맑은 고딕"/>
                <a:ea typeface="맑은 고딕"/>
              </a:rPr>
              <a:t>주제</a:t>
            </a:r>
            <a:endParaRPr lang="en-US" altLang="ko-KR" sz="24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3"/>
          <p:cNvSpPr>
            <a:spLocks noChangeArrowheads="1"/>
          </p:cNvSpPr>
          <p:nvPr/>
        </p:nvSpPr>
        <p:spPr>
          <a:xfrm>
            <a:off x="325182" y="3643696"/>
            <a:ext cx="8280920" cy="2845485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altLang="ko-KR" sz="1400">
              <a:latin typeface="Verdana"/>
              <a:ea typeface="굴림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프로젝트 개요 </a:t>
            </a:r>
            <a:r>
              <a:rPr lang="en-US" altLang="ko-KR" sz="2800" b="1">
                <a:latin typeface="맑은 고딕"/>
                <a:ea typeface="맑은 고딕"/>
              </a:rPr>
              <a:t>(2/2)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051" y="3922325"/>
            <a:ext cx="8134355" cy="210214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9999" tIns="46800" rIns="89999" bIns="46800" anchor="t" anchorCtr="0">
            <a:noAutofit/>
          </a:bodyPr>
          <a:lstStyle/>
          <a:p>
            <a:pPr marL="0" lvl="1" defTabSz="1289050" latinLnBrk="1">
              <a:spcBef>
                <a:spcPts val="800"/>
              </a:spcBef>
              <a:spcAft>
                <a:spcPct val="15000"/>
              </a:spcAft>
              <a:defRPr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blackWhite">
          <a:xfrm>
            <a:off x="445036" y="3130885"/>
            <a:ext cx="2711452" cy="791440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2800" b="1">
                <a:solidFill>
                  <a:schemeClr val="bg1"/>
                </a:solidFill>
                <a:latin typeface="HY견고딕"/>
                <a:ea typeface="HY견고딕"/>
              </a:rPr>
              <a:t>개발 목표</a:t>
            </a:r>
            <a:endParaRPr lang="en-US" altLang="ko-KR" sz="2800" b="1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1925" y="4174568"/>
            <a:ext cx="8061073" cy="1586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b="1" spc="200">
                <a:latin typeface="맑은 고딕"/>
                <a:ea typeface="맑은 고딕"/>
              </a:rPr>
              <a:t>일정을 중요도 별로 기록하여 효율적인 일정 관리를 도움</a:t>
            </a:r>
            <a:r>
              <a:rPr lang="en-US" altLang="ko-KR" b="1" spc="200">
                <a:latin typeface="맑은 고딕"/>
                <a:ea typeface="맑은 고딕"/>
              </a:rPr>
              <a:t>.</a:t>
            </a:r>
            <a:endParaRPr lang="en-US" altLang="ko-KR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b="1" spc="200">
                <a:latin typeface="맑은 고딕"/>
                <a:ea typeface="맑은 고딕"/>
              </a:rPr>
              <a:t>수입과 지출 세부사항을 적어 소비 습관을 알 수 있도록 함</a:t>
            </a:r>
            <a:r>
              <a:rPr lang="en-US" altLang="ko-KR" b="1" spc="200">
                <a:latin typeface="맑은 고딕"/>
                <a:ea typeface="맑은 고딕"/>
              </a:rPr>
              <a:t>.</a:t>
            </a:r>
            <a:endParaRPr lang="en-US" altLang="ko-KR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b="1" spc="200">
                <a:latin typeface="맑은 고딕"/>
                <a:ea typeface="맑은 고딕"/>
              </a:rPr>
              <a:t>가계부에서 수입</a:t>
            </a:r>
            <a:r>
              <a:rPr lang="en-US" altLang="ko-KR" b="1" spc="200">
                <a:latin typeface="맑은 고딕"/>
                <a:ea typeface="맑은 고딕"/>
              </a:rPr>
              <a:t>,</a:t>
            </a:r>
            <a:r>
              <a:rPr lang="ko-KR" altLang="en-US" b="1" spc="200">
                <a:latin typeface="맑은 고딕"/>
                <a:ea typeface="맑은 고딕"/>
              </a:rPr>
              <a:t> 지출을 자동으로 계산하여 남아있는 자산 확인 가능</a:t>
            </a:r>
            <a:r>
              <a:rPr lang="en-US" altLang="ko-KR" b="1" spc="200">
                <a:latin typeface="맑은 고딕"/>
                <a:ea typeface="맑은 고딕"/>
              </a:rPr>
              <a:t>.</a:t>
            </a:r>
            <a:endParaRPr lang="en-US" altLang="ko-KR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b="1" spc="200">
                <a:latin typeface="맑은 고딕"/>
                <a:ea typeface="맑은 고딕"/>
              </a:rPr>
              <a:t>메모를 기록하여 필요한 정보들을 잊지 않도록 도움</a:t>
            </a:r>
            <a:r>
              <a:rPr lang="en-US" altLang="ko-KR" b="1" spc="200">
                <a:latin typeface="맑은 고딕"/>
                <a:ea typeface="맑은 고딕"/>
              </a:rPr>
              <a:t>.</a:t>
            </a:r>
            <a:r>
              <a:rPr lang="ko-KR" altLang="en-US" b="1" spc="200">
                <a:latin typeface="맑은 고딕"/>
                <a:ea typeface="맑은 고딕"/>
              </a:rPr>
              <a:t> </a:t>
            </a:r>
            <a:endParaRPr lang="ko-KR" altLang="en-US" b="1" spc="200">
              <a:latin typeface="맑은 고딕"/>
              <a:ea typeface="맑은 고딕"/>
            </a:endParaRPr>
          </a:p>
        </p:txBody>
      </p:sp>
      <p:sp>
        <p:nvSpPr>
          <p:cNvPr id="8" name="AutoShape 3"/>
          <p:cNvSpPr>
            <a:spLocks noChangeArrowheads="1"/>
          </p:cNvSpPr>
          <p:nvPr/>
        </p:nvSpPr>
        <p:spPr>
          <a:xfrm>
            <a:off x="323528" y="1861642"/>
            <a:ext cx="8136904" cy="1135310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anchor="ctr"/>
          <a:lstStyle/>
          <a:p>
            <a:pPr eaLnBrk="0" hangingPunct="0">
              <a:defRPr/>
            </a:pPr>
            <a:endParaRPr lang="en-US" altLang="ko-KR" sz="1400">
              <a:latin typeface="Verdana"/>
              <a:ea typeface="굴림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0110" y="2151748"/>
            <a:ext cx="7992888" cy="954220"/>
          </a:xfrm>
          <a:prstGeom prst="rect">
            <a:avLst/>
          </a:prstGeom>
          <a:scene3d>
            <a:camera prst="orthographicFront"/>
            <a:lightRig rig="chilly" dir="t"/>
          </a:scene3d>
          <a:sp3d z="12700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wrap="square" lIns="89999" tIns="46800" rIns="89999" bIns="46800" anchor="t" anchorCtr="0">
            <a:noAutofit/>
          </a:bodyPr>
          <a:lstStyle/>
          <a:p>
            <a:pPr marL="0" lvl="1" defTabSz="1466850" latinLnBrk="1">
              <a:spcBef>
                <a:spcPts val="800"/>
              </a:spcBef>
              <a:spcAft>
                <a:spcPct val="15000"/>
              </a:spcAft>
              <a:defRPr/>
            </a:pPr>
            <a:endParaRPr lang="ko-KR" altLang="en-US" sz="2000">
              <a:latin typeface="맑은 고딕"/>
              <a:ea typeface="맑은 고딕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blackWhite">
          <a:xfrm>
            <a:off x="467544" y="1357586"/>
            <a:ext cx="2664296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2800" b="1">
                <a:solidFill>
                  <a:schemeClr val="bg1"/>
                </a:solidFill>
                <a:latin typeface="HY견고딕"/>
                <a:ea typeface="HY견고딕"/>
              </a:rPr>
              <a:t>개발 동기</a:t>
            </a:r>
            <a:endParaRPr lang="en-US" altLang="ko-KR" sz="2800" b="1">
              <a:solidFill>
                <a:schemeClr val="bg1"/>
              </a:solidFill>
              <a:latin typeface="HY견고딕"/>
              <a:ea typeface="HY견고딕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5536" y="2132856"/>
            <a:ext cx="7920880" cy="865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700" b="1" spc="200">
                <a:latin typeface="맑은 고딕"/>
                <a:ea typeface="맑은 고딕"/>
              </a:rPr>
              <a:t>노트북에서도 일정기록과 가계부 등 필요한 기능을 한 공간에서 관리할 수 있는 저만의 맞춤형 다이어리를 만들고자 개발하게 되었습니다</a:t>
            </a:r>
            <a:r>
              <a:rPr lang="en-US" altLang="ko-KR" sz="1700" b="1" spc="200">
                <a:latin typeface="맑은 고딕"/>
                <a:ea typeface="맑은 고딕"/>
              </a:rPr>
              <a:t>.</a:t>
            </a:r>
            <a:r>
              <a:rPr lang="ko-KR" altLang="en-US" sz="1700" b="1" spc="200">
                <a:latin typeface="맑은 고딕"/>
                <a:ea typeface="맑은 고딕"/>
              </a:rPr>
              <a:t> </a:t>
            </a:r>
            <a:endParaRPr lang="ko-KR" altLang="en-US" sz="1700" b="1" spc="2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개요</a:t>
            </a:r>
            <a:r>
              <a:rPr lang="en-US" altLang="ko-KR" b="1">
                <a:latin typeface="맑은 고딕"/>
                <a:ea typeface="맑은 고딕"/>
              </a:rPr>
              <a:t>(1/3)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5536" y="3645024"/>
            <a:ext cx="2736304" cy="610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 추가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삭제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수정</a:t>
            </a:r>
            <a:endParaRPr lang="ko-KR" altLang="en-US" sz="1600" b="1" spc="200">
              <a:latin typeface="맑은 고딕"/>
              <a:ea typeface="맑은 고딕"/>
            </a:endParaRPr>
          </a:p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메인 폼으로 이동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  <p:cxnSp>
        <p:nvCxnSpPr>
          <p:cNvPr id="36" name=""/>
          <p:cNvCxnSpPr>
            <a:stCxn id="46" idx="0"/>
            <a:endCxn id="41" idx="2"/>
          </p:cNvCxnSpPr>
          <p:nvPr/>
        </p:nvCxnSpPr>
        <p:spPr>
          <a:xfrm rot="16200000" flipV="1">
            <a:off x="4425440" y="4506576"/>
            <a:ext cx="576064" cy="508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w="med" len="med"/>
            <a:tailEnd type="arrow" w="med" len="med"/>
          </a:ln>
          <a:effectLst/>
        </p:spPr>
      </p:cxnSp>
      <p:pic>
        <p:nvPicPr>
          <p:cNvPr id="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23928" y="2647088"/>
            <a:ext cx="1573999" cy="1573999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23928" y="4797152"/>
            <a:ext cx="1584176" cy="1584176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7584" y="1700808"/>
            <a:ext cx="1584176" cy="1584176"/>
          </a:xfrm>
          <a:prstGeom prst="rect">
            <a:avLst/>
          </a:prstGeom>
        </p:spPr>
      </p:pic>
      <p:pic>
        <p:nvPicPr>
          <p:cNvPr id="49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04248" y="1556792"/>
            <a:ext cx="1584176" cy="1584176"/>
          </a:xfrm>
          <a:prstGeom prst="rect">
            <a:avLst/>
          </a:prstGeom>
        </p:spPr>
      </p:pic>
      <p:cxnSp>
        <p:nvCxnSpPr>
          <p:cNvPr id="51" name=""/>
          <p:cNvCxnSpPr>
            <a:stCxn id="49" idx="1"/>
            <a:endCxn id="41" idx="3"/>
          </p:cNvCxnSpPr>
          <p:nvPr/>
        </p:nvCxnSpPr>
        <p:spPr>
          <a:xfrm rot="10800000" flipV="1">
            <a:off x="5497927" y="2348880"/>
            <a:ext cx="1306321" cy="1085208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w="med" len="med"/>
            <a:tailEnd type="arrow" w="med" len="med"/>
          </a:ln>
          <a:effectLst/>
        </p:spPr>
      </p:cxnSp>
      <p:cxnSp>
        <p:nvCxnSpPr>
          <p:cNvPr id="53" name=""/>
          <p:cNvCxnSpPr>
            <a:stCxn id="48" idx="3"/>
            <a:endCxn id="41" idx="1"/>
          </p:cNvCxnSpPr>
          <p:nvPr/>
        </p:nvCxnSpPr>
        <p:spPr>
          <a:xfrm>
            <a:off x="2411760" y="2492896"/>
            <a:ext cx="1512167" cy="941192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ysDash"/>
            <a:round/>
            <a:headEnd w="med" len="med"/>
            <a:tailEnd type="arrow" w="med" len="med"/>
          </a:ln>
          <a:effectLst/>
        </p:spPr>
      </p:cxnSp>
      <p:sp>
        <p:nvSpPr>
          <p:cNvPr id="55" name=""/>
          <p:cNvSpPr txBox="1"/>
          <p:nvPr/>
        </p:nvSpPr>
        <p:spPr>
          <a:xfrm>
            <a:off x="4349492" y="2316133"/>
            <a:ext cx="798572" cy="39278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Main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910874" y="3108221"/>
            <a:ext cx="1477550" cy="392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CashBook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916003" y="3284984"/>
            <a:ext cx="1351741" cy="392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Schedule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4277484" y="6348581"/>
            <a:ext cx="947930" cy="392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2000" b="1">
                <a:solidFill>
                  <a:srgbClr val="ff0000"/>
                </a:solidFill>
              </a:rPr>
              <a:t>Memo</a:t>
            </a:r>
            <a:endParaRPr lang="en-US" altLang="ko-KR" sz="2000" b="1">
              <a:solidFill>
                <a:srgbClr val="ff0000"/>
              </a:solidFill>
            </a:endParaRPr>
          </a:p>
        </p:txBody>
      </p:sp>
      <p:sp>
        <p:nvSpPr>
          <p:cNvPr id="59" name="TextBox 27"/>
          <p:cNvSpPr txBox="1"/>
          <p:nvPr/>
        </p:nvSpPr>
        <p:spPr>
          <a:xfrm>
            <a:off x="6228184" y="3523476"/>
            <a:ext cx="2736304" cy="88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입금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출금 추가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삭제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총 금액 계산</a:t>
            </a:r>
            <a:endParaRPr lang="ko-KR" altLang="en-US" sz="1600" b="1" spc="200">
              <a:latin typeface="맑은 고딕"/>
              <a:ea typeface="맑은 고딕"/>
            </a:endParaRPr>
          </a:p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메인 폼으로 이동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sp>
        <p:nvSpPr>
          <p:cNvPr id="60" name="TextBox 27"/>
          <p:cNvSpPr txBox="1"/>
          <p:nvPr/>
        </p:nvSpPr>
        <p:spPr>
          <a:xfrm>
            <a:off x="3419872" y="1340768"/>
            <a:ext cx="2736304" cy="857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모든 폼의 내용을 한 번에 확인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 검색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sp>
        <p:nvSpPr>
          <p:cNvPr id="61" name="TextBox 27"/>
          <p:cNvSpPr txBox="1"/>
          <p:nvPr/>
        </p:nvSpPr>
        <p:spPr>
          <a:xfrm>
            <a:off x="1043608" y="5913804"/>
            <a:ext cx="2736304" cy="61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메모 </a:t>
            </a:r>
            <a:r>
              <a:rPr lang="en-US" altLang="ko-KR" sz="1600" b="1" spc="200">
                <a:latin typeface="맑은 고딕"/>
                <a:ea typeface="맑은 고딕"/>
              </a:rPr>
              <a:t>or </a:t>
            </a:r>
            <a:r>
              <a:rPr lang="ko-KR" altLang="en-US" sz="1600" b="1" spc="200">
                <a:latin typeface="맑은 고딕"/>
                <a:ea typeface="맑은 고딕"/>
              </a:rPr>
              <a:t>일기 적기</a:t>
            </a:r>
            <a:endParaRPr lang="ko-KR" altLang="en-US" sz="1600" b="1" spc="200">
              <a:latin typeface="맑은 고딕"/>
              <a:ea typeface="맑은 고딕"/>
            </a:endParaRPr>
          </a:p>
          <a:p>
            <a:pPr marL="228480" lvl="1" indent="-228480" defTabSz="1466850" latinLnBrk="1">
              <a:spcAft>
                <a:spcPct val="15000"/>
              </a:spcAft>
              <a:buClr>
                <a:schemeClr val="tx1"/>
              </a:buClr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메인 폼으로 이동</a:t>
            </a:r>
            <a:endParaRPr lang="ko-KR" altLang="en-US" sz="1600" b="1" spc="2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개요</a:t>
            </a:r>
            <a:r>
              <a:rPr lang="en-US" altLang="ko-KR" b="1">
                <a:latin typeface="맑은 고딕"/>
                <a:ea typeface="맑은 고딕"/>
              </a:rPr>
              <a:t>(2/3)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23528" y="1412776"/>
            <a:ext cx="8208912" cy="337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시스템 전체 기능도 표현 및 설명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rcRect t="20450" b="5910"/>
          <a:stretch>
            <a:fillRect/>
          </a:stretch>
        </p:blipFill>
        <p:spPr>
          <a:xfrm>
            <a:off x="89756" y="2204864"/>
            <a:ext cx="8964487" cy="2592288"/>
          </a:xfrm>
          <a:prstGeom prst="rect">
            <a:avLst/>
          </a:prstGeom>
        </p:spPr>
      </p:pic>
      <p:sp>
        <p:nvSpPr>
          <p:cNvPr id="48" name="TextBox 42"/>
          <p:cNvSpPr txBox="1"/>
          <p:nvPr/>
        </p:nvSpPr>
        <p:spPr>
          <a:xfrm>
            <a:off x="179512" y="5085184"/>
            <a:ext cx="8784976" cy="169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일정을 추가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삭제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수정할 수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latin typeface="맑은 고딕"/>
                <a:ea typeface="맑은 고딕"/>
              </a:rPr>
              <a:t> 기록한 일정은 리스트 뷰에 저장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가계부에서 입출금 내역을 기록한다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r>
              <a:rPr lang="en-US" altLang="ko-KR" sz="1600" b="1" spc="200">
                <a:latin typeface="맑은 고딕"/>
                <a:ea typeface="맑은 고딕"/>
              </a:rPr>
              <a:t>‘</a:t>
            </a:r>
            <a:r>
              <a:rPr lang="ko-KR" altLang="en-US" sz="1600" b="1" spc="200">
                <a:latin typeface="맑은 고딕"/>
                <a:ea typeface="맑은 고딕"/>
              </a:rPr>
              <a:t>확인</a:t>
            </a:r>
            <a:r>
              <a:rPr lang="en-US" altLang="ko-KR" sz="1600" b="1" spc="200">
                <a:latin typeface="맑은 고딕"/>
                <a:ea typeface="맑은 고딕"/>
              </a:rPr>
              <a:t>’</a:t>
            </a:r>
            <a:r>
              <a:rPr lang="ko-KR" altLang="en-US" sz="1600" b="1" spc="200">
                <a:latin typeface="맑은 고딕"/>
                <a:ea typeface="맑은 고딕"/>
              </a:rPr>
              <a:t>을 누르면 데이터가 메인으로 이동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메모는 저장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삭제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수정이 가능하고 선택한 메모를 띄울 수 있음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이 </a:t>
            </a:r>
            <a:r>
              <a:rPr lang="en-US" altLang="ko-KR" sz="1600" b="1" spc="200">
                <a:latin typeface="맑은 고딕"/>
                <a:ea typeface="맑은 고딕"/>
              </a:rPr>
              <a:t>3</a:t>
            </a:r>
            <a:r>
              <a:rPr lang="ko-KR" altLang="en-US" sz="1600" b="1" spc="200">
                <a:latin typeface="맑은 고딕"/>
                <a:ea typeface="맑은 고딕"/>
              </a:rPr>
              <a:t>가지 기능이 메인에서 한 번에 볼 수 있도록 함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latin typeface="맑은 고딕"/>
                <a:ea typeface="맑은 고딕"/>
              </a:rPr>
              <a:t> 이때</a:t>
            </a:r>
            <a:r>
              <a:rPr lang="en-US" altLang="ko-KR" sz="1600" b="1" spc="200">
                <a:latin typeface="맑은 고딕"/>
                <a:ea typeface="맑은 고딕"/>
              </a:rPr>
              <a:t>,</a:t>
            </a:r>
            <a:r>
              <a:rPr lang="ko-KR" altLang="en-US" sz="1600" b="1" spc="200">
                <a:latin typeface="맑은 고딕"/>
                <a:ea typeface="맑은 고딕"/>
              </a:rPr>
              <a:t> 일정은 중요도로 검색 가능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endParaRPr lang="ko-KR" altLang="en-US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우클릭 해서 나온 상황메뉴에서 닫기를 누르면 메인화면이 닫힌다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  <p:cxnSp>
        <p:nvCxnSpPr>
          <p:cNvPr id="51" name=""/>
          <p:cNvCxnSpPr/>
          <p:nvPr/>
        </p:nvCxnSpPr>
        <p:spPr>
          <a:xfrm>
            <a:off x="1259632" y="3429000"/>
            <a:ext cx="2088232" cy="576064"/>
          </a:xfrm>
          <a:prstGeom prst="bentConnector3">
            <a:avLst>
              <a:gd name="adj1" fmla="val 10119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</p:cxnSp>
      <p:sp>
        <p:nvSpPr>
          <p:cNvPr id="52" name=""/>
          <p:cNvSpPr/>
          <p:nvPr/>
        </p:nvSpPr>
        <p:spPr>
          <a:xfrm>
            <a:off x="3059832" y="4005064"/>
            <a:ext cx="648072" cy="288032"/>
          </a:xfrm>
          <a:prstGeom prst="rect">
            <a:avLst/>
          </a:prstGeom>
          <a:solidFill>
            <a:schemeClr val="lt1"/>
          </a:solidFill>
          <a:ln w="9525" cap="flat" cmpd="sng" algn="ctr">
            <a:solidFill>
              <a:schemeClr val="tx1"/>
            </a:solidFill>
            <a:prstDash val="solid"/>
            <a:round/>
            <a:headEnd w="med" len="med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p>
            <a:pPr marL="0" marR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1200" b="0" i="0" u="none" strike="noStrike" cap="none" normalizeH="0" baseline="0">
                <a:solidFill>
                  <a:schemeClr val="tx1"/>
                </a:solidFill>
                <a:effectLst/>
                <a:latin typeface="함초롬바탕"/>
                <a:ea typeface="함초롬바탕"/>
                <a:cs typeface="함초롬바탕"/>
              </a:rPr>
              <a:t>닫기</a:t>
            </a:r>
            <a:endParaRPr kumimoji="0" lang="ko-KR" altLang="en-US" sz="1200" b="0" i="0" u="none" strike="noStrike" cap="none" normalizeH="0" baseline="0">
              <a:solidFill>
                <a:schemeClr val="tx1"/>
              </a:solidFill>
              <a:effectLst/>
              <a:latin typeface="함초롬바탕"/>
              <a:ea typeface="함초롬바탕"/>
              <a:cs typeface="함초롬바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개요</a:t>
            </a:r>
            <a:r>
              <a:rPr lang="en-US" altLang="ko-KR" b="1">
                <a:latin typeface="맑은 고딕"/>
                <a:ea typeface="맑은 고딕"/>
              </a:rPr>
              <a:t>(3/3)</a:t>
            </a:r>
            <a:endParaRPr lang="ko-KR" altLang="en-US">
              <a:latin typeface="맑은 고딕"/>
              <a:ea typeface="맑은 고딕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7732" y="1361815"/>
            <a:ext cx="3356482" cy="2499232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63888" y="4077072"/>
            <a:ext cx="2784165" cy="2376264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7504" y="4077072"/>
            <a:ext cx="3288463" cy="2367693"/>
          </a:xfrm>
          <a:prstGeom prst="rect">
            <a:avLst/>
          </a:prstGeom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563888" y="1361815"/>
            <a:ext cx="2762309" cy="2499232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7092280" y="2060848"/>
            <a:ext cx="257210" cy="36612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endParaRPr/>
          </a:p>
        </p:txBody>
      </p:sp>
      <p:sp>
        <p:nvSpPr>
          <p:cNvPr id="21" name="TextBox 3"/>
          <p:cNvSpPr txBox="1"/>
          <p:nvPr/>
        </p:nvSpPr>
        <p:spPr>
          <a:xfrm>
            <a:off x="6372200" y="1340768"/>
            <a:ext cx="2664296" cy="452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en-US" altLang="ko-KR" sz="1600" b="1" spc="200">
                <a:latin typeface="맑은 고딕"/>
                <a:ea typeface="맑은 고딕"/>
              </a:rPr>
              <a:t>Main, Schedule, CashBook, Memo Form</a:t>
            </a:r>
            <a:r>
              <a:rPr lang="ko-KR" altLang="en-US" sz="1600" b="1" spc="200">
                <a:latin typeface="맑은 고딕"/>
                <a:ea typeface="맑은 고딕"/>
              </a:rPr>
              <a:t>으로 구성되어 있다</a:t>
            </a:r>
            <a:r>
              <a:rPr lang="en-US" altLang="ko-KR" sz="1600" b="1" spc="200">
                <a:latin typeface="맑은 고딕"/>
                <a:ea typeface="맑은 고딕"/>
              </a:rPr>
              <a:t>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일정을 기록할 </a:t>
            </a:r>
            <a:r>
              <a:rPr lang="en-US" altLang="ko-KR" sz="1600" b="1" spc="200">
                <a:latin typeface="맑은 고딕"/>
                <a:ea typeface="맑은 고딕"/>
              </a:rPr>
              <a:t>Schedule Form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입출금 내역을 기록할 </a:t>
            </a:r>
            <a:r>
              <a:rPr lang="en-US" altLang="ko-KR" sz="1600" b="1" spc="200">
                <a:latin typeface="맑은 고딕"/>
                <a:ea typeface="맑은 고딕"/>
              </a:rPr>
              <a:t>CashBook Form.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메모 및 일기를 작성할 </a:t>
            </a:r>
            <a:r>
              <a:rPr lang="en-US" altLang="ko-KR" sz="1600" b="1" spc="200">
                <a:latin typeface="맑은 고딕"/>
                <a:ea typeface="맑은 고딕"/>
              </a:rPr>
              <a:t>Memo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r>
              <a:rPr lang="en-US" altLang="ko-KR" sz="1600" b="1" spc="200">
                <a:latin typeface="맑은 고딕"/>
                <a:ea typeface="맑은 고딕"/>
              </a:rPr>
              <a:t>Form.</a:t>
            </a: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endParaRPr lang="en-US" altLang="ko-KR" sz="1600" b="1" spc="200">
              <a:latin typeface="맑은 고딕"/>
              <a:ea typeface="맑은 고딕"/>
            </a:endParaRPr>
          </a:p>
          <a:p>
            <a:pPr marL="285750" lvl="1" indent="-285750" defTabSz="1466850" latinLnBrk="1">
              <a:spcAft>
                <a:spcPct val="15000"/>
              </a:spcAft>
              <a:buFont typeface="Arial"/>
              <a:buChar char="•"/>
              <a:defRPr/>
            </a:pPr>
            <a:r>
              <a:rPr lang="ko-KR" altLang="en-US" sz="1600" b="1" spc="200">
                <a:latin typeface="맑은 고딕"/>
                <a:ea typeface="맑은 고딕"/>
              </a:rPr>
              <a:t>한 눈에 모든 </a:t>
            </a:r>
            <a:r>
              <a:rPr lang="en-US" altLang="ko-KR" sz="1600" b="1" spc="200">
                <a:latin typeface="맑은 고딕"/>
                <a:ea typeface="맑은 고딕"/>
              </a:rPr>
              <a:t>Form</a:t>
            </a:r>
            <a:r>
              <a:rPr lang="ko-KR" altLang="en-US" sz="1600" b="1" spc="200">
                <a:latin typeface="맑은 고딕"/>
                <a:ea typeface="맑은 고딕"/>
              </a:rPr>
              <a:t>의 내용을 확인할 수 있는 </a:t>
            </a:r>
            <a:r>
              <a:rPr lang="en-US" altLang="ko-KR" sz="1600" b="1" spc="200">
                <a:latin typeface="맑은 고딕"/>
                <a:ea typeface="맑은 고딕"/>
              </a:rPr>
              <a:t>main</a:t>
            </a:r>
            <a:r>
              <a:rPr lang="ko-KR" altLang="en-US" sz="1600" b="1" spc="200">
                <a:latin typeface="맑은 고딕"/>
                <a:ea typeface="맑은 고딕"/>
              </a:rPr>
              <a:t> </a:t>
            </a:r>
            <a:r>
              <a:rPr lang="en-US" altLang="ko-KR" sz="1600" b="1" spc="200">
                <a:latin typeface="맑은 고딕"/>
                <a:ea typeface="맑은 고딕"/>
              </a:rPr>
              <a:t>Form.</a:t>
            </a:r>
            <a:endParaRPr lang="en-US" altLang="ko-KR" sz="1600" b="1" spc="2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시스템 요구분석</a:t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" name="AutoShape 3"/>
          <p:cNvSpPr>
            <a:spLocks noChangeArrowheads="1"/>
          </p:cNvSpPr>
          <p:nvPr/>
        </p:nvSpPr>
        <p:spPr>
          <a:xfrm>
            <a:off x="323528" y="2420888"/>
            <a:ext cx="8496944" cy="2808312"/>
          </a:xfrm>
          <a:prstGeom prst="roundRect">
            <a:avLst>
              <a:gd name="adj" fmla="val 13745"/>
            </a:avLst>
          </a:prstGeom>
          <a:solidFill>
            <a:schemeClr val="bg1">
              <a:alpha val="31000"/>
            </a:schemeClr>
          </a:solidFill>
          <a:ln w="38100">
            <a:solidFill>
              <a:schemeClr val="bg2"/>
            </a:solidFill>
            <a:round/>
          </a:ln>
          <a:effectLst/>
        </p:spPr>
        <p:txBody>
          <a:bodyPr vert="horz" wrap="square" lIns="91440" tIns="45720" rIns="91440" bIns="45720" anchor="ctr"/>
          <a:lstStyle/>
          <a:p>
            <a:pPr latinLnBrk="1">
              <a:defRPr/>
            </a:pPr>
            <a:endParaRPr lang="ko-KR" altLang="en-US" sz="800">
              <a:latin typeface="맑은 고딕"/>
              <a:ea typeface="맑은 고딕"/>
            </a:endParaRPr>
          </a:p>
          <a:p>
            <a:pPr marL="285750" indent="-285750" latinLnBrk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사용자가 설명 없이 사용할 수 있도록 간단하고 사용성이 좋은 </a:t>
            </a:r>
            <a:r>
              <a:rPr lang="en-US" altLang="ko-KR">
                <a:latin typeface="맑은 고딕"/>
                <a:ea typeface="맑은 고딕"/>
              </a:rPr>
              <a:t>UI</a:t>
            </a:r>
            <a:r>
              <a:rPr lang="ko-KR" altLang="en-US">
                <a:latin typeface="맑은 고딕"/>
                <a:ea typeface="맑은 고딕"/>
              </a:rPr>
              <a:t>를 구성해야 </a:t>
            </a:r>
            <a:r>
              <a:rPr lang="ko-KR" altLang="en-US">
                <a:solidFill>
                  <a:schemeClr val="tx1"/>
                </a:solidFill>
                <a:latin typeface="맑은 고딕"/>
                <a:ea typeface="맑은 고딕"/>
              </a:rPr>
              <a:t>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가계부 폼에서 제공하는 총액이 추가</a:t>
            </a:r>
            <a:r>
              <a:rPr lang="en-US" altLang="ko-KR">
                <a:latin typeface="맑은 고딕"/>
                <a:ea typeface="맑은 고딕"/>
              </a:rPr>
              <a:t>,</a:t>
            </a:r>
            <a:r>
              <a:rPr lang="ko-KR" altLang="en-US">
                <a:latin typeface="맑은 고딕"/>
                <a:ea typeface="맑은 고딕"/>
              </a:rPr>
              <a:t> 삭제 기능으로 인해 계산에 오류가 없어야 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폼</a:t>
            </a:r>
            <a:r>
              <a:rPr lang="en-US" altLang="ko-KR">
                <a:latin typeface="맑은 고딕"/>
                <a:ea typeface="맑은 고딕"/>
              </a:rPr>
              <a:t>2,3,4</a:t>
            </a:r>
            <a:r>
              <a:rPr lang="ko-KR" altLang="en-US">
                <a:latin typeface="맑은 고딕"/>
                <a:ea typeface="맑은 고딕"/>
              </a:rPr>
              <a:t>에서 적은 내용을 메인 폼에서 한 눈에 볼 수 있도록 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  <a:p>
            <a:pPr marL="285750" indent="-285750" latinLnBrk="1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>
                <a:latin typeface="맑은 고딕"/>
                <a:ea typeface="맑은 고딕"/>
              </a:rPr>
              <a:t>각 폼마다 파일 연동이 원활하게 이루어져야 한다</a:t>
            </a:r>
            <a:r>
              <a:rPr lang="en-US" altLang="ko-KR">
                <a:latin typeface="맑은 고딕"/>
                <a:ea typeface="맑은 고딕"/>
              </a:rPr>
              <a:t>.</a:t>
            </a:r>
            <a:endParaRPr lang="en-US" altLang="ko-KR">
              <a:latin typeface="맑은 고딕"/>
              <a:ea typeface="맑은 고딕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635028" y="1934344"/>
            <a:ext cx="2928860" cy="702568"/>
          </a:xfrm>
          <a:prstGeom prst="roundRect">
            <a:avLst>
              <a:gd name="adj" fmla="val 910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ko-KR" altLang="en-US" sz="2800" b="1">
                <a:solidFill>
                  <a:schemeClr val="bg1"/>
                </a:solidFill>
                <a:latin typeface="HY견고딕"/>
                <a:ea typeface="HY견고딕"/>
              </a:rPr>
              <a:t>시스템 요구 분석</a:t>
            </a:r>
            <a:endParaRPr lang="en-US" altLang="ko-KR" sz="2800" b="1">
              <a:solidFill>
                <a:schemeClr val="bg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 rot="0">
            <a:off x="467543" y="3140968"/>
            <a:ext cx="4752528" cy="1512168"/>
            <a:chOff x="467544" y="1556792"/>
            <a:chExt cx="4464496" cy="1512168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VisualStudio 2019</a:t>
              </a:r>
              <a:endParaRPr lang="en-US" altLang="ko-KR" sz="2500">
                <a:latin typeface="맑은 고딕"/>
                <a:ea typeface="맑은 고딕"/>
              </a:endParaRPr>
            </a:p>
          </p:txBody>
        </p:sp>
        <p:sp>
          <p:nvSpPr>
            <p:cNvPr id="27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800">
                  <a:solidFill>
                    <a:schemeClr val="bg1"/>
                  </a:solidFill>
                  <a:latin typeface="맑은 고딕"/>
                  <a:ea typeface="맑은 고딕"/>
                </a:rPr>
                <a:t>개발도구</a:t>
              </a:r>
              <a:endParaRPr lang="ko-KR" altLang="en-US" sz="28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467543" y="4768577"/>
            <a:ext cx="4752528" cy="1540743"/>
            <a:chOff x="467544" y="1528217"/>
            <a:chExt cx="4464496" cy="1540743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C#</a:t>
              </a:r>
              <a:endParaRPr lang="en-US" altLang="ko-KR" sz="2500">
                <a:latin typeface="맑은 고딕"/>
                <a:ea typeface="맑은 고딕"/>
              </a:endParaRPr>
            </a:p>
          </p:txBody>
        </p:sp>
        <p:sp>
          <p:nvSpPr>
            <p:cNvPr id="33" name="AutoShape 5"/>
            <p:cNvSpPr>
              <a:spLocks noChangeArrowheads="1"/>
            </p:cNvSpPr>
            <p:nvPr/>
          </p:nvSpPr>
          <p:spPr bwMode="blackWhite">
            <a:xfrm>
              <a:off x="539552" y="1528217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800">
                  <a:solidFill>
                    <a:schemeClr val="bg1"/>
                  </a:solidFill>
                  <a:latin typeface="맑은 고딕"/>
                  <a:ea typeface="맑은 고딕"/>
                </a:rPr>
                <a:t>개발언어</a:t>
              </a:r>
              <a:endParaRPr lang="ko-KR" altLang="en-US" sz="28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>
                <a:latin typeface="맑은 고딕"/>
                <a:ea typeface="맑은 고딕"/>
              </a:rPr>
              <a:t>개발 환경</a:t>
            </a:r>
            <a:endParaRPr lang="ko-KR" altLang="en-US">
              <a:latin typeface="맑은 고딕"/>
              <a:ea typeface="맑은 고딕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467543" y="1484784"/>
            <a:ext cx="4752528" cy="1512168"/>
            <a:chOff x="467544" y="1556792"/>
            <a:chExt cx="4464496" cy="1512168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>
            <a:xfrm>
              <a:off x="467544" y="2060848"/>
              <a:ext cx="4464496" cy="1008112"/>
            </a:xfrm>
            <a:prstGeom prst="roundRect">
              <a:avLst>
                <a:gd name="adj" fmla="val 13745"/>
              </a:avLst>
            </a:prstGeom>
            <a:solidFill>
              <a:schemeClr val="bg1">
                <a:alpha val="31000"/>
              </a:schemeClr>
            </a:solidFill>
            <a:ln w="38100">
              <a:solidFill>
                <a:schemeClr val="bg2"/>
              </a:solidFill>
              <a:round/>
            </a:ln>
            <a:effectLst/>
          </p:spPr>
          <p:txBody>
            <a:bodyPr anchor="ctr"/>
            <a:lstStyle/>
            <a:p>
              <a:pPr lvl="1">
                <a:defRPr/>
              </a:pPr>
              <a:r>
                <a:rPr lang="en-US" altLang="ko-KR" sz="2500">
                  <a:latin typeface="맑은 고딕"/>
                  <a:ea typeface="맑은 고딕"/>
                </a:rPr>
                <a:t>Window10</a:t>
              </a:r>
              <a:endParaRPr lang="en-US" altLang="ko-KR" sz="2500">
                <a:latin typeface="맑은 고딕"/>
                <a:ea typeface="맑은 고딕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blackWhite">
            <a:xfrm>
              <a:off x="539552" y="1556792"/>
              <a:ext cx="2664296" cy="702568"/>
            </a:xfrm>
            <a:prstGeom prst="roundRect">
              <a:avLst>
                <a:gd name="adj" fmla="val 9106"/>
              </a:avLst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ko-KR" altLang="en-US" sz="2800">
                  <a:solidFill>
                    <a:schemeClr val="bg1"/>
                  </a:solidFill>
                  <a:latin typeface="맑은 고딕"/>
                  <a:ea typeface="맑은 고딕"/>
                </a:rPr>
                <a:t>운영체제</a:t>
              </a:r>
              <a:endParaRPr lang="ko-KR" altLang="en-US" sz="2800">
                <a:solidFill>
                  <a:schemeClr val="bg1"/>
                </a:solidFill>
                <a:latin typeface="맑은 고딕"/>
                <a:ea typeface="맑은 고딕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db2004c042l">
  <a:themeElements>
    <a:clrScheme name="sample 3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058089"/>
      </a:accent1>
      <a:accent2>
        <a:srgbClr val="99cc00"/>
      </a:accent2>
      <a:accent3>
        <a:srgbClr val="ffffff"/>
      </a:accent3>
      <a:accent4>
        <a:srgbClr val="404040"/>
      </a:accent4>
      <a:accent5>
        <a:srgbClr val="aac0c4"/>
      </a:accent5>
      <a:accent6>
        <a:srgbClr val="8ab900"/>
      </a:accent6>
      <a:hlink>
        <a:srgbClr val="2ca9d0"/>
      </a:hlink>
      <a:folHlink>
        <a:srgbClr val="4841d9"/>
      </a:folHlink>
    </a:clrScheme>
    <a:fontScheme name="sampl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effectLst/>
            <a:latin typeface="Arial"/>
          </a:defRPr>
        </a:defPPr>
      </a:lst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KR</ep:Company>
  <ep:Words>630</ep:Words>
  <ep:PresentationFormat>화면 슬라이드 쇼(4:3)</ep:PresentationFormat>
  <ep:Paragraphs>124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cdb2004c042l</vt:lpstr>
      <vt:lpstr>주제:</vt:lpstr>
      <vt:lpstr>목차</vt:lpstr>
      <vt:lpstr>프로젝트 개요 (1/2)</vt:lpstr>
      <vt:lpstr>프로젝트 개요 (2/2)</vt:lpstr>
      <vt:lpstr>시스템 개요(1/3)</vt:lpstr>
      <vt:lpstr>시스템 개요(2/3)</vt:lpstr>
      <vt:lpstr>시스템 개요(3/3)</vt:lpstr>
      <vt:lpstr>시스템 요구분석</vt:lpstr>
      <vt:lpstr>개발 환경</vt:lpstr>
      <vt:lpstr>데이터 파일 구조</vt:lpstr>
      <vt:lpstr>시스템 주요 기능(1/N)</vt:lpstr>
      <vt:lpstr>시스템 주요 기능(2/N)</vt:lpstr>
      <vt:lpstr>시스템 주요 기능(3/N)</vt:lpstr>
      <vt:lpstr>시스템 주요 기능(4/N)</vt:lpstr>
      <vt:lpstr>보완 사항</vt:lpstr>
      <vt:lpstr>개발 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2009-05-26T07:01:49.000</dcterms:created>
  <dc:creator>DESKTOP</dc:creator>
  <cp:lastModifiedBy>dbtmd</cp:lastModifiedBy>
  <dcterms:modified xsi:type="dcterms:W3CDTF">2021-12-17T13:13:58.615</dcterms:modified>
  <cp:revision>1030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