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5" r:id="rId4"/>
    <p:sldId id="266" r:id="rId5"/>
    <p:sldId id="263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>
        <p:scale>
          <a:sx n="80" d="100"/>
          <a:sy n="80" d="100"/>
        </p:scale>
        <p:origin x="107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6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1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8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CE32-2176-445F-AE78-46C486CDC1EE}" type="datetimeFigureOut">
              <a:rPr lang="id-ID" smtClean="0"/>
              <a:t>10/02/2025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F737AB-BC30-4B53-B8CE-66E4B0327FD4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d-ID" dirty="0"/>
              <a:t>MATEMATIKA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854919"/>
            <a:ext cx="3672408" cy="22302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Kode : PAIK6201 / AIK21320</a:t>
            </a:r>
          </a:p>
          <a:p>
            <a:r>
              <a:rPr lang="en-US" dirty="0" err="1"/>
              <a:t>Dosen</a:t>
            </a:r>
            <a:r>
              <a:rPr lang="en-US" dirty="0"/>
              <a:t> : </a:t>
            </a:r>
          </a:p>
          <a:p>
            <a:pPr marL="342900" indent="-342900">
              <a:buFont typeface="+mj-lt"/>
              <a:buAutoNum type="arabicPeriod"/>
            </a:pPr>
            <a:r>
              <a:rPr lang="en-US" cap="none"/>
              <a:t>Farikhin Ph.D.</a:t>
            </a:r>
            <a:endParaRPr lang="en-US" cap="none" dirty="0"/>
          </a:p>
          <a:p>
            <a:pPr marL="342900" indent="-342900">
              <a:buFont typeface="+mj-lt"/>
              <a:buAutoNum type="arabicPeriod"/>
            </a:pPr>
            <a:r>
              <a:rPr lang="en-US" cap="none"/>
              <a:t>Dr Yefa</a:t>
            </a:r>
          </a:p>
          <a:p>
            <a:pPr marL="342900" indent="-342900">
              <a:buFont typeface="+mj-lt"/>
              <a:buAutoNum type="arabicPeriod"/>
            </a:pPr>
            <a:r>
              <a:rPr lang="en-US" cap="none"/>
              <a:t>Etna, M.Mat</a:t>
            </a:r>
            <a:endParaRPr lang="id-ID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3501"/>
            <a:ext cx="6479421" cy="1049235"/>
          </a:xfrm>
        </p:spPr>
        <p:txBody>
          <a:bodyPr anchor="ctr"/>
          <a:lstStyle/>
          <a:p>
            <a:r>
              <a:rPr lang="en-US" dirty="0"/>
              <a:t>MATERI KULIAH</a:t>
            </a:r>
            <a:endParaRPr lang="id-ID" dirty="0"/>
          </a:p>
        </p:txBody>
      </p:sp>
      <p:sp>
        <p:nvSpPr>
          <p:cNvPr id="4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8388424" y="2759938"/>
            <a:ext cx="648072" cy="66906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0649-2A09-8360-298C-48EF8267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4"/>
            <a:ext cx="756084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965116"/>
            <a:ext cx="4548755" cy="6082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2800"/>
              <a:t>Keterkaitan materi kuliah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0085811"/>
                  </p:ext>
                </p:extLst>
              </p:nvPr>
            </p:nvGraphicFramePr>
            <p:xfrm>
              <a:off x="323528" y="2060848"/>
              <a:ext cx="8301608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8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2400" dirty="0"/>
                            <a:t>MATERI KULIAH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2400"/>
                            <a:t>Prasyarat</a:t>
                          </a:r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Konsep</a:t>
                          </a:r>
                          <a:r>
                            <a:rPr lang="en-US" sz="2400" dirty="0"/>
                            <a:t> limit,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 err="1"/>
                            <a:t>kontinu</a:t>
                          </a:r>
                          <a:r>
                            <a:rPr lang="en-US" sz="2400" dirty="0"/>
                            <a:t>, dan </a:t>
                          </a:r>
                          <a:r>
                            <a:rPr lang="en-US" sz="2400" dirty="0" err="1"/>
                            <a:t>derivatif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serta</a:t>
                          </a:r>
                          <a:r>
                            <a:rPr lang="en-US" sz="2400" dirty="0"/>
                            <a:t> integral pada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Limit, </a:t>
                          </a:r>
                          <a:r>
                            <a:rPr lang="en-US" sz="2400" dirty="0" err="1"/>
                            <a:t>Kontinu</a:t>
                          </a:r>
                          <a:r>
                            <a:rPr lang="en-US" sz="2400" dirty="0"/>
                            <a:t>, dan</a:t>
                          </a:r>
                          <a:r>
                            <a:rPr lang="en-US" sz="2400" baseline="0" dirty="0"/>
                            <a:t> derivative, </a:t>
                          </a:r>
                          <a:r>
                            <a:rPr lang="en-US" sz="2400" baseline="0" dirty="0" err="1"/>
                            <a:t>serta</a:t>
                          </a:r>
                          <a:r>
                            <a:rPr lang="en-US" sz="2400" baseline="0" dirty="0"/>
                            <a:t> integral</a:t>
                          </a:r>
                          <a:r>
                            <a:rPr lang="en-US" sz="2400" dirty="0"/>
                            <a:t> pada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sz="2400" dirty="0"/>
                            <a:t> (Mate-1)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476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sz="2400" dirty="0"/>
                            <a:t>Improper</a:t>
                          </a:r>
                          <a:r>
                            <a:rPr lang="en-ID" sz="2400" baseline="0" dirty="0"/>
                            <a:t> integral dan </a:t>
                          </a:r>
                          <a:r>
                            <a:rPr lang="en-ID" sz="2400" dirty="0" err="1"/>
                            <a:t>Fungsi</a:t>
                          </a:r>
                          <a:r>
                            <a:rPr lang="en-ID" sz="2400" baseline="0" dirty="0"/>
                            <a:t> Gamma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sz="2400" dirty="0" err="1"/>
                            <a:t>Deret</a:t>
                          </a:r>
                          <a:r>
                            <a:rPr lang="en-ID" sz="2400" dirty="0"/>
                            <a:t> Fourier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D" sz="2400" dirty="0" err="1"/>
                            <a:t>Persamaan</a:t>
                          </a:r>
                          <a:r>
                            <a:rPr lang="en-ID" sz="2400" dirty="0"/>
                            <a:t> </a:t>
                          </a:r>
                          <a:r>
                            <a:rPr lang="en-ID" sz="2400" dirty="0" err="1"/>
                            <a:t>diferensial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 dan </a:t>
                          </a:r>
                          <a:r>
                            <a:rPr lang="en-ID" sz="2400" baseline="0" dirty="0" err="1"/>
                            <a:t>kalkulus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mutivariabel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198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0085811"/>
                  </p:ext>
                </p:extLst>
              </p:nvPr>
            </p:nvGraphicFramePr>
            <p:xfrm>
              <a:off x="323528" y="2060848"/>
              <a:ext cx="8301608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8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2400" dirty="0"/>
                            <a:t>MATERI KULIAH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2400"/>
                            <a:t>Prasyarat</a:t>
                          </a:r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" t="-42564" r="-98981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26" t="-42564" r="-741" b="-18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47636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ID" sz="2400" dirty="0"/>
                            <a:t>Improper</a:t>
                          </a:r>
                          <a:r>
                            <a:rPr lang="en-ID" sz="2400" baseline="0" dirty="0"/>
                            <a:t> integral dan </a:t>
                          </a:r>
                          <a:r>
                            <a:rPr lang="en-ID" sz="2400" dirty="0" err="1"/>
                            <a:t>Fungsi</a:t>
                          </a:r>
                          <a:r>
                            <a:rPr lang="en-ID" sz="2400" baseline="0" dirty="0"/>
                            <a:t> Gamma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D" sz="2400" dirty="0" err="1"/>
                            <a:t>Deret</a:t>
                          </a:r>
                          <a:r>
                            <a:rPr lang="en-ID" sz="2400" dirty="0"/>
                            <a:t> Fourier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ID" sz="2400" dirty="0" err="1"/>
                            <a:t>Persamaan</a:t>
                          </a:r>
                          <a:r>
                            <a:rPr lang="en-ID" sz="2400" dirty="0"/>
                            <a:t> </a:t>
                          </a:r>
                          <a:r>
                            <a:rPr lang="en-ID" sz="2400" dirty="0" err="1"/>
                            <a:t>diferensial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2400" dirty="0"/>
                            <a:t>Integral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tertentu</a:t>
                          </a:r>
                          <a:r>
                            <a:rPr lang="en-ID" sz="2400" baseline="0" dirty="0"/>
                            <a:t> (Mat 1) dan </a:t>
                          </a:r>
                          <a:r>
                            <a:rPr lang="en-ID" sz="2400" baseline="0" dirty="0" err="1"/>
                            <a:t>kalkulus</a:t>
                          </a:r>
                          <a:r>
                            <a:rPr lang="en-ID" sz="2400" baseline="0" dirty="0"/>
                            <a:t> </a:t>
                          </a:r>
                          <a:r>
                            <a:rPr lang="en-ID" sz="2400" baseline="0" dirty="0" err="1"/>
                            <a:t>mutivariabel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198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755576" y="765188"/>
            <a:ext cx="990646" cy="10081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203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8B6C-30A5-E17F-ABFB-17950621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CEA1-132F-B5C6-B540-BC23713B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97818"/>
            <a:ext cx="4548755" cy="6082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2800"/>
              <a:t>Keterkaitan materi kuliah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7D7E1EF4-3DDC-6FE0-458C-DE528F63B177}"/>
              </a:ext>
            </a:extLst>
          </p:cNvPr>
          <p:cNvSpPr/>
          <p:nvPr/>
        </p:nvSpPr>
        <p:spPr>
          <a:xfrm>
            <a:off x="323528" y="188640"/>
            <a:ext cx="720080" cy="60825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1E341-5CB3-2772-C550-39EB5948ADCF}"/>
              </a:ext>
            </a:extLst>
          </p:cNvPr>
          <p:cNvSpPr/>
          <p:nvPr/>
        </p:nvSpPr>
        <p:spPr>
          <a:xfrm>
            <a:off x="433586" y="1045818"/>
            <a:ext cx="8136904" cy="608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MATEMATIKA 1 : LIMIT, KONTINU, DERIVATIF &amp; INTEGRAL PADA R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F2956C-A465-3B97-4888-93D029DA1046}"/>
                  </a:ext>
                </a:extLst>
              </p:cNvPr>
              <p:cNvSpPr/>
              <p:nvPr/>
            </p:nvSpPr>
            <p:spPr>
              <a:xfrm>
                <a:off x="323528" y="2132856"/>
                <a:ext cx="2088232" cy="6082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Limit/Kontinu</a:t>
                </a:r>
              </a:p>
              <a:p>
                <a:pPr algn="ctr"/>
                <a:r>
                  <a:rPr lang="en-US"/>
                  <a:t>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F2956C-A465-3B97-4888-93D029DA1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2088232" cy="608256"/>
              </a:xfrm>
              <a:prstGeom prst="rect">
                <a:avLst/>
              </a:prstGeom>
              <a:blipFill>
                <a:blip r:embed="rId2"/>
                <a:stretch>
                  <a:fillRect t="-6796" b="-155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EFF576-6FB4-EAE5-3613-864C832C2E5B}"/>
                  </a:ext>
                </a:extLst>
              </p:cNvPr>
              <p:cNvSpPr/>
              <p:nvPr/>
            </p:nvSpPr>
            <p:spPr>
              <a:xfrm>
                <a:off x="3131840" y="2095644"/>
                <a:ext cx="2592288" cy="6082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Derivatif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D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EFF576-6FB4-EAE5-3613-864C832C2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095644"/>
                <a:ext cx="2592288" cy="608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CEFBD4-C92B-3063-8BD7-A58182FF4547}"/>
                  </a:ext>
                </a:extLst>
              </p:cNvPr>
              <p:cNvSpPr/>
              <p:nvPr/>
            </p:nvSpPr>
            <p:spPr>
              <a:xfrm>
                <a:off x="6372200" y="2095644"/>
                <a:ext cx="2088232" cy="6082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Integral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algn="ctr"/>
                <a:r>
                  <a:rPr lang="en-ID"/>
                  <a:t>Improper integral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CEFBD4-C92B-3063-8BD7-A58182FF4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095644"/>
                <a:ext cx="2088232" cy="608256"/>
              </a:xfrm>
              <a:prstGeom prst="rect">
                <a:avLst/>
              </a:prstGeom>
              <a:blipFill>
                <a:blip r:embed="rId4"/>
                <a:stretch>
                  <a:fillRect t="-6796" b="-155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D8F4558-8DBD-0FF8-4CEF-EE7156CB0F3B}"/>
              </a:ext>
            </a:extLst>
          </p:cNvPr>
          <p:cNvSpPr/>
          <p:nvPr/>
        </p:nvSpPr>
        <p:spPr>
          <a:xfrm>
            <a:off x="3131840" y="3356992"/>
            <a:ext cx="2592288" cy="100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 /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Pelipat lagrange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Deret Taylor</a:t>
            </a:r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5F8E-F160-94B8-4DE2-5F8015589FB3}"/>
              </a:ext>
            </a:extLst>
          </p:cNvPr>
          <p:cNvSpPr/>
          <p:nvPr/>
        </p:nvSpPr>
        <p:spPr>
          <a:xfrm>
            <a:off x="1763688" y="4669307"/>
            <a:ext cx="2592288" cy="608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Persamaan Diferensial</a:t>
            </a:r>
            <a:endParaRPr lang="en-ID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118D67D-9F7D-6EE0-C9D6-48683208FF1C}"/>
              </a:ext>
            </a:extLst>
          </p:cNvPr>
          <p:cNvSpPr/>
          <p:nvPr/>
        </p:nvSpPr>
        <p:spPr>
          <a:xfrm>
            <a:off x="1547664" y="1676492"/>
            <a:ext cx="72008" cy="41915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056DFF-72CF-6F1D-856D-BF27DDCEF6B9}"/>
              </a:ext>
            </a:extLst>
          </p:cNvPr>
          <p:cNvSpPr/>
          <p:nvPr/>
        </p:nvSpPr>
        <p:spPr>
          <a:xfrm>
            <a:off x="4427984" y="1676492"/>
            <a:ext cx="144016" cy="41915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D8C1E65-4691-41AC-65D8-528BB593F487}"/>
              </a:ext>
            </a:extLst>
          </p:cNvPr>
          <p:cNvSpPr/>
          <p:nvPr/>
        </p:nvSpPr>
        <p:spPr>
          <a:xfrm>
            <a:off x="7308304" y="1676492"/>
            <a:ext cx="72008" cy="41915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0447A93-5F0E-D3BE-BCC7-900E38820CAD}"/>
              </a:ext>
            </a:extLst>
          </p:cNvPr>
          <p:cNvSpPr/>
          <p:nvPr/>
        </p:nvSpPr>
        <p:spPr>
          <a:xfrm>
            <a:off x="4427984" y="2741112"/>
            <a:ext cx="144016" cy="608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9A6FF-45C8-84EF-85F9-256B3F4A658F}"/>
              </a:ext>
            </a:extLst>
          </p:cNvPr>
          <p:cNvSpPr/>
          <p:nvPr/>
        </p:nvSpPr>
        <p:spPr>
          <a:xfrm>
            <a:off x="6372200" y="3298786"/>
            <a:ext cx="2088232" cy="100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Fungsi Gamma/Beta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Trans. Laplace</a:t>
            </a:r>
            <a:endParaRPr lang="en-ID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F304B92-0564-0410-75AF-651866358038}"/>
              </a:ext>
            </a:extLst>
          </p:cNvPr>
          <p:cNvSpPr/>
          <p:nvPr/>
        </p:nvSpPr>
        <p:spPr>
          <a:xfrm>
            <a:off x="7308304" y="2780928"/>
            <a:ext cx="144016" cy="51785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C6C497E0-8191-C6BC-7491-6F18052C05BD}"/>
              </a:ext>
            </a:extLst>
          </p:cNvPr>
          <p:cNvSpPr/>
          <p:nvPr/>
        </p:nvSpPr>
        <p:spPr>
          <a:xfrm rot="10800000">
            <a:off x="4625702" y="4561695"/>
            <a:ext cx="2664296" cy="681215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153867-EB2B-F41A-6E7A-92D18C6DA330}"/>
              </a:ext>
            </a:extLst>
          </p:cNvPr>
          <p:cNvSpPr/>
          <p:nvPr/>
        </p:nvSpPr>
        <p:spPr>
          <a:xfrm>
            <a:off x="2483768" y="2311298"/>
            <a:ext cx="576064" cy="1651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C813930-36FC-5AFE-5728-AED8ECEE6734}"/>
              </a:ext>
            </a:extLst>
          </p:cNvPr>
          <p:cNvSpPr/>
          <p:nvPr/>
        </p:nvSpPr>
        <p:spPr>
          <a:xfrm>
            <a:off x="5760132" y="2311298"/>
            <a:ext cx="576064" cy="1651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6A74FF7-27FA-DECE-87E3-1FFF1E8EED79}"/>
              </a:ext>
            </a:extLst>
          </p:cNvPr>
          <p:cNvSpPr/>
          <p:nvPr/>
        </p:nvSpPr>
        <p:spPr>
          <a:xfrm>
            <a:off x="2681484" y="2476430"/>
            <a:ext cx="144016" cy="208526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33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/>
              <a:t>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1" y="2015733"/>
            <a:ext cx="7043234" cy="34506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D" sz="2400"/>
              <a:t>WIDOWATI DKK (2012), KALKULUS, UNDIP PRESS.</a:t>
            </a:r>
          </a:p>
          <a:p>
            <a:r>
              <a:rPr lang="en-ID" sz="2400"/>
              <a:t>SPIEGEL (2010), ADVANCED CALCULUS, MCGRAW-HILL (SCHAUM SERIES)</a:t>
            </a:r>
          </a:p>
          <a:p>
            <a:r>
              <a:rPr lang="en-ID" sz="2400"/>
              <a:t>PURCELL : CALCULUS AND GEOMETRY ANALYTICS</a:t>
            </a:r>
            <a:endParaRPr lang="en-US" sz="240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7236296" y="450533"/>
            <a:ext cx="1152128" cy="86409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899592" y="476672"/>
            <a:ext cx="1152128" cy="86409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6932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479421" cy="1049235"/>
          </a:xfrm>
        </p:spPr>
        <p:txBody>
          <a:bodyPr anchor="ctr"/>
          <a:lstStyle/>
          <a:p>
            <a:pPr algn="ctr"/>
            <a:r>
              <a:rPr lang="en-US"/>
              <a:t>PENILAIAN 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C93DEC-C0A2-41C9-8160-F5668E05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83337"/>
              </p:ext>
            </p:extLst>
          </p:nvPr>
        </p:nvGraphicFramePr>
        <p:xfrm>
          <a:off x="323528" y="1700808"/>
          <a:ext cx="8136904" cy="328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52">
                  <a:extLst>
                    <a:ext uri="{9D8B030D-6E8A-4147-A177-3AD203B41FA5}">
                      <a16:colId xmlns:a16="http://schemas.microsoft.com/office/drawing/2014/main" val="1917854908"/>
                    </a:ext>
                  </a:extLst>
                </a:gridCol>
                <a:gridCol w="6715052">
                  <a:extLst>
                    <a:ext uri="{9D8B030D-6E8A-4147-A177-3AD203B41FA5}">
                      <a16:colId xmlns:a16="http://schemas.microsoft.com/office/drawing/2014/main" val="241135813"/>
                    </a:ext>
                  </a:extLst>
                </a:gridCol>
              </a:tblGrid>
              <a:tr h="6714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Komponen Nilai</a:t>
                      </a:r>
                      <a:endParaRPr lang="en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12678"/>
                  </a:ext>
                </a:extLst>
              </a:tr>
              <a:tr h="127279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/>
                        <a:t>Tugas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kelompok</a:t>
                      </a:r>
                      <a:r>
                        <a:rPr lang="en-ID" sz="2400" dirty="0"/>
                        <a:t> (2-3 </a:t>
                      </a:r>
                      <a:r>
                        <a:rPr lang="en-ID" sz="2400" dirty="0" err="1"/>
                        <a:t>mahasiswa</a:t>
                      </a:r>
                      <a:r>
                        <a:rPr lang="en-ID" sz="2400" dirty="0"/>
                        <a:t>) </a:t>
                      </a:r>
                      <a:r>
                        <a:rPr lang="en-ID" sz="2400" baseline="0" dirty="0"/>
                        <a:t> :</a:t>
                      </a:r>
                    </a:p>
                    <a:p>
                      <a:r>
                        <a:rPr lang="en-ID" sz="2400" baseline="0" dirty="0"/>
                        <a:t>HW </a:t>
                      </a:r>
                      <a:r>
                        <a:rPr lang="en-ID" sz="2400" baseline="0" dirty="0" err="1"/>
                        <a:t>mingguan</a:t>
                      </a:r>
                      <a:endParaRPr lang="en-ID" sz="2400" baseline="0" dirty="0"/>
                    </a:p>
                    <a:p>
                      <a:r>
                        <a:rPr lang="en-ID" sz="2400" baseline="0" dirty="0" err="1"/>
                        <a:t>Presentasi</a:t>
                      </a:r>
                      <a:r>
                        <a:rPr lang="en-ID" sz="2400" baseline="0" dirty="0"/>
                        <a:t> HW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20215"/>
                  </a:ext>
                </a:extLst>
              </a:tr>
              <a:tr h="6714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UTS + Quiz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32914"/>
                  </a:ext>
                </a:extLst>
              </a:tr>
              <a:tr h="6714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UAS + Quiz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88028"/>
                  </a:ext>
                </a:extLst>
              </a:tr>
            </a:tbl>
          </a:graphicData>
        </a:graphic>
      </p:graphicFrame>
      <p:sp>
        <p:nvSpPr>
          <p:cNvPr id="4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5580113" y="639478"/>
            <a:ext cx="1008111" cy="86409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40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521"/>
            <a:ext cx="6479421" cy="10403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/>
              <a:t>BASELINE PENGETAHUAN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7488831" cy="25653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Materi Matematika I , yakni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/>
              <a:t>Konvergensi barisan bilangan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/>
              <a:t>Derivatif fungsi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/>
              <a:t>Integral fungsi </a:t>
            </a:r>
          </a:p>
        </p:txBody>
      </p:sp>
    </p:spTree>
    <p:extLst>
      <p:ext uri="{BB962C8B-B14F-4D97-AF65-F5344CB8AC3E}">
        <p14:creationId xmlns:p14="http://schemas.microsoft.com/office/powerpoint/2010/main" val="215541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4226-3FE4-427F-88F2-ACDFD7E6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Mengapa perlu kuliah ini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B3C3-7B67-4295-B452-D5B2E7E7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15733"/>
            <a:ext cx="7704855" cy="34506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2800"/>
              <a:t>Pembelajaran </a:t>
            </a:r>
            <a:r>
              <a:rPr lang="en-US" sz="2800"/>
              <a:t>matematika/Statistika </a:t>
            </a:r>
            <a:r>
              <a:rPr lang="id-ID" sz="2800" dirty="0"/>
              <a:t>harus melatih mahasiswa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endParaRPr lang="id-ID" sz="2800" dirty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Imaginatif</a:t>
            </a:r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Kolaboratif</a:t>
            </a:r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Inovatif</a:t>
            </a: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500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4226-3FE4-427F-88F2-ACDFD7E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28119"/>
            <a:ext cx="6853011" cy="1049235"/>
          </a:xfrm>
        </p:spPr>
        <p:txBody>
          <a:bodyPr anchor="ctr"/>
          <a:lstStyle/>
          <a:p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meliputi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B3C3-7B67-4295-B452-D5B2E7E7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17" y="1741930"/>
            <a:ext cx="8077147" cy="40633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/>
              <a:t>Berlatih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id-ID" sz="2400" dirty="0"/>
              <a:t>Matematika </a:t>
            </a:r>
            <a:r>
              <a:rPr lang="en-US" sz="2400" dirty="0"/>
              <a:t>: </a:t>
            </a:r>
            <a:r>
              <a:rPr lang="en-US" sz="2400" i="1" dirty="0" err="1"/>
              <a:t>meaningfull</a:t>
            </a:r>
            <a:r>
              <a:rPr lang="en-US" sz="2400" dirty="0"/>
              <a:t> dan </a:t>
            </a:r>
            <a:r>
              <a:rPr lang="en-US" sz="2400" i="1" dirty="0"/>
              <a:t>precise</a:t>
            </a:r>
            <a:endParaRPr lang="id-ID" sz="2400" i="1" dirty="0"/>
          </a:p>
          <a:p>
            <a:r>
              <a:rPr lang="en-US" sz="2400" dirty="0" err="1"/>
              <a:t>Berlatih</a:t>
            </a:r>
            <a:r>
              <a:rPr lang="en-US" sz="2400" dirty="0"/>
              <a:t> </a:t>
            </a:r>
            <a:r>
              <a:rPr lang="en-US" sz="2400" dirty="0" err="1"/>
              <a:t>bernalar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fondasi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endParaRPr lang="id-ID" sz="2400" dirty="0"/>
          </a:p>
          <a:p>
            <a:r>
              <a:rPr lang="en-US" sz="2400" dirty="0" err="1"/>
              <a:t>Menggunakan</a:t>
            </a:r>
            <a:r>
              <a:rPr lang="en-US" sz="2400" dirty="0"/>
              <a:t> m</a:t>
            </a:r>
            <a:r>
              <a:rPr lang="id-ID" sz="2400" dirty="0"/>
              <a:t>atematika sebagai </a:t>
            </a:r>
            <a:r>
              <a:rPr lang="id-ID" sz="2400" b="1" dirty="0">
                <a:solidFill>
                  <a:srgbClr val="FF0000"/>
                </a:solidFill>
              </a:rPr>
              <a:t>alat bantu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penyelesaian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masalah</a:t>
            </a:r>
            <a:r>
              <a:rPr lang="en-US" sz="2400" dirty="0">
                <a:solidFill>
                  <a:schemeClr val="tx1"/>
                </a:solidFill>
              </a:rPr>
              <a:t> di domain </a:t>
            </a:r>
            <a:r>
              <a:rPr lang="en-US" sz="2400" dirty="0" err="1">
                <a:solidFill>
                  <a:schemeClr val="tx1"/>
                </a:solidFill>
              </a:rPr>
              <a:t>tertentu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Ilmu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komputer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Meningkatkan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kemampuan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problem solving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id-ID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31172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</TotalTime>
  <Words>246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Palatino Linotype</vt:lpstr>
      <vt:lpstr>Gallery</vt:lpstr>
      <vt:lpstr>MATEMATIKA 2</vt:lpstr>
      <vt:lpstr>MATERI KULIAH</vt:lpstr>
      <vt:lpstr>Keterkaitan materi kuliah</vt:lpstr>
      <vt:lpstr>Keterkaitan materi kuliah</vt:lpstr>
      <vt:lpstr>REFERENSI</vt:lpstr>
      <vt:lpstr>PENILAIAN </vt:lpstr>
      <vt:lpstr>BASELINE PENGETAHUAN</vt:lpstr>
      <vt:lpstr>Mengapa perlu kuliah ini</vt:lpstr>
      <vt:lpstr>Pembelajaran matematika meliputi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 2</dc:title>
  <dc:creator>FARIKHIN</dc:creator>
  <cp:lastModifiedBy>Farikhin</cp:lastModifiedBy>
  <cp:revision>16</cp:revision>
  <dcterms:created xsi:type="dcterms:W3CDTF">2018-02-09T06:16:41Z</dcterms:created>
  <dcterms:modified xsi:type="dcterms:W3CDTF">2025-02-10T07:08:42Z</dcterms:modified>
</cp:coreProperties>
</file>