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8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77" r:id="rId11"/>
    <p:sldId id="363" r:id="rId12"/>
    <p:sldId id="364" r:id="rId13"/>
    <p:sldId id="365" r:id="rId14"/>
    <p:sldId id="366" r:id="rId15"/>
    <p:sldId id="373" r:id="rId16"/>
    <p:sldId id="379" r:id="rId17"/>
    <p:sldId id="387" r:id="rId18"/>
    <p:sldId id="382" r:id="rId19"/>
    <p:sldId id="389" r:id="rId20"/>
    <p:sldId id="388" r:id="rId2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b="1" u="sng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b="1" u="sng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b="1" u="sng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b="1" u="sng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b="1" u="sng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600" b="1" u="sng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600" b="1" u="sng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600" b="1" u="sng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600" b="1" u="sng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FFCC"/>
    <a:srgbClr val="009999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68" autoAdjust="0"/>
    <p:restoredTop sz="81290" autoAdjust="0"/>
  </p:normalViewPr>
  <p:slideViewPr>
    <p:cSldViewPr snapToGrid="0">
      <p:cViewPr varScale="1">
        <p:scale>
          <a:sx n="66" d="100"/>
          <a:sy n="66" d="100"/>
        </p:scale>
        <p:origin x="2179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2"/>
    </p:cViewPr>
  </p:sorterViewPr>
  <p:notesViewPr>
    <p:cSldViewPr snapToGrid="0">
      <p:cViewPr>
        <p:scale>
          <a:sx n="66" d="100"/>
          <a:sy n="66" d="100"/>
        </p:scale>
        <p:origin x="-984" y="-58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8.xml"/><Relationship Id="rId2" Type="http://schemas.openxmlformats.org/officeDocument/2006/relationships/slide" Target="slides/slide16.xml"/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tikno" userId="704a0e82-aa09-4903-9228-e89beab1cadc" providerId="ADAL" clId="{9C665ACE-5352-48E5-B07C-453AA997292B}"/>
    <pc:docChg chg="addSld delSld modSld">
      <pc:chgData name="Sutikno" userId="704a0e82-aa09-4903-9228-e89beab1cadc" providerId="ADAL" clId="{9C665ACE-5352-48E5-B07C-453AA997292B}" dt="2023-11-28T02:25:34.532" v="65" actId="20577"/>
      <pc:docMkLst>
        <pc:docMk/>
      </pc:docMkLst>
      <pc:sldChg chg="del">
        <pc:chgData name="Sutikno" userId="704a0e82-aa09-4903-9228-e89beab1cadc" providerId="ADAL" clId="{9C665ACE-5352-48E5-B07C-453AA997292B}" dt="2023-11-28T02:10:08.996" v="0" actId="47"/>
        <pc:sldMkLst>
          <pc:docMk/>
          <pc:sldMk cId="0" sldId="354"/>
        </pc:sldMkLst>
      </pc:sldChg>
      <pc:sldChg chg="del">
        <pc:chgData name="Sutikno" userId="704a0e82-aa09-4903-9228-e89beab1cadc" providerId="ADAL" clId="{9C665ACE-5352-48E5-B07C-453AA997292B}" dt="2023-11-28T02:24:47.387" v="62" actId="47"/>
        <pc:sldMkLst>
          <pc:docMk/>
          <pc:sldMk cId="0" sldId="374"/>
        </pc:sldMkLst>
      </pc:sldChg>
      <pc:sldChg chg="modSp new mod">
        <pc:chgData name="Sutikno" userId="704a0e82-aa09-4903-9228-e89beab1cadc" providerId="ADAL" clId="{9C665ACE-5352-48E5-B07C-453AA997292B}" dt="2023-11-28T02:25:34.532" v="65" actId="20577"/>
        <pc:sldMkLst>
          <pc:docMk/>
          <pc:sldMk cId="1295687357" sldId="389"/>
        </pc:sldMkLst>
        <pc:spChg chg="mod">
          <ac:chgData name="Sutikno" userId="704a0e82-aa09-4903-9228-e89beab1cadc" providerId="ADAL" clId="{9C665ACE-5352-48E5-B07C-453AA997292B}" dt="2023-11-28T02:13:52.865" v="12" actId="122"/>
          <ac:spMkLst>
            <pc:docMk/>
            <pc:sldMk cId="1295687357" sldId="389"/>
            <ac:spMk id="2" creationId="{2DE45826-B3A7-10D8-E86F-D6FD96870149}"/>
          </ac:spMkLst>
        </pc:spChg>
        <pc:spChg chg="mod">
          <ac:chgData name="Sutikno" userId="704a0e82-aa09-4903-9228-e89beab1cadc" providerId="ADAL" clId="{9C665ACE-5352-48E5-B07C-453AA997292B}" dt="2023-11-28T02:25:34.532" v="65" actId="20577"/>
          <ac:spMkLst>
            <pc:docMk/>
            <pc:sldMk cId="1295687357" sldId="389"/>
            <ac:spMk id="3" creationId="{F3A6042E-A820-3144-FC47-360609C13FB1}"/>
          </ac:spMkLst>
        </pc:spChg>
      </pc:sldChg>
      <pc:sldChg chg="addSp new del mod">
        <pc:chgData name="Sutikno" userId="704a0e82-aa09-4903-9228-e89beab1cadc" providerId="ADAL" clId="{9C665ACE-5352-48E5-B07C-453AA997292B}" dt="2023-11-28T02:24:23.418" v="61" actId="47"/>
        <pc:sldMkLst>
          <pc:docMk/>
          <pc:sldMk cId="390810125" sldId="390"/>
        </pc:sldMkLst>
        <pc:picChg chg="add">
          <ac:chgData name="Sutikno" userId="704a0e82-aa09-4903-9228-e89beab1cadc" providerId="ADAL" clId="{9C665ACE-5352-48E5-B07C-453AA997292B}" dt="2023-11-28T02:13:40.115" v="6" actId="22"/>
          <ac:picMkLst>
            <pc:docMk/>
            <pc:sldMk cId="390810125" sldId="390"/>
            <ac:picMk id="6" creationId="{EF71FFCE-5ADF-D64B-ACDA-6804AAEF62C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A7FF456-5F56-0EEB-0A7B-480CF84EA1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5313" cy="4587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14" tIns="48306" rIns="96614" bIns="48306" numCol="1" anchor="t" anchorCtr="0" compatLnSpc="1">
            <a:prstTxWarp prst="textNoShape">
              <a:avLst/>
            </a:prstTxWarp>
          </a:bodyPr>
          <a:lstStyle>
            <a:lvl1pPr defTabSz="966788">
              <a:defRPr sz="1200" b="0" u="none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88ADEB8-309F-FB05-0FA9-F166895364F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0675" y="0"/>
            <a:ext cx="3211513" cy="4587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14" tIns="48306" rIns="96614" bIns="4830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b="0" u="none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C641131D-872A-4143-FC96-503584A43E1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3135313" cy="4587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14" tIns="48306" rIns="96614" bIns="48306" numCol="1" anchor="b" anchorCtr="0" compatLnSpc="1">
            <a:prstTxWarp prst="textNoShape">
              <a:avLst/>
            </a:prstTxWarp>
          </a:bodyPr>
          <a:lstStyle>
            <a:lvl1pPr defTabSz="966788">
              <a:defRPr sz="1200" b="0" u="none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A8CDC070-7620-010B-99A6-E68C6B9B2EF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0675" y="9142413"/>
            <a:ext cx="3211513" cy="4587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14" tIns="48306" rIns="96614" bIns="4830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b="0" u="none" baseline="0"/>
            </a:lvl1pPr>
          </a:lstStyle>
          <a:p>
            <a:pPr>
              <a:defRPr/>
            </a:pPr>
            <a:fld id="{F6E00C5E-14C6-4FE5-AC65-6F1236AE62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815C1C7-5930-2509-40A2-D15148263B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1967" tIns="50984" rIns="101967" bIns="50984" numCol="1" anchor="t" anchorCtr="0" compatLnSpc="1">
            <a:prstTxWarp prst="textNoShape">
              <a:avLst/>
            </a:prstTxWarp>
          </a:bodyPr>
          <a:lstStyle>
            <a:lvl1pPr defTabSz="1020763">
              <a:defRPr sz="1400" b="0" u="none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4CFC31C-64E6-4D99-F295-85C99A9CB15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1967" tIns="50984" rIns="101967" bIns="50984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400" b="0" u="none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0B73838-8D42-B4E3-292C-A1B7A6F96C7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2B33419-6F4D-E8C1-CC19-8DD76F92B0C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1967" tIns="50984" rIns="101967" bIns="509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AA70B41F-5F4A-3EBF-71AD-032770B473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1967" tIns="50984" rIns="101967" bIns="50984" numCol="1" anchor="b" anchorCtr="0" compatLnSpc="1">
            <a:prstTxWarp prst="textNoShape">
              <a:avLst/>
            </a:prstTxWarp>
          </a:bodyPr>
          <a:lstStyle>
            <a:lvl1pPr defTabSz="1020763">
              <a:defRPr sz="1400" b="0" u="none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CF549316-8D12-9826-70A4-187CB73EF2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1967" tIns="50984" rIns="101967" bIns="50984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400" b="0" u="none" baseline="0"/>
            </a:lvl1pPr>
          </a:lstStyle>
          <a:p>
            <a:pPr>
              <a:defRPr/>
            </a:pPr>
            <a:fld id="{2D834CA9-1C26-436D-89E5-B711ABFCA2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CD4A8F87-F580-812B-CFF5-47F234C707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0763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454938-3F96-4452-8516-5E5E34A95924}" type="slidenum">
              <a:rPr lang="en-US" altLang="en-US" sz="1400" b="0" u="none" baseline="0" smtClean="0"/>
              <a:pPr/>
              <a:t>1</a:t>
            </a:fld>
            <a:endParaRPr lang="en-US" altLang="en-US" sz="1400" b="0" u="none" baseline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BF74AB4-89CE-F8C6-D998-BBA11B3A06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22F88FCC-BC92-B567-4C6C-0827DDADF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BF79CCF9-7861-ED24-E7D9-2BEFDA9473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C71DF561-853E-5F25-6B75-4E267FF5BB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>
                <a:solidFill>
                  <a:srgbClr val="0F0F0F"/>
                </a:solidFill>
                <a:latin typeface="Söhne"/>
              </a:rPr>
              <a:t>"word" merujuk pada unit data dasar yang dapat diakses oleh prosesor atau unit pemrosesan komputer dalam satu operasi. </a:t>
            </a:r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A8001251-2986-9DC3-1D3C-427DC56EA8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0763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123B2C-47C9-456A-8037-60B4055D22D5}" type="slidenum">
              <a:rPr lang="en-US" altLang="en-US" sz="1400" b="0" u="none" baseline="0" smtClean="0"/>
              <a:pPr/>
              <a:t>3</a:t>
            </a:fld>
            <a:endParaRPr lang="en-US" altLang="en-US" sz="1400" b="0" u="none" baseline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6C45547D-4697-C06F-D2BC-D352B8FE33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6C8AA397-DF6E-0099-D8EB-7EA80D4D03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FF24A412-53BE-9F49-D3BC-5E00EE50C3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0763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008A7C-14E4-4FAD-AC82-0857C587EA0E}" type="slidenum">
              <a:rPr lang="en-US" altLang="en-US" sz="1400" b="0" u="none" baseline="0" smtClean="0"/>
              <a:pPr/>
              <a:t>7</a:t>
            </a:fld>
            <a:endParaRPr lang="en-US" altLang="en-US" sz="1400" b="0" u="none" baseline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090E7ABB-6FFA-06C5-B037-36EB15533D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3DDD703B-35CD-23E9-6E22-4CC207D66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Toggle: alihkan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B81445B4-83FA-3D0E-38F8-9AD0F0E5FF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0763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9E129A-0486-4C3C-A335-272ED84B3488}" type="slidenum">
              <a:rPr lang="en-US" altLang="en-US" sz="1400" b="0" u="none" baseline="0" smtClean="0"/>
              <a:pPr/>
              <a:t>8</a:t>
            </a:fld>
            <a:endParaRPr lang="en-US" altLang="en-US" sz="1400" b="0" u="none" baseline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C9E42932-2F02-9E81-AB70-3DA6E6EC30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786670AC-EFF0-2835-2CAC-9F7F2ABA5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rgbClr val="0F0F0F"/>
                </a:solidFill>
                <a:latin typeface="Söhne"/>
              </a:rPr>
              <a:t>1 detik = 1,000,000,000 nanosecond</a:t>
            </a:r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ACF85D2C-5376-E675-BD4A-E1184486A0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6D7912-198F-4381-93DB-AE45A7856843}" type="slidenum">
              <a:rPr lang="en-US" altLang="en-US" sz="1400" b="0" u="none" baseline="0" smtClean="0"/>
              <a:pPr/>
              <a:t>9</a:t>
            </a:fld>
            <a:endParaRPr lang="en-US" altLang="en-US" sz="1400" b="0" u="none" baseline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FC120FF9-F317-4E44-69BA-03F9DE70C6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1908B7A5-2C2A-5C15-7BD0-1974357B7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Gerbang Logika AND</a:t>
            </a:r>
          </a:p>
          <a:p>
            <a:r>
              <a:rPr lang="en-US" altLang="en-US">
                <a:solidFill>
                  <a:srgbClr val="0F0F0F"/>
                </a:solidFill>
                <a:latin typeface="Söhne"/>
              </a:rPr>
              <a:t>Set-Reset latch:</a:t>
            </a:r>
          </a:p>
          <a:p>
            <a:pPr>
              <a:buFontTx/>
              <a:buChar char="•"/>
            </a:pPr>
            <a:r>
              <a:rPr lang="en-US" altLang="en-US">
                <a:solidFill>
                  <a:srgbClr val="0F0F0F"/>
                </a:solidFill>
                <a:latin typeface="Söhne"/>
              </a:rPr>
              <a:t>Jika sinyal Set (S) diaktifkan (1), itu mengakibatkan output Q menjadi 1.</a:t>
            </a:r>
          </a:p>
          <a:p>
            <a:pPr>
              <a:buFontTx/>
              <a:buChar char="•"/>
            </a:pPr>
            <a:r>
              <a:rPr lang="en-US" altLang="en-US">
                <a:solidFill>
                  <a:srgbClr val="0F0F0F"/>
                </a:solidFill>
                <a:latin typeface="Söhne"/>
              </a:rPr>
              <a:t>Jika sinyal Reset (R) diaktifkan (1), itu mengakibatkan output Q menjadi 0.</a:t>
            </a:r>
          </a:p>
          <a:p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E078DB9F-A8B5-20CC-DBE5-7F3763BFE9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0763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09C756-27E2-4C24-B78E-83B723902DF5}" type="slidenum">
              <a:rPr lang="en-US" altLang="en-US" sz="1400" b="0" u="none" baseline="0" smtClean="0"/>
              <a:pPr/>
              <a:t>12</a:t>
            </a:fld>
            <a:endParaRPr lang="en-US" altLang="en-US" sz="1400" b="0" u="none" baseline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5BAA13F6-16A2-077D-6A7A-EA5A9FA998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0763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AA1BA13-08F4-4F3C-B26F-619F5A1BF136}" type="slidenum">
              <a:rPr lang="en-US" altLang="en-US" sz="1400" b="0" u="none" baseline="0" smtClean="0"/>
              <a:pPr/>
              <a:t>16</a:t>
            </a:fld>
            <a:endParaRPr lang="en-US" altLang="en-US" sz="1400" b="0" u="none" baseline="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9E226121-1E5F-50EE-AB58-B4566588E6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9EAD1868-E803-A0F8-E91E-4F435A42CA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Warning: (d), (e), (f), and (g) are animated. Each animation is triggered with a mouse click</a:t>
            </a:r>
          </a:p>
          <a:p>
            <a:r>
              <a:rPr lang="en-US" altLang="en-US"/>
              <a:t>and goes through two steps at 1 second intervals.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51">
            <a:extLst>
              <a:ext uri="{FF2B5EF4-FFF2-40B4-BE49-F238E27FC236}">
                <a16:creationId xmlns:a16="http://schemas.microsoft.com/office/drawing/2014/main" id="{86450DCE-D302-5C9E-0763-C2960BBB9A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33563" y="5167313"/>
            <a:ext cx="5913437" cy="1539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200" u="none" baseline="0"/>
              <a:t>Charles Kime &amp; Thomas Kaminski</a:t>
            </a:r>
          </a:p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200" b="0" u="none" baseline="0">
                <a:cs typeface="Times New Roman" panose="02020603050405020304" pitchFamily="18" charset="0"/>
              </a:rPr>
              <a:t>© 2004 Pearson Education, Inc.</a:t>
            </a:r>
            <a:br>
              <a:rPr lang="en-US" altLang="en-US" sz="2200" b="0" u="none" baseline="0">
                <a:cs typeface="Times New Roman" panose="02020603050405020304" pitchFamily="18" charset="0"/>
              </a:rPr>
            </a:br>
            <a:r>
              <a:rPr lang="en-US" altLang="en-US" sz="2200" b="0" u="none" baseline="0">
                <a:cs typeface="Times New Roman" panose="02020603050405020304" pitchFamily="18" charset="0"/>
                <a:hlinkClick r:id="" action="ppaction://hlinkshowjump?jump=lastslide"/>
              </a:rPr>
              <a:t>Terms of Use</a:t>
            </a:r>
            <a:br>
              <a:rPr lang="en-US" altLang="en-US" sz="2200" b="0" u="none" baseline="0">
                <a:cs typeface="Times New Roman" panose="02020603050405020304" pitchFamily="18" charset="0"/>
              </a:rPr>
            </a:br>
            <a:r>
              <a:rPr lang="en-US" altLang="en-US" sz="1800" b="0" u="none" baseline="0">
                <a:cs typeface="Times New Roman" panose="02020603050405020304" pitchFamily="18" charset="0"/>
              </a:rPr>
              <a:t>(Hyperlinks are active in View Show mode)</a:t>
            </a:r>
          </a:p>
        </p:txBody>
      </p:sp>
      <p:sp>
        <p:nvSpPr>
          <p:cNvPr id="3" name="Text Box 1052">
            <a:extLst>
              <a:ext uri="{FF2B5EF4-FFF2-40B4-BE49-F238E27FC236}">
                <a16:creationId xmlns:a16="http://schemas.microsoft.com/office/drawing/2014/main" id="{27C1EF06-0AB9-66F9-FCFC-ACE32AF4AF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01750" y="2847975"/>
            <a:ext cx="6978650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4000" u="none" baseline="0">
                <a:solidFill>
                  <a:schemeClr val="hlink"/>
                </a:solidFill>
                <a:latin typeface="Helvetica" panose="020B0604020202020204" pitchFamily="34" charset="0"/>
              </a:rPr>
              <a:t>Chapter 9 – Memory Basics</a:t>
            </a:r>
          </a:p>
        </p:txBody>
      </p:sp>
      <p:sp>
        <p:nvSpPr>
          <p:cNvPr id="4" name="Text Box 1053">
            <a:extLst>
              <a:ext uri="{FF2B5EF4-FFF2-40B4-BE49-F238E27FC236}">
                <a16:creationId xmlns:a16="http://schemas.microsoft.com/office/drawing/2014/main" id="{9CB1B0BA-0635-DD59-BCB3-45D72B2D5C6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04875" y="2179638"/>
            <a:ext cx="777240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3200" u="none" baseline="0"/>
              <a:t>Logic and Computer Design Fundamentals</a:t>
            </a:r>
          </a:p>
        </p:txBody>
      </p:sp>
      <p:sp>
        <p:nvSpPr>
          <p:cNvPr id="5" name="Line 1054">
            <a:extLst>
              <a:ext uri="{FF2B5EF4-FFF2-40B4-BE49-F238E27FC236}">
                <a16:creationId xmlns:a16="http://schemas.microsoft.com/office/drawing/2014/main" id="{E7CCAF80-BAED-1AB6-423D-DA013E7B9BD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9438" y="1935163"/>
            <a:ext cx="8015287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6739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D10D9-3AB6-EA27-1D21-E68220A952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9   </a:t>
            </a:r>
            <a:fld id="{CAD2663C-136E-4441-B81F-BE34EAE6373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0700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8438" y="0"/>
            <a:ext cx="1943100" cy="6342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5963" y="0"/>
            <a:ext cx="5680075" cy="63420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866B4-678B-4B6C-DF3C-38D1A664CD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9   </a:t>
            </a:r>
            <a:fld id="{9BE2E1E5-6418-4F64-80BF-CCEAD70CA6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02186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69702-02F3-D1AA-6F54-AD96083E0F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9   </a:t>
            </a:r>
            <a:fld id="{EF4079CC-C069-4098-961B-FA0A52006E9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199392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79DA0-A4AD-0E8E-F863-5F9604E1C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9   </a:t>
            </a:r>
            <a:fld id="{27903349-4064-4CC8-A8F3-A028E61274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54365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138" y="1314450"/>
            <a:ext cx="3810000" cy="5027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1314450"/>
            <a:ext cx="3810000" cy="5027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03AE4-F0C8-82B4-7904-46C80CAD6C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9   </a:t>
            </a:r>
            <a:fld id="{6F3114BF-F8D7-4B1C-AC21-FECFB83CA49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46769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FD228-88F4-8691-54A5-68B7B9188E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9   </a:t>
            </a:r>
            <a:fld id="{052EFF0C-CE9E-48AF-9AFA-3C4042C972D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88286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033A82-778F-73A0-E05F-40757BACFD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9   </a:t>
            </a:r>
            <a:fld id="{DBFFDD80-9D92-4F60-B890-E759D73CEB1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97966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ACFCAC-D778-AC2D-1139-07967B057B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9   </a:t>
            </a:r>
            <a:fld id="{154BDA2E-26D1-4B7B-B244-33DD1A7AF2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35757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B8D10-838D-E375-CFF2-36BD10D34A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9   </a:t>
            </a:r>
            <a:fld id="{8DCE693A-F423-409C-9EF2-F71AD0330BA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029604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BFC4D-EBB5-862C-1CF5-F225FD8F8F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9   </a:t>
            </a:r>
            <a:fld id="{89F095BA-19C1-4B05-A8C1-0FBC9B7F345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69590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4">
            <a:extLst>
              <a:ext uri="{FF2B5EF4-FFF2-40B4-BE49-F238E27FC236}">
                <a16:creationId xmlns:a16="http://schemas.microsoft.com/office/drawing/2014/main" id="{83CECE9F-EAD5-D6AF-A140-BC3FD69AE7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45"/>
          <a:stretch>
            <a:fillRect/>
          </a:stretch>
        </p:blipFill>
        <p:spPr bwMode="auto">
          <a:xfrm>
            <a:off x="693738" y="6353175"/>
            <a:ext cx="22304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55">
            <a:extLst>
              <a:ext uri="{FF2B5EF4-FFF2-40B4-BE49-F238E27FC236}">
                <a16:creationId xmlns:a16="http://schemas.microsoft.com/office/drawing/2014/main" id="{9977783C-203E-72B2-C095-3453BA15D97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6913" y="6338888"/>
            <a:ext cx="272891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lang="en-US" altLang="en-US" sz="2800" u="none" baseline="0">
              <a:solidFill>
                <a:schemeClr val="accent2"/>
              </a:solidFill>
            </a:endParaRPr>
          </a:p>
        </p:txBody>
      </p:sp>
      <p:sp>
        <p:nvSpPr>
          <p:cNvPr id="1080" name="Rectangle 56">
            <a:extLst>
              <a:ext uri="{FF2B5EF4-FFF2-40B4-BE49-F238E27FC236}">
                <a16:creationId xmlns:a16="http://schemas.microsoft.com/office/drawing/2014/main" id="{E29958F5-017F-D024-457B-5D6047876E5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4113" y="6515100"/>
            <a:ext cx="1628775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0" u="none" baseline="0"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Chapter 9   </a:t>
            </a:r>
            <a:fld id="{8112BB1B-DF3F-4AC7-9774-B416941C81FC}" type="slidenum">
              <a:rPr lang="en-US" altLang="en-US" smtClean="0">
                <a:cs typeface="+mn-cs"/>
              </a:rPr>
              <a:pPr>
                <a:defRPr/>
              </a:pPr>
              <a:t>‹#›</a:t>
            </a:fld>
            <a:endParaRPr lang="en-US" altLang="en-US">
              <a:cs typeface="+mn-cs"/>
            </a:endParaRPr>
          </a:p>
        </p:txBody>
      </p:sp>
      <p:sp>
        <p:nvSpPr>
          <p:cNvPr id="1029" name="Line 57">
            <a:extLst>
              <a:ext uri="{FF2B5EF4-FFF2-40B4-BE49-F238E27FC236}">
                <a16:creationId xmlns:a16="http://schemas.microsoft.com/office/drawing/2014/main" id="{81ED39B8-35A9-8AE9-2CDE-E70A34AF4DE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81025" y="1173163"/>
            <a:ext cx="8015288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58">
            <a:extLst>
              <a:ext uri="{FF2B5EF4-FFF2-40B4-BE49-F238E27FC236}">
                <a16:creationId xmlns:a16="http://schemas.microsoft.com/office/drawing/2014/main" id="{E48AFCAB-7037-F782-227F-43B09B930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5963" y="0"/>
            <a:ext cx="7772400" cy="102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1" name="Rectangle 59">
            <a:extLst>
              <a:ext uri="{FF2B5EF4-FFF2-40B4-BE49-F238E27FC236}">
                <a16:creationId xmlns:a16="http://schemas.microsoft.com/office/drawing/2014/main" id="{13851085-D1D2-0088-FEC6-6363DF02B8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314450"/>
            <a:ext cx="7772400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288925" indent="-288925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anose="05000000000000000000" pitchFamily="2" charset="2"/>
        <a:buChar char="§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23495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544638" indent="-173038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06600" indent="-1778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>
            <a:extLst>
              <a:ext uri="{FF2B5EF4-FFF2-40B4-BE49-F238E27FC236}">
                <a16:creationId xmlns:a16="http://schemas.microsoft.com/office/drawing/2014/main" id="{2837B17F-7674-2747-56DC-1ED0312643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u="none" baseline="0"/>
              <a:t>Chapter 9   </a:t>
            </a:r>
            <a:fld id="{25677484-9D88-4659-AAA2-F8B11AACB3DF}" type="slidenum">
              <a:rPr lang="en-US" altLang="en-US" sz="1600" b="0" u="none" baseline="0" smtClean="0"/>
              <a:pPr/>
              <a:t>10</a:t>
            </a:fld>
            <a:endParaRPr lang="en-US" altLang="en-US" sz="1600" b="0" u="none" baseline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06D8062-163D-1CA0-3AC5-4F3A4F00F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Memory Operation Timing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30E6242B-A15E-FAF5-D8F3-A127F92ED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4688" y="1212850"/>
            <a:ext cx="8013700" cy="4724400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en-US" sz="2000"/>
              <a:t>Write timing:</a:t>
            </a:r>
          </a:p>
          <a:p>
            <a:pPr marL="342900" indent="-342900">
              <a:lnSpc>
                <a:spcPct val="90000"/>
              </a:lnSpc>
            </a:pPr>
            <a:endParaRPr lang="en-US" altLang="en-US" sz="2000"/>
          </a:p>
          <a:p>
            <a:pPr marL="342900" indent="-342900">
              <a:lnSpc>
                <a:spcPct val="90000"/>
              </a:lnSpc>
            </a:pPr>
            <a:endParaRPr lang="en-US" altLang="en-US" sz="2000"/>
          </a:p>
          <a:p>
            <a:pPr marL="342900" indent="-342900">
              <a:lnSpc>
                <a:spcPct val="90000"/>
              </a:lnSpc>
            </a:pPr>
            <a:endParaRPr lang="en-US" altLang="en-US" sz="2000"/>
          </a:p>
          <a:p>
            <a:pPr marL="342900" indent="-342900">
              <a:lnSpc>
                <a:spcPct val="90000"/>
              </a:lnSpc>
            </a:pPr>
            <a:endParaRPr lang="en-US" altLang="en-US" sz="2000"/>
          </a:p>
          <a:p>
            <a:pPr marL="342900" indent="-342900">
              <a:lnSpc>
                <a:spcPct val="90000"/>
              </a:lnSpc>
            </a:pPr>
            <a:endParaRPr lang="en-US" altLang="en-US" sz="2000"/>
          </a:p>
          <a:p>
            <a:pPr marL="342900" indent="-342900">
              <a:lnSpc>
                <a:spcPct val="90000"/>
              </a:lnSpc>
            </a:pPr>
            <a:endParaRPr lang="en-US" altLang="en-US" sz="2000"/>
          </a:p>
          <a:p>
            <a:pPr marL="342900" indent="-342900">
              <a:lnSpc>
                <a:spcPct val="90000"/>
              </a:lnSpc>
            </a:pPr>
            <a:endParaRPr lang="en-US" altLang="en-US" sz="2000"/>
          </a:p>
          <a:p>
            <a:pPr marL="342900" indent="-342900">
              <a:lnSpc>
                <a:spcPct val="90000"/>
              </a:lnSpc>
            </a:pPr>
            <a:endParaRPr lang="en-US" altLang="en-US" sz="2000"/>
          </a:p>
          <a:p>
            <a:pPr marL="342900" indent="-342900">
              <a:lnSpc>
                <a:spcPct val="90000"/>
              </a:lnSpc>
            </a:pPr>
            <a:endParaRPr lang="en-US" altLang="en-US" sz="2000"/>
          </a:p>
          <a:p>
            <a:pPr marL="342900" indent="-342900">
              <a:lnSpc>
                <a:spcPct val="90000"/>
              </a:lnSpc>
            </a:pPr>
            <a:r>
              <a:rPr lang="en-US" altLang="en-US" sz="2000"/>
              <a:t>Critical times measured with respect to edges of write pulse (1-0-1):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1800"/>
              <a:t>Address must be established at least a specified time before 1-0 and held for at least a specified time after 0-1 to avoid disturbing stored contents of other addresses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1800"/>
              <a:t>Data must be established at least a specified time before 0-1 and held for at least a specified time after 0-1 to write correctly</a:t>
            </a:r>
          </a:p>
          <a:p>
            <a:pPr marL="342900" indent="-342900">
              <a:lnSpc>
                <a:spcPct val="90000"/>
              </a:lnSpc>
            </a:pPr>
            <a:endParaRPr lang="en-US" altLang="en-US" sz="2000"/>
          </a:p>
        </p:txBody>
      </p:sp>
      <p:sp>
        <p:nvSpPr>
          <p:cNvPr id="29701" name="Rectangle 6">
            <a:extLst>
              <a:ext uri="{FF2B5EF4-FFF2-40B4-BE49-F238E27FC236}">
                <a16:creationId xmlns:a16="http://schemas.microsoft.com/office/drawing/2014/main" id="{4F08952D-F5AA-4662-31FF-79E437A95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75" y="4429125"/>
            <a:ext cx="9747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  <a:latin typeface="TimesTen" pitchFamily="18" charset="0"/>
              </a:rPr>
              <a:t>Write cycle</a:t>
            </a:r>
            <a:endParaRPr lang="en-US" altLang="en-US"/>
          </a:p>
        </p:txBody>
      </p:sp>
      <p:sp>
        <p:nvSpPr>
          <p:cNvPr id="29702" name="Rectangle 7">
            <a:extLst>
              <a:ext uri="{FF2B5EF4-FFF2-40B4-BE49-F238E27FC236}">
                <a16:creationId xmlns:a16="http://schemas.microsoft.com/office/drawing/2014/main" id="{AC1B976A-33D2-640C-2CB7-B83DD3277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1887538"/>
            <a:ext cx="5524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  <a:latin typeface="TimesTen" pitchFamily="18" charset="0"/>
              </a:rPr>
              <a:t>Clock</a:t>
            </a:r>
            <a:endParaRPr lang="en-US" altLang="en-US"/>
          </a:p>
        </p:txBody>
      </p:sp>
      <p:sp>
        <p:nvSpPr>
          <p:cNvPr id="29703" name="Rectangle 8">
            <a:extLst>
              <a:ext uri="{FF2B5EF4-FFF2-40B4-BE49-F238E27FC236}">
                <a16:creationId xmlns:a16="http://schemas.microsoft.com/office/drawing/2014/main" id="{50D213BA-A0A3-D70F-1D3B-C95DF57F0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563" y="2378075"/>
            <a:ext cx="7429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  <a:latin typeface="TimesTen" pitchFamily="18" charset="0"/>
              </a:rPr>
              <a:t>Address</a:t>
            </a:r>
            <a:endParaRPr lang="en-US" altLang="en-US"/>
          </a:p>
        </p:txBody>
      </p:sp>
      <p:sp>
        <p:nvSpPr>
          <p:cNvPr id="29704" name="Rectangle 9">
            <a:extLst>
              <a:ext uri="{FF2B5EF4-FFF2-40B4-BE49-F238E27FC236}">
                <a16:creationId xmlns:a16="http://schemas.microsoft.com/office/drawing/2014/main" id="{2E21584C-6659-3566-F9C5-820C564F3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563" y="2776538"/>
            <a:ext cx="762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  <a:latin typeface="TimesTen" pitchFamily="18" charset="0"/>
              </a:rPr>
              <a:t>Memory</a:t>
            </a:r>
            <a:endParaRPr lang="en-US" altLang="en-US"/>
          </a:p>
        </p:txBody>
      </p:sp>
      <p:sp>
        <p:nvSpPr>
          <p:cNvPr id="29705" name="Rectangle 10">
            <a:extLst>
              <a:ext uri="{FF2B5EF4-FFF2-40B4-BE49-F238E27FC236}">
                <a16:creationId xmlns:a16="http://schemas.microsoft.com/office/drawing/2014/main" id="{CE189A1E-4D04-2DF4-F0DD-F095981DA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563" y="2933700"/>
            <a:ext cx="612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  <a:latin typeface="TimesTen" pitchFamily="18" charset="0"/>
              </a:rPr>
              <a:t>enable</a:t>
            </a:r>
            <a:endParaRPr lang="en-US" altLang="en-US"/>
          </a:p>
        </p:txBody>
      </p:sp>
      <p:sp>
        <p:nvSpPr>
          <p:cNvPr id="29706" name="Line 11">
            <a:extLst>
              <a:ext uri="{FF2B5EF4-FFF2-40B4-BE49-F238E27FC236}">
                <a16:creationId xmlns:a16="http://schemas.microsoft.com/office/drawing/2014/main" id="{BDA04A32-5927-F103-5F91-CD81740CE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4650" y="3486150"/>
            <a:ext cx="34925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Rectangle 12">
            <a:extLst>
              <a:ext uri="{FF2B5EF4-FFF2-40B4-BE49-F238E27FC236}">
                <a16:creationId xmlns:a16="http://schemas.microsoft.com/office/drawing/2014/main" id="{EA38C0B4-BE9D-4771-CED0-3BD409BCA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3" y="3281363"/>
            <a:ext cx="5619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  <a:latin typeface="TimesTen" pitchFamily="18" charset="0"/>
              </a:rPr>
              <a:t>Read/</a:t>
            </a:r>
            <a:endParaRPr lang="en-US" altLang="en-US"/>
          </a:p>
        </p:txBody>
      </p:sp>
      <p:sp>
        <p:nvSpPr>
          <p:cNvPr id="29708" name="Rectangle 13">
            <a:extLst>
              <a:ext uri="{FF2B5EF4-FFF2-40B4-BE49-F238E27FC236}">
                <a16:creationId xmlns:a16="http://schemas.microsoft.com/office/drawing/2014/main" id="{52D8F3AE-2B16-8EFE-3B55-393F5D996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75" y="3443288"/>
            <a:ext cx="5429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  <a:latin typeface="TimesTen" pitchFamily="18" charset="0"/>
              </a:rPr>
              <a:t>Write</a:t>
            </a:r>
            <a:endParaRPr lang="en-US" altLang="en-US"/>
          </a:p>
        </p:txBody>
      </p:sp>
      <p:sp>
        <p:nvSpPr>
          <p:cNvPr id="29709" name="Rectangle 14">
            <a:extLst>
              <a:ext uri="{FF2B5EF4-FFF2-40B4-BE49-F238E27FC236}">
                <a16:creationId xmlns:a16="http://schemas.microsoft.com/office/drawing/2014/main" id="{36DDC599-33DD-C9AF-DF91-5A6C12176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3" y="3741738"/>
            <a:ext cx="4826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  <a:latin typeface="TimesTen" pitchFamily="18" charset="0"/>
              </a:rPr>
              <a:t>Data</a:t>
            </a:r>
            <a:endParaRPr lang="en-US" altLang="en-US"/>
          </a:p>
        </p:txBody>
      </p:sp>
      <p:sp>
        <p:nvSpPr>
          <p:cNvPr id="29710" name="Rectangle 15">
            <a:extLst>
              <a:ext uri="{FF2B5EF4-FFF2-40B4-BE49-F238E27FC236}">
                <a16:creationId xmlns:a16="http://schemas.microsoft.com/office/drawing/2014/main" id="{DE2A8846-EAA6-D79E-E1CE-52A12130E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3" y="3881438"/>
            <a:ext cx="5016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  <a:latin typeface="TimesTen" pitchFamily="18" charset="0"/>
              </a:rPr>
              <a:t>input</a:t>
            </a:r>
            <a:endParaRPr lang="en-US" altLang="en-US"/>
          </a:p>
        </p:txBody>
      </p:sp>
      <p:sp>
        <p:nvSpPr>
          <p:cNvPr id="29711" name="Freeform 16">
            <a:extLst>
              <a:ext uri="{FF2B5EF4-FFF2-40B4-BE49-F238E27FC236}">
                <a16:creationId xmlns:a16="http://schemas.microsoft.com/office/drawing/2014/main" id="{B53541FD-BBAB-B66F-38EF-29801C23A63D}"/>
              </a:ext>
            </a:extLst>
          </p:cNvPr>
          <p:cNvSpPr>
            <a:spLocks/>
          </p:cNvSpPr>
          <p:nvPr/>
        </p:nvSpPr>
        <p:spPr bwMode="auto">
          <a:xfrm>
            <a:off x="2193925" y="2863850"/>
            <a:ext cx="5657850" cy="254000"/>
          </a:xfrm>
          <a:custGeom>
            <a:avLst/>
            <a:gdLst>
              <a:gd name="T0" fmla="*/ 0 w 3564"/>
              <a:gd name="T1" fmla="*/ 403225000 h 160"/>
              <a:gd name="T2" fmla="*/ 302418750 w 3564"/>
              <a:gd name="T3" fmla="*/ 403225000 h 160"/>
              <a:gd name="T4" fmla="*/ 524192500 w 3564"/>
              <a:gd name="T5" fmla="*/ 0 h 160"/>
              <a:gd name="T6" fmla="*/ 2147483646 w 3564"/>
              <a:gd name="T7" fmla="*/ 0 h 160"/>
              <a:gd name="T8" fmla="*/ 2147483646 w 3564"/>
              <a:gd name="T9" fmla="*/ 403225000 h 160"/>
              <a:gd name="T10" fmla="*/ 2147483646 w 3564"/>
              <a:gd name="T11" fmla="*/ 403225000 h 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64" h="160">
                <a:moveTo>
                  <a:pt x="0" y="160"/>
                </a:moveTo>
                <a:lnTo>
                  <a:pt x="120" y="160"/>
                </a:lnTo>
                <a:lnTo>
                  <a:pt x="208" y="0"/>
                </a:lnTo>
                <a:lnTo>
                  <a:pt x="3068" y="0"/>
                </a:lnTo>
                <a:lnTo>
                  <a:pt x="3156" y="160"/>
                </a:lnTo>
                <a:lnTo>
                  <a:pt x="3564" y="16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Freeform 17">
            <a:extLst>
              <a:ext uri="{FF2B5EF4-FFF2-40B4-BE49-F238E27FC236}">
                <a16:creationId xmlns:a16="http://schemas.microsoft.com/office/drawing/2014/main" id="{C1AE0F55-D2EC-0CE5-8ABA-49F9D04F2A21}"/>
              </a:ext>
            </a:extLst>
          </p:cNvPr>
          <p:cNvSpPr>
            <a:spLocks/>
          </p:cNvSpPr>
          <p:nvPr/>
        </p:nvSpPr>
        <p:spPr bwMode="auto">
          <a:xfrm>
            <a:off x="2193925" y="3352800"/>
            <a:ext cx="5657850" cy="254000"/>
          </a:xfrm>
          <a:custGeom>
            <a:avLst/>
            <a:gdLst>
              <a:gd name="T0" fmla="*/ 0 w 3564"/>
              <a:gd name="T1" fmla="*/ 0 h 160"/>
              <a:gd name="T2" fmla="*/ 2132052188 w 3564"/>
              <a:gd name="T3" fmla="*/ 0 h 160"/>
              <a:gd name="T4" fmla="*/ 2147483646 w 3564"/>
              <a:gd name="T5" fmla="*/ 403225000 h 160"/>
              <a:gd name="T6" fmla="*/ 2147483646 w 3564"/>
              <a:gd name="T7" fmla="*/ 403225000 h 160"/>
              <a:gd name="T8" fmla="*/ 2147483646 w 3564"/>
              <a:gd name="T9" fmla="*/ 0 h 160"/>
              <a:gd name="T10" fmla="*/ 2147483646 w 3564"/>
              <a:gd name="T11" fmla="*/ 0 h 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64" h="160">
                <a:moveTo>
                  <a:pt x="0" y="0"/>
                </a:moveTo>
                <a:lnTo>
                  <a:pt x="846" y="0"/>
                </a:lnTo>
                <a:lnTo>
                  <a:pt x="936" y="160"/>
                </a:lnTo>
                <a:lnTo>
                  <a:pt x="2764" y="160"/>
                </a:lnTo>
                <a:lnTo>
                  <a:pt x="2856" y="0"/>
                </a:lnTo>
                <a:lnTo>
                  <a:pt x="3564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Line 18">
            <a:extLst>
              <a:ext uri="{FF2B5EF4-FFF2-40B4-BE49-F238E27FC236}">
                <a16:creationId xmlns:a16="http://schemas.microsoft.com/office/drawing/2014/main" id="{2B46A0D3-768F-0D14-20F7-9945D66FB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3950" y="1612900"/>
            <a:ext cx="1025525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Freeform 19">
            <a:extLst>
              <a:ext uri="{FF2B5EF4-FFF2-40B4-BE49-F238E27FC236}">
                <a16:creationId xmlns:a16="http://schemas.microsoft.com/office/drawing/2014/main" id="{CA66E43C-AC78-E6FA-3398-983962B1BEF0}"/>
              </a:ext>
            </a:extLst>
          </p:cNvPr>
          <p:cNvSpPr>
            <a:spLocks/>
          </p:cNvSpPr>
          <p:nvPr/>
        </p:nvSpPr>
        <p:spPr bwMode="auto">
          <a:xfrm>
            <a:off x="3394075" y="1581150"/>
            <a:ext cx="101600" cy="63500"/>
          </a:xfrm>
          <a:custGeom>
            <a:avLst/>
            <a:gdLst>
              <a:gd name="T0" fmla="*/ 60483750 w 32"/>
              <a:gd name="T1" fmla="*/ 100806250 h 20"/>
              <a:gd name="T2" fmla="*/ 0 w 32"/>
              <a:gd name="T3" fmla="*/ 10080625 h 20"/>
              <a:gd name="T4" fmla="*/ 0 w 32"/>
              <a:gd name="T5" fmla="*/ 0 h 20"/>
              <a:gd name="T6" fmla="*/ 161290000 w 32"/>
              <a:gd name="T7" fmla="*/ 60483750 h 20"/>
              <a:gd name="T8" fmla="*/ 322580000 w 32"/>
              <a:gd name="T9" fmla="*/ 100806250 h 20"/>
              <a:gd name="T10" fmla="*/ 161290000 w 32"/>
              <a:gd name="T11" fmla="*/ 141128750 h 20"/>
              <a:gd name="T12" fmla="*/ 0 w 32"/>
              <a:gd name="T13" fmla="*/ 201612500 h 20"/>
              <a:gd name="T14" fmla="*/ 0 w 32"/>
              <a:gd name="T15" fmla="*/ 191531875 h 20"/>
              <a:gd name="T16" fmla="*/ 60483750 w 32"/>
              <a:gd name="T17" fmla="*/ 100806250 h 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2" h="20">
                <a:moveTo>
                  <a:pt x="6" y="10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16" y="6"/>
                  <a:pt x="16" y="6"/>
                  <a:pt x="16" y="6"/>
                </a:cubicBezTo>
                <a:cubicBezTo>
                  <a:pt x="21" y="8"/>
                  <a:pt x="26" y="9"/>
                  <a:pt x="32" y="10"/>
                </a:cubicBezTo>
                <a:cubicBezTo>
                  <a:pt x="26" y="11"/>
                  <a:pt x="21" y="12"/>
                  <a:pt x="16" y="14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0" y="19"/>
                  <a:pt x="0" y="19"/>
                </a:cubicBezTo>
                <a:lnTo>
                  <a:pt x="6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Freeform 20">
            <a:extLst>
              <a:ext uri="{FF2B5EF4-FFF2-40B4-BE49-F238E27FC236}">
                <a16:creationId xmlns:a16="http://schemas.microsoft.com/office/drawing/2014/main" id="{13729CFF-64AE-0DD4-34C1-C58B13402374}"/>
              </a:ext>
            </a:extLst>
          </p:cNvPr>
          <p:cNvSpPr>
            <a:spLocks/>
          </p:cNvSpPr>
          <p:nvPr/>
        </p:nvSpPr>
        <p:spPr bwMode="auto">
          <a:xfrm>
            <a:off x="2320925" y="1581150"/>
            <a:ext cx="98425" cy="63500"/>
          </a:xfrm>
          <a:custGeom>
            <a:avLst/>
            <a:gdLst>
              <a:gd name="T0" fmla="*/ 262096250 w 31"/>
              <a:gd name="T1" fmla="*/ 100806250 h 20"/>
              <a:gd name="T2" fmla="*/ 312499375 w 31"/>
              <a:gd name="T3" fmla="*/ 191531875 h 20"/>
              <a:gd name="T4" fmla="*/ 312499375 w 31"/>
              <a:gd name="T5" fmla="*/ 201612500 h 20"/>
              <a:gd name="T6" fmla="*/ 161290000 w 31"/>
              <a:gd name="T7" fmla="*/ 141128750 h 20"/>
              <a:gd name="T8" fmla="*/ 0 w 31"/>
              <a:gd name="T9" fmla="*/ 100806250 h 20"/>
              <a:gd name="T10" fmla="*/ 161290000 w 31"/>
              <a:gd name="T11" fmla="*/ 60483750 h 20"/>
              <a:gd name="T12" fmla="*/ 312499375 w 31"/>
              <a:gd name="T13" fmla="*/ 0 h 20"/>
              <a:gd name="T14" fmla="*/ 312499375 w 31"/>
              <a:gd name="T15" fmla="*/ 0 h 20"/>
              <a:gd name="T16" fmla="*/ 262096250 w 31"/>
              <a:gd name="T17" fmla="*/ 100806250 h 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1" h="20">
                <a:moveTo>
                  <a:pt x="26" y="10"/>
                </a:moveTo>
                <a:cubicBezTo>
                  <a:pt x="31" y="19"/>
                  <a:pt x="31" y="19"/>
                  <a:pt x="31" y="19"/>
                </a:cubicBezTo>
                <a:cubicBezTo>
                  <a:pt x="31" y="20"/>
                  <a:pt x="31" y="20"/>
                  <a:pt x="31" y="20"/>
                </a:cubicBezTo>
                <a:cubicBezTo>
                  <a:pt x="16" y="14"/>
                  <a:pt x="16" y="14"/>
                  <a:pt x="16" y="14"/>
                </a:cubicBezTo>
                <a:cubicBezTo>
                  <a:pt x="10" y="12"/>
                  <a:pt x="5" y="11"/>
                  <a:pt x="0" y="10"/>
                </a:cubicBezTo>
                <a:cubicBezTo>
                  <a:pt x="5" y="9"/>
                  <a:pt x="10" y="8"/>
                  <a:pt x="16" y="6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lnTo>
                  <a:pt x="26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6" name="Freeform 21">
            <a:extLst>
              <a:ext uri="{FF2B5EF4-FFF2-40B4-BE49-F238E27FC236}">
                <a16:creationId xmlns:a16="http://schemas.microsoft.com/office/drawing/2014/main" id="{D84488F0-1FDE-013B-1453-9791059A7816}"/>
              </a:ext>
            </a:extLst>
          </p:cNvPr>
          <p:cNvSpPr>
            <a:spLocks/>
          </p:cNvSpPr>
          <p:nvPr/>
        </p:nvSpPr>
        <p:spPr bwMode="auto">
          <a:xfrm>
            <a:off x="2730500" y="1539875"/>
            <a:ext cx="352425" cy="146050"/>
          </a:xfrm>
          <a:custGeom>
            <a:avLst/>
            <a:gdLst>
              <a:gd name="T0" fmla="*/ 559474688 w 222"/>
              <a:gd name="T1" fmla="*/ 0 h 92"/>
              <a:gd name="T2" fmla="*/ 0 w 222"/>
              <a:gd name="T3" fmla="*/ 0 h 92"/>
              <a:gd name="T4" fmla="*/ 0 w 222"/>
              <a:gd name="T5" fmla="*/ 231854375 h 92"/>
              <a:gd name="T6" fmla="*/ 559474688 w 222"/>
              <a:gd name="T7" fmla="*/ 231854375 h 92"/>
              <a:gd name="T8" fmla="*/ 559474688 w 222"/>
              <a:gd name="T9" fmla="*/ 0 h 92"/>
              <a:gd name="T10" fmla="*/ 559474688 w 222"/>
              <a:gd name="T11" fmla="*/ 0 h 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2" h="92">
                <a:moveTo>
                  <a:pt x="222" y="0"/>
                </a:moveTo>
                <a:lnTo>
                  <a:pt x="0" y="0"/>
                </a:lnTo>
                <a:lnTo>
                  <a:pt x="0" y="92"/>
                </a:lnTo>
                <a:lnTo>
                  <a:pt x="222" y="92"/>
                </a:lnTo>
                <a:lnTo>
                  <a:pt x="2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7" name="Rectangle 22">
            <a:extLst>
              <a:ext uri="{FF2B5EF4-FFF2-40B4-BE49-F238E27FC236}">
                <a16:creationId xmlns:a16="http://schemas.microsoft.com/office/drawing/2014/main" id="{5C58E598-CE87-560C-6387-CDB85FC68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1487488"/>
            <a:ext cx="4889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  <a:latin typeface="TimesTen" pitchFamily="18" charset="0"/>
              </a:rPr>
              <a:t>20 ns</a:t>
            </a:r>
            <a:endParaRPr lang="en-US" altLang="en-US"/>
          </a:p>
        </p:txBody>
      </p:sp>
      <p:sp>
        <p:nvSpPr>
          <p:cNvPr id="29718" name="Freeform 23">
            <a:extLst>
              <a:ext uri="{FF2B5EF4-FFF2-40B4-BE49-F238E27FC236}">
                <a16:creationId xmlns:a16="http://schemas.microsoft.com/office/drawing/2014/main" id="{56124E23-1249-1113-B998-8B02E36AEC3C}"/>
              </a:ext>
            </a:extLst>
          </p:cNvPr>
          <p:cNvSpPr>
            <a:spLocks/>
          </p:cNvSpPr>
          <p:nvPr/>
        </p:nvSpPr>
        <p:spPr bwMode="auto">
          <a:xfrm>
            <a:off x="2193925" y="1882775"/>
            <a:ext cx="5689600" cy="254000"/>
          </a:xfrm>
          <a:custGeom>
            <a:avLst/>
            <a:gdLst>
              <a:gd name="T0" fmla="*/ 0 w 3584"/>
              <a:gd name="T1" fmla="*/ 403225000 h 160"/>
              <a:gd name="T2" fmla="*/ 302418750 w 3584"/>
              <a:gd name="T3" fmla="*/ 403225000 h 160"/>
              <a:gd name="T4" fmla="*/ 524192500 w 3584"/>
              <a:gd name="T5" fmla="*/ 0 h 160"/>
              <a:gd name="T6" fmla="*/ 1285279688 w 3584"/>
              <a:gd name="T7" fmla="*/ 0 h 160"/>
              <a:gd name="T8" fmla="*/ 1507053438 w 3584"/>
              <a:gd name="T9" fmla="*/ 403225000 h 160"/>
              <a:gd name="T10" fmla="*/ 2147483646 w 3584"/>
              <a:gd name="T11" fmla="*/ 403225000 h 160"/>
              <a:gd name="T12" fmla="*/ 2147483646 w 3584"/>
              <a:gd name="T13" fmla="*/ 0 h 160"/>
              <a:gd name="T14" fmla="*/ 2147483646 w 3584"/>
              <a:gd name="T15" fmla="*/ 0 h 160"/>
              <a:gd name="T16" fmla="*/ 2147483646 w 3584"/>
              <a:gd name="T17" fmla="*/ 403225000 h 160"/>
              <a:gd name="T18" fmla="*/ 2147483646 w 3584"/>
              <a:gd name="T19" fmla="*/ 403225000 h 160"/>
              <a:gd name="T20" fmla="*/ 2147483646 w 3584"/>
              <a:gd name="T21" fmla="*/ 0 h 160"/>
              <a:gd name="T22" fmla="*/ 2147483646 w 3584"/>
              <a:gd name="T23" fmla="*/ 0 h 160"/>
              <a:gd name="T24" fmla="*/ 2147483646 w 3584"/>
              <a:gd name="T25" fmla="*/ 403225000 h 160"/>
              <a:gd name="T26" fmla="*/ 2147483646 w 3584"/>
              <a:gd name="T27" fmla="*/ 403225000 h 160"/>
              <a:gd name="T28" fmla="*/ 2147483646 w 3584"/>
              <a:gd name="T29" fmla="*/ 0 h 160"/>
              <a:gd name="T30" fmla="*/ 2147483646 w 3584"/>
              <a:gd name="T31" fmla="*/ 0 h 160"/>
              <a:gd name="T32" fmla="*/ 2147483646 w 3584"/>
              <a:gd name="T33" fmla="*/ 403225000 h 160"/>
              <a:gd name="T34" fmla="*/ 2147483646 w 3584"/>
              <a:gd name="T35" fmla="*/ 403225000 h 160"/>
              <a:gd name="T36" fmla="*/ 2147483646 w 3584"/>
              <a:gd name="T37" fmla="*/ 0 h 160"/>
              <a:gd name="T38" fmla="*/ 2147483646 w 3584"/>
              <a:gd name="T39" fmla="*/ 0 h 160"/>
              <a:gd name="T40" fmla="*/ 2147483646 w 3584"/>
              <a:gd name="T41" fmla="*/ 403225000 h 16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584" h="160">
                <a:moveTo>
                  <a:pt x="0" y="160"/>
                </a:moveTo>
                <a:lnTo>
                  <a:pt x="120" y="160"/>
                </a:lnTo>
                <a:lnTo>
                  <a:pt x="208" y="0"/>
                </a:lnTo>
                <a:lnTo>
                  <a:pt x="510" y="0"/>
                </a:lnTo>
                <a:lnTo>
                  <a:pt x="598" y="160"/>
                </a:lnTo>
                <a:lnTo>
                  <a:pt x="864" y="160"/>
                </a:lnTo>
                <a:lnTo>
                  <a:pt x="952" y="0"/>
                </a:lnTo>
                <a:lnTo>
                  <a:pt x="1252" y="0"/>
                </a:lnTo>
                <a:lnTo>
                  <a:pt x="1340" y="160"/>
                </a:lnTo>
                <a:lnTo>
                  <a:pt x="1606" y="160"/>
                </a:lnTo>
                <a:lnTo>
                  <a:pt x="1700" y="0"/>
                </a:lnTo>
                <a:lnTo>
                  <a:pt x="2000" y="0"/>
                </a:lnTo>
                <a:lnTo>
                  <a:pt x="2088" y="160"/>
                </a:lnTo>
                <a:lnTo>
                  <a:pt x="2354" y="160"/>
                </a:lnTo>
                <a:lnTo>
                  <a:pt x="2446" y="0"/>
                </a:lnTo>
                <a:lnTo>
                  <a:pt x="2746" y="0"/>
                </a:lnTo>
                <a:lnTo>
                  <a:pt x="2836" y="160"/>
                </a:lnTo>
                <a:lnTo>
                  <a:pt x="3102" y="160"/>
                </a:lnTo>
                <a:lnTo>
                  <a:pt x="3194" y="0"/>
                </a:lnTo>
                <a:lnTo>
                  <a:pt x="3494" y="0"/>
                </a:lnTo>
                <a:lnTo>
                  <a:pt x="3584" y="16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9" name="Rectangle 24">
            <a:extLst>
              <a:ext uri="{FF2B5EF4-FFF2-40B4-BE49-F238E27FC236}">
                <a16:creationId xmlns:a16="http://schemas.microsoft.com/office/drawing/2014/main" id="{98FA2059-5F4A-5F9A-8040-C206E2B47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650" y="1857375"/>
            <a:ext cx="3079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  <a:latin typeface="TimesTen" pitchFamily="18" charset="0"/>
              </a:rPr>
              <a:t>T1</a:t>
            </a:r>
            <a:endParaRPr lang="en-US" altLang="en-US"/>
          </a:p>
        </p:txBody>
      </p:sp>
      <p:sp>
        <p:nvSpPr>
          <p:cNvPr id="29720" name="Rectangle 25">
            <a:extLst>
              <a:ext uri="{FF2B5EF4-FFF2-40B4-BE49-F238E27FC236}">
                <a16:creationId xmlns:a16="http://schemas.microsoft.com/office/drawing/2014/main" id="{92E78E2B-F9B9-6A41-1B62-772A8E454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575" y="1857375"/>
            <a:ext cx="3079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  <a:latin typeface="TimesTen" pitchFamily="18" charset="0"/>
              </a:rPr>
              <a:t>T2</a:t>
            </a:r>
            <a:endParaRPr lang="en-US" altLang="en-US"/>
          </a:p>
        </p:txBody>
      </p:sp>
      <p:sp>
        <p:nvSpPr>
          <p:cNvPr id="29721" name="Rectangle 26">
            <a:extLst>
              <a:ext uri="{FF2B5EF4-FFF2-40B4-BE49-F238E27FC236}">
                <a16:creationId xmlns:a16="http://schemas.microsoft.com/office/drawing/2014/main" id="{5FE6DD3E-91EC-42A7-6C92-F8705DCC5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025" y="1857375"/>
            <a:ext cx="3079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  <a:latin typeface="TimesTen" pitchFamily="18" charset="0"/>
              </a:rPr>
              <a:t>T3</a:t>
            </a:r>
            <a:endParaRPr lang="en-US" altLang="en-US"/>
          </a:p>
        </p:txBody>
      </p:sp>
      <p:sp>
        <p:nvSpPr>
          <p:cNvPr id="29722" name="Rectangle 27">
            <a:extLst>
              <a:ext uri="{FF2B5EF4-FFF2-40B4-BE49-F238E27FC236}">
                <a16:creationId xmlns:a16="http://schemas.microsoft.com/office/drawing/2014/main" id="{7AD36A08-4431-DD37-D0FF-1A4DAA1CF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888" y="1857375"/>
            <a:ext cx="3079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  <a:latin typeface="TimesTen" pitchFamily="18" charset="0"/>
              </a:rPr>
              <a:t>T4</a:t>
            </a:r>
            <a:endParaRPr lang="en-US" altLang="en-US"/>
          </a:p>
        </p:txBody>
      </p:sp>
      <p:sp>
        <p:nvSpPr>
          <p:cNvPr id="29723" name="Rectangle 28">
            <a:extLst>
              <a:ext uri="{FF2B5EF4-FFF2-40B4-BE49-F238E27FC236}">
                <a16:creationId xmlns:a16="http://schemas.microsoft.com/office/drawing/2014/main" id="{8CBDE4B2-A8D3-3B0E-6FFA-A9CBE76E5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3" y="1857375"/>
            <a:ext cx="3079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  <a:latin typeface="TimesTen" pitchFamily="18" charset="0"/>
              </a:rPr>
              <a:t>T1</a:t>
            </a:r>
            <a:endParaRPr lang="en-US" altLang="en-US"/>
          </a:p>
        </p:txBody>
      </p:sp>
      <p:sp>
        <p:nvSpPr>
          <p:cNvPr id="29724" name="Rectangle 29">
            <a:extLst>
              <a:ext uri="{FF2B5EF4-FFF2-40B4-BE49-F238E27FC236}">
                <a16:creationId xmlns:a16="http://schemas.microsoft.com/office/drawing/2014/main" id="{1BC0073C-121C-3C54-738A-76A3F70D7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5" y="2368550"/>
            <a:ext cx="11620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  <a:latin typeface="TimesTen" pitchFamily="18" charset="0"/>
              </a:rPr>
              <a:t>Address valid</a:t>
            </a:r>
            <a:endParaRPr lang="en-US" altLang="en-US"/>
          </a:p>
        </p:txBody>
      </p:sp>
      <p:sp>
        <p:nvSpPr>
          <p:cNvPr id="29725" name="Rectangle 30">
            <a:extLst>
              <a:ext uri="{FF2B5EF4-FFF2-40B4-BE49-F238E27FC236}">
                <a16:creationId xmlns:a16="http://schemas.microsoft.com/office/drawing/2014/main" id="{47B84FE3-27B8-FD14-3F47-C58780E2B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275" y="3844925"/>
            <a:ext cx="9017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  <a:latin typeface="TimesTen" pitchFamily="18" charset="0"/>
              </a:rPr>
              <a:t>Data valid</a:t>
            </a:r>
            <a:endParaRPr lang="en-US" altLang="en-US"/>
          </a:p>
        </p:txBody>
      </p:sp>
      <p:sp>
        <p:nvSpPr>
          <p:cNvPr id="29726" name="Line 31">
            <a:extLst>
              <a:ext uri="{FF2B5EF4-FFF2-40B4-BE49-F238E27FC236}">
                <a16:creationId xmlns:a16="http://schemas.microsoft.com/office/drawing/2014/main" id="{53024506-F939-9FEF-0433-BB31E73B8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9525" y="4330700"/>
            <a:ext cx="4029075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7" name="Freeform 32">
            <a:extLst>
              <a:ext uri="{FF2B5EF4-FFF2-40B4-BE49-F238E27FC236}">
                <a16:creationId xmlns:a16="http://schemas.microsoft.com/office/drawing/2014/main" id="{C7BE4A8C-61CE-C142-6B89-383BBA0957E4}"/>
              </a:ext>
            </a:extLst>
          </p:cNvPr>
          <p:cNvSpPr>
            <a:spLocks/>
          </p:cNvSpPr>
          <p:nvPr/>
        </p:nvSpPr>
        <p:spPr bwMode="auto">
          <a:xfrm>
            <a:off x="6550025" y="4298950"/>
            <a:ext cx="101600" cy="60325"/>
          </a:xfrm>
          <a:custGeom>
            <a:avLst/>
            <a:gdLst>
              <a:gd name="T0" fmla="*/ 60483750 w 32"/>
              <a:gd name="T1" fmla="*/ 100806250 h 19"/>
              <a:gd name="T2" fmla="*/ 0 w 32"/>
              <a:gd name="T3" fmla="*/ 0 h 19"/>
              <a:gd name="T4" fmla="*/ 10080625 w 32"/>
              <a:gd name="T5" fmla="*/ 0 h 19"/>
              <a:gd name="T6" fmla="*/ 161290000 w 32"/>
              <a:gd name="T7" fmla="*/ 60483750 h 19"/>
              <a:gd name="T8" fmla="*/ 322580000 w 32"/>
              <a:gd name="T9" fmla="*/ 100806250 h 19"/>
              <a:gd name="T10" fmla="*/ 161290000 w 32"/>
              <a:gd name="T11" fmla="*/ 131048125 h 19"/>
              <a:gd name="T12" fmla="*/ 10080625 w 32"/>
              <a:gd name="T13" fmla="*/ 191531875 h 19"/>
              <a:gd name="T14" fmla="*/ 0 w 32"/>
              <a:gd name="T15" fmla="*/ 191531875 h 19"/>
              <a:gd name="T16" fmla="*/ 60483750 w 32"/>
              <a:gd name="T17" fmla="*/ 100806250 h 1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2" h="19">
                <a:moveTo>
                  <a:pt x="6" y="10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6" y="6"/>
                  <a:pt x="16" y="6"/>
                  <a:pt x="16" y="6"/>
                </a:cubicBezTo>
                <a:cubicBezTo>
                  <a:pt x="22" y="7"/>
                  <a:pt x="27" y="8"/>
                  <a:pt x="32" y="10"/>
                </a:cubicBezTo>
                <a:cubicBezTo>
                  <a:pt x="27" y="11"/>
                  <a:pt x="22" y="12"/>
                  <a:pt x="16" y="13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19"/>
                  <a:pt x="0" y="19"/>
                </a:cubicBezTo>
                <a:lnTo>
                  <a:pt x="6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8" name="Freeform 33">
            <a:extLst>
              <a:ext uri="{FF2B5EF4-FFF2-40B4-BE49-F238E27FC236}">
                <a16:creationId xmlns:a16="http://schemas.microsoft.com/office/drawing/2014/main" id="{CF26DA73-E0EE-7BDB-92C8-25C7A22A4986}"/>
              </a:ext>
            </a:extLst>
          </p:cNvPr>
          <p:cNvSpPr>
            <a:spLocks/>
          </p:cNvSpPr>
          <p:nvPr/>
        </p:nvSpPr>
        <p:spPr bwMode="auto">
          <a:xfrm>
            <a:off x="2476500" y="4298950"/>
            <a:ext cx="98425" cy="60325"/>
          </a:xfrm>
          <a:custGeom>
            <a:avLst/>
            <a:gdLst>
              <a:gd name="T0" fmla="*/ 262096250 w 31"/>
              <a:gd name="T1" fmla="*/ 100806250 h 19"/>
              <a:gd name="T2" fmla="*/ 312499375 w 31"/>
              <a:gd name="T3" fmla="*/ 191531875 h 19"/>
              <a:gd name="T4" fmla="*/ 312499375 w 31"/>
              <a:gd name="T5" fmla="*/ 191531875 h 19"/>
              <a:gd name="T6" fmla="*/ 161290000 w 31"/>
              <a:gd name="T7" fmla="*/ 131048125 h 19"/>
              <a:gd name="T8" fmla="*/ 0 w 31"/>
              <a:gd name="T9" fmla="*/ 100806250 h 19"/>
              <a:gd name="T10" fmla="*/ 161290000 w 31"/>
              <a:gd name="T11" fmla="*/ 60483750 h 19"/>
              <a:gd name="T12" fmla="*/ 312499375 w 31"/>
              <a:gd name="T13" fmla="*/ 0 h 19"/>
              <a:gd name="T14" fmla="*/ 312499375 w 31"/>
              <a:gd name="T15" fmla="*/ 0 h 19"/>
              <a:gd name="T16" fmla="*/ 262096250 w 31"/>
              <a:gd name="T17" fmla="*/ 100806250 h 1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1" h="19">
                <a:moveTo>
                  <a:pt x="26" y="10"/>
                </a:moveTo>
                <a:cubicBezTo>
                  <a:pt x="31" y="19"/>
                  <a:pt x="31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16" y="13"/>
                  <a:pt x="16" y="13"/>
                  <a:pt x="16" y="13"/>
                </a:cubicBezTo>
                <a:cubicBezTo>
                  <a:pt x="10" y="12"/>
                  <a:pt x="5" y="11"/>
                  <a:pt x="0" y="10"/>
                </a:cubicBezTo>
                <a:cubicBezTo>
                  <a:pt x="5" y="8"/>
                  <a:pt x="10" y="7"/>
                  <a:pt x="16" y="6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lnTo>
                  <a:pt x="26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9" name="Freeform 34">
            <a:extLst>
              <a:ext uri="{FF2B5EF4-FFF2-40B4-BE49-F238E27FC236}">
                <a16:creationId xmlns:a16="http://schemas.microsoft.com/office/drawing/2014/main" id="{D937789C-11BD-B08D-2C98-D550411D49CE}"/>
              </a:ext>
            </a:extLst>
          </p:cNvPr>
          <p:cNvSpPr>
            <a:spLocks/>
          </p:cNvSpPr>
          <p:nvPr/>
        </p:nvSpPr>
        <p:spPr bwMode="auto">
          <a:xfrm>
            <a:off x="4387850" y="4257675"/>
            <a:ext cx="352425" cy="142875"/>
          </a:xfrm>
          <a:custGeom>
            <a:avLst/>
            <a:gdLst>
              <a:gd name="T0" fmla="*/ 559474688 w 222"/>
              <a:gd name="T1" fmla="*/ 0 h 90"/>
              <a:gd name="T2" fmla="*/ 0 w 222"/>
              <a:gd name="T3" fmla="*/ 0 h 90"/>
              <a:gd name="T4" fmla="*/ 0 w 222"/>
              <a:gd name="T5" fmla="*/ 226814063 h 90"/>
              <a:gd name="T6" fmla="*/ 559474688 w 222"/>
              <a:gd name="T7" fmla="*/ 226814063 h 90"/>
              <a:gd name="T8" fmla="*/ 559474688 w 222"/>
              <a:gd name="T9" fmla="*/ 0 h 90"/>
              <a:gd name="T10" fmla="*/ 559474688 w 222"/>
              <a:gd name="T11" fmla="*/ 0 h 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2" h="90">
                <a:moveTo>
                  <a:pt x="222" y="0"/>
                </a:moveTo>
                <a:lnTo>
                  <a:pt x="0" y="0"/>
                </a:lnTo>
                <a:lnTo>
                  <a:pt x="0" y="90"/>
                </a:lnTo>
                <a:lnTo>
                  <a:pt x="222" y="90"/>
                </a:lnTo>
                <a:lnTo>
                  <a:pt x="2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0" name="Rectangle 35">
            <a:extLst>
              <a:ext uri="{FF2B5EF4-FFF2-40B4-BE49-F238E27FC236}">
                <a16:creationId xmlns:a16="http://schemas.microsoft.com/office/drawing/2014/main" id="{EEC75A98-0CB3-87C0-F97F-B9D1B5FD1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4203700"/>
            <a:ext cx="4889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  <a:latin typeface="TimesTen" pitchFamily="18" charset="0"/>
              </a:rPr>
              <a:t>75 ns</a:t>
            </a:r>
            <a:endParaRPr lang="en-US" altLang="en-US"/>
          </a:p>
        </p:txBody>
      </p:sp>
      <p:sp>
        <p:nvSpPr>
          <p:cNvPr id="29731" name="Freeform 36">
            <a:extLst>
              <a:ext uri="{FF2B5EF4-FFF2-40B4-BE49-F238E27FC236}">
                <a16:creationId xmlns:a16="http://schemas.microsoft.com/office/drawing/2014/main" id="{AC1A40C5-8990-0641-A451-3DFD3AFC6FD6}"/>
              </a:ext>
            </a:extLst>
          </p:cNvPr>
          <p:cNvSpPr>
            <a:spLocks/>
          </p:cNvSpPr>
          <p:nvPr/>
        </p:nvSpPr>
        <p:spPr bwMode="auto">
          <a:xfrm>
            <a:off x="2193925" y="2371725"/>
            <a:ext cx="254000" cy="254000"/>
          </a:xfrm>
          <a:custGeom>
            <a:avLst/>
            <a:gdLst>
              <a:gd name="T0" fmla="*/ 403225000 w 160"/>
              <a:gd name="T1" fmla="*/ 191531875 h 160"/>
              <a:gd name="T2" fmla="*/ 302418750 w 160"/>
              <a:gd name="T3" fmla="*/ 403225000 h 160"/>
              <a:gd name="T4" fmla="*/ 0 w 160"/>
              <a:gd name="T5" fmla="*/ 403225000 h 160"/>
              <a:gd name="T6" fmla="*/ 0 w 160"/>
              <a:gd name="T7" fmla="*/ 0 h 160"/>
              <a:gd name="T8" fmla="*/ 302418750 w 160"/>
              <a:gd name="T9" fmla="*/ 0 h 160"/>
              <a:gd name="T10" fmla="*/ 403225000 w 160"/>
              <a:gd name="T11" fmla="*/ 191531875 h 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0" h="160">
                <a:moveTo>
                  <a:pt x="160" y="76"/>
                </a:moveTo>
                <a:lnTo>
                  <a:pt x="120" y="160"/>
                </a:lnTo>
                <a:lnTo>
                  <a:pt x="0" y="160"/>
                </a:lnTo>
                <a:lnTo>
                  <a:pt x="0" y="0"/>
                </a:lnTo>
                <a:lnTo>
                  <a:pt x="120" y="0"/>
                </a:lnTo>
                <a:lnTo>
                  <a:pt x="160" y="76"/>
                </a:lnTo>
                <a:close/>
              </a:path>
            </a:pathLst>
          </a:custGeom>
          <a:solidFill>
            <a:schemeClr val="hlink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32" name="Freeform 37">
            <a:extLst>
              <a:ext uri="{FF2B5EF4-FFF2-40B4-BE49-F238E27FC236}">
                <a16:creationId xmlns:a16="http://schemas.microsoft.com/office/drawing/2014/main" id="{8DF2C854-7A2F-02B8-BB30-8F03FF71AE59}"/>
              </a:ext>
            </a:extLst>
          </p:cNvPr>
          <p:cNvSpPr>
            <a:spLocks/>
          </p:cNvSpPr>
          <p:nvPr/>
        </p:nvSpPr>
        <p:spPr bwMode="auto">
          <a:xfrm>
            <a:off x="2447925" y="2371725"/>
            <a:ext cx="4730750" cy="254000"/>
          </a:xfrm>
          <a:custGeom>
            <a:avLst/>
            <a:gdLst>
              <a:gd name="T0" fmla="*/ 2147483646 w 2980"/>
              <a:gd name="T1" fmla="*/ 403225000 h 160"/>
              <a:gd name="T2" fmla="*/ 120967500 w 2980"/>
              <a:gd name="T3" fmla="*/ 403225000 h 160"/>
              <a:gd name="T4" fmla="*/ 0 w 2980"/>
              <a:gd name="T5" fmla="*/ 191531875 h 160"/>
              <a:gd name="T6" fmla="*/ 120967500 w 2980"/>
              <a:gd name="T7" fmla="*/ 0 h 160"/>
              <a:gd name="T8" fmla="*/ 2147483646 w 2980"/>
              <a:gd name="T9" fmla="*/ 0 h 160"/>
              <a:gd name="T10" fmla="*/ 2147483646 w 2980"/>
              <a:gd name="T11" fmla="*/ 181451250 h 160"/>
              <a:gd name="T12" fmla="*/ 2147483646 w 2980"/>
              <a:gd name="T13" fmla="*/ 403225000 h 1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980" h="160">
                <a:moveTo>
                  <a:pt x="2934" y="160"/>
                </a:moveTo>
                <a:lnTo>
                  <a:pt x="48" y="160"/>
                </a:lnTo>
                <a:lnTo>
                  <a:pt x="0" y="76"/>
                </a:lnTo>
                <a:lnTo>
                  <a:pt x="48" y="0"/>
                </a:lnTo>
                <a:lnTo>
                  <a:pt x="2934" y="0"/>
                </a:lnTo>
                <a:lnTo>
                  <a:pt x="2980" y="72"/>
                </a:lnTo>
                <a:lnTo>
                  <a:pt x="2934" y="16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3" name="Freeform 38">
            <a:extLst>
              <a:ext uri="{FF2B5EF4-FFF2-40B4-BE49-F238E27FC236}">
                <a16:creationId xmlns:a16="http://schemas.microsoft.com/office/drawing/2014/main" id="{E70A5FDF-4497-E714-3F02-610C81FFBE90}"/>
              </a:ext>
            </a:extLst>
          </p:cNvPr>
          <p:cNvSpPr>
            <a:spLocks/>
          </p:cNvSpPr>
          <p:nvPr/>
        </p:nvSpPr>
        <p:spPr bwMode="auto">
          <a:xfrm>
            <a:off x="7178675" y="2371725"/>
            <a:ext cx="679450" cy="250825"/>
          </a:xfrm>
          <a:custGeom>
            <a:avLst/>
            <a:gdLst>
              <a:gd name="T0" fmla="*/ 1078626875 w 428"/>
              <a:gd name="T1" fmla="*/ 0 h 158"/>
              <a:gd name="T2" fmla="*/ 1073586563 w 428"/>
              <a:gd name="T3" fmla="*/ 393144375 h 158"/>
              <a:gd name="T4" fmla="*/ 120967500 w 428"/>
              <a:gd name="T5" fmla="*/ 398184688 h 158"/>
              <a:gd name="T6" fmla="*/ 0 w 428"/>
              <a:gd name="T7" fmla="*/ 181451250 h 158"/>
              <a:gd name="T8" fmla="*/ 105846563 w 428"/>
              <a:gd name="T9" fmla="*/ 0 h 158"/>
              <a:gd name="T10" fmla="*/ 1068546250 w 428"/>
              <a:gd name="T11" fmla="*/ 0 h 158"/>
              <a:gd name="T12" fmla="*/ 1078626875 w 428"/>
              <a:gd name="T13" fmla="*/ 0 h 1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8" h="158">
                <a:moveTo>
                  <a:pt x="428" y="0"/>
                </a:moveTo>
                <a:lnTo>
                  <a:pt x="426" y="156"/>
                </a:lnTo>
                <a:lnTo>
                  <a:pt x="48" y="158"/>
                </a:lnTo>
                <a:lnTo>
                  <a:pt x="0" y="72"/>
                </a:lnTo>
                <a:lnTo>
                  <a:pt x="42" y="0"/>
                </a:lnTo>
                <a:lnTo>
                  <a:pt x="424" y="0"/>
                </a:lnTo>
                <a:lnTo>
                  <a:pt x="428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4" name="Freeform 39">
            <a:extLst>
              <a:ext uri="{FF2B5EF4-FFF2-40B4-BE49-F238E27FC236}">
                <a16:creationId xmlns:a16="http://schemas.microsoft.com/office/drawing/2014/main" id="{6BB715D8-B3A9-3A6A-E934-FC9157997F5F}"/>
              </a:ext>
            </a:extLst>
          </p:cNvPr>
          <p:cNvSpPr>
            <a:spLocks/>
          </p:cNvSpPr>
          <p:nvPr/>
        </p:nvSpPr>
        <p:spPr bwMode="auto">
          <a:xfrm>
            <a:off x="7178675" y="2371725"/>
            <a:ext cx="679450" cy="250825"/>
          </a:xfrm>
          <a:custGeom>
            <a:avLst/>
            <a:gdLst>
              <a:gd name="T0" fmla="*/ 1078626875 w 428"/>
              <a:gd name="T1" fmla="*/ 0 h 158"/>
              <a:gd name="T2" fmla="*/ 1073586563 w 428"/>
              <a:gd name="T3" fmla="*/ 393144375 h 158"/>
              <a:gd name="T4" fmla="*/ 120967500 w 428"/>
              <a:gd name="T5" fmla="*/ 398184688 h 158"/>
              <a:gd name="T6" fmla="*/ 0 w 428"/>
              <a:gd name="T7" fmla="*/ 181451250 h 158"/>
              <a:gd name="T8" fmla="*/ 105846563 w 428"/>
              <a:gd name="T9" fmla="*/ 0 h 158"/>
              <a:gd name="T10" fmla="*/ 1068546250 w 428"/>
              <a:gd name="T11" fmla="*/ 0 h 1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8" h="158">
                <a:moveTo>
                  <a:pt x="428" y="0"/>
                </a:moveTo>
                <a:lnTo>
                  <a:pt x="426" y="156"/>
                </a:lnTo>
                <a:lnTo>
                  <a:pt x="48" y="158"/>
                </a:lnTo>
                <a:lnTo>
                  <a:pt x="0" y="72"/>
                </a:lnTo>
                <a:lnTo>
                  <a:pt x="42" y="0"/>
                </a:lnTo>
                <a:lnTo>
                  <a:pt x="424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5" name="Freeform 40">
            <a:extLst>
              <a:ext uri="{FF2B5EF4-FFF2-40B4-BE49-F238E27FC236}">
                <a16:creationId xmlns:a16="http://schemas.microsoft.com/office/drawing/2014/main" id="{C5463585-669B-671C-3E9E-CCF4F02856A0}"/>
              </a:ext>
            </a:extLst>
          </p:cNvPr>
          <p:cNvSpPr>
            <a:spLocks/>
          </p:cNvSpPr>
          <p:nvPr/>
        </p:nvSpPr>
        <p:spPr bwMode="auto">
          <a:xfrm>
            <a:off x="2193925" y="3835400"/>
            <a:ext cx="1444625" cy="260350"/>
          </a:xfrm>
          <a:custGeom>
            <a:avLst/>
            <a:gdLst>
              <a:gd name="T0" fmla="*/ 2147483646 w 910"/>
              <a:gd name="T1" fmla="*/ 201612500 h 164"/>
              <a:gd name="T2" fmla="*/ 2147483646 w 910"/>
              <a:gd name="T3" fmla="*/ 0 h 164"/>
              <a:gd name="T4" fmla="*/ 0 w 910"/>
              <a:gd name="T5" fmla="*/ 0 h 164"/>
              <a:gd name="T6" fmla="*/ 0 w 910"/>
              <a:gd name="T7" fmla="*/ 413305625 h 164"/>
              <a:gd name="T8" fmla="*/ 2147483646 w 910"/>
              <a:gd name="T9" fmla="*/ 413305625 h 164"/>
              <a:gd name="T10" fmla="*/ 2147483646 w 910"/>
              <a:gd name="T11" fmla="*/ 201612500 h 1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0" h="164">
                <a:moveTo>
                  <a:pt x="910" y="80"/>
                </a:moveTo>
                <a:lnTo>
                  <a:pt x="864" y="0"/>
                </a:lnTo>
                <a:lnTo>
                  <a:pt x="0" y="0"/>
                </a:lnTo>
                <a:lnTo>
                  <a:pt x="0" y="164"/>
                </a:lnTo>
                <a:lnTo>
                  <a:pt x="868" y="164"/>
                </a:lnTo>
                <a:lnTo>
                  <a:pt x="910" y="80"/>
                </a:lnTo>
                <a:close/>
              </a:path>
            </a:pathLst>
          </a:custGeom>
          <a:solidFill>
            <a:schemeClr val="hlink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36" name="Freeform 41">
            <a:extLst>
              <a:ext uri="{FF2B5EF4-FFF2-40B4-BE49-F238E27FC236}">
                <a16:creationId xmlns:a16="http://schemas.microsoft.com/office/drawing/2014/main" id="{72D61FA8-2F17-108B-F488-E119571E14BA}"/>
              </a:ext>
            </a:extLst>
          </p:cNvPr>
          <p:cNvSpPr>
            <a:spLocks/>
          </p:cNvSpPr>
          <p:nvPr/>
        </p:nvSpPr>
        <p:spPr bwMode="auto">
          <a:xfrm>
            <a:off x="3638550" y="3841750"/>
            <a:ext cx="3514725" cy="254000"/>
          </a:xfrm>
          <a:custGeom>
            <a:avLst/>
            <a:gdLst>
              <a:gd name="T0" fmla="*/ 2147483646 w 2214"/>
              <a:gd name="T1" fmla="*/ 206652813 h 160"/>
              <a:gd name="T2" fmla="*/ 2147483646 w 2214"/>
              <a:gd name="T3" fmla="*/ 0 h 160"/>
              <a:gd name="T4" fmla="*/ 115927188 w 2214"/>
              <a:gd name="T5" fmla="*/ 0 h 160"/>
              <a:gd name="T6" fmla="*/ 0 w 2214"/>
              <a:gd name="T7" fmla="*/ 191531875 h 160"/>
              <a:gd name="T8" fmla="*/ 115927188 w 2214"/>
              <a:gd name="T9" fmla="*/ 403225000 h 160"/>
              <a:gd name="T10" fmla="*/ 2147483646 w 2214"/>
              <a:gd name="T11" fmla="*/ 403225000 h 160"/>
              <a:gd name="T12" fmla="*/ 2147483646 w 2214"/>
              <a:gd name="T13" fmla="*/ 206652813 h 1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14" h="160">
                <a:moveTo>
                  <a:pt x="2214" y="82"/>
                </a:moveTo>
                <a:lnTo>
                  <a:pt x="2172" y="0"/>
                </a:lnTo>
                <a:lnTo>
                  <a:pt x="46" y="0"/>
                </a:lnTo>
                <a:lnTo>
                  <a:pt x="0" y="76"/>
                </a:lnTo>
                <a:lnTo>
                  <a:pt x="46" y="160"/>
                </a:lnTo>
                <a:lnTo>
                  <a:pt x="2172" y="160"/>
                </a:lnTo>
                <a:lnTo>
                  <a:pt x="2214" y="82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7" name="Freeform 42">
            <a:extLst>
              <a:ext uri="{FF2B5EF4-FFF2-40B4-BE49-F238E27FC236}">
                <a16:creationId xmlns:a16="http://schemas.microsoft.com/office/drawing/2014/main" id="{1FD4B2A9-32F1-3CA4-B8C7-EC9C98916477}"/>
              </a:ext>
            </a:extLst>
          </p:cNvPr>
          <p:cNvSpPr>
            <a:spLocks/>
          </p:cNvSpPr>
          <p:nvPr/>
        </p:nvSpPr>
        <p:spPr bwMode="auto">
          <a:xfrm>
            <a:off x="7153275" y="3844925"/>
            <a:ext cx="673100" cy="254000"/>
          </a:xfrm>
          <a:custGeom>
            <a:avLst/>
            <a:gdLst>
              <a:gd name="T0" fmla="*/ 1068546250 w 424"/>
              <a:gd name="T1" fmla="*/ 0 h 160"/>
              <a:gd name="T2" fmla="*/ 1063505938 w 424"/>
              <a:gd name="T3" fmla="*/ 398184688 h 160"/>
              <a:gd name="T4" fmla="*/ 105846563 w 424"/>
              <a:gd name="T5" fmla="*/ 403225000 h 160"/>
              <a:gd name="T6" fmla="*/ 0 w 424"/>
              <a:gd name="T7" fmla="*/ 201612500 h 160"/>
              <a:gd name="T8" fmla="*/ 95765938 w 424"/>
              <a:gd name="T9" fmla="*/ 5040313 h 160"/>
              <a:gd name="T10" fmla="*/ 1058465625 w 424"/>
              <a:gd name="T11" fmla="*/ 5040313 h 160"/>
              <a:gd name="T12" fmla="*/ 1068546250 w 424"/>
              <a:gd name="T13" fmla="*/ 0 h 1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4" h="160">
                <a:moveTo>
                  <a:pt x="424" y="0"/>
                </a:moveTo>
                <a:lnTo>
                  <a:pt x="422" y="158"/>
                </a:lnTo>
                <a:lnTo>
                  <a:pt x="42" y="160"/>
                </a:lnTo>
                <a:lnTo>
                  <a:pt x="0" y="80"/>
                </a:lnTo>
                <a:lnTo>
                  <a:pt x="38" y="2"/>
                </a:lnTo>
                <a:lnTo>
                  <a:pt x="420" y="2"/>
                </a:lnTo>
                <a:lnTo>
                  <a:pt x="424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8" name="Freeform 43">
            <a:extLst>
              <a:ext uri="{FF2B5EF4-FFF2-40B4-BE49-F238E27FC236}">
                <a16:creationId xmlns:a16="http://schemas.microsoft.com/office/drawing/2014/main" id="{D07ACFE0-D6A0-D8A0-A17B-1CF370C5E490}"/>
              </a:ext>
            </a:extLst>
          </p:cNvPr>
          <p:cNvSpPr>
            <a:spLocks/>
          </p:cNvSpPr>
          <p:nvPr/>
        </p:nvSpPr>
        <p:spPr bwMode="auto">
          <a:xfrm>
            <a:off x="7153275" y="3844925"/>
            <a:ext cx="673100" cy="254000"/>
          </a:xfrm>
          <a:custGeom>
            <a:avLst/>
            <a:gdLst>
              <a:gd name="T0" fmla="*/ 1068546250 w 424"/>
              <a:gd name="T1" fmla="*/ 0 h 160"/>
              <a:gd name="T2" fmla="*/ 1063505938 w 424"/>
              <a:gd name="T3" fmla="*/ 398184688 h 160"/>
              <a:gd name="T4" fmla="*/ 105846563 w 424"/>
              <a:gd name="T5" fmla="*/ 403225000 h 160"/>
              <a:gd name="T6" fmla="*/ 0 w 424"/>
              <a:gd name="T7" fmla="*/ 201612500 h 160"/>
              <a:gd name="T8" fmla="*/ 95765938 w 424"/>
              <a:gd name="T9" fmla="*/ 5040313 h 160"/>
              <a:gd name="T10" fmla="*/ 1058465625 w 424"/>
              <a:gd name="T11" fmla="*/ 5040313 h 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4" h="160">
                <a:moveTo>
                  <a:pt x="424" y="0"/>
                </a:moveTo>
                <a:lnTo>
                  <a:pt x="422" y="158"/>
                </a:lnTo>
                <a:lnTo>
                  <a:pt x="42" y="160"/>
                </a:lnTo>
                <a:lnTo>
                  <a:pt x="0" y="80"/>
                </a:lnTo>
                <a:lnTo>
                  <a:pt x="38" y="2"/>
                </a:lnTo>
                <a:lnTo>
                  <a:pt x="420" y="2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>
            <a:extLst>
              <a:ext uri="{FF2B5EF4-FFF2-40B4-BE49-F238E27FC236}">
                <a16:creationId xmlns:a16="http://schemas.microsoft.com/office/drawing/2014/main" id="{DF804099-FD14-9463-7D3B-3F2BCE6DDB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u="none" baseline="0"/>
              <a:t>Chapter 9   </a:t>
            </a:r>
            <a:fld id="{F68BC13A-E3CB-4E13-8EE8-BF926C572CDF}" type="slidenum">
              <a:rPr lang="en-US" altLang="en-US" sz="1600" b="0" u="none" baseline="0" smtClean="0"/>
              <a:pPr/>
              <a:t>11</a:t>
            </a:fld>
            <a:endParaRPr lang="en-US" altLang="en-US" sz="1600" b="0" u="none" baseline="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C5B8A08F-09EB-15D9-FC5F-F9B082655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RAM Integrated Circuits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1C000F22-A532-C2FA-BA04-2E7E1E9B67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z="2800"/>
              <a:t>Types of random access memory </a:t>
            </a:r>
          </a:p>
          <a:p>
            <a:pPr marL="742950" lvl="1" indent="-285750"/>
            <a:r>
              <a:rPr lang="en-US" altLang="en-US" sz="2400" i="1"/>
              <a:t>Static</a:t>
            </a:r>
            <a:r>
              <a:rPr lang="en-US" altLang="en-US" sz="2400"/>
              <a:t> – information stored in latches</a:t>
            </a:r>
          </a:p>
          <a:p>
            <a:pPr marL="742950" lvl="1" indent="-285750"/>
            <a:r>
              <a:rPr lang="en-US" altLang="en-US" sz="2400" i="1"/>
              <a:t>Dynamic</a:t>
            </a:r>
            <a:r>
              <a:rPr lang="en-US" altLang="en-US" sz="2400"/>
              <a:t> – information stored as electrical charges (muatan listrik) on capacitors</a:t>
            </a:r>
          </a:p>
          <a:p>
            <a:pPr lvl="2"/>
            <a:r>
              <a:rPr lang="en-US" altLang="en-US" sz="2000"/>
              <a:t>Charge “leaks” off </a:t>
            </a:r>
          </a:p>
          <a:p>
            <a:pPr lvl="2"/>
            <a:r>
              <a:rPr lang="en-US" altLang="en-US" sz="2000"/>
              <a:t>Periodic </a:t>
            </a:r>
            <a:r>
              <a:rPr lang="en-US" altLang="en-US" sz="2000" i="1"/>
              <a:t>refresh</a:t>
            </a:r>
            <a:r>
              <a:rPr lang="en-US" altLang="en-US" sz="2000"/>
              <a:t>  of charge required</a:t>
            </a:r>
          </a:p>
          <a:p>
            <a:pPr marL="342900" indent="-342900"/>
            <a:r>
              <a:rPr lang="en-US" altLang="en-US" sz="2800"/>
              <a:t>Dependence on Power Supply</a:t>
            </a:r>
          </a:p>
          <a:p>
            <a:pPr marL="742950" lvl="1" indent="-285750"/>
            <a:r>
              <a:rPr lang="en-US" altLang="en-US" sz="2400" i="1"/>
              <a:t>Volatile</a:t>
            </a:r>
            <a:r>
              <a:rPr lang="en-US" altLang="en-US" sz="2400"/>
              <a:t> – loses (</a:t>
            </a:r>
            <a:r>
              <a:rPr lang="en-US" altLang="en-US" sz="2400">
                <a:solidFill>
                  <a:srgbClr val="FF0000"/>
                </a:solidFill>
              </a:rPr>
              <a:t>hilang</a:t>
            </a:r>
            <a:r>
              <a:rPr lang="en-US" altLang="en-US" sz="2400"/>
              <a:t>) stored information when power turned off</a:t>
            </a:r>
          </a:p>
          <a:p>
            <a:pPr marL="742950" lvl="1" indent="-285750"/>
            <a:r>
              <a:rPr lang="en-US" altLang="en-US" sz="2400" i="1"/>
              <a:t>Non-volatile</a:t>
            </a:r>
            <a:r>
              <a:rPr lang="en-US" altLang="en-US" sz="2400"/>
              <a:t> – retains (</a:t>
            </a:r>
            <a:r>
              <a:rPr lang="en-US" altLang="en-US" sz="2400">
                <a:solidFill>
                  <a:srgbClr val="FF0000"/>
                </a:solidFill>
              </a:rPr>
              <a:t>menahan</a:t>
            </a:r>
            <a:r>
              <a:rPr lang="en-US" altLang="en-US" sz="2400"/>
              <a:t>) information when power turned off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>
            <a:extLst>
              <a:ext uri="{FF2B5EF4-FFF2-40B4-BE49-F238E27FC236}">
                <a16:creationId xmlns:a16="http://schemas.microsoft.com/office/drawing/2014/main" id="{3BB3B717-C042-E08A-5F92-4045221CB5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u="none" baseline="0"/>
              <a:t>Chapter 9   </a:t>
            </a:r>
            <a:fld id="{73DA92D3-E9AB-45A1-A7E9-4B3D16C3E58C}" type="slidenum">
              <a:rPr lang="en-US" altLang="en-US" sz="1600" b="0" u="none" baseline="0" smtClean="0"/>
              <a:pPr/>
              <a:t>12</a:t>
            </a:fld>
            <a:endParaRPr lang="en-US" altLang="en-US" sz="1600" b="0" u="none" baseline="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8676CD6D-9A74-C926-DB01-CB42C76F48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RAM  Cell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2F9F299-7E27-99B0-1D1F-88A68F6761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0538" y="1212850"/>
            <a:ext cx="8653462" cy="5027613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en-US" sz="2800"/>
              <a:t>Array of storage cells used to implement static RAM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 sz="2800"/>
              <a:t>Storage Cell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/>
              <a:t>SR (set reset) Latch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/>
              <a:t>Select input for</a:t>
            </a:r>
            <a:br>
              <a:rPr lang="en-US" altLang="en-US" sz="2400"/>
            </a:br>
            <a:r>
              <a:rPr lang="en-US" altLang="en-US" sz="2400"/>
              <a:t>control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/>
              <a:t>Dual Rail Data</a:t>
            </a:r>
            <a:br>
              <a:rPr lang="en-US" altLang="en-US" sz="2400"/>
            </a:br>
            <a:r>
              <a:rPr lang="en-US" altLang="en-US" sz="2400"/>
              <a:t>Inputs B  and </a:t>
            </a:r>
            <a:r>
              <a:rPr lang="en-US" altLang="en-US" sz="2400">
                <a:cs typeface="Times New Roman" panose="02020603050405020304" pitchFamily="18" charset="0"/>
              </a:rPr>
              <a:t>B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>
                <a:cs typeface="Times New Roman" panose="02020603050405020304" pitchFamily="18" charset="0"/>
              </a:rPr>
              <a:t>Dual Rail Data</a:t>
            </a:r>
            <a:br>
              <a:rPr lang="en-US" altLang="en-US" sz="2400">
                <a:cs typeface="Times New Roman" panose="02020603050405020304" pitchFamily="18" charset="0"/>
              </a:rPr>
            </a:br>
            <a:r>
              <a:rPr lang="en-US" altLang="en-US" sz="2400">
                <a:cs typeface="Times New Roman" panose="02020603050405020304" pitchFamily="18" charset="0"/>
              </a:rPr>
              <a:t>Outputs C  and C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en-US" sz="2400">
              <a:cs typeface="Times New Roman" panose="02020603050405020304" pitchFamily="18" charset="0"/>
            </a:endParaRPr>
          </a:p>
        </p:txBody>
      </p:sp>
      <p:sp>
        <p:nvSpPr>
          <p:cNvPr id="31749" name="Line 4">
            <a:extLst>
              <a:ext uri="{FF2B5EF4-FFF2-40B4-BE49-F238E27FC236}">
                <a16:creationId xmlns:a16="http://schemas.microsoft.com/office/drawing/2014/main" id="{5F901D2C-7565-9351-9943-F9FD00E1C7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7700" y="3657600"/>
            <a:ext cx="165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0" name="Line 5">
            <a:extLst>
              <a:ext uri="{FF2B5EF4-FFF2-40B4-BE49-F238E27FC236}">
                <a16:creationId xmlns:a16="http://schemas.microsoft.com/office/drawing/2014/main" id="{BE345423-69D0-FE5E-CA0C-4E8BF6876A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4400" y="4394200"/>
            <a:ext cx="165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1" name="Freeform 7">
            <a:extLst>
              <a:ext uri="{FF2B5EF4-FFF2-40B4-BE49-F238E27FC236}">
                <a16:creationId xmlns:a16="http://schemas.microsoft.com/office/drawing/2014/main" id="{BDF32A36-6ED2-5A3E-5386-E62A33A43B4E}"/>
              </a:ext>
            </a:extLst>
          </p:cNvPr>
          <p:cNvSpPr>
            <a:spLocks/>
          </p:cNvSpPr>
          <p:nvPr/>
        </p:nvSpPr>
        <p:spPr bwMode="auto">
          <a:xfrm>
            <a:off x="4224338" y="2232025"/>
            <a:ext cx="3887787" cy="2373313"/>
          </a:xfrm>
          <a:custGeom>
            <a:avLst/>
            <a:gdLst>
              <a:gd name="T0" fmla="*/ 0 w 2449"/>
              <a:gd name="T1" fmla="*/ 0 h 1495"/>
              <a:gd name="T2" fmla="*/ 2147483646 w 2449"/>
              <a:gd name="T3" fmla="*/ 0 h 1495"/>
              <a:gd name="T4" fmla="*/ 2147483646 w 2449"/>
              <a:gd name="T5" fmla="*/ 2147483646 h 1495"/>
              <a:gd name="T6" fmla="*/ 0 w 2449"/>
              <a:gd name="T7" fmla="*/ 2147483646 h 1495"/>
              <a:gd name="T8" fmla="*/ 0 w 2449"/>
              <a:gd name="T9" fmla="*/ 0 h 1495"/>
              <a:gd name="T10" fmla="*/ 0 w 2449"/>
              <a:gd name="T11" fmla="*/ 0 h 14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49" h="1495">
                <a:moveTo>
                  <a:pt x="0" y="0"/>
                </a:moveTo>
                <a:lnTo>
                  <a:pt x="2449" y="0"/>
                </a:lnTo>
                <a:lnTo>
                  <a:pt x="2449" y="1495"/>
                </a:lnTo>
                <a:lnTo>
                  <a:pt x="0" y="1495"/>
                </a:lnTo>
                <a:lnTo>
                  <a:pt x="0" y="0"/>
                </a:lnTo>
                <a:close/>
              </a:path>
            </a:pathLst>
          </a:custGeom>
          <a:solidFill>
            <a:srgbClr val="00FFCC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Line 8">
            <a:extLst>
              <a:ext uri="{FF2B5EF4-FFF2-40B4-BE49-F238E27FC236}">
                <a16:creationId xmlns:a16="http://schemas.microsoft.com/office/drawing/2014/main" id="{0B446274-BFE8-5932-72BC-6140323C5B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3057525"/>
            <a:ext cx="719138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3" name="Line 9">
            <a:extLst>
              <a:ext uri="{FF2B5EF4-FFF2-40B4-BE49-F238E27FC236}">
                <a16:creationId xmlns:a16="http://schemas.microsoft.com/office/drawing/2014/main" id="{0178EDCB-7D3B-1BCA-1D88-4B0C5C86F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9725" y="3927475"/>
            <a:ext cx="712788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Line 10">
            <a:extLst>
              <a:ext uri="{FF2B5EF4-FFF2-40B4-BE49-F238E27FC236}">
                <a16:creationId xmlns:a16="http://schemas.microsoft.com/office/drawing/2014/main" id="{98346714-7AC9-C5E0-6670-CBF8FF755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8475" y="4076700"/>
            <a:ext cx="596900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Rectangle 11">
            <a:extLst>
              <a:ext uri="{FF2B5EF4-FFF2-40B4-BE49-F238E27FC236}">
                <a16:creationId xmlns:a16="http://schemas.microsoft.com/office/drawing/2014/main" id="{59C1F0C4-CEA3-2AF6-6091-D16CE00E9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1812925"/>
            <a:ext cx="509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u="none" baseline="0">
                <a:solidFill>
                  <a:srgbClr val="000000"/>
                </a:solidFill>
              </a:rPr>
              <a:t>Select</a:t>
            </a:r>
            <a:endParaRPr lang="en-US" altLang="en-US" sz="3200"/>
          </a:p>
        </p:txBody>
      </p:sp>
      <p:sp>
        <p:nvSpPr>
          <p:cNvPr id="31756" name="Line 12">
            <a:extLst>
              <a:ext uri="{FF2B5EF4-FFF2-40B4-BE49-F238E27FC236}">
                <a16:creationId xmlns:a16="http://schemas.microsoft.com/office/drawing/2014/main" id="{F8B77CD5-1CDD-1AC0-7512-3C670C9C86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2875" y="4079875"/>
            <a:ext cx="488950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7" name="Line 13">
            <a:extLst>
              <a:ext uri="{FF2B5EF4-FFF2-40B4-BE49-F238E27FC236}">
                <a16:creationId xmlns:a16="http://schemas.microsoft.com/office/drawing/2014/main" id="{5B6B2C19-E94A-8E09-B5E3-A2F2EC49B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2875" y="3194050"/>
            <a:ext cx="488950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Line 14">
            <a:extLst>
              <a:ext uri="{FF2B5EF4-FFF2-40B4-BE49-F238E27FC236}">
                <a16:creationId xmlns:a16="http://schemas.microsoft.com/office/drawing/2014/main" id="{D3771519-6D3D-CF66-80FD-BA12D66D8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194050"/>
            <a:ext cx="663575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9" name="Line 15">
            <a:extLst>
              <a:ext uri="{FF2B5EF4-FFF2-40B4-BE49-F238E27FC236}">
                <a16:creationId xmlns:a16="http://schemas.microsoft.com/office/drawing/2014/main" id="{FBDC5976-F9C5-72AC-41E9-569F7F29F4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75100" y="3054350"/>
            <a:ext cx="731838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0" name="Line 16">
            <a:extLst>
              <a:ext uri="{FF2B5EF4-FFF2-40B4-BE49-F238E27FC236}">
                <a16:creationId xmlns:a16="http://schemas.microsoft.com/office/drawing/2014/main" id="{E4F8D558-7355-F449-414E-26538D7795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75100" y="4217988"/>
            <a:ext cx="7318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1" name="Freeform 17">
            <a:extLst>
              <a:ext uri="{FF2B5EF4-FFF2-40B4-BE49-F238E27FC236}">
                <a16:creationId xmlns:a16="http://schemas.microsoft.com/office/drawing/2014/main" id="{1C75E804-8FFC-C5A6-85C6-2BF93F763351}"/>
              </a:ext>
            </a:extLst>
          </p:cNvPr>
          <p:cNvSpPr>
            <a:spLocks/>
          </p:cNvSpPr>
          <p:nvPr/>
        </p:nvSpPr>
        <p:spPr bwMode="auto">
          <a:xfrm>
            <a:off x="4379913" y="3335338"/>
            <a:ext cx="328612" cy="604837"/>
          </a:xfrm>
          <a:custGeom>
            <a:avLst/>
            <a:gdLst>
              <a:gd name="T0" fmla="*/ 521670756 w 207"/>
              <a:gd name="T1" fmla="*/ 0 h 381"/>
              <a:gd name="T2" fmla="*/ 0 w 207"/>
              <a:gd name="T3" fmla="*/ 0 h 381"/>
              <a:gd name="T4" fmla="*/ 0 w 207"/>
              <a:gd name="T5" fmla="*/ 960177944 h 381"/>
              <a:gd name="T6" fmla="*/ 519151398 w 207"/>
              <a:gd name="T7" fmla="*/ 960177944 h 3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7" h="381">
                <a:moveTo>
                  <a:pt x="207" y="0"/>
                </a:moveTo>
                <a:lnTo>
                  <a:pt x="0" y="0"/>
                </a:lnTo>
                <a:lnTo>
                  <a:pt x="0" y="381"/>
                </a:lnTo>
                <a:lnTo>
                  <a:pt x="206" y="381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Freeform 18">
            <a:extLst>
              <a:ext uri="{FF2B5EF4-FFF2-40B4-BE49-F238E27FC236}">
                <a16:creationId xmlns:a16="http://schemas.microsoft.com/office/drawing/2014/main" id="{034F89B5-5F02-C42E-E53D-2F4AA71FC95D}"/>
              </a:ext>
            </a:extLst>
          </p:cNvPr>
          <p:cNvSpPr>
            <a:spLocks/>
          </p:cNvSpPr>
          <p:nvPr/>
        </p:nvSpPr>
        <p:spPr bwMode="auto">
          <a:xfrm>
            <a:off x="4379913" y="2038350"/>
            <a:ext cx="1076325" cy="1603375"/>
          </a:xfrm>
          <a:custGeom>
            <a:avLst/>
            <a:gdLst>
              <a:gd name="T0" fmla="*/ 0 w 678"/>
              <a:gd name="T1" fmla="*/ 2147483646 h 1010"/>
              <a:gd name="T2" fmla="*/ 1708665938 w 678"/>
              <a:gd name="T3" fmla="*/ 2147483646 h 1010"/>
              <a:gd name="T4" fmla="*/ 1708665938 w 678"/>
              <a:gd name="T5" fmla="*/ 0 h 10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78" h="1010">
                <a:moveTo>
                  <a:pt x="0" y="1010"/>
                </a:moveTo>
                <a:lnTo>
                  <a:pt x="678" y="1010"/>
                </a:lnTo>
                <a:lnTo>
                  <a:pt x="678" y="0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3" name="Freeform 19">
            <a:extLst>
              <a:ext uri="{FF2B5EF4-FFF2-40B4-BE49-F238E27FC236}">
                <a16:creationId xmlns:a16="http://schemas.microsoft.com/office/drawing/2014/main" id="{99FE1FFC-05AB-642B-9E0D-C8709291ECAB}"/>
              </a:ext>
            </a:extLst>
          </p:cNvPr>
          <p:cNvSpPr>
            <a:spLocks/>
          </p:cNvSpPr>
          <p:nvPr/>
        </p:nvSpPr>
        <p:spPr bwMode="auto">
          <a:xfrm>
            <a:off x="5456238" y="2482850"/>
            <a:ext cx="1989137" cy="1316038"/>
          </a:xfrm>
          <a:custGeom>
            <a:avLst/>
            <a:gdLst>
              <a:gd name="T0" fmla="*/ 0 w 1253"/>
              <a:gd name="T1" fmla="*/ 0 h 829"/>
              <a:gd name="T2" fmla="*/ 2147483646 w 1253"/>
              <a:gd name="T3" fmla="*/ 0 h 829"/>
              <a:gd name="T4" fmla="*/ 2147483646 w 1253"/>
              <a:gd name="T5" fmla="*/ 2089211119 h 829"/>
              <a:gd name="T6" fmla="*/ 2147483646 w 1253"/>
              <a:gd name="T7" fmla="*/ 2089211119 h 82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53" h="829">
                <a:moveTo>
                  <a:pt x="0" y="0"/>
                </a:moveTo>
                <a:lnTo>
                  <a:pt x="1002" y="0"/>
                </a:lnTo>
                <a:lnTo>
                  <a:pt x="1002" y="829"/>
                </a:lnTo>
                <a:lnTo>
                  <a:pt x="1253" y="829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4" name="Line 20">
            <a:extLst>
              <a:ext uri="{FF2B5EF4-FFF2-40B4-BE49-F238E27FC236}">
                <a16:creationId xmlns:a16="http://schemas.microsoft.com/office/drawing/2014/main" id="{44D45A20-FC5F-A2DD-18D0-7FE1185C25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43738" y="2913063"/>
            <a:ext cx="406400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5" name="Rectangle 21">
            <a:extLst>
              <a:ext uri="{FF2B5EF4-FFF2-40B4-BE49-F238E27FC236}">
                <a16:creationId xmlns:a16="http://schemas.microsoft.com/office/drawing/2014/main" id="{B7B87553-F398-B0C0-19BC-577C66C3D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2933700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u="none" baseline="0">
                <a:solidFill>
                  <a:srgbClr val="000000"/>
                </a:solidFill>
              </a:rPr>
              <a:t>B</a:t>
            </a:r>
            <a:endParaRPr lang="en-US" altLang="en-US" sz="3200"/>
          </a:p>
        </p:txBody>
      </p:sp>
      <p:sp>
        <p:nvSpPr>
          <p:cNvPr id="31766" name="Rectangle 22">
            <a:extLst>
              <a:ext uri="{FF2B5EF4-FFF2-40B4-BE49-F238E27FC236}">
                <a16:creationId xmlns:a16="http://schemas.microsoft.com/office/drawing/2014/main" id="{7D6E72E5-1055-1192-893E-2E5733EEB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5175" y="4295775"/>
            <a:ext cx="830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u="none" baseline="0">
                <a:solidFill>
                  <a:schemeClr val="hlink"/>
                </a:solidFill>
              </a:rPr>
              <a:t>RAM cell</a:t>
            </a:r>
            <a:endParaRPr lang="en-US" altLang="en-US" sz="3200">
              <a:solidFill>
                <a:schemeClr val="hlink"/>
              </a:solidFill>
            </a:endParaRPr>
          </a:p>
        </p:txBody>
      </p:sp>
      <p:sp>
        <p:nvSpPr>
          <p:cNvPr id="31767" name="Rectangle 23">
            <a:extLst>
              <a:ext uri="{FF2B5EF4-FFF2-40B4-BE49-F238E27FC236}">
                <a16:creationId xmlns:a16="http://schemas.microsoft.com/office/drawing/2014/main" id="{3C0D3513-2EFD-15AC-D2D8-BEA5984F9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725" y="2935288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u="none" baseline="0">
                <a:solidFill>
                  <a:srgbClr val="000000"/>
                </a:solidFill>
              </a:rPr>
              <a:t>C</a:t>
            </a:r>
            <a:endParaRPr lang="en-US" altLang="en-US" sz="3200"/>
          </a:p>
        </p:txBody>
      </p:sp>
      <p:sp>
        <p:nvSpPr>
          <p:cNvPr id="31768" name="Rectangle 24">
            <a:extLst>
              <a:ext uri="{FF2B5EF4-FFF2-40B4-BE49-F238E27FC236}">
                <a16:creationId xmlns:a16="http://schemas.microsoft.com/office/drawing/2014/main" id="{E0B18C22-1E90-FE90-12D9-824CBBE06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4900" y="3808413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u="none" baseline="0">
                <a:solidFill>
                  <a:srgbClr val="000000"/>
                </a:solidFill>
              </a:rPr>
              <a:t>C</a:t>
            </a:r>
            <a:endParaRPr lang="en-US" altLang="en-US" sz="3200"/>
          </a:p>
        </p:txBody>
      </p:sp>
      <p:sp>
        <p:nvSpPr>
          <p:cNvPr id="31769" name="Line 25">
            <a:extLst>
              <a:ext uri="{FF2B5EF4-FFF2-40B4-BE49-F238E27FC236}">
                <a16:creationId xmlns:a16="http://schemas.microsoft.com/office/drawing/2014/main" id="{B0812769-A74E-73F1-8987-723CE47E5A2E}"/>
              </a:ext>
            </a:extLst>
          </p:cNvPr>
          <p:cNvSpPr>
            <a:spLocks noChangeShapeType="1"/>
          </p:cNvSpPr>
          <p:nvPr/>
        </p:nvSpPr>
        <p:spPr bwMode="auto">
          <a:xfrm>
            <a:off x="8721725" y="3821113"/>
            <a:ext cx="15557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0" name="Rectangle 26">
            <a:extLst>
              <a:ext uri="{FF2B5EF4-FFF2-40B4-BE49-F238E27FC236}">
                <a16:creationId xmlns:a16="http://schemas.microsoft.com/office/drawing/2014/main" id="{F6E00647-D94B-21AB-240A-2AADB322A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0" y="4100513"/>
            <a:ext cx="134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u="none" baseline="0">
                <a:solidFill>
                  <a:srgbClr val="000000"/>
                </a:solidFill>
              </a:rPr>
              <a:t>B</a:t>
            </a:r>
            <a:endParaRPr lang="en-US" altLang="en-US" sz="3200"/>
          </a:p>
        </p:txBody>
      </p:sp>
      <p:sp>
        <p:nvSpPr>
          <p:cNvPr id="31771" name="Line 27">
            <a:extLst>
              <a:ext uri="{FF2B5EF4-FFF2-40B4-BE49-F238E27FC236}">
                <a16:creationId xmlns:a16="http://schemas.microsoft.com/office/drawing/2014/main" id="{D2E91746-B463-E3BE-25E9-1E039258C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8725" y="4114800"/>
            <a:ext cx="155575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2" name="Freeform 28">
            <a:extLst>
              <a:ext uri="{FF2B5EF4-FFF2-40B4-BE49-F238E27FC236}">
                <a16:creationId xmlns:a16="http://schemas.microsoft.com/office/drawing/2014/main" id="{8A1BD7D6-AAFB-1FC8-FD4E-E2D1EB11B8E4}"/>
              </a:ext>
            </a:extLst>
          </p:cNvPr>
          <p:cNvSpPr>
            <a:spLocks/>
          </p:cNvSpPr>
          <p:nvPr/>
        </p:nvSpPr>
        <p:spPr bwMode="auto">
          <a:xfrm>
            <a:off x="7445375" y="2838450"/>
            <a:ext cx="517525" cy="430213"/>
          </a:xfrm>
          <a:custGeom>
            <a:avLst/>
            <a:gdLst>
              <a:gd name="T0" fmla="*/ 0 w 248"/>
              <a:gd name="T1" fmla="*/ 0 h 207"/>
              <a:gd name="T2" fmla="*/ 0 w 248"/>
              <a:gd name="T3" fmla="*/ 894121862 h 207"/>
              <a:gd name="T4" fmla="*/ 622724477 w 248"/>
              <a:gd name="T5" fmla="*/ 894121862 h 207"/>
              <a:gd name="T6" fmla="*/ 1079968248 w 248"/>
              <a:gd name="T7" fmla="*/ 453540105 h 207"/>
              <a:gd name="T8" fmla="*/ 635787810 w 248"/>
              <a:gd name="T9" fmla="*/ 0 h 207"/>
              <a:gd name="T10" fmla="*/ 0 w 248"/>
              <a:gd name="T11" fmla="*/ 0 h 2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8" h="207">
                <a:moveTo>
                  <a:pt x="0" y="0"/>
                </a:moveTo>
                <a:cubicBezTo>
                  <a:pt x="0" y="207"/>
                  <a:pt x="0" y="207"/>
                  <a:pt x="0" y="207"/>
                </a:cubicBezTo>
                <a:cubicBezTo>
                  <a:pt x="143" y="207"/>
                  <a:pt x="143" y="207"/>
                  <a:pt x="143" y="207"/>
                </a:cubicBezTo>
                <a:cubicBezTo>
                  <a:pt x="200" y="207"/>
                  <a:pt x="248" y="161"/>
                  <a:pt x="248" y="105"/>
                </a:cubicBezTo>
                <a:cubicBezTo>
                  <a:pt x="248" y="48"/>
                  <a:pt x="202" y="1"/>
                  <a:pt x="146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3" name="Freeform 29">
            <a:extLst>
              <a:ext uri="{FF2B5EF4-FFF2-40B4-BE49-F238E27FC236}">
                <a16:creationId xmlns:a16="http://schemas.microsoft.com/office/drawing/2014/main" id="{A5C526F3-B338-91FC-8853-36236A875437}"/>
              </a:ext>
            </a:extLst>
          </p:cNvPr>
          <p:cNvSpPr>
            <a:spLocks/>
          </p:cNvSpPr>
          <p:nvPr/>
        </p:nvSpPr>
        <p:spPr bwMode="auto">
          <a:xfrm>
            <a:off x="4706938" y="2979738"/>
            <a:ext cx="515937" cy="431800"/>
          </a:xfrm>
          <a:custGeom>
            <a:avLst/>
            <a:gdLst>
              <a:gd name="T0" fmla="*/ 0 w 248"/>
              <a:gd name="T1" fmla="*/ 0 h 207"/>
              <a:gd name="T2" fmla="*/ 0 w 248"/>
              <a:gd name="T3" fmla="*/ 900730628 h 207"/>
              <a:gd name="T4" fmla="*/ 618908039 w 248"/>
              <a:gd name="T5" fmla="*/ 896379252 h 207"/>
              <a:gd name="T6" fmla="*/ 1073350758 w 248"/>
              <a:gd name="T7" fmla="*/ 452541002 h 207"/>
              <a:gd name="T8" fmla="*/ 631891760 w 248"/>
              <a:gd name="T9" fmla="*/ 0 h 207"/>
              <a:gd name="T10" fmla="*/ 0 w 248"/>
              <a:gd name="T11" fmla="*/ 0 h 2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8" h="207">
                <a:moveTo>
                  <a:pt x="0" y="0"/>
                </a:moveTo>
                <a:cubicBezTo>
                  <a:pt x="0" y="207"/>
                  <a:pt x="0" y="207"/>
                  <a:pt x="0" y="207"/>
                </a:cubicBezTo>
                <a:cubicBezTo>
                  <a:pt x="143" y="206"/>
                  <a:pt x="143" y="206"/>
                  <a:pt x="143" y="206"/>
                </a:cubicBezTo>
                <a:cubicBezTo>
                  <a:pt x="200" y="206"/>
                  <a:pt x="248" y="161"/>
                  <a:pt x="248" y="104"/>
                </a:cubicBezTo>
                <a:cubicBezTo>
                  <a:pt x="248" y="48"/>
                  <a:pt x="202" y="1"/>
                  <a:pt x="146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4" name="Freeform 30">
            <a:extLst>
              <a:ext uri="{FF2B5EF4-FFF2-40B4-BE49-F238E27FC236}">
                <a16:creationId xmlns:a16="http://schemas.microsoft.com/office/drawing/2014/main" id="{AA11F291-667C-5E75-4971-E37C804D7EA0}"/>
              </a:ext>
            </a:extLst>
          </p:cNvPr>
          <p:cNvSpPr>
            <a:spLocks/>
          </p:cNvSpPr>
          <p:nvPr/>
        </p:nvSpPr>
        <p:spPr bwMode="auto">
          <a:xfrm>
            <a:off x="4706938" y="3865563"/>
            <a:ext cx="515937" cy="428625"/>
          </a:xfrm>
          <a:custGeom>
            <a:avLst/>
            <a:gdLst>
              <a:gd name="T0" fmla="*/ 0 w 248"/>
              <a:gd name="T1" fmla="*/ 0 h 206"/>
              <a:gd name="T2" fmla="*/ 0 w 248"/>
              <a:gd name="T3" fmla="*/ 891841702 h 206"/>
              <a:gd name="T4" fmla="*/ 618908039 w 248"/>
              <a:gd name="T5" fmla="*/ 891841702 h 206"/>
              <a:gd name="T6" fmla="*/ 1073350758 w 248"/>
              <a:gd name="T7" fmla="*/ 450249755 h 206"/>
              <a:gd name="T8" fmla="*/ 631891760 w 248"/>
              <a:gd name="T9" fmla="*/ 0 h 206"/>
              <a:gd name="T10" fmla="*/ 0 w 248"/>
              <a:gd name="T11" fmla="*/ 0 h 2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8" h="206">
                <a:moveTo>
                  <a:pt x="0" y="0"/>
                </a:moveTo>
                <a:cubicBezTo>
                  <a:pt x="0" y="206"/>
                  <a:pt x="0" y="206"/>
                  <a:pt x="0" y="206"/>
                </a:cubicBezTo>
                <a:cubicBezTo>
                  <a:pt x="143" y="206"/>
                  <a:pt x="143" y="206"/>
                  <a:pt x="143" y="206"/>
                </a:cubicBezTo>
                <a:cubicBezTo>
                  <a:pt x="200" y="206"/>
                  <a:pt x="248" y="161"/>
                  <a:pt x="248" y="104"/>
                </a:cubicBezTo>
                <a:cubicBezTo>
                  <a:pt x="248" y="47"/>
                  <a:pt x="202" y="1"/>
                  <a:pt x="146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5" name="Freeform 31">
            <a:extLst>
              <a:ext uri="{FF2B5EF4-FFF2-40B4-BE49-F238E27FC236}">
                <a16:creationId xmlns:a16="http://schemas.microsoft.com/office/drawing/2014/main" id="{C9EDE245-DC28-EADF-F531-5EEA1BBA635A}"/>
              </a:ext>
            </a:extLst>
          </p:cNvPr>
          <p:cNvSpPr>
            <a:spLocks/>
          </p:cNvSpPr>
          <p:nvPr/>
        </p:nvSpPr>
        <p:spPr bwMode="auto">
          <a:xfrm>
            <a:off x="7445375" y="3722688"/>
            <a:ext cx="517525" cy="431800"/>
          </a:xfrm>
          <a:custGeom>
            <a:avLst/>
            <a:gdLst>
              <a:gd name="T0" fmla="*/ 0 w 248"/>
              <a:gd name="T1" fmla="*/ 0 h 207"/>
              <a:gd name="T2" fmla="*/ 0 w 248"/>
              <a:gd name="T3" fmla="*/ 900730628 h 207"/>
              <a:gd name="T4" fmla="*/ 622724477 w 248"/>
              <a:gd name="T5" fmla="*/ 896379252 h 207"/>
              <a:gd name="T6" fmla="*/ 1079968248 w 248"/>
              <a:gd name="T7" fmla="*/ 452541002 h 207"/>
              <a:gd name="T8" fmla="*/ 635787810 w 248"/>
              <a:gd name="T9" fmla="*/ 0 h 207"/>
              <a:gd name="T10" fmla="*/ 0 w 248"/>
              <a:gd name="T11" fmla="*/ 0 h 2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8" h="207">
                <a:moveTo>
                  <a:pt x="0" y="0"/>
                </a:moveTo>
                <a:cubicBezTo>
                  <a:pt x="0" y="207"/>
                  <a:pt x="0" y="207"/>
                  <a:pt x="0" y="207"/>
                </a:cubicBezTo>
                <a:cubicBezTo>
                  <a:pt x="143" y="206"/>
                  <a:pt x="143" y="206"/>
                  <a:pt x="143" y="206"/>
                </a:cubicBezTo>
                <a:cubicBezTo>
                  <a:pt x="200" y="206"/>
                  <a:pt x="248" y="161"/>
                  <a:pt x="248" y="104"/>
                </a:cubicBezTo>
                <a:cubicBezTo>
                  <a:pt x="248" y="47"/>
                  <a:pt x="202" y="1"/>
                  <a:pt x="146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6" name="Oval 32">
            <a:extLst>
              <a:ext uri="{FF2B5EF4-FFF2-40B4-BE49-F238E27FC236}">
                <a16:creationId xmlns:a16="http://schemas.microsoft.com/office/drawing/2014/main" id="{FEA6B963-63EA-E30F-D08D-D696A1175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6563" y="4014788"/>
            <a:ext cx="125412" cy="125412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A0C6"/>
            </a:solidFill>
            <a:miter lim="800000"/>
            <a:headEnd/>
            <a:tailEnd/>
          </a:ln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77" name="Freeform 33">
            <a:extLst>
              <a:ext uri="{FF2B5EF4-FFF2-40B4-BE49-F238E27FC236}">
                <a16:creationId xmlns:a16="http://schemas.microsoft.com/office/drawing/2014/main" id="{40B6E11F-1656-A5CB-9790-C7CE80D06638}"/>
              </a:ext>
            </a:extLst>
          </p:cNvPr>
          <p:cNvSpPr>
            <a:spLocks/>
          </p:cNvSpPr>
          <p:nvPr/>
        </p:nvSpPr>
        <p:spPr bwMode="auto">
          <a:xfrm>
            <a:off x="5711825" y="2797175"/>
            <a:ext cx="1074738" cy="1647825"/>
          </a:xfrm>
          <a:custGeom>
            <a:avLst/>
            <a:gdLst>
              <a:gd name="T0" fmla="*/ 0 w 677"/>
              <a:gd name="T1" fmla="*/ 0 h 1038"/>
              <a:gd name="T2" fmla="*/ 1706147369 w 677"/>
              <a:gd name="T3" fmla="*/ 0 h 1038"/>
              <a:gd name="T4" fmla="*/ 1706147369 w 677"/>
              <a:gd name="T5" fmla="*/ 2147483646 h 1038"/>
              <a:gd name="T6" fmla="*/ 0 w 677"/>
              <a:gd name="T7" fmla="*/ 2147483646 h 1038"/>
              <a:gd name="T8" fmla="*/ 0 w 677"/>
              <a:gd name="T9" fmla="*/ 0 h 1038"/>
              <a:gd name="T10" fmla="*/ 0 w 677"/>
              <a:gd name="T11" fmla="*/ 0 h 10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77" h="1038">
                <a:moveTo>
                  <a:pt x="0" y="0"/>
                </a:moveTo>
                <a:lnTo>
                  <a:pt x="677" y="0"/>
                </a:lnTo>
                <a:lnTo>
                  <a:pt x="677" y="1038"/>
                </a:lnTo>
                <a:lnTo>
                  <a:pt x="0" y="10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hlink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8" name="Rectangle 34">
            <a:extLst>
              <a:ext uri="{FF2B5EF4-FFF2-40B4-BE49-F238E27FC236}">
                <a16:creationId xmlns:a16="http://schemas.microsoft.com/office/drawing/2014/main" id="{BEA8E979-DD26-F67D-85A9-DC1055406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38" y="3070225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u="none" baseline="0">
                <a:solidFill>
                  <a:srgbClr val="000000"/>
                </a:solidFill>
              </a:rPr>
              <a:t>S</a:t>
            </a:r>
            <a:endParaRPr lang="en-US" altLang="en-US" sz="3200"/>
          </a:p>
        </p:txBody>
      </p:sp>
      <p:sp>
        <p:nvSpPr>
          <p:cNvPr id="31779" name="Rectangle 35">
            <a:extLst>
              <a:ext uri="{FF2B5EF4-FFF2-40B4-BE49-F238E27FC236}">
                <a16:creationId xmlns:a16="http://schemas.microsoft.com/office/drawing/2014/main" id="{3A7B76CE-5304-78C3-0C23-9968749B9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38" y="3963988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u="none" baseline="0">
                <a:solidFill>
                  <a:srgbClr val="000000"/>
                </a:solidFill>
              </a:rPr>
              <a:t>R</a:t>
            </a:r>
            <a:endParaRPr lang="en-US" altLang="en-US" sz="3200"/>
          </a:p>
        </p:txBody>
      </p:sp>
      <p:sp>
        <p:nvSpPr>
          <p:cNvPr id="31780" name="Rectangle 36">
            <a:extLst>
              <a:ext uri="{FF2B5EF4-FFF2-40B4-BE49-F238E27FC236}">
                <a16:creationId xmlns:a16="http://schemas.microsoft.com/office/drawing/2014/main" id="{9384FC63-6DB5-27A3-3717-162D419E4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3675" y="3070225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u="none" baseline="0">
                <a:solidFill>
                  <a:srgbClr val="000000"/>
                </a:solidFill>
              </a:rPr>
              <a:t>Q</a:t>
            </a:r>
            <a:endParaRPr lang="en-US" altLang="en-US" sz="3200"/>
          </a:p>
        </p:txBody>
      </p:sp>
      <p:sp>
        <p:nvSpPr>
          <p:cNvPr id="31781" name="Rectangle 37">
            <a:extLst>
              <a:ext uri="{FF2B5EF4-FFF2-40B4-BE49-F238E27FC236}">
                <a16:creationId xmlns:a16="http://schemas.microsoft.com/office/drawing/2014/main" id="{7AB769E7-1543-8C2E-CC53-6E607131C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3675" y="3963988"/>
            <a:ext cx="158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u="none" baseline="0">
                <a:solidFill>
                  <a:srgbClr val="000000"/>
                </a:solidFill>
              </a:rPr>
              <a:t>Q</a:t>
            </a:r>
            <a:endParaRPr lang="en-US" altLang="en-US" sz="3200"/>
          </a:p>
        </p:txBody>
      </p:sp>
      <p:sp>
        <p:nvSpPr>
          <p:cNvPr id="31782" name="Oval 38">
            <a:extLst>
              <a:ext uri="{FF2B5EF4-FFF2-40B4-BE49-F238E27FC236}">
                <a16:creationId xmlns:a16="http://schemas.microsoft.com/office/drawing/2014/main" id="{253A3EDC-3F95-5491-A69D-4AE9E55A4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725" y="2444750"/>
            <a:ext cx="74613" cy="7461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83" name="Oval 39">
            <a:extLst>
              <a:ext uri="{FF2B5EF4-FFF2-40B4-BE49-F238E27FC236}">
                <a16:creationId xmlns:a16="http://schemas.microsoft.com/office/drawing/2014/main" id="{1719B9BF-46A4-B677-F508-B4AFB3E11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225" y="2876550"/>
            <a:ext cx="74613" cy="7461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84" name="Oval 40">
            <a:extLst>
              <a:ext uri="{FF2B5EF4-FFF2-40B4-BE49-F238E27FC236}">
                <a16:creationId xmlns:a16="http://schemas.microsoft.com/office/drawing/2014/main" id="{9D08A31F-82C0-2929-D0AD-F85537DBE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605213"/>
            <a:ext cx="74613" cy="746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>
            <a:extLst>
              <a:ext uri="{FF2B5EF4-FFF2-40B4-BE49-F238E27FC236}">
                <a16:creationId xmlns:a16="http://schemas.microsoft.com/office/drawing/2014/main" id="{8F1CAE21-1269-26DA-E27E-4E6E73C468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u="none" baseline="0"/>
              <a:t>Chapter 9   </a:t>
            </a:r>
            <a:fld id="{508DED4A-C727-41E1-9CD4-6EB3F6D9D681}" type="slidenum">
              <a:rPr lang="en-US" altLang="en-US" sz="1600" b="0" u="none" baseline="0" smtClean="0"/>
              <a:pPr/>
              <a:t>13</a:t>
            </a:fld>
            <a:endParaRPr lang="en-US" altLang="en-US" sz="1600" b="0" u="none" baseline="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EB38E9D-BF11-ADAD-3E9C-DCED1D2A16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RAM  Bit Slice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1A96FB60-6415-5A85-D993-E9B23EB1A0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0700" y="1181100"/>
            <a:ext cx="7772400" cy="4724400"/>
          </a:xfrm>
        </p:spPr>
        <p:txBody>
          <a:bodyPr/>
          <a:lstStyle/>
          <a:p>
            <a:pPr marL="342900" indent="-342900"/>
            <a:r>
              <a:rPr lang="en-US" altLang="en-US" sz="2800"/>
              <a:t>Represents all circuitry that is required for 2</a:t>
            </a:r>
            <a:r>
              <a:rPr lang="en-US" altLang="en-US" sz="2800" baseline="30000"/>
              <a:t>n</a:t>
            </a:r>
            <a:r>
              <a:rPr lang="en-US" altLang="en-US" sz="2800"/>
              <a:t> 1-bit words</a:t>
            </a:r>
          </a:p>
          <a:p>
            <a:pPr marL="742950" lvl="1" indent="-285750"/>
            <a:r>
              <a:rPr lang="en-US" altLang="en-US" sz="2400"/>
              <a:t>Multiple RAM cells</a:t>
            </a:r>
          </a:p>
          <a:p>
            <a:pPr marL="742950" lvl="1" indent="-285750"/>
            <a:r>
              <a:rPr lang="en-US" altLang="en-US" sz="2400"/>
              <a:t>Control Lines:</a:t>
            </a:r>
          </a:p>
          <a:p>
            <a:pPr lvl="2"/>
            <a:r>
              <a:rPr lang="en-US" altLang="en-US" sz="2000"/>
              <a:t>Word select i</a:t>
            </a:r>
            <a:br>
              <a:rPr lang="en-US" altLang="en-US" sz="2000"/>
            </a:br>
            <a:r>
              <a:rPr lang="en-US" altLang="en-US" sz="2000"/>
              <a:t>– one for each word</a:t>
            </a:r>
          </a:p>
          <a:p>
            <a:pPr lvl="2"/>
            <a:r>
              <a:rPr lang="en-US" altLang="en-US" sz="2000"/>
              <a:t> </a:t>
            </a:r>
          </a:p>
          <a:p>
            <a:pPr lvl="2"/>
            <a:r>
              <a:rPr lang="en-US" altLang="en-US" sz="2000"/>
              <a:t>Bit Select</a:t>
            </a:r>
          </a:p>
          <a:p>
            <a:pPr marL="742950" lvl="1" indent="-285750"/>
            <a:r>
              <a:rPr lang="en-US" altLang="en-US" sz="2400"/>
              <a:t>Data Lines:</a:t>
            </a:r>
          </a:p>
          <a:p>
            <a:pPr lvl="2"/>
            <a:r>
              <a:rPr lang="en-US" altLang="en-US" sz="2000"/>
              <a:t>Data in</a:t>
            </a:r>
          </a:p>
          <a:p>
            <a:pPr lvl="2"/>
            <a:r>
              <a:rPr lang="en-US" altLang="en-US" sz="2000"/>
              <a:t>Data out</a:t>
            </a:r>
          </a:p>
        </p:txBody>
      </p:sp>
      <p:graphicFrame>
        <p:nvGraphicFramePr>
          <p:cNvPr id="33797" name="Object 4">
            <a:extLst>
              <a:ext uri="{FF2B5EF4-FFF2-40B4-BE49-F238E27FC236}">
                <a16:creationId xmlns:a16="http://schemas.microsoft.com/office/drawing/2014/main" id="{F136A85E-1C0B-F83F-A80A-BDF55FACAB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0688" y="3700463"/>
          <a:ext cx="1447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172" imgH="291973" progId="Equation.3">
                  <p:embed/>
                </p:oleObj>
              </mc:Choice>
              <mc:Fallback>
                <p:oleObj name="Equation" r:id="rId2" imgW="1447172" imgH="291973" progId="Equation.3">
                  <p:embed/>
                  <p:pic>
                    <p:nvPicPr>
                      <p:cNvPr id="33797" name="Object 4">
                        <a:extLst>
                          <a:ext uri="{FF2B5EF4-FFF2-40B4-BE49-F238E27FC236}">
                            <a16:creationId xmlns:a16="http://schemas.microsoft.com/office/drawing/2014/main" id="{F136A85E-1C0B-F83F-A80A-BDF55FACAB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3700463"/>
                        <a:ext cx="14478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Rectangle 7">
            <a:extLst>
              <a:ext uri="{FF2B5EF4-FFF2-40B4-BE49-F238E27FC236}">
                <a16:creationId xmlns:a16="http://schemas.microsoft.com/office/drawing/2014/main" id="{BAB2236F-D89E-21EC-FD85-8D4C6D3DC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713" y="6627813"/>
            <a:ext cx="9747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(a) Logic diagram</a:t>
            </a:r>
            <a:endParaRPr lang="en-US" altLang="en-US" sz="1000"/>
          </a:p>
        </p:txBody>
      </p:sp>
      <p:sp>
        <p:nvSpPr>
          <p:cNvPr id="33799" name="Freeform 8">
            <a:extLst>
              <a:ext uri="{FF2B5EF4-FFF2-40B4-BE49-F238E27FC236}">
                <a16:creationId xmlns:a16="http://schemas.microsoft.com/office/drawing/2014/main" id="{A7C383AC-8A5A-31CD-2B7E-4F09BC1D57C8}"/>
              </a:ext>
            </a:extLst>
          </p:cNvPr>
          <p:cNvSpPr>
            <a:spLocks/>
          </p:cNvSpPr>
          <p:nvPr/>
        </p:nvSpPr>
        <p:spPr bwMode="auto">
          <a:xfrm>
            <a:off x="6746875" y="4692650"/>
            <a:ext cx="1035050" cy="1716088"/>
          </a:xfrm>
          <a:custGeom>
            <a:avLst/>
            <a:gdLst>
              <a:gd name="T0" fmla="*/ 0 w 652"/>
              <a:gd name="T1" fmla="*/ 0 h 1081"/>
              <a:gd name="T2" fmla="*/ 1643141875 w 652"/>
              <a:gd name="T3" fmla="*/ 0 h 1081"/>
              <a:gd name="T4" fmla="*/ 1643141875 w 652"/>
              <a:gd name="T5" fmla="*/ 2147483646 h 1081"/>
              <a:gd name="T6" fmla="*/ 0 w 652"/>
              <a:gd name="T7" fmla="*/ 2147483646 h 1081"/>
              <a:gd name="T8" fmla="*/ 0 w 652"/>
              <a:gd name="T9" fmla="*/ 90725651 h 1081"/>
              <a:gd name="T10" fmla="*/ 0 w 652"/>
              <a:gd name="T11" fmla="*/ 0 h 10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52" h="1081">
                <a:moveTo>
                  <a:pt x="0" y="0"/>
                </a:moveTo>
                <a:lnTo>
                  <a:pt x="652" y="0"/>
                </a:lnTo>
                <a:lnTo>
                  <a:pt x="652" y="1081"/>
                </a:lnTo>
                <a:lnTo>
                  <a:pt x="0" y="1081"/>
                </a:lnTo>
                <a:lnTo>
                  <a:pt x="0" y="36"/>
                </a:lnTo>
                <a:lnTo>
                  <a:pt x="0" y="0"/>
                </a:lnTo>
                <a:close/>
              </a:path>
            </a:pathLst>
          </a:custGeom>
          <a:solidFill>
            <a:srgbClr val="00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Freeform 9">
            <a:extLst>
              <a:ext uri="{FF2B5EF4-FFF2-40B4-BE49-F238E27FC236}">
                <a16:creationId xmlns:a16="http://schemas.microsoft.com/office/drawing/2014/main" id="{9B64765E-E66D-A010-F519-98595F74CEC4}"/>
              </a:ext>
            </a:extLst>
          </p:cNvPr>
          <p:cNvSpPr>
            <a:spLocks/>
          </p:cNvSpPr>
          <p:nvPr/>
        </p:nvSpPr>
        <p:spPr bwMode="auto">
          <a:xfrm>
            <a:off x="4543425" y="4833938"/>
            <a:ext cx="773113" cy="1454150"/>
          </a:xfrm>
          <a:custGeom>
            <a:avLst/>
            <a:gdLst>
              <a:gd name="T0" fmla="*/ 0 w 487"/>
              <a:gd name="T1" fmla="*/ 0 h 916"/>
              <a:gd name="T2" fmla="*/ 1227317681 w 487"/>
              <a:gd name="T3" fmla="*/ 0 h 916"/>
              <a:gd name="T4" fmla="*/ 1227317681 w 487"/>
              <a:gd name="T5" fmla="*/ 2147483646 h 916"/>
              <a:gd name="T6" fmla="*/ 0 w 487"/>
              <a:gd name="T7" fmla="*/ 2147483646 h 916"/>
              <a:gd name="T8" fmla="*/ 0 w 487"/>
              <a:gd name="T9" fmla="*/ 0 h 916"/>
              <a:gd name="T10" fmla="*/ 0 w 487"/>
              <a:gd name="T11" fmla="*/ 0 h 9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7" h="916">
                <a:moveTo>
                  <a:pt x="0" y="0"/>
                </a:moveTo>
                <a:lnTo>
                  <a:pt x="487" y="0"/>
                </a:lnTo>
                <a:lnTo>
                  <a:pt x="487" y="916"/>
                </a:lnTo>
                <a:lnTo>
                  <a:pt x="0" y="916"/>
                </a:lnTo>
                <a:lnTo>
                  <a:pt x="0" y="0"/>
                </a:lnTo>
                <a:close/>
              </a:path>
            </a:pathLst>
          </a:custGeom>
          <a:solidFill>
            <a:srgbClr val="00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Freeform 10">
            <a:extLst>
              <a:ext uri="{FF2B5EF4-FFF2-40B4-BE49-F238E27FC236}">
                <a16:creationId xmlns:a16="http://schemas.microsoft.com/office/drawing/2014/main" id="{2785B0C0-A6B5-DCA8-00CB-1D24C621F377}"/>
              </a:ext>
            </a:extLst>
          </p:cNvPr>
          <p:cNvSpPr>
            <a:spLocks/>
          </p:cNvSpPr>
          <p:nvPr/>
        </p:nvSpPr>
        <p:spPr bwMode="auto">
          <a:xfrm>
            <a:off x="7129463" y="2471738"/>
            <a:ext cx="111125" cy="3140075"/>
          </a:xfrm>
          <a:custGeom>
            <a:avLst/>
            <a:gdLst>
              <a:gd name="T0" fmla="*/ 0 w 70"/>
              <a:gd name="T1" fmla="*/ 0 h 1978"/>
              <a:gd name="T2" fmla="*/ 0 w 70"/>
              <a:gd name="T3" fmla="*/ 2147483646 h 1978"/>
              <a:gd name="T4" fmla="*/ 0 w 70"/>
              <a:gd name="T5" fmla="*/ 2147483646 h 1978"/>
              <a:gd name="T6" fmla="*/ 176410938 w 70"/>
              <a:gd name="T7" fmla="*/ 2147483646 h 19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0" h="1978">
                <a:moveTo>
                  <a:pt x="0" y="0"/>
                </a:moveTo>
                <a:lnTo>
                  <a:pt x="0" y="1752"/>
                </a:lnTo>
                <a:lnTo>
                  <a:pt x="0" y="1978"/>
                </a:lnTo>
                <a:lnTo>
                  <a:pt x="70" y="1978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Freeform 11">
            <a:extLst>
              <a:ext uri="{FF2B5EF4-FFF2-40B4-BE49-F238E27FC236}">
                <a16:creationId xmlns:a16="http://schemas.microsoft.com/office/drawing/2014/main" id="{26D18641-7BA4-8791-812F-B9C86D45B64E}"/>
              </a:ext>
            </a:extLst>
          </p:cNvPr>
          <p:cNvSpPr>
            <a:spLocks/>
          </p:cNvSpPr>
          <p:nvPr/>
        </p:nvSpPr>
        <p:spPr bwMode="auto">
          <a:xfrm>
            <a:off x="5137150" y="1838325"/>
            <a:ext cx="1643063" cy="1000125"/>
          </a:xfrm>
          <a:custGeom>
            <a:avLst/>
            <a:gdLst>
              <a:gd name="T0" fmla="*/ 0 w 1035"/>
              <a:gd name="T1" fmla="*/ 0 h 630"/>
              <a:gd name="T2" fmla="*/ 2147483646 w 1035"/>
              <a:gd name="T3" fmla="*/ 0 h 630"/>
              <a:gd name="T4" fmla="*/ 2147483646 w 1035"/>
              <a:gd name="T5" fmla="*/ 1587698438 h 630"/>
              <a:gd name="T6" fmla="*/ 0 w 1035"/>
              <a:gd name="T7" fmla="*/ 1587698438 h 630"/>
              <a:gd name="T8" fmla="*/ 0 w 1035"/>
              <a:gd name="T9" fmla="*/ 0 h 630"/>
              <a:gd name="T10" fmla="*/ 0 w 1035"/>
              <a:gd name="T11" fmla="*/ 0 h 6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35" h="630">
                <a:moveTo>
                  <a:pt x="0" y="0"/>
                </a:moveTo>
                <a:lnTo>
                  <a:pt x="1035" y="0"/>
                </a:lnTo>
                <a:lnTo>
                  <a:pt x="1035" y="630"/>
                </a:lnTo>
                <a:lnTo>
                  <a:pt x="0" y="630"/>
                </a:lnTo>
                <a:lnTo>
                  <a:pt x="0" y="0"/>
                </a:lnTo>
                <a:close/>
              </a:path>
            </a:pathLst>
          </a:custGeom>
          <a:solidFill>
            <a:srgbClr val="00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Line 12">
            <a:extLst>
              <a:ext uri="{FF2B5EF4-FFF2-40B4-BE49-F238E27FC236}">
                <a16:creationId xmlns:a16="http://schemas.microsoft.com/office/drawing/2014/main" id="{27385F18-E8AA-C011-80BA-9B657C9E8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8938" y="2557463"/>
            <a:ext cx="395287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Line 13">
            <a:extLst>
              <a:ext uri="{FF2B5EF4-FFF2-40B4-BE49-F238E27FC236}">
                <a16:creationId xmlns:a16="http://schemas.microsoft.com/office/drawing/2014/main" id="{18429409-11FB-966D-2B29-4DCD2267DF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4913" y="2630488"/>
            <a:ext cx="187325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Rectangle 14">
            <a:extLst>
              <a:ext uri="{FF2B5EF4-FFF2-40B4-BE49-F238E27FC236}">
                <a16:creationId xmlns:a16="http://schemas.microsoft.com/office/drawing/2014/main" id="{AEFF8465-BB40-3A5B-20F3-6EF7F97CF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1611313"/>
            <a:ext cx="3190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Select</a:t>
            </a:r>
            <a:endParaRPr lang="en-US" altLang="en-US" sz="1000"/>
          </a:p>
        </p:txBody>
      </p:sp>
      <p:sp>
        <p:nvSpPr>
          <p:cNvPr id="33806" name="Oval 15">
            <a:extLst>
              <a:ext uri="{FF2B5EF4-FFF2-40B4-BE49-F238E27FC236}">
                <a16:creationId xmlns:a16="http://schemas.microsoft.com/office/drawing/2014/main" id="{C1C5870D-094C-3851-45A5-4B4809B5F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725" y="2090738"/>
            <a:ext cx="39688" cy="3968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807" name="Line 16">
            <a:extLst>
              <a:ext uri="{FF2B5EF4-FFF2-40B4-BE49-F238E27FC236}">
                <a16:creationId xmlns:a16="http://schemas.microsoft.com/office/drawing/2014/main" id="{81B9389F-D598-F7F7-068B-218FB5874C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4825" y="2617788"/>
            <a:ext cx="179388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8" name="Line 17">
            <a:extLst>
              <a:ext uri="{FF2B5EF4-FFF2-40B4-BE49-F238E27FC236}">
                <a16:creationId xmlns:a16="http://schemas.microsoft.com/office/drawing/2014/main" id="{1DDA0213-3B30-ECCC-EB51-8C3961365D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4825" y="2244725"/>
            <a:ext cx="179388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Freeform 18">
            <a:extLst>
              <a:ext uri="{FF2B5EF4-FFF2-40B4-BE49-F238E27FC236}">
                <a16:creationId xmlns:a16="http://schemas.microsoft.com/office/drawing/2014/main" id="{49F22B48-1678-0828-65B9-748C14ACAF95}"/>
              </a:ext>
            </a:extLst>
          </p:cNvPr>
          <p:cNvSpPr>
            <a:spLocks/>
          </p:cNvSpPr>
          <p:nvPr/>
        </p:nvSpPr>
        <p:spPr bwMode="auto">
          <a:xfrm>
            <a:off x="5764213" y="2074863"/>
            <a:ext cx="455612" cy="698500"/>
          </a:xfrm>
          <a:custGeom>
            <a:avLst/>
            <a:gdLst>
              <a:gd name="T0" fmla="*/ 0 w 287"/>
              <a:gd name="T1" fmla="*/ 0 h 440"/>
              <a:gd name="T2" fmla="*/ 723283256 w 287"/>
              <a:gd name="T3" fmla="*/ 0 h 440"/>
              <a:gd name="T4" fmla="*/ 723283256 w 287"/>
              <a:gd name="T5" fmla="*/ 1108868750 h 440"/>
              <a:gd name="T6" fmla="*/ 0 w 287"/>
              <a:gd name="T7" fmla="*/ 1108868750 h 440"/>
              <a:gd name="T8" fmla="*/ 0 w 287"/>
              <a:gd name="T9" fmla="*/ 0 h 440"/>
              <a:gd name="T10" fmla="*/ 0 w 287"/>
              <a:gd name="T11" fmla="*/ 0 h 4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87" h="440">
                <a:moveTo>
                  <a:pt x="0" y="0"/>
                </a:moveTo>
                <a:lnTo>
                  <a:pt x="287" y="0"/>
                </a:lnTo>
                <a:lnTo>
                  <a:pt x="287" y="440"/>
                </a:lnTo>
                <a:lnTo>
                  <a:pt x="0" y="4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chemeClr val="hlink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10" name="Line 19">
            <a:extLst>
              <a:ext uri="{FF2B5EF4-FFF2-40B4-BE49-F238E27FC236}">
                <a16:creationId xmlns:a16="http://schemas.microsoft.com/office/drawing/2014/main" id="{AC75225F-B13F-6DA0-6790-04D0D4D8E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9825" y="2257425"/>
            <a:ext cx="252413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1" name="Rectangle 20">
            <a:extLst>
              <a:ext uri="{FF2B5EF4-FFF2-40B4-BE49-F238E27FC236}">
                <a16:creationId xmlns:a16="http://schemas.microsoft.com/office/drawing/2014/main" id="{DBDCE4BE-CA54-D8FC-FD19-1E3CC61D0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725" y="2163763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S</a:t>
            </a:r>
            <a:endParaRPr lang="en-US" altLang="en-US" sz="1000"/>
          </a:p>
        </p:txBody>
      </p:sp>
      <p:sp>
        <p:nvSpPr>
          <p:cNvPr id="33812" name="Rectangle 21">
            <a:extLst>
              <a:ext uri="{FF2B5EF4-FFF2-40B4-BE49-F238E27FC236}">
                <a16:creationId xmlns:a16="http://schemas.microsoft.com/office/drawing/2014/main" id="{B397AFC3-D85D-DF74-3ED6-DA31A8D57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725" y="2549525"/>
            <a:ext cx="92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R</a:t>
            </a:r>
            <a:endParaRPr lang="en-US" altLang="en-US" sz="1000"/>
          </a:p>
        </p:txBody>
      </p:sp>
      <p:sp>
        <p:nvSpPr>
          <p:cNvPr id="33813" name="Oval 22">
            <a:extLst>
              <a:ext uri="{FF2B5EF4-FFF2-40B4-BE49-F238E27FC236}">
                <a16:creationId xmlns:a16="http://schemas.microsoft.com/office/drawing/2014/main" id="{1A72234E-1B5F-20B1-A4B3-108F7A9D1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825" y="2595563"/>
            <a:ext cx="65088" cy="6508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814" name="Rectangle 23">
            <a:extLst>
              <a:ext uri="{FF2B5EF4-FFF2-40B4-BE49-F238E27FC236}">
                <a16:creationId xmlns:a16="http://schemas.microsoft.com/office/drawing/2014/main" id="{02C990B5-F8AA-1FA2-68D8-E7547D8C0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350" y="2163763"/>
            <a:ext cx="984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Q</a:t>
            </a:r>
            <a:endParaRPr lang="en-US" altLang="en-US" sz="1000"/>
          </a:p>
        </p:txBody>
      </p:sp>
      <p:sp>
        <p:nvSpPr>
          <p:cNvPr id="33815" name="Rectangle 24">
            <a:extLst>
              <a:ext uri="{FF2B5EF4-FFF2-40B4-BE49-F238E27FC236}">
                <a16:creationId xmlns:a16="http://schemas.microsoft.com/office/drawing/2014/main" id="{4F1EC4EA-EB93-E75F-7456-CDC5C8C06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350" y="2549525"/>
            <a:ext cx="984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Q</a:t>
            </a:r>
            <a:endParaRPr lang="en-US" altLang="en-US" sz="1000"/>
          </a:p>
        </p:txBody>
      </p:sp>
      <p:sp>
        <p:nvSpPr>
          <p:cNvPr id="33816" name="Freeform 25">
            <a:extLst>
              <a:ext uri="{FF2B5EF4-FFF2-40B4-BE49-F238E27FC236}">
                <a16:creationId xmlns:a16="http://schemas.microsoft.com/office/drawing/2014/main" id="{5FA6164C-FB93-97C9-8295-C23B6165FE2E}"/>
              </a:ext>
            </a:extLst>
          </p:cNvPr>
          <p:cNvSpPr>
            <a:spLocks/>
          </p:cNvSpPr>
          <p:nvPr/>
        </p:nvSpPr>
        <p:spPr bwMode="auto">
          <a:xfrm>
            <a:off x="4759325" y="2171700"/>
            <a:ext cx="557213" cy="2692400"/>
          </a:xfrm>
          <a:custGeom>
            <a:avLst/>
            <a:gdLst>
              <a:gd name="T0" fmla="*/ 884576431 w 351"/>
              <a:gd name="T1" fmla="*/ 0 h 1696"/>
              <a:gd name="T2" fmla="*/ 0 w 351"/>
              <a:gd name="T3" fmla="*/ 0 h 1696"/>
              <a:gd name="T4" fmla="*/ 0 w 351"/>
              <a:gd name="T5" fmla="*/ 2147483646 h 16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1" h="1696">
                <a:moveTo>
                  <a:pt x="351" y="0"/>
                </a:moveTo>
                <a:lnTo>
                  <a:pt x="0" y="0"/>
                </a:lnTo>
                <a:lnTo>
                  <a:pt x="0" y="1696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7" name="Freeform 26">
            <a:extLst>
              <a:ext uri="{FF2B5EF4-FFF2-40B4-BE49-F238E27FC236}">
                <a16:creationId xmlns:a16="http://schemas.microsoft.com/office/drawing/2014/main" id="{13D4748B-9FB7-DE27-4546-1BF163CAE97D}"/>
              </a:ext>
            </a:extLst>
          </p:cNvPr>
          <p:cNvSpPr>
            <a:spLocks/>
          </p:cNvSpPr>
          <p:nvPr/>
        </p:nvSpPr>
        <p:spPr bwMode="auto">
          <a:xfrm>
            <a:off x="5059363" y="2690813"/>
            <a:ext cx="257175" cy="2179637"/>
          </a:xfrm>
          <a:custGeom>
            <a:avLst/>
            <a:gdLst>
              <a:gd name="T0" fmla="*/ 408265313 w 162"/>
              <a:gd name="T1" fmla="*/ 0 h 1373"/>
              <a:gd name="T2" fmla="*/ 0 w 162"/>
              <a:gd name="T3" fmla="*/ 0 h 1373"/>
              <a:gd name="T4" fmla="*/ 0 w 162"/>
              <a:gd name="T5" fmla="*/ 2147483646 h 137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2" h="1373">
                <a:moveTo>
                  <a:pt x="162" y="0"/>
                </a:moveTo>
                <a:lnTo>
                  <a:pt x="0" y="0"/>
                </a:lnTo>
                <a:lnTo>
                  <a:pt x="0" y="1373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8" name="Rectangle 27">
            <a:extLst>
              <a:ext uri="{FF2B5EF4-FFF2-40B4-BE49-F238E27FC236}">
                <a16:creationId xmlns:a16="http://schemas.microsoft.com/office/drawing/2014/main" id="{D92B11AC-5142-B3F4-D4A8-FEC2EB843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238" y="2317750"/>
            <a:ext cx="114300" cy="227013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819" name="Freeform 28">
            <a:extLst>
              <a:ext uri="{FF2B5EF4-FFF2-40B4-BE49-F238E27FC236}">
                <a16:creationId xmlns:a16="http://schemas.microsoft.com/office/drawing/2014/main" id="{436D6933-F7D4-9460-ACB9-5C8CFAA8948A}"/>
              </a:ext>
            </a:extLst>
          </p:cNvPr>
          <p:cNvSpPr>
            <a:spLocks/>
          </p:cNvSpPr>
          <p:nvPr/>
        </p:nvSpPr>
        <p:spPr bwMode="auto">
          <a:xfrm>
            <a:off x="4699000" y="1755775"/>
            <a:ext cx="2578100" cy="676275"/>
          </a:xfrm>
          <a:custGeom>
            <a:avLst/>
            <a:gdLst>
              <a:gd name="T0" fmla="*/ 798890325 w 1624"/>
              <a:gd name="T1" fmla="*/ 1073586563 h 426"/>
              <a:gd name="T2" fmla="*/ 1522174375 w 1624"/>
              <a:gd name="T3" fmla="*/ 1073586563 h 426"/>
              <a:gd name="T4" fmla="*/ 1522174375 w 1624"/>
              <a:gd name="T5" fmla="*/ 0 h 426"/>
              <a:gd name="T6" fmla="*/ 0 w 1624"/>
              <a:gd name="T7" fmla="*/ 0 h 426"/>
              <a:gd name="T8" fmla="*/ 2147483646 w 1624"/>
              <a:gd name="T9" fmla="*/ 0 h 4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24" h="426">
                <a:moveTo>
                  <a:pt x="317" y="426"/>
                </a:moveTo>
                <a:lnTo>
                  <a:pt x="604" y="426"/>
                </a:lnTo>
                <a:lnTo>
                  <a:pt x="604" y="0"/>
                </a:lnTo>
                <a:lnTo>
                  <a:pt x="0" y="0"/>
                </a:lnTo>
                <a:lnTo>
                  <a:pt x="1624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0" name="Freeform 29">
            <a:extLst>
              <a:ext uri="{FF2B5EF4-FFF2-40B4-BE49-F238E27FC236}">
                <a16:creationId xmlns:a16="http://schemas.microsoft.com/office/drawing/2014/main" id="{60C9B88F-3366-33C7-4522-BA86D52D9AD7}"/>
              </a:ext>
            </a:extLst>
          </p:cNvPr>
          <p:cNvSpPr>
            <a:spLocks/>
          </p:cNvSpPr>
          <p:nvPr/>
        </p:nvSpPr>
        <p:spPr bwMode="auto">
          <a:xfrm>
            <a:off x="5657850" y="1943100"/>
            <a:ext cx="814388" cy="541338"/>
          </a:xfrm>
          <a:custGeom>
            <a:avLst/>
            <a:gdLst>
              <a:gd name="T0" fmla="*/ 0 w 513"/>
              <a:gd name="T1" fmla="*/ 0 h 341"/>
              <a:gd name="T2" fmla="*/ 1066027542 w 513"/>
              <a:gd name="T3" fmla="*/ 0 h 341"/>
              <a:gd name="T4" fmla="*/ 1066027542 w 513"/>
              <a:gd name="T5" fmla="*/ 859374869 h 341"/>
              <a:gd name="T6" fmla="*/ 1292841744 w 513"/>
              <a:gd name="T7" fmla="*/ 859374869 h 34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13" h="341">
                <a:moveTo>
                  <a:pt x="0" y="0"/>
                </a:moveTo>
                <a:lnTo>
                  <a:pt x="423" y="0"/>
                </a:lnTo>
                <a:lnTo>
                  <a:pt x="423" y="341"/>
                </a:lnTo>
                <a:lnTo>
                  <a:pt x="513" y="341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1" name="Line 30">
            <a:extLst>
              <a:ext uri="{FF2B5EF4-FFF2-40B4-BE49-F238E27FC236}">
                <a16:creationId xmlns:a16="http://schemas.microsoft.com/office/drawing/2014/main" id="{78429B19-5415-2F93-88E3-CE1C45502E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9363" y="2111375"/>
            <a:ext cx="142875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2" name="Oval 31">
            <a:extLst>
              <a:ext uri="{FF2B5EF4-FFF2-40B4-BE49-F238E27FC236}">
                <a16:creationId xmlns:a16="http://schemas.microsoft.com/office/drawing/2014/main" id="{C6B24A13-973F-9B2B-288C-7574A7333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3" y="1924050"/>
            <a:ext cx="38100" cy="3968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823" name="Freeform 32">
            <a:extLst>
              <a:ext uri="{FF2B5EF4-FFF2-40B4-BE49-F238E27FC236}">
                <a16:creationId xmlns:a16="http://schemas.microsoft.com/office/drawing/2014/main" id="{15E1B6C8-5BB6-7949-04F9-1B1213A21D26}"/>
              </a:ext>
            </a:extLst>
          </p:cNvPr>
          <p:cNvSpPr>
            <a:spLocks/>
          </p:cNvSpPr>
          <p:nvPr/>
        </p:nvSpPr>
        <p:spPr bwMode="auto">
          <a:xfrm>
            <a:off x="5183188" y="2414588"/>
            <a:ext cx="39687" cy="38100"/>
          </a:xfrm>
          <a:custGeom>
            <a:avLst/>
            <a:gdLst>
              <a:gd name="T0" fmla="*/ 49002862 w 15"/>
              <a:gd name="T1" fmla="*/ 96774000 h 15"/>
              <a:gd name="T2" fmla="*/ 0 w 15"/>
              <a:gd name="T3" fmla="*/ 45161200 h 15"/>
              <a:gd name="T4" fmla="*/ 49002862 w 15"/>
              <a:gd name="T5" fmla="*/ 0 h 15"/>
              <a:gd name="T6" fmla="*/ 105003865 w 15"/>
              <a:gd name="T7" fmla="*/ 45161200 h 15"/>
              <a:gd name="T8" fmla="*/ 49002862 w 15"/>
              <a:gd name="T9" fmla="*/ 96774000 h 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" h="15">
                <a:moveTo>
                  <a:pt x="7" y="15"/>
                </a:moveTo>
                <a:cubicBezTo>
                  <a:pt x="3" y="15"/>
                  <a:pt x="0" y="12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5" y="3"/>
                  <a:pt x="15" y="7"/>
                </a:cubicBezTo>
                <a:cubicBezTo>
                  <a:pt x="15" y="11"/>
                  <a:pt x="11" y="15"/>
                  <a:pt x="7" y="1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4" name="Freeform 33">
            <a:extLst>
              <a:ext uri="{FF2B5EF4-FFF2-40B4-BE49-F238E27FC236}">
                <a16:creationId xmlns:a16="http://schemas.microsoft.com/office/drawing/2014/main" id="{E7B63286-41CA-7FA9-659E-C1D4B62D2E64}"/>
              </a:ext>
            </a:extLst>
          </p:cNvPr>
          <p:cNvSpPr>
            <a:spLocks/>
          </p:cNvSpPr>
          <p:nvPr/>
        </p:nvSpPr>
        <p:spPr bwMode="auto">
          <a:xfrm>
            <a:off x="6472238" y="2444750"/>
            <a:ext cx="268287" cy="223838"/>
          </a:xfrm>
          <a:custGeom>
            <a:avLst/>
            <a:gdLst>
              <a:gd name="T0" fmla="*/ 0 w 103"/>
              <a:gd name="T1" fmla="*/ 0 h 86"/>
              <a:gd name="T2" fmla="*/ 0 w 103"/>
              <a:gd name="T3" fmla="*/ 582598259 h 86"/>
              <a:gd name="T4" fmla="*/ 407077335 w 103"/>
              <a:gd name="T5" fmla="*/ 582598259 h 86"/>
              <a:gd name="T6" fmla="*/ 698814703 w 103"/>
              <a:gd name="T7" fmla="*/ 298074133 h 86"/>
              <a:gd name="T8" fmla="*/ 413860047 w 103"/>
              <a:gd name="T9" fmla="*/ 0 h 86"/>
              <a:gd name="T10" fmla="*/ 0 w 103"/>
              <a:gd name="T11" fmla="*/ 0 h 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3" h="86">
                <a:moveTo>
                  <a:pt x="0" y="0"/>
                </a:moveTo>
                <a:cubicBezTo>
                  <a:pt x="0" y="86"/>
                  <a:pt x="0" y="86"/>
                  <a:pt x="0" y="86"/>
                </a:cubicBezTo>
                <a:cubicBezTo>
                  <a:pt x="60" y="86"/>
                  <a:pt x="60" y="86"/>
                  <a:pt x="60" y="86"/>
                </a:cubicBezTo>
                <a:cubicBezTo>
                  <a:pt x="83" y="86"/>
                  <a:pt x="103" y="67"/>
                  <a:pt x="103" y="44"/>
                </a:cubicBezTo>
                <a:cubicBezTo>
                  <a:pt x="103" y="20"/>
                  <a:pt x="84" y="1"/>
                  <a:pt x="61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25" name="Freeform 34">
            <a:extLst>
              <a:ext uri="{FF2B5EF4-FFF2-40B4-BE49-F238E27FC236}">
                <a16:creationId xmlns:a16="http://schemas.microsoft.com/office/drawing/2014/main" id="{82EE5424-ADA2-0CF9-8501-68B2C980F821}"/>
              </a:ext>
            </a:extLst>
          </p:cNvPr>
          <p:cNvSpPr>
            <a:spLocks/>
          </p:cNvSpPr>
          <p:nvPr/>
        </p:nvSpPr>
        <p:spPr bwMode="auto">
          <a:xfrm>
            <a:off x="5316538" y="2133600"/>
            <a:ext cx="268287" cy="223838"/>
          </a:xfrm>
          <a:custGeom>
            <a:avLst/>
            <a:gdLst>
              <a:gd name="T0" fmla="*/ 0 w 103"/>
              <a:gd name="T1" fmla="*/ 0 h 86"/>
              <a:gd name="T2" fmla="*/ 0 w 103"/>
              <a:gd name="T3" fmla="*/ 582598259 h 86"/>
              <a:gd name="T4" fmla="*/ 400292018 w 103"/>
              <a:gd name="T5" fmla="*/ 582598259 h 86"/>
              <a:gd name="T6" fmla="*/ 698814703 w 103"/>
              <a:gd name="T7" fmla="*/ 291299129 h 86"/>
              <a:gd name="T8" fmla="*/ 413860047 w 103"/>
              <a:gd name="T9" fmla="*/ 0 h 86"/>
              <a:gd name="T10" fmla="*/ 0 w 103"/>
              <a:gd name="T11" fmla="*/ 0 h 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3" h="86">
                <a:moveTo>
                  <a:pt x="0" y="0"/>
                </a:moveTo>
                <a:cubicBezTo>
                  <a:pt x="0" y="86"/>
                  <a:pt x="0" y="86"/>
                  <a:pt x="0" y="86"/>
                </a:cubicBezTo>
                <a:cubicBezTo>
                  <a:pt x="59" y="86"/>
                  <a:pt x="59" y="86"/>
                  <a:pt x="59" y="86"/>
                </a:cubicBezTo>
                <a:cubicBezTo>
                  <a:pt x="83" y="86"/>
                  <a:pt x="103" y="67"/>
                  <a:pt x="103" y="43"/>
                </a:cubicBezTo>
                <a:cubicBezTo>
                  <a:pt x="103" y="19"/>
                  <a:pt x="84" y="0"/>
                  <a:pt x="61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26" name="Freeform 35">
            <a:extLst>
              <a:ext uri="{FF2B5EF4-FFF2-40B4-BE49-F238E27FC236}">
                <a16:creationId xmlns:a16="http://schemas.microsoft.com/office/drawing/2014/main" id="{6F84AA9C-00DA-1BEA-64D3-023B8D53AF8B}"/>
              </a:ext>
            </a:extLst>
          </p:cNvPr>
          <p:cNvSpPr>
            <a:spLocks/>
          </p:cNvSpPr>
          <p:nvPr/>
        </p:nvSpPr>
        <p:spPr bwMode="auto">
          <a:xfrm>
            <a:off x="5316538" y="2505075"/>
            <a:ext cx="268287" cy="223838"/>
          </a:xfrm>
          <a:custGeom>
            <a:avLst/>
            <a:gdLst>
              <a:gd name="T0" fmla="*/ 0 w 103"/>
              <a:gd name="T1" fmla="*/ 0 h 86"/>
              <a:gd name="T2" fmla="*/ 0 w 103"/>
              <a:gd name="T3" fmla="*/ 582598259 h 86"/>
              <a:gd name="T4" fmla="*/ 400292018 w 103"/>
              <a:gd name="T5" fmla="*/ 582598259 h 86"/>
              <a:gd name="T6" fmla="*/ 698814703 w 103"/>
              <a:gd name="T7" fmla="*/ 291299129 h 86"/>
              <a:gd name="T8" fmla="*/ 413860047 w 103"/>
              <a:gd name="T9" fmla="*/ 0 h 86"/>
              <a:gd name="T10" fmla="*/ 0 w 103"/>
              <a:gd name="T11" fmla="*/ 0 h 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3" h="86">
                <a:moveTo>
                  <a:pt x="0" y="0"/>
                </a:moveTo>
                <a:cubicBezTo>
                  <a:pt x="0" y="86"/>
                  <a:pt x="0" y="86"/>
                  <a:pt x="0" y="86"/>
                </a:cubicBezTo>
                <a:cubicBezTo>
                  <a:pt x="59" y="86"/>
                  <a:pt x="59" y="86"/>
                  <a:pt x="59" y="86"/>
                </a:cubicBezTo>
                <a:cubicBezTo>
                  <a:pt x="83" y="86"/>
                  <a:pt x="103" y="67"/>
                  <a:pt x="103" y="43"/>
                </a:cubicBezTo>
                <a:cubicBezTo>
                  <a:pt x="103" y="20"/>
                  <a:pt x="84" y="0"/>
                  <a:pt x="61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27" name="Rectangle 36">
            <a:extLst>
              <a:ext uri="{FF2B5EF4-FFF2-40B4-BE49-F238E27FC236}">
                <a16:creationId xmlns:a16="http://schemas.microsoft.com/office/drawing/2014/main" id="{E72E7070-2D4C-698F-B2A0-B062961C6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325" y="2000250"/>
            <a:ext cx="841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B</a:t>
            </a:r>
            <a:endParaRPr lang="en-US" altLang="en-US" sz="1000"/>
          </a:p>
        </p:txBody>
      </p:sp>
      <p:sp>
        <p:nvSpPr>
          <p:cNvPr id="33828" name="Rectangle 37">
            <a:extLst>
              <a:ext uri="{FF2B5EF4-FFF2-40B4-BE49-F238E27FC236}">
                <a16:creationId xmlns:a16="http://schemas.microsoft.com/office/drawing/2014/main" id="{1AF5897C-704E-2E96-894D-2976A4EF1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2689225"/>
            <a:ext cx="520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chemeClr val="hlink"/>
                </a:solidFill>
              </a:rPr>
              <a:t>RAM cell</a:t>
            </a:r>
            <a:endParaRPr lang="en-US" altLang="en-US" sz="1000">
              <a:solidFill>
                <a:schemeClr val="hlink"/>
              </a:solidFill>
            </a:endParaRPr>
          </a:p>
        </p:txBody>
      </p:sp>
      <p:sp>
        <p:nvSpPr>
          <p:cNvPr id="33829" name="Rectangle 38">
            <a:extLst>
              <a:ext uri="{FF2B5EF4-FFF2-40B4-BE49-F238E27FC236}">
                <a16:creationId xmlns:a16="http://schemas.microsoft.com/office/drawing/2014/main" id="{415240E7-39E4-1F19-DA01-6B260DB55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0" y="2063750"/>
            <a:ext cx="92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C</a:t>
            </a:r>
            <a:endParaRPr lang="en-US" altLang="en-US" sz="1000"/>
          </a:p>
        </p:txBody>
      </p:sp>
      <p:sp>
        <p:nvSpPr>
          <p:cNvPr id="33830" name="Rectangle 39">
            <a:extLst>
              <a:ext uri="{FF2B5EF4-FFF2-40B4-BE49-F238E27FC236}">
                <a16:creationId xmlns:a16="http://schemas.microsoft.com/office/drawing/2014/main" id="{B20E4646-1012-FAA4-CCD6-C0506EE68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675" y="2428875"/>
            <a:ext cx="92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C</a:t>
            </a:r>
            <a:endParaRPr lang="en-US" altLang="en-US" sz="1000"/>
          </a:p>
        </p:txBody>
      </p:sp>
      <p:sp>
        <p:nvSpPr>
          <p:cNvPr id="33831" name="Freeform 40">
            <a:extLst>
              <a:ext uri="{FF2B5EF4-FFF2-40B4-BE49-F238E27FC236}">
                <a16:creationId xmlns:a16="http://schemas.microsoft.com/office/drawing/2014/main" id="{4941B666-83B3-0BF9-D455-E3CD19DB4D83}"/>
              </a:ext>
            </a:extLst>
          </p:cNvPr>
          <p:cNvSpPr>
            <a:spLocks/>
          </p:cNvSpPr>
          <p:nvPr/>
        </p:nvSpPr>
        <p:spPr bwMode="auto">
          <a:xfrm>
            <a:off x="7183438" y="2427288"/>
            <a:ext cx="69850" cy="1587"/>
          </a:xfrm>
          <a:custGeom>
            <a:avLst/>
            <a:gdLst>
              <a:gd name="T0" fmla="*/ 0 w 44"/>
              <a:gd name="T1" fmla="*/ 0 h 1587"/>
              <a:gd name="T2" fmla="*/ 110886875 w 44"/>
              <a:gd name="T3" fmla="*/ 0 h 1587"/>
              <a:gd name="T4" fmla="*/ 0 w 44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4" h="1587">
                <a:moveTo>
                  <a:pt x="0" y="0"/>
                </a:moveTo>
                <a:lnTo>
                  <a:pt x="44" y="0"/>
                </a:lnTo>
                <a:lnTo>
                  <a:pt x="0" y="0"/>
                </a:lnTo>
                <a:close/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2" name="Rectangle 41">
            <a:extLst>
              <a:ext uri="{FF2B5EF4-FFF2-40B4-BE49-F238E27FC236}">
                <a16:creationId xmlns:a16="http://schemas.microsoft.com/office/drawing/2014/main" id="{334E9DBB-4D5A-9256-CEA5-FAB51BB9F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1425" y="2555875"/>
            <a:ext cx="841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B</a:t>
            </a:r>
            <a:endParaRPr lang="en-US" altLang="en-US" sz="1000"/>
          </a:p>
        </p:txBody>
      </p:sp>
      <p:sp>
        <p:nvSpPr>
          <p:cNvPr id="33833" name="Line 42">
            <a:extLst>
              <a:ext uri="{FF2B5EF4-FFF2-40B4-BE49-F238E27FC236}">
                <a16:creationId xmlns:a16="http://schemas.microsoft.com/office/drawing/2014/main" id="{2CE30FE1-53A6-EBC5-57E8-F271750EBF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3013" y="2557463"/>
            <a:ext cx="65087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4" name="Freeform 43">
            <a:extLst>
              <a:ext uri="{FF2B5EF4-FFF2-40B4-BE49-F238E27FC236}">
                <a16:creationId xmlns:a16="http://schemas.microsoft.com/office/drawing/2014/main" id="{CAF98AC8-E27B-AD6B-0219-98F71062D053}"/>
              </a:ext>
            </a:extLst>
          </p:cNvPr>
          <p:cNvSpPr>
            <a:spLocks/>
          </p:cNvSpPr>
          <p:nvPr/>
        </p:nvSpPr>
        <p:spPr bwMode="auto">
          <a:xfrm>
            <a:off x="6740525" y="1755775"/>
            <a:ext cx="515938" cy="3514725"/>
          </a:xfrm>
          <a:custGeom>
            <a:avLst/>
            <a:gdLst>
              <a:gd name="T0" fmla="*/ 0 w 325"/>
              <a:gd name="T1" fmla="*/ 677922825 h 2214"/>
              <a:gd name="T2" fmla="*/ 257056187 w 325"/>
              <a:gd name="T3" fmla="*/ 677922825 h 2214"/>
              <a:gd name="T4" fmla="*/ 257056187 w 325"/>
              <a:gd name="T5" fmla="*/ 0 h 2214"/>
              <a:gd name="T6" fmla="*/ 257056187 w 325"/>
              <a:gd name="T7" fmla="*/ 2147483646 h 2214"/>
              <a:gd name="T8" fmla="*/ 819052369 w 325"/>
              <a:gd name="T9" fmla="*/ 2147483646 h 22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5" h="2214">
                <a:moveTo>
                  <a:pt x="0" y="269"/>
                </a:moveTo>
                <a:lnTo>
                  <a:pt x="102" y="269"/>
                </a:lnTo>
                <a:lnTo>
                  <a:pt x="102" y="0"/>
                </a:lnTo>
                <a:lnTo>
                  <a:pt x="102" y="2214"/>
                </a:lnTo>
                <a:lnTo>
                  <a:pt x="325" y="2214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5" name="Freeform 44">
            <a:extLst>
              <a:ext uri="{FF2B5EF4-FFF2-40B4-BE49-F238E27FC236}">
                <a16:creationId xmlns:a16="http://schemas.microsoft.com/office/drawing/2014/main" id="{5990CA8E-D0A0-C02A-0ED6-AC5144BFEFA4}"/>
              </a:ext>
            </a:extLst>
          </p:cNvPr>
          <p:cNvSpPr>
            <a:spLocks/>
          </p:cNvSpPr>
          <p:nvPr/>
        </p:nvSpPr>
        <p:spPr bwMode="auto">
          <a:xfrm>
            <a:off x="6472238" y="2073275"/>
            <a:ext cx="268287" cy="223838"/>
          </a:xfrm>
          <a:custGeom>
            <a:avLst/>
            <a:gdLst>
              <a:gd name="T0" fmla="*/ 0 w 103"/>
              <a:gd name="T1" fmla="*/ 0 h 86"/>
              <a:gd name="T2" fmla="*/ 0 w 103"/>
              <a:gd name="T3" fmla="*/ 582598259 h 86"/>
              <a:gd name="T4" fmla="*/ 407077335 w 103"/>
              <a:gd name="T5" fmla="*/ 582598259 h 86"/>
              <a:gd name="T6" fmla="*/ 698814703 w 103"/>
              <a:gd name="T7" fmla="*/ 291299129 h 86"/>
              <a:gd name="T8" fmla="*/ 413860047 w 103"/>
              <a:gd name="T9" fmla="*/ 0 h 86"/>
              <a:gd name="T10" fmla="*/ 0 w 103"/>
              <a:gd name="T11" fmla="*/ 0 h 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3" h="86">
                <a:moveTo>
                  <a:pt x="0" y="0"/>
                </a:moveTo>
                <a:cubicBezTo>
                  <a:pt x="0" y="86"/>
                  <a:pt x="0" y="86"/>
                  <a:pt x="0" y="86"/>
                </a:cubicBezTo>
                <a:cubicBezTo>
                  <a:pt x="60" y="86"/>
                  <a:pt x="60" y="86"/>
                  <a:pt x="60" y="86"/>
                </a:cubicBezTo>
                <a:cubicBezTo>
                  <a:pt x="83" y="86"/>
                  <a:pt x="103" y="67"/>
                  <a:pt x="103" y="43"/>
                </a:cubicBezTo>
                <a:cubicBezTo>
                  <a:pt x="103" y="20"/>
                  <a:pt x="84" y="0"/>
                  <a:pt x="61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36" name="Freeform 45">
            <a:extLst>
              <a:ext uri="{FF2B5EF4-FFF2-40B4-BE49-F238E27FC236}">
                <a16:creationId xmlns:a16="http://schemas.microsoft.com/office/drawing/2014/main" id="{BAA0850D-AE50-DBE8-A23A-5DE30B74599D}"/>
              </a:ext>
            </a:extLst>
          </p:cNvPr>
          <p:cNvSpPr>
            <a:spLocks/>
          </p:cNvSpPr>
          <p:nvPr/>
        </p:nvSpPr>
        <p:spPr bwMode="auto">
          <a:xfrm>
            <a:off x="5137150" y="3651250"/>
            <a:ext cx="1643063" cy="1001713"/>
          </a:xfrm>
          <a:custGeom>
            <a:avLst/>
            <a:gdLst>
              <a:gd name="T0" fmla="*/ 0 w 1035"/>
              <a:gd name="T1" fmla="*/ 0 h 631"/>
              <a:gd name="T2" fmla="*/ 2147483646 w 1035"/>
              <a:gd name="T3" fmla="*/ 0 h 631"/>
              <a:gd name="T4" fmla="*/ 2147483646 w 1035"/>
              <a:gd name="T5" fmla="*/ 1590220181 h 631"/>
              <a:gd name="T6" fmla="*/ 0 w 1035"/>
              <a:gd name="T7" fmla="*/ 1590220181 h 631"/>
              <a:gd name="T8" fmla="*/ 0 w 1035"/>
              <a:gd name="T9" fmla="*/ 0 h 631"/>
              <a:gd name="T10" fmla="*/ 0 w 1035"/>
              <a:gd name="T11" fmla="*/ 0 h 6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35" h="631">
                <a:moveTo>
                  <a:pt x="0" y="0"/>
                </a:moveTo>
                <a:lnTo>
                  <a:pt x="1035" y="0"/>
                </a:lnTo>
                <a:lnTo>
                  <a:pt x="1035" y="631"/>
                </a:lnTo>
                <a:lnTo>
                  <a:pt x="0" y="631"/>
                </a:lnTo>
                <a:lnTo>
                  <a:pt x="0" y="0"/>
                </a:lnTo>
                <a:close/>
              </a:path>
            </a:pathLst>
          </a:custGeom>
          <a:solidFill>
            <a:srgbClr val="00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7" name="Line 46">
            <a:extLst>
              <a:ext uri="{FF2B5EF4-FFF2-40B4-BE49-F238E27FC236}">
                <a16:creationId xmlns:a16="http://schemas.microsoft.com/office/drawing/2014/main" id="{327D7D05-56AC-DAC9-FB9C-086BB5959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8938" y="3997325"/>
            <a:ext cx="168275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8" name="Line 47">
            <a:extLst>
              <a:ext uri="{FF2B5EF4-FFF2-40B4-BE49-F238E27FC236}">
                <a16:creationId xmlns:a16="http://schemas.microsoft.com/office/drawing/2014/main" id="{41D23E2D-26B5-AD36-C8BC-AEEC1EF033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0525" y="4371975"/>
            <a:ext cx="388938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9" name="Line 48">
            <a:extLst>
              <a:ext uri="{FF2B5EF4-FFF2-40B4-BE49-F238E27FC236}">
                <a16:creationId xmlns:a16="http://schemas.microsoft.com/office/drawing/2014/main" id="{B4C89F6B-65F9-81E4-18AA-8FB2DF2FB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7450" y="4445000"/>
            <a:ext cx="204788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0" name="Rectangle 49">
            <a:extLst>
              <a:ext uri="{FF2B5EF4-FFF2-40B4-BE49-F238E27FC236}">
                <a16:creationId xmlns:a16="http://schemas.microsoft.com/office/drawing/2014/main" id="{3B21C10D-1D90-4A7C-BE59-A1943EFC3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088" y="3425825"/>
            <a:ext cx="3190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Select</a:t>
            </a:r>
            <a:endParaRPr lang="en-US" altLang="en-US" sz="1000"/>
          </a:p>
        </p:txBody>
      </p:sp>
      <p:sp>
        <p:nvSpPr>
          <p:cNvPr id="33841" name="Oval 50">
            <a:extLst>
              <a:ext uri="{FF2B5EF4-FFF2-40B4-BE49-F238E27FC236}">
                <a16:creationId xmlns:a16="http://schemas.microsoft.com/office/drawing/2014/main" id="{545F68E0-AECD-1F6F-153A-64B68FEFA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725" y="3906838"/>
            <a:ext cx="39688" cy="381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842" name="Line 51">
            <a:extLst>
              <a:ext uri="{FF2B5EF4-FFF2-40B4-BE49-F238E27FC236}">
                <a16:creationId xmlns:a16="http://schemas.microsoft.com/office/drawing/2014/main" id="{3A4A006B-B9D9-9F3B-7A68-84C6C4809B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6563" y="4437063"/>
            <a:ext cx="247650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3" name="Line 52">
            <a:extLst>
              <a:ext uri="{FF2B5EF4-FFF2-40B4-BE49-F238E27FC236}">
                <a16:creationId xmlns:a16="http://schemas.microsoft.com/office/drawing/2014/main" id="{573CFB8C-E9EF-795A-7688-87523A549F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1163" y="4057650"/>
            <a:ext cx="273050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4" name="Freeform 53">
            <a:extLst>
              <a:ext uri="{FF2B5EF4-FFF2-40B4-BE49-F238E27FC236}">
                <a16:creationId xmlns:a16="http://schemas.microsoft.com/office/drawing/2014/main" id="{DD71044C-5092-161F-1E93-2A9CAD10A824}"/>
              </a:ext>
            </a:extLst>
          </p:cNvPr>
          <p:cNvSpPr>
            <a:spLocks/>
          </p:cNvSpPr>
          <p:nvPr/>
        </p:nvSpPr>
        <p:spPr bwMode="auto">
          <a:xfrm>
            <a:off x="5764213" y="3890963"/>
            <a:ext cx="455612" cy="695325"/>
          </a:xfrm>
          <a:custGeom>
            <a:avLst/>
            <a:gdLst>
              <a:gd name="T0" fmla="*/ 0 w 287"/>
              <a:gd name="T1" fmla="*/ 0 h 438"/>
              <a:gd name="T2" fmla="*/ 723283256 w 287"/>
              <a:gd name="T3" fmla="*/ 0 h 438"/>
              <a:gd name="T4" fmla="*/ 723283256 w 287"/>
              <a:gd name="T5" fmla="*/ 1103828438 h 438"/>
              <a:gd name="T6" fmla="*/ 0 w 287"/>
              <a:gd name="T7" fmla="*/ 1103828438 h 438"/>
              <a:gd name="T8" fmla="*/ 0 w 287"/>
              <a:gd name="T9" fmla="*/ 0 h 438"/>
              <a:gd name="T10" fmla="*/ 0 w 287"/>
              <a:gd name="T11" fmla="*/ 0 h 4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87" h="438">
                <a:moveTo>
                  <a:pt x="0" y="0"/>
                </a:moveTo>
                <a:lnTo>
                  <a:pt x="287" y="0"/>
                </a:lnTo>
                <a:lnTo>
                  <a:pt x="287" y="438"/>
                </a:lnTo>
                <a:lnTo>
                  <a:pt x="0" y="4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chemeClr val="hlink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45" name="Line 54">
            <a:extLst>
              <a:ext uri="{FF2B5EF4-FFF2-40B4-BE49-F238E27FC236}">
                <a16:creationId xmlns:a16="http://schemas.microsoft.com/office/drawing/2014/main" id="{A63BDC58-AF9B-F4D9-F396-BF60DEFF75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9825" y="4070350"/>
            <a:ext cx="252413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6" name="Rectangle 55">
            <a:extLst>
              <a:ext uri="{FF2B5EF4-FFF2-40B4-BE49-F238E27FC236}">
                <a16:creationId xmlns:a16="http://schemas.microsoft.com/office/drawing/2014/main" id="{8A229AC4-C002-7806-A244-6E65BFC47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725" y="397827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S</a:t>
            </a:r>
            <a:endParaRPr lang="en-US" altLang="en-US" sz="1000"/>
          </a:p>
        </p:txBody>
      </p:sp>
      <p:sp>
        <p:nvSpPr>
          <p:cNvPr id="33847" name="Rectangle 56">
            <a:extLst>
              <a:ext uri="{FF2B5EF4-FFF2-40B4-BE49-F238E27FC236}">
                <a16:creationId xmlns:a16="http://schemas.microsoft.com/office/drawing/2014/main" id="{EE28D393-2A0A-4547-28B4-8A1AA7077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725" y="4365625"/>
            <a:ext cx="92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R</a:t>
            </a:r>
            <a:endParaRPr lang="en-US" altLang="en-US" sz="1000"/>
          </a:p>
        </p:txBody>
      </p:sp>
      <p:sp>
        <p:nvSpPr>
          <p:cNvPr id="33848" name="Oval 57">
            <a:extLst>
              <a:ext uri="{FF2B5EF4-FFF2-40B4-BE49-F238E27FC236}">
                <a16:creationId xmlns:a16="http://schemas.microsoft.com/office/drawing/2014/main" id="{06710943-3E12-2B61-3135-39A66EB18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700" y="4411663"/>
            <a:ext cx="65088" cy="6508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849" name="Rectangle 58">
            <a:extLst>
              <a:ext uri="{FF2B5EF4-FFF2-40B4-BE49-F238E27FC236}">
                <a16:creationId xmlns:a16="http://schemas.microsoft.com/office/drawing/2014/main" id="{68C461C3-053C-3546-FA72-E6603537A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350" y="3978275"/>
            <a:ext cx="984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Q</a:t>
            </a:r>
            <a:endParaRPr lang="en-US" altLang="en-US" sz="1000"/>
          </a:p>
        </p:txBody>
      </p:sp>
      <p:sp>
        <p:nvSpPr>
          <p:cNvPr id="33850" name="Rectangle 59">
            <a:extLst>
              <a:ext uri="{FF2B5EF4-FFF2-40B4-BE49-F238E27FC236}">
                <a16:creationId xmlns:a16="http://schemas.microsoft.com/office/drawing/2014/main" id="{21F7F1F4-9446-6224-4AF3-AB77BC3F7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350" y="4365625"/>
            <a:ext cx="984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Q</a:t>
            </a:r>
            <a:endParaRPr lang="en-US" altLang="en-US" sz="1000"/>
          </a:p>
        </p:txBody>
      </p:sp>
      <p:sp>
        <p:nvSpPr>
          <p:cNvPr id="33851" name="Line 60">
            <a:extLst>
              <a:ext uri="{FF2B5EF4-FFF2-40B4-BE49-F238E27FC236}">
                <a16:creationId xmlns:a16="http://schemas.microsoft.com/office/drawing/2014/main" id="{2643C109-9232-994D-C8E0-77C714E010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59325" y="3984625"/>
            <a:ext cx="573088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2" name="Line 61">
            <a:extLst>
              <a:ext uri="{FF2B5EF4-FFF2-40B4-BE49-F238E27FC236}">
                <a16:creationId xmlns:a16="http://schemas.microsoft.com/office/drawing/2014/main" id="{FFF3E56F-246D-822D-C490-076D03884A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59363" y="4505325"/>
            <a:ext cx="273050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3" name="Freeform 62">
            <a:extLst>
              <a:ext uri="{FF2B5EF4-FFF2-40B4-BE49-F238E27FC236}">
                <a16:creationId xmlns:a16="http://schemas.microsoft.com/office/drawing/2014/main" id="{D4770FB5-676B-9036-5D52-7B81951E8049}"/>
              </a:ext>
            </a:extLst>
          </p:cNvPr>
          <p:cNvSpPr>
            <a:spLocks/>
          </p:cNvSpPr>
          <p:nvPr/>
        </p:nvSpPr>
        <p:spPr bwMode="auto">
          <a:xfrm>
            <a:off x="5202238" y="4130675"/>
            <a:ext cx="141287" cy="228600"/>
          </a:xfrm>
          <a:custGeom>
            <a:avLst/>
            <a:gdLst>
              <a:gd name="T0" fmla="*/ 224292319 w 89"/>
              <a:gd name="T1" fmla="*/ 0 h 144"/>
              <a:gd name="T2" fmla="*/ 0 w 89"/>
              <a:gd name="T3" fmla="*/ 0 h 144"/>
              <a:gd name="T4" fmla="*/ 0 w 89"/>
              <a:gd name="T5" fmla="*/ 362902500 h 144"/>
              <a:gd name="T6" fmla="*/ 201611787 w 89"/>
              <a:gd name="T7" fmla="*/ 362902500 h 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9" h="144">
                <a:moveTo>
                  <a:pt x="89" y="0"/>
                </a:moveTo>
                <a:lnTo>
                  <a:pt x="0" y="0"/>
                </a:lnTo>
                <a:lnTo>
                  <a:pt x="0" y="144"/>
                </a:lnTo>
                <a:lnTo>
                  <a:pt x="80" y="144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4" name="Freeform 63">
            <a:extLst>
              <a:ext uri="{FF2B5EF4-FFF2-40B4-BE49-F238E27FC236}">
                <a16:creationId xmlns:a16="http://schemas.microsoft.com/office/drawing/2014/main" id="{CCF790EE-E11E-7AF1-7C2E-B483CD549BB2}"/>
              </a:ext>
            </a:extLst>
          </p:cNvPr>
          <p:cNvSpPr>
            <a:spLocks/>
          </p:cNvSpPr>
          <p:nvPr/>
        </p:nvSpPr>
        <p:spPr bwMode="auto">
          <a:xfrm>
            <a:off x="4699000" y="3570288"/>
            <a:ext cx="2578100" cy="676275"/>
          </a:xfrm>
          <a:custGeom>
            <a:avLst/>
            <a:gdLst>
              <a:gd name="T0" fmla="*/ 798890325 w 1624"/>
              <a:gd name="T1" fmla="*/ 1073586563 h 426"/>
              <a:gd name="T2" fmla="*/ 1522174375 w 1624"/>
              <a:gd name="T3" fmla="*/ 1073586563 h 426"/>
              <a:gd name="T4" fmla="*/ 1522174375 w 1624"/>
              <a:gd name="T5" fmla="*/ 0 h 426"/>
              <a:gd name="T6" fmla="*/ 0 w 1624"/>
              <a:gd name="T7" fmla="*/ 0 h 426"/>
              <a:gd name="T8" fmla="*/ 2147483646 w 1624"/>
              <a:gd name="T9" fmla="*/ 0 h 4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24" h="426">
                <a:moveTo>
                  <a:pt x="317" y="426"/>
                </a:moveTo>
                <a:lnTo>
                  <a:pt x="604" y="426"/>
                </a:lnTo>
                <a:lnTo>
                  <a:pt x="604" y="0"/>
                </a:lnTo>
                <a:lnTo>
                  <a:pt x="0" y="0"/>
                </a:lnTo>
                <a:lnTo>
                  <a:pt x="1624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5" name="Freeform 64">
            <a:extLst>
              <a:ext uri="{FF2B5EF4-FFF2-40B4-BE49-F238E27FC236}">
                <a16:creationId xmlns:a16="http://schemas.microsoft.com/office/drawing/2014/main" id="{8EBB7A33-A137-BDD7-3C79-E4B281F42BE3}"/>
              </a:ext>
            </a:extLst>
          </p:cNvPr>
          <p:cNvSpPr>
            <a:spLocks/>
          </p:cNvSpPr>
          <p:nvPr/>
        </p:nvSpPr>
        <p:spPr bwMode="auto">
          <a:xfrm>
            <a:off x="5657850" y="3757613"/>
            <a:ext cx="814388" cy="541337"/>
          </a:xfrm>
          <a:custGeom>
            <a:avLst/>
            <a:gdLst>
              <a:gd name="T0" fmla="*/ 0 w 513"/>
              <a:gd name="T1" fmla="*/ 0 h 341"/>
              <a:gd name="T2" fmla="*/ 1066027542 w 513"/>
              <a:gd name="T3" fmla="*/ 0 h 341"/>
              <a:gd name="T4" fmla="*/ 1066027542 w 513"/>
              <a:gd name="T5" fmla="*/ 859371694 h 341"/>
              <a:gd name="T6" fmla="*/ 1292841744 w 513"/>
              <a:gd name="T7" fmla="*/ 859371694 h 34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13" h="341">
                <a:moveTo>
                  <a:pt x="0" y="0"/>
                </a:moveTo>
                <a:lnTo>
                  <a:pt x="423" y="0"/>
                </a:lnTo>
                <a:lnTo>
                  <a:pt x="423" y="341"/>
                </a:lnTo>
                <a:lnTo>
                  <a:pt x="513" y="341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6" name="Line 65">
            <a:extLst>
              <a:ext uri="{FF2B5EF4-FFF2-40B4-BE49-F238E27FC236}">
                <a16:creationId xmlns:a16="http://schemas.microsoft.com/office/drawing/2014/main" id="{4B8B0B71-5E49-82E4-22AC-2BD77DE3A0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9363" y="3924300"/>
            <a:ext cx="142875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7" name="Oval 66">
            <a:extLst>
              <a:ext uri="{FF2B5EF4-FFF2-40B4-BE49-F238E27FC236}">
                <a16:creationId xmlns:a16="http://schemas.microsoft.com/office/drawing/2014/main" id="{A275EE8A-072C-21AA-F008-FFA69EAAF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3" y="3736975"/>
            <a:ext cx="38100" cy="3968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858" name="Oval 67">
            <a:extLst>
              <a:ext uri="{FF2B5EF4-FFF2-40B4-BE49-F238E27FC236}">
                <a16:creationId xmlns:a16="http://schemas.microsoft.com/office/drawing/2014/main" id="{61983789-4191-D9D1-FF66-B3A9DECFB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188" y="4225925"/>
            <a:ext cx="39687" cy="3968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859" name="Freeform 68">
            <a:extLst>
              <a:ext uri="{FF2B5EF4-FFF2-40B4-BE49-F238E27FC236}">
                <a16:creationId xmlns:a16="http://schemas.microsoft.com/office/drawing/2014/main" id="{6FB8638F-CDC3-669E-7812-883022345F3D}"/>
              </a:ext>
            </a:extLst>
          </p:cNvPr>
          <p:cNvSpPr>
            <a:spLocks/>
          </p:cNvSpPr>
          <p:nvPr/>
        </p:nvSpPr>
        <p:spPr bwMode="auto">
          <a:xfrm>
            <a:off x="6472238" y="4260850"/>
            <a:ext cx="268287" cy="223838"/>
          </a:xfrm>
          <a:custGeom>
            <a:avLst/>
            <a:gdLst>
              <a:gd name="T0" fmla="*/ 0 w 103"/>
              <a:gd name="T1" fmla="*/ 0 h 86"/>
              <a:gd name="T2" fmla="*/ 0 w 103"/>
              <a:gd name="T3" fmla="*/ 582598259 h 86"/>
              <a:gd name="T4" fmla="*/ 407077335 w 103"/>
              <a:gd name="T5" fmla="*/ 582598259 h 86"/>
              <a:gd name="T6" fmla="*/ 698814703 w 103"/>
              <a:gd name="T7" fmla="*/ 291299129 h 86"/>
              <a:gd name="T8" fmla="*/ 413860047 w 103"/>
              <a:gd name="T9" fmla="*/ 0 h 86"/>
              <a:gd name="T10" fmla="*/ 0 w 103"/>
              <a:gd name="T11" fmla="*/ 0 h 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3" h="86">
                <a:moveTo>
                  <a:pt x="0" y="0"/>
                </a:moveTo>
                <a:cubicBezTo>
                  <a:pt x="0" y="86"/>
                  <a:pt x="0" y="86"/>
                  <a:pt x="0" y="86"/>
                </a:cubicBezTo>
                <a:cubicBezTo>
                  <a:pt x="60" y="86"/>
                  <a:pt x="60" y="86"/>
                  <a:pt x="60" y="86"/>
                </a:cubicBezTo>
                <a:cubicBezTo>
                  <a:pt x="83" y="86"/>
                  <a:pt x="103" y="67"/>
                  <a:pt x="103" y="43"/>
                </a:cubicBezTo>
                <a:cubicBezTo>
                  <a:pt x="103" y="20"/>
                  <a:pt x="84" y="0"/>
                  <a:pt x="61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60" name="Freeform 69">
            <a:extLst>
              <a:ext uri="{FF2B5EF4-FFF2-40B4-BE49-F238E27FC236}">
                <a16:creationId xmlns:a16="http://schemas.microsoft.com/office/drawing/2014/main" id="{62CDD7AD-8753-7455-C598-D9A6E9FEB395}"/>
              </a:ext>
            </a:extLst>
          </p:cNvPr>
          <p:cNvSpPr>
            <a:spLocks/>
          </p:cNvSpPr>
          <p:nvPr/>
        </p:nvSpPr>
        <p:spPr bwMode="auto">
          <a:xfrm>
            <a:off x="6472238" y="3884613"/>
            <a:ext cx="268287" cy="227012"/>
          </a:xfrm>
          <a:custGeom>
            <a:avLst/>
            <a:gdLst>
              <a:gd name="T0" fmla="*/ 0 w 103"/>
              <a:gd name="T1" fmla="*/ 0 h 87"/>
              <a:gd name="T2" fmla="*/ 0 w 103"/>
              <a:gd name="T3" fmla="*/ 592349979 h 87"/>
              <a:gd name="T4" fmla="*/ 407077335 w 103"/>
              <a:gd name="T5" fmla="*/ 585542228 h 87"/>
              <a:gd name="T6" fmla="*/ 698814703 w 103"/>
              <a:gd name="T7" fmla="*/ 299580169 h 87"/>
              <a:gd name="T8" fmla="*/ 413860047 w 103"/>
              <a:gd name="T9" fmla="*/ 0 h 87"/>
              <a:gd name="T10" fmla="*/ 0 w 103"/>
              <a:gd name="T11" fmla="*/ 0 h 8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3" h="87">
                <a:moveTo>
                  <a:pt x="0" y="0"/>
                </a:moveTo>
                <a:cubicBezTo>
                  <a:pt x="0" y="87"/>
                  <a:pt x="0" y="87"/>
                  <a:pt x="0" y="87"/>
                </a:cubicBezTo>
                <a:cubicBezTo>
                  <a:pt x="60" y="86"/>
                  <a:pt x="60" y="86"/>
                  <a:pt x="60" y="86"/>
                </a:cubicBezTo>
                <a:cubicBezTo>
                  <a:pt x="83" y="86"/>
                  <a:pt x="103" y="67"/>
                  <a:pt x="103" y="44"/>
                </a:cubicBezTo>
                <a:cubicBezTo>
                  <a:pt x="103" y="20"/>
                  <a:pt x="84" y="1"/>
                  <a:pt x="61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61" name="Freeform 70">
            <a:extLst>
              <a:ext uri="{FF2B5EF4-FFF2-40B4-BE49-F238E27FC236}">
                <a16:creationId xmlns:a16="http://schemas.microsoft.com/office/drawing/2014/main" id="{9A8A8D28-A0F0-B8FB-143A-1D8EBA20944B}"/>
              </a:ext>
            </a:extLst>
          </p:cNvPr>
          <p:cNvSpPr>
            <a:spLocks/>
          </p:cNvSpPr>
          <p:nvPr/>
        </p:nvSpPr>
        <p:spPr bwMode="auto">
          <a:xfrm>
            <a:off x="5316538" y="3944938"/>
            <a:ext cx="268287" cy="223837"/>
          </a:xfrm>
          <a:custGeom>
            <a:avLst/>
            <a:gdLst>
              <a:gd name="T0" fmla="*/ 0 w 103"/>
              <a:gd name="T1" fmla="*/ 0 h 86"/>
              <a:gd name="T2" fmla="*/ 0 w 103"/>
              <a:gd name="T3" fmla="*/ 582593053 h 86"/>
              <a:gd name="T4" fmla="*/ 400292018 w 103"/>
              <a:gd name="T5" fmla="*/ 582593053 h 86"/>
              <a:gd name="T6" fmla="*/ 698814703 w 103"/>
              <a:gd name="T7" fmla="*/ 298070199 h 86"/>
              <a:gd name="T8" fmla="*/ 413860047 w 103"/>
              <a:gd name="T9" fmla="*/ 0 h 86"/>
              <a:gd name="T10" fmla="*/ 0 w 103"/>
              <a:gd name="T11" fmla="*/ 0 h 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3" h="86">
                <a:moveTo>
                  <a:pt x="0" y="0"/>
                </a:moveTo>
                <a:cubicBezTo>
                  <a:pt x="0" y="86"/>
                  <a:pt x="0" y="86"/>
                  <a:pt x="0" y="86"/>
                </a:cubicBezTo>
                <a:cubicBezTo>
                  <a:pt x="59" y="86"/>
                  <a:pt x="59" y="86"/>
                  <a:pt x="59" y="86"/>
                </a:cubicBezTo>
                <a:cubicBezTo>
                  <a:pt x="83" y="86"/>
                  <a:pt x="103" y="67"/>
                  <a:pt x="103" y="44"/>
                </a:cubicBezTo>
                <a:cubicBezTo>
                  <a:pt x="103" y="20"/>
                  <a:pt x="84" y="1"/>
                  <a:pt x="61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62" name="Freeform 71">
            <a:extLst>
              <a:ext uri="{FF2B5EF4-FFF2-40B4-BE49-F238E27FC236}">
                <a16:creationId xmlns:a16="http://schemas.microsoft.com/office/drawing/2014/main" id="{BF872D64-F763-8300-43FC-2335C0F85FFB}"/>
              </a:ext>
            </a:extLst>
          </p:cNvPr>
          <p:cNvSpPr>
            <a:spLocks/>
          </p:cNvSpPr>
          <p:nvPr/>
        </p:nvSpPr>
        <p:spPr bwMode="auto">
          <a:xfrm>
            <a:off x="5316538" y="4319588"/>
            <a:ext cx="268287" cy="223837"/>
          </a:xfrm>
          <a:custGeom>
            <a:avLst/>
            <a:gdLst>
              <a:gd name="T0" fmla="*/ 0 w 103"/>
              <a:gd name="T1" fmla="*/ 0 h 86"/>
              <a:gd name="T2" fmla="*/ 0 w 103"/>
              <a:gd name="T3" fmla="*/ 582593053 h 86"/>
              <a:gd name="T4" fmla="*/ 400292018 w 103"/>
              <a:gd name="T5" fmla="*/ 582593053 h 86"/>
              <a:gd name="T6" fmla="*/ 698814703 w 103"/>
              <a:gd name="T7" fmla="*/ 291297828 h 86"/>
              <a:gd name="T8" fmla="*/ 413860047 w 103"/>
              <a:gd name="T9" fmla="*/ 0 h 86"/>
              <a:gd name="T10" fmla="*/ 0 w 103"/>
              <a:gd name="T11" fmla="*/ 0 h 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3" h="86">
                <a:moveTo>
                  <a:pt x="0" y="0"/>
                </a:moveTo>
                <a:cubicBezTo>
                  <a:pt x="0" y="86"/>
                  <a:pt x="0" y="86"/>
                  <a:pt x="0" y="86"/>
                </a:cubicBezTo>
                <a:cubicBezTo>
                  <a:pt x="59" y="86"/>
                  <a:pt x="59" y="86"/>
                  <a:pt x="59" y="86"/>
                </a:cubicBezTo>
                <a:cubicBezTo>
                  <a:pt x="83" y="86"/>
                  <a:pt x="103" y="67"/>
                  <a:pt x="103" y="43"/>
                </a:cubicBezTo>
                <a:cubicBezTo>
                  <a:pt x="103" y="19"/>
                  <a:pt x="84" y="0"/>
                  <a:pt x="61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63" name="Rectangle 72">
            <a:extLst>
              <a:ext uri="{FF2B5EF4-FFF2-40B4-BE49-F238E27FC236}">
                <a16:creationId xmlns:a16="http://schemas.microsoft.com/office/drawing/2014/main" id="{3399A811-E292-0D78-1FED-6A7A1A3BD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4503738"/>
            <a:ext cx="520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chemeClr val="hlink"/>
                </a:solidFill>
              </a:rPr>
              <a:t>RAM cell</a:t>
            </a:r>
            <a:endParaRPr lang="en-US" altLang="en-US" sz="1000">
              <a:solidFill>
                <a:schemeClr val="hlink"/>
              </a:solidFill>
            </a:endParaRPr>
          </a:p>
        </p:txBody>
      </p:sp>
      <p:sp>
        <p:nvSpPr>
          <p:cNvPr id="33864" name="Rectangle 73">
            <a:extLst>
              <a:ext uri="{FF2B5EF4-FFF2-40B4-BE49-F238E27FC236}">
                <a16:creationId xmlns:a16="http://schemas.microsoft.com/office/drawing/2014/main" id="{E83CF098-B626-C002-82DD-1AD1A7495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9588" y="3937000"/>
            <a:ext cx="92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X</a:t>
            </a:r>
            <a:endParaRPr lang="en-US" altLang="en-US" sz="1000"/>
          </a:p>
        </p:txBody>
      </p:sp>
      <p:sp>
        <p:nvSpPr>
          <p:cNvPr id="33865" name="Rectangle 74">
            <a:extLst>
              <a:ext uri="{FF2B5EF4-FFF2-40B4-BE49-F238E27FC236}">
                <a16:creationId xmlns:a16="http://schemas.microsoft.com/office/drawing/2014/main" id="{A75E68C4-88D4-0DC0-75E3-9AB892E36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6425" y="1652588"/>
            <a:ext cx="317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Word</a:t>
            </a:r>
            <a:endParaRPr lang="en-US" altLang="en-US" sz="1000"/>
          </a:p>
        </p:txBody>
      </p:sp>
      <p:sp>
        <p:nvSpPr>
          <p:cNvPr id="33866" name="Rectangle 75">
            <a:extLst>
              <a:ext uri="{FF2B5EF4-FFF2-40B4-BE49-F238E27FC236}">
                <a16:creationId xmlns:a16="http://schemas.microsoft.com/office/drawing/2014/main" id="{02B93F3F-B28D-1FA2-ADC9-050A2B93D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6425" y="1771650"/>
            <a:ext cx="2984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select</a:t>
            </a:r>
            <a:endParaRPr lang="en-US" altLang="en-US" sz="1000"/>
          </a:p>
        </p:txBody>
      </p:sp>
      <p:sp>
        <p:nvSpPr>
          <p:cNvPr id="33867" name="Rectangle 76">
            <a:extLst>
              <a:ext uri="{FF2B5EF4-FFF2-40B4-BE49-F238E27FC236}">
                <a16:creationId xmlns:a16="http://schemas.microsoft.com/office/drawing/2014/main" id="{2DA79E6F-CAAD-B045-30A7-6D13C636D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6425" y="1889125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0</a:t>
            </a:r>
            <a:endParaRPr lang="en-US" altLang="en-US" sz="1000"/>
          </a:p>
        </p:txBody>
      </p:sp>
      <p:sp>
        <p:nvSpPr>
          <p:cNvPr id="33868" name="Rectangle 77">
            <a:extLst>
              <a:ext uri="{FF2B5EF4-FFF2-40B4-BE49-F238E27FC236}">
                <a16:creationId xmlns:a16="http://schemas.microsoft.com/office/drawing/2014/main" id="{36FEAB6A-4F67-B64F-77E4-F2B7D427C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455988"/>
            <a:ext cx="317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Word</a:t>
            </a:r>
            <a:endParaRPr lang="en-US" altLang="en-US" sz="1000"/>
          </a:p>
        </p:txBody>
      </p:sp>
      <p:sp>
        <p:nvSpPr>
          <p:cNvPr id="33869" name="Rectangle 78">
            <a:extLst>
              <a:ext uri="{FF2B5EF4-FFF2-40B4-BE49-F238E27FC236}">
                <a16:creationId xmlns:a16="http://schemas.microsoft.com/office/drawing/2014/main" id="{A42CB7ED-801C-F29C-F7A1-5A15FE990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573463"/>
            <a:ext cx="2984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select</a:t>
            </a:r>
            <a:endParaRPr lang="en-US" altLang="en-US" sz="1000"/>
          </a:p>
        </p:txBody>
      </p:sp>
      <p:sp>
        <p:nvSpPr>
          <p:cNvPr id="33870" name="Rectangle 79">
            <a:extLst>
              <a:ext uri="{FF2B5EF4-FFF2-40B4-BE49-F238E27FC236}">
                <a16:creationId xmlns:a16="http://schemas.microsoft.com/office/drawing/2014/main" id="{FD4A07E0-1993-564A-4F1F-DB49B605A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690938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2</a:t>
            </a:r>
            <a:endParaRPr lang="en-US" altLang="en-US" sz="1000"/>
          </a:p>
        </p:txBody>
      </p:sp>
      <p:sp>
        <p:nvSpPr>
          <p:cNvPr id="33871" name="Rectangle 80">
            <a:extLst>
              <a:ext uri="{FF2B5EF4-FFF2-40B4-BE49-F238E27FC236}">
                <a16:creationId xmlns:a16="http://schemas.microsoft.com/office/drawing/2014/main" id="{86AFF0E5-09BB-2D5A-5E40-6657DE756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388" y="3646488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n</a:t>
            </a:r>
            <a:endParaRPr lang="en-US" altLang="en-US" sz="1000"/>
          </a:p>
        </p:txBody>
      </p:sp>
      <p:sp>
        <p:nvSpPr>
          <p:cNvPr id="33872" name="Rectangle 82">
            <a:extLst>
              <a:ext uri="{FF2B5EF4-FFF2-40B4-BE49-F238E27FC236}">
                <a16:creationId xmlns:a16="http://schemas.microsoft.com/office/drawing/2014/main" id="{8CFB7474-49C1-444B-F279-4EFA8FEB4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988" y="3690938"/>
            <a:ext cx="2730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/>
              <a:t></a:t>
            </a:r>
            <a:r>
              <a:rPr lang="en-US" altLang="en-US" sz="1000" u="none" baseline="0">
                <a:solidFill>
                  <a:srgbClr val="000000"/>
                </a:solidFill>
              </a:rPr>
              <a:t> 1</a:t>
            </a:r>
          </a:p>
        </p:txBody>
      </p:sp>
      <p:sp>
        <p:nvSpPr>
          <p:cNvPr id="33873" name="Freeform 83">
            <a:extLst>
              <a:ext uri="{FF2B5EF4-FFF2-40B4-BE49-F238E27FC236}">
                <a16:creationId xmlns:a16="http://schemas.microsoft.com/office/drawing/2014/main" id="{163FFAEC-F4AE-169C-D644-54783059377C}"/>
              </a:ext>
            </a:extLst>
          </p:cNvPr>
          <p:cNvSpPr>
            <a:spLocks/>
          </p:cNvSpPr>
          <p:nvPr/>
        </p:nvSpPr>
        <p:spPr bwMode="auto">
          <a:xfrm>
            <a:off x="4522788" y="5137150"/>
            <a:ext cx="606425" cy="254000"/>
          </a:xfrm>
          <a:custGeom>
            <a:avLst/>
            <a:gdLst>
              <a:gd name="T0" fmla="*/ 962699688 w 382"/>
              <a:gd name="T1" fmla="*/ 0 h 160"/>
              <a:gd name="T2" fmla="*/ 962699688 w 382"/>
              <a:gd name="T3" fmla="*/ 403225000 h 160"/>
              <a:gd name="T4" fmla="*/ 0 w 382"/>
              <a:gd name="T5" fmla="*/ 403225000 h 1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2" h="160">
                <a:moveTo>
                  <a:pt x="382" y="0"/>
                </a:moveTo>
                <a:lnTo>
                  <a:pt x="382" y="160"/>
                </a:lnTo>
                <a:lnTo>
                  <a:pt x="0" y="16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4" name="Line 84">
            <a:extLst>
              <a:ext uri="{FF2B5EF4-FFF2-40B4-BE49-F238E27FC236}">
                <a16:creationId xmlns:a16="http://schemas.microsoft.com/office/drawing/2014/main" id="{A1870018-2251-709B-3A7A-F68BAD12AF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1063" y="5132388"/>
            <a:ext cx="1587" cy="25876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5" name="Line 85">
            <a:extLst>
              <a:ext uri="{FF2B5EF4-FFF2-40B4-BE49-F238E27FC236}">
                <a16:creationId xmlns:a16="http://schemas.microsoft.com/office/drawing/2014/main" id="{CE93E84B-ED52-FAD4-E4D2-057465442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5525" y="5132388"/>
            <a:ext cx="1588" cy="5207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6" name="Freeform 86">
            <a:extLst>
              <a:ext uri="{FF2B5EF4-FFF2-40B4-BE49-F238E27FC236}">
                <a16:creationId xmlns:a16="http://schemas.microsoft.com/office/drawing/2014/main" id="{3CBA4E2E-7159-3D72-1513-CBA5FF7C8095}"/>
              </a:ext>
            </a:extLst>
          </p:cNvPr>
          <p:cNvSpPr>
            <a:spLocks/>
          </p:cNvSpPr>
          <p:nvPr/>
        </p:nvSpPr>
        <p:spPr bwMode="auto">
          <a:xfrm>
            <a:off x="4835525" y="5137150"/>
            <a:ext cx="147638" cy="96838"/>
          </a:xfrm>
          <a:custGeom>
            <a:avLst/>
            <a:gdLst>
              <a:gd name="T0" fmla="*/ 0 w 93"/>
              <a:gd name="T1" fmla="*/ 153731119 h 61"/>
              <a:gd name="T2" fmla="*/ 234376119 w 93"/>
              <a:gd name="T3" fmla="*/ 153731119 h 61"/>
              <a:gd name="T4" fmla="*/ 234376119 w 93"/>
              <a:gd name="T5" fmla="*/ 0 h 6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3" h="61">
                <a:moveTo>
                  <a:pt x="0" y="61"/>
                </a:moveTo>
                <a:lnTo>
                  <a:pt x="93" y="61"/>
                </a:lnTo>
                <a:lnTo>
                  <a:pt x="93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7" name="Freeform 87">
            <a:extLst>
              <a:ext uri="{FF2B5EF4-FFF2-40B4-BE49-F238E27FC236}">
                <a16:creationId xmlns:a16="http://schemas.microsoft.com/office/drawing/2014/main" id="{42FA6AAD-CC9C-4563-A327-62CDFE3EACCF}"/>
              </a:ext>
            </a:extLst>
          </p:cNvPr>
          <p:cNvSpPr>
            <a:spLocks/>
          </p:cNvSpPr>
          <p:nvPr/>
        </p:nvSpPr>
        <p:spPr bwMode="auto">
          <a:xfrm>
            <a:off x="4872038" y="5291138"/>
            <a:ext cx="158750" cy="203200"/>
          </a:xfrm>
          <a:custGeom>
            <a:avLst/>
            <a:gdLst>
              <a:gd name="T0" fmla="*/ 0 w 100"/>
              <a:gd name="T1" fmla="*/ 0 h 128"/>
              <a:gd name="T2" fmla="*/ 0 w 100"/>
              <a:gd name="T3" fmla="*/ 322580000 h 128"/>
              <a:gd name="T4" fmla="*/ 252015625 w 100"/>
              <a:gd name="T5" fmla="*/ 158770638 h 128"/>
              <a:gd name="T6" fmla="*/ 0 w 100"/>
              <a:gd name="T7" fmla="*/ 0 h 128"/>
              <a:gd name="T8" fmla="*/ 0 w 100"/>
              <a:gd name="T9" fmla="*/ 0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" h="128">
                <a:moveTo>
                  <a:pt x="0" y="0"/>
                </a:moveTo>
                <a:lnTo>
                  <a:pt x="0" y="128"/>
                </a:lnTo>
                <a:lnTo>
                  <a:pt x="100" y="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78" name="Line 88">
            <a:extLst>
              <a:ext uri="{FF2B5EF4-FFF2-40B4-BE49-F238E27FC236}">
                <a16:creationId xmlns:a16="http://schemas.microsoft.com/office/drawing/2014/main" id="{6A5EC174-C7F4-78D1-36C6-A1F7023342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4563" y="5880100"/>
            <a:ext cx="1587" cy="481013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9" name="Freeform 89">
            <a:extLst>
              <a:ext uri="{FF2B5EF4-FFF2-40B4-BE49-F238E27FC236}">
                <a16:creationId xmlns:a16="http://schemas.microsoft.com/office/drawing/2014/main" id="{FC8878D5-81F9-84D7-9D37-3C99787EFBE5}"/>
              </a:ext>
            </a:extLst>
          </p:cNvPr>
          <p:cNvSpPr>
            <a:spLocks/>
          </p:cNvSpPr>
          <p:nvPr/>
        </p:nvSpPr>
        <p:spPr bwMode="auto">
          <a:xfrm>
            <a:off x="4900613" y="5861050"/>
            <a:ext cx="2657475" cy="295275"/>
          </a:xfrm>
          <a:custGeom>
            <a:avLst/>
            <a:gdLst>
              <a:gd name="T0" fmla="*/ 0 w 1674"/>
              <a:gd name="T1" fmla="*/ 30241875 h 186"/>
              <a:gd name="T2" fmla="*/ 0 w 1674"/>
              <a:gd name="T3" fmla="*/ 463708750 h 186"/>
              <a:gd name="T4" fmla="*/ 2147483646 w 1674"/>
              <a:gd name="T5" fmla="*/ 468749063 h 186"/>
              <a:gd name="T6" fmla="*/ 2147483646 w 1674"/>
              <a:gd name="T7" fmla="*/ 0 h 186"/>
              <a:gd name="T8" fmla="*/ 2147483646 w 1674"/>
              <a:gd name="T9" fmla="*/ 0 h 186"/>
              <a:gd name="T10" fmla="*/ 2147483646 w 1674"/>
              <a:gd name="T11" fmla="*/ 108367513 h 1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74" h="186">
                <a:moveTo>
                  <a:pt x="0" y="12"/>
                </a:moveTo>
                <a:lnTo>
                  <a:pt x="0" y="184"/>
                </a:lnTo>
                <a:lnTo>
                  <a:pt x="1553" y="186"/>
                </a:lnTo>
                <a:lnTo>
                  <a:pt x="1553" y="0"/>
                </a:lnTo>
                <a:lnTo>
                  <a:pt x="1674" y="0"/>
                </a:lnTo>
                <a:lnTo>
                  <a:pt x="1674" y="43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0" name="Oval 90">
            <a:extLst>
              <a:ext uri="{FF2B5EF4-FFF2-40B4-BE49-F238E27FC236}">
                <a16:creationId xmlns:a16="http://schemas.microsoft.com/office/drawing/2014/main" id="{3AE5DA45-C01A-629F-BCA4-E57D3D7C8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6103938"/>
            <a:ext cx="65087" cy="6508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881" name="Freeform 91">
            <a:extLst>
              <a:ext uri="{FF2B5EF4-FFF2-40B4-BE49-F238E27FC236}">
                <a16:creationId xmlns:a16="http://schemas.microsoft.com/office/drawing/2014/main" id="{C37BDB82-AF93-1664-262C-DA28F7630C81}"/>
              </a:ext>
            </a:extLst>
          </p:cNvPr>
          <p:cNvSpPr>
            <a:spLocks/>
          </p:cNvSpPr>
          <p:nvPr/>
        </p:nvSpPr>
        <p:spPr bwMode="auto">
          <a:xfrm>
            <a:off x="4657725" y="5942013"/>
            <a:ext cx="200025" cy="158750"/>
          </a:xfrm>
          <a:custGeom>
            <a:avLst/>
            <a:gdLst>
              <a:gd name="T0" fmla="*/ 0 w 126"/>
              <a:gd name="T1" fmla="*/ 252015625 h 100"/>
              <a:gd name="T2" fmla="*/ 317539688 w 126"/>
              <a:gd name="T3" fmla="*/ 252015625 h 100"/>
              <a:gd name="T4" fmla="*/ 153730325 w 126"/>
              <a:gd name="T5" fmla="*/ 0 h 100"/>
              <a:gd name="T6" fmla="*/ 0 w 126"/>
              <a:gd name="T7" fmla="*/ 252015625 h 100"/>
              <a:gd name="T8" fmla="*/ 0 w 126"/>
              <a:gd name="T9" fmla="*/ 252015625 h 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" h="100">
                <a:moveTo>
                  <a:pt x="0" y="100"/>
                </a:moveTo>
                <a:lnTo>
                  <a:pt x="126" y="100"/>
                </a:lnTo>
                <a:lnTo>
                  <a:pt x="61" y="0"/>
                </a:lnTo>
                <a:lnTo>
                  <a:pt x="0" y="10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82" name="Rectangle 92">
            <a:extLst>
              <a:ext uri="{FF2B5EF4-FFF2-40B4-BE49-F238E27FC236}">
                <a16:creationId xmlns:a16="http://schemas.microsoft.com/office/drawing/2014/main" id="{B11A8E34-8633-AE65-1953-31ADA7C72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0363" y="5318125"/>
            <a:ext cx="3984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Data in</a:t>
            </a:r>
            <a:endParaRPr lang="en-US" altLang="en-US" sz="1000"/>
          </a:p>
        </p:txBody>
      </p:sp>
      <p:sp>
        <p:nvSpPr>
          <p:cNvPr id="33883" name="Rectangle 93">
            <a:extLst>
              <a:ext uri="{FF2B5EF4-FFF2-40B4-BE49-F238E27FC236}">
                <a16:creationId xmlns:a16="http://schemas.microsoft.com/office/drawing/2014/main" id="{85BE04DF-738E-136D-7B11-4EACBA2D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6161088"/>
            <a:ext cx="6048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chemeClr val="hlink"/>
                </a:solidFill>
              </a:rPr>
              <a:t>Write logic</a:t>
            </a:r>
            <a:endParaRPr lang="en-US" altLang="en-US" sz="1000">
              <a:solidFill>
                <a:schemeClr val="hlink"/>
              </a:solidFill>
            </a:endParaRPr>
          </a:p>
        </p:txBody>
      </p:sp>
      <p:sp>
        <p:nvSpPr>
          <p:cNvPr id="33884" name="Line 94">
            <a:extLst>
              <a:ext uri="{FF2B5EF4-FFF2-40B4-BE49-F238E27FC236}">
                <a16:creationId xmlns:a16="http://schemas.microsoft.com/office/drawing/2014/main" id="{ADAEF08B-F2E3-12F4-2959-727A8EAB00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2488" y="6461125"/>
            <a:ext cx="242887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5" name="Rectangle 95">
            <a:extLst>
              <a:ext uri="{FF2B5EF4-FFF2-40B4-BE49-F238E27FC236}">
                <a16:creationId xmlns:a16="http://schemas.microsoft.com/office/drawing/2014/main" id="{24E15BD5-CEAC-42BD-43E6-ADD76BD33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6346825"/>
            <a:ext cx="317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Read/</a:t>
            </a:r>
            <a:endParaRPr lang="en-US" altLang="en-US" sz="1000"/>
          </a:p>
        </p:txBody>
      </p:sp>
      <p:sp>
        <p:nvSpPr>
          <p:cNvPr id="33886" name="Rectangle 96">
            <a:extLst>
              <a:ext uri="{FF2B5EF4-FFF2-40B4-BE49-F238E27FC236}">
                <a16:creationId xmlns:a16="http://schemas.microsoft.com/office/drawing/2014/main" id="{D0157F36-8863-565E-3E67-106922823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6461125"/>
            <a:ext cx="3190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Write</a:t>
            </a:r>
            <a:endParaRPr lang="en-US" altLang="en-US" sz="1000"/>
          </a:p>
        </p:txBody>
      </p:sp>
      <p:sp>
        <p:nvSpPr>
          <p:cNvPr id="33887" name="Rectangle 97">
            <a:extLst>
              <a:ext uri="{FF2B5EF4-FFF2-40B4-BE49-F238E27FC236}">
                <a16:creationId xmlns:a16="http://schemas.microsoft.com/office/drawing/2014/main" id="{F03F825E-CDBE-DD93-22C1-7F0F88890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2788" y="6323013"/>
            <a:ext cx="161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Bit</a:t>
            </a:r>
            <a:endParaRPr lang="en-US" altLang="en-US" sz="1000"/>
          </a:p>
        </p:txBody>
      </p:sp>
      <p:sp>
        <p:nvSpPr>
          <p:cNvPr id="33888" name="Rectangle 98">
            <a:extLst>
              <a:ext uri="{FF2B5EF4-FFF2-40B4-BE49-F238E27FC236}">
                <a16:creationId xmlns:a16="http://schemas.microsoft.com/office/drawing/2014/main" id="{B491EB06-93AE-60DB-CEEF-6BE5F5913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2788" y="6440488"/>
            <a:ext cx="2984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select</a:t>
            </a:r>
            <a:endParaRPr lang="en-US" altLang="en-US" sz="1000"/>
          </a:p>
        </p:txBody>
      </p:sp>
      <p:sp>
        <p:nvSpPr>
          <p:cNvPr id="33889" name="Freeform 99">
            <a:extLst>
              <a:ext uri="{FF2B5EF4-FFF2-40B4-BE49-F238E27FC236}">
                <a16:creationId xmlns:a16="http://schemas.microsoft.com/office/drawing/2014/main" id="{E1396D72-D4AF-9713-7BE9-27A9D71E1FFD}"/>
              </a:ext>
            </a:extLst>
          </p:cNvPr>
          <p:cNvSpPr>
            <a:spLocks/>
          </p:cNvSpPr>
          <p:nvPr/>
        </p:nvSpPr>
        <p:spPr bwMode="auto">
          <a:xfrm>
            <a:off x="7629525" y="6157913"/>
            <a:ext cx="207963" cy="130175"/>
          </a:xfrm>
          <a:custGeom>
            <a:avLst/>
            <a:gdLst>
              <a:gd name="T0" fmla="*/ 0 w 131"/>
              <a:gd name="T1" fmla="*/ 0 h 82"/>
              <a:gd name="T2" fmla="*/ 0 w 131"/>
              <a:gd name="T3" fmla="*/ 206652813 h 82"/>
              <a:gd name="T4" fmla="*/ 330142056 w 131"/>
              <a:gd name="T5" fmla="*/ 206652813 h 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1" h="82">
                <a:moveTo>
                  <a:pt x="0" y="0"/>
                </a:moveTo>
                <a:lnTo>
                  <a:pt x="0" y="82"/>
                </a:lnTo>
                <a:lnTo>
                  <a:pt x="131" y="82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0" name="Freeform 100">
            <a:extLst>
              <a:ext uri="{FF2B5EF4-FFF2-40B4-BE49-F238E27FC236}">
                <a16:creationId xmlns:a16="http://schemas.microsoft.com/office/drawing/2014/main" id="{115CAFFA-13E6-21E3-B085-CAB1F91000D8}"/>
              </a:ext>
            </a:extLst>
          </p:cNvPr>
          <p:cNvSpPr>
            <a:spLocks/>
          </p:cNvSpPr>
          <p:nvPr/>
        </p:nvSpPr>
        <p:spPr bwMode="auto">
          <a:xfrm>
            <a:off x="7621588" y="5233988"/>
            <a:ext cx="82550" cy="695325"/>
          </a:xfrm>
          <a:custGeom>
            <a:avLst/>
            <a:gdLst>
              <a:gd name="T0" fmla="*/ 131048125 w 52"/>
              <a:gd name="T1" fmla="*/ 1103828438 h 438"/>
              <a:gd name="T2" fmla="*/ 131048125 w 52"/>
              <a:gd name="T3" fmla="*/ 0 h 438"/>
              <a:gd name="T4" fmla="*/ 0 w 52"/>
              <a:gd name="T5" fmla="*/ 0 h 4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" h="438">
                <a:moveTo>
                  <a:pt x="52" y="438"/>
                </a:moveTo>
                <a:lnTo>
                  <a:pt x="52" y="0"/>
                </a:lnTo>
                <a:lnTo>
                  <a:pt x="0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1" name="Freeform 101">
            <a:extLst>
              <a:ext uri="{FF2B5EF4-FFF2-40B4-BE49-F238E27FC236}">
                <a16:creationId xmlns:a16="http://schemas.microsoft.com/office/drawing/2014/main" id="{EABBD9CA-88A8-4685-2F2B-30E7861499C7}"/>
              </a:ext>
            </a:extLst>
          </p:cNvPr>
          <p:cNvSpPr>
            <a:spLocks/>
          </p:cNvSpPr>
          <p:nvPr/>
        </p:nvSpPr>
        <p:spPr bwMode="auto">
          <a:xfrm>
            <a:off x="7219950" y="5059363"/>
            <a:ext cx="422275" cy="698500"/>
          </a:xfrm>
          <a:custGeom>
            <a:avLst/>
            <a:gdLst>
              <a:gd name="T0" fmla="*/ 0 w 266"/>
              <a:gd name="T1" fmla="*/ 0 h 440"/>
              <a:gd name="T2" fmla="*/ 670361563 w 266"/>
              <a:gd name="T3" fmla="*/ 0 h 440"/>
              <a:gd name="T4" fmla="*/ 670361563 w 266"/>
              <a:gd name="T5" fmla="*/ 1108868750 h 440"/>
              <a:gd name="T6" fmla="*/ 0 w 266"/>
              <a:gd name="T7" fmla="*/ 1108868750 h 440"/>
              <a:gd name="T8" fmla="*/ 0 w 266"/>
              <a:gd name="T9" fmla="*/ 0 h 440"/>
              <a:gd name="T10" fmla="*/ 0 w 266"/>
              <a:gd name="T11" fmla="*/ 0 h 4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6" h="440">
                <a:moveTo>
                  <a:pt x="0" y="0"/>
                </a:moveTo>
                <a:lnTo>
                  <a:pt x="266" y="0"/>
                </a:lnTo>
                <a:lnTo>
                  <a:pt x="266" y="440"/>
                </a:lnTo>
                <a:lnTo>
                  <a:pt x="0" y="4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chemeClr val="hlink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92" name="Rectangle 102">
            <a:extLst>
              <a:ext uri="{FF2B5EF4-FFF2-40B4-BE49-F238E27FC236}">
                <a16:creationId xmlns:a16="http://schemas.microsoft.com/office/drawing/2014/main" id="{85AF400B-ED6F-0FA3-F621-E0C3EA320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3288" y="520700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S</a:t>
            </a:r>
            <a:endParaRPr lang="en-US" altLang="en-US" sz="1000"/>
          </a:p>
        </p:txBody>
      </p:sp>
      <p:sp>
        <p:nvSpPr>
          <p:cNvPr id="33893" name="Rectangle 103">
            <a:extLst>
              <a:ext uri="{FF2B5EF4-FFF2-40B4-BE49-F238E27FC236}">
                <a16:creationId xmlns:a16="http://schemas.microsoft.com/office/drawing/2014/main" id="{42AF799F-686E-E408-E48C-E5ADA9947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3288" y="5546725"/>
            <a:ext cx="92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R</a:t>
            </a:r>
            <a:endParaRPr lang="en-US" altLang="en-US" sz="1000"/>
          </a:p>
        </p:txBody>
      </p:sp>
      <p:sp>
        <p:nvSpPr>
          <p:cNvPr id="33894" name="Rectangle 104">
            <a:extLst>
              <a:ext uri="{FF2B5EF4-FFF2-40B4-BE49-F238E27FC236}">
                <a16:creationId xmlns:a16="http://schemas.microsoft.com/office/drawing/2014/main" id="{43B3FEE6-54A8-2879-9B6A-B08A05BF0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338" y="5172075"/>
            <a:ext cx="984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Q</a:t>
            </a:r>
            <a:endParaRPr lang="en-US" altLang="en-US" sz="1000"/>
          </a:p>
        </p:txBody>
      </p:sp>
      <p:sp>
        <p:nvSpPr>
          <p:cNvPr id="33895" name="Rectangle 105">
            <a:extLst>
              <a:ext uri="{FF2B5EF4-FFF2-40B4-BE49-F238E27FC236}">
                <a16:creationId xmlns:a16="http://schemas.microsoft.com/office/drawing/2014/main" id="{7A585D17-9C73-12CB-9A6F-113918BD5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338" y="5546725"/>
            <a:ext cx="984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Q</a:t>
            </a:r>
            <a:endParaRPr lang="en-US" altLang="en-US" sz="1000"/>
          </a:p>
        </p:txBody>
      </p:sp>
      <p:sp>
        <p:nvSpPr>
          <p:cNvPr id="33896" name="Rectangle 106">
            <a:extLst>
              <a:ext uri="{FF2B5EF4-FFF2-40B4-BE49-F238E27FC236}">
                <a16:creationId xmlns:a16="http://schemas.microsoft.com/office/drawing/2014/main" id="{F9437207-7A4E-0556-D20D-F7E68A973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775" y="4311650"/>
            <a:ext cx="92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X</a:t>
            </a:r>
            <a:endParaRPr lang="en-US" altLang="en-US" sz="1000"/>
          </a:p>
        </p:txBody>
      </p:sp>
      <p:sp>
        <p:nvSpPr>
          <p:cNvPr id="33897" name="Rectangle 107">
            <a:extLst>
              <a:ext uri="{FF2B5EF4-FFF2-40B4-BE49-F238E27FC236}">
                <a16:creationId xmlns:a16="http://schemas.microsoft.com/office/drawing/2014/main" id="{3D8087AB-BCD6-C3BF-DD11-B5E6DE47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763" y="2120900"/>
            <a:ext cx="92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X</a:t>
            </a:r>
            <a:endParaRPr lang="en-US" altLang="en-US" sz="1000"/>
          </a:p>
        </p:txBody>
      </p:sp>
      <p:sp>
        <p:nvSpPr>
          <p:cNvPr id="33898" name="Rectangle 108">
            <a:extLst>
              <a:ext uri="{FF2B5EF4-FFF2-40B4-BE49-F238E27FC236}">
                <a16:creationId xmlns:a16="http://schemas.microsoft.com/office/drawing/2014/main" id="{D832E0B4-B773-FF22-EDB2-40B088DD9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8" y="2497138"/>
            <a:ext cx="92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X</a:t>
            </a:r>
            <a:endParaRPr lang="en-US" altLang="en-US" sz="1000"/>
          </a:p>
        </p:txBody>
      </p:sp>
      <p:sp>
        <p:nvSpPr>
          <p:cNvPr id="33899" name="Rectangle 109">
            <a:extLst>
              <a:ext uri="{FF2B5EF4-FFF2-40B4-BE49-F238E27FC236}">
                <a16:creationId xmlns:a16="http://schemas.microsoft.com/office/drawing/2014/main" id="{1CF3305A-3729-3AFC-F4EE-CE3A3CF68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638" y="2390775"/>
            <a:ext cx="317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Word</a:t>
            </a:r>
            <a:endParaRPr lang="en-US" altLang="en-US" sz="1000"/>
          </a:p>
        </p:txBody>
      </p:sp>
      <p:sp>
        <p:nvSpPr>
          <p:cNvPr id="33900" name="Rectangle 110">
            <a:extLst>
              <a:ext uri="{FF2B5EF4-FFF2-40B4-BE49-F238E27FC236}">
                <a16:creationId xmlns:a16="http://schemas.microsoft.com/office/drawing/2014/main" id="{CAD831BE-B986-7E95-7921-174CEA291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638" y="2509838"/>
            <a:ext cx="2984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select</a:t>
            </a:r>
            <a:endParaRPr lang="en-US" altLang="en-US" sz="1000"/>
          </a:p>
        </p:txBody>
      </p:sp>
      <p:sp>
        <p:nvSpPr>
          <p:cNvPr id="33901" name="Rectangle 111">
            <a:extLst>
              <a:ext uri="{FF2B5EF4-FFF2-40B4-BE49-F238E27FC236}">
                <a16:creationId xmlns:a16="http://schemas.microsoft.com/office/drawing/2014/main" id="{646207AD-C2B7-BEBB-5DCC-2B9497559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638" y="2627313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0</a:t>
            </a:r>
            <a:endParaRPr lang="en-US" altLang="en-US" sz="1000"/>
          </a:p>
        </p:txBody>
      </p:sp>
      <p:sp>
        <p:nvSpPr>
          <p:cNvPr id="33902" name="Rectangle 112">
            <a:extLst>
              <a:ext uri="{FF2B5EF4-FFF2-40B4-BE49-F238E27FC236}">
                <a16:creationId xmlns:a16="http://schemas.microsoft.com/office/drawing/2014/main" id="{9195896F-DAF7-D1F8-71B6-5C6CE4CD8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638" y="3003550"/>
            <a:ext cx="317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Word</a:t>
            </a:r>
            <a:endParaRPr lang="en-US" altLang="en-US" sz="1000"/>
          </a:p>
        </p:txBody>
      </p:sp>
      <p:sp>
        <p:nvSpPr>
          <p:cNvPr id="33903" name="Rectangle 113">
            <a:extLst>
              <a:ext uri="{FF2B5EF4-FFF2-40B4-BE49-F238E27FC236}">
                <a16:creationId xmlns:a16="http://schemas.microsoft.com/office/drawing/2014/main" id="{6AE8A6DD-9C8C-E356-0C0D-EAA0ED1D9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638" y="3121025"/>
            <a:ext cx="2984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select</a:t>
            </a:r>
            <a:endParaRPr lang="en-US" altLang="en-US" sz="1000"/>
          </a:p>
        </p:txBody>
      </p:sp>
      <p:sp>
        <p:nvSpPr>
          <p:cNvPr id="33904" name="Rectangle 114">
            <a:extLst>
              <a:ext uri="{FF2B5EF4-FFF2-40B4-BE49-F238E27FC236}">
                <a16:creationId xmlns:a16="http://schemas.microsoft.com/office/drawing/2014/main" id="{31CBC759-8EA5-C2CB-9582-831A16DD7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638" y="3240088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1</a:t>
            </a:r>
            <a:endParaRPr lang="en-US" altLang="en-US" sz="1000"/>
          </a:p>
        </p:txBody>
      </p:sp>
      <p:sp>
        <p:nvSpPr>
          <p:cNvPr id="33905" name="Rectangle 115">
            <a:extLst>
              <a:ext uri="{FF2B5EF4-FFF2-40B4-BE49-F238E27FC236}">
                <a16:creationId xmlns:a16="http://schemas.microsoft.com/office/drawing/2014/main" id="{D8AA57A7-353A-46DC-1D84-10E1C1EAC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638" y="3889375"/>
            <a:ext cx="317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Word</a:t>
            </a:r>
            <a:endParaRPr lang="en-US" altLang="en-US" sz="1000"/>
          </a:p>
        </p:txBody>
      </p:sp>
      <p:sp>
        <p:nvSpPr>
          <p:cNvPr id="33906" name="Rectangle 116">
            <a:extLst>
              <a:ext uri="{FF2B5EF4-FFF2-40B4-BE49-F238E27FC236}">
                <a16:creationId xmlns:a16="http://schemas.microsoft.com/office/drawing/2014/main" id="{4F9E6E8F-E9EC-F229-3421-C1D6AE957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638" y="4006850"/>
            <a:ext cx="2984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select</a:t>
            </a:r>
            <a:endParaRPr lang="en-US" altLang="en-US" sz="1000"/>
          </a:p>
        </p:txBody>
      </p:sp>
      <p:sp>
        <p:nvSpPr>
          <p:cNvPr id="33907" name="Rectangle 117">
            <a:extLst>
              <a:ext uri="{FF2B5EF4-FFF2-40B4-BE49-F238E27FC236}">
                <a16:creationId xmlns:a16="http://schemas.microsoft.com/office/drawing/2014/main" id="{5C406D38-DC2F-9655-F447-F9865F4D0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638" y="4125913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2</a:t>
            </a:r>
            <a:endParaRPr lang="en-US" altLang="en-US" sz="1000"/>
          </a:p>
        </p:txBody>
      </p:sp>
      <p:sp>
        <p:nvSpPr>
          <p:cNvPr id="33908" name="Rectangle 118">
            <a:extLst>
              <a:ext uri="{FF2B5EF4-FFF2-40B4-BE49-F238E27FC236}">
                <a16:creationId xmlns:a16="http://schemas.microsoft.com/office/drawing/2014/main" id="{B393156D-DBF1-A55A-9AEF-B718E9A7B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6025" y="4078288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n</a:t>
            </a:r>
            <a:endParaRPr lang="en-US" altLang="en-US" sz="1000"/>
          </a:p>
        </p:txBody>
      </p:sp>
      <p:sp>
        <p:nvSpPr>
          <p:cNvPr id="33909" name="Freeform 121">
            <a:extLst>
              <a:ext uri="{FF2B5EF4-FFF2-40B4-BE49-F238E27FC236}">
                <a16:creationId xmlns:a16="http://schemas.microsoft.com/office/drawing/2014/main" id="{15113FF5-84F8-392F-5840-97022A8B7CFC}"/>
              </a:ext>
            </a:extLst>
          </p:cNvPr>
          <p:cNvSpPr>
            <a:spLocks/>
          </p:cNvSpPr>
          <p:nvPr/>
        </p:nvSpPr>
        <p:spPr bwMode="auto">
          <a:xfrm>
            <a:off x="7967663" y="2403475"/>
            <a:ext cx="755650" cy="3163888"/>
          </a:xfrm>
          <a:custGeom>
            <a:avLst/>
            <a:gdLst>
              <a:gd name="T0" fmla="*/ 0 w 476"/>
              <a:gd name="T1" fmla="*/ 0 h 1993"/>
              <a:gd name="T2" fmla="*/ 1199594375 w 476"/>
              <a:gd name="T3" fmla="*/ 0 h 1993"/>
              <a:gd name="T4" fmla="*/ 1199594375 w 476"/>
              <a:gd name="T5" fmla="*/ 2147483646 h 1993"/>
              <a:gd name="T6" fmla="*/ 0 w 476"/>
              <a:gd name="T7" fmla="*/ 2147483646 h 1993"/>
              <a:gd name="T8" fmla="*/ 0 w 476"/>
              <a:gd name="T9" fmla="*/ 0 h 1993"/>
              <a:gd name="T10" fmla="*/ 0 w 476"/>
              <a:gd name="T11" fmla="*/ 0 h 19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76" h="1993">
                <a:moveTo>
                  <a:pt x="0" y="0"/>
                </a:moveTo>
                <a:lnTo>
                  <a:pt x="476" y="0"/>
                </a:lnTo>
                <a:lnTo>
                  <a:pt x="476" y="1993"/>
                </a:lnTo>
                <a:lnTo>
                  <a:pt x="0" y="1993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0" name="Line 122">
            <a:extLst>
              <a:ext uri="{FF2B5EF4-FFF2-40B4-BE49-F238E27FC236}">
                <a16:creationId xmlns:a16="http://schemas.microsoft.com/office/drawing/2014/main" id="{71EC50F0-3B9A-0048-DFA9-CE7C12990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8913" y="2560638"/>
            <a:ext cx="992187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1" name="Line 123">
            <a:extLst>
              <a:ext uri="{FF2B5EF4-FFF2-40B4-BE49-F238E27FC236}">
                <a16:creationId xmlns:a16="http://schemas.microsoft.com/office/drawing/2014/main" id="{2295728D-E753-7AAF-7792-F264057C9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5488" y="2560638"/>
            <a:ext cx="1587" cy="1476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2" name="Freeform 124">
            <a:extLst>
              <a:ext uri="{FF2B5EF4-FFF2-40B4-BE49-F238E27FC236}">
                <a16:creationId xmlns:a16="http://schemas.microsoft.com/office/drawing/2014/main" id="{F65A26D6-E246-9D01-AC8C-7FE782EC7D2D}"/>
              </a:ext>
            </a:extLst>
          </p:cNvPr>
          <p:cNvSpPr>
            <a:spLocks/>
          </p:cNvSpPr>
          <p:nvPr/>
        </p:nvSpPr>
        <p:spPr bwMode="auto">
          <a:xfrm>
            <a:off x="8077200" y="2703513"/>
            <a:ext cx="536575" cy="306387"/>
          </a:xfrm>
          <a:custGeom>
            <a:avLst/>
            <a:gdLst>
              <a:gd name="T0" fmla="*/ 60483750 w 338"/>
              <a:gd name="T1" fmla="*/ 0 h 193"/>
              <a:gd name="T2" fmla="*/ 851812813 w 338"/>
              <a:gd name="T3" fmla="*/ 0 h 193"/>
              <a:gd name="T4" fmla="*/ 851812813 w 338"/>
              <a:gd name="T5" fmla="*/ 486388569 h 193"/>
              <a:gd name="T6" fmla="*/ 0 w 338"/>
              <a:gd name="T7" fmla="*/ 486388569 h 193"/>
              <a:gd name="T8" fmla="*/ 0 w 338"/>
              <a:gd name="T9" fmla="*/ 0 h 193"/>
              <a:gd name="T10" fmla="*/ 60483750 w 338"/>
              <a:gd name="T11" fmla="*/ 0 h 1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8" h="193">
                <a:moveTo>
                  <a:pt x="24" y="0"/>
                </a:moveTo>
                <a:lnTo>
                  <a:pt x="338" y="0"/>
                </a:lnTo>
                <a:lnTo>
                  <a:pt x="338" y="193"/>
                </a:lnTo>
                <a:lnTo>
                  <a:pt x="0" y="193"/>
                </a:lnTo>
                <a:lnTo>
                  <a:pt x="0" y="0"/>
                </a:lnTo>
                <a:lnTo>
                  <a:pt x="24" y="0"/>
                </a:lnTo>
                <a:close/>
              </a:path>
            </a:pathLst>
          </a:custGeom>
          <a:solidFill>
            <a:srgbClr val="00FFCC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13" name="Line 125">
            <a:extLst>
              <a:ext uri="{FF2B5EF4-FFF2-40B4-BE49-F238E27FC236}">
                <a16:creationId xmlns:a16="http://schemas.microsoft.com/office/drawing/2014/main" id="{1B848C60-A919-DD2B-6F21-054FB48345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8913" y="3151188"/>
            <a:ext cx="992187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4" name="Line 126">
            <a:extLst>
              <a:ext uri="{FF2B5EF4-FFF2-40B4-BE49-F238E27FC236}">
                <a16:creationId xmlns:a16="http://schemas.microsoft.com/office/drawing/2014/main" id="{1111259E-113B-B98A-D0FC-49F84B22E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5488" y="3151188"/>
            <a:ext cx="1587" cy="1476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5" name="Freeform 127">
            <a:extLst>
              <a:ext uri="{FF2B5EF4-FFF2-40B4-BE49-F238E27FC236}">
                <a16:creationId xmlns:a16="http://schemas.microsoft.com/office/drawing/2014/main" id="{2721B051-ADF6-10BE-8141-FE1DAD8C6219}"/>
              </a:ext>
            </a:extLst>
          </p:cNvPr>
          <p:cNvSpPr>
            <a:spLocks/>
          </p:cNvSpPr>
          <p:nvPr/>
        </p:nvSpPr>
        <p:spPr bwMode="auto">
          <a:xfrm>
            <a:off x="8077200" y="3294063"/>
            <a:ext cx="536575" cy="304800"/>
          </a:xfrm>
          <a:custGeom>
            <a:avLst/>
            <a:gdLst>
              <a:gd name="T0" fmla="*/ 60483750 w 338"/>
              <a:gd name="T1" fmla="*/ 0 h 192"/>
              <a:gd name="T2" fmla="*/ 851812813 w 338"/>
              <a:gd name="T3" fmla="*/ 0 h 192"/>
              <a:gd name="T4" fmla="*/ 851812813 w 338"/>
              <a:gd name="T5" fmla="*/ 483870000 h 192"/>
              <a:gd name="T6" fmla="*/ 0 w 338"/>
              <a:gd name="T7" fmla="*/ 483870000 h 192"/>
              <a:gd name="T8" fmla="*/ 0 w 338"/>
              <a:gd name="T9" fmla="*/ 0 h 192"/>
              <a:gd name="T10" fmla="*/ 60483750 w 338"/>
              <a:gd name="T11" fmla="*/ 0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8" h="192">
                <a:moveTo>
                  <a:pt x="24" y="0"/>
                </a:moveTo>
                <a:lnTo>
                  <a:pt x="338" y="0"/>
                </a:lnTo>
                <a:lnTo>
                  <a:pt x="338" y="192"/>
                </a:lnTo>
                <a:lnTo>
                  <a:pt x="0" y="192"/>
                </a:lnTo>
                <a:lnTo>
                  <a:pt x="0" y="0"/>
                </a:lnTo>
                <a:lnTo>
                  <a:pt x="24" y="0"/>
                </a:lnTo>
                <a:close/>
              </a:path>
            </a:pathLst>
          </a:custGeom>
          <a:solidFill>
            <a:srgbClr val="00FFCC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16" name="Line 128">
            <a:extLst>
              <a:ext uri="{FF2B5EF4-FFF2-40B4-BE49-F238E27FC236}">
                <a16:creationId xmlns:a16="http://schemas.microsoft.com/office/drawing/2014/main" id="{9B02DDDA-E833-7411-4826-327A99605D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8913" y="4046538"/>
            <a:ext cx="992187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7" name="Line 129">
            <a:extLst>
              <a:ext uri="{FF2B5EF4-FFF2-40B4-BE49-F238E27FC236}">
                <a16:creationId xmlns:a16="http://schemas.microsoft.com/office/drawing/2014/main" id="{2479056B-4DEB-55E2-2F2A-873163636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5488" y="4046538"/>
            <a:ext cx="1587" cy="14922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8" name="Freeform 130">
            <a:extLst>
              <a:ext uri="{FF2B5EF4-FFF2-40B4-BE49-F238E27FC236}">
                <a16:creationId xmlns:a16="http://schemas.microsoft.com/office/drawing/2014/main" id="{3C6217BB-4CB5-2EE3-5EA7-9F0D1A870A73}"/>
              </a:ext>
            </a:extLst>
          </p:cNvPr>
          <p:cNvSpPr>
            <a:spLocks/>
          </p:cNvSpPr>
          <p:nvPr/>
        </p:nvSpPr>
        <p:spPr bwMode="auto">
          <a:xfrm>
            <a:off x="8077200" y="4189413"/>
            <a:ext cx="536575" cy="307975"/>
          </a:xfrm>
          <a:custGeom>
            <a:avLst/>
            <a:gdLst>
              <a:gd name="T0" fmla="*/ 60483750 w 338"/>
              <a:gd name="T1" fmla="*/ 0 h 194"/>
              <a:gd name="T2" fmla="*/ 851812813 w 338"/>
              <a:gd name="T3" fmla="*/ 0 h 194"/>
              <a:gd name="T4" fmla="*/ 851812813 w 338"/>
              <a:gd name="T5" fmla="*/ 488910313 h 194"/>
              <a:gd name="T6" fmla="*/ 0 w 338"/>
              <a:gd name="T7" fmla="*/ 488910313 h 194"/>
              <a:gd name="T8" fmla="*/ 0 w 338"/>
              <a:gd name="T9" fmla="*/ 0 h 194"/>
              <a:gd name="T10" fmla="*/ 60483750 w 338"/>
              <a:gd name="T11" fmla="*/ 0 h 1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8" h="194">
                <a:moveTo>
                  <a:pt x="24" y="0"/>
                </a:moveTo>
                <a:lnTo>
                  <a:pt x="338" y="0"/>
                </a:lnTo>
                <a:lnTo>
                  <a:pt x="338" y="194"/>
                </a:lnTo>
                <a:lnTo>
                  <a:pt x="0" y="194"/>
                </a:lnTo>
                <a:lnTo>
                  <a:pt x="0" y="0"/>
                </a:lnTo>
                <a:lnTo>
                  <a:pt x="24" y="0"/>
                </a:lnTo>
                <a:close/>
              </a:path>
            </a:pathLst>
          </a:custGeom>
          <a:solidFill>
            <a:srgbClr val="00FFCC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19" name="Rectangle 131">
            <a:extLst>
              <a:ext uri="{FF2B5EF4-FFF2-40B4-BE49-F238E27FC236}">
                <a16:creationId xmlns:a16="http://schemas.microsoft.com/office/drawing/2014/main" id="{F08FFB87-CF6D-CF58-DC60-654501C45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713" y="4656138"/>
            <a:ext cx="6365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Read/Write</a:t>
            </a:r>
            <a:endParaRPr lang="en-US" altLang="en-US" sz="1000"/>
          </a:p>
        </p:txBody>
      </p:sp>
      <p:sp>
        <p:nvSpPr>
          <p:cNvPr id="33920" name="Rectangle 132">
            <a:extLst>
              <a:ext uri="{FF2B5EF4-FFF2-40B4-BE49-F238E27FC236}">
                <a16:creationId xmlns:a16="http://schemas.microsoft.com/office/drawing/2014/main" id="{7D7D8D95-6DD3-957D-6123-A29587FA1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713" y="4773613"/>
            <a:ext cx="254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logic</a:t>
            </a:r>
            <a:endParaRPr lang="en-US" altLang="en-US" sz="1000"/>
          </a:p>
        </p:txBody>
      </p:sp>
      <p:sp>
        <p:nvSpPr>
          <p:cNvPr id="33921" name="Rectangle 133">
            <a:extLst>
              <a:ext uri="{FF2B5EF4-FFF2-40B4-BE49-F238E27FC236}">
                <a16:creationId xmlns:a16="http://schemas.microsoft.com/office/drawing/2014/main" id="{3F7062E0-7898-49B3-3645-BEDD8D859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4650" y="5046663"/>
            <a:ext cx="39846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Data in</a:t>
            </a:r>
            <a:endParaRPr lang="en-US" altLang="en-US" sz="1000"/>
          </a:p>
        </p:txBody>
      </p:sp>
      <p:sp>
        <p:nvSpPr>
          <p:cNvPr id="33922" name="Rectangle 134">
            <a:extLst>
              <a:ext uri="{FF2B5EF4-FFF2-40B4-BE49-F238E27FC236}">
                <a16:creationId xmlns:a16="http://schemas.microsoft.com/office/drawing/2014/main" id="{94EB98F3-E4B7-AAFE-BA7B-CD58E55A7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5163" y="5186363"/>
            <a:ext cx="469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Data out</a:t>
            </a:r>
            <a:endParaRPr lang="en-US" altLang="en-US" sz="1000"/>
          </a:p>
        </p:txBody>
      </p:sp>
      <p:sp>
        <p:nvSpPr>
          <p:cNvPr id="33923" name="Line 135">
            <a:extLst>
              <a:ext uri="{FF2B5EF4-FFF2-40B4-BE49-F238E27FC236}">
                <a16:creationId xmlns:a16="http://schemas.microsoft.com/office/drawing/2014/main" id="{F42A2123-4437-44C4-26BA-6113502BAF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6238" y="5432425"/>
            <a:ext cx="241300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4" name="Rectangle 136">
            <a:extLst>
              <a:ext uri="{FF2B5EF4-FFF2-40B4-BE49-F238E27FC236}">
                <a16:creationId xmlns:a16="http://schemas.microsoft.com/office/drawing/2014/main" id="{267E6BDF-5C53-CDBB-56E5-39D9FEDB4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6238" y="5318125"/>
            <a:ext cx="317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Read/</a:t>
            </a:r>
            <a:endParaRPr lang="en-US" altLang="en-US" sz="1000"/>
          </a:p>
        </p:txBody>
      </p:sp>
      <p:sp>
        <p:nvSpPr>
          <p:cNvPr id="33925" name="Rectangle 137">
            <a:extLst>
              <a:ext uri="{FF2B5EF4-FFF2-40B4-BE49-F238E27FC236}">
                <a16:creationId xmlns:a16="http://schemas.microsoft.com/office/drawing/2014/main" id="{FF99CDD4-0647-BABA-BAAD-8DA392128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6238" y="5435600"/>
            <a:ext cx="3190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Write</a:t>
            </a:r>
            <a:endParaRPr lang="en-US" altLang="en-US" sz="1000"/>
          </a:p>
        </p:txBody>
      </p:sp>
      <p:sp>
        <p:nvSpPr>
          <p:cNvPr id="33926" name="Rectangle 138">
            <a:extLst>
              <a:ext uri="{FF2B5EF4-FFF2-40B4-BE49-F238E27FC236}">
                <a16:creationId xmlns:a16="http://schemas.microsoft.com/office/drawing/2014/main" id="{3F2308B0-23CB-D078-903A-1D00C9124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00" y="5318125"/>
            <a:ext cx="161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Bit</a:t>
            </a:r>
            <a:endParaRPr lang="en-US" altLang="en-US" sz="1000"/>
          </a:p>
        </p:txBody>
      </p:sp>
      <p:sp>
        <p:nvSpPr>
          <p:cNvPr id="33927" name="Rectangle 139">
            <a:extLst>
              <a:ext uri="{FF2B5EF4-FFF2-40B4-BE49-F238E27FC236}">
                <a16:creationId xmlns:a16="http://schemas.microsoft.com/office/drawing/2014/main" id="{10E6A4C9-DA86-D74A-3667-2701F87AA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00" y="5435600"/>
            <a:ext cx="2984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select</a:t>
            </a:r>
            <a:endParaRPr lang="en-US" altLang="en-US" sz="1000"/>
          </a:p>
        </p:txBody>
      </p:sp>
      <p:sp>
        <p:nvSpPr>
          <p:cNvPr id="33928" name="Rectangle 140">
            <a:extLst>
              <a:ext uri="{FF2B5EF4-FFF2-40B4-BE49-F238E27FC236}">
                <a16:creationId xmlns:a16="http://schemas.microsoft.com/office/drawing/2014/main" id="{492B366E-B018-9300-2547-F11CB1E9E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1488" y="5784850"/>
            <a:ext cx="5953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(b) Symbol</a:t>
            </a:r>
            <a:endParaRPr lang="en-US" altLang="en-US" sz="1000"/>
          </a:p>
        </p:txBody>
      </p:sp>
      <p:sp>
        <p:nvSpPr>
          <p:cNvPr id="33929" name="Rectangle 141">
            <a:extLst>
              <a:ext uri="{FF2B5EF4-FFF2-40B4-BE49-F238E27FC236}">
                <a16:creationId xmlns:a16="http://schemas.microsoft.com/office/drawing/2014/main" id="{D8934099-FEDF-3636-FD87-C82087365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0063" y="2795588"/>
            <a:ext cx="520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RAM cell</a:t>
            </a:r>
            <a:endParaRPr lang="en-US" altLang="en-US" sz="1000"/>
          </a:p>
        </p:txBody>
      </p:sp>
      <p:sp>
        <p:nvSpPr>
          <p:cNvPr id="33930" name="Rectangle 142">
            <a:extLst>
              <a:ext uri="{FF2B5EF4-FFF2-40B4-BE49-F238E27FC236}">
                <a16:creationId xmlns:a16="http://schemas.microsoft.com/office/drawing/2014/main" id="{EF4C19CC-DF1D-150F-52FA-1D45080F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0063" y="3386138"/>
            <a:ext cx="520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RAM cell</a:t>
            </a:r>
            <a:endParaRPr lang="en-US" altLang="en-US" sz="1000"/>
          </a:p>
        </p:txBody>
      </p:sp>
      <p:sp>
        <p:nvSpPr>
          <p:cNvPr id="33931" name="Rectangle 143">
            <a:extLst>
              <a:ext uri="{FF2B5EF4-FFF2-40B4-BE49-F238E27FC236}">
                <a16:creationId xmlns:a16="http://schemas.microsoft.com/office/drawing/2014/main" id="{A198CD9A-FEA3-E9FF-4D9A-98A6A6F16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0063" y="4278313"/>
            <a:ext cx="520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RAM cell</a:t>
            </a:r>
            <a:endParaRPr lang="en-US" altLang="en-US" sz="1000"/>
          </a:p>
        </p:txBody>
      </p:sp>
      <p:sp>
        <p:nvSpPr>
          <p:cNvPr id="33932" name="Line 144">
            <a:extLst>
              <a:ext uri="{FF2B5EF4-FFF2-40B4-BE49-F238E27FC236}">
                <a16:creationId xmlns:a16="http://schemas.microsoft.com/office/drawing/2014/main" id="{F4E7E5B1-C33C-D314-1245-AA9F5DC0D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23313" y="5254625"/>
            <a:ext cx="77787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3" name="Line 145">
            <a:extLst>
              <a:ext uri="{FF2B5EF4-FFF2-40B4-BE49-F238E27FC236}">
                <a16:creationId xmlns:a16="http://schemas.microsoft.com/office/drawing/2014/main" id="{56AE8EAC-C771-B130-E8E0-B8F5BF9511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8913" y="5114925"/>
            <a:ext cx="158750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4" name="Line 146">
            <a:extLst>
              <a:ext uri="{FF2B5EF4-FFF2-40B4-BE49-F238E27FC236}">
                <a16:creationId xmlns:a16="http://schemas.microsoft.com/office/drawing/2014/main" id="{2E8E0D8D-50C3-E758-D48F-43D41B140A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10538" y="5567363"/>
            <a:ext cx="1587" cy="15716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5" name="Line 147">
            <a:extLst>
              <a:ext uri="{FF2B5EF4-FFF2-40B4-BE49-F238E27FC236}">
                <a16:creationId xmlns:a16="http://schemas.microsoft.com/office/drawing/2014/main" id="{6C17B2CB-B60F-B383-339D-7F14DB439B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78850" y="5567363"/>
            <a:ext cx="1588" cy="15716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6" name="Oval 148">
            <a:extLst>
              <a:ext uri="{FF2B5EF4-FFF2-40B4-BE49-F238E27FC236}">
                <a16:creationId xmlns:a16="http://schemas.microsoft.com/office/drawing/2014/main" id="{F8C1C2CA-E7D5-DCAA-75A2-A99082EA4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288" y="3508375"/>
            <a:ext cx="39687" cy="381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937" name="Oval 149">
            <a:extLst>
              <a:ext uri="{FF2B5EF4-FFF2-40B4-BE49-F238E27FC236}">
                <a16:creationId xmlns:a16="http://schemas.microsoft.com/office/drawing/2014/main" id="{F904A3F7-9552-9946-F38A-2992C91DD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288" y="3594100"/>
            <a:ext cx="39687" cy="381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938" name="Oval 150">
            <a:extLst>
              <a:ext uri="{FF2B5EF4-FFF2-40B4-BE49-F238E27FC236}">
                <a16:creationId xmlns:a16="http://schemas.microsoft.com/office/drawing/2014/main" id="{923B447A-7044-589B-11C9-212A48FB8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288" y="3676650"/>
            <a:ext cx="39687" cy="3968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939" name="Oval 151">
            <a:extLst>
              <a:ext uri="{FF2B5EF4-FFF2-40B4-BE49-F238E27FC236}">
                <a16:creationId xmlns:a16="http://schemas.microsoft.com/office/drawing/2014/main" id="{F2C55DC7-20C6-AEB1-4C72-BC14DFC4F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4850" y="3732213"/>
            <a:ext cx="38100" cy="381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940" name="Oval 152">
            <a:extLst>
              <a:ext uri="{FF2B5EF4-FFF2-40B4-BE49-F238E27FC236}">
                <a16:creationId xmlns:a16="http://schemas.microsoft.com/office/drawing/2014/main" id="{D2E5CB86-5BE6-F0FA-B9F2-E3CCE9C8F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4850" y="3814763"/>
            <a:ext cx="38100" cy="3968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941" name="Oval 153">
            <a:extLst>
              <a:ext uri="{FF2B5EF4-FFF2-40B4-BE49-F238E27FC236}">
                <a16:creationId xmlns:a16="http://schemas.microsoft.com/office/drawing/2014/main" id="{D9B9A8BA-E338-1873-AF37-8170FE3EB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4850" y="3900488"/>
            <a:ext cx="38100" cy="3968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942" name="Freeform 154">
            <a:extLst>
              <a:ext uri="{FF2B5EF4-FFF2-40B4-BE49-F238E27FC236}">
                <a16:creationId xmlns:a16="http://schemas.microsoft.com/office/drawing/2014/main" id="{F19F40EE-CE48-B866-9740-C771AFAC87B4}"/>
              </a:ext>
            </a:extLst>
          </p:cNvPr>
          <p:cNvSpPr>
            <a:spLocks/>
          </p:cNvSpPr>
          <p:nvPr/>
        </p:nvSpPr>
        <p:spPr bwMode="auto">
          <a:xfrm>
            <a:off x="8326438" y="2541588"/>
            <a:ext cx="39687" cy="39687"/>
          </a:xfrm>
          <a:custGeom>
            <a:avLst/>
            <a:gdLst>
              <a:gd name="T0" fmla="*/ 49002862 w 15"/>
              <a:gd name="T1" fmla="*/ 105003865 h 15"/>
              <a:gd name="T2" fmla="*/ 0 w 15"/>
              <a:gd name="T3" fmla="*/ 49002862 h 15"/>
              <a:gd name="T4" fmla="*/ 49002862 w 15"/>
              <a:gd name="T5" fmla="*/ 0 h 15"/>
              <a:gd name="T6" fmla="*/ 105003865 w 15"/>
              <a:gd name="T7" fmla="*/ 49002862 h 15"/>
              <a:gd name="T8" fmla="*/ 49002862 w 15"/>
              <a:gd name="T9" fmla="*/ 105003865 h 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" h="15">
                <a:moveTo>
                  <a:pt x="7" y="15"/>
                </a:moveTo>
                <a:cubicBezTo>
                  <a:pt x="3" y="15"/>
                  <a:pt x="0" y="12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5" y="3"/>
                  <a:pt x="15" y="7"/>
                </a:cubicBezTo>
                <a:cubicBezTo>
                  <a:pt x="15" y="11"/>
                  <a:pt x="11" y="15"/>
                  <a:pt x="7" y="1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3" name="Oval 155">
            <a:extLst>
              <a:ext uri="{FF2B5EF4-FFF2-40B4-BE49-F238E27FC236}">
                <a16:creationId xmlns:a16="http://schemas.microsoft.com/office/drawing/2014/main" id="{4FB947D0-D10E-93E3-986D-4A1BEB72D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4850" y="3130550"/>
            <a:ext cx="38100" cy="381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944" name="Oval 156">
            <a:extLst>
              <a:ext uri="{FF2B5EF4-FFF2-40B4-BE49-F238E27FC236}">
                <a16:creationId xmlns:a16="http://schemas.microsoft.com/office/drawing/2014/main" id="{648278E3-FE0C-B9F7-4F39-29D698C03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4850" y="4029075"/>
            <a:ext cx="38100" cy="381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945" name="Line 157">
            <a:extLst>
              <a:ext uri="{FF2B5EF4-FFF2-40B4-BE49-F238E27FC236}">
                <a16:creationId xmlns:a16="http://schemas.microsoft.com/office/drawing/2014/main" id="{25D9B7E8-B479-03A7-5FDB-A57321EE7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6925" y="6157913"/>
            <a:ext cx="1588" cy="15716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6" name="Oval 158">
            <a:extLst>
              <a:ext uri="{FF2B5EF4-FFF2-40B4-BE49-F238E27FC236}">
                <a16:creationId xmlns:a16="http://schemas.microsoft.com/office/drawing/2014/main" id="{582E5B69-1518-2D4D-22A8-5E219D8C8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5" y="6137275"/>
            <a:ext cx="39688" cy="3968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947" name="Oval 159">
            <a:extLst>
              <a:ext uri="{FF2B5EF4-FFF2-40B4-BE49-F238E27FC236}">
                <a16:creationId xmlns:a16="http://schemas.microsoft.com/office/drawing/2014/main" id="{E6EE912F-E408-25C9-9787-BDB578421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738" y="2643188"/>
            <a:ext cx="39687" cy="3968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948" name="Oval 160">
            <a:extLst>
              <a:ext uri="{FF2B5EF4-FFF2-40B4-BE49-F238E27FC236}">
                <a16:creationId xmlns:a16="http://schemas.microsoft.com/office/drawing/2014/main" id="{7B71B755-7362-CD40-3073-5A3C63117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738" y="2727325"/>
            <a:ext cx="39687" cy="381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949" name="Oval 161">
            <a:extLst>
              <a:ext uri="{FF2B5EF4-FFF2-40B4-BE49-F238E27FC236}">
                <a16:creationId xmlns:a16="http://schemas.microsoft.com/office/drawing/2014/main" id="{B55D2632-DA44-F5E3-1933-770CE82FA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738" y="2813050"/>
            <a:ext cx="39687" cy="381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950" name="Oval 162">
            <a:extLst>
              <a:ext uri="{FF2B5EF4-FFF2-40B4-BE49-F238E27FC236}">
                <a16:creationId xmlns:a16="http://schemas.microsoft.com/office/drawing/2014/main" id="{142284A4-444D-5FCE-112F-3FDF483DB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3109913"/>
            <a:ext cx="39688" cy="381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951" name="Oval 163">
            <a:extLst>
              <a:ext uri="{FF2B5EF4-FFF2-40B4-BE49-F238E27FC236}">
                <a16:creationId xmlns:a16="http://schemas.microsoft.com/office/drawing/2014/main" id="{478EE446-BF23-39BF-1C86-93284378B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3195638"/>
            <a:ext cx="39688" cy="381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952" name="Oval 164">
            <a:extLst>
              <a:ext uri="{FF2B5EF4-FFF2-40B4-BE49-F238E27FC236}">
                <a16:creationId xmlns:a16="http://schemas.microsoft.com/office/drawing/2014/main" id="{60178877-B4B9-788F-E162-31F5101D0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3278188"/>
            <a:ext cx="39688" cy="3968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953" name="Freeform 165">
            <a:extLst>
              <a:ext uri="{FF2B5EF4-FFF2-40B4-BE49-F238E27FC236}">
                <a16:creationId xmlns:a16="http://schemas.microsoft.com/office/drawing/2014/main" id="{E5847229-15DD-E513-2A88-1555AE59C5DD}"/>
              </a:ext>
            </a:extLst>
          </p:cNvPr>
          <p:cNvSpPr>
            <a:spLocks/>
          </p:cNvSpPr>
          <p:nvPr/>
        </p:nvSpPr>
        <p:spPr bwMode="auto">
          <a:xfrm>
            <a:off x="5040313" y="4486275"/>
            <a:ext cx="39687" cy="39688"/>
          </a:xfrm>
          <a:custGeom>
            <a:avLst/>
            <a:gdLst>
              <a:gd name="T0" fmla="*/ 56001003 w 15"/>
              <a:gd name="T1" fmla="*/ 105009156 h 15"/>
              <a:gd name="T2" fmla="*/ 0 w 15"/>
              <a:gd name="T3" fmla="*/ 49004097 h 15"/>
              <a:gd name="T4" fmla="*/ 56001003 w 15"/>
              <a:gd name="T5" fmla="*/ 0 h 15"/>
              <a:gd name="T6" fmla="*/ 105003865 w 15"/>
              <a:gd name="T7" fmla="*/ 49004097 h 15"/>
              <a:gd name="T8" fmla="*/ 56001003 w 15"/>
              <a:gd name="T9" fmla="*/ 105009156 h 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" h="15">
                <a:moveTo>
                  <a:pt x="8" y="15"/>
                </a:moveTo>
                <a:cubicBezTo>
                  <a:pt x="4" y="15"/>
                  <a:pt x="0" y="12"/>
                  <a:pt x="0" y="7"/>
                </a:cubicBezTo>
                <a:cubicBezTo>
                  <a:pt x="0" y="3"/>
                  <a:pt x="3" y="0"/>
                  <a:pt x="8" y="0"/>
                </a:cubicBezTo>
                <a:cubicBezTo>
                  <a:pt x="12" y="0"/>
                  <a:pt x="15" y="3"/>
                  <a:pt x="15" y="7"/>
                </a:cubicBezTo>
                <a:cubicBezTo>
                  <a:pt x="15" y="11"/>
                  <a:pt x="12" y="15"/>
                  <a:pt x="8" y="1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4" name="Oval 166">
            <a:extLst>
              <a:ext uri="{FF2B5EF4-FFF2-40B4-BE49-F238E27FC236}">
                <a16:creationId xmlns:a16="http://schemas.microsoft.com/office/drawing/2014/main" id="{136F28EA-E9A8-CBE7-5A01-B37336C6B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863" y="3965575"/>
            <a:ext cx="38100" cy="3968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955" name="Oval 167">
            <a:extLst>
              <a:ext uri="{FF2B5EF4-FFF2-40B4-BE49-F238E27FC236}">
                <a16:creationId xmlns:a16="http://schemas.microsoft.com/office/drawing/2014/main" id="{8AF565F2-9B56-8B22-CC17-9F26628D0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3" y="3549650"/>
            <a:ext cx="38100" cy="381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956" name="Oval 168">
            <a:extLst>
              <a:ext uri="{FF2B5EF4-FFF2-40B4-BE49-F238E27FC236}">
                <a16:creationId xmlns:a16="http://schemas.microsoft.com/office/drawing/2014/main" id="{B7C7E2F1-BD5E-1FB4-B269-EE4021886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3" y="1736725"/>
            <a:ext cx="38100" cy="3968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957" name="Freeform 169">
            <a:extLst>
              <a:ext uri="{FF2B5EF4-FFF2-40B4-BE49-F238E27FC236}">
                <a16:creationId xmlns:a16="http://schemas.microsoft.com/office/drawing/2014/main" id="{A4BF1FCD-271E-2C16-742A-104D02AB4C0F}"/>
              </a:ext>
            </a:extLst>
          </p:cNvPr>
          <p:cNvSpPr>
            <a:spLocks/>
          </p:cNvSpPr>
          <p:nvPr/>
        </p:nvSpPr>
        <p:spPr bwMode="auto">
          <a:xfrm>
            <a:off x="7516813" y="5929313"/>
            <a:ext cx="227012" cy="268287"/>
          </a:xfrm>
          <a:custGeom>
            <a:avLst/>
            <a:gdLst>
              <a:gd name="T0" fmla="*/ 592349979 w 87"/>
              <a:gd name="T1" fmla="*/ 0 h 103"/>
              <a:gd name="T2" fmla="*/ 0 w 87"/>
              <a:gd name="T3" fmla="*/ 0 h 103"/>
              <a:gd name="T4" fmla="*/ 6807751 w 87"/>
              <a:gd name="T5" fmla="*/ 407077335 h 103"/>
              <a:gd name="T6" fmla="*/ 292769809 w 87"/>
              <a:gd name="T7" fmla="*/ 698814703 h 103"/>
              <a:gd name="T8" fmla="*/ 592349979 w 87"/>
              <a:gd name="T9" fmla="*/ 413860047 h 103"/>
              <a:gd name="T10" fmla="*/ 592349979 w 87"/>
              <a:gd name="T11" fmla="*/ 0 h 1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7" h="103">
                <a:moveTo>
                  <a:pt x="87" y="0"/>
                </a:moveTo>
                <a:cubicBezTo>
                  <a:pt x="0" y="0"/>
                  <a:pt x="0" y="0"/>
                  <a:pt x="0" y="0"/>
                </a:cubicBezTo>
                <a:cubicBezTo>
                  <a:pt x="1" y="60"/>
                  <a:pt x="1" y="60"/>
                  <a:pt x="1" y="60"/>
                </a:cubicBezTo>
                <a:cubicBezTo>
                  <a:pt x="1" y="83"/>
                  <a:pt x="20" y="103"/>
                  <a:pt x="43" y="103"/>
                </a:cubicBezTo>
                <a:cubicBezTo>
                  <a:pt x="67" y="103"/>
                  <a:pt x="86" y="84"/>
                  <a:pt x="87" y="61"/>
                </a:cubicBezTo>
                <a:cubicBezTo>
                  <a:pt x="87" y="0"/>
                  <a:pt x="87" y="0"/>
                  <a:pt x="87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58" name="Freeform 170">
            <a:extLst>
              <a:ext uri="{FF2B5EF4-FFF2-40B4-BE49-F238E27FC236}">
                <a16:creationId xmlns:a16="http://schemas.microsoft.com/office/drawing/2014/main" id="{26A6F85C-B745-88E8-2B10-29BA662B6783}"/>
              </a:ext>
            </a:extLst>
          </p:cNvPr>
          <p:cNvSpPr>
            <a:spLocks/>
          </p:cNvSpPr>
          <p:nvPr/>
        </p:nvSpPr>
        <p:spPr bwMode="auto">
          <a:xfrm>
            <a:off x="7016750" y="4716463"/>
            <a:ext cx="227013" cy="285750"/>
          </a:xfrm>
          <a:custGeom>
            <a:avLst/>
            <a:gdLst>
              <a:gd name="T0" fmla="*/ 20425951 w 87"/>
              <a:gd name="T1" fmla="*/ 6748895 h 110"/>
              <a:gd name="T2" fmla="*/ 306391879 w 87"/>
              <a:gd name="T3" fmla="*/ 80978952 h 110"/>
              <a:gd name="T4" fmla="*/ 578737027 w 87"/>
              <a:gd name="T5" fmla="*/ 13495193 h 110"/>
              <a:gd name="T6" fmla="*/ 592355197 w 87"/>
              <a:gd name="T7" fmla="*/ 6748895 h 110"/>
              <a:gd name="T8" fmla="*/ 592355197 w 87"/>
              <a:gd name="T9" fmla="*/ 242934259 h 110"/>
              <a:gd name="T10" fmla="*/ 306391879 w 87"/>
              <a:gd name="T11" fmla="*/ 742300568 h 110"/>
              <a:gd name="T12" fmla="*/ 285963318 w 87"/>
              <a:gd name="T13" fmla="*/ 735551673 h 110"/>
              <a:gd name="T14" fmla="*/ 0 w 87"/>
              <a:gd name="T15" fmla="*/ 242934259 h 110"/>
              <a:gd name="T16" fmla="*/ 0 w 87"/>
              <a:gd name="T17" fmla="*/ 0 h 110"/>
              <a:gd name="T18" fmla="*/ 20425951 w 87"/>
              <a:gd name="T19" fmla="*/ 6748895 h 11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7" h="110">
                <a:moveTo>
                  <a:pt x="3" y="1"/>
                </a:moveTo>
                <a:cubicBezTo>
                  <a:pt x="16" y="8"/>
                  <a:pt x="30" y="12"/>
                  <a:pt x="45" y="12"/>
                </a:cubicBezTo>
                <a:cubicBezTo>
                  <a:pt x="59" y="12"/>
                  <a:pt x="73" y="9"/>
                  <a:pt x="85" y="2"/>
                </a:cubicBezTo>
                <a:cubicBezTo>
                  <a:pt x="87" y="1"/>
                  <a:pt x="87" y="1"/>
                  <a:pt x="87" y="1"/>
                </a:cubicBezTo>
                <a:cubicBezTo>
                  <a:pt x="87" y="36"/>
                  <a:pt x="87" y="36"/>
                  <a:pt x="87" y="36"/>
                </a:cubicBezTo>
                <a:cubicBezTo>
                  <a:pt x="87" y="66"/>
                  <a:pt x="71" y="94"/>
                  <a:pt x="45" y="110"/>
                </a:cubicBezTo>
                <a:cubicBezTo>
                  <a:pt x="42" y="109"/>
                  <a:pt x="42" y="109"/>
                  <a:pt x="42" y="109"/>
                </a:cubicBezTo>
                <a:cubicBezTo>
                  <a:pt x="16" y="94"/>
                  <a:pt x="0" y="66"/>
                  <a:pt x="0" y="36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3" y="1"/>
                  <a:pt x="3" y="1"/>
                </a:cubicBez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59" name="Freeform 171">
            <a:extLst>
              <a:ext uri="{FF2B5EF4-FFF2-40B4-BE49-F238E27FC236}">
                <a16:creationId xmlns:a16="http://schemas.microsoft.com/office/drawing/2014/main" id="{A5C8FDCC-B808-33C4-48DA-01B346CA8AEA}"/>
              </a:ext>
            </a:extLst>
          </p:cNvPr>
          <p:cNvSpPr>
            <a:spLocks/>
          </p:cNvSpPr>
          <p:nvPr/>
        </p:nvSpPr>
        <p:spPr bwMode="auto">
          <a:xfrm>
            <a:off x="6791325" y="4929188"/>
            <a:ext cx="223838" cy="287337"/>
          </a:xfrm>
          <a:custGeom>
            <a:avLst/>
            <a:gdLst>
              <a:gd name="T0" fmla="*/ 13550007 w 86"/>
              <a:gd name="T1" fmla="*/ 13645895 h 110"/>
              <a:gd name="T2" fmla="*/ 304849137 w 86"/>
              <a:gd name="T3" fmla="*/ 88703544 h 110"/>
              <a:gd name="T4" fmla="*/ 569048251 w 86"/>
              <a:gd name="T5" fmla="*/ 13645895 h 110"/>
              <a:gd name="T6" fmla="*/ 582598259 w 86"/>
              <a:gd name="T7" fmla="*/ 6822948 h 110"/>
              <a:gd name="T8" fmla="*/ 582598259 w 86"/>
              <a:gd name="T9" fmla="*/ 252464737 h 110"/>
              <a:gd name="T10" fmla="*/ 298074133 w 86"/>
              <a:gd name="T11" fmla="*/ 750568651 h 110"/>
              <a:gd name="T12" fmla="*/ 284524126 w 86"/>
              <a:gd name="T13" fmla="*/ 750568651 h 110"/>
              <a:gd name="T14" fmla="*/ 0 w 86"/>
              <a:gd name="T15" fmla="*/ 252464737 h 110"/>
              <a:gd name="T16" fmla="*/ 0 w 86"/>
              <a:gd name="T17" fmla="*/ 0 h 110"/>
              <a:gd name="T18" fmla="*/ 13550007 w 86"/>
              <a:gd name="T19" fmla="*/ 13645895 h 11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6" h="110">
                <a:moveTo>
                  <a:pt x="2" y="2"/>
                </a:moveTo>
                <a:cubicBezTo>
                  <a:pt x="15" y="9"/>
                  <a:pt x="30" y="13"/>
                  <a:pt x="45" y="13"/>
                </a:cubicBezTo>
                <a:cubicBezTo>
                  <a:pt x="58" y="13"/>
                  <a:pt x="72" y="9"/>
                  <a:pt x="84" y="2"/>
                </a:cubicBezTo>
                <a:cubicBezTo>
                  <a:pt x="86" y="1"/>
                  <a:pt x="86" y="1"/>
                  <a:pt x="86" y="1"/>
                </a:cubicBezTo>
                <a:cubicBezTo>
                  <a:pt x="86" y="37"/>
                  <a:pt x="86" y="37"/>
                  <a:pt x="86" y="37"/>
                </a:cubicBezTo>
                <a:cubicBezTo>
                  <a:pt x="86" y="67"/>
                  <a:pt x="70" y="95"/>
                  <a:pt x="44" y="110"/>
                </a:cubicBezTo>
                <a:cubicBezTo>
                  <a:pt x="42" y="110"/>
                  <a:pt x="42" y="110"/>
                  <a:pt x="42" y="110"/>
                </a:cubicBezTo>
                <a:cubicBezTo>
                  <a:pt x="16" y="94"/>
                  <a:pt x="0" y="66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2" y="2"/>
                  <a:pt x="2" y="2"/>
                  <a:pt x="2" y="2"/>
                </a:cubicBez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60" name="Freeform 172">
            <a:extLst>
              <a:ext uri="{FF2B5EF4-FFF2-40B4-BE49-F238E27FC236}">
                <a16:creationId xmlns:a16="http://schemas.microsoft.com/office/drawing/2014/main" id="{CCF52A9B-3FD8-1628-3A8C-0E51E90CC51B}"/>
              </a:ext>
            </a:extLst>
          </p:cNvPr>
          <p:cNvSpPr>
            <a:spLocks/>
          </p:cNvSpPr>
          <p:nvPr/>
        </p:nvSpPr>
        <p:spPr bwMode="auto">
          <a:xfrm>
            <a:off x="4945063" y="4870450"/>
            <a:ext cx="223837" cy="266700"/>
          </a:xfrm>
          <a:custGeom>
            <a:avLst/>
            <a:gdLst>
              <a:gd name="T0" fmla="*/ 0 w 86"/>
              <a:gd name="T1" fmla="*/ 690571748 h 103"/>
              <a:gd name="T2" fmla="*/ 582593053 w 86"/>
              <a:gd name="T3" fmla="*/ 683867997 h 103"/>
              <a:gd name="T4" fmla="*/ 582593053 w 86"/>
              <a:gd name="T5" fmla="*/ 288297521 h 103"/>
              <a:gd name="T6" fmla="*/ 291297828 w 86"/>
              <a:gd name="T7" fmla="*/ 0 h 103"/>
              <a:gd name="T8" fmla="*/ 0 w 86"/>
              <a:gd name="T9" fmla="*/ 281591182 h 103"/>
              <a:gd name="T10" fmla="*/ 0 w 86"/>
              <a:gd name="T11" fmla="*/ 690571748 h 1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6" h="103">
                <a:moveTo>
                  <a:pt x="0" y="103"/>
                </a:moveTo>
                <a:cubicBezTo>
                  <a:pt x="86" y="102"/>
                  <a:pt x="86" y="102"/>
                  <a:pt x="86" y="102"/>
                </a:cubicBezTo>
                <a:cubicBezTo>
                  <a:pt x="86" y="43"/>
                  <a:pt x="86" y="43"/>
                  <a:pt x="86" y="43"/>
                </a:cubicBezTo>
                <a:cubicBezTo>
                  <a:pt x="86" y="19"/>
                  <a:pt x="67" y="0"/>
                  <a:pt x="43" y="0"/>
                </a:cubicBezTo>
                <a:cubicBezTo>
                  <a:pt x="20" y="0"/>
                  <a:pt x="0" y="18"/>
                  <a:pt x="0" y="42"/>
                </a:cubicBezTo>
                <a:cubicBezTo>
                  <a:pt x="0" y="103"/>
                  <a:pt x="0" y="103"/>
                  <a:pt x="0" y="103"/>
                </a:cubicBez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61" name="Freeform 173">
            <a:extLst>
              <a:ext uri="{FF2B5EF4-FFF2-40B4-BE49-F238E27FC236}">
                <a16:creationId xmlns:a16="http://schemas.microsoft.com/office/drawing/2014/main" id="{20A838AF-DD56-971A-DEE7-17DAD44EF1B0}"/>
              </a:ext>
            </a:extLst>
          </p:cNvPr>
          <p:cNvSpPr>
            <a:spLocks/>
          </p:cNvSpPr>
          <p:nvPr/>
        </p:nvSpPr>
        <p:spPr bwMode="auto">
          <a:xfrm>
            <a:off x="4648200" y="4864100"/>
            <a:ext cx="225425" cy="268288"/>
          </a:xfrm>
          <a:custGeom>
            <a:avLst/>
            <a:gdLst>
              <a:gd name="T0" fmla="*/ 0 w 87"/>
              <a:gd name="T1" fmla="*/ 698819912 h 103"/>
              <a:gd name="T2" fmla="*/ 584096904 w 87"/>
              <a:gd name="T3" fmla="*/ 698819912 h 103"/>
              <a:gd name="T4" fmla="*/ 577383384 w 87"/>
              <a:gd name="T5" fmla="*/ 291741060 h 103"/>
              <a:gd name="T6" fmla="*/ 295405211 w 87"/>
              <a:gd name="T7" fmla="*/ 0 h 103"/>
              <a:gd name="T8" fmla="*/ 0 w 87"/>
              <a:gd name="T9" fmla="*/ 284955718 h 103"/>
              <a:gd name="T10" fmla="*/ 0 w 87"/>
              <a:gd name="T11" fmla="*/ 698819912 h 1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7" h="103">
                <a:moveTo>
                  <a:pt x="0" y="103"/>
                </a:moveTo>
                <a:cubicBezTo>
                  <a:pt x="87" y="103"/>
                  <a:pt x="87" y="103"/>
                  <a:pt x="87" y="103"/>
                </a:cubicBezTo>
                <a:cubicBezTo>
                  <a:pt x="86" y="43"/>
                  <a:pt x="86" y="43"/>
                  <a:pt x="86" y="43"/>
                </a:cubicBezTo>
                <a:cubicBezTo>
                  <a:pt x="86" y="19"/>
                  <a:pt x="67" y="0"/>
                  <a:pt x="44" y="0"/>
                </a:cubicBezTo>
                <a:cubicBezTo>
                  <a:pt x="20" y="0"/>
                  <a:pt x="1" y="18"/>
                  <a:pt x="0" y="42"/>
                </a:cubicBezTo>
                <a:cubicBezTo>
                  <a:pt x="0" y="103"/>
                  <a:pt x="0" y="103"/>
                  <a:pt x="0" y="103"/>
                </a:cubicBez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62" name="Freeform 174">
            <a:extLst>
              <a:ext uri="{FF2B5EF4-FFF2-40B4-BE49-F238E27FC236}">
                <a16:creationId xmlns:a16="http://schemas.microsoft.com/office/drawing/2014/main" id="{A99BD2A3-C5D2-C38E-83D4-30C411F5900E}"/>
              </a:ext>
            </a:extLst>
          </p:cNvPr>
          <p:cNvSpPr>
            <a:spLocks/>
          </p:cNvSpPr>
          <p:nvPr/>
        </p:nvSpPr>
        <p:spPr bwMode="auto">
          <a:xfrm>
            <a:off x="4714875" y="5611813"/>
            <a:ext cx="223838" cy="268287"/>
          </a:xfrm>
          <a:custGeom>
            <a:avLst/>
            <a:gdLst>
              <a:gd name="T0" fmla="*/ 0 w 86"/>
              <a:gd name="T1" fmla="*/ 698814703 h 103"/>
              <a:gd name="T2" fmla="*/ 582598259 w 86"/>
              <a:gd name="T3" fmla="*/ 698814703 h 103"/>
              <a:gd name="T4" fmla="*/ 582598259 w 86"/>
              <a:gd name="T5" fmla="*/ 298522684 h 103"/>
              <a:gd name="T6" fmla="*/ 291299129 w 86"/>
              <a:gd name="T7" fmla="*/ 0 h 103"/>
              <a:gd name="T8" fmla="*/ 0 w 86"/>
              <a:gd name="T9" fmla="*/ 284954655 h 103"/>
              <a:gd name="T10" fmla="*/ 0 w 86"/>
              <a:gd name="T11" fmla="*/ 698814703 h 1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6" h="103">
                <a:moveTo>
                  <a:pt x="0" y="103"/>
                </a:moveTo>
                <a:cubicBezTo>
                  <a:pt x="86" y="103"/>
                  <a:pt x="86" y="103"/>
                  <a:pt x="86" y="103"/>
                </a:cubicBezTo>
                <a:cubicBezTo>
                  <a:pt x="86" y="44"/>
                  <a:pt x="86" y="44"/>
                  <a:pt x="86" y="44"/>
                </a:cubicBezTo>
                <a:cubicBezTo>
                  <a:pt x="86" y="20"/>
                  <a:pt x="67" y="0"/>
                  <a:pt x="43" y="0"/>
                </a:cubicBezTo>
                <a:cubicBezTo>
                  <a:pt x="20" y="0"/>
                  <a:pt x="0" y="19"/>
                  <a:pt x="0" y="42"/>
                </a:cubicBezTo>
                <a:cubicBezTo>
                  <a:pt x="0" y="103"/>
                  <a:pt x="0" y="103"/>
                  <a:pt x="0" y="103"/>
                </a:cubicBez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963" name="Oval 175">
            <a:extLst>
              <a:ext uri="{FF2B5EF4-FFF2-40B4-BE49-F238E27FC236}">
                <a16:creationId xmlns:a16="http://schemas.microsoft.com/office/drawing/2014/main" id="{E0026132-0510-849D-70B3-C2B0D7B20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888" y="5216525"/>
            <a:ext cx="38100" cy="381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964" name="Oval 176">
            <a:extLst>
              <a:ext uri="{FF2B5EF4-FFF2-40B4-BE49-F238E27FC236}">
                <a16:creationId xmlns:a16="http://schemas.microsoft.com/office/drawing/2014/main" id="{DA5B5F6F-9D3B-ECF7-578F-5E00528D4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5" y="5368925"/>
            <a:ext cx="39688" cy="3968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965" name="Rectangle 177">
            <a:extLst>
              <a:ext uri="{FF2B5EF4-FFF2-40B4-BE49-F238E27FC236}">
                <a16:creationId xmlns:a16="http://schemas.microsoft.com/office/drawing/2014/main" id="{86A86A8B-6284-2E4D-BB5F-BB5D85D32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888" y="6213475"/>
            <a:ext cx="469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Data out</a:t>
            </a:r>
            <a:endParaRPr lang="en-US" altLang="en-US" sz="1000"/>
          </a:p>
        </p:txBody>
      </p:sp>
      <p:sp>
        <p:nvSpPr>
          <p:cNvPr id="33966" name="Rectangle 178">
            <a:extLst>
              <a:ext uri="{FF2B5EF4-FFF2-40B4-BE49-F238E27FC236}">
                <a16:creationId xmlns:a16="http://schemas.microsoft.com/office/drawing/2014/main" id="{28C67965-AE9D-E27B-F3AA-D0CB5A00B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450" y="6253163"/>
            <a:ext cx="5683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chemeClr val="hlink"/>
                </a:solidFill>
              </a:rPr>
              <a:t>Read logic</a:t>
            </a:r>
            <a:endParaRPr lang="en-US" altLang="en-US" sz="1000">
              <a:solidFill>
                <a:schemeClr val="hlink"/>
              </a:solidFill>
            </a:endParaRPr>
          </a:p>
        </p:txBody>
      </p:sp>
      <p:sp>
        <p:nvSpPr>
          <p:cNvPr id="33967" name="Oval 179">
            <a:extLst>
              <a:ext uri="{FF2B5EF4-FFF2-40B4-BE49-F238E27FC236}">
                <a16:creationId xmlns:a16="http://schemas.microsoft.com/office/drawing/2014/main" id="{815F4155-4B32-9E7C-6154-B6353261A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613" y="5356225"/>
            <a:ext cx="65087" cy="6508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968" name="Rectangle 180">
            <a:extLst>
              <a:ext uri="{FF2B5EF4-FFF2-40B4-BE49-F238E27FC236}">
                <a16:creationId xmlns:a16="http://schemas.microsoft.com/office/drawing/2014/main" id="{63D75E70-C613-3E39-F086-B8138AD4D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0488" y="4110038"/>
            <a:ext cx="2730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/>
              <a:t></a:t>
            </a:r>
            <a:r>
              <a:rPr lang="en-US" altLang="en-US" sz="1000" u="none" baseline="0">
                <a:solidFill>
                  <a:srgbClr val="000000"/>
                </a:solidFill>
              </a:rPr>
              <a:t> 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>
            <a:extLst>
              <a:ext uri="{FF2B5EF4-FFF2-40B4-BE49-F238E27FC236}">
                <a16:creationId xmlns:a16="http://schemas.microsoft.com/office/drawing/2014/main" id="{2398EC44-F9FD-DC14-A580-6D72E3BC67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u="none" baseline="0"/>
              <a:t>Chapter 9   </a:t>
            </a:r>
            <a:fld id="{8FD8DDA6-9985-45B6-8C2C-7025E62E6157}" type="slidenum">
              <a:rPr lang="en-US" altLang="en-US" sz="1600" b="0" u="none" baseline="0" smtClean="0"/>
              <a:pPr/>
              <a:t>14</a:t>
            </a:fld>
            <a:endParaRPr lang="en-US" altLang="en-US" sz="1600" b="0" u="none" baseline="0"/>
          </a:p>
        </p:txBody>
      </p:sp>
      <p:sp>
        <p:nvSpPr>
          <p:cNvPr id="34819" name="Freeform 6">
            <a:extLst>
              <a:ext uri="{FF2B5EF4-FFF2-40B4-BE49-F238E27FC236}">
                <a16:creationId xmlns:a16="http://schemas.microsoft.com/office/drawing/2014/main" id="{7A7418B4-B282-6C49-C110-5AD6B87FA9D0}"/>
              </a:ext>
            </a:extLst>
          </p:cNvPr>
          <p:cNvSpPr>
            <a:spLocks/>
          </p:cNvSpPr>
          <p:nvPr/>
        </p:nvSpPr>
        <p:spPr bwMode="auto">
          <a:xfrm>
            <a:off x="7077075" y="1255713"/>
            <a:ext cx="773113" cy="4783137"/>
          </a:xfrm>
          <a:custGeom>
            <a:avLst/>
            <a:gdLst>
              <a:gd name="T0" fmla="*/ 0 w 487"/>
              <a:gd name="T1" fmla="*/ 0 h 3013"/>
              <a:gd name="T2" fmla="*/ 1227317681 w 487"/>
              <a:gd name="T3" fmla="*/ 0 h 3013"/>
              <a:gd name="T4" fmla="*/ 1227317681 w 487"/>
              <a:gd name="T5" fmla="*/ 2147483646 h 3013"/>
              <a:gd name="T6" fmla="*/ 0 w 487"/>
              <a:gd name="T7" fmla="*/ 2147483646 h 3013"/>
              <a:gd name="T8" fmla="*/ 0 w 487"/>
              <a:gd name="T9" fmla="*/ 0 h 3013"/>
              <a:gd name="T10" fmla="*/ 0 w 487"/>
              <a:gd name="T11" fmla="*/ 0 h 30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7" h="3013">
                <a:moveTo>
                  <a:pt x="0" y="0"/>
                </a:moveTo>
                <a:lnTo>
                  <a:pt x="487" y="0"/>
                </a:lnTo>
                <a:lnTo>
                  <a:pt x="487" y="3013"/>
                </a:lnTo>
                <a:lnTo>
                  <a:pt x="0" y="3013"/>
                </a:lnTo>
                <a:lnTo>
                  <a:pt x="0" y="0"/>
                </a:lnTo>
                <a:close/>
              </a:path>
            </a:pathLst>
          </a:custGeom>
          <a:solidFill>
            <a:srgbClr val="E5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0" name="Freeform 7">
            <a:extLst>
              <a:ext uri="{FF2B5EF4-FFF2-40B4-BE49-F238E27FC236}">
                <a16:creationId xmlns:a16="http://schemas.microsoft.com/office/drawing/2014/main" id="{35F7F754-DB72-2EFD-ADCC-5AA68D5E22F8}"/>
              </a:ext>
            </a:extLst>
          </p:cNvPr>
          <p:cNvSpPr>
            <a:spLocks/>
          </p:cNvSpPr>
          <p:nvPr/>
        </p:nvSpPr>
        <p:spPr bwMode="auto">
          <a:xfrm>
            <a:off x="7077075" y="1255713"/>
            <a:ext cx="773113" cy="4783137"/>
          </a:xfrm>
          <a:custGeom>
            <a:avLst/>
            <a:gdLst>
              <a:gd name="T0" fmla="*/ 0 w 487"/>
              <a:gd name="T1" fmla="*/ 0 h 3013"/>
              <a:gd name="T2" fmla="*/ 1227317681 w 487"/>
              <a:gd name="T3" fmla="*/ 0 h 3013"/>
              <a:gd name="T4" fmla="*/ 1227317681 w 487"/>
              <a:gd name="T5" fmla="*/ 2147483646 h 3013"/>
              <a:gd name="T6" fmla="*/ 0 w 487"/>
              <a:gd name="T7" fmla="*/ 2147483646 h 3013"/>
              <a:gd name="T8" fmla="*/ 0 w 487"/>
              <a:gd name="T9" fmla="*/ 0 h 3013"/>
              <a:gd name="T10" fmla="*/ 0 w 487"/>
              <a:gd name="T11" fmla="*/ 0 h 30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7" h="3013">
                <a:moveTo>
                  <a:pt x="0" y="0"/>
                </a:moveTo>
                <a:lnTo>
                  <a:pt x="487" y="0"/>
                </a:lnTo>
                <a:lnTo>
                  <a:pt x="487" y="3013"/>
                </a:lnTo>
                <a:lnTo>
                  <a:pt x="0" y="3013"/>
                </a:lnTo>
                <a:lnTo>
                  <a:pt x="0" y="0"/>
                </a:lnTo>
                <a:close/>
              </a:path>
            </a:pathLst>
          </a:custGeom>
          <a:noFill/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1" name="Rectangle 31">
            <a:extLst>
              <a:ext uri="{FF2B5EF4-FFF2-40B4-BE49-F238E27FC236}">
                <a16:creationId xmlns:a16="http://schemas.microsoft.com/office/drawing/2014/main" id="{21B6E2AB-DE7D-0D86-E1DD-A59C15F00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5650" y="5761038"/>
            <a:ext cx="317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Read/</a:t>
            </a:r>
            <a:endParaRPr lang="en-US" altLang="en-US" sz="1000"/>
          </a:p>
        </p:txBody>
      </p:sp>
      <p:sp>
        <p:nvSpPr>
          <p:cNvPr id="34822" name="Rectangle 2">
            <a:extLst>
              <a:ext uri="{FF2B5EF4-FFF2-40B4-BE49-F238E27FC236}">
                <a16:creationId xmlns:a16="http://schemas.microsoft.com/office/drawing/2014/main" id="{E886987F-5879-002C-AC21-9AFDEC99DB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</a:t>
            </a:r>
            <a:r>
              <a:rPr lang="en-US" altLang="en-US" baseline="30000"/>
              <a:t>n</a:t>
            </a:r>
            <a:r>
              <a:rPr lang="en-US" altLang="en-US"/>
              <a:t>-Word </a:t>
            </a:r>
            <a:r>
              <a:rPr lang="en-US" altLang="en-US">
                <a:sym typeface="Symbol" panose="05050102010706020507" pitchFamily="18" charset="2"/>
              </a:rPr>
              <a:t></a:t>
            </a:r>
            <a:r>
              <a:rPr lang="en-US" altLang="en-US"/>
              <a:t> 1-Bit RAM IC</a:t>
            </a:r>
          </a:p>
        </p:txBody>
      </p:sp>
      <p:sp>
        <p:nvSpPr>
          <p:cNvPr id="34823" name="Rectangle 3">
            <a:extLst>
              <a:ext uri="{FF2B5EF4-FFF2-40B4-BE49-F238E27FC236}">
                <a16:creationId xmlns:a16="http://schemas.microsoft.com/office/drawing/2014/main" id="{472637ED-0B60-4CEE-9870-C3607FE33F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2600" y="1219200"/>
            <a:ext cx="8077200" cy="4953000"/>
          </a:xfrm>
        </p:spPr>
        <p:txBody>
          <a:bodyPr/>
          <a:lstStyle/>
          <a:p>
            <a:r>
              <a:rPr lang="en-US" altLang="en-US" sz="2400"/>
              <a:t>To build a RAM IC</a:t>
            </a:r>
            <a:br>
              <a:rPr lang="en-US" altLang="en-US" sz="2400"/>
            </a:br>
            <a:r>
              <a:rPr lang="en-US" altLang="en-US" sz="2400"/>
              <a:t>from a RAM slice,</a:t>
            </a:r>
            <a:br>
              <a:rPr lang="en-US" altLang="en-US" sz="2400"/>
            </a:br>
            <a:r>
              <a:rPr lang="en-US" altLang="en-US" sz="2400"/>
              <a:t>we need:</a:t>
            </a:r>
          </a:p>
          <a:p>
            <a:pPr lvl="1"/>
            <a:r>
              <a:rPr lang="en-US" altLang="en-US" sz="2400" u="sng"/>
              <a:t>Decoder</a:t>
            </a:r>
            <a:r>
              <a:rPr lang="en-US" altLang="en-US" sz="2400"/>
              <a:t>  decodes</a:t>
            </a:r>
            <a:br>
              <a:rPr lang="en-US" altLang="en-US" sz="2400"/>
            </a:br>
            <a:r>
              <a:rPr lang="en-US" altLang="en-US" sz="2400"/>
              <a:t>the n address lines to</a:t>
            </a:r>
            <a:br>
              <a:rPr lang="en-US" altLang="en-US" sz="2400"/>
            </a:br>
            <a:r>
              <a:rPr lang="en-US" altLang="en-US" sz="2400"/>
              <a:t>2</a:t>
            </a:r>
            <a:r>
              <a:rPr lang="en-US" altLang="en-US" sz="2400" baseline="30000"/>
              <a:t>n</a:t>
            </a:r>
            <a:r>
              <a:rPr lang="en-US" altLang="en-US" sz="2400"/>
              <a:t> word select lines</a:t>
            </a:r>
          </a:p>
          <a:p>
            <a:pPr lvl="1"/>
            <a:r>
              <a:rPr lang="en-US" altLang="en-US" sz="2400"/>
              <a:t>A </a:t>
            </a:r>
            <a:r>
              <a:rPr lang="en-US" altLang="en-US" sz="2400" u="sng"/>
              <a:t>3-state buffer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</a:t>
            </a:r>
            <a:endParaRPr lang="en-US" altLang="en-US" sz="2400">
              <a:latin typeface="MS Shell Dlg" panose="020B0604020202020204" pitchFamily="34" charset="0"/>
              <a:sym typeface="Symbol" panose="05050102010706020507" pitchFamily="18" charset="2"/>
            </a:endParaRPr>
          </a:p>
          <a:p>
            <a:pPr lvl="1"/>
            <a:r>
              <a:rPr lang="en-US" altLang="en-US" sz="2400"/>
              <a:t>on the data output</a:t>
            </a:r>
            <a:br>
              <a:rPr lang="en-US" altLang="en-US" sz="2400"/>
            </a:br>
            <a:r>
              <a:rPr lang="en-US" altLang="en-US" sz="2400"/>
              <a:t>permits RAM ICs to</a:t>
            </a:r>
            <a:br>
              <a:rPr lang="en-US" altLang="en-US" sz="2400"/>
            </a:br>
            <a:r>
              <a:rPr lang="en-US" altLang="en-US" sz="2400"/>
              <a:t>be combined into a</a:t>
            </a:r>
            <a:br>
              <a:rPr lang="en-US" altLang="en-US" sz="2400"/>
            </a:br>
            <a:r>
              <a:rPr lang="en-US" altLang="en-US" sz="2400"/>
              <a:t>RAM with c </a:t>
            </a:r>
            <a:r>
              <a:rPr lang="en-US" altLang="en-US" sz="2400">
                <a:sym typeface="Symbol" panose="05050102010706020507" pitchFamily="18" charset="2"/>
              </a:rPr>
              <a:t> 2</a:t>
            </a:r>
            <a:r>
              <a:rPr lang="en-US" altLang="en-US" sz="2400" baseline="30000">
                <a:sym typeface="Symbol" panose="05050102010706020507" pitchFamily="18" charset="2"/>
              </a:rPr>
              <a:t>n</a:t>
            </a:r>
            <a:r>
              <a:rPr lang="en-US" altLang="en-US" sz="2400">
                <a:sym typeface="Symbol" panose="05050102010706020507" pitchFamily="18" charset="2"/>
              </a:rPr>
              <a:t> words</a:t>
            </a:r>
          </a:p>
        </p:txBody>
      </p:sp>
      <p:sp>
        <p:nvSpPr>
          <p:cNvPr id="34824" name="Line 8">
            <a:extLst>
              <a:ext uri="{FF2B5EF4-FFF2-40B4-BE49-F238E27FC236}">
                <a16:creationId xmlns:a16="http://schemas.microsoft.com/office/drawing/2014/main" id="{7CD2E984-2B85-63EA-34D8-51FBCCED8A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3350" y="4159250"/>
            <a:ext cx="1482725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Line 9">
            <a:extLst>
              <a:ext uri="{FF2B5EF4-FFF2-40B4-BE49-F238E27FC236}">
                <a16:creationId xmlns:a16="http://schemas.microsoft.com/office/drawing/2014/main" id="{F25E4541-6892-20AF-311D-C552E6BD11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34050" y="1636713"/>
            <a:ext cx="69850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Line 10">
            <a:extLst>
              <a:ext uri="{FF2B5EF4-FFF2-40B4-BE49-F238E27FC236}">
                <a16:creationId xmlns:a16="http://schemas.microsoft.com/office/drawing/2014/main" id="{0F3D8B15-A5C9-58FC-098C-9905627CBB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34050" y="2001838"/>
            <a:ext cx="69850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11">
            <a:extLst>
              <a:ext uri="{FF2B5EF4-FFF2-40B4-BE49-F238E27FC236}">
                <a16:creationId xmlns:a16="http://schemas.microsoft.com/office/drawing/2014/main" id="{3C4901BE-D263-8654-1EB8-BD0ACFE4DD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34050" y="2365375"/>
            <a:ext cx="69850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Line 12">
            <a:extLst>
              <a:ext uri="{FF2B5EF4-FFF2-40B4-BE49-F238E27FC236}">
                <a16:creationId xmlns:a16="http://schemas.microsoft.com/office/drawing/2014/main" id="{A4836137-1FBC-84C0-FBCE-A3667C4EC7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34050" y="2730500"/>
            <a:ext cx="69850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13">
            <a:extLst>
              <a:ext uri="{FF2B5EF4-FFF2-40B4-BE49-F238E27FC236}">
                <a16:creationId xmlns:a16="http://schemas.microsoft.com/office/drawing/2014/main" id="{EF5ECB17-A2D6-3F84-8EB9-F8B855C225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3350" y="1449388"/>
            <a:ext cx="1482725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Freeform 14">
            <a:extLst>
              <a:ext uri="{FF2B5EF4-FFF2-40B4-BE49-F238E27FC236}">
                <a16:creationId xmlns:a16="http://schemas.microsoft.com/office/drawing/2014/main" id="{CB579A3C-A2FB-C4DE-C416-7E9FF2170672}"/>
              </a:ext>
            </a:extLst>
          </p:cNvPr>
          <p:cNvSpPr>
            <a:spLocks/>
          </p:cNvSpPr>
          <p:nvPr/>
        </p:nvSpPr>
        <p:spPr bwMode="auto">
          <a:xfrm>
            <a:off x="6483350" y="1633538"/>
            <a:ext cx="1482725" cy="541337"/>
          </a:xfrm>
          <a:custGeom>
            <a:avLst/>
            <a:gdLst>
              <a:gd name="T0" fmla="*/ 0 w 934"/>
              <a:gd name="T1" fmla="*/ 0 h 341"/>
              <a:gd name="T2" fmla="*/ 357862188 w 934"/>
              <a:gd name="T3" fmla="*/ 0 h 341"/>
              <a:gd name="T4" fmla="*/ 357862188 w 934"/>
              <a:gd name="T5" fmla="*/ 859371694 h 341"/>
              <a:gd name="T6" fmla="*/ 2147483646 w 934"/>
              <a:gd name="T7" fmla="*/ 859371694 h 34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34" h="341">
                <a:moveTo>
                  <a:pt x="0" y="0"/>
                </a:moveTo>
                <a:lnTo>
                  <a:pt x="142" y="0"/>
                </a:lnTo>
                <a:lnTo>
                  <a:pt x="142" y="341"/>
                </a:lnTo>
                <a:lnTo>
                  <a:pt x="934" y="341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Freeform 15">
            <a:extLst>
              <a:ext uri="{FF2B5EF4-FFF2-40B4-BE49-F238E27FC236}">
                <a16:creationId xmlns:a16="http://schemas.microsoft.com/office/drawing/2014/main" id="{E1F809FD-C766-69CA-9B61-EDE127FA94FB}"/>
              </a:ext>
            </a:extLst>
          </p:cNvPr>
          <p:cNvSpPr>
            <a:spLocks/>
          </p:cNvSpPr>
          <p:nvPr/>
        </p:nvSpPr>
        <p:spPr bwMode="auto">
          <a:xfrm>
            <a:off x="5803900" y="1255713"/>
            <a:ext cx="679450" cy="3140075"/>
          </a:xfrm>
          <a:custGeom>
            <a:avLst/>
            <a:gdLst>
              <a:gd name="T0" fmla="*/ 0 w 428"/>
              <a:gd name="T1" fmla="*/ 0 h 1978"/>
              <a:gd name="T2" fmla="*/ 1078626875 w 428"/>
              <a:gd name="T3" fmla="*/ 0 h 1978"/>
              <a:gd name="T4" fmla="*/ 1078626875 w 428"/>
              <a:gd name="T5" fmla="*/ 2147483646 h 1978"/>
              <a:gd name="T6" fmla="*/ 0 w 428"/>
              <a:gd name="T7" fmla="*/ 2147483646 h 1978"/>
              <a:gd name="T8" fmla="*/ 0 w 428"/>
              <a:gd name="T9" fmla="*/ 0 h 1978"/>
              <a:gd name="T10" fmla="*/ 0 w 428"/>
              <a:gd name="T11" fmla="*/ 0 h 197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8" h="1978">
                <a:moveTo>
                  <a:pt x="0" y="0"/>
                </a:moveTo>
                <a:lnTo>
                  <a:pt x="428" y="0"/>
                </a:lnTo>
                <a:lnTo>
                  <a:pt x="428" y="1978"/>
                </a:lnTo>
                <a:lnTo>
                  <a:pt x="0" y="1978"/>
                </a:lnTo>
                <a:lnTo>
                  <a:pt x="0" y="0"/>
                </a:lnTo>
                <a:close/>
              </a:path>
            </a:pathLst>
          </a:custGeom>
          <a:noFill/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Rectangle 16">
            <a:extLst>
              <a:ext uri="{FF2B5EF4-FFF2-40B4-BE49-F238E27FC236}">
                <a16:creationId xmlns:a16="http://schemas.microsoft.com/office/drawing/2014/main" id="{31ED8D38-D352-2E53-8D75-C529D6C64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100" y="1258888"/>
            <a:ext cx="647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Word select</a:t>
            </a:r>
            <a:endParaRPr lang="en-US" altLang="en-US" sz="1000"/>
          </a:p>
        </p:txBody>
      </p:sp>
      <p:sp>
        <p:nvSpPr>
          <p:cNvPr id="34833" name="Line 17">
            <a:extLst>
              <a:ext uri="{FF2B5EF4-FFF2-40B4-BE49-F238E27FC236}">
                <a16:creationId xmlns:a16="http://schemas.microsoft.com/office/drawing/2014/main" id="{108821B1-ACFB-56C2-176A-7ED848007AA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4425" y="1449388"/>
            <a:ext cx="1588" cy="1809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Freeform 18">
            <a:extLst>
              <a:ext uri="{FF2B5EF4-FFF2-40B4-BE49-F238E27FC236}">
                <a16:creationId xmlns:a16="http://schemas.microsoft.com/office/drawing/2014/main" id="{F58A3692-A704-C185-74BC-B246ACA33C7A}"/>
              </a:ext>
            </a:extLst>
          </p:cNvPr>
          <p:cNvSpPr>
            <a:spLocks/>
          </p:cNvSpPr>
          <p:nvPr/>
        </p:nvSpPr>
        <p:spPr bwMode="auto">
          <a:xfrm>
            <a:off x="7181850" y="1625600"/>
            <a:ext cx="565150" cy="376238"/>
          </a:xfrm>
          <a:custGeom>
            <a:avLst/>
            <a:gdLst>
              <a:gd name="T0" fmla="*/ 0 w 356"/>
              <a:gd name="T1" fmla="*/ 0 h 237"/>
              <a:gd name="T2" fmla="*/ 897175625 w 356"/>
              <a:gd name="T3" fmla="*/ 0 h 237"/>
              <a:gd name="T4" fmla="*/ 897175625 w 356"/>
              <a:gd name="T5" fmla="*/ 597278619 h 237"/>
              <a:gd name="T6" fmla="*/ 0 w 356"/>
              <a:gd name="T7" fmla="*/ 597278619 h 237"/>
              <a:gd name="T8" fmla="*/ 0 w 356"/>
              <a:gd name="T9" fmla="*/ 0 h 237"/>
              <a:gd name="T10" fmla="*/ 0 w 356"/>
              <a:gd name="T11" fmla="*/ 0 h 2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6" h="237">
                <a:moveTo>
                  <a:pt x="0" y="0"/>
                </a:moveTo>
                <a:lnTo>
                  <a:pt x="356" y="0"/>
                </a:lnTo>
                <a:lnTo>
                  <a:pt x="356" y="237"/>
                </a:lnTo>
                <a:lnTo>
                  <a:pt x="0" y="237"/>
                </a:lnTo>
                <a:lnTo>
                  <a:pt x="0" y="0"/>
                </a:lnTo>
                <a:close/>
              </a:path>
            </a:pathLst>
          </a:custGeom>
          <a:solidFill>
            <a:srgbClr val="B2E2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Freeform 19">
            <a:extLst>
              <a:ext uri="{FF2B5EF4-FFF2-40B4-BE49-F238E27FC236}">
                <a16:creationId xmlns:a16="http://schemas.microsoft.com/office/drawing/2014/main" id="{C84B49F7-722E-1E92-E493-BFF7B0FB01A1}"/>
              </a:ext>
            </a:extLst>
          </p:cNvPr>
          <p:cNvSpPr>
            <a:spLocks/>
          </p:cNvSpPr>
          <p:nvPr/>
        </p:nvSpPr>
        <p:spPr bwMode="auto">
          <a:xfrm>
            <a:off x="7181850" y="1625600"/>
            <a:ext cx="565150" cy="376238"/>
          </a:xfrm>
          <a:custGeom>
            <a:avLst/>
            <a:gdLst>
              <a:gd name="T0" fmla="*/ 0 w 356"/>
              <a:gd name="T1" fmla="*/ 0 h 237"/>
              <a:gd name="T2" fmla="*/ 897175625 w 356"/>
              <a:gd name="T3" fmla="*/ 0 h 237"/>
              <a:gd name="T4" fmla="*/ 897175625 w 356"/>
              <a:gd name="T5" fmla="*/ 597278619 h 237"/>
              <a:gd name="T6" fmla="*/ 0 w 356"/>
              <a:gd name="T7" fmla="*/ 597278619 h 237"/>
              <a:gd name="T8" fmla="*/ 0 w 356"/>
              <a:gd name="T9" fmla="*/ 0 h 237"/>
              <a:gd name="T10" fmla="*/ 0 w 356"/>
              <a:gd name="T11" fmla="*/ 0 h 2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6" h="237">
                <a:moveTo>
                  <a:pt x="0" y="0"/>
                </a:moveTo>
                <a:lnTo>
                  <a:pt x="356" y="0"/>
                </a:lnTo>
                <a:lnTo>
                  <a:pt x="356" y="237"/>
                </a:lnTo>
                <a:lnTo>
                  <a:pt x="0" y="237"/>
                </a:lnTo>
                <a:lnTo>
                  <a:pt x="0" y="0"/>
                </a:lnTo>
                <a:close/>
              </a:path>
            </a:pathLst>
          </a:custGeom>
          <a:solidFill>
            <a:srgbClr val="00FFCC"/>
          </a:solidFill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6" name="Line 20">
            <a:extLst>
              <a:ext uri="{FF2B5EF4-FFF2-40B4-BE49-F238E27FC236}">
                <a16:creationId xmlns:a16="http://schemas.microsoft.com/office/drawing/2014/main" id="{FB67BDFF-B13B-2CA0-90FF-C56938CD98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4425" y="2174875"/>
            <a:ext cx="1588" cy="182563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7" name="Freeform 21">
            <a:extLst>
              <a:ext uri="{FF2B5EF4-FFF2-40B4-BE49-F238E27FC236}">
                <a16:creationId xmlns:a16="http://schemas.microsoft.com/office/drawing/2014/main" id="{2FD807BF-7DAD-B128-F2CB-B481356B204D}"/>
              </a:ext>
            </a:extLst>
          </p:cNvPr>
          <p:cNvSpPr>
            <a:spLocks/>
          </p:cNvSpPr>
          <p:nvPr/>
        </p:nvSpPr>
        <p:spPr bwMode="auto">
          <a:xfrm>
            <a:off x="7181850" y="2351088"/>
            <a:ext cx="565150" cy="376237"/>
          </a:xfrm>
          <a:custGeom>
            <a:avLst/>
            <a:gdLst>
              <a:gd name="T0" fmla="*/ 0 w 356"/>
              <a:gd name="T1" fmla="*/ 0 h 237"/>
              <a:gd name="T2" fmla="*/ 897175625 w 356"/>
              <a:gd name="T3" fmla="*/ 0 h 237"/>
              <a:gd name="T4" fmla="*/ 897175625 w 356"/>
              <a:gd name="T5" fmla="*/ 597275444 h 237"/>
              <a:gd name="T6" fmla="*/ 0 w 356"/>
              <a:gd name="T7" fmla="*/ 597275444 h 237"/>
              <a:gd name="T8" fmla="*/ 0 w 356"/>
              <a:gd name="T9" fmla="*/ 0 h 237"/>
              <a:gd name="T10" fmla="*/ 0 w 356"/>
              <a:gd name="T11" fmla="*/ 0 h 2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6" h="237">
                <a:moveTo>
                  <a:pt x="0" y="0"/>
                </a:moveTo>
                <a:lnTo>
                  <a:pt x="356" y="0"/>
                </a:lnTo>
                <a:lnTo>
                  <a:pt x="356" y="237"/>
                </a:lnTo>
                <a:lnTo>
                  <a:pt x="0" y="237"/>
                </a:lnTo>
                <a:lnTo>
                  <a:pt x="0" y="0"/>
                </a:lnTo>
                <a:close/>
              </a:path>
            </a:pathLst>
          </a:custGeom>
          <a:solidFill>
            <a:srgbClr val="B2E2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8" name="Freeform 22">
            <a:extLst>
              <a:ext uri="{FF2B5EF4-FFF2-40B4-BE49-F238E27FC236}">
                <a16:creationId xmlns:a16="http://schemas.microsoft.com/office/drawing/2014/main" id="{F027F308-A59C-FBD8-C4DA-CD5E7FAD36CD}"/>
              </a:ext>
            </a:extLst>
          </p:cNvPr>
          <p:cNvSpPr>
            <a:spLocks/>
          </p:cNvSpPr>
          <p:nvPr/>
        </p:nvSpPr>
        <p:spPr bwMode="auto">
          <a:xfrm>
            <a:off x="7181850" y="2351088"/>
            <a:ext cx="565150" cy="376237"/>
          </a:xfrm>
          <a:custGeom>
            <a:avLst/>
            <a:gdLst>
              <a:gd name="T0" fmla="*/ 0 w 356"/>
              <a:gd name="T1" fmla="*/ 0 h 237"/>
              <a:gd name="T2" fmla="*/ 897175625 w 356"/>
              <a:gd name="T3" fmla="*/ 0 h 237"/>
              <a:gd name="T4" fmla="*/ 897175625 w 356"/>
              <a:gd name="T5" fmla="*/ 597275444 h 237"/>
              <a:gd name="T6" fmla="*/ 0 w 356"/>
              <a:gd name="T7" fmla="*/ 597275444 h 237"/>
              <a:gd name="T8" fmla="*/ 0 w 356"/>
              <a:gd name="T9" fmla="*/ 0 h 237"/>
              <a:gd name="T10" fmla="*/ 0 w 356"/>
              <a:gd name="T11" fmla="*/ 0 h 2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6" h="237">
                <a:moveTo>
                  <a:pt x="0" y="0"/>
                </a:moveTo>
                <a:lnTo>
                  <a:pt x="356" y="0"/>
                </a:lnTo>
                <a:lnTo>
                  <a:pt x="356" y="237"/>
                </a:lnTo>
                <a:lnTo>
                  <a:pt x="0" y="237"/>
                </a:lnTo>
                <a:lnTo>
                  <a:pt x="0" y="0"/>
                </a:lnTo>
                <a:close/>
              </a:path>
            </a:pathLst>
          </a:custGeom>
          <a:solidFill>
            <a:srgbClr val="00FFCC"/>
          </a:solidFill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9" name="Line 23">
            <a:extLst>
              <a:ext uri="{FF2B5EF4-FFF2-40B4-BE49-F238E27FC236}">
                <a16:creationId xmlns:a16="http://schemas.microsoft.com/office/drawing/2014/main" id="{E90EB178-EB82-108C-E7B7-36B4BF2A3C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4425" y="4159250"/>
            <a:ext cx="1588" cy="1809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0" name="Freeform 24">
            <a:extLst>
              <a:ext uri="{FF2B5EF4-FFF2-40B4-BE49-F238E27FC236}">
                <a16:creationId xmlns:a16="http://schemas.microsoft.com/office/drawing/2014/main" id="{AAE41EED-B53D-57FD-DC71-8883DD12B4F0}"/>
              </a:ext>
            </a:extLst>
          </p:cNvPr>
          <p:cNvSpPr>
            <a:spLocks/>
          </p:cNvSpPr>
          <p:nvPr/>
        </p:nvSpPr>
        <p:spPr bwMode="auto">
          <a:xfrm>
            <a:off x="7181850" y="4335463"/>
            <a:ext cx="565150" cy="376237"/>
          </a:xfrm>
          <a:custGeom>
            <a:avLst/>
            <a:gdLst>
              <a:gd name="T0" fmla="*/ 0 w 356"/>
              <a:gd name="T1" fmla="*/ 0 h 237"/>
              <a:gd name="T2" fmla="*/ 897175625 w 356"/>
              <a:gd name="T3" fmla="*/ 0 h 237"/>
              <a:gd name="T4" fmla="*/ 897175625 w 356"/>
              <a:gd name="T5" fmla="*/ 597275444 h 237"/>
              <a:gd name="T6" fmla="*/ 0 w 356"/>
              <a:gd name="T7" fmla="*/ 597275444 h 237"/>
              <a:gd name="T8" fmla="*/ 0 w 356"/>
              <a:gd name="T9" fmla="*/ 0 h 237"/>
              <a:gd name="T10" fmla="*/ 0 w 356"/>
              <a:gd name="T11" fmla="*/ 0 h 2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6" h="237">
                <a:moveTo>
                  <a:pt x="0" y="0"/>
                </a:moveTo>
                <a:lnTo>
                  <a:pt x="356" y="0"/>
                </a:lnTo>
                <a:lnTo>
                  <a:pt x="356" y="237"/>
                </a:lnTo>
                <a:lnTo>
                  <a:pt x="0" y="237"/>
                </a:lnTo>
                <a:lnTo>
                  <a:pt x="0" y="0"/>
                </a:lnTo>
                <a:close/>
              </a:path>
            </a:pathLst>
          </a:custGeom>
          <a:solidFill>
            <a:srgbClr val="B2E2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1" name="Freeform 25">
            <a:extLst>
              <a:ext uri="{FF2B5EF4-FFF2-40B4-BE49-F238E27FC236}">
                <a16:creationId xmlns:a16="http://schemas.microsoft.com/office/drawing/2014/main" id="{466F2BD9-C2F1-0C0A-5568-05359D6701B5}"/>
              </a:ext>
            </a:extLst>
          </p:cNvPr>
          <p:cNvSpPr>
            <a:spLocks/>
          </p:cNvSpPr>
          <p:nvPr/>
        </p:nvSpPr>
        <p:spPr bwMode="auto">
          <a:xfrm>
            <a:off x="7181850" y="4335463"/>
            <a:ext cx="565150" cy="376237"/>
          </a:xfrm>
          <a:custGeom>
            <a:avLst/>
            <a:gdLst>
              <a:gd name="T0" fmla="*/ 0 w 356"/>
              <a:gd name="T1" fmla="*/ 0 h 237"/>
              <a:gd name="T2" fmla="*/ 897175625 w 356"/>
              <a:gd name="T3" fmla="*/ 0 h 237"/>
              <a:gd name="T4" fmla="*/ 897175625 w 356"/>
              <a:gd name="T5" fmla="*/ 597275444 h 237"/>
              <a:gd name="T6" fmla="*/ 0 w 356"/>
              <a:gd name="T7" fmla="*/ 597275444 h 237"/>
              <a:gd name="T8" fmla="*/ 0 w 356"/>
              <a:gd name="T9" fmla="*/ 0 h 237"/>
              <a:gd name="T10" fmla="*/ 0 w 356"/>
              <a:gd name="T11" fmla="*/ 0 h 2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6" h="237">
                <a:moveTo>
                  <a:pt x="0" y="0"/>
                </a:moveTo>
                <a:lnTo>
                  <a:pt x="356" y="0"/>
                </a:lnTo>
                <a:lnTo>
                  <a:pt x="356" y="237"/>
                </a:lnTo>
                <a:lnTo>
                  <a:pt x="0" y="237"/>
                </a:lnTo>
                <a:lnTo>
                  <a:pt x="0" y="0"/>
                </a:lnTo>
                <a:close/>
              </a:path>
            </a:pathLst>
          </a:custGeom>
          <a:solidFill>
            <a:srgbClr val="00FFCC"/>
          </a:solidFill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42" name="Rectangle 26">
            <a:extLst>
              <a:ext uri="{FF2B5EF4-FFF2-40B4-BE49-F238E27FC236}">
                <a16:creationId xmlns:a16="http://schemas.microsoft.com/office/drawing/2014/main" id="{5B121BA3-C7BD-B3F6-DE5B-DF8A52C5F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4946650"/>
            <a:ext cx="6365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Read/Write</a:t>
            </a:r>
            <a:endParaRPr lang="en-US" altLang="en-US" sz="1000"/>
          </a:p>
        </p:txBody>
      </p:sp>
      <p:sp>
        <p:nvSpPr>
          <p:cNvPr id="34843" name="Rectangle 27">
            <a:extLst>
              <a:ext uri="{FF2B5EF4-FFF2-40B4-BE49-F238E27FC236}">
                <a16:creationId xmlns:a16="http://schemas.microsoft.com/office/drawing/2014/main" id="{C2AD9820-6698-8010-EC2A-8634E069D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5060950"/>
            <a:ext cx="254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logic</a:t>
            </a:r>
            <a:endParaRPr lang="en-US" altLang="en-US" sz="1000"/>
          </a:p>
        </p:txBody>
      </p:sp>
      <p:sp>
        <p:nvSpPr>
          <p:cNvPr id="34844" name="Rectangle 28">
            <a:extLst>
              <a:ext uri="{FF2B5EF4-FFF2-40B4-BE49-F238E27FC236}">
                <a16:creationId xmlns:a16="http://schemas.microsoft.com/office/drawing/2014/main" id="{501A17F3-2DB1-B062-E832-206170365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3" y="5432425"/>
            <a:ext cx="3984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Data in</a:t>
            </a:r>
            <a:endParaRPr lang="en-US" altLang="en-US" sz="1000"/>
          </a:p>
        </p:txBody>
      </p:sp>
      <p:sp>
        <p:nvSpPr>
          <p:cNvPr id="34845" name="Rectangle 29">
            <a:extLst>
              <a:ext uri="{FF2B5EF4-FFF2-40B4-BE49-F238E27FC236}">
                <a16:creationId xmlns:a16="http://schemas.microsoft.com/office/drawing/2014/main" id="{771462FE-AF9B-B039-ED79-6497339F5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413" y="5595938"/>
            <a:ext cx="469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Data out</a:t>
            </a:r>
            <a:endParaRPr lang="en-US" altLang="en-US" sz="1000"/>
          </a:p>
        </p:txBody>
      </p:sp>
      <p:sp>
        <p:nvSpPr>
          <p:cNvPr id="34846" name="Line 30">
            <a:extLst>
              <a:ext uri="{FF2B5EF4-FFF2-40B4-BE49-F238E27FC236}">
                <a16:creationId xmlns:a16="http://schemas.microsoft.com/office/drawing/2014/main" id="{D444E17B-15CE-C6B1-0084-25132FB4B1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5338" y="5922963"/>
            <a:ext cx="247650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7" name="Rectangle 32">
            <a:extLst>
              <a:ext uri="{FF2B5EF4-FFF2-40B4-BE49-F238E27FC236}">
                <a16:creationId xmlns:a16="http://schemas.microsoft.com/office/drawing/2014/main" id="{0875B98D-6FFF-2355-5AF2-BD26BC811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0413" y="5903913"/>
            <a:ext cx="3190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Write</a:t>
            </a:r>
            <a:endParaRPr lang="en-US" altLang="en-US" sz="1000"/>
          </a:p>
        </p:txBody>
      </p:sp>
      <p:sp>
        <p:nvSpPr>
          <p:cNvPr id="34848" name="Rectangle 33">
            <a:extLst>
              <a:ext uri="{FF2B5EF4-FFF2-40B4-BE49-F238E27FC236}">
                <a16:creationId xmlns:a16="http://schemas.microsoft.com/office/drawing/2014/main" id="{73BE23C3-554E-D86C-B3CF-682F90177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338" y="5784850"/>
            <a:ext cx="161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Bit</a:t>
            </a:r>
            <a:endParaRPr lang="en-US" altLang="en-US" sz="1000"/>
          </a:p>
        </p:txBody>
      </p:sp>
      <p:sp>
        <p:nvSpPr>
          <p:cNvPr id="34849" name="Rectangle 34">
            <a:extLst>
              <a:ext uri="{FF2B5EF4-FFF2-40B4-BE49-F238E27FC236}">
                <a16:creationId xmlns:a16="http://schemas.microsoft.com/office/drawing/2014/main" id="{6CB2BE3A-7316-FD2C-BAEC-1D3763112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338" y="5903913"/>
            <a:ext cx="2984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select</a:t>
            </a:r>
            <a:endParaRPr lang="en-US" altLang="en-US" sz="1000"/>
          </a:p>
        </p:txBody>
      </p:sp>
      <p:sp>
        <p:nvSpPr>
          <p:cNvPr id="34850" name="Rectangle 35">
            <a:extLst>
              <a:ext uri="{FF2B5EF4-FFF2-40B4-BE49-F238E27FC236}">
                <a16:creationId xmlns:a16="http://schemas.microsoft.com/office/drawing/2014/main" id="{7A40B9D8-6ABD-49A8-2F99-A04CC3408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613" y="6543675"/>
            <a:ext cx="9874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(b) Block diagram</a:t>
            </a:r>
            <a:endParaRPr lang="en-US" altLang="en-US" sz="1000"/>
          </a:p>
        </p:txBody>
      </p:sp>
      <p:sp>
        <p:nvSpPr>
          <p:cNvPr id="34851" name="Rectangle 36">
            <a:extLst>
              <a:ext uri="{FF2B5EF4-FFF2-40B4-BE49-F238E27FC236}">
                <a16:creationId xmlns:a16="http://schemas.microsoft.com/office/drawing/2014/main" id="{7883DA77-9AEF-CC3F-35E1-C1D3578FE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2488" y="1754188"/>
            <a:ext cx="520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RAM cell</a:t>
            </a:r>
            <a:endParaRPr lang="en-US" altLang="en-US" sz="1000"/>
          </a:p>
        </p:txBody>
      </p:sp>
      <p:sp>
        <p:nvSpPr>
          <p:cNvPr id="34852" name="Rectangle 37">
            <a:extLst>
              <a:ext uri="{FF2B5EF4-FFF2-40B4-BE49-F238E27FC236}">
                <a16:creationId xmlns:a16="http://schemas.microsoft.com/office/drawing/2014/main" id="{1DE2D056-B3E3-03F7-7B96-90D8D7BBD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2488" y="2479675"/>
            <a:ext cx="4857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RAM cel</a:t>
            </a:r>
            <a:endParaRPr lang="en-US" altLang="en-US" sz="1000"/>
          </a:p>
        </p:txBody>
      </p:sp>
      <p:sp>
        <p:nvSpPr>
          <p:cNvPr id="34853" name="Rectangle 38">
            <a:extLst>
              <a:ext uri="{FF2B5EF4-FFF2-40B4-BE49-F238E27FC236}">
                <a16:creationId xmlns:a16="http://schemas.microsoft.com/office/drawing/2014/main" id="{18EF9B14-9558-2DDB-AB97-B2519017B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438" y="2479675"/>
            <a:ext cx="34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l</a:t>
            </a:r>
            <a:endParaRPr lang="en-US" altLang="en-US" sz="1000"/>
          </a:p>
        </p:txBody>
      </p:sp>
      <p:sp>
        <p:nvSpPr>
          <p:cNvPr id="34854" name="Rectangle 39">
            <a:extLst>
              <a:ext uri="{FF2B5EF4-FFF2-40B4-BE49-F238E27FC236}">
                <a16:creationId xmlns:a16="http://schemas.microsoft.com/office/drawing/2014/main" id="{ED2591F6-9AF1-F7C3-280D-1EDA41480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4464050"/>
            <a:ext cx="520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RAM cell</a:t>
            </a:r>
            <a:endParaRPr lang="en-US" altLang="en-US" sz="1000"/>
          </a:p>
        </p:txBody>
      </p:sp>
      <p:sp>
        <p:nvSpPr>
          <p:cNvPr id="34855" name="Line 40">
            <a:extLst>
              <a:ext uri="{FF2B5EF4-FFF2-40B4-BE49-F238E27FC236}">
                <a16:creationId xmlns:a16="http://schemas.microsoft.com/office/drawing/2014/main" id="{A76A3662-1692-6923-62AC-A8BC488A769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0188" y="5657850"/>
            <a:ext cx="398462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6" name="Line 41">
            <a:extLst>
              <a:ext uri="{FF2B5EF4-FFF2-40B4-BE49-F238E27FC236}">
                <a16:creationId xmlns:a16="http://schemas.microsoft.com/office/drawing/2014/main" id="{B63C821A-D110-0AB5-2772-C968AFEB46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8438" y="5491163"/>
            <a:ext cx="528637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7" name="Freeform 42">
            <a:extLst>
              <a:ext uri="{FF2B5EF4-FFF2-40B4-BE49-F238E27FC236}">
                <a16:creationId xmlns:a16="http://schemas.microsoft.com/office/drawing/2014/main" id="{26797E30-A5BE-68E7-DBC0-A4E81D8CEA2B}"/>
              </a:ext>
            </a:extLst>
          </p:cNvPr>
          <p:cNvSpPr>
            <a:spLocks/>
          </p:cNvSpPr>
          <p:nvPr/>
        </p:nvSpPr>
        <p:spPr bwMode="auto">
          <a:xfrm>
            <a:off x="6548438" y="6038850"/>
            <a:ext cx="625475" cy="195263"/>
          </a:xfrm>
          <a:custGeom>
            <a:avLst/>
            <a:gdLst>
              <a:gd name="T0" fmla="*/ 0 w 394"/>
              <a:gd name="T1" fmla="*/ 309980806 h 123"/>
              <a:gd name="T2" fmla="*/ 992941563 w 394"/>
              <a:gd name="T3" fmla="*/ 309980806 h 123"/>
              <a:gd name="T4" fmla="*/ 992941563 w 394"/>
              <a:gd name="T5" fmla="*/ 0 h 12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4" h="123">
                <a:moveTo>
                  <a:pt x="0" y="123"/>
                </a:moveTo>
                <a:lnTo>
                  <a:pt x="394" y="123"/>
                </a:lnTo>
                <a:lnTo>
                  <a:pt x="394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8" name="Freeform 43">
            <a:extLst>
              <a:ext uri="{FF2B5EF4-FFF2-40B4-BE49-F238E27FC236}">
                <a16:creationId xmlns:a16="http://schemas.microsoft.com/office/drawing/2014/main" id="{C9FA312D-A3DA-ACAB-6ED7-1E13BB33A7DF}"/>
              </a:ext>
            </a:extLst>
          </p:cNvPr>
          <p:cNvSpPr>
            <a:spLocks/>
          </p:cNvSpPr>
          <p:nvPr/>
        </p:nvSpPr>
        <p:spPr bwMode="auto">
          <a:xfrm>
            <a:off x="6548438" y="5718175"/>
            <a:ext cx="1524000" cy="704850"/>
          </a:xfrm>
          <a:custGeom>
            <a:avLst/>
            <a:gdLst>
              <a:gd name="T0" fmla="*/ 2147483646 w 960"/>
              <a:gd name="T1" fmla="*/ 0 h 444"/>
              <a:gd name="T2" fmla="*/ 2147483646 w 960"/>
              <a:gd name="T3" fmla="*/ 1118949375 h 444"/>
              <a:gd name="T4" fmla="*/ 0 w 960"/>
              <a:gd name="T5" fmla="*/ 1118949375 h 444"/>
              <a:gd name="T6" fmla="*/ 1912799388 w 960"/>
              <a:gd name="T7" fmla="*/ 1118949375 h 444"/>
              <a:gd name="T8" fmla="*/ 1912799388 w 960"/>
              <a:gd name="T9" fmla="*/ 509071563 h 4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60" h="444">
                <a:moveTo>
                  <a:pt x="960" y="0"/>
                </a:moveTo>
                <a:lnTo>
                  <a:pt x="960" y="444"/>
                </a:lnTo>
                <a:lnTo>
                  <a:pt x="0" y="444"/>
                </a:lnTo>
                <a:lnTo>
                  <a:pt x="759" y="444"/>
                </a:lnTo>
                <a:lnTo>
                  <a:pt x="759" y="202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9" name="Freeform 44">
            <a:extLst>
              <a:ext uri="{FF2B5EF4-FFF2-40B4-BE49-F238E27FC236}">
                <a16:creationId xmlns:a16="http://schemas.microsoft.com/office/drawing/2014/main" id="{79A75AD7-E117-32C4-A676-474FE4288693}"/>
              </a:ext>
            </a:extLst>
          </p:cNvPr>
          <p:cNvSpPr>
            <a:spLocks/>
          </p:cNvSpPr>
          <p:nvPr/>
        </p:nvSpPr>
        <p:spPr bwMode="auto">
          <a:xfrm>
            <a:off x="7974013" y="5535613"/>
            <a:ext cx="192087" cy="246062"/>
          </a:xfrm>
          <a:custGeom>
            <a:avLst/>
            <a:gdLst>
              <a:gd name="T0" fmla="*/ 0 w 121"/>
              <a:gd name="T1" fmla="*/ 0 h 155"/>
              <a:gd name="T2" fmla="*/ 0 w 121"/>
              <a:gd name="T3" fmla="*/ 390622631 h 155"/>
              <a:gd name="T4" fmla="*/ 304937319 w 121"/>
              <a:gd name="T5" fmla="*/ 194050843 h 155"/>
              <a:gd name="T6" fmla="*/ 0 w 121"/>
              <a:gd name="T7" fmla="*/ 0 h 155"/>
              <a:gd name="T8" fmla="*/ 0 w 121"/>
              <a:gd name="T9" fmla="*/ 0 h 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1" h="155">
                <a:moveTo>
                  <a:pt x="0" y="0"/>
                </a:moveTo>
                <a:lnTo>
                  <a:pt x="0" y="155"/>
                </a:lnTo>
                <a:lnTo>
                  <a:pt x="121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0" name="Freeform 45">
            <a:extLst>
              <a:ext uri="{FF2B5EF4-FFF2-40B4-BE49-F238E27FC236}">
                <a16:creationId xmlns:a16="http://schemas.microsoft.com/office/drawing/2014/main" id="{47F69E37-0165-8170-2458-92A5D356F35E}"/>
              </a:ext>
            </a:extLst>
          </p:cNvPr>
          <p:cNvSpPr>
            <a:spLocks/>
          </p:cNvSpPr>
          <p:nvPr/>
        </p:nvSpPr>
        <p:spPr bwMode="auto">
          <a:xfrm>
            <a:off x="7974013" y="5535613"/>
            <a:ext cx="192087" cy="246062"/>
          </a:xfrm>
          <a:custGeom>
            <a:avLst/>
            <a:gdLst>
              <a:gd name="T0" fmla="*/ 0 w 121"/>
              <a:gd name="T1" fmla="*/ 0 h 155"/>
              <a:gd name="T2" fmla="*/ 0 w 121"/>
              <a:gd name="T3" fmla="*/ 390622631 h 155"/>
              <a:gd name="T4" fmla="*/ 304937319 w 121"/>
              <a:gd name="T5" fmla="*/ 194050843 h 155"/>
              <a:gd name="T6" fmla="*/ 0 w 121"/>
              <a:gd name="T7" fmla="*/ 0 h 155"/>
              <a:gd name="T8" fmla="*/ 0 w 121"/>
              <a:gd name="T9" fmla="*/ 0 h 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1" h="155">
                <a:moveTo>
                  <a:pt x="0" y="0"/>
                </a:moveTo>
                <a:lnTo>
                  <a:pt x="0" y="155"/>
                </a:lnTo>
                <a:lnTo>
                  <a:pt x="121" y="77"/>
                </a:lnTo>
                <a:lnTo>
                  <a:pt x="0" y="0"/>
                </a:lnTo>
                <a:close/>
              </a:path>
            </a:pathLst>
          </a:custGeom>
          <a:noFill/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1" name="Rectangle 46">
            <a:extLst>
              <a:ext uri="{FF2B5EF4-FFF2-40B4-BE49-F238E27FC236}">
                <a16:creationId xmlns:a16="http://schemas.microsoft.com/office/drawing/2014/main" id="{181F3D32-87DF-F653-9F43-1918E5986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788" y="5422900"/>
            <a:ext cx="5810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Data input</a:t>
            </a:r>
            <a:endParaRPr lang="en-US" altLang="en-US" sz="1000"/>
          </a:p>
        </p:txBody>
      </p:sp>
      <p:sp>
        <p:nvSpPr>
          <p:cNvPr id="34862" name="Rectangle 47">
            <a:extLst>
              <a:ext uri="{FF2B5EF4-FFF2-40B4-BE49-F238E27FC236}">
                <a16:creationId xmlns:a16="http://schemas.microsoft.com/office/drawing/2014/main" id="{72BFF3B9-9072-B0D1-9933-EF67C1C41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675" y="6362700"/>
            <a:ext cx="596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Chip select</a:t>
            </a:r>
            <a:endParaRPr lang="en-US" altLang="en-US" sz="1000"/>
          </a:p>
        </p:txBody>
      </p:sp>
      <p:sp>
        <p:nvSpPr>
          <p:cNvPr id="34863" name="Rectangle 48">
            <a:extLst>
              <a:ext uri="{FF2B5EF4-FFF2-40B4-BE49-F238E27FC236}">
                <a16:creationId xmlns:a16="http://schemas.microsoft.com/office/drawing/2014/main" id="{20EDADB6-9FF4-C36A-19CA-DD5E4E73A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525" y="6161088"/>
            <a:ext cx="6365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Read/Write</a:t>
            </a:r>
            <a:endParaRPr lang="en-US" altLang="en-US" sz="1000"/>
          </a:p>
        </p:txBody>
      </p:sp>
      <p:sp>
        <p:nvSpPr>
          <p:cNvPr id="34864" name="Line 49">
            <a:extLst>
              <a:ext uri="{FF2B5EF4-FFF2-40B4-BE49-F238E27FC236}">
                <a16:creationId xmlns:a16="http://schemas.microsoft.com/office/drawing/2014/main" id="{97240A00-137D-451D-1451-258AEE95B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3000" y="6164263"/>
            <a:ext cx="246063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5" name="Rectangle 50">
            <a:extLst>
              <a:ext uri="{FF2B5EF4-FFF2-40B4-BE49-F238E27FC236}">
                <a16:creationId xmlns:a16="http://schemas.microsoft.com/office/drawing/2014/main" id="{3EC95DC4-B7C6-609E-0AC2-9AB8FF150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0" y="5540375"/>
            <a:ext cx="2619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Data</a:t>
            </a:r>
            <a:endParaRPr lang="en-US" altLang="en-US" sz="1000"/>
          </a:p>
        </p:txBody>
      </p:sp>
      <p:sp>
        <p:nvSpPr>
          <p:cNvPr id="34866" name="Rectangle 51">
            <a:extLst>
              <a:ext uri="{FF2B5EF4-FFF2-40B4-BE49-F238E27FC236}">
                <a16:creationId xmlns:a16="http://schemas.microsoft.com/office/drawing/2014/main" id="{8EFA83F5-8983-6AEB-977F-99433BDBF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0" y="5656263"/>
            <a:ext cx="3587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output</a:t>
            </a:r>
            <a:endParaRPr lang="en-US" altLang="en-US" sz="1000"/>
          </a:p>
        </p:txBody>
      </p:sp>
      <p:sp>
        <p:nvSpPr>
          <p:cNvPr id="34867" name="Rectangle 52">
            <a:extLst>
              <a:ext uri="{FF2B5EF4-FFF2-40B4-BE49-F238E27FC236}">
                <a16:creationId xmlns:a16="http://schemas.microsoft.com/office/drawing/2014/main" id="{A272CC1E-E9A9-03AE-FF12-01057E1D3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6413" y="1565275"/>
            <a:ext cx="92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A</a:t>
            </a:r>
            <a:endParaRPr lang="en-US" altLang="en-US" sz="1000"/>
          </a:p>
        </p:txBody>
      </p:sp>
      <p:sp>
        <p:nvSpPr>
          <p:cNvPr id="34868" name="Rectangle 53">
            <a:extLst>
              <a:ext uri="{FF2B5EF4-FFF2-40B4-BE49-F238E27FC236}">
                <a16:creationId xmlns:a16="http://schemas.microsoft.com/office/drawing/2014/main" id="{230EF377-FB5C-0964-BE77-C8FC15438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138" y="1612900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3</a:t>
            </a:r>
            <a:endParaRPr lang="en-US" altLang="en-US" sz="1000"/>
          </a:p>
        </p:txBody>
      </p:sp>
      <p:sp>
        <p:nvSpPr>
          <p:cNvPr id="34869" name="Rectangle 54">
            <a:extLst>
              <a:ext uri="{FF2B5EF4-FFF2-40B4-BE49-F238E27FC236}">
                <a16:creationId xmlns:a16="http://schemas.microsoft.com/office/drawing/2014/main" id="{30514139-F5FC-9C3C-0EC1-5E916DD49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6413" y="1928813"/>
            <a:ext cx="92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A</a:t>
            </a:r>
            <a:endParaRPr lang="en-US" altLang="en-US" sz="1000"/>
          </a:p>
        </p:txBody>
      </p:sp>
      <p:sp>
        <p:nvSpPr>
          <p:cNvPr id="34870" name="Rectangle 55">
            <a:extLst>
              <a:ext uri="{FF2B5EF4-FFF2-40B4-BE49-F238E27FC236}">
                <a16:creationId xmlns:a16="http://schemas.microsoft.com/office/drawing/2014/main" id="{1AA9CC50-0402-9AA1-467E-E95447777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138" y="1981200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2</a:t>
            </a:r>
            <a:endParaRPr lang="en-US" altLang="en-US" sz="1000"/>
          </a:p>
        </p:txBody>
      </p:sp>
      <p:sp>
        <p:nvSpPr>
          <p:cNvPr id="34871" name="Rectangle 56">
            <a:extLst>
              <a:ext uri="{FF2B5EF4-FFF2-40B4-BE49-F238E27FC236}">
                <a16:creationId xmlns:a16="http://schemas.microsoft.com/office/drawing/2014/main" id="{B75EBE44-D1E1-A5EC-F599-1AA439CBA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6413" y="2293938"/>
            <a:ext cx="92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A</a:t>
            </a:r>
            <a:endParaRPr lang="en-US" altLang="en-US" sz="1000"/>
          </a:p>
        </p:txBody>
      </p:sp>
      <p:sp>
        <p:nvSpPr>
          <p:cNvPr id="34872" name="Rectangle 57">
            <a:extLst>
              <a:ext uri="{FF2B5EF4-FFF2-40B4-BE49-F238E27FC236}">
                <a16:creationId xmlns:a16="http://schemas.microsoft.com/office/drawing/2014/main" id="{CECA4550-FAC0-B8F5-73FB-371B54406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138" y="2346325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1</a:t>
            </a:r>
            <a:endParaRPr lang="en-US" altLang="en-US" sz="1000"/>
          </a:p>
        </p:txBody>
      </p:sp>
      <p:sp>
        <p:nvSpPr>
          <p:cNvPr id="34873" name="Rectangle 58">
            <a:extLst>
              <a:ext uri="{FF2B5EF4-FFF2-40B4-BE49-F238E27FC236}">
                <a16:creationId xmlns:a16="http://schemas.microsoft.com/office/drawing/2014/main" id="{10F78833-8985-CA3A-56CB-E6C693A1F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6413" y="2662238"/>
            <a:ext cx="92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A</a:t>
            </a:r>
            <a:endParaRPr lang="en-US" altLang="en-US" sz="1000"/>
          </a:p>
        </p:txBody>
      </p:sp>
      <p:sp>
        <p:nvSpPr>
          <p:cNvPr id="34874" name="Rectangle 59">
            <a:extLst>
              <a:ext uri="{FF2B5EF4-FFF2-40B4-BE49-F238E27FC236}">
                <a16:creationId xmlns:a16="http://schemas.microsoft.com/office/drawing/2014/main" id="{9CC94C7A-3025-CA2C-292E-34374EE25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138" y="2711450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0</a:t>
            </a:r>
            <a:endParaRPr lang="en-US" altLang="en-US" sz="1000"/>
          </a:p>
        </p:txBody>
      </p:sp>
      <p:sp>
        <p:nvSpPr>
          <p:cNvPr id="34875" name="Rectangle 60">
            <a:extLst>
              <a:ext uri="{FF2B5EF4-FFF2-40B4-BE49-F238E27FC236}">
                <a16:creationId xmlns:a16="http://schemas.microsoft.com/office/drawing/2014/main" id="{D9D8F4BB-1387-426F-B0DF-CB03EEF16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463" y="1597025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2</a:t>
            </a:r>
            <a:endParaRPr lang="en-US" altLang="en-US" sz="1000"/>
          </a:p>
        </p:txBody>
      </p:sp>
      <p:sp>
        <p:nvSpPr>
          <p:cNvPr id="34876" name="Rectangle 61">
            <a:extLst>
              <a:ext uri="{FF2B5EF4-FFF2-40B4-BE49-F238E27FC236}">
                <a16:creationId xmlns:a16="http://schemas.microsoft.com/office/drawing/2014/main" id="{F135DD97-4BAB-8C94-C507-E4DE41E77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263" y="1543050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3</a:t>
            </a:r>
            <a:endParaRPr lang="en-US" altLang="en-US" sz="1000"/>
          </a:p>
        </p:txBody>
      </p:sp>
      <p:sp>
        <p:nvSpPr>
          <p:cNvPr id="34877" name="Rectangle 62">
            <a:extLst>
              <a:ext uri="{FF2B5EF4-FFF2-40B4-BE49-F238E27FC236}">
                <a16:creationId xmlns:a16="http://schemas.microsoft.com/office/drawing/2014/main" id="{9C4E6B65-E54A-EB3F-A683-BF411C202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463" y="1960563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2</a:t>
            </a:r>
            <a:endParaRPr lang="en-US" altLang="en-US" sz="1000"/>
          </a:p>
        </p:txBody>
      </p:sp>
      <p:sp>
        <p:nvSpPr>
          <p:cNvPr id="34878" name="Rectangle 63">
            <a:extLst>
              <a:ext uri="{FF2B5EF4-FFF2-40B4-BE49-F238E27FC236}">
                <a16:creationId xmlns:a16="http://schemas.microsoft.com/office/drawing/2014/main" id="{30EBBCC1-F4AC-12DB-1F9D-E2894396A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263" y="1911350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2</a:t>
            </a:r>
            <a:endParaRPr lang="en-US" altLang="en-US" sz="1000"/>
          </a:p>
        </p:txBody>
      </p:sp>
      <p:sp>
        <p:nvSpPr>
          <p:cNvPr id="34879" name="Rectangle 64">
            <a:extLst>
              <a:ext uri="{FF2B5EF4-FFF2-40B4-BE49-F238E27FC236}">
                <a16:creationId xmlns:a16="http://schemas.microsoft.com/office/drawing/2014/main" id="{B7876F97-E9C3-4510-60AD-3496A035E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463" y="2325688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2</a:t>
            </a:r>
            <a:endParaRPr lang="en-US" altLang="en-US" sz="1000"/>
          </a:p>
        </p:txBody>
      </p:sp>
      <p:sp>
        <p:nvSpPr>
          <p:cNvPr id="34880" name="Rectangle 65">
            <a:extLst>
              <a:ext uri="{FF2B5EF4-FFF2-40B4-BE49-F238E27FC236}">
                <a16:creationId xmlns:a16="http://schemas.microsoft.com/office/drawing/2014/main" id="{5ADF776E-89C5-4D81-C3D9-D0BDAA22D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263" y="2276475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1</a:t>
            </a:r>
            <a:endParaRPr lang="en-US" altLang="en-US" sz="1000"/>
          </a:p>
        </p:txBody>
      </p:sp>
      <p:sp>
        <p:nvSpPr>
          <p:cNvPr id="34881" name="Rectangle 66">
            <a:extLst>
              <a:ext uri="{FF2B5EF4-FFF2-40B4-BE49-F238E27FC236}">
                <a16:creationId xmlns:a16="http://schemas.microsoft.com/office/drawing/2014/main" id="{6160FDAB-270B-DC0D-C15C-DD965A29C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463" y="2693988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2</a:t>
            </a:r>
            <a:endParaRPr lang="en-US" altLang="en-US" sz="1000"/>
          </a:p>
        </p:txBody>
      </p:sp>
      <p:sp>
        <p:nvSpPr>
          <p:cNvPr id="34882" name="Rectangle 67">
            <a:extLst>
              <a:ext uri="{FF2B5EF4-FFF2-40B4-BE49-F238E27FC236}">
                <a16:creationId xmlns:a16="http://schemas.microsoft.com/office/drawing/2014/main" id="{7BBE413D-72E1-A93A-623A-51DBCC4CE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263" y="2641600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0</a:t>
            </a:r>
            <a:endParaRPr lang="en-US" altLang="en-US" sz="1000"/>
          </a:p>
        </p:txBody>
      </p:sp>
      <p:sp>
        <p:nvSpPr>
          <p:cNvPr id="34883" name="Rectangle 68">
            <a:extLst>
              <a:ext uri="{FF2B5EF4-FFF2-40B4-BE49-F238E27FC236}">
                <a16:creationId xmlns:a16="http://schemas.microsoft.com/office/drawing/2014/main" id="{D83FFD93-9817-4F7F-19C4-6ADF7DFD3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1260475"/>
            <a:ext cx="3825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4-to-16</a:t>
            </a:r>
            <a:endParaRPr lang="en-US" altLang="en-US" sz="1000"/>
          </a:p>
        </p:txBody>
      </p:sp>
      <p:sp>
        <p:nvSpPr>
          <p:cNvPr id="34884" name="Rectangle 69">
            <a:extLst>
              <a:ext uri="{FF2B5EF4-FFF2-40B4-BE49-F238E27FC236}">
                <a16:creationId xmlns:a16="http://schemas.microsoft.com/office/drawing/2014/main" id="{0B8290CC-AB36-8E21-E091-832178580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1387475"/>
            <a:ext cx="4540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Decoder</a:t>
            </a:r>
            <a:endParaRPr lang="en-US" altLang="en-US" sz="1000"/>
          </a:p>
        </p:txBody>
      </p:sp>
      <p:sp>
        <p:nvSpPr>
          <p:cNvPr id="34885" name="Rectangle 70">
            <a:extLst>
              <a:ext uri="{FF2B5EF4-FFF2-40B4-BE49-F238E27FC236}">
                <a16:creationId xmlns:a16="http://schemas.microsoft.com/office/drawing/2014/main" id="{8DE1357C-5E80-6453-FC7E-943DDB34B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275" y="1381125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0</a:t>
            </a:r>
            <a:endParaRPr lang="en-US" altLang="en-US" sz="1000"/>
          </a:p>
        </p:txBody>
      </p:sp>
      <p:sp>
        <p:nvSpPr>
          <p:cNvPr id="34886" name="Rectangle 71">
            <a:extLst>
              <a:ext uri="{FF2B5EF4-FFF2-40B4-BE49-F238E27FC236}">
                <a16:creationId xmlns:a16="http://schemas.microsoft.com/office/drawing/2014/main" id="{233C3978-250F-1233-61F2-DB2891196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275" y="1571625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1</a:t>
            </a:r>
            <a:endParaRPr lang="en-US" altLang="en-US" sz="1000"/>
          </a:p>
        </p:txBody>
      </p:sp>
      <p:sp>
        <p:nvSpPr>
          <p:cNvPr id="34887" name="Rectangle 72">
            <a:extLst>
              <a:ext uri="{FF2B5EF4-FFF2-40B4-BE49-F238E27FC236}">
                <a16:creationId xmlns:a16="http://schemas.microsoft.com/office/drawing/2014/main" id="{F3400339-C8A6-1DD6-418B-07577236F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275" y="1752600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2</a:t>
            </a:r>
            <a:endParaRPr lang="en-US" altLang="en-US" sz="1000"/>
          </a:p>
        </p:txBody>
      </p:sp>
      <p:sp>
        <p:nvSpPr>
          <p:cNvPr id="34888" name="Rectangle 73">
            <a:extLst>
              <a:ext uri="{FF2B5EF4-FFF2-40B4-BE49-F238E27FC236}">
                <a16:creationId xmlns:a16="http://schemas.microsoft.com/office/drawing/2014/main" id="{1FD51DF5-60A1-0ACF-51F9-117F8D045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275" y="1930400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3</a:t>
            </a:r>
            <a:endParaRPr lang="en-US" altLang="en-US" sz="1000"/>
          </a:p>
        </p:txBody>
      </p:sp>
      <p:sp>
        <p:nvSpPr>
          <p:cNvPr id="34889" name="Rectangle 74">
            <a:extLst>
              <a:ext uri="{FF2B5EF4-FFF2-40B4-BE49-F238E27FC236}">
                <a16:creationId xmlns:a16="http://schemas.microsoft.com/office/drawing/2014/main" id="{A9E46AA1-6869-6F09-6AD2-0E070C8E7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275" y="2111375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4</a:t>
            </a:r>
            <a:endParaRPr lang="en-US" altLang="en-US" sz="1000"/>
          </a:p>
        </p:txBody>
      </p:sp>
      <p:sp>
        <p:nvSpPr>
          <p:cNvPr id="34890" name="Rectangle 75">
            <a:extLst>
              <a:ext uri="{FF2B5EF4-FFF2-40B4-BE49-F238E27FC236}">
                <a16:creationId xmlns:a16="http://schemas.microsoft.com/office/drawing/2014/main" id="{F5F93C6A-8CAC-C542-5B64-439B1DB24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275" y="2293938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5</a:t>
            </a:r>
            <a:endParaRPr lang="en-US" altLang="en-US" sz="1000"/>
          </a:p>
        </p:txBody>
      </p:sp>
      <p:sp>
        <p:nvSpPr>
          <p:cNvPr id="34891" name="Rectangle 76">
            <a:extLst>
              <a:ext uri="{FF2B5EF4-FFF2-40B4-BE49-F238E27FC236}">
                <a16:creationId xmlns:a16="http://schemas.microsoft.com/office/drawing/2014/main" id="{8E555B2D-B903-3666-EE2B-9CE9DA600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275" y="2474913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6</a:t>
            </a:r>
            <a:endParaRPr lang="en-US" altLang="en-US" sz="1000"/>
          </a:p>
        </p:txBody>
      </p:sp>
      <p:sp>
        <p:nvSpPr>
          <p:cNvPr id="34892" name="Rectangle 77">
            <a:extLst>
              <a:ext uri="{FF2B5EF4-FFF2-40B4-BE49-F238E27FC236}">
                <a16:creationId xmlns:a16="http://schemas.microsoft.com/office/drawing/2014/main" id="{4B1E07A0-BAEE-9B0E-C0BB-41448AB4B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275" y="2655888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7</a:t>
            </a:r>
            <a:endParaRPr lang="en-US" altLang="en-US" sz="1000"/>
          </a:p>
        </p:txBody>
      </p:sp>
      <p:sp>
        <p:nvSpPr>
          <p:cNvPr id="34893" name="Rectangle 78">
            <a:extLst>
              <a:ext uri="{FF2B5EF4-FFF2-40B4-BE49-F238E27FC236}">
                <a16:creationId xmlns:a16="http://schemas.microsoft.com/office/drawing/2014/main" id="{971A803D-EC00-BFF2-7343-1982898B1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275" y="2833688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8</a:t>
            </a:r>
            <a:endParaRPr lang="en-US" altLang="en-US" sz="1000"/>
          </a:p>
        </p:txBody>
      </p:sp>
      <p:sp>
        <p:nvSpPr>
          <p:cNvPr id="34894" name="Rectangle 79">
            <a:extLst>
              <a:ext uri="{FF2B5EF4-FFF2-40B4-BE49-F238E27FC236}">
                <a16:creationId xmlns:a16="http://schemas.microsoft.com/office/drawing/2014/main" id="{D07B38C5-0152-AC0A-FE22-2B7CE693B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275" y="3014663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9</a:t>
            </a:r>
            <a:endParaRPr lang="en-US" altLang="en-US" sz="1000"/>
          </a:p>
        </p:txBody>
      </p:sp>
      <p:sp>
        <p:nvSpPr>
          <p:cNvPr id="34895" name="Rectangle 80">
            <a:extLst>
              <a:ext uri="{FF2B5EF4-FFF2-40B4-BE49-F238E27FC236}">
                <a16:creationId xmlns:a16="http://schemas.microsoft.com/office/drawing/2014/main" id="{0AE3A247-4A98-C17B-C5A2-3860345BB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475" y="3197225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10</a:t>
            </a:r>
            <a:endParaRPr lang="en-US" altLang="en-US" sz="1000"/>
          </a:p>
        </p:txBody>
      </p:sp>
      <p:sp>
        <p:nvSpPr>
          <p:cNvPr id="34896" name="Rectangle 81">
            <a:extLst>
              <a:ext uri="{FF2B5EF4-FFF2-40B4-BE49-F238E27FC236}">
                <a16:creationId xmlns:a16="http://schemas.microsoft.com/office/drawing/2014/main" id="{12779C2E-CAE9-58E2-319B-584A403C5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475" y="3378200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11</a:t>
            </a:r>
            <a:endParaRPr lang="en-US" altLang="en-US" sz="1000"/>
          </a:p>
        </p:txBody>
      </p:sp>
      <p:sp>
        <p:nvSpPr>
          <p:cNvPr id="34897" name="Rectangle 82">
            <a:extLst>
              <a:ext uri="{FF2B5EF4-FFF2-40B4-BE49-F238E27FC236}">
                <a16:creationId xmlns:a16="http://schemas.microsoft.com/office/drawing/2014/main" id="{95EEE9F0-A4C5-BA9C-638A-D1DF577A2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475" y="3559175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12</a:t>
            </a:r>
            <a:endParaRPr lang="en-US" altLang="en-US" sz="1000"/>
          </a:p>
        </p:txBody>
      </p:sp>
      <p:sp>
        <p:nvSpPr>
          <p:cNvPr id="34898" name="Rectangle 83">
            <a:extLst>
              <a:ext uri="{FF2B5EF4-FFF2-40B4-BE49-F238E27FC236}">
                <a16:creationId xmlns:a16="http://schemas.microsoft.com/office/drawing/2014/main" id="{C6DC81B1-F2BE-740B-ADC1-3E13952A7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475" y="3736975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13</a:t>
            </a:r>
            <a:endParaRPr lang="en-US" altLang="en-US" sz="1000"/>
          </a:p>
        </p:txBody>
      </p:sp>
      <p:sp>
        <p:nvSpPr>
          <p:cNvPr id="34899" name="Rectangle 84">
            <a:extLst>
              <a:ext uri="{FF2B5EF4-FFF2-40B4-BE49-F238E27FC236}">
                <a16:creationId xmlns:a16="http://schemas.microsoft.com/office/drawing/2014/main" id="{60B6A890-CCC3-8F5E-354D-CD6C9F614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475" y="3917950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14</a:t>
            </a:r>
            <a:endParaRPr lang="en-US" altLang="en-US" sz="1000"/>
          </a:p>
        </p:txBody>
      </p:sp>
      <p:sp>
        <p:nvSpPr>
          <p:cNvPr id="34900" name="Rectangle 85">
            <a:extLst>
              <a:ext uri="{FF2B5EF4-FFF2-40B4-BE49-F238E27FC236}">
                <a16:creationId xmlns:a16="http://schemas.microsoft.com/office/drawing/2014/main" id="{FE4BAB97-9FC1-4A5C-D5DE-D921458F0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475" y="4098925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15</a:t>
            </a:r>
            <a:endParaRPr lang="en-US" altLang="en-US" sz="1000"/>
          </a:p>
        </p:txBody>
      </p:sp>
      <p:sp>
        <p:nvSpPr>
          <p:cNvPr id="34901" name="Line 86">
            <a:extLst>
              <a:ext uri="{FF2B5EF4-FFF2-40B4-BE49-F238E27FC236}">
                <a16:creationId xmlns:a16="http://schemas.microsoft.com/office/drawing/2014/main" id="{A8B10543-BD5F-200B-1F8F-7C9E66F501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68800" y="4233863"/>
            <a:ext cx="69850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2" name="Line 87">
            <a:extLst>
              <a:ext uri="{FF2B5EF4-FFF2-40B4-BE49-F238E27FC236}">
                <a16:creationId xmlns:a16="http://schemas.microsoft.com/office/drawing/2014/main" id="{2D15BCE9-AE1E-15F8-5E14-8EAA44656F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68800" y="4602163"/>
            <a:ext cx="69850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3" name="Line 88">
            <a:extLst>
              <a:ext uri="{FF2B5EF4-FFF2-40B4-BE49-F238E27FC236}">
                <a16:creationId xmlns:a16="http://schemas.microsoft.com/office/drawing/2014/main" id="{D58C744C-DD96-5BAD-7D6B-EBD7431D06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68800" y="1636713"/>
            <a:ext cx="69850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4" name="Line 89">
            <a:extLst>
              <a:ext uri="{FF2B5EF4-FFF2-40B4-BE49-F238E27FC236}">
                <a16:creationId xmlns:a16="http://schemas.microsoft.com/office/drawing/2014/main" id="{25BDD00F-9F73-7922-56F7-F3D5A6BE9A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68800" y="2001838"/>
            <a:ext cx="69850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5" name="Line 90">
            <a:extLst>
              <a:ext uri="{FF2B5EF4-FFF2-40B4-BE49-F238E27FC236}">
                <a16:creationId xmlns:a16="http://schemas.microsoft.com/office/drawing/2014/main" id="{9D489C41-4091-AD88-7F84-7B267CEAFD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68800" y="2365375"/>
            <a:ext cx="69850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6" name="Line 91">
            <a:extLst>
              <a:ext uri="{FF2B5EF4-FFF2-40B4-BE49-F238E27FC236}">
                <a16:creationId xmlns:a16="http://schemas.microsoft.com/office/drawing/2014/main" id="{83CAF126-6894-E3EF-533C-F07DFD1858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68800" y="2730500"/>
            <a:ext cx="69850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7" name="Rectangle 92">
            <a:extLst>
              <a:ext uri="{FF2B5EF4-FFF2-40B4-BE49-F238E27FC236}">
                <a16:creationId xmlns:a16="http://schemas.microsoft.com/office/drawing/2014/main" id="{9A8A0B37-B2D0-9EE1-0DDE-F897A8F8E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163" y="1565275"/>
            <a:ext cx="92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A</a:t>
            </a:r>
            <a:endParaRPr lang="en-US" altLang="en-US" sz="1000"/>
          </a:p>
        </p:txBody>
      </p:sp>
      <p:sp>
        <p:nvSpPr>
          <p:cNvPr id="34908" name="Rectangle 93">
            <a:extLst>
              <a:ext uri="{FF2B5EF4-FFF2-40B4-BE49-F238E27FC236}">
                <a16:creationId xmlns:a16="http://schemas.microsoft.com/office/drawing/2014/main" id="{E847E93F-3FBA-16E8-716E-E564DF6EB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888" y="1612900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3</a:t>
            </a:r>
            <a:endParaRPr lang="en-US" altLang="en-US" sz="1000"/>
          </a:p>
        </p:txBody>
      </p:sp>
      <p:sp>
        <p:nvSpPr>
          <p:cNvPr id="34909" name="Rectangle 94">
            <a:extLst>
              <a:ext uri="{FF2B5EF4-FFF2-40B4-BE49-F238E27FC236}">
                <a16:creationId xmlns:a16="http://schemas.microsoft.com/office/drawing/2014/main" id="{A9EFF842-3BC9-010F-DC6F-3C6C42406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163" y="1928813"/>
            <a:ext cx="92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A</a:t>
            </a:r>
            <a:endParaRPr lang="en-US" altLang="en-US" sz="1000"/>
          </a:p>
        </p:txBody>
      </p:sp>
      <p:sp>
        <p:nvSpPr>
          <p:cNvPr id="34910" name="Rectangle 95">
            <a:extLst>
              <a:ext uri="{FF2B5EF4-FFF2-40B4-BE49-F238E27FC236}">
                <a16:creationId xmlns:a16="http://schemas.microsoft.com/office/drawing/2014/main" id="{893421D2-7E4D-CBF4-FF73-4C5C448DB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888" y="1981200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2</a:t>
            </a:r>
            <a:endParaRPr lang="en-US" altLang="en-US" sz="1000"/>
          </a:p>
        </p:txBody>
      </p:sp>
      <p:sp>
        <p:nvSpPr>
          <p:cNvPr id="34911" name="Rectangle 96">
            <a:extLst>
              <a:ext uri="{FF2B5EF4-FFF2-40B4-BE49-F238E27FC236}">
                <a16:creationId xmlns:a16="http://schemas.microsoft.com/office/drawing/2014/main" id="{3260C467-E7E4-019D-FF25-645BBB589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163" y="2289175"/>
            <a:ext cx="92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A</a:t>
            </a:r>
            <a:endParaRPr lang="en-US" altLang="en-US" sz="1000"/>
          </a:p>
        </p:txBody>
      </p:sp>
      <p:sp>
        <p:nvSpPr>
          <p:cNvPr id="34912" name="Rectangle 97">
            <a:extLst>
              <a:ext uri="{FF2B5EF4-FFF2-40B4-BE49-F238E27FC236}">
                <a16:creationId xmlns:a16="http://schemas.microsoft.com/office/drawing/2014/main" id="{81BA3857-3F70-3EDB-8CD3-C3B662422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888" y="2336800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1</a:t>
            </a:r>
            <a:endParaRPr lang="en-US" altLang="en-US" sz="1000"/>
          </a:p>
        </p:txBody>
      </p:sp>
      <p:sp>
        <p:nvSpPr>
          <p:cNvPr id="34913" name="Rectangle 98">
            <a:extLst>
              <a:ext uri="{FF2B5EF4-FFF2-40B4-BE49-F238E27FC236}">
                <a16:creationId xmlns:a16="http://schemas.microsoft.com/office/drawing/2014/main" id="{719BEB16-1C45-713A-75E2-7E5E4B273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163" y="2662238"/>
            <a:ext cx="92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A</a:t>
            </a:r>
            <a:endParaRPr lang="en-US" altLang="en-US" sz="1000"/>
          </a:p>
        </p:txBody>
      </p:sp>
      <p:sp>
        <p:nvSpPr>
          <p:cNvPr id="34914" name="Rectangle 99">
            <a:extLst>
              <a:ext uri="{FF2B5EF4-FFF2-40B4-BE49-F238E27FC236}">
                <a16:creationId xmlns:a16="http://schemas.microsoft.com/office/drawing/2014/main" id="{18C25A2D-E674-D72A-FAFB-6553BCE3F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888" y="2711450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0</a:t>
            </a:r>
            <a:endParaRPr lang="en-US" altLang="en-US" sz="1000"/>
          </a:p>
        </p:txBody>
      </p:sp>
      <p:sp>
        <p:nvSpPr>
          <p:cNvPr id="34915" name="Line 100">
            <a:extLst>
              <a:ext uri="{FF2B5EF4-FFF2-40B4-BE49-F238E27FC236}">
                <a16:creationId xmlns:a16="http://schemas.microsoft.com/office/drawing/2014/main" id="{23306898-40B4-7EBE-C77A-4D74CAB6D4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68800" y="3497263"/>
            <a:ext cx="69850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6" name="Rectangle 101">
            <a:extLst>
              <a:ext uri="{FF2B5EF4-FFF2-40B4-BE49-F238E27FC236}">
                <a16:creationId xmlns:a16="http://schemas.microsoft.com/office/drawing/2014/main" id="{CADB40E6-7E62-979F-E3E2-DD6FDE9FD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3" y="3381375"/>
            <a:ext cx="2619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Data</a:t>
            </a:r>
            <a:endParaRPr lang="en-US" altLang="en-US" sz="1000"/>
          </a:p>
        </p:txBody>
      </p:sp>
      <p:sp>
        <p:nvSpPr>
          <p:cNvPr id="34917" name="Rectangle 102">
            <a:extLst>
              <a:ext uri="{FF2B5EF4-FFF2-40B4-BE49-F238E27FC236}">
                <a16:creationId xmlns:a16="http://schemas.microsoft.com/office/drawing/2014/main" id="{F0B62813-BC55-0FF5-AA7B-0D08176F0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6863" y="3495675"/>
            <a:ext cx="2873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input</a:t>
            </a:r>
            <a:endParaRPr lang="en-US" altLang="en-US" sz="1000"/>
          </a:p>
        </p:txBody>
      </p:sp>
      <p:sp>
        <p:nvSpPr>
          <p:cNvPr id="34918" name="Line 103">
            <a:extLst>
              <a:ext uri="{FF2B5EF4-FFF2-40B4-BE49-F238E27FC236}">
                <a16:creationId xmlns:a16="http://schemas.microsoft.com/office/drawing/2014/main" id="{E34BE63E-E465-3184-6572-3921F274C1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18113" y="3497263"/>
            <a:ext cx="138112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9" name="Rectangle 104">
            <a:extLst>
              <a:ext uri="{FF2B5EF4-FFF2-40B4-BE49-F238E27FC236}">
                <a16:creationId xmlns:a16="http://schemas.microsoft.com/office/drawing/2014/main" id="{5E68C3E7-8893-B46A-6387-D59DEBB35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0038" y="3379788"/>
            <a:ext cx="2619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Data</a:t>
            </a:r>
            <a:endParaRPr lang="en-US" altLang="en-US" sz="1000"/>
          </a:p>
        </p:txBody>
      </p:sp>
      <p:sp>
        <p:nvSpPr>
          <p:cNvPr id="34920" name="Rectangle 105">
            <a:extLst>
              <a:ext uri="{FF2B5EF4-FFF2-40B4-BE49-F238E27FC236}">
                <a16:creationId xmlns:a16="http://schemas.microsoft.com/office/drawing/2014/main" id="{B89CDC31-1651-BC56-2DD5-7E266CE77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0038" y="3494088"/>
            <a:ext cx="3587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output</a:t>
            </a:r>
            <a:endParaRPr lang="en-US" altLang="en-US" sz="1000"/>
          </a:p>
        </p:txBody>
      </p:sp>
      <p:sp>
        <p:nvSpPr>
          <p:cNvPr id="34921" name="Rectangle 106">
            <a:extLst>
              <a:ext uri="{FF2B5EF4-FFF2-40B4-BE49-F238E27FC236}">
                <a16:creationId xmlns:a16="http://schemas.microsoft.com/office/drawing/2014/main" id="{9F8291B1-504C-D46E-A654-09EB6619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5008563"/>
            <a:ext cx="58896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(a) Symbol</a:t>
            </a:r>
            <a:endParaRPr lang="en-US" altLang="en-US" sz="1000"/>
          </a:p>
        </p:txBody>
      </p:sp>
      <p:sp>
        <p:nvSpPr>
          <p:cNvPr id="34922" name="Line 107">
            <a:extLst>
              <a:ext uri="{FF2B5EF4-FFF2-40B4-BE49-F238E27FC236}">
                <a16:creationId xmlns:a16="http://schemas.microsoft.com/office/drawing/2014/main" id="{638E94DC-40BA-38B9-E973-ABA5E40CC1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1938" y="4233863"/>
            <a:ext cx="249237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3" name="Rectangle 108">
            <a:extLst>
              <a:ext uri="{FF2B5EF4-FFF2-40B4-BE49-F238E27FC236}">
                <a16:creationId xmlns:a16="http://schemas.microsoft.com/office/drawing/2014/main" id="{930F49DD-5B9D-F949-6109-A62F25981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0825" y="4113213"/>
            <a:ext cx="317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Read/</a:t>
            </a:r>
            <a:endParaRPr lang="en-US" altLang="en-US" sz="1000"/>
          </a:p>
        </p:txBody>
      </p:sp>
      <p:sp>
        <p:nvSpPr>
          <p:cNvPr id="34924" name="Rectangle 109">
            <a:extLst>
              <a:ext uri="{FF2B5EF4-FFF2-40B4-BE49-F238E27FC236}">
                <a16:creationId xmlns:a16="http://schemas.microsoft.com/office/drawing/2014/main" id="{DB24203F-94FF-0617-0E7E-0FAD0783D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4233863"/>
            <a:ext cx="3190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Write</a:t>
            </a:r>
            <a:endParaRPr lang="en-US" altLang="en-US" sz="1000"/>
          </a:p>
        </p:txBody>
      </p:sp>
      <p:sp>
        <p:nvSpPr>
          <p:cNvPr id="34925" name="Rectangle 110">
            <a:extLst>
              <a:ext uri="{FF2B5EF4-FFF2-40B4-BE49-F238E27FC236}">
                <a16:creationId xmlns:a16="http://schemas.microsoft.com/office/drawing/2014/main" id="{E5C68AEF-B919-2156-2F50-8CD0B95EA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4508500"/>
            <a:ext cx="4683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Memory</a:t>
            </a:r>
            <a:endParaRPr lang="en-US" altLang="en-US" sz="1000"/>
          </a:p>
        </p:txBody>
      </p:sp>
      <p:sp>
        <p:nvSpPr>
          <p:cNvPr id="34926" name="Rectangle 111">
            <a:extLst>
              <a:ext uri="{FF2B5EF4-FFF2-40B4-BE49-F238E27FC236}">
                <a16:creationId xmlns:a16="http://schemas.microsoft.com/office/drawing/2014/main" id="{ED503B80-5845-60C1-B428-BF0A953C2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4622800"/>
            <a:ext cx="3524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enable</a:t>
            </a:r>
            <a:endParaRPr lang="en-US" altLang="en-US" sz="1000"/>
          </a:p>
        </p:txBody>
      </p:sp>
      <p:sp>
        <p:nvSpPr>
          <p:cNvPr id="34927" name="Freeform 112">
            <a:extLst>
              <a:ext uri="{FF2B5EF4-FFF2-40B4-BE49-F238E27FC236}">
                <a16:creationId xmlns:a16="http://schemas.microsoft.com/office/drawing/2014/main" id="{C2358B97-D13A-15BF-2593-A0DDB91F2476}"/>
              </a:ext>
            </a:extLst>
          </p:cNvPr>
          <p:cNvSpPr>
            <a:spLocks/>
          </p:cNvSpPr>
          <p:nvPr/>
        </p:nvSpPr>
        <p:spPr bwMode="auto">
          <a:xfrm>
            <a:off x="4438650" y="1255713"/>
            <a:ext cx="779463" cy="3689350"/>
          </a:xfrm>
          <a:custGeom>
            <a:avLst/>
            <a:gdLst>
              <a:gd name="T0" fmla="*/ 0 w 491"/>
              <a:gd name="T1" fmla="*/ 0 h 2324"/>
              <a:gd name="T2" fmla="*/ 1237398306 w 491"/>
              <a:gd name="T3" fmla="*/ 0 h 2324"/>
              <a:gd name="T4" fmla="*/ 1237398306 w 491"/>
              <a:gd name="T5" fmla="*/ 2147483646 h 2324"/>
              <a:gd name="T6" fmla="*/ 0 w 491"/>
              <a:gd name="T7" fmla="*/ 2147483646 h 2324"/>
              <a:gd name="T8" fmla="*/ 0 w 491"/>
              <a:gd name="T9" fmla="*/ 0 h 2324"/>
              <a:gd name="T10" fmla="*/ 0 w 491"/>
              <a:gd name="T11" fmla="*/ 0 h 23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91" h="2324">
                <a:moveTo>
                  <a:pt x="0" y="0"/>
                </a:moveTo>
                <a:lnTo>
                  <a:pt x="491" y="0"/>
                </a:lnTo>
                <a:lnTo>
                  <a:pt x="491" y="2324"/>
                </a:lnTo>
                <a:lnTo>
                  <a:pt x="0" y="2324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8" name="Rectangle 113">
            <a:extLst>
              <a:ext uri="{FF2B5EF4-FFF2-40B4-BE49-F238E27FC236}">
                <a16:creationId xmlns:a16="http://schemas.microsoft.com/office/drawing/2014/main" id="{44E2BECF-AE9E-3BFD-A4F5-91D1B160E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538" y="2816225"/>
            <a:ext cx="2222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16 </a:t>
            </a:r>
            <a:r>
              <a:rPr lang="en-US" altLang="en-US" sz="1000" b="0" u="none" baseline="0">
                <a:solidFill>
                  <a:srgbClr val="000000"/>
                </a:solidFill>
                <a:latin typeface="Helvetica" panose="020B0604020202020204" pitchFamily="34" charset="0"/>
              </a:rPr>
              <a:t>x</a:t>
            </a:r>
            <a:endParaRPr lang="en-US" altLang="en-US" sz="1000" b="0">
              <a:latin typeface="Helvetica" panose="020B0604020202020204" pitchFamily="34" charset="0"/>
            </a:endParaRPr>
          </a:p>
        </p:txBody>
      </p:sp>
      <p:sp>
        <p:nvSpPr>
          <p:cNvPr id="34929" name="Rectangle 115">
            <a:extLst>
              <a:ext uri="{FF2B5EF4-FFF2-40B4-BE49-F238E27FC236}">
                <a16:creationId xmlns:a16="http://schemas.microsoft.com/office/drawing/2014/main" id="{4E170183-B563-8F07-649D-DF127F820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38" y="2816225"/>
            <a:ext cx="952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 1</a:t>
            </a:r>
            <a:endParaRPr lang="en-US" altLang="en-US" sz="1000"/>
          </a:p>
        </p:txBody>
      </p:sp>
      <p:sp>
        <p:nvSpPr>
          <p:cNvPr id="34930" name="Rectangle 116">
            <a:extLst>
              <a:ext uri="{FF2B5EF4-FFF2-40B4-BE49-F238E27FC236}">
                <a16:creationId xmlns:a16="http://schemas.microsoft.com/office/drawing/2014/main" id="{45E593DB-DFB6-2126-4E7A-F62EB0003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825" y="2930525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</a:rPr>
              <a:t>RAM</a:t>
            </a:r>
            <a:endParaRPr lang="en-US" altLang="en-US" sz="1000"/>
          </a:p>
        </p:txBody>
      </p:sp>
      <p:sp>
        <p:nvSpPr>
          <p:cNvPr id="34931" name="Oval 117">
            <a:extLst>
              <a:ext uri="{FF2B5EF4-FFF2-40B4-BE49-F238E27FC236}">
                <a16:creationId xmlns:a16="http://schemas.microsoft.com/office/drawing/2014/main" id="{718AD406-8EDD-06F0-07CA-0F921D421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200" y="3124200"/>
            <a:ext cx="39688" cy="3968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4932" name="Oval 118">
            <a:extLst>
              <a:ext uri="{FF2B5EF4-FFF2-40B4-BE49-F238E27FC236}">
                <a16:creationId xmlns:a16="http://schemas.microsoft.com/office/drawing/2014/main" id="{F2090CB5-B776-9A12-D2CA-6E0376ADF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200" y="3327400"/>
            <a:ext cx="39688" cy="381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4933" name="Oval 119">
            <a:extLst>
              <a:ext uri="{FF2B5EF4-FFF2-40B4-BE49-F238E27FC236}">
                <a16:creationId xmlns:a16="http://schemas.microsoft.com/office/drawing/2014/main" id="{DBCD1C1D-30F3-088D-2CEA-02CF14332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200" y="3225800"/>
            <a:ext cx="39688" cy="381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4934" name="Oval 120">
            <a:extLst>
              <a:ext uri="{FF2B5EF4-FFF2-40B4-BE49-F238E27FC236}">
                <a16:creationId xmlns:a16="http://schemas.microsoft.com/office/drawing/2014/main" id="{98018ADF-B08C-B949-4154-24AB93DB5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550" y="3319463"/>
            <a:ext cx="38100" cy="381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4935" name="Oval 121">
            <a:extLst>
              <a:ext uri="{FF2B5EF4-FFF2-40B4-BE49-F238E27FC236}">
                <a16:creationId xmlns:a16="http://schemas.microsoft.com/office/drawing/2014/main" id="{4529C25A-1376-E0F5-F811-BC3A0E029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550" y="3524250"/>
            <a:ext cx="38100" cy="381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4936" name="Oval 122">
            <a:extLst>
              <a:ext uri="{FF2B5EF4-FFF2-40B4-BE49-F238E27FC236}">
                <a16:creationId xmlns:a16="http://schemas.microsoft.com/office/drawing/2014/main" id="{0AB55A0B-6509-0E9A-D48D-E4D7A9E30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550" y="3422650"/>
            <a:ext cx="38100" cy="3968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4937" name="Oval 123">
            <a:extLst>
              <a:ext uri="{FF2B5EF4-FFF2-40B4-BE49-F238E27FC236}">
                <a16:creationId xmlns:a16="http://schemas.microsoft.com/office/drawing/2014/main" id="{7A7E7E8F-5061-D347-3FB9-5A9547E2B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200" y="2157413"/>
            <a:ext cx="39688" cy="381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4938" name="Oval 124">
            <a:extLst>
              <a:ext uri="{FF2B5EF4-FFF2-40B4-BE49-F238E27FC236}">
                <a16:creationId xmlns:a16="http://schemas.microsoft.com/office/drawing/2014/main" id="{15EDBC7D-EF71-0703-E99A-32A1AE194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200" y="1431925"/>
            <a:ext cx="39688" cy="381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4939" name="Oval 125">
            <a:extLst>
              <a:ext uri="{FF2B5EF4-FFF2-40B4-BE49-F238E27FC236}">
                <a16:creationId xmlns:a16="http://schemas.microsoft.com/office/drawing/2014/main" id="{934FA14E-ACD6-6E24-B4DC-B1B6369FD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200" y="4140200"/>
            <a:ext cx="39688" cy="3968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4940" name="Oval 126">
            <a:extLst>
              <a:ext uri="{FF2B5EF4-FFF2-40B4-BE49-F238E27FC236}">
                <a16:creationId xmlns:a16="http://schemas.microsoft.com/office/drawing/2014/main" id="{655DEA14-739E-9F11-E369-FEE29DC86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2713" y="6402388"/>
            <a:ext cx="39687" cy="381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>
            <a:extLst>
              <a:ext uri="{FF2B5EF4-FFF2-40B4-BE49-F238E27FC236}">
                <a16:creationId xmlns:a16="http://schemas.microsoft.com/office/drawing/2014/main" id="{70F26558-AB31-A7FD-1CA3-C589C406D4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u="none" baseline="0"/>
              <a:t>Chapter 9   </a:t>
            </a:r>
            <a:fld id="{370F6A40-C019-444A-B573-7167A07FCDFC}" type="slidenum">
              <a:rPr lang="en-US" altLang="en-US" sz="1600" b="0" u="none" baseline="0" smtClean="0"/>
              <a:pPr/>
              <a:t>15</a:t>
            </a:fld>
            <a:endParaRPr lang="en-US" altLang="en-US" sz="1600" b="0" u="none" baseline="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7C1392E5-DF72-90BE-D92F-C30F1F5383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 RAM (DRAM)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E27C1C01-0F59-D74E-4E1E-629DBB5ADE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en-US"/>
              <a:t>Basic Principle: Storage of information on capacitors.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/>
              <a:t>Charge and discharge of capacitor to change stored value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/>
              <a:t>Use of transistor as “switch” to: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/>
              <a:t>Store charge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/>
              <a:t>Charge or discharge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/>
              <a:t>See next slide for circuit, hydraulic analogy, and logical model.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>
            <a:extLst>
              <a:ext uri="{FF2B5EF4-FFF2-40B4-BE49-F238E27FC236}">
                <a16:creationId xmlns:a16="http://schemas.microsoft.com/office/drawing/2014/main" id="{C69CC245-06C2-650D-7DD6-3E6B55F38C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u="none" baseline="0"/>
              <a:t>Chapter 9   </a:t>
            </a:r>
            <a:fld id="{D65D3DF3-27AA-4612-B31B-50DF5AACE47D}" type="slidenum">
              <a:rPr lang="en-US" altLang="en-US" sz="1600" b="0" u="none" baseline="0" smtClean="0"/>
              <a:pPr/>
              <a:t>16</a:t>
            </a:fld>
            <a:endParaRPr lang="en-US" altLang="en-US" sz="1600" b="0" u="none" baseline="0"/>
          </a:p>
        </p:txBody>
      </p:sp>
      <p:grpSp>
        <p:nvGrpSpPr>
          <p:cNvPr id="734381" name="Group 173">
            <a:extLst>
              <a:ext uri="{FF2B5EF4-FFF2-40B4-BE49-F238E27FC236}">
                <a16:creationId xmlns:a16="http://schemas.microsoft.com/office/drawing/2014/main" id="{82FDC306-CD62-BA61-EAB4-FD9980A7C55E}"/>
              </a:ext>
            </a:extLst>
          </p:cNvPr>
          <p:cNvGrpSpPr>
            <a:grpSpLocks/>
          </p:cNvGrpSpPr>
          <p:nvPr/>
        </p:nvGrpSpPr>
        <p:grpSpPr bwMode="auto">
          <a:xfrm>
            <a:off x="6616700" y="5214938"/>
            <a:ext cx="2349500" cy="231775"/>
            <a:chOff x="4164" y="3281"/>
            <a:chExt cx="1480" cy="146"/>
          </a:xfrm>
        </p:grpSpPr>
        <p:sp>
          <p:nvSpPr>
            <p:cNvPr id="37008" name="Freeform 160">
              <a:extLst>
                <a:ext uri="{FF2B5EF4-FFF2-40B4-BE49-F238E27FC236}">
                  <a16:creationId xmlns:a16="http://schemas.microsoft.com/office/drawing/2014/main" id="{1CD24DC9-4183-3F68-0F88-76549E66A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4" y="3403"/>
              <a:ext cx="160" cy="24"/>
            </a:xfrm>
            <a:custGeom>
              <a:avLst/>
              <a:gdLst>
                <a:gd name="T0" fmla="*/ 0 w 80"/>
                <a:gd name="T1" fmla="*/ 40 h 12"/>
                <a:gd name="T2" fmla="*/ 36 w 80"/>
                <a:gd name="T3" fmla="*/ 0 h 12"/>
                <a:gd name="T4" fmla="*/ 88 w 80"/>
                <a:gd name="T5" fmla="*/ 24 h 12"/>
                <a:gd name="T6" fmla="*/ 124 w 80"/>
                <a:gd name="T7" fmla="*/ 0 h 12"/>
                <a:gd name="T8" fmla="*/ 160 w 80"/>
                <a:gd name="T9" fmla="*/ 24 h 12"/>
                <a:gd name="T10" fmla="*/ 200 w 80"/>
                <a:gd name="T11" fmla="*/ 0 h 12"/>
                <a:gd name="T12" fmla="*/ 252 w 80"/>
                <a:gd name="T13" fmla="*/ 36 h 12"/>
                <a:gd name="T14" fmla="*/ 276 w 80"/>
                <a:gd name="T15" fmla="*/ 0 h 12"/>
                <a:gd name="T16" fmla="*/ 312 w 80"/>
                <a:gd name="T17" fmla="*/ 28 h 12"/>
                <a:gd name="T18" fmla="*/ 320 w 80"/>
                <a:gd name="T19" fmla="*/ 48 h 12"/>
                <a:gd name="T20" fmla="*/ 0 w 80"/>
                <a:gd name="T21" fmla="*/ 44 h 12"/>
                <a:gd name="T22" fmla="*/ 0 w 80"/>
                <a:gd name="T23" fmla="*/ 40 h 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0" h="12">
                  <a:moveTo>
                    <a:pt x="0" y="1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59" y="9"/>
                    <a:pt x="80" y="12"/>
                    <a:pt x="80" y="12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9" name="Freeform 107">
              <a:extLst>
                <a:ext uri="{FF2B5EF4-FFF2-40B4-BE49-F238E27FC236}">
                  <a16:creationId xmlns:a16="http://schemas.microsoft.com/office/drawing/2014/main" id="{9E5A68F7-D457-6E6D-176C-EA9CFF458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4" y="3281"/>
              <a:ext cx="740" cy="144"/>
            </a:xfrm>
            <a:custGeom>
              <a:avLst/>
              <a:gdLst>
                <a:gd name="T0" fmla="*/ 0 w 740"/>
                <a:gd name="T1" fmla="*/ 216 h 96"/>
                <a:gd name="T2" fmla="*/ 0 w 740"/>
                <a:gd name="T3" fmla="*/ 63 h 96"/>
                <a:gd name="T4" fmla="*/ 44 w 740"/>
                <a:gd name="T5" fmla="*/ 9 h 96"/>
                <a:gd name="T6" fmla="*/ 86 w 740"/>
                <a:gd name="T7" fmla="*/ 54 h 96"/>
                <a:gd name="T8" fmla="*/ 128 w 740"/>
                <a:gd name="T9" fmla="*/ 9 h 96"/>
                <a:gd name="T10" fmla="*/ 172 w 740"/>
                <a:gd name="T11" fmla="*/ 54 h 96"/>
                <a:gd name="T12" fmla="*/ 218 w 740"/>
                <a:gd name="T13" fmla="*/ 5 h 96"/>
                <a:gd name="T14" fmla="*/ 254 w 740"/>
                <a:gd name="T15" fmla="*/ 45 h 96"/>
                <a:gd name="T16" fmla="*/ 294 w 740"/>
                <a:gd name="T17" fmla="*/ 0 h 96"/>
                <a:gd name="T18" fmla="*/ 330 w 740"/>
                <a:gd name="T19" fmla="*/ 54 h 96"/>
                <a:gd name="T20" fmla="*/ 372 w 740"/>
                <a:gd name="T21" fmla="*/ 9 h 96"/>
                <a:gd name="T22" fmla="*/ 412 w 740"/>
                <a:gd name="T23" fmla="*/ 54 h 96"/>
                <a:gd name="T24" fmla="*/ 454 w 740"/>
                <a:gd name="T25" fmla="*/ 18 h 96"/>
                <a:gd name="T26" fmla="*/ 498 w 740"/>
                <a:gd name="T27" fmla="*/ 50 h 96"/>
                <a:gd name="T28" fmla="*/ 536 w 740"/>
                <a:gd name="T29" fmla="*/ 9 h 96"/>
                <a:gd name="T30" fmla="*/ 578 w 740"/>
                <a:gd name="T31" fmla="*/ 59 h 96"/>
                <a:gd name="T32" fmla="*/ 620 w 740"/>
                <a:gd name="T33" fmla="*/ 9 h 96"/>
                <a:gd name="T34" fmla="*/ 656 w 740"/>
                <a:gd name="T35" fmla="*/ 59 h 96"/>
                <a:gd name="T36" fmla="*/ 702 w 740"/>
                <a:gd name="T37" fmla="*/ 9 h 96"/>
                <a:gd name="T38" fmla="*/ 738 w 740"/>
                <a:gd name="T39" fmla="*/ 63 h 96"/>
                <a:gd name="T40" fmla="*/ 740 w 740"/>
                <a:gd name="T41" fmla="*/ 212 h 96"/>
                <a:gd name="T42" fmla="*/ 0 w 740"/>
                <a:gd name="T43" fmla="*/ 216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40" h="96">
                  <a:moveTo>
                    <a:pt x="0" y="96"/>
                  </a:moveTo>
                  <a:lnTo>
                    <a:pt x="0" y="28"/>
                  </a:lnTo>
                  <a:lnTo>
                    <a:pt x="44" y="4"/>
                  </a:lnTo>
                  <a:lnTo>
                    <a:pt x="86" y="24"/>
                  </a:lnTo>
                  <a:lnTo>
                    <a:pt x="128" y="4"/>
                  </a:lnTo>
                  <a:lnTo>
                    <a:pt x="172" y="24"/>
                  </a:lnTo>
                  <a:lnTo>
                    <a:pt x="218" y="2"/>
                  </a:lnTo>
                  <a:lnTo>
                    <a:pt x="254" y="20"/>
                  </a:lnTo>
                  <a:lnTo>
                    <a:pt x="294" y="0"/>
                  </a:lnTo>
                  <a:lnTo>
                    <a:pt x="330" y="24"/>
                  </a:lnTo>
                  <a:lnTo>
                    <a:pt x="372" y="4"/>
                  </a:lnTo>
                  <a:lnTo>
                    <a:pt x="412" y="24"/>
                  </a:lnTo>
                  <a:lnTo>
                    <a:pt x="454" y="8"/>
                  </a:lnTo>
                  <a:lnTo>
                    <a:pt x="498" y="22"/>
                  </a:lnTo>
                  <a:lnTo>
                    <a:pt x="536" y="4"/>
                  </a:lnTo>
                  <a:lnTo>
                    <a:pt x="578" y="26"/>
                  </a:lnTo>
                  <a:lnTo>
                    <a:pt x="620" y="4"/>
                  </a:lnTo>
                  <a:lnTo>
                    <a:pt x="656" y="26"/>
                  </a:lnTo>
                  <a:lnTo>
                    <a:pt x="702" y="4"/>
                  </a:lnTo>
                  <a:lnTo>
                    <a:pt x="738" y="28"/>
                  </a:lnTo>
                  <a:lnTo>
                    <a:pt x="740" y="9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4361" name="Group 153">
            <a:extLst>
              <a:ext uri="{FF2B5EF4-FFF2-40B4-BE49-F238E27FC236}">
                <a16:creationId xmlns:a16="http://schemas.microsoft.com/office/drawing/2014/main" id="{7AB14752-D198-FC88-3712-03C579660FA8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5108575"/>
            <a:ext cx="2330450" cy="360363"/>
            <a:chOff x="2427" y="3217"/>
            <a:chExt cx="1468" cy="227"/>
          </a:xfrm>
        </p:grpSpPr>
        <p:sp>
          <p:nvSpPr>
            <p:cNvPr id="37006" name="Freeform 84">
              <a:extLst>
                <a:ext uri="{FF2B5EF4-FFF2-40B4-BE49-F238E27FC236}">
                  <a16:creationId xmlns:a16="http://schemas.microsoft.com/office/drawing/2014/main" id="{3D7B8C52-6A4F-F125-FDC0-1287EB147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5" y="3217"/>
              <a:ext cx="160" cy="226"/>
            </a:xfrm>
            <a:custGeom>
              <a:avLst/>
              <a:gdLst>
                <a:gd name="T0" fmla="*/ 0 w 160"/>
                <a:gd name="T1" fmla="*/ 55 h 136"/>
                <a:gd name="T2" fmla="*/ 18 w 160"/>
                <a:gd name="T3" fmla="*/ 0 h 136"/>
                <a:gd name="T4" fmla="*/ 44 w 160"/>
                <a:gd name="T5" fmla="*/ 33 h 136"/>
                <a:gd name="T6" fmla="*/ 62 w 160"/>
                <a:gd name="T7" fmla="*/ 0 h 136"/>
                <a:gd name="T8" fmla="*/ 80 w 160"/>
                <a:gd name="T9" fmla="*/ 33 h 136"/>
                <a:gd name="T10" fmla="*/ 100 w 160"/>
                <a:gd name="T11" fmla="*/ 0 h 136"/>
                <a:gd name="T12" fmla="*/ 126 w 160"/>
                <a:gd name="T13" fmla="*/ 50 h 136"/>
                <a:gd name="T14" fmla="*/ 140 w 160"/>
                <a:gd name="T15" fmla="*/ 0 h 136"/>
                <a:gd name="T16" fmla="*/ 160 w 160"/>
                <a:gd name="T17" fmla="*/ 50 h 136"/>
                <a:gd name="T18" fmla="*/ 160 w 160"/>
                <a:gd name="T19" fmla="*/ 376 h 136"/>
                <a:gd name="T20" fmla="*/ 0 w 160"/>
                <a:gd name="T21" fmla="*/ 376 h 136"/>
                <a:gd name="T22" fmla="*/ 0 w 160"/>
                <a:gd name="T23" fmla="*/ 55 h 1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0" h="136">
                  <a:moveTo>
                    <a:pt x="0" y="20"/>
                  </a:moveTo>
                  <a:lnTo>
                    <a:pt x="18" y="0"/>
                  </a:lnTo>
                  <a:lnTo>
                    <a:pt x="44" y="12"/>
                  </a:lnTo>
                  <a:lnTo>
                    <a:pt x="62" y="0"/>
                  </a:lnTo>
                  <a:lnTo>
                    <a:pt x="80" y="12"/>
                  </a:lnTo>
                  <a:lnTo>
                    <a:pt x="100" y="0"/>
                  </a:lnTo>
                  <a:lnTo>
                    <a:pt x="126" y="18"/>
                  </a:lnTo>
                  <a:lnTo>
                    <a:pt x="140" y="0"/>
                  </a:lnTo>
                  <a:lnTo>
                    <a:pt x="160" y="18"/>
                  </a:lnTo>
                  <a:lnTo>
                    <a:pt x="160" y="136"/>
                  </a:lnTo>
                  <a:lnTo>
                    <a:pt x="0" y="1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7" name="Freeform 150">
              <a:extLst>
                <a:ext uri="{FF2B5EF4-FFF2-40B4-BE49-F238E27FC236}">
                  <a16:creationId xmlns:a16="http://schemas.microsoft.com/office/drawing/2014/main" id="{F20D5864-28B1-4AF1-E185-69977843B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7" y="3304"/>
              <a:ext cx="732" cy="140"/>
            </a:xfrm>
            <a:custGeom>
              <a:avLst/>
              <a:gdLst>
                <a:gd name="T0" fmla="*/ 0 w 732"/>
                <a:gd name="T1" fmla="*/ 114 h 172"/>
                <a:gd name="T2" fmla="*/ 0 w 732"/>
                <a:gd name="T3" fmla="*/ 29 h 172"/>
                <a:gd name="T4" fmla="*/ 40 w 732"/>
                <a:gd name="T5" fmla="*/ 4 h 172"/>
                <a:gd name="T6" fmla="*/ 82 w 732"/>
                <a:gd name="T7" fmla="*/ 19 h 172"/>
                <a:gd name="T8" fmla="*/ 124 w 732"/>
                <a:gd name="T9" fmla="*/ 4 h 172"/>
                <a:gd name="T10" fmla="*/ 168 w 732"/>
                <a:gd name="T11" fmla="*/ 19 h 172"/>
                <a:gd name="T12" fmla="*/ 214 w 732"/>
                <a:gd name="T13" fmla="*/ 2 h 172"/>
                <a:gd name="T14" fmla="*/ 252 w 732"/>
                <a:gd name="T15" fmla="*/ 17 h 172"/>
                <a:gd name="T16" fmla="*/ 290 w 732"/>
                <a:gd name="T17" fmla="*/ 2 h 172"/>
                <a:gd name="T18" fmla="*/ 326 w 732"/>
                <a:gd name="T19" fmla="*/ 19 h 172"/>
                <a:gd name="T20" fmla="*/ 368 w 732"/>
                <a:gd name="T21" fmla="*/ 4 h 172"/>
                <a:gd name="T22" fmla="*/ 408 w 732"/>
                <a:gd name="T23" fmla="*/ 19 h 172"/>
                <a:gd name="T24" fmla="*/ 450 w 732"/>
                <a:gd name="T25" fmla="*/ 8 h 172"/>
                <a:gd name="T26" fmla="*/ 494 w 732"/>
                <a:gd name="T27" fmla="*/ 16 h 172"/>
                <a:gd name="T28" fmla="*/ 532 w 732"/>
                <a:gd name="T29" fmla="*/ 4 h 172"/>
                <a:gd name="T30" fmla="*/ 572 w 732"/>
                <a:gd name="T31" fmla="*/ 20 h 172"/>
                <a:gd name="T32" fmla="*/ 616 w 732"/>
                <a:gd name="T33" fmla="*/ 4 h 172"/>
                <a:gd name="T34" fmla="*/ 656 w 732"/>
                <a:gd name="T35" fmla="*/ 16 h 172"/>
                <a:gd name="T36" fmla="*/ 700 w 732"/>
                <a:gd name="T37" fmla="*/ 0 h 172"/>
                <a:gd name="T38" fmla="*/ 732 w 732"/>
                <a:gd name="T39" fmla="*/ 16 h 172"/>
                <a:gd name="T40" fmla="*/ 732 w 732"/>
                <a:gd name="T41" fmla="*/ 112 h 172"/>
                <a:gd name="T42" fmla="*/ 0 w 732"/>
                <a:gd name="T43" fmla="*/ 114 h 17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32" h="172">
                  <a:moveTo>
                    <a:pt x="0" y="172"/>
                  </a:moveTo>
                  <a:lnTo>
                    <a:pt x="0" y="44"/>
                  </a:lnTo>
                  <a:lnTo>
                    <a:pt x="40" y="6"/>
                  </a:lnTo>
                  <a:lnTo>
                    <a:pt x="82" y="28"/>
                  </a:lnTo>
                  <a:lnTo>
                    <a:pt x="124" y="6"/>
                  </a:lnTo>
                  <a:lnTo>
                    <a:pt x="168" y="28"/>
                  </a:lnTo>
                  <a:lnTo>
                    <a:pt x="214" y="4"/>
                  </a:lnTo>
                  <a:lnTo>
                    <a:pt x="252" y="26"/>
                  </a:lnTo>
                  <a:lnTo>
                    <a:pt x="290" y="4"/>
                  </a:lnTo>
                  <a:lnTo>
                    <a:pt x="326" y="28"/>
                  </a:lnTo>
                  <a:lnTo>
                    <a:pt x="368" y="6"/>
                  </a:lnTo>
                  <a:lnTo>
                    <a:pt x="408" y="28"/>
                  </a:lnTo>
                  <a:lnTo>
                    <a:pt x="450" y="12"/>
                  </a:lnTo>
                  <a:lnTo>
                    <a:pt x="494" y="24"/>
                  </a:lnTo>
                  <a:lnTo>
                    <a:pt x="532" y="6"/>
                  </a:lnTo>
                  <a:lnTo>
                    <a:pt x="572" y="30"/>
                  </a:lnTo>
                  <a:lnTo>
                    <a:pt x="616" y="6"/>
                  </a:lnTo>
                  <a:lnTo>
                    <a:pt x="656" y="24"/>
                  </a:lnTo>
                  <a:lnTo>
                    <a:pt x="700" y="0"/>
                  </a:lnTo>
                  <a:lnTo>
                    <a:pt x="732" y="24"/>
                  </a:lnTo>
                  <a:lnTo>
                    <a:pt x="732" y="168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4353" name="Group 145">
            <a:extLst>
              <a:ext uri="{FF2B5EF4-FFF2-40B4-BE49-F238E27FC236}">
                <a16:creationId xmlns:a16="http://schemas.microsoft.com/office/drawing/2014/main" id="{EC4F9B6B-2871-E892-AC4D-C36770801EC8}"/>
              </a:ext>
            </a:extLst>
          </p:cNvPr>
          <p:cNvGrpSpPr>
            <a:grpSpLocks/>
          </p:cNvGrpSpPr>
          <p:nvPr/>
        </p:nvGrpSpPr>
        <p:grpSpPr bwMode="auto">
          <a:xfrm>
            <a:off x="6613525" y="3808413"/>
            <a:ext cx="2339975" cy="323850"/>
            <a:chOff x="4160" y="2394"/>
            <a:chExt cx="1474" cy="204"/>
          </a:xfrm>
        </p:grpSpPr>
        <p:sp>
          <p:nvSpPr>
            <p:cNvPr id="37004" name="Freeform 138">
              <a:extLst>
                <a:ext uri="{FF2B5EF4-FFF2-40B4-BE49-F238E27FC236}">
                  <a16:creationId xmlns:a16="http://schemas.microsoft.com/office/drawing/2014/main" id="{BB01235F-D867-76BF-06AF-F2236DADD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4" y="2394"/>
              <a:ext cx="160" cy="204"/>
            </a:xfrm>
            <a:custGeom>
              <a:avLst/>
              <a:gdLst>
                <a:gd name="T0" fmla="*/ 0 w 80"/>
                <a:gd name="T1" fmla="*/ 98 h 69"/>
                <a:gd name="T2" fmla="*/ 36 w 80"/>
                <a:gd name="T3" fmla="*/ 0 h 69"/>
                <a:gd name="T4" fmla="*/ 88 w 80"/>
                <a:gd name="T5" fmla="*/ 62 h 69"/>
                <a:gd name="T6" fmla="*/ 124 w 80"/>
                <a:gd name="T7" fmla="*/ 0 h 69"/>
                <a:gd name="T8" fmla="*/ 160 w 80"/>
                <a:gd name="T9" fmla="*/ 62 h 69"/>
                <a:gd name="T10" fmla="*/ 200 w 80"/>
                <a:gd name="T11" fmla="*/ 0 h 69"/>
                <a:gd name="T12" fmla="*/ 252 w 80"/>
                <a:gd name="T13" fmla="*/ 80 h 69"/>
                <a:gd name="T14" fmla="*/ 280 w 80"/>
                <a:gd name="T15" fmla="*/ 0 h 69"/>
                <a:gd name="T16" fmla="*/ 320 w 80"/>
                <a:gd name="T17" fmla="*/ 80 h 69"/>
                <a:gd name="T18" fmla="*/ 320 w 80"/>
                <a:gd name="T19" fmla="*/ 603 h 69"/>
                <a:gd name="T20" fmla="*/ 4 w 80"/>
                <a:gd name="T21" fmla="*/ 603 h 69"/>
                <a:gd name="T22" fmla="*/ 0 w 80"/>
                <a:gd name="T23" fmla="*/ 98 h 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0" h="69">
                  <a:moveTo>
                    <a:pt x="0" y="1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8" y="69"/>
                    <a:pt x="80" y="69"/>
                    <a:pt x="80" y="69"/>
                  </a:cubicBezTo>
                  <a:cubicBezTo>
                    <a:pt x="1" y="69"/>
                    <a:pt x="1" y="69"/>
                    <a:pt x="1" y="69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5" name="Freeform 96">
              <a:extLst>
                <a:ext uri="{FF2B5EF4-FFF2-40B4-BE49-F238E27FC236}">
                  <a16:creationId xmlns:a16="http://schemas.microsoft.com/office/drawing/2014/main" id="{B54257E8-41DE-E2C6-2159-6EAA091A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" y="2573"/>
              <a:ext cx="738" cy="24"/>
            </a:xfrm>
            <a:custGeom>
              <a:avLst/>
              <a:gdLst>
                <a:gd name="T0" fmla="*/ 0 w 738"/>
                <a:gd name="T1" fmla="*/ 24 h 24"/>
                <a:gd name="T2" fmla="*/ 8 w 738"/>
                <a:gd name="T3" fmla="*/ 16 h 24"/>
                <a:gd name="T4" fmla="*/ 36 w 738"/>
                <a:gd name="T5" fmla="*/ 0 h 24"/>
                <a:gd name="T6" fmla="*/ 80 w 738"/>
                <a:gd name="T7" fmla="*/ 20 h 24"/>
                <a:gd name="T8" fmla="*/ 122 w 738"/>
                <a:gd name="T9" fmla="*/ 0 h 24"/>
                <a:gd name="T10" fmla="*/ 166 w 738"/>
                <a:gd name="T11" fmla="*/ 20 h 24"/>
                <a:gd name="T12" fmla="*/ 208 w 738"/>
                <a:gd name="T13" fmla="*/ 0 h 24"/>
                <a:gd name="T14" fmla="*/ 248 w 738"/>
                <a:gd name="T15" fmla="*/ 20 h 24"/>
                <a:gd name="T16" fmla="*/ 286 w 738"/>
                <a:gd name="T17" fmla="*/ 0 h 24"/>
                <a:gd name="T18" fmla="*/ 324 w 738"/>
                <a:gd name="T19" fmla="*/ 20 h 24"/>
                <a:gd name="T20" fmla="*/ 366 w 738"/>
                <a:gd name="T21" fmla="*/ 0 h 24"/>
                <a:gd name="T22" fmla="*/ 408 w 738"/>
                <a:gd name="T23" fmla="*/ 18 h 24"/>
                <a:gd name="T24" fmla="*/ 448 w 738"/>
                <a:gd name="T25" fmla="*/ 4 h 24"/>
                <a:gd name="T26" fmla="*/ 492 w 738"/>
                <a:gd name="T27" fmla="*/ 18 h 24"/>
                <a:gd name="T28" fmla="*/ 530 w 738"/>
                <a:gd name="T29" fmla="*/ 0 h 24"/>
                <a:gd name="T30" fmla="*/ 570 w 738"/>
                <a:gd name="T31" fmla="*/ 22 h 24"/>
                <a:gd name="T32" fmla="*/ 614 w 738"/>
                <a:gd name="T33" fmla="*/ 0 h 24"/>
                <a:gd name="T34" fmla="*/ 652 w 738"/>
                <a:gd name="T35" fmla="*/ 18 h 24"/>
                <a:gd name="T36" fmla="*/ 696 w 738"/>
                <a:gd name="T37" fmla="*/ 0 h 24"/>
                <a:gd name="T38" fmla="*/ 738 w 738"/>
                <a:gd name="T39" fmla="*/ 18 h 24"/>
                <a:gd name="T40" fmla="*/ 738 w 738"/>
                <a:gd name="T41" fmla="*/ 24 h 2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38" h="24">
                  <a:moveTo>
                    <a:pt x="0" y="24"/>
                  </a:moveTo>
                  <a:lnTo>
                    <a:pt x="8" y="16"/>
                  </a:lnTo>
                  <a:lnTo>
                    <a:pt x="36" y="0"/>
                  </a:lnTo>
                  <a:lnTo>
                    <a:pt x="80" y="20"/>
                  </a:lnTo>
                  <a:lnTo>
                    <a:pt x="122" y="0"/>
                  </a:lnTo>
                  <a:lnTo>
                    <a:pt x="166" y="20"/>
                  </a:lnTo>
                  <a:lnTo>
                    <a:pt x="208" y="0"/>
                  </a:lnTo>
                  <a:lnTo>
                    <a:pt x="248" y="20"/>
                  </a:lnTo>
                  <a:lnTo>
                    <a:pt x="286" y="0"/>
                  </a:lnTo>
                  <a:lnTo>
                    <a:pt x="324" y="20"/>
                  </a:lnTo>
                  <a:lnTo>
                    <a:pt x="366" y="0"/>
                  </a:lnTo>
                  <a:lnTo>
                    <a:pt x="408" y="18"/>
                  </a:lnTo>
                  <a:lnTo>
                    <a:pt x="448" y="4"/>
                  </a:lnTo>
                  <a:lnTo>
                    <a:pt x="492" y="18"/>
                  </a:lnTo>
                  <a:lnTo>
                    <a:pt x="530" y="0"/>
                  </a:lnTo>
                  <a:lnTo>
                    <a:pt x="570" y="22"/>
                  </a:lnTo>
                  <a:lnTo>
                    <a:pt x="614" y="0"/>
                  </a:lnTo>
                  <a:lnTo>
                    <a:pt x="652" y="18"/>
                  </a:lnTo>
                  <a:lnTo>
                    <a:pt x="696" y="0"/>
                  </a:lnTo>
                  <a:lnTo>
                    <a:pt x="738" y="18"/>
                  </a:lnTo>
                  <a:lnTo>
                    <a:pt x="738" y="24"/>
                  </a:lnTo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4354" name="Group 146">
            <a:extLst>
              <a:ext uri="{FF2B5EF4-FFF2-40B4-BE49-F238E27FC236}">
                <a16:creationId xmlns:a16="http://schemas.microsoft.com/office/drawing/2014/main" id="{4F72BA38-3A28-1B71-43A2-DB0143BB4094}"/>
              </a:ext>
            </a:extLst>
          </p:cNvPr>
          <p:cNvGrpSpPr>
            <a:grpSpLocks/>
          </p:cNvGrpSpPr>
          <p:nvPr/>
        </p:nvGrpSpPr>
        <p:grpSpPr bwMode="auto">
          <a:xfrm>
            <a:off x="6586538" y="3946525"/>
            <a:ext cx="2349500" cy="185738"/>
            <a:chOff x="4157" y="2481"/>
            <a:chExt cx="1480" cy="117"/>
          </a:xfrm>
        </p:grpSpPr>
        <p:sp>
          <p:nvSpPr>
            <p:cNvPr id="37002" name="Freeform 143">
              <a:extLst>
                <a:ext uri="{FF2B5EF4-FFF2-40B4-BE49-F238E27FC236}">
                  <a16:creationId xmlns:a16="http://schemas.microsoft.com/office/drawing/2014/main" id="{82F087B8-5C08-951F-F968-13F833097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7" y="2481"/>
              <a:ext cx="160" cy="117"/>
            </a:xfrm>
            <a:custGeom>
              <a:avLst/>
              <a:gdLst>
                <a:gd name="T0" fmla="*/ 0 w 80"/>
                <a:gd name="T1" fmla="*/ 32 h 69"/>
                <a:gd name="T2" fmla="*/ 36 w 80"/>
                <a:gd name="T3" fmla="*/ 0 h 69"/>
                <a:gd name="T4" fmla="*/ 88 w 80"/>
                <a:gd name="T5" fmla="*/ 20 h 69"/>
                <a:gd name="T6" fmla="*/ 124 w 80"/>
                <a:gd name="T7" fmla="*/ 0 h 69"/>
                <a:gd name="T8" fmla="*/ 160 w 80"/>
                <a:gd name="T9" fmla="*/ 20 h 69"/>
                <a:gd name="T10" fmla="*/ 200 w 80"/>
                <a:gd name="T11" fmla="*/ 0 h 69"/>
                <a:gd name="T12" fmla="*/ 252 w 80"/>
                <a:gd name="T13" fmla="*/ 25 h 69"/>
                <a:gd name="T14" fmla="*/ 280 w 80"/>
                <a:gd name="T15" fmla="*/ 0 h 69"/>
                <a:gd name="T16" fmla="*/ 320 w 80"/>
                <a:gd name="T17" fmla="*/ 25 h 69"/>
                <a:gd name="T18" fmla="*/ 320 w 80"/>
                <a:gd name="T19" fmla="*/ 198 h 69"/>
                <a:gd name="T20" fmla="*/ 4 w 80"/>
                <a:gd name="T21" fmla="*/ 198 h 69"/>
                <a:gd name="T22" fmla="*/ 0 w 80"/>
                <a:gd name="T23" fmla="*/ 32 h 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0" h="69">
                  <a:moveTo>
                    <a:pt x="0" y="1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8" y="69"/>
                    <a:pt x="80" y="69"/>
                    <a:pt x="80" y="69"/>
                  </a:cubicBezTo>
                  <a:cubicBezTo>
                    <a:pt x="1" y="69"/>
                    <a:pt x="1" y="69"/>
                    <a:pt x="1" y="69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3" name="Freeform 141">
              <a:extLst>
                <a:ext uri="{FF2B5EF4-FFF2-40B4-BE49-F238E27FC236}">
                  <a16:creationId xmlns:a16="http://schemas.microsoft.com/office/drawing/2014/main" id="{432AFD19-64FA-A9FD-07D4-9E96EAEB2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" y="2549"/>
              <a:ext cx="738" cy="48"/>
            </a:xfrm>
            <a:custGeom>
              <a:avLst/>
              <a:gdLst>
                <a:gd name="T0" fmla="*/ 0 w 738"/>
                <a:gd name="T1" fmla="*/ 96 h 24"/>
                <a:gd name="T2" fmla="*/ 8 w 738"/>
                <a:gd name="T3" fmla="*/ 64 h 24"/>
                <a:gd name="T4" fmla="*/ 36 w 738"/>
                <a:gd name="T5" fmla="*/ 0 h 24"/>
                <a:gd name="T6" fmla="*/ 80 w 738"/>
                <a:gd name="T7" fmla="*/ 80 h 24"/>
                <a:gd name="T8" fmla="*/ 122 w 738"/>
                <a:gd name="T9" fmla="*/ 0 h 24"/>
                <a:gd name="T10" fmla="*/ 166 w 738"/>
                <a:gd name="T11" fmla="*/ 80 h 24"/>
                <a:gd name="T12" fmla="*/ 208 w 738"/>
                <a:gd name="T13" fmla="*/ 0 h 24"/>
                <a:gd name="T14" fmla="*/ 248 w 738"/>
                <a:gd name="T15" fmla="*/ 80 h 24"/>
                <a:gd name="T16" fmla="*/ 286 w 738"/>
                <a:gd name="T17" fmla="*/ 0 h 24"/>
                <a:gd name="T18" fmla="*/ 324 w 738"/>
                <a:gd name="T19" fmla="*/ 80 h 24"/>
                <a:gd name="T20" fmla="*/ 366 w 738"/>
                <a:gd name="T21" fmla="*/ 0 h 24"/>
                <a:gd name="T22" fmla="*/ 408 w 738"/>
                <a:gd name="T23" fmla="*/ 72 h 24"/>
                <a:gd name="T24" fmla="*/ 448 w 738"/>
                <a:gd name="T25" fmla="*/ 16 h 24"/>
                <a:gd name="T26" fmla="*/ 492 w 738"/>
                <a:gd name="T27" fmla="*/ 72 h 24"/>
                <a:gd name="T28" fmla="*/ 530 w 738"/>
                <a:gd name="T29" fmla="*/ 0 h 24"/>
                <a:gd name="T30" fmla="*/ 570 w 738"/>
                <a:gd name="T31" fmla="*/ 88 h 24"/>
                <a:gd name="T32" fmla="*/ 614 w 738"/>
                <a:gd name="T33" fmla="*/ 0 h 24"/>
                <a:gd name="T34" fmla="*/ 652 w 738"/>
                <a:gd name="T35" fmla="*/ 72 h 24"/>
                <a:gd name="T36" fmla="*/ 696 w 738"/>
                <a:gd name="T37" fmla="*/ 0 h 24"/>
                <a:gd name="T38" fmla="*/ 738 w 738"/>
                <a:gd name="T39" fmla="*/ 72 h 24"/>
                <a:gd name="T40" fmla="*/ 738 w 738"/>
                <a:gd name="T41" fmla="*/ 96 h 2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38" h="24">
                  <a:moveTo>
                    <a:pt x="0" y="24"/>
                  </a:moveTo>
                  <a:lnTo>
                    <a:pt x="8" y="16"/>
                  </a:lnTo>
                  <a:lnTo>
                    <a:pt x="36" y="0"/>
                  </a:lnTo>
                  <a:lnTo>
                    <a:pt x="80" y="20"/>
                  </a:lnTo>
                  <a:lnTo>
                    <a:pt x="122" y="0"/>
                  </a:lnTo>
                  <a:lnTo>
                    <a:pt x="166" y="20"/>
                  </a:lnTo>
                  <a:lnTo>
                    <a:pt x="208" y="0"/>
                  </a:lnTo>
                  <a:lnTo>
                    <a:pt x="248" y="20"/>
                  </a:lnTo>
                  <a:lnTo>
                    <a:pt x="286" y="0"/>
                  </a:lnTo>
                  <a:lnTo>
                    <a:pt x="324" y="20"/>
                  </a:lnTo>
                  <a:lnTo>
                    <a:pt x="366" y="0"/>
                  </a:lnTo>
                  <a:lnTo>
                    <a:pt x="408" y="18"/>
                  </a:lnTo>
                  <a:lnTo>
                    <a:pt x="448" y="4"/>
                  </a:lnTo>
                  <a:lnTo>
                    <a:pt x="492" y="18"/>
                  </a:lnTo>
                  <a:lnTo>
                    <a:pt x="530" y="0"/>
                  </a:lnTo>
                  <a:lnTo>
                    <a:pt x="570" y="22"/>
                  </a:lnTo>
                  <a:lnTo>
                    <a:pt x="614" y="0"/>
                  </a:lnTo>
                  <a:lnTo>
                    <a:pt x="652" y="18"/>
                  </a:lnTo>
                  <a:lnTo>
                    <a:pt x="696" y="0"/>
                  </a:lnTo>
                  <a:lnTo>
                    <a:pt x="738" y="18"/>
                  </a:lnTo>
                  <a:lnTo>
                    <a:pt x="738" y="24"/>
                  </a:lnTo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4339" name="Group 131">
            <a:extLst>
              <a:ext uri="{FF2B5EF4-FFF2-40B4-BE49-F238E27FC236}">
                <a16:creationId xmlns:a16="http://schemas.microsoft.com/office/drawing/2014/main" id="{F444648F-772C-11EC-38F9-52BEC7EDABB5}"/>
              </a:ext>
            </a:extLst>
          </p:cNvPr>
          <p:cNvGrpSpPr>
            <a:grpSpLocks/>
          </p:cNvGrpSpPr>
          <p:nvPr/>
        </p:nvGrpSpPr>
        <p:grpSpPr bwMode="auto">
          <a:xfrm>
            <a:off x="3841750" y="3749675"/>
            <a:ext cx="2346325" cy="407988"/>
            <a:chOff x="2423" y="2362"/>
            <a:chExt cx="1478" cy="257"/>
          </a:xfrm>
        </p:grpSpPr>
        <p:sp>
          <p:nvSpPr>
            <p:cNvPr id="37000" name="Freeform 54">
              <a:extLst>
                <a:ext uri="{FF2B5EF4-FFF2-40B4-BE49-F238E27FC236}">
                  <a16:creationId xmlns:a16="http://schemas.microsoft.com/office/drawing/2014/main" id="{2DCD5E46-F90E-B173-F814-E66B331AB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7" y="2567"/>
              <a:ext cx="164" cy="52"/>
            </a:xfrm>
            <a:custGeom>
              <a:avLst/>
              <a:gdLst>
                <a:gd name="T0" fmla="*/ 0 w 82"/>
                <a:gd name="T1" fmla="*/ 44 h 26"/>
                <a:gd name="T2" fmla="*/ 36 w 82"/>
                <a:gd name="T3" fmla="*/ 0 h 26"/>
                <a:gd name="T4" fmla="*/ 88 w 82"/>
                <a:gd name="T5" fmla="*/ 28 h 26"/>
                <a:gd name="T6" fmla="*/ 124 w 82"/>
                <a:gd name="T7" fmla="*/ 0 h 26"/>
                <a:gd name="T8" fmla="*/ 160 w 82"/>
                <a:gd name="T9" fmla="*/ 28 h 26"/>
                <a:gd name="T10" fmla="*/ 200 w 82"/>
                <a:gd name="T11" fmla="*/ 0 h 26"/>
                <a:gd name="T12" fmla="*/ 252 w 82"/>
                <a:gd name="T13" fmla="*/ 36 h 26"/>
                <a:gd name="T14" fmla="*/ 276 w 82"/>
                <a:gd name="T15" fmla="*/ 0 h 26"/>
                <a:gd name="T16" fmla="*/ 328 w 82"/>
                <a:gd name="T17" fmla="*/ 36 h 26"/>
                <a:gd name="T18" fmla="*/ 328 w 82"/>
                <a:gd name="T19" fmla="*/ 52 h 26"/>
                <a:gd name="T20" fmla="*/ 0 w 82"/>
                <a:gd name="T21" fmla="*/ 52 h 26"/>
                <a:gd name="T22" fmla="*/ 0 w 82"/>
                <a:gd name="T23" fmla="*/ 44 h 2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" h="26">
                  <a:moveTo>
                    <a:pt x="0" y="1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26"/>
                    <a:pt x="82" y="13"/>
                    <a:pt x="82" y="13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1" name="Freeform 70">
              <a:extLst>
                <a:ext uri="{FF2B5EF4-FFF2-40B4-BE49-F238E27FC236}">
                  <a16:creationId xmlns:a16="http://schemas.microsoft.com/office/drawing/2014/main" id="{0E491B80-E04F-4901-AD0D-F9C7E59E5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" y="2362"/>
              <a:ext cx="740" cy="236"/>
            </a:xfrm>
            <a:custGeom>
              <a:avLst/>
              <a:gdLst>
                <a:gd name="T0" fmla="*/ 0 w 740"/>
                <a:gd name="T1" fmla="*/ 236 h 236"/>
                <a:gd name="T2" fmla="*/ 0 w 740"/>
                <a:gd name="T3" fmla="*/ 20 h 236"/>
                <a:gd name="T4" fmla="*/ 40 w 740"/>
                <a:gd name="T5" fmla="*/ 0 h 236"/>
                <a:gd name="T6" fmla="*/ 82 w 740"/>
                <a:gd name="T7" fmla="*/ 20 h 236"/>
                <a:gd name="T8" fmla="*/ 124 w 740"/>
                <a:gd name="T9" fmla="*/ 0 h 236"/>
                <a:gd name="T10" fmla="*/ 168 w 740"/>
                <a:gd name="T11" fmla="*/ 20 h 236"/>
                <a:gd name="T12" fmla="*/ 212 w 740"/>
                <a:gd name="T13" fmla="*/ 0 h 236"/>
                <a:gd name="T14" fmla="*/ 250 w 740"/>
                <a:gd name="T15" fmla="*/ 20 h 236"/>
                <a:gd name="T16" fmla="*/ 288 w 740"/>
                <a:gd name="T17" fmla="*/ 0 h 236"/>
                <a:gd name="T18" fmla="*/ 326 w 740"/>
                <a:gd name="T19" fmla="*/ 20 h 236"/>
                <a:gd name="T20" fmla="*/ 368 w 740"/>
                <a:gd name="T21" fmla="*/ 0 h 236"/>
                <a:gd name="T22" fmla="*/ 412 w 740"/>
                <a:gd name="T23" fmla="*/ 18 h 236"/>
                <a:gd name="T24" fmla="*/ 450 w 740"/>
                <a:gd name="T25" fmla="*/ 4 h 236"/>
                <a:gd name="T26" fmla="*/ 494 w 740"/>
                <a:gd name="T27" fmla="*/ 18 h 236"/>
                <a:gd name="T28" fmla="*/ 532 w 740"/>
                <a:gd name="T29" fmla="*/ 0 h 236"/>
                <a:gd name="T30" fmla="*/ 574 w 740"/>
                <a:gd name="T31" fmla="*/ 22 h 236"/>
                <a:gd name="T32" fmla="*/ 616 w 740"/>
                <a:gd name="T33" fmla="*/ 0 h 236"/>
                <a:gd name="T34" fmla="*/ 656 w 740"/>
                <a:gd name="T35" fmla="*/ 18 h 236"/>
                <a:gd name="T36" fmla="*/ 698 w 740"/>
                <a:gd name="T37" fmla="*/ 0 h 236"/>
                <a:gd name="T38" fmla="*/ 740 w 740"/>
                <a:gd name="T39" fmla="*/ 18 h 236"/>
                <a:gd name="T40" fmla="*/ 740 w 740"/>
                <a:gd name="T41" fmla="*/ 236 h 236"/>
                <a:gd name="T42" fmla="*/ 0 w 740"/>
                <a:gd name="T43" fmla="*/ 236 h 2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40" h="236">
                  <a:moveTo>
                    <a:pt x="0" y="236"/>
                  </a:moveTo>
                  <a:lnTo>
                    <a:pt x="0" y="20"/>
                  </a:lnTo>
                  <a:lnTo>
                    <a:pt x="40" y="0"/>
                  </a:lnTo>
                  <a:lnTo>
                    <a:pt x="82" y="20"/>
                  </a:lnTo>
                  <a:lnTo>
                    <a:pt x="124" y="0"/>
                  </a:lnTo>
                  <a:lnTo>
                    <a:pt x="168" y="20"/>
                  </a:lnTo>
                  <a:lnTo>
                    <a:pt x="212" y="0"/>
                  </a:lnTo>
                  <a:lnTo>
                    <a:pt x="250" y="20"/>
                  </a:lnTo>
                  <a:lnTo>
                    <a:pt x="288" y="0"/>
                  </a:lnTo>
                  <a:lnTo>
                    <a:pt x="326" y="20"/>
                  </a:lnTo>
                  <a:lnTo>
                    <a:pt x="368" y="0"/>
                  </a:lnTo>
                  <a:lnTo>
                    <a:pt x="412" y="18"/>
                  </a:lnTo>
                  <a:lnTo>
                    <a:pt x="450" y="4"/>
                  </a:lnTo>
                  <a:lnTo>
                    <a:pt x="494" y="18"/>
                  </a:lnTo>
                  <a:lnTo>
                    <a:pt x="532" y="0"/>
                  </a:lnTo>
                  <a:lnTo>
                    <a:pt x="574" y="22"/>
                  </a:lnTo>
                  <a:lnTo>
                    <a:pt x="616" y="0"/>
                  </a:lnTo>
                  <a:lnTo>
                    <a:pt x="656" y="18"/>
                  </a:lnTo>
                  <a:lnTo>
                    <a:pt x="698" y="0"/>
                  </a:lnTo>
                  <a:lnTo>
                    <a:pt x="740" y="18"/>
                  </a:lnTo>
                  <a:lnTo>
                    <a:pt x="740" y="236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4355" name="Group 147">
            <a:extLst>
              <a:ext uri="{FF2B5EF4-FFF2-40B4-BE49-F238E27FC236}">
                <a16:creationId xmlns:a16="http://schemas.microsoft.com/office/drawing/2014/main" id="{637CAC8B-6D26-79ED-409D-18CAC16E6543}"/>
              </a:ext>
            </a:extLst>
          </p:cNvPr>
          <p:cNvGrpSpPr>
            <a:grpSpLocks/>
          </p:cNvGrpSpPr>
          <p:nvPr/>
        </p:nvGrpSpPr>
        <p:grpSpPr bwMode="auto">
          <a:xfrm>
            <a:off x="6613525" y="4013200"/>
            <a:ext cx="2339975" cy="114300"/>
            <a:chOff x="4163" y="2525"/>
            <a:chExt cx="1474" cy="72"/>
          </a:xfrm>
        </p:grpSpPr>
        <p:sp>
          <p:nvSpPr>
            <p:cNvPr id="36998" name="Freeform 144">
              <a:extLst>
                <a:ext uri="{FF2B5EF4-FFF2-40B4-BE49-F238E27FC236}">
                  <a16:creationId xmlns:a16="http://schemas.microsoft.com/office/drawing/2014/main" id="{4268EE7D-85B7-A798-2ED4-80320471B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7" y="2565"/>
              <a:ext cx="160" cy="27"/>
            </a:xfrm>
            <a:custGeom>
              <a:avLst/>
              <a:gdLst>
                <a:gd name="T0" fmla="*/ 0 w 80"/>
                <a:gd name="T1" fmla="*/ 2 h 69"/>
                <a:gd name="T2" fmla="*/ 36 w 80"/>
                <a:gd name="T3" fmla="*/ 0 h 69"/>
                <a:gd name="T4" fmla="*/ 88 w 80"/>
                <a:gd name="T5" fmla="*/ 1 h 69"/>
                <a:gd name="T6" fmla="*/ 124 w 80"/>
                <a:gd name="T7" fmla="*/ 0 h 69"/>
                <a:gd name="T8" fmla="*/ 160 w 80"/>
                <a:gd name="T9" fmla="*/ 1 h 69"/>
                <a:gd name="T10" fmla="*/ 200 w 80"/>
                <a:gd name="T11" fmla="*/ 0 h 69"/>
                <a:gd name="T12" fmla="*/ 252 w 80"/>
                <a:gd name="T13" fmla="*/ 2 h 69"/>
                <a:gd name="T14" fmla="*/ 280 w 80"/>
                <a:gd name="T15" fmla="*/ 0 h 69"/>
                <a:gd name="T16" fmla="*/ 320 w 80"/>
                <a:gd name="T17" fmla="*/ 2 h 69"/>
                <a:gd name="T18" fmla="*/ 320 w 80"/>
                <a:gd name="T19" fmla="*/ 11 h 69"/>
                <a:gd name="T20" fmla="*/ 4 w 80"/>
                <a:gd name="T21" fmla="*/ 11 h 69"/>
                <a:gd name="T22" fmla="*/ 0 w 80"/>
                <a:gd name="T23" fmla="*/ 2 h 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0" h="69">
                  <a:moveTo>
                    <a:pt x="0" y="1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8" y="69"/>
                    <a:pt x="80" y="69"/>
                    <a:pt x="80" y="69"/>
                  </a:cubicBezTo>
                  <a:cubicBezTo>
                    <a:pt x="1" y="69"/>
                    <a:pt x="1" y="69"/>
                    <a:pt x="1" y="69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9" name="Freeform 142">
              <a:extLst>
                <a:ext uri="{FF2B5EF4-FFF2-40B4-BE49-F238E27FC236}">
                  <a16:creationId xmlns:a16="http://schemas.microsoft.com/office/drawing/2014/main" id="{8E56815A-E447-B015-C4BD-4B15E00ED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3" y="2525"/>
              <a:ext cx="738" cy="72"/>
            </a:xfrm>
            <a:custGeom>
              <a:avLst/>
              <a:gdLst>
                <a:gd name="T0" fmla="*/ 0 w 738"/>
                <a:gd name="T1" fmla="*/ 72 h 72"/>
                <a:gd name="T2" fmla="*/ 8 w 738"/>
                <a:gd name="T3" fmla="*/ 48 h 72"/>
                <a:gd name="T4" fmla="*/ 36 w 738"/>
                <a:gd name="T5" fmla="*/ 0 h 72"/>
                <a:gd name="T6" fmla="*/ 76 w 738"/>
                <a:gd name="T7" fmla="*/ 37 h 72"/>
                <a:gd name="T8" fmla="*/ 122 w 738"/>
                <a:gd name="T9" fmla="*/ 0 h 72"/>
                <a:gd name="T10" fmla="*/ 166 w 738"/>
                <a:gd name="T11" fmla="*/ 34 h 72"/>
                <a:gd name="T12" fmla="*/ 208 w 738"/>
                <a:gd name="T13" fmla="*/ 0 h 72"/>
                <a:gd name="T14" fmla="*/ 247 w 738"/>
                <a:gd name="T15" fmla="*/ 37 h 72"/>
                <a:gd name="T16" fmla="*/ 286 w 738"/>
                <a:gd name="T17" fmla="*/ 0 h 72"/>
                <a:gd name="T18" fmla="*/ 325 w 738"/>
                <a:gd name="T19" fmla="*/ 37 h 72"/>
                <a:gd name="T20" fmla="*/ 366 w 738"/>
                <a:gd name="T21" fmla="*/ 0 h 72"/>
                <a:gd name="T22" fmla="*/ 406 w 738"/>
                <a:gd name="T23" fmla="*/ 40 h 72"/>
                <a:gd name="T24" fmla="*/ 448 w 738"/>
                <a:gd name="T25" fmla="*/ 12 h 72"/>
                <a:gd name="T26" fmla="*/ 493 w 738"/>
                <a:gd name="T27" fmla="*/ 37 h 72"/>
                <a:gd name="T28" fmla="*/ 530 w 738"/>
                <a:gd name="T29" fmla="*/ 0 h 72"/>
                <a:gd name="T30" fmla="*/ 577 w 738"/>
                <a:gd name="T31" fmla="*/ 40 h 72"/>
                <a:gd name="T32" fmla="*/ 614 w 738"/>
                <a:gd name="T33" fmla="*/ 0 h 72"/>
                <a:gd name="T34" fmla="*/ 658 w 738"/>
                <a:gd name="T35" fmla="*/ 34 h 72"/>
                <a:gd name="T36" fmla="*/ 696 w 738"/>
                <a:gd name="T37" fmla="*/ 0 h 72"/>
                <a:gd name="T38" fmla="*/ 738 w 738"/>
                <a:gd name="T39" fmla="*/ 54 h 72"/>
                <a:gd name="T40" fmla="*/ 738 w 738"/>
                <a:gd name="T41" fmla="*/ 72 h 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38" h="72">
                  <a:moveTo>
                    <a:pt x="0" y="72"/>
                  </a:moveTo>
                  <a:lnTo>
                    <a:pt x="8" y="48"/>
                  </a:lnTo>
                  <a:lnTo>
                    <a:pt x="36" y="0"/>
                  </a:lnTo>
                  <a:lnTo>
                    <a:pt x="76" y="37"/>
                  </a:lnTo>
                  <a:lnTo>
                    <a:pt x="122" y="0"/>
                  </a:lnTo>
                  <a:lnTo>
                    <a:pt x="166" y="34"/>
                  </a:lnTo>
                  <a:lnTo>
                    <a:pt x="208" y="0"/>
                  </a:lnTo>
                  <a:lnTo>
                    <a:pt x="247" y="37"/>
                  </a:lnTo>
                  <a:lnTo>
                    <a:pt x="286" y="0"/>
                  </a:lnTo>
                  <a:lnTo>
                    <a:pt x="325" y="37"/>
                  </a:lnTo>
                  <a:lnTo>
                    <a:pt x="366" y="0"/>
                  </a:lnTo>
                  <a:lnTo>
                    <a:pt x="406" y="40"/>
                  </a:lnTo>
                  <a:lnTo>
                    <a:pt x="448" y="12"/>
                  </a:lnTo>
                  <a:lnTo>
                    <a:pt x="493" y="37"/>
                  </a:lnTo>
                  <a:lnTo>
                    <a:pt x="530" y="0"/>
                  </a:lnTo>
                  <a:lnTo>
                    <a:pt x="577" y="40"/>
                  </a:lnTo>
                  <a:lnTo>
                    <a:pt x="614" y="0"/>
                  </a:lnTo>
                  <a:lnTo>
                    <a:pt x="658" y="34"/>
                  </a:lnTo>
                  <a:lnTo>
                    <a:pt x="696" y="0"/>
                  </a:lnTo>
                  <a:lnTo>
                    <a:pt x="738" y="54"/>
                  </a:lnTo>
                  <a:lnTo>
                    <a:pt x="738" y="72"/>
                  </a:lnTo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4344" name="Group 136">
            <a:extLst>
              <a:ext uri="{FF2B5EF4-FFF2-40B4-BE49-F238E27FC236}">
                <a16:creationId xmlns:a16="http://schemas.microsoft.com/office/drawing/2014/main" id="{0AA06059-DC2C-1E7F-DAC5-94FC2FE987D1}"/>
              </a:ext>
            </a:extLst>
          </p:cNvPr>
          <p:cNvGrpSpPr>
            <a:grpSpLocks/>
          </p:cNvGrpSpPr>
          <p:nvPr/>
        </p:nvGrpSpPr>
        <p:grpSpPr bwMode="auto">
          <a:xfrm>
            <a:off x="3841750" y="3763963"/>
            <a:ext cx="2349500" cy="360362"/>
            <a:chOff x="2420" y="2374"/>
            <a:chExt cx="1480" cy="227"/>
          </a:xfrm>
        </p:grpSpPr>
        <p:sp>
          <p:nvSpPr>
            <p:cNvPr id="36996" name="Freeform 128">
              <a:extLst>
                <a:ext uri="{FF2B5EF4-FFF2-40B4-BE49-F238E27FC236}">
                  <a16:creationId xmlns:a16="http://schemas.microsoft.com/office/drawing/2014/main" id="{8FD2C084-7210-CA3F-B40A-11C21BDDD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0" y="2374"/>
              <a:ext cx="740" cy="224"/>
            </a:xfrm>
            <a:custGeom>
              <a:avLst/>
              <a:gdLst>
                <a:gd name="T0" fmla="*/ 0 w 740"/>
                <a:gd name="T1" fmla="*/ 213 h 236"/>
                <a:gd name="T2" fmla="*/ 0 w 740"/>
                <a:gd name="T3" fmla="*/ 18 h 236"/>
                <a:gd name="T4" fmla="*/ 40 w 740"/>
                <a:gd name="T5" fmla="*/ 0 h 236"/>
                <a:gd name="T6" fmla="*/ 82 w 740"/>
                <a:gd name="T7" fmla="*/ 18 h 236"/>
                <a:gd name="T8" fmla="*/ 124 w 740"/>
                <a:gd name="T9" fmla="*/ 0 h 236"/>
                <a:gd name="T10" fmla="*/ 168 w 740"/>
                <a:gd name="T11" fmla="*/ 18 h 236"/>
                <a:gd name="T12" fmla="*/ 212 w 740"/>
                <a:gd name="T13" fmla="*/ 0 h 236"/>
                <a:gd name="T14" fmla="*/ 250 w 740"/>
                <a:gd name="T15" fmla="*/ 18 h 236"/>
                <a:gd name="T16" fmla="*/ 288 w 740"/>
                <a:gd name="T17" fmla="*/ 0 h 236"/>
                <a:gd name="T18" fmla="*/ 326 w 740"/>
                <a:gd name="T19" fmla="*/ 18 h 236"/>
                <a:gd name="T20" fmla="*/ 368 w 740"/>
                <a:gd name="T21" fmla="*/ 0 h 236"/>
                <a:gd name="T22" fmla="*/ 412 w 740"/>
                <a:gd name="T23" fmla="*/ 16 h 236"/>
                <a:gd name="T24" fmla="*/ 450 w 740"/>
                <a:gd name="T25" fmla="*/ 4 h 236"/>
                <a:gd name="T26" fmla="*/ 494 w 740"/>
                <a:gd name="T27" fmla="*/ 16 h 236"/>
                <a:gd name="T28" fmla="*/ 532 w 740"/>
                <a:gd name="T29" fmla="*/ 0 h 236"/>
                <a:gd name="T30" fmla="*/ 574 w 740"/>
                <a:gd name="T31" fmla="*/ 20 h 236"/>
                <a:gd name="T32" fmla="*/ 616 w 740"/>
                <a:gd name="T33" fmla="*/ 0 h 236"/>
                <a:gd name="T34" fmla="*/ 656 w 740"/>
                <a:gd name="T35" fmla="*/ 16 h 236"/>
                <a:gd name="T36" fmla="*/ 698 w 740"/>
                <a:gd name="T37" fmla="*/ 0 h 236"/>
                <a:gd name="T38" fmla="*/ 740 w 740"/>
                <a:gd name="T39" fmla="*/ 16 h 236"/>
                <a:gd name="T40" fmla="*/ 740 w 740"/>
                <a:gd name="T41" fmla="*/ 213 h 236"/>
                <a:gd name="T42" fmla="*/ 0 w 740"/>
                <a:gd name="T43" fmla="*/ 213 h 2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40" h="236">
                  <a:moveTo>
                    <a:pt x="0" y="236"/>
                  </a:moveTo>
                  <a:lnTo>
                    <a:pt x="0" y="20"/>
                  </a:lnTo>
                  <a:lnTo>
                    <a:pt x="40" y="0"/>
                  </a:lnTo>
                  <a:lnTo>
                    <a:pt x="82" y="20"/>
                  </a:lnTo>
                  <a:lnTo>
                    <a:pt x="124" y="0"/>
                  </a:lnTo>
                  <a:lnTo>
                    <a:pt x="168" y="20"/>
                  </a:lnTo>
                  <a:lnTo>
                    <a:pt x="212" y="0"/>
                  </a:lnTo>
                  <a:lnTo>
                    <a:pt x="250" y="20"/>
                  </a:lnTo>
                  <a:lnTo>
                    <a:pt x="288" y="0"/>
                  </a:lnTo>
                  <a:lnTo>
                    <a:pt x="326" y="20"/>
                  </a:lnTo>
                  <a:lnTo>
                    <a:pt x="368" y="0"/>
                  </a:lnTo>
                  <a:lnTo>
                    <a:pt x="412" y="18"/>
                  </a:lnTo>
                  <a:lnTo>
                    <a:pt x="450" y="4"/>
                  </a:lnTo>
                  <a:lnTo>
                    <a:pt x="494" y="18"/>
                  </a:lnTo>
                  <a:lnTo>
                    <a:pt x="532" y="0"/>
                  </a:lnTo>
                  <a:lnTo>
                    <a:pt x="574" y="22"/>
                  </a:lnTo>
                  <a:lnTo>
                    <a:pt x="616" y="0"/>
                  </a:lnTo>
                  <a:lnTo>
                    <a:pt x="656" y="18"/>
                  </a:lnTo>
                  <a:lnTo>
                    <a:pt x="698" y="0"/>
                  </a:lnTo>
                  <a:lnTo>
                    <a:pt x="740" y="18"/>
                  </a:lnTo>
                  <a:lnTo>
                    <a:pt x="740" y="236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97" name="Freeform 130">
              <a:extLst>
                <a:ext uri="{FF2B5EF4-FFF2-40B4-BE49-F238E27FC236}">
                  <a16:creationId xmlns:a16="http://schemas.microsoft.com/office/drawing/2014/main" id="{9C6F7EA1-C23A-45DD-3541-75A7110DD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" y="2478"/>
              <a:ext cx="160" cy="123"/>
            </a:xfrm>
            <a:custGeom>
              <a:avLst/>
              <a:gdLst>
                <a:gd name="T0" fmla="*/ 0 w 80"/>
                <a:gd name="T1" fmla="*/ 36 h 69"/>
                <a:gd name="T2" fmla="*/ 36 w 80"/>
                <a:gd name="T3" fmla="*/ 0 h 69"/>
                <a:gd name="T4" fmla="*/ 88 w 80"/>
                <a:gd name="T5" fmla="*/ 21 h 69"/>
                <a:gd name="T6" fmla="*/ 124 w 80"/>
                <a:gd name="T7" fmla="*/ 0 h 69"/>
                <a:gd name="T8" fmla="*/ 160 w 80"/>
                <a:gd name="T9" fmla="*/ 21 h 69"/>
                <a:gd name="T10" fmla="*/ 200 w 80"/>
                <a:gd name="T11" fmla="*/ 0 h 69"/>
                <a:gd name="T12" fmla="*/ 252 w 80"/>
                <a:gd name="T13" fmla="*/ 29 h 69"/>
                <a:gd name="T14" fmla="*/ 280 w 80"/>
                <a:gd name="T15" fmla="*/ 0 h 69"/>
                <a:gd name="T16" fmla="*/ 320 w 80"/>
                <a:gd name="T17" fmla="*/ 29 h 69"/>
                <a:gd name="T18" fmla="*/ 320 w 80"/>
                <a:gd name="T19" fmla="*/ 219 h 69"/>
                <a:gd name="T20" fmla="*/ 4 w 80"/>
                <a:gd name="T21" fmla="*/ 219 h 69"/>
                <a:gd name="T22" fmla="*/ 0 w 80"/>
                <a:gd name="T23" fmla="*/ 36 h 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0" h="69">
                  <a:moveTo>
                    <a:pt x="0" y="1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8" y="69"/>
                    <a:pt x="80" y="69"/>
                    <a:pt x="80" y="69"/>
                  </a:cubicBezTo>
                  <a:cubicBezTo>
                    <a:pt x="1" y="69"/>
                    <a:pt x="1" y="69"/>
                    <a:pt x="1" y="69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74" name="Rectangle 2">
            <a:extLst>
              <a:ext uri="{FF2B5EF4-FFF2-40B4-BE49-F238E27FC236}">
                <a16:creationId xmlns:a16="http://schemas.microsoft.com/office/drawing/2014/main" id="{CFB4BD01-B97D-F059-41F6-4D20558A2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 RAM </a:t>
            </a:r>
            <a:r>
              <a:rPr lang="en-US" altLang="en-US" b="0"/>
              <a:t>(continued)</a:t>
            </a:r>
          </a:p>
        </p:txBody>
      </p:sp>
      <p:sp>
        <p:nvSpPr>
          <p:cNvPr id="36875" name="Rectangle 5">
            <a:extLst>
              <a:ext uri="{FF2B5EF4-FFF2-40B4-BE49-F238E27FC236}">
                <a16:creationId xmlns:a16="http://schemas.microsoft.com/office/drawing/2014/main" id="{23FFB1D4-FD31-17A9-922C-95522D7BD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050" y="297180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500" u="none" baseline="0">
                <a:solidFill>
                  <a:srgbClr val="000000"/>
                </a:solidFill>
              </a:rPr>
              <a:t>(a)</a:t>
            </a:r>
            <a:endParaRPr lang="en-US" altLang="en-US"/>
          </a:p>
        </p:txBody>
      </p:sp>
      <p:sp>
        <p:nvSpPr>
          <p:cNvPr id="36876" name="Rectangle 6">
            <a:extLst>
              <a:ext uri="{FF2B5EF4-FFF2-40B4-BE49-F238E27FC236}">
                <a16:creationId xmlns:a16="http://schemas.microsoft.com/office/drawing/2014/main" id="{9069EB48-CC40-569A-9BC0-4889F5CE6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3475" y="2914650"/>
            <a:ext cx="2111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500" u="none" baseline="0">
                <a:solidFill>
                  <a:srgbClr val="000000"/>
                </a:solidFill>
              </a:rPr>
              <a:t>(c)</a:t>
            </a:r>
            <a:endParaRPr lang="en-US" altLang="en-US"/>
          </a:p>
        </p:txBody>
      </p:sp>
      <p:sp>
        <p:nvSpPr>
          <p:cNvPr id="36877" name="Freeform 7">
            <a:extLst>
              <a:ext uri="{FF2B5EF4-FFF2-40B4-BE49-F238E27FC236}">
                <a16:creationId xmlns:a16="http://schemas.microsoft.com/office/drawing/2014/main" id="{E1A153A7-F494-1C12-456A-4907D223E28B}"/>
              </a:ext>
            </a:extLst>
          </p:cNvPr>
          <p:cNvSpPr>
            <a:spLocks/>
          </p:cNvSpPr>
          <p:nvPr/>
        </p:nvSpPr>
        <p:spPr bwMode="auto">
          <a:xfrm>
            <a:off x="555625" y="3906838"/>
            <a:ext cx="2536825" cy="1549400"/>
          </a:xfrm>
          <a:custGeom>
            <a:avLst/>
            <a:gdLst>
              <a:gd name="T0" fmla="*/ 0 w 1598"/>
              <a:gd name="T1" fmla="*/ 0 h 976"/>
              <a:gd name="T2" fmla="*/ 2147483646 w 1598"/>
              <a:gd name="T3" fmla="*/ 0 h 976"/>
              <a:gd name="T4" fmla="*/ 2147483646 w 1598"/>
              <a:gd name="T5" fmla="*/ 2147483646 h 976"/>
              <a:gd name="T6" fmla="*/ 0 w 1598"/>
              <a:gd name="T7" fmla="*/ 2147483646 h 976"/>
              <a:gd name="T8" fmla="*/ 0 w 1598"/>
              <a:gd name="T9" fmla="*/ 0 h 976"/>
              <a:gd name="T10" fmla="*/ 0 w 1598"/>
              <a:gd name="T11" fmla="*/ 0 h 9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98" h="976">
                <a:moveTo>
                  <a:pt x="0" y="0"/>
                </a:moveTo>
                <a:lnTo>
                  <a:pt x="1598" y="0"/>
                </a:lnTo>
                <a:lnTo>
                  <a:pt x="1598" y="976"/>
                </a:lnTo>
                <a:lnTo>
                  <a:pt x="0" y="976"/>
                </a:lnTo>
                <a:lnTo>
                  <a:pt x="0" y="0"/>
                </a:lnTo>
                <a:close/>
              </a:path>
            </a:pathLst>
          </a:custGeom>
          <a:solidFill>
            <a:srgbClr val="00FFCC"/>
          </a:solidFill>
          <a:ln w="25400" cap="flat">
            <a:solidFill>
              <a:schemeClr val="hlink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8" name="Line 8">
            <a:extLst>
              <a:ext uri="{FF2B5EF4-FFF2-40B4-BE49-F238E27FC236}">
                <a16:creationId xmlns:a16="http://schemas.microsoft.com/office/drawing/2014/main" id="{1FDB4C3D-DB6A-1B14-CF38-9ED5C9623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7950" y="4525963"/>
            <a:ext cx="61912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Rectangle 9">
            <a:extLst>
              <a:ext uri="{FF2B5EF4-FFF2-40B4-BE49-F238E27FC236}">
                <a16:creationId xmlns:a16="http://schemas.microsoft.com/office/drawing/2014/main" id="{AA6A10DD-83FD-035C-DC1A-930B7A0D7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25" y="3548063"/>
            <a:ext cx="4746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500" u="none" baseline="0">
                <a:solidFill>
                  <a:srgbClr val="000000"/>
                </a:solidFill>
              </a:rPr>
              <a:t>Select</a:t>
            </a:r>
            <a:endParaRPr lang="en-US" altLang="en-US"/>
          </a:p>
        </p:txBody>
      </p:sp>
      <p:sp>
        <p:nvSpPr>
          <p:cNvPr id="36880" name="Line 10">
            <a:extLst>
              <a:ext uri="{FF2B5EF4-FFF2-40B4-BE49-F238E27FC236}">
                <a16:creationId xmlns:a16="http://schemas.microsoft.com/office/drawing/2014/main" id="{FBB4C332-9D74-6288-A8B3-939AAB0435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1475" y="4513263"/>
            <a:ext cx="758825" cy="317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Freeform 11">
            <a:extLst>
              <a:ext uri="{FF2B5EF4-FFF2-40B4-BE49-F238E27FC236}">
                <a16:creationId xmlns:a16="http://schemas.microsoft.com/office/drawing/2014/main" id="{1C935322-7697-7A2E-B2AF-0C36987365FF}"/>
              </a:ext>
            </a:extLst>
          </p:cNvPr>
          <p:cNvSpPr>
            <a:spLocks/>
          </p:cNvSpPr>
          <p:nvPr/>
        </p:nvSpPr>
        <p:spPr bwMode="auto">
          <a:xfrm>
            <a:off x="1130300" y="4268788"/>
            <a:ext cx="701675" cy="1076325"/>
          </a:xfrm>
          <a:custGeom>
            <a:avLst/>
            <a:gdLst>
              <a:gd name="T0" fmla="*/ 0 w 442"/>
              <a:gd name="T1" fmla="*/ 0 h 678"/>
              <a:gd name="T2" fmla="*/ 1113909063 w 442"/>
              <a:gd name="T3" fmla="*/ 0 h 678"/>
              <a:gd name="T4" fmla="*/ 1113909063 w 442"/>
              <a:gd name="T5" fmla="*/ 1708665938 h 678"/>
              <a:gd name="T6" fmla="*/ 0 w 442"/>
              <a:gd name="T7" fmla="*/ 1708665938 h 678"/>
              <a:gd name="T8" fmla="*/ 0 w 442"/>
              <a:gd name="T9" fmla="*/ 0 h 678"/>
              <a:gd name="T10" fmla="*/ 0 w 442"/>
              <a:gd name="T11" fmla="*/ 0 h 67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2" h="678">
                <a:moveTo>
                  <a:pt x="0" y="0"/>
                </a:moveTo>
                <a:lnTo>
                  <a:pt x="442" y="0"/>
                </a:lnTo>
                <a:lnTo>
                  <a:pt x="442" y="678"/>
                </a:lnTo>
                <a:lnTo>
                  <a:pt x="0" y="6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chemeClr val="hlink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2" name="Line 12">
            <a:extLst>
              <a:ext uri="{FF2B5EF4-FFF2-40B4-BE49-F238E27FC236}">
                <a16:creationId xmlns:a16="http://schemas.microsoft.com/office/drawing/2014/main" id="{94980DE7-F1C9-FB3B-695A-3FF4070012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1975" y="4513263"/>
            <a:ext cx="520700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Rectangle 13">
            <a:extLst>
              <a:ext uri="{FF2B5EF4-FFF2-40B4-BE49-F238E27FC236}">
                <a16:creationId xmlns:a16="http://schemas.microsoft.com/office/drawing/2014/main" id="{698AFA80-7979-3A3C-3D62-5700DA44F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513" y="4379913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500" u="none" baseline="0">
                <a:solidFill>
                  <a:srgbClr val="000000"/>
                </a:solidFill>
              </a:rPr>
              <a:t>D</a:t>
            </a:r>
            <a:endParaRPr lang="en-US" altLang="en-US"/>
          </a:p>
        </p:txBody>
      </p:sp>
      <p:sp>
        <p:nvSpPr>
          <p:cNvPr id="36884" name="Rectangle 14">
            <a:extLst>
              <a:ext uri="{FF2B5EF4-FFF2-40B4-BE49-F238E27FC236}">
                <a16:creationId xmlns:a16="http://schemas.microsoft.com/office/drawing/2014/main" id="{AF40B139-E3EB-4BC2-6130-01BC3539A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513" y="4978400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500" u="none" baseline="0">
                <a:solidFill>
                  <a:srgbClr val="000000"/>
                </a:solidFill>
              </a:rPr>
              <a:t>C</a:t>
            </a:r>
            <a:endParaRPr lang="en-US" altLang="en-US"/>
          </a:p>
        </p:txBody>
      </p:sp>
      <p:sp>
        <p:nvSpPr>
          <p:cNvPr id="36885" name="Rectangle 15">
            <a:extLst>
              <a:ext uri="{FF2B5EF4-FFF2-40B4-BE49-F238E27FC236}">
                <a16:creationId xmlns:a16="http://schemas.microsoft.com/office/drawing/2014/main" id="{C0AAF27E-0DEA-CC57-DA6C-24F6A5680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8" y="4400550"/>
            <a:ext cx="1476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500" u="none" baseline="0">
                <a:solidFill>
                  <a:srgbClr val="000000"/>
                </a:solidFill>
              </a:rPr>
              <a:t>Q</a:t>
            </a:r>
            <a:endParaRPr lang="en-US" altLang="en-US"/>
          </a:p>
        </p:txBody>
      </p:sp>
      <p:sp>
        <p:nvSpPr>
          <p:cNvPr id="36886" name="Freeform 16">
            <a:extLst>
              <a:ext uri="{FF2B5EF4-FFF2-40B4-BE49-F238E27FC236}">
                <a16:creationId xmlns:a16="http://schemas.microsoft.com/office/drawing/2014/main" id="{DCE155DA-A83F-0064-B4B8-AC6C4716A5D4}"/>
              </a:ext>
            </a:extLst>
          </p:cNvPr>
          <p:cNvSpPr>
            <a:spLocks/>
          </p:cNvSpPr>
          <p:nvPr/>
        </p:nvSpPr>
        <p:spPr bwMode="auto">
          <a:xfrm>
            <a:off x="962025" y="3776663"/>
            <a:ext cx="168275" cy="1336675"/>
          </a:xfrm>
          <a:custGeom>
            <a:avLst/>
            <a:gdLst>
              <a:gd name="T0" fmla="*/ 267136563 w 106"/>
              <a:gd name="T1" fmla="*/ 2121971563 h 842"/>
              <a:gd name="T2" fmla="*/ 0 w 106"/>
              <a:gd name="T3" fmla="*/ 2121971563 h 842"/>
              <a:gd name="T4" fmla="*/ 5040313 w 106"/>
              <a:gd name="T5" fmla="*/ 0 h 8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" h="842">
                <a:moveTo>
                  <a:pt x="106" y="842"/>
                </a:moveTo>
                <a:lnTo>
                  <a:pt x="0" y="842"/>
                </a:lnTo>
                <a:lnTo>
                  <a:pt x="2" y="0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7" name="Rectangle 17">
            <a:extLst>
              <a:ext uri="{FF2B5EF4-FFF2-40B4-BE49-F238E27FC236}">
                <a16:creationId xmlns:a16="http://schemas.microsoft.com/office/drawing/2014/main" id="{20C8736A-05CE-2957-282D-32C516644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3" y="4413250"/>
            <a:ext cx="12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500" u="none" baseline="0">
                <a:solidFill>
                  <a:srgbClr val="000000"/>
                </a:solidFill>
              </a:rPr>
              <a:t>B</a:t>
            </a:r>
            <a:endParaRPr lang="en-US" altLang="en-US"/>
          </a:p>
        </p:txBody>
      </p:sp>
      <p:sp>
        <p:nvSpPr>
          <p:cNvPr id="36888" name="Rectangle 18">
            <a:extLst>
              <a:ext uri="{FF2B5EF4-FFF2-40B4-BE49-F238E27FC236}">
                <a16:creationId xmlns:a16="http://schemas.microsoft.com/office/drawing/2014/main" id="{0E55A5C7-1CFD-4C78-B04C-DF36A5FC6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98475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500" u="none" baseline="0">
                <a:solidFill>
                  <a:schemeClr val="hlink"/>
                </a:solidFill>
              </a:rPr>
              <a:t>DRAM cell</a:t>
            </a:r>
            <a:endParaRPr lang="en-US" altLang="en-US">
              <a:solidFill>
                <a:schemeClr val="hlink"/>
              </a:solidFill>
            </a:endParaRPr>
          </a:p>
        </p:txBody>
      </p:sp>
      <p:sp>
        <p:nvSpPr>
          <p:cNvPr id="36889" name="Rectangle 19">
            <a:extLst>
              <a:ext uri="{FF2B5EF4-FFF2-40B4-BE49-F238E27FC236}">
                <a16:creationId xmlns:a16="http://schemas.microsoft.com/office/drawing/2014/main" id="{716EA55E-E7FD-68E8-19A2-CE4CB243A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203825"/>
            <a:ext cx="4968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500" u="none" baseline="0">
                <a:solidFill>
                  <a:schemeClr val="hlink"/>
                </a:solidFill>
              </a:rPr>
              <a:t>model</a:t>
            </a:r>
            <a:endParaRPr lang="en-US" altLang="en-US">
              <a:solidFill>
                <a:schemeClr val="hlink"/>
              </a:solidFill>
            </a:endParaRPr>
          </a:p>
        </p:txBody>
      </p:sp>
      <p:sp>
        <p:nvSpPr>
          <p:cNvPr id="36890" name="Rectangle 20">
            <a:extLst>
              <a:ext uri="{FF2B5EF4-FFF2-40B4-BE49-F238E27FC236}">
                <a16:creationId xmlns:a16="http://schemas.microsoft.com/office/drawing/2014/main" id="{3ABD856C-9F21-80D5-297A-1B317E090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400550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500" u="none" baseline="0">
                <a:solidFill>
                  <a:srgbClr val="000000"/>
                </a:solidFill>
              </a:rPr>
              <a:t>C</a:t>
            </a:r>
            <a:endParaRPr lang="en-US" altLang="en-US"/>
          </a:p>
        </p:txBody>
      </p:sp>
      <p:sp>
        <p:nvSpPr>
          <p:cNvPr id="36891" name="Freeform 21">
            <a:extLst>
              <a:ext uri="{FF2B5EF4-FFF2-40B4-BE49-F238E27FC236}">
                <a16:creationId xmlns:a16="http://schemas.microsoft.com/office/drawing/2014/main" id="{428C3D8A-0FA6-E755-6A95-97539BC7CB48}"/>
              </a:ext>
            </a:extLst>
          </p:cNvPr>
          <p:cNvSpPr>
            <a:spLocks/>
          </p:cNvSpPr>
          <p:nvPr/>
        </p:nvSpPr>
        <p:spPr bwMode="auto">
          <a:xfrm>
            <a:off x="971550" y="4068763"/>
            <a:ext cx="1508125" cy="352425"/>
          </a:xfrm>
          <a:custGeom>
            <a:avLst/>
            <a:gdLst>
              <a:gd name="T0" fmla="*/ 0 w 950"/>
              <a:gd name="T1" fmla="*/ 0 h 222"/>
              <a:gd name="T2" fmla="*/ 2147483646 w 950"/>
              <a:gd name="T3" fmla="*/ 0 h 222"/>
              <a:gd name="T4" fmla="*/ 2147483646 w 950"/>
              <a:gd name="T5" fmla="*/ 559474688 h 2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50" h="222">
                <a:moveTo>
                  <a:pt x="0" y="0"/>
                </a:moveTo>
                <a:lnTo>
                  <a:pt x="950" y="0"/>
                </a:lnTo>
                <a:lnTo>
                  <a:pt x="950" y="222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2" name="Rectangle 22">
            <a:extLst>
              <a:ext uri="{FF2B5EF4-FFF2-40B4-BE49-F238E27FC236}">
                <a16:creationId xmlns:a16="http://schemas.microsoft.com/office/drawing/2014/main" id="{C0132F79-6D11-BD8F-F3F6-F1F01B13F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925" y="5722938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500" u="none" baseline="0">
                <a:solidFill>
                  <a:srgbClr val="000000"/>
                </a:solidFill>
              </a:rPr>
              <a:t>(f)</a:t>
            </a:r>
            <a:endParaRPr lang="en-US" altLang="en-US"/>
          </a:p>
        </p:txBody>
      </p:sp>
      <p:sp>
        <p:nvSpPr>
          <p:cNvPr id="36893" name="Rectangle 23">
            <a:extLst>
              <a:ext uri="{FF2B5EF4-FFF2-40B4-BE49-F238E27FC236}">
                <a16:creationId xmlns:a16="http://schemas.microsoft.com/office/drawing/2014/main" id="{752343E3-2360-D8A6-FC9A-50F668B43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713" y="5722938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500" u="none" baseline="0">
                <a:solidFill>
                  <a:srgbClr val="000000"/>
                </a:solidFill>
              </a:rPr>
              <a:t>(g)</a:t>
            </a:r>
            <a:endParaRPr lang="en-US" altLang="en-US"/>
          </a:p>
        </p:txBody>
      </p:sp>
      <p:sp>
        <p:nvSpPr>
          <p:cNvPr id="36894" name="Rectangle 24">
            <a:extLst>
              <a:ext uri="{FF2B5EF4-FFF2-40B4-BE49-F238E27FC236}">
                <a16:creationId xmlns:a16="http://schemas.microsoft.com/office/drawing/2014/main" id="{9A9AA0B6-0A5A-450C-4F08-A3D6510D1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100" y="5722938"/>
            <a:ext cx="233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500" u="none" baseline="0">
                <a:solidFill>
                  <a:srgbClr val="000000"/>
                </a:solidFill>
              </a:rPr>
              <a:t>(h)</a:t>
            </a:r>
            <a:endParaRPr lang="en-US" altLang="en-US"/>
          </a:p>
        </p:txBody>
      </p:sp>
      <p:sp>
        <p:nvSpPr>
          <p:cNvPr id="36895" name="Freeform 25">
            <a:extLst>
              <a:ext uri="{FF2B5EF4-FFF2-40B4-BE49-F238E27FC236}">
                <a16:creationId xmlns:a16="http://schemas.microsoft.com/office/drawing/2014/main" id="{9B0103CE-C5F0-4DD1-228B-93EBEB4B7C5F}"/>
              </a:ext>
            </a:extLst>
          </p:cNvPr>
          <p:cNvSpPr>
            <a:spLocks/>
          </p:cNvSpPr>
          <p:nvPr/>
        </p:nvSpPr>
        <p:spPr bwMode="auto">
          <a:xfrm>
            <a:off x="1333500" y="1833563"/>
            <a:ext cx="1270000" cy="1073150"/>
          </a:xfrm>
          <a:custGeom>
            <a:avLst/>
            <a:gdLst>
              <a:gd name="T0" fmla="*/ 0 w 800"/>
              <a:gd name="T1" fmla="*/ 0 h 676"/>
              <a:gd name="T2" fmla="*/ 2016125000 w 800"/>
              <a:gd name="T3" fmla="*/ 0 h 676"/>
              <a:gd name="T4" fmla="*/ 2016125000 w 800"/>
              <a:gd name="T5" fmla="*/ 1703625625 h 676"/>
              <a:gd name="T6" fmla="*/ 5040313 w 800"/>
              <a:gd name="T7" fmla="*/ 1703625625 h 676"/>
              <a:gd name="T8" fmla="*/ 0 w 800"/>
              <a:gd name="T9" fmla="*/ 0 h 6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00" h="676">
                <a:moveTo>
                  <a:pt x="0" y="0"/>
                </a:moveTo>
                <a:lnTo>
                  <a:pt x="800" y="0"/>
                </a:lnTo>
                <a:lnTo>
                  <a:pt x="800" y="676"/>
                </a:lnTo>
                <a:lnTo>
                  <a:pt x="2" y="676"/>
                </a:lnTo>
                <a:lnTo>
                  <a:pt x="0" y="0"/>
                </a:lnTo>
                <a:close/>
              </a:path>
            </a:pathLst>
          </a:custGeom>
          <a:solidFill>
            <a:srgbClr val="00FFCC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6" name="Freeform 26">
            <a:extLst>
              <a:ext uri="{FF2B5EF4-FFF2-40B4-BE49-F238E27FC236}">
                <a16:creationId xmlns:a16="http://schemas.microsoft.com/office/drawing/2014/main" id="{E4A9F64B-9492-F565-88DE-2ECFD41DD8A7}"/>
              </a:ext>
            </a:extLst>
          </p:cNvPr>
          <p:cNvSpPr>
            <a:spLocks/>
          </p:cNvSpPr>
          <p:nvPr/>
        </p:nvSpPr>
        <p:spPr bwMode="auto">
          <a:xfrm>
            <a:off x="1333500" y="1833563"/>
            <a:ext cx="1270000" cy="1073150"/>
          </a:xfrm>
          <a:custGeom>
            <a:avLst/>
            <a:gdLst>
              <a:gd name="T0" fmla="*/ 0 w 800"/>
              <a:gd name="T1" fmla="*/ 0 h 676"/>
              <a:gd name="T2" fmla="*/ 2016125000 w 800"/>
              <a:gd name="T3" fmla="*/ 0 h 676"/>
              <a:gd name="T4" fmla="*/ 2016125000 w 800"/>
              <a:gd name="T5" fmla="*/ 1703625625 h 676"/>
              <a:gd name="T6" fmla="*/ 5040313 w 800"/>
              <a:gd name="T7" fmla="*/ 1703625625 h 6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00" h="676">
                <a:moveTo>
                  <a:pt x="0" y="0"/>
                </a:moveTo>
                <a:lnTo>
                  <a:pt x="800" y="0"/>
                </a:lnTo>
                <a:lnTo>
                  <a:pt x="800" y="676"/>
                </a:lnTo>
                <a:lnTo>
                  <a:pt x="2" y="676"/>
                </a:lnTo>
              </a:path>
            </a:pathLst>
          </a:custGeom>
          <a:noFill/>
          <a:ln w="25400" cap="flat">
            <a:solidFill>
              <a:schemeClr val="hlink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7" name="Rectangle 27">
            <a:extLst>
              <a:ext uri="{FF2B5EF4-FFF2-40B4-BE49-F238E27FC236}">
                <a16:creationId xmlns:a16="http://schemas.microsoft.com/office/drawing/2014/main" id="{F681D8C5-34F9-024A-49AA-5C7BEE1B7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775" y="1531938"/>
            <a:ext cx="4746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500" u="none" baseline="0">
                <a:solidFill>
                  <a:srgbClr val="000000"/>
                </a:solidFill>
              </a:rPr>
              <a:t>Select</a:t>
            </a:r>
            <a:endParaRPr lang="en-US" altLang="en-US"/>
          </a:p>
        </p:txBody>
      </p:sp>
      <p:sp>
        <p:nvSpPr>
          <p:cNvPr id="36898" name="Line 28">
            <a:extLst>
              <a:ext uri="{FF2B5EF4-FFF2-40B4-BE49-F238E27FC236}">
                <a16:creationId xmlns:a16="http://schemas.microsoft.com/office/drawing/2014/main" id="{68156881-E70C-8EDE-A771-93DCEBDC8E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5775" y="1766888"/>
            <a:ext cx="1588" cy="42545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9" name="Rectangle 29">
            <a:extLst>
              <a:ext uri="{FF2B5EF4-FFF2-40B4-BE49-F238E27FC236}">
                <a16:creationId xmlns:a16="http://schemas.microsoft.com/office/drawing/2014/main" id="{EA044FC9-31E1-3E5B-2A41-E5FB7EAD1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050" y="2238375"/>
            <a:ext cx="12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500" u="none" baseline="0">
                <a:solidFill>
                  <a:srgbClr val="000000"/>
                </a:solidFill>
              </a:rPr>
              <a:t>B</a:t>
            </a:r>
            <a:endParaRPr lang="en-US" altLang="en-US"/>
          </a:p>
        </p:txBody>
      </p:sp>
      <p:sp>
        <p:nvSpPr>
          <p:cNvPr id="36900" name="Line 30">
            <a:extLst>
              <a:ext uri="{FF2B5EF4-FFF2-40B4-BE49-F238E27FC236}">
                <a16:creationId xmlns:a16="http://schemas.microsoft.com/office/drawing/2014/main" id="{AD3227FE-02AF-0D4B-B46F-8334DA63F0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62100" y="2239963"/>
            <a:ext cx="39052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1" name="Line 31">
            <a:extLst>
              <a:ext uri="{FF2B5EF4-FFF2-40B4-BE49-F238E27FC236}">
                <a16:creationId xmlns:a16="http://schemas.microsoft.com/office/drawing/2014/main" id="{AC6733C5-7560-66B1-BD1F-0CDAA3D845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25600" y="2192338"/>
            <a:ext cx="260350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2" name="Freeform 32">
            <a:extLst>
              <a:ext uri="{FF2B5EF4-FFF2-40B4-BE49-F238E27FC236}">
                <a16:creationId xmlns:a16="http://schemas.microsoft.com/office/drawing/2014/main" id="{32E716F2-BE98-441F-1CE8-890FC8727157}"/>
              </a:ext>
            </a:extLst>
          </p:cNvPr>
          <p:cNvSpPr>
            <a:spLocks/>
          </p:cNvSpPr>
          <p:nvPr/>
        </p:nvSpPr>
        <p:spPr bwMode="auto">
          <a:xfrm>
            <a:off x="1225550" y="2246313"/>
            <a:ext cx="400050" cy="101600"/>
          </a:xfrm>
          <a:custGeom>
            <a:avLst/>
            <a:gdLst>
              <a:gd name="T0" fmla="*/ 1270158750 w 126"/>
              <a:gd name="T1" fmla="*/ 0 h 32"/>
              <a:gd name="T2" fmla="*/ 1270158750 w 126"/>
              <a:gd name="T3" fmla="*/ 322580000 h 32"/>
              <a:gd name="T4" fmla="*/ 0 w 126"/>
              <a:gd name="T5" fmla="*/ 322580000 h 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6" h="32">
                <a:moveTo>
                  <a:pt x="126" y="0"/>
                </a:moveTo>
                <a:cubicBezTo>
                  <a:pt x="126" y="11"/>
                  <a:pt x="126" y="21"/>
                  <a:pt x="126" y="32"/>
                </a:cubicBezTo>
                <a:cubicBezTo>
                  <a:pt x="84" y="32"/>
                  <a:pt x="42" y="32"/>
                  <a:pt x="0" y="32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3" name="Freeform 33">
            <a:extLst>
              <a:ext uri="{FF2B5EF4-FFF2-40B4-BE49-F238E27FC236}">
                <a16:creationId xmlns:a16="http://schemas.microsoft.com/office/drawing/2014/main" id="{FA2925B4-3105-7A94-4788-5F9EE38FF62E}"/>
              </a:ext>
            </a:extLst>
          </p:cNvPr>
          <p:cNvSpPr>
            <a:spLocks/>
          </p:cNvSpPr>
          <p:nvPr/>
        </p:nvSpPr>
        <p:spPr bwMode="auto">
          <a:xfrm>
            <a:off x="1885950" y="2239963"/>
            <a:ext cx="425450" cy="244475"/>
          </a:xfrm>
          <a:custGeom>
            <a:avLst/>
            <a:gdLst>
              <a:gd name="T0" fmla="*/ 0 w 268"/>
              <a:gd name="T1" fmla="*/ 0 h 154"/>
              <a:gd name="T2" fmla="*/ 0 w 268"/>
              <a:gd name="T3" fmla="*/ 181451250 h 154"/>
              <a:gd name="T4" fmla="*/ 418345938 w 268"/>
              <a:gd name="T5" fmla="*/ 181451250 h 154"/>
              <a:gd name="T6" fmla="*/ 418345938 w 268"/>
              <a:gd name="T7" fmla="*/ 388104063 h 154"/>
              <a:gd name="T8" fmla="*/ 156249688 w 268"/>
              <a:gd name="T9" fmla="*/ 388104063 h 154"/>
              <a:gd name="T10" fmla="*/ 675401875 w 268"/>
              <a:gd name="T11" fmla="*/ 388104063 h 1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8" h="154">
                <a:moveTo>
                  <a:pt x="0" y="0"/>
                </a:moveTo>
                <a:lnTo>
                  <a:pt x="0" y="72"/>
                </a:lnTo>
                <a:lnTo>
                  <a:pt x="166" y="72"/>
                </a:lnTo>
                <a:lnTo>
                  <a:pt x="166" y="154"/>
                </a:lnTo>
                <a:lnTo>
                  <a:pt x="62" y="154"/>
                </a:lnTo>
                <a:lnTo>
                  <a:pt x="268" y="154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4" name="Freeform 34">
            <a:extLst>
              <a:ext uri="{FF2B5EF4-FFF2-40B4-BE49-F238E27FC236}">
                <a16:creationId xmlns:a16="http://schemas.microsoft.com/office/drawing/2014/main" id="{EEB0DBB6-AE80-D034-7D63-09C6AE661B3F}"/>
              </a:ext>
            </a:extLst>
          </p:cNvPr>
          <p:cNvSpPr>
            <a:spLocks/>
          </p:cNvSpPr>
          <p:nvPr/>
        </p:nvSpPr>
        <p:spPr bwMode="auto">
          <a:xfrm>
            <a:off x="1984375" y="2532063"/>
            <a:ext cx="327025" cy="114300"/>
          </a:xfrm>
          <a:custGeom>
            <a:avLst/>
            <a:gdLst>
              <a:gd name="T0" fmla="*/ 0 w 206"/>
              <a:gd name="T1" fmla="*/ 0 h 72"/>
              <a:gd name="T2" fmla="*/ 519152188 w 206"/>
              <a:gd name="T3" fmla="*/ 0 h 72"/>
              <a:gd name="T4" fmla="*/ 262096250 w 206"/>
              <a:gd name="T5" fmla="*/ 0 h 72"/>
              <a:gd name="T6" fmla="*/ 262096250 w 206"/>
              <a:gd name="T7" fmla="*/ 181451250 h 72"/>
              <a:gd name="T8" fmla="*/ 156249688 w 206"/>
              <a:gd name="T9" fmla="*/ 181451250 h 72"/>
              <a:gd name="T10" fmla="*/ 362902500 w 206"/>
              <a:gd name="T11" fmla="*/ 181451250 h 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6" h="72">
                <a:moveTo>
                  <a:pt x="0" y="0"/>
                </a:moveTo>
                <a:lnTo>
                  <a:pt x="206" y="0"/>
                </a:lnTo>
                <a:lnTo>
                  <a:pt x="104" y="0"/>
                </a:lnTo>
                <a:lnTo>
                  <a:pt x="104" y="72"/>
                </a:lnTo>
                <a:lnTo>
                  <a:pt x="62" y="72"/>
                </a:lnTo>
                <a:lnTo>
                  <a:pt x="144" y="72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5" name="Line 35">
            <a:extLst>
              <a:ext uri="{FF2B5EF4-FFF2-40B4-BE49-F238E27FC236}">
                <a16:creationId xmlns:a16="http://schemas.microsoft.com/office/drawing/2014/main" id="{9F6E0AD2-33C2-FF6E-34D1-1288ED6A8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8675" y="2662238"/>
            <a:ext cx="9842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6" name="Line 36">
            <a:extLst>
              <a:ext uri="{FF2B5EF4-FFF2-40B4-BE49-F238E27FC236}">
                <a16:creationId xmlns:a16="http://schemas.microsoft.com/office/drawing/2014/main" id="{9012AF59-AB27-2E5F-9378-853D7890D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4550" y="2681288"/>
            <a:ext cx="6667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7" name="Line 37">
            <a:extLst>
              <a:ext uri="{FF2B5EF4-FFF2-40B4-BE49-F238E27FC236}">
                <a16:creationId xmlns:a16="http://schemas.microsoft.com/office/drawing/2014/main" id="{AB9903E2-252B-06C6-9008-62F8CD9BBA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0425" y="2697163"/>
            <a:ext cx="34925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8" name="Rectangle 38">
            <a:extLst>
              <a:ext uri="{FF2B5EF4-FFF2-40B4-BE49-F238E27FC236}">
                <a16:creationId xmlns:a16="http://schemas.microsoft.com/office/drawing/2014/main" id="{D3221A4D-1E31-D88B-4E3E-21D034AED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425" y="2122488"/>
            <a:ext cx="12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500" u="none" baseline="0">
                <a:solidFill>
                  <a:schemeClr val="hlink"/>
                </a:solidFill>
              </a:rPr>
              <a:t>T</a:t>
            </a:r>
            <a:endParaRPr lang="en-US" altLang="en-US">
              <a:solidFill>
                <a:schemeClr val="hlink"/>
              </a:solidFill>
            </a:endParaRPr>
          </a:p>
        </p:txBody>
      </p:sp>
      <p:sp>
        <p:nvSpPr>
          <p:cNvPr id="36909" name="Rectangle 39">
            <a:extLst>
              <a:ext uri="{FF2B5EF4-FFF2-40B4-BE49-F238E27FC236}">
                <a16:creationId xmlns:a16="http://schemas.microsoft.com/office/drawing/2014/main" id="{635FCA9C-78F6-F87C-F5E6-6D04A8B39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613" y="2395538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500" u="none" baseline="0">
                <a:solidFill>
                  <a:schemeClr val="hlink"/>
                </a:solidFill>
              </a:rPr>
              <a:t>C</a:t>
            </a:r>
            <a:endParaRPr lang="en-US" altLang="en-US">
              <a:solidFill>
                <a:schemeClr val="hlink"/>
              </a:solidFill>
            </a:endParaRPr>
          </a:p>
        </p:txBody>
      </p:sp>
      <p:sp>
        <p:nvSpPr>
          <p:cNvPr id="36910" name="Rectangle 40">
            <a:extLst>
              <a:ext uri="{FF2B5EF4-FFF2-40B4-BE49-F238E27FC236}">
                <a16:creationId xmlns:a16="http://schemas.microsoft.com/office/drawing/2014/main" id="{C4BEE95F-AA98-C54A-BC2A-54BD794D8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975" y="2681288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500" u="none" baseline="0">
                <a:solidFill>
                  <a:schemeClr val="hlink"/>
                </a:solidFill>
              </a:rPr>
              <a:t>DRAM cell</a:t>
            </a:r>
            <a:endParaRPr lang="en-US" altLang="en-US">
              <a:solidFill>
                <a:schemeClr val="hlink"/>
              </a:solidFill>
            </a:endParaRPr>
          </a:p>
        </p:txBody>
      </p:sp>
      <p:sp>
        <p:nvSpPr>
          <p:cNvPr id="36911" name="Rectangle 41">
            <a:extLst>
              <a:ext uri="{FF2B5EF4-FFF2-40B4-BE49-F238E27FC236}">
                <a16:creationId xmlns:a16="http://schemas.microsoft.com/office/drawing/2014/main" id="{43CF5B1C-9FF9-26EE-B08D-983B2B2E2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3988" y="1998663"/>
            <a:ext cx="7572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500" u="none" baseline="0">
                <a:solidFill>
                  <a:srgbClr val="000000"/>
                </a:solidFill>
              </a:rPr>
              <a:t>To Pump</a:t>
            </a:r>
            <a:endParaRPr lang="en-US" altLang="en-US"/>
          </a:p>
        </p:txBody>
      </p:sp>
      <p:sp>
        <p:nvSpPr>
          <p:cNvPr id="36912" name="Freeform 42">
            <a:extLst>
              <a:ext uri="{FF2B5EF4-FFF2-40B4-BE49-F238E27FC236}">
                <a16:creationId xmlns:a16="http://schemas.microsoft.com/office/drawing/2014/main" id="{1804DA5A-1FB5-150F-7D89-086A9B03E82D}"/>
              </a:ext>
            </a:extLst>
          </p:cNvPr>
          <p:cNvSpPr>
            <a:spLocks/>
          </p:cNvSpPr>
          <p:nvPr/>
        </p:nvSpPr>
        <p:spPr bwMode="auto">
          <a:xfrm>
            <a:off x="5937250" y="2376488"/>
            <a:ext cx="260350" cy="352425"/>
          </a:xfrm>
          <a:custGeom>
            <a:avLst/>
            <a:gdLst>
              <a:gd name="T0" fmla="*/ 0 w 82"/>
              <a:gd name="T1" fmla="*/ 110886875 h 111"/>
              <a:gd name="T2" fmla="*/ 90725625 w 82"/>
              <a:gd name="T3" fmla="*/ 0 h 111"/>
              <a:gd name="T4" fmla="*/ 221773750 w 82"/>
              <a:gd name="T5" fmla="*/ 70564375 h 111"/>
              <a:gd name="T6" fmla="*/ 312499375 w 82"/>
              <a:gd name="T7" fmla="*/ 0 h 111"/>
              <a:gd name="T8" fmla="*/ 403225000 w 82"/>
              <a:gd name="T9" fmla="*/ 70564375 h 111"/>
              <a:gd name="T10" fmla="*/ 504031250 w 82"/>
              <a:gd name="T11" fmla="*/ 0 h 111"/>
              <a:gd name="T12" fmla="*/ 635079375 w 82"/>
              <a:gd name="T13" fmla="*/ 90725625 h 111"/>
              <a:gd name="T14" fmla="*/ 695563125 w 82"/>
              <a:gd name="T15" fmla="*/ 0 h 111"/>
              <a:gd name="T16" fmla="*/ 826611250 w 82"/>
              <a:gd name="T17" fmla="*/ 90725625 h 111"/>
              <a:gd name="T18" fmla="*/ 826611250 w 82"/>
              <a:gd name="T19" fmla="*/ 1118949375 h 111"/>
              <a:gd name="T20" fmla="*/ 0 w 82"/>
              <a:gd name="T21" fmla="*/ 1118949375 h 111"/>
              <a:gd name="T22" fmla="*/ 0 w 82"/>
              <a:gd name="T23" fmla="*/ 110886875 h 11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2" h="111">
                <a:moveTo>
                  <a:pt x="0" y="11"/>
                </a:moveTo>
                <a:cubicBezTo>
                  <a:pt x="9" y="0"/>
                  <a:pt x="9" y="0"/>
                  <a:pt x="9" y="0"/>
                </a:cubicBezTo>
                <a:cubicBezTo>
                  <a:pt x="22" y="7"/>
                  <a:pt x="22" y="7"/>
                  <a:pt x="22" y="7"/>
                </a:cubicBezTo>
                <a:cubicBezTo>
                  <a:pt x="31" y="0"/>
                  <a:pt x="31" y="0"/>
                  <a:pt x="31" y="0"/>
                </a:cubicBezTo>
                <a:cubicBezTo>
                  <a:pt x="40" y="7"/>
                  <a:pt x="40" y="7"/>
                  <a:pt x="40" y="7"/>
                </a:cubicBezTo>
                <a:cubicBezTo>
                  <a:pt x="50" y="0"/>
                  <a:pt x="50" y="0"/>
                  <a:pt x="50" y="0"/>
                </a:cubicBezTo>
                <a:cubicBezTo>
                  <a:pt x="63" y="9"/>
                  <a:pt x="63" y="9"/>
                  <a:pt x="63" y="9"/>
                </a:cubicBezTo>
                <a:cubicBezTo>
                  <a:pt x="69" y="0"/>
                  <a:pt x="69" y="0"/>
                  <a:pt x="69" y="0"/>
                </a:cubicBezTo>
                <a:cubicBezTo>
                  <a:pt x="82" y="9"/>
                  <a:pt x="82" y="9"/>
                  <a:pt x="82" y="9"/>
                </a:cubicBezTo>
                <a:cubicBezTo>
                  <a:pt x="82" y="111"/>
                  <a:pt x="82" y="111"/>
                  <a:pt x="82" y="111"/>
                </a:cubicBezTo>
                <a:cubicBezTo>
                  <a:pt x="0" y="111"/>
                  <a:pt x="0" y="111"/>
                  <a:pt x="0" y="111"/>
                </a:cubicBezTo>
                <a:lnTo>
                  <a:pt x="0" y="11"/>
                </a:ln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13" name="Freeform 43">
            <a:extLst>
              <a:ext uri="{FF2B5EF4-FFF2-40B4-BE49-F238E27FC236}">
                <a16:creationId xmlns:a16="http://schemas.microsoft.com/office/drawing/2014/main" id="{53790BFB-12F8-1292-4498-E1E8770F6019}"/>
              </a:ext>
            </a:extLst>
          </p:cNvPr>
          <p:cNvSpPr>
            <a:spLocks/>
          </p:cNvSpPr>
          <p:nvPr/>
        </p:nvSpPr>
        <p:spPr bwMode="auto">
          <a:xfrm>
            <a:off x="3851275" y="2500313"/>
            <a:ext cx="1171575" cy="228600"/>
          </a:xfrm>
          <a:custGeom>
            <a:avLst/>
            <a:gdLst>
              <a:gd name="T0" fmla="*/ 0 w 738"/>
              <a:gd name="T1" fmla="*/ 362902500 h 144"/>
              <a:gd name="T2" fmla="*/ 0 w 738"/>
              <a:gd name="T3" fmla="*/ 50403125 h 144"/>
              <a:gd name="T4" fmla="*/ 95765938 w 738"/>
              <a:gd name="T5" fmla="*/ 0 h 144"/>
              <a:gd name="T6" fmla="*/ 206652813 w 738"/>
              <a:gd name="T7" fmla="*/ 50403125 h 144"/>
              <a:gd name="T8" fmla="*/ 307459063 w 738"/>
              <a:gd name="T9" fmla="*/ 0 h 144"/>
              <a:gd name="T10" fmla="*/ 418345938 w 738"/>
              <a:gd name="T11" fmla="*/ 50403125 h 144"/>
              <a:gd name="T12" fmla="*/ 529232813 w 738"/>
              <a:gd name="T13" fmla="*/ 0 h 144"/>
              <a:gd name="T14" fmla="*/ 624998750 w 738"/>
              <a:gd name="T15" fmla="*/ 50403125 h 144"/>
              <a:gd name="T16" fmla="*/ 720764688 w 738"/>
              <a:gd name="T17" fmla="*/ 0 h 144"/>
              <a:gd name="T18" fmla="*/ 821570938 w 738"/>
              <a:gd name="T19" fmla="*/ 50403125 h 144"/>
              <a:gd name="T20" fmla="*/ 922377188 w 738"/>
              <a:gd name="T21" fmla="*/ 0 h 144"/>
              <a:gd name="T22" fmla="*/ 1033264063 w 738"/>
              <a:gd name="T23" fmla="*/ 45362813 h 144"/>
              <a:gd name="T24" fmla="*/ 1129030000 w 738"/>
              <a:gd name="T25" fmla="*/ 10080625 h 144"/>
              <a:gd name="T26" fmla="*/ 1239916875 w 738"/>
              <a:gd name="T27" fmla="*/ 45362813 h 144"/>
              <a:gd name="T28" fmla="*/ 1335682813 w 738"/>
              <a:gd name="T29" fmla="*/ 0 h 144"/>
              <a:gd name="T30" fmla="*/ 1441529375 w 738"/>
              <a:gd name="T31" fmla="*/ 55443438 h 144"/>
              <a:gd name="T32" fmla="*/ 1552416250 w 738"/>
              <a:gd name="T33" fmla="*/ 0 h 144"/>
              <a:gd name="T34" fmla="*/ 1648182188 w 738"/>
              <a:gd name="T35" fmla="*/ 45362813 h 144"/>
              <a:gd name="T36" fmla="*/ 1759069063 w 738"/>
              <a:gd name="T37" fmla="*/ 0 h 144"/>
              <a:gd name="T38" fmla="*/ 1859875313 w 738"/>
              <a:gd name="T39" fmla="*/ 45362813 h 144"/>
              <a:gd name="T40" fmla="*/ 1859875313 w 738"/>
              <a:gd name="T41" fmla="*/ 362902500 h 144"/>
              <a:gd name="T42" fmla="*/ 0 w 738"/>
              <a:gd name="T43" fmla="*/ 362902500 h 14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738" h="144">
                <a:moveTo>
                  <a:pt x="0" y="144"/>
                </a:moveTo>
                <a:lnTo>
                  <a:pt x="0" y="20"/>
                </a:lnTo>
                <a:lnTo>
                  <a:pt x="38" y="0"/>
                </a:lnTo>
                <a:lnTo>
                  <a:pt x="82" y="20"/>
                </a:lnTo>
                <a:lnTo>
                  <a:pt x="122" y="0"/>
                </a:lnTo>
                <a:lnTo>
                  <a:pt x="166" y="20"/>
                </a:lnTo>
                <a:lnTo>
                  <a:pt x="210" y="0"/>
                </a:lnTo>
                <a:lnTo>
                  <a:pt x="248" y="20"/>
                </a:lnTo>
                <a:lnTo>
                  <a:pt x="286" y="0"/>
                </a:lnTo>
                <a:lnTo>
                  <a:pt x="326" y="20"/>
                </a:lnTo>
                <a:lnTo>
                  <a:pt x="366" y="0"/>
                </a:lnTo>
                <a:lnTo>
                  <a:pt x="410" y="18"/>
                </a:lnTo>
                <a:lnTo>
                  <a:pt x="448" y="4"/>
                </a:lnTo>
                <a:lnTo>
                  <a:pt x="492" y="18"/>
                </a:lnTo>
                <a:lnTo>
                  <a:pt x="530" y="0"/>
                </a:lnTo>
                <a:lnTo>
                  <a:pt x="572" y="22"/>
                </a:lnTo>
                <a:lnTo>
                  <a:pt x="616" y="0"/>
                </a:lnTo>
                <a:lnTo>
                  <a:pt x="654" y="18"/>
                </a:lnTo>
                <a:lnTo>
                  <a:pt x="698" y="0"/>
                </a:lnTo>
                <a:lnTo>
                  <a:pt x="738" y="18"/>
                </a:lnTo>
                <a:lnTo>
                  <a:pt x="738" y="144"/>
                </a:lnTo>
                <a:lnTo>
                  <a:pt x="0" y="1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4" name="Freeform 44">
            <a:extLst>
              <a:ext uri="{FF2B5EF4-FFF2-40B4-BE49-F238E27FC236}">
                <a16:creationId xmlns:a16="http://schemas.microsoft.com/office/drawing/2014/main" id="{B20EFF02-D0B0-4CDF-1111-B71D18644B73}"/>
              </a:ext>
            </a:extLst>
          </p:cNvPr>
          <p:cNvSpPr>
            <a:spLocks/>
          </p:cNvSpPr>
          <p:nvPr/>
        </p:nvSpPr>
        <p:spPr bwMode="auto">
          <a:xfrm>
            <a:off x="3851275" y="2500313"/>
            <a:ext cx="1171575" cy="228600"/>
          </a:xfrm>
          <a:custGeom>
            <a:avLst/>
            <a:gdLst>
              <a:gd name="T0" fmla="*/ 0 w 738"/>
              <a:gd name="T1" fmla="*/ 362902500 h 144"/>
              <a:gd name="T2" fmla="*/ 0 w 738"/>
              <a:gd name="T3" fmla="*/ 50403125 h 144"/>
              <a:gd name="T4" fmla="*/ 95765938 w 738"/>
              <a:gd name="T5" fmla="*/ 0 h 144"/>
              <a:gd name="T6" fmla="*/ 206652813 w 738"/>
              <a:gd name="T7" fmla="*/ 50403125 h 144"/>
              <a:gd name="T8" fmla="*/ 307459063 w 738"/>
              <a:gd name="T9" fmla="*/ 0 h 144"/>
              <a:gd name="T10" fmla="*/ 418345938 w 738"/>
              <a:gd name="T11" fmla="*/ 50403125 h 144"/>
              <a:gd name="T12" fmla="*/ 529232813 w 738"/>
              <a:gd name="T13" fmla="*/ 0 h 144"/>
              <a:gd name="T14" fmla="*/ 624998750 w 738"/>
              <a:gd name="T15" fmla="*/ 50403125 h 144"/>
              <a:gd name="T16" fmla="*/ 720764688 w 738"/>
              <a:gd name="T17" fmla="*/ 0 h 144"/>
              <a:gd name="T18" fmla="*/ 821570938 w 738"/>
              <a:gd name="T19" fmla="*/ 50403125 h 144"/>
              <a:gd name="T20" fmla="*/ 922377188 w 738"/>
              <a:gd name="T21" fmla="*/ 0 h 144"/>
              <a:gd name="T22" fmla="*/ 1033264063 w 738"/>
              <a:gd name="T23" fmla="*/ 45362813 h 144"/>
              <a:gd name="T24" fmla="*/ 1129030000 w 738"/>
              <a:gd name="T25" fmla="*/ 10080625 h 144"/>
              <a:gd name="T26" fmla="*/ 1239916875 w 738"/>
              <a:gd name="T27" fmla="*/ 45362813 h 144"/>
              <a:gd name="T28" fmla="*/ 1335682813 w 738"/>
              <a:gd name="T29" fmla="*/ 0 h 144"/>
              <a:gd name="T30" fmla="*/ 1441529375 w 738"/>
              <a:gd name="T31" fmla="*/ 55443438 h 144"/>
              <a:gd name="T32" fmla="*/ 1552416250 w 738"/>
              <a:gd name="T33" fmla="*/ 0 h 144"/>
              <a:gd name="T34" fmla="*/ 1648182188 w 738"/>
              <a:gd name="T35" fmla="*/ 45362813 h 144"/>
              <a:gd name="T36" fmla="*/ 1759069063 w 738"/>
              <a:gd name="T37" fmla="*/ 0 h 144"/>
              <a:gd name="T38" fmla="*/ 1859875313 w 738"/>
              <a:gd name="T39" fmla="*/ 45362813 h 144"/>
              <a:gd name="T40" fmla="*/ 1859875313 w 738"/>
              <a:gd name="T41" fmla="*/ 362902500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738" h="144">
                <a:moveTo>
                  <a:pt x="0" y="144"/>
                </a:moveTo>
                <a:lnTo>
                  <a:pt x="0" y="20"/>
                </a:lnTo>
                <a:lnTo>
                  <a:pt x="38" y="0"/>
                </a:lnTo>
                <a:lnTo>
                  <a:pt x="82" y="20"/>
                </a:lnTo>
                <a:lnTo>
                  <a:pt x="122" y="0"/>
                </a:lnTo>
                <a:lnTo>
                  <a:pt x="166" y="20"/>
                </a:lnTo>
                <a:lnTo>
                  <a:pt x="210" y="0"/>
                </a:lnTo>
                <a:lnTo>
                  <a:pt x="248" y="20"/>
                </a:lnTo>
                <a:lnTo>
                  <a:pt x="286" y="0"/>
                </a:lnTo>
                <a:lnTo>
                  <a:pt x="326" y="20"/>
                </a:lnTo>
                <a:lnTo>
                  <a:pt x="366" y="0"/>
                </a:lnTo>
                <a:lnTo>
                  <a:pt x="410" y="18"/>
                </a:lnTo>
                <a:lnTo>
                  <a:pt x="448" y="4"/>
                </a:lnTo>
                <a:lnTo>
                  <a:pt x="492" y="18"/>
                </a:lnTo>
                <a:lnTo>
                  <a:pt x="530" y="0"/>
                </a:lnTo>
                <a:lnTo>
                  <a:pt x="572" y="22"/>
                </a:lnTo>
                <a:lnTo>
                  <a:pt x="616" y="0"/>
                </a:lnTo>
                <a:lnTo>
                  <a:pt x="654" y="18"/>
                </a:lnTo>
                <a:lnTo>
                  <a:pt x="698" y="0"/>
                </a:lnTo>
                <a:lnTo>
                  <a:pt x="738" y="18"/>
                </a:lnTo>
                <a:lnTo>
                  <a:pt x="738" y="144"/>
                </a:ln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5" name="Rectangle 45">
            <a:extLst>
              <a:ext uri="{FF2B5EF4-FFF2-40B4-BE49-F238E27FC236}">
                <a16:creationId xmlns:a16="http://schemas.microsoft.com/office/drawing/2014/main" id="{51473E32-A7CE-FCA6-FE29-CB58EE2AD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0" y="2335213"/>
            <a:ext cx="260350" cy="393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916" name="Freeform 46">
            <a:extLst>
              <a:ext uri="{FF2B5EF4-FFF2-40B4-BE49-F238E27FC236}">
                <a16:creationId xmlns:a16="http://schemas.microsoft.com/office/drawing/2014/main" id="{EAE07F40-0B69-611B-4D69-1D0AF9369A7C}"/>
              </a:ext>
            </a:extLst>
          </p:cNvPr>
          <p:cNvSpPr>
            <a:spLocks/>
          </p:cNvSpPr>
          <p:nvPr/>
        </p:nvSpPr>
        <p:spPr bwMode="auto">
          <a:xfrm>
            <a:off x="4959350" y="2598738"/>
            <a:ext cx="1041400" cy="130175"/>
          </a:xfrm>
          <a:custGeom>
            <a:avLst/>
            <a:gdLst>
              <a:gd name="T0" fmla="*/ 2147483646 w 328"/>
              <a:gd name="T1" fmla="*/ 413305625 h 41"/>
              <a:gd name="T2" fmla="*/ 2147483646 w 328"/>
              <a:gd name="T3" fmla="*/ 201612500 h 41"/>
              <a:gd name="T4" fmla="*/ 2147483646 w 328"/>
              <a:gd name="T5" fmla="*/ 201612500 h 41"/>
              <a:gd name="T6" fmla="*/ 2147483646 w 328"/>
              <a:gd name="T7" fmla="*/ 0 h 41"/>
              <a:gd name="T8" fmla="*/ 201612500 w 328"/>
              <a:gd name="T9" fmla="*/ 0 h 41"/>
              <a:gd name="T10" fmla="*/ 0 w 328"/>
              <a:gd name="T11" fmla="*/ 201612500 h 41"/>
              <a:gd name="T12" fmla="*/ 0 w 328"/>
              <a:gd name="T13" fmla="*/ 201612500 h 41"/>
              <a:gd name="T14" fmla="*/ 201612500 w 328"/>
              <a:gd name="T15" fmla="*/ 413305625 h 41"/>
              <a:gd name="T16" fmla="*/ 2147483646 w 328"/>
              <a:gd name="T17" fmla="*/ 413305625 h 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28" h="41">
                <a:moveTo>
                  <a:pt x="308" y="41"/>
                </a:moveTo>
                <a:cubicBezTo>
                  <a:pt x="319" y="41"/>
                  <a:pt x="328" y="31"/>
                  <a:pt x="328" y="20"/>
                </a:cubicBezTo>
                <a:cubicBezTo>
                  <a:pt x="328" y="20"/>
                  <a:pt x="328" y="20"/>
                  <a:pt x="328" y="20"/>
                </a:cubicBezTo>
                <a:cubicBezTo>
                  <a:pt x="328" y="9"/>
                  <a:pt x="319" y="0"/>
                  <a:pt x="308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31"/>
                  <a:pt x="9" y="41"/>
                  <a:pt x="20" y="41"/>
                </a:cubicBezTo>
                <a:lnTo>
                  <a:pt x="308" y="41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17" name="Freeform 47">
            <a:extLst>
              <a:ext uri="{FF2B5EF4-FFF2-40B4-BE49-F238E27FC236}">
                <a16:creationId xmlns:a16="http://schemas.microsoft.com/office/drawing/2014/main" id="{E748941B-9917-E042-DE9E-97FA031774AA}"/>
              </a:ext>
            </a:extLst>
          </p:cNvPr>
          <p:cNvSpPr>
            <a:spLocks/>
          </p:cNvSpPr>
          <p:nvPr/>
        </p:nvSpPr>
        <p:spPr bwMode="auto">
          <a:xfrm>
            <a:off x="5219700" y="2532063"/>
            <a:ext cx="520700" cy="260350"/>
          </a:xfrm>
          <a:custGeom>
            <a:avLst/>
            <a:gdLst>
              <a:gd name="T0" fmla="*/ 0 w 328"/>
              <a:gd name="T1" fmla="*/ 0 h 164"/>
              <a:gd name="T2" fmla="*/ 826611250 w 328"/>
              <a:gd name="T3" fmla="*/ 413305625 h 164"/>
              <a:gd name="T4" fmla="*/ 826611250 w 328"/>
              <a:gd name="T5" fmla="*/ 0 h 164"/>
              <a:gd name="T6" fmla="*/ 0 w 328"/>
              <a:gd name="T7" fmla="*/ 413305625 h 164"/>
              <a:gd name="T8" fmla="*/ 0 w 328"/>
              <a:gd name="T9" fmla="*/ 0 h 1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8" h="164">
                <a:moveTo>
                  <a:pt x="0" y="0"/>
                </a:moveTo>
                <a:lnTo>
                  <a:pt x="328" y="164"/>
                </a:lnTo>
                <a:lnTo>
                  <a:pt x="328" y="0"/>
                </a:lnTo>
                <a:lnTo>
                  <a:pt x="0" y="1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18" name="Rectangle 48">
            <a:extLst>
              <a:ext uri="{FF2B5EF4-FFF2-40B4-BE49-F238E27FC236}">
                <a16:creationId xmlns:a16="http://schemas.microsoft.com/office/drawing/2014/main" id="{4341DCFF-EDB4-AEAC-3A3B-7CED4E05C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2335213"/>
            <a:ext cx="1171575" cy="393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919" name="Freeform 49">
            <a:extLst>
              <a:ext uri="{FF2B5EF4-FFF2-40B4-BE49-F238E27FC236}">
                <a16:creationId xmlns:a16="http://schemas.microsoft.com/office/drawing/2014/main" id="{0B4B9302-14AE-BE75-C0E0-57BCC00B119A}"/>
              </a:ext>
            </a:extLst>
          </p:cNvPr>
          <p:cNvSpPr>
            <a:spLocks/>
          </p:cNvSpPr>
          <p:nvPr/>
        </p:nvSpPr>
        <p:spPr bwMode="auto">
          <a:xfrm>
            <a:off x="5149850" y="2208213"/>
            <a:ext cx="330200" cy="225425"/>
          </a:xfrm>
          <a:custGeom>
            <a:avLst/>
            <a:gdLst>
              <a:gd name="T0" fmla="*/ 1048385000 w 104"/>
              <a:gd name="T1" fmla="*/ 443547500 h 71"/>
              <a:gd name="T2" fmla="*/ 322580000 w 104"/>
              <a:gd name="T3" fmla="*/ 645160000 h 71"/>
              <a:gd name="T4" fmla="*/ 40322500 w 104"/>
              <a:gd name="T5" fmla="*/ 302418750 h 71"/>
              <a:gd name="T6" fmla="*/ 786288750 w 104"/>
              <a:gd name="T7" fmla="*/ 282257500 h 71"/>
              <a:gd name="T8" fmla="*/ 1048385000 w 104"/>
              <a:gd name="T9" fmla="*/ 44354750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4" h="71">
                <a:moveTo>
                  <a:pt x="104" y="44"/>
                </a:moveTo>
                <a:cubicBezTo>
                  <a:pt x="104" y="44"/>
                  <a:pt x="62" y="71"/>
                  <a:pt x="32" y="64"/>
                </a:cubicBezTo>
                <a:cubicBezTo>
                  <a:pt x="11" y="59"/>
                  <a:pt x="0" y="48"/>
                  <a:pt x="4" y="30"/>
                </a:cubicBezTo>
                <a:cubicBezTo>
                  <a:pt x="7" y="12"/>
                  <a:pt x="40" y="0"/>
                  <a:pt x="78" y="28"/>
                </a:cubicBezTo>
                <a:cubicBezTo>
                  <a:pt x="86" y="34"/>
                  <a:pt x="93" y="39"/>
                  <a:pt x="104" y="44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0" name="Freeform 50">
            <a:extLst>
              <a:ext uri="{FF2B5EF4-FFF2-40B4-BE49-F238E27FC236}">
                <a16:creationId xmlns:a16="http://schemas.microsoft.com/office/drawing/2014/main" id="{56414C07-9BCF-B29C-C66E-24D815F0C818}"/>
              </a:ext>
            </a:extLst>
          </p:cNvPr>
          <p:cNvSpPr>
            <a:spLocks/>
          </p:cNvSpPr>
          <p:nvPr/>
        </p:nvSpPr>
        <p:spPr bwMode="auto">
          <a:xfrm>
            <a:off x="5480050" y="2208213"/>
            <a:ext cx="330200" cy="225425"/>
          </a:xfrm>
          <a:custGeom>
            <a:avLst/>
            <a:gdLst>
              <a:gd name="T0" fmla="*/ 0 w 104"/>
              <a:gd name="T1" fmla="*/ 443547500 h 71"/>
              <a:gd name="T2" fmla="*/ 725805000 w 104"/>
              <a:gd name="T3" fmla="*/ 645160000 h 71"/>
              <a:gd name="T4" fmla="*/ 1008062500 w 104"/>
              <a:gd name="T5" fmla="*/ 302418750 h 71"/>
              <a:gd name="T6" fmla="*/ 262096250 w 104"/>
              <a:gd name="T7" fmla="*/ 282257500 h 71"/>
              <a:gd name="T8" fmla="*/ 0 w 104"/>
              <a:gd name="T9" fmla="*/ 44354750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4" h="71">
                <a:moveTo>
                  <a:pt x="0" y="44"/>
                </a:moveTo>
                <a:cubicBezTo>
                  <a:pt x="0" y="44"/>
                  <a:pt x="42" y="71"/>
                  <a:pt x="72" y="64"/>
                </a:cubicBezTo>
                <a:cubicBezTo>
                  <a:pt x="94" y="59"/>
                  <a:pt x="104" y="48"/>
                  <a:pt x="100" y="30"/>
                </a:cubicBezTo>
                <a:cubicBezTo>
                  <a:pt x="97" y="12"/>
                  <a:pt x="64" y="0"/>
                  <a:pt x="26" y="28"/>
                </a:cubicBezTo>
                <a:cubicBezTo>
                  <a:pt x="18" y="34"/>
                  <a:pt x="11" y="39"/>
                  <a:pt x="0" y="44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1" name="Freeform 51">
            <a:extLst>
              <a:ext uri="{FF2B5EF4-FFF2-40B4-BE49-F238E27FC236}">
                <a16:creationId xmlns:a16="http://schemas.microsoft.com/office/drawing/2014/main" id="{5C40682E-D01F-3575-F5CE-FC0CF3D86821}"/>
              </a:ext>
            </a:extLst>
          </p:cNvPr>
          <p:cNvSpPr>
            <a:spLocks/>
          </p:cNvSpPr>
          <p:nvPr/>
        </p:nvSpPr>
        <p:spPr bwMode="auto">
          <a:xfrm>
            <a:off x="5480050" y="2347913"/>
            <a:ext cx="1588" cy="250825"/>
          </a:xfrm>
          <a:custGeom>
            <a:avLst/>
            <a:gdLst>
              <a:gd name="T0" fmla="*/ 0 w 1588"/>
              <a:gd name="T1" fmla="*/ 0 h 158"/>
              <a:gd name="T2" fmla="*/ 0 w 1588"/>
              <a:gd name="T3" fmla="*/ 398184688 h 158"/>
              <a:gd name="T4" fmla="*/ 0 w 1588"/>
              <a:gd name="T5" fmla="*/ 0 h 1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8" h="158">
                <a:moveTo>
                  <a:pt x="0" y="0"/>
                </a:moveTo>
                <a:lnTo>
                  <a:pt x="0" y="15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2" name="Line 52">
            <a:extLst>
              <a:ext uri="{FF2B5EF4-FFF2-40B4-BE49-F238E27FC236}">
                <a16:creationId xmlns:a16="http://schemas.microsoft.com/office/drawing/2014/main" id="{0C85A393-51E5-BADD-7F12-E0D2A98649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0050" y="2347913"/>
            <a:ext cx="1588" cy="25082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3" name="Freeform 53">
            <a:extLst>
              <a:ext uri="{FF2B5EF4-FFF2-40B4-BE49-F238E27FC236}">
                <a16:creationId xmlns:a16="http://schemas.microsoft.com/office/drawing/2014/main" id="{3BF0C09C-7D7A-4687-9C53-612E4DDE9E92}"/>
              </a:ext>
            </a:extLst>
          </p:cNvPr>
          <p:cNvSpPr>
            <a:spLocks/>
          </p:cNvSpPr>
          <p:nvPr/>
        </p:nvSpPr>
        <p:spPr bwMode="auto">
          <a:xfrm>
            <a:off x="3511550" y="2071688"/>
            <a:ext cx="469900" cy="657225"/>
          </a:xfrm>
          <a:custGeom>
            <a:avLst/>
            <a:gdLst>
              <a:gd name="T0" fmla="*/ 131048125 w 148"/>
              <a:gd name="T1" fmla="*/ 262096250 h 207"/>
              <a:gd name="T2" fmla="*/ 1229836250 w 148"/>
              <a:gd name="T3" fmla="*/ 262096250 h 207"/>
              <a:gd name="T4" fmla="*/ 1229836250 w 148"/>
              <a:gd name="T5" fmla="*/ 1955641250 h 207"/>
              <a:gd name="T6" fmla="*/ 1360884375 w 148"/>
              <a:gd name="T7" fmla="*/ 2086689375 h 207"/>
              <a:gd name="T8" fmla="*/ 1360884375 w 148"/>
              <a:gd name="T9" fmla="*/ 2086689375 h 207"/>
              <a:gd name="T10" fmla="*/ 1491932500 w 148"/>
              <a:gd name="T11" fmla="*/ 1955641250 h 207"/>
              <a:gd name="T12" fmla="*/ 1491932500 w 148"/>
              <a:gd name="T13" fmla="*/ 131048125 h 207"/>
              <a:gd name="T14" fmla="*/ 1491932500 w 148"/>
              <a:gd name="T15" fmla="*/ 131048125 h 207"/>
              <a:gd name="T16" fmla="*/ 1401206875 w 148"/>
              <a:gd name="T17" fmla="*/ 0 h 207"/>
              <a:gd name="T18" fmla="*/ 131048125 w 148"/>
              <a:gd name="T19" fmla="*/ 0 h 207"/>
              <a:gd name="T20" fmla="*/ 0 w 148"/>
              <a:gd name="T21" fmla="*/ 60483750 h 207"/>
              <a:gd name="T22" fmla="*/ 120967500 w 148"/>
              <a:gd name="T23" fmla="*/ 131048125 h 207"/>
              <a:gd name="T24" fmla="*/ 0 w 148"/>
              <a:gd name="T25" fmla="*/ 221773750 h 207"/>
              <a:gd name="T26" fmla="*/ 131048125 w 148"/>
              <a:gd name="T27" fmla="*/ 262096250 h 20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48" h="207">
                <a:moveTo>
                  <a:pt x="13" y="26"/>
                </a:moveTo>
                <a:cubicBezTo>
                  <a:pt x="122" y="26"/>
                  <a:pt x="122" y="26"/>
                  <a:pt x="122" y="26"/>
                </a:cubicBezTo>
                <a:cubicBezTo>
                  <a:pt x="122" y="194"/>
                  <a:pt x="122" y="194"/>
                  <a:pt x="122" y="194"/>
                </a:cubicBezTo>
                <a:cubicBezTo>
                  <a:pt x="122" y="201"/>
                  <a:pt x="128" y="207"/>
                  <a:pt x="135" y="207"/>
                </a:cubicBezTo>
                <a:cubicBezTo>
                  <a:pt x="135" y="207"/>
                  <a:pt x="135" y="207"/>
                  <a:pt x="135" y="207"/>
                </a:cubicBezTo>
                <a:cubicBezTo>
                  <a:pt x="142" y="207"/>
                  <a:pt x="148" y="201"/>
                  <a:pt x="148" y="194"/>
                </a:cubicBezTo>
                <a:cubicBezTo>
                  <a:pt x="148" y="13"/>
                  <a:pt x="148" y="13"/>
                  <a:pt x="148" y="13"/>
                </a:cubicBezTo>
                <a:cubicBezTo>
                  <a:pt x="148" y="13"/>
                  <a:pt x="148" y="13"/>
                  <a:pt x="148" y="13"/>
                </a:cubicBezTo>
                <a:cubicBezTo>
                  <a:pt x="148" y="6"/>
                  <a:pt x="144" y="0"/>
                  <a:pt x="139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0" y="6"/>
                  <a:pt x="0" y="6"/>
                  <a:pt x="0" y="6"/>
                </a:cubicBezTo>
                <a:cubicBezTo>
                  <a:pt x="12" y="13"/>
                  <a:pt x="12" y="13"/>
                  <a:pt x="12" y="13"/>
                </a:cubicBezTo>
                <a:cubicBezTo>
                  <a:pt x="0" y="22"/>
                  <a:pt x="0" y="22"/>
                  <a:pt x="0" y="22"/>
                </a:cubicBezTo>
                <a:lnTo>
                  <a:pt x="13" y="26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24" name="Freeform 55">
            <a:extLst>
              <a:ext uri="{FF2B5EF4-FFF2-40B4-BE49-F238E27FC236}">
                <a16:creationId xmlns:a16="http://schemas.microsoft.com/office/drawing/2014/main" id="{31CD8E7F-D7D8-4CE8-C85C-436164878650}"/>
              </a:ext>
            </a:extLst>
          </p:cNvPr>
          <p:cNvSpPr>
            <a:spLocks/>
          </p:cNvSpPr>
          <p:nvPr/>
        </p:nvSpPr>
        <p:spPr bwMode="auto">
          <a:xfrm>
            <a:off x="6604000" y="2500313"/>
            <a:ext cx="1171575" cy="228600"/>
          </a:xfrm>
          <a:custGeom>
            <a:avLst/>
            <a:gdLst>
              <a:gd name="T0" fmla="*/ 0 w 738"/>
              <a:gd name="T1" fmla="*/ 362902500 h 144"/>
              <a:gd name="T2" fmla="*/ 0 w 738"/>
              <a:gd name="T3" fmla="*/ 50403125 h 144"/>
              <a:gd name="T4" fmla="*/ 95765938 w 738"/>
              <a:gd name="T5" fmla="*/ 0 h 144"/>
              <a:gd name="T6" fmla="*/ 206652813 w 738"/>
              <a:gd name="T7" fmla="*/ 50403125 h 144"/>
              <a:gd name="T8" fmla="*/ 307459063 w 738"/>
              <a:gd name="T9" fmla="*/ 0 h 144"/>
              <a:gd name="T10" fmla="*/ 418345938 w 738"/>
              <a:gd name="T11" fmla="*/ 50403125 h 144"/>
              <a:gd name="T12" fmla="*/ 529232813 w 738"/>
              <a:gd name="T13" fmla="*/ 0 h 144"/>
              <a:gd name="T14" fmla="*/ 624998750 w 738"/>
              <a:gd name="T15" fmla="*/ 50403125 h 144"/>
              <a:gd name="T16" fmla="*/ 725805000 w 738"/>
              <a:gd name="T17" fmla="*/ 0 h 144"/>
              <a:gd name="T18" fmla="*/ 821570938 w 738"/>
              <a:gd name="T19" fmla="*/ 50403125 h 144"/>
              <a:gd name="T20" fmla="*/ 922377188 w 738"/>
              <a:gd name="T21" fmla="*/ 0 h 144"/>
              <a:gd name="T22" fmla="*/ 1033264063 w 738"/>
              <a:gd name="T23" fmla="*/ 45362813 h 144"/>
              <a:gd name="T24" fmla="*/ 1129030000 w 738"/>
              <a:gd name="T25" fmla="*/ 10080625 h 144"/>
              <a:gd name="T26" fmla="*/ 1239916875 w 738"/>
              <a:gd name="T27" fmla="*/ 45362813 h 144"/>
              <a:gd name="T28" fmla="*/ 1335682813 w 738"/>
              <a:gd name="T29" fmla="*/ 0 h 144"/>
              <a:gd name="T30" fmla="*/ 1441529375 w 738"/>
              <a:gd name="T31" fmla="*/ 55443438 h 144"/>
              <a:gd name="T32" fmla="*/ 1552416250 w 738"/>
              <a:gd name="T33" fmla="*/ 0 h 144"/>
              <a:gd name="T34" fmla="*/ 1648182188 w 738"/>
              <a:gd name="T35" fmla="*/ 45362813 h 144"/>
              <a:gd name="T36" fmla="*/ 1759069063 w 738"/>
              <a:gd name="T37" fmla="*/ 0 h 144"/>
              <a:gd name="T38" fmla="*/ 1859875313 w 738"/>
              <a:gd name="T39" fmla="*/ 45362813 h 144"/>
              <a:gd name="T40" fmla="*/ 1859875313 w 738"/>
              <a:gd name="T41" fmla="*/ 362902500 h 144"/>
              <a:gd name="T42" fmla="*/ 0 w 738"/>
              <a:gd name="T43" fmla="*/ 362902500 h 14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738" h="144">
                <a:moveTo>
                  <a:pt x="0" y="144"/>
                </a:moveTo>
                <a:lnTo>
                  <a:pt x="0" y="20"/>
                </a:lnTo>
                <a:lnTo>
                  <a:pt x="38" y="0"/>
                </a:lnTo>
                <a:lnTo>
                  <a:pt x="82" y="20"/>
                </a:lnTo>
                <a:lnTo>
                  <a:pt x="122" y="0"/>
                </a:lnTo>
                <a:lnTo>
                  <a:pt x="166" y="20"/>
                </a:lnTo>
                <a:lnTo>
                  <a:pt x="210" y="0"/>
                </a:lnTo>
                <a:lnTo>
                  <a:pt x="248" y="20"/>
                </a:lnTo>
                <a:lnTo>
                  <a:pt x="288" y="0"/>
                </a:lnTo>
                <a:lnTo>
                  <a:pt x="326" y="20"/>
                </a:lnTo>
                <a:lnTo>
                  <a:pt x="366" y="0"/>
                </a:lnTo>
                <a:lnTo>
                  <a:pt x="410" y="18"/>
                </a:lnTo>
                <a:lnTo>
                  <a:pt x="448" y="4"/>
                </a:lnTo>
                <a:lnTo>
                  <a:pt x="492" y="18"/>
                </a:lnTo>
                <a:lnTo>
                  <a:pt x="530" y="0"/>
                </a:lnTo>
                <a:lnTo>
                  <a:pt x="572" y="22"/>
                </a:lnTo>
                <a:lnTo>
                  <a:pt x="616" y="0"/>
                </a:lnTo>
                <a:lnTo>
                  <a:pt x="654" y="18"/>
                </a:lnTo>
                <a:lnTo>
                  <a:pt x="698" y="0"/>
                </a:lnTo>
                <a:lnTo>
                  <a:pt x="738" y="18"/>
                </a:lnTo>
                <a:lnTo>
                  <a:pt x="738" y="144"/>
                </a:lnTo>
                <a:lnTo>
                  <a:pt x="0" y="1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5" name="Freeform 56">
            <a:extLst>
              <a:ext uri="{FF2B5EF4-FFF2-40B4-BE49-F238E27FC236}">
                <a16:creationId xmlns:a16="http://schemas.microsoft.com/office/drawing/2014/main" id="{988E8FF2-EA11-46A1-D32A-9063705AA5DD}"/>
              </a:ext>
            </a:extLst>
          </p:cNvPr>
          <p:cNvSpPr>
            <a:spLocks/>
          </p:cNvSpPr>
          <p:nvPr/>
        </p:nvSpPr>
        <p:spPr bwMode="auto">
          <a:xfrm>
            <a:off x="6604000" y="2500313"/>
            <a:ext cx="1171575" cy="228600"/>
          </a:xfrm>
          <a:custGeom>
            <a:avLst/>
            <a:gdLst>
              <a:gd name="T0" fmla="*/ 0 w 738"/>
              <a:gd name="T1" fmla="*/ 362902500 h 144"/>
              <a:gd name="T2" fmla="*/ 0 w 738"/>
              <a:gd name="T3" fmla="*/ 50403125 h 144"/>
              <a:gd name="T4" fmla="*/ 95765938 w 738"/>
              <a:gd name="T5" fmla="*/ 0 h 144"/>
              <a:gd name="T6" fmla="*/ 206652813 w 738"/>
              <a:gd name="T7" fmla="*/ 50403125 h 144"/>
              <a:gd name="T8" fmla="*/ 307459063 w 738"/>
              <a:gd name="T9" fmla="*/ 0 h 144"/>
              <a:gd name="T10" fmla="*/ 418345938 w 738"/>
              <a:gd name="T11" fmla="*/ 50403125 h 144"/>
              <a:gd name="T12" fmla="*/ 529232813 w 738"/>
              <a:gd name="T13" fmla="*/ 0 h 144"/>
              <a:gd name="T14" fmla="*/ 624998750 w 738"/>
              <a:gd name="T15" fmla="*/ 50403125 h 144"/>
              <a:gd name="T16" fmla="*/ 725805000 w 738"/>
              <a:gd name="T17" fmla="*/ 0 h 144"/>
              <a:gd name="T18" fmla="*/ 821570938 w 738"/>
              <a:gd name="T19" fmla="*/ 50403125 h 144"/>
              <a:gd name="T20" fmla="*/ 922377188 w 738"/>
              <a:gd name="T21" fmla="*/ 0 h 144"/>
              <a:gd name="T22" fmla="*/ 1033264063 w 738"/>
              <a:gd name="T23" fmla="*/ 45362813 h 144"/>
              <a:gd name="T24" fmla="*/ 1129030000 w 738"/>
              <a:gd name="T25" fmla="*/ 10080625 h 144"/>
              <a:gd name="T26" fmla="*/ 1239916875 w 738"/>
              <a:gd name="T27" fmla="*/ 45362813 h 144"/>
              <a:gd name="T28" fmla="*/ 1335682813 w 738"/>
              <a:gd name="T29" fmla="*/ 0 h 144"/>
              <a:gd name="T30" fmla="*/ 1441529375 w 738"/>
              <a:gd name="T31" fmla="*/ 55443438 h 144"/>
              <a:gd name="T32" fmla="*/ 1552416250 w 738"/>
              <a:gd name="T33" fmla="*/ 0 h 144"/>
              <a:gd name="T34" fmla="*/ 1648182188 w 738"/>
              <a:gd name="T35" fmla="*/ 45362813 h 144"/>
              <a:gd name="T36" fmla="*/ 1759069063 w 738"/>
              <a:gd name="T37" fmla="*/ 0 h 144"/>
              <a:gd name="T38" fmla="*/ 1859875313 w 738"/>
              <a:gd name="T39" fmla="*/ 45362813 h 144"/>
              <a:gd name="T40" fmla="*/ 1859875313 w 738"/>
              <a:gd name="T41" fmla="*/ 362902500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738" h="144">
                <a:moveTo>
                  <a:pt x="0" y="144"/>
                </a:moveTo>
                <a:lnTo>
                  <a:pt x="0" y="20"/>
                </a:lnTo>
                <a:lnTo>
                  <a:pt x="38" y="0"/>
                </a:lnTo>
                <a:lnTo>
                  <a:pt x="82" y="20"/>
                </a:lnTo>
                <a:lnTo>
                  <a:pt x="122" y="0"/>
                </a:lnTo>
                <a:lnTo>
                  <a:pt x="166" y="20"/>
                </a:lnTo>
                <a:lnTo>
                  <a:pt x="210" y="0"/>
                </a:lnTo>
                <a:lnTo>
                  <a:pt x="248" y="20"/>
                </a:lnTo>
                <a:lnTo>
                  <a:pt x="288" y="0"/>
                </a:lnTo>
                <a:lnTo>
                  <a:pt x="326" y="20"/>
                </a:lnTo>
                <a:lnTo>
                  <a:pt x="366" y="0"/>
                </a:lnTo>
                <a:lnTo>
                  <a:pt x="410" y="18"/>
                </a:lnTo>
                <a:lnTo>
                  <a:pt x="448" y="4"/>
                </a:lnTo>
                <a:lnTo>
                  <a:pt x="492" y="18"/>
                </a:lnTo>
                <a:lnTo>
                  <a:pt x="530" y="0"/>
                </a:lnTo>
                <a:lnTo>
                  <a:pt x="572" y="22"/>
                </a:lnTo>
                <a:lnTo>
                  <a:pt x="616" y="0"/>
                </a:lnTo>
                <a:lnTo>
                  <a:pt x="654" y="18"/>
                </a:lnTo>
                <a:lnTo>
                  <a:pt x="698" y="0"/>
                </a:lnTo>
                <a:lnTo>
                  <a:pt x="738" y="18"/>
                </a:lnTo>
                <a:lnTo>
                  <a:pt x="738" y="144"/>
                </a:ln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6" name="Rectangle 57">
            <a:extLst>
              <a:ext uri="{FF2B5EF4-FFF2-40B4-BE49-F238E27FC236}">
                <a16:creationId xmlns:a16="http://schemas.microsoft.com/office/drawing/2014/main" id="{848A4F86-62C5-3DF6-E9B4-ABB33ADFF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9975" y="2338388"/>
            <a:ext cx="260350" cy="3905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927" name="Freeform 58">
            <a:extLst>
              <a:ext uri="{FF2B5EF4-FFF2-40B4-BE49-F238E27FC236}">
                <a16:creationId xmlns:a16="http://schemas.microsoft.com/office/drawing/2014/main" id="{53A9E48E-A348-529C-0317-D7377C261A07}"/>
              </a:ext>
            </a:extLst>
          </p:cNvPr>
          <p:cNvSpPr>
            <a:spLocks/>
          </p:cNvSpPr>
          <p:nvPr/>
        </p:nvSpPr>
        <p:spPr bwMode="auto">
          <a:xfrm>
            <a:off x="7712075" y="2598738"/>
            <a:ext cx="1041400" cy="130175"/>
          </a:xfrm>
          <a:custGeom>
            <a:avLst/>
            <a:gdLst>
              <a:gd name="T0" fmla="*/ 2147483646 w 328"/>
              <a:gd name="T1" fmla="*/ 413305625 h 41"/>
              <a:gd name="T2" fmla="*/ 2147483646 w 328"/>
              <a:gd name="T3" fmla="*/ 201612500 h 41"/>
              <a:gd name="T4" fmla="*/ 2147483646 w 328"/>
              <a:gd name="T5" fmla="*/ 201612500 h 41"/>
              <a:gd name="T6" fmla="*/ 2147483646 w 328"/>
              <a:gd name="T7" fmla="*/ 0 h 41"/>
              <a:gd name="T8" fmla="*/ 201612500 w 328"/>
              <a:gd name="T9" fmla="*/ 0 h 41"/>
              <a:gd name="T10" fmla="*/ 0 w 328"/>
              <a:gd name="T11" fmla="*/ 201612500 h 41"/>
              <a:gd name="T12" fmla="*/ 0 w 328"/>
              <a:gd name="T13" fmla="*/ 201612500 h 41"/>
              <a:gd name="T14" fmla="*/ 201612500 w 328"/>
              <a:gd name="T15" fmla="*/ 413305625 h 41"/>
              <a:gd name="T16" fmla="*/ 2147483646 w 328"/>
              <a:gd name="T17" fmla="*/ 413305625 h 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28" h="41">
                <a:moveTo>
                  <a:pt x="308" y="41"/>
                </a:moveTo>
                <a:cubicBezTo>
                  <a:pt x="319" y="41"/>
                  <a:pt x="328" y="32"/>
                  <a:pt x="328" y="20"/>
                </a:cubicBezTo>
                <a:cubicBezTo>
                  <a:pt x="328" y="20"/>
                  <a:pt x="328" y="20"/>
                  <a:pt x="328" y="20"/>
                </a:cubicBezTo>
                <a:cubicBezTo>
                  <a:pt x="328" y="9"/>
                  <a:pt x="319" y="0"/>
                  <a:pt x="308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32"/>
                  <a:pt x="9" y="41"/>
                  <a:pt x="20" y="41"/>
                </a:cubicBezTo>
                <a:lnTo>
                  <a:pt x="308" y="41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28" name="Freeform 59">
            <a:extLst>
              <a:ext uri="{FF2B5EF4-FFF2-40B4-BE49-F238E27FC236}">
                <a16:creationId xmlns:a16="http://schemas.microsoft.com/office/drawing/2014/main" id="{98001711-AD45-BAD7-D3C5-DF1B5984B1CC}"/>
              </a:ext>
            </a:extLst>
          </p:cNvPr>
          <p:cNvSpPr>
            <a:spLocks/>
          </p:cNvSpPr>
          <p:nvPr/>
        </p:nvSpPr>
        <p:spPr bwMode="auto">
          <a:xfrm>
            <a:off x="7972425" y="2532063"/>
            <a:ext cx="520700" cy="260350"/>
          </a:xfrm>
          <a:custGeom>
            <a:avLst/>
            <a:gdLst>
              <a:gd name="T0" fmla="*/ 0 w 328"/>
              <a:gd name="T1" fmla="*/ 0 h 164"/>
              <a:gd name="T2" fmla="*/ 826611250 w 328"/>
              <a:gd name="T3" fmla="*/ 413305625 h 164"/>
              <a:gd name="T4" fmla="*/ 826611250 w 328"/>
              <a:gd name="T5" fmla="*/ 0 h 164"/>
              <a:gd name="T6" fmla="*/ 0 w 328"/>
              <a:gd name="T7" fmla="*/ 413305625 h 164"/>
              <a:gd name="T8" fmla="*/ 0 w 328"/>
              <a:gd name="T9" fmla="*/ 0 h 1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8" h="164">
                <a:moveTo>
                  <a:pt x="0" y="0"/>
                </a:moveTo>
                <a:lnTo>
                  <a:pt x="328" y="164"/>
                </a:lnTo>
                <a:lnTo>
                  <a:pt x="328" y="0"/>
                </a:lnTo>
                <a:lnTo>
                  <a:pt x="0" y="1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29" name="Rectangle 60">
            <a:extLst>
              <a:ext uri="{FF2B5EF4-FFF2-40B4-BE49-F238E27FC236}">
                <a16:creationId xmlns:a16="http://schemas.microsoft.com/office/drawing/2014/main" id="{85043952-8197-A1AD-5EFD-BE45C26FD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2338388"/>
            <a:ext cx="1171575" cy="3905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930" name="Freeform 61">
            <a:extLst>
              <a:ext uri="{FF2B5EF4-FFF2-40B4-BE49-F238E27FC236}">
                <a16:creationId xmlns:a16="http://schemas.microsoft.com/office/drawing/2014/main" id="{30D1D0A9-5A94-3839-1F91-5E4B97D2B4BA}"/>
              </a:ext>
            </a:extLst>
          </p:cNvPr>
          <p:cNvSpPr>
            <a:spLocks/>
          </p:cNvSpPr>
          <p:nvPr/>
        </p:nvSpPr>
        <p:spPr bwMode="auto">
          <a:xfrm>
            <a:off x="7902575" y="2208213"/>
            <a:ext cx="330200" cy="225425"/>
          </a:xfrm>
          <a:custGeom>
            <a:avLst/>
            <a:gdLst>
              <a:gd name="T0" fmla="*/ 1048385000 w 104"/>
              <a:gd name="T1" fmla="*/ 443547500 h 71"/>
              <a:gd name="T2" fmla="*/ 322580000 w 104"/>
              <a:gd name="T3" fmla="*/ 645160000 h 71"/>
              <a:gd name="T4" fmla="*/ 40322500 w 104"/>
              <a:gd name="T5" fmla="*/ 302418750 h 71"/>
              <a:gd name="T6" fmla="*/ 796369375 w 104"/>
              <a:gd name="T7" fmla="*/ 282257500 h 71"/>
              <a:gd name="T8" fmla="*/ 1048385000 w 104"/>
              <a:gd name="T9" fmla="*/ 44354750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4" h="71">
                <a:moveTo>
                  <a:pt x="104" y="44"/>
                </a:moveTo>
                <a:cubicBezTo>
                  <a:pt x="104" y="44"/>
                  <a:pt x="62" y="71"/>
                  <a:pt x="32" y="64"/>
                </a:cubicBezTo>
                <a:cubicBezTo>
                  <a:pt x="11" y="59"/>
                  <a:pt x="0" y="49"/>
                  <a:pt x="4" y="30"/>
                </a:cubicBezTo>
                <a:cubicBezTo>
                  <a:pt x="7" y="12"/>
                  <a:pt x="40" y="0"/>
                  <a:pt x="79" y="28"/>
                </a:cubicBezTo>
                <a:cubicBezTo>
                  <a:pt x="86" y="34"/>
                  <a:pt x="93" y="39"/>
                  <a:pt x="104" y="44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1" name="Freeform 62">
            <a:extLst>
              <a:ext uri="{FF2B5EF4-FFF2-40B4-BE49-F238E27FC236}">
                <a16:creationId xmlns:a16="http://schemas.microsoft.com/office/drawing/2014/main" id="{021AF904-016D-509A-C74F-8DE45104CA3A}"/>
              </a:ext>
            </a:extLst>
          </p:cNvPr>
          <p:cNvSpPr>
            <a:spLocks/>
          </p:cNvSpPr>
          <p:nvPr/>
        </p:nvSpPr>
        <p:spPr bwMode="auto">
          <a:xfrm>
            <a:off x="8232775" y="2208213"/>
            <a:ext cx="330200" cy="225425"/>
          </a:xfrm>
          <a:custGeom>
            <a:avLst/>
            <a:gdLst>
              <a:gd name="T0" fmla="*/ 0 w 104"/>
              <a:gd name="T1" fmla="*/ 443547500 h 71"/>
              <a:gd name="T2" fmla="*/ 725805000 w 104"/>
              <a:gd name="T3" fmla="*/ 645160000 h 71"/>
              <a:gd name="T4" fmla="*/ 1008062500 w 104"/>
              <a:gd name="T5" fmla="*/ 302418750 h 71"/>
              <a:gd name="T6" fmla="*/ 262096250 w 104"/>
              <a:gd name="T7" fmla="*/ 282257500 h 71"/>
              <a:gd name="T8" fmla="*/ 0 w 104"/>
              <a:gd name="T9" fmla="*/ 44354750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4" h="71">
                <a:moveTo>
                  <a:pt x="0" y="44"/>
                </a:moveTo>
                <a:cubicBezTo>
                  <a:pt x="0" y="44"/>
                  <a:pt x="42" y="71"/>
                  <a:pt x="72" y="64"/>
                </a:cubicBezTo>
                <a:cubicBezTo>
                  <a:pt x="94" y="59"/>
                  <a:pt x="104" y="49"/>
                  <a:pt x="100" y="30"/>
                </a:cubicBezTo>
                <a:cubicBezTo>
                  <a:pt x="97" y="12"/>
                  <a:pt x="64" y="0"/>
                  <a:pt x="26" y="28"/>
                </a:cubicBezTo>
                <a:cubicBezTo>
                  <a:pt x="18" y="34"/>
                  <a:pt x="11" y="39"/>
                  <a:pt x="0" y="44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2" name="Freeform 63">
            <a:extLst>
              <a:ext uri="{FF2B5EF4-FFF2-40B4-BE49-F238E27FC236}">
                <a16:creationId xmlns:a16="http://schemas.microsoft.com/office/drawing/2014/main" id="{1255965C-546F-95A0-7CDD-7274F65CE52B}"/>
              </a:ext>
            </a:extLst>
          </p:cNvPr>
          <p:cNvSpPr>
            <a:spLocks/>
          </p:cNvSpPr>
          <p:nvPr/>
        </p:nvSpPr>
        <p:spPr bwMode="auto">
          <a:xfrm>
            <a:off x="8232775" y="2347913"/>
            <a:ext cx="1588" cy="250825"/>
          </a:xfrm>
          <a:custGeom>
            <a:avLst/>
            <a:gdLst>
              <a:gd name="T0" fmla="*/ 0 w 1588"/>
              <a:gd name="T1" fmla="*/ 0 h 158"/>
              <a:gd name="T2" fmla="*/ 0 w 1588"/>
              <a:gd name="T3" fmla="*/ 398184688 h 158"/>
              <a:gd name="T4" fmla="*/ 0 w 1588"/>
              <a:gd name="T5" fmla="*/ 0 h 1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8" h="158">
                <a:moveTo>
                  <a:pt x="0" y="0"/>
                </a:moveTo>
                <a:lnTo>
                  <a:pt x="0" y="15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3" name="Line 64">
            <a:extLst>
              <a:ext uri="{FF2B5EF4-FFF2-40B4-BE49-F238E27FC236}">
                <a16:creationId xmlns:a16="http://schemas.microsoft.com/office/drawing/2014/main" id="{7E704F42-342D-F95D-DF0B-9882849628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2775" y="2347913"/>
            <a:ext cx="1588" cy="25082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4" name="Freeform 65">
            <a:extLst>
              <a:ext uri="{FF2B5EF4-FFF2-40B4-BE49-F238E27FC236}">
                <a16:creationId xmlns:a16="http://schemas.microsoft.com/office/drawing/2014/main" id="{6C53371D-54E5-ADCF-2F4F-4267C2F8C30C}"/>
              </a:ext>
            </a:extLst>
          </p:cNvPr>
          <p:cNvSpPr>
            <a:spLocks/>
          </p:cNvSpPr>
          <p:nvPr/>
        </p:nvSpPr>
        <p:spPr bwMode="auto">
          <a:xfrm>
            <a:off x="6264275" y="2071688"/>
            <a:ext cx="469900" cy="657225"/>
          </a:xfrm>
          <a:custGeom>
            <a:avLst/>
            <a:gdLst>
              <a:gd name="T0" fmla="*/ 131048125 w 148"/>
              <a:gd name="T1" fmla="*/ 262096250 h 207"/>
              <a:gd name="T2" fmla="*/ 1229836250 w 148"/>
              <a:gd name="T3" fmla="*/ 262096250 h 207"/>
              <a:gd name="T4" fmla="*/ 1229836250 w 148"/>
              <a:gd name="T5" fmla="*/ 1955641250 h 207"/>
              <a:gd name="T6" fmla="*/ 1360884375 w 148"/>
              <a:gd name="T7" fmla="*/ 2086689375 h 207"/>
              <a:gd name="T8" fmla="*/ 1360884375 w 148"/>
              <a:gd name="T9" fmla="*/ 2086689375 h 207"/>
              <a:gd name="T10" fmla="*/ 1491932500 w 148"/>
              <a:gd name="T11" fmla="*/ 1955641250 h 207"/>
              <a:gd name="T12" fmla="*/ 1491932500 w 148"/>
              <a:gd name="T13" fmla="*/ 131048125 h 207"/>
              <a:gd name="T14" fmla="*/ 1491932500 w 148"/>
              <a:gd name="T15" fmla="*/ 131048125 h 207"/>
              <a:gd name="T16" fmla="*/ 1401206875 w 148"/>
              <a:gd name="T17" fmla="*/ 0 h 207"/>
              <a:gd name="T18" fmla="*/ 131048125 w 148"/>
              <a:gd name="T19" fmla="*/ 0 h 207"/>
              <a:gd name="T20" fmla="*/ 0 w 148"/>
              <a:gd name="T21" fmla="*/ 60483750 h 207"/>
              <a:gd name="T22" fmla="*/ 120967500 w 148"/>
              <a:gd name="T23" fmla="*/ 131048125 h 207"/>
              <a:gd name="T24" fmla="*/ 0 w 148"/>
              <a:gd name="T25" fmla="*/ 221773750 h 207"/>
              <a:gd name="T26" fmla="*/ 131048125 w 148"/>
              <a:gd name="T27" fmla="*/ 262096250 h 20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48" h="207">
                <a:moveTo>
                  <a:pt x="13" y="26"/>
                </a:moveTo>
                <a:cubicBezTo>
                  <a:pt x="122" y="26"/>
                  <a:pt x="122" y="26"/>
                  <a:pt x="122" y="26"/>
                </a:cubicBezTo>
                <a:cubicBezTo>
                  <a:pt x="122" y="194"/>
                  <a:pt x="122" y="194"/>
                  <a:pt x="122" y="194"/>
                </a:cubicBezTo>
                <a:cubicBezTo>
                  <a:pt x="122" y="201"/>
                  <a:pt x="128" y="207"/>
                  <a:pt x="135" y="207"/>
                </a:cubicBezTo>
                <a:cubicBezTo>
                  <a:pt x="135" y="207"/>
                  <a:pt x="135" y="207"/>
                  <a:pt x="135" y="207"/>
                </a:cubicBezTo>
                <a:cubicBezTo>
                  <a:pt x="142" y="207"/>
                  <a:pt x="148" y="201"/>
                  <a:pt x="148" y="194"/>
                </a:cubicBezTo>
                <a:cubicBezTo>
                  <a:pt x="148" y="13"/>
                  <a:pt x="148" y="13"/>
                  <a:pt x="148" y="13"/>
                </a:cubicBezTo>
                <a:cubicBezTo>
                  <a:pt x="148" y="13"/>
                  <a:pt x="148" y="13"/>
                  <a:pt x="148" y="13"/>
                </a:cubicBezTo>
                <a:cubicBezTo>
                  <a:pt x="148" y="6"/>
                  <a:pt x="144" y="0"/>
                  <a:pt x="139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0" y="6"/>
                  <a:pt x="0" y="6"/>
                  <a:pt x="0" y="6"/>
                </a:cubicBezTo>
                <a:cubicBezTo>
                  <a:pt x="12" y="13"/>
                  <a:pt x="12" y="13"/>
                  <a:pt x="12" y="13"/>
                </a:cubicBezTo>
                <a:cubicBezTo>
                  <a:pt x="0" y="22"/>
                  <a:pt x="0" y="22"/>
                  <a:pt x="0" y="22"/>
                </a:cubicBezTo>
                <a:lnTo>
                  <a:pt x="13" y="26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35" name="Rectangle 66">
            <a:extLst>
              <a:ext uri="{FF2B5EF4-FFF2-40B4-BE49-F238E27FC236}">
                <a16:creationId xmlns:a16="http://schemas.microsoft.com/office/drawing/2014/main" id="{32801BF8-1D1E-20C0-5DE0-300C942C8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2914650"/>
            <a:ext cx="233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500" u="none" baseline="0">
                <a:solidFill>
                  <a:srgbClr val="000000"/>
                </a:solidFill>
              </a:rPr>
              <a:t>(b)</a:t>
            </a:r>
            <a:endParaRPr lang="en-US" altLang="en-US"/>
          </a:p>
        </p:txBody>
      </p:sp>
      <p:sp>
        <p:nvSpPr>
          <p:cNvPr id="36936" name="Rectangle 67">
            <a:extLst>
              <a:ext uri="{FF2B5EF4-FFF2-40B4-BE49-F238E27FC236}">
                <a16:creationId xmlns:a16="http://schemas.microsoft.com/office/drawing/2014/main" id="{156C3D87-4B82-6382-F68F-7B6B985EE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4243388"/>
            <a:ext cx="233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500" u="none" baseline="0">
                <a:solidFill>
                  <a:srgbClr val="000000"/>
                </a:solidFill>
              </a:rPr>
              <a:t>(d)</a:t>
            </a:r>
            <a:endParaRPr lang="en-US" altLang="en-US"/>
          </a:p>
        </p:txBody>
      </p:sp>
      <p:sp>
        <p:nvSpPr>
          <p:cNvPr id="36937" name="Rectangle 68">
            <a:extLst>
              <a:ext uri="{FF2B5EF4-FFF2-40B4-BE49-F238E27FC236}">
                <a16:creationId xmlns:a16="http://schemas.microsoft.com/office/drawing/2014/main" id="{770C7FDD-5648-B5B2-AE08-3809A4AE3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713" y="4244975"/>
            <a:ext cx="211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500" u="none" baseline="0">
                <a:solidFill>
                  <a:srgbClr val="000000"/>
                </a:solidFill>
              </a:rPr>
              <a:t>(e)</a:t>
            </a:r>
            <a:endParaRPr lang="en-US" altLang="en-US"/>
          </a:p>
        </p:txBody>
      </p:sp>
      <p:sp>
        <p:nvSpPr>
          <p:cNvPr id="36938" name="Freeform 76">
            <a:extLst>
              <a:ext uri="{FF2B5EF4-FFF2-40B4-BE49-F238E27FC236}">
                <a16:creationId xmlns:a16="http://schemas.microsoft.com/office/drawing/2014/main" id="{1AD41095-0D26-5C3B-6A5E-9931FD35FB81}"/>
              </a:ext>
            </a:extLst>
          </p:cNvPr>
          <p:cNvSpPr>
            <a:spLocks/>
          </p:cNvSpPr>
          <p:nvPr/>
        </p:nvSpPr>
        <p:spPr bwMode="auto">
          <a:xfrm>
            <a:off x="5143500" y="3602038"/>
            <a:ext cx="330200" cy="222250"/>
          </a:xfrm>
          <a:custGeom>
            <a:avLst/>
            <a:gdLst>
              <a:gd name="T0" fmla="*/ 1048385000 w 104"/>
              <a:gd name="T1" fmla="*/ 443547500 h 70"/>
              <a:gd name="T2" fmla="*/ 322580000 w 104"/>
              <a:gd name="T3" fmla="*/ 645160000 h 70"/>
              <a:gd name="T4" fmla="*/ 30241875 w 104"/>
              <a:gd name="T5" fmla="*/ 302418750 h 70"/>
              <a:gd name="T6" fmla="*/ 786288750 w 104"/>
              <a:gd name="T7" fmla="*/ 282257500 h 70"/>
              <a:gd name="T8" fmla="*/ 1048385000 w 104"/>
              <a:gd name="T9" fmla="*/ 443547500 h 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4" h="70">
                <a:moveTo>
                  <a:pt x="104" y="44"/>
                </a:moveTo>
                <a:cubicBezTo>
                  <a:pt x="104" y="44"/>
                  <a:pt x="61" y="70"/>
                  <a:pt x="32" y="64"/>
                </a:cubicBezTo>
                <a:cubicBezTo>
                  <a:pt x="10" y="59"/>
                  <a:pt x="0" y="48"/>
                  <a:pt x="3" y="30"/>
                </a:cubicBezTo>
                <a:cubicBezTo>
                  <a:pt x="7" y="11"/>
                  <a:pt x="40" y="0"/>
                  <a:pt x="78" y="28"/>
                </a:cubicBezTo>
                <a:cubicBezTo>
                  <a:pt x="86" y="33"/>
                  <a:pt x="93" y="39"/>
                  <a:pt x="104" y="44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9" name="Freeform 77">
            <a:extLst>
              <a:ext uri="{FF2B5EF4-FFF2-40B4-BE49-F238E27FC236}">
                <a16:creationId xmlns:a16="http://schemas.microsoft.com/office/drawing/2014/main" id="{C22C4F55-A35E-68AD-C032-7B8FAD06AEC9}"/>
              </a:ext>
            </a:extLst>
          </p:cNvPr>
          <p:cNvSpPr>
            <a:spLocks/>
          </p:cNvSpPr>
          <p:nvPr/>
        </p:nvSpPr>
        <p:spPr bwMode="auto">
          <a:xfrm>
            <a:off x="5473700" y="3602038"/>
            <a:ext cx="327025" cy="222250"/>
          </a:xfrm>
          <a:custGeom>
            <a:avLst/>
            <a:gdLst>
              <a:gd name="T0" fmla="*/ 0 w 103"/>
              <a:gd name="T1" fmla="*/ 443547500 h 70"/>
              <a:gd name="T2" fmla="*/ 725805000 w 103"/>
              <a:gd name="T3" fmla="*/ 645160000 h 70"/>
              <a:gd name="T4" fmla="*/ 1008062500 w 103"/>
              <a:gd name="T5" fmla="*/ 302418750 h 70"/>
              <a:gd name="T6" fmla="*/ 252015625 w 103"/>
              <a:gd name="T7" fmla="*/ 282257500 h 70"/>
              <a:gd name="T8" fmla="*/ 0 w 103"/>
              <a:gd name="T9" fmla="*/ 443547500 h 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" h="70">
                <a:moveTo>
                  <a:pt x="0" y="44"/>
                </a:moveTo>
                <a:cubicBezTo>
                  <a:pt x="0" y="44"/>
                  <a:pt x="42" y="70"/>
                  <a:pt x="72" y="64"/>
                </a:cubicBezTo>
                <a:cubicBezTo>
                  <a:pt x="93" y="59"/>
                  <a:pt x="103" y="48"/>
                  <a:pt x="100" y="30"/>
                </a:cubicBezTo>
                <a:cubicBezTo>
                  <a:pt x="96" y="11"/>
                  <a:pt x="64" y="0"/>
                  <a:pt x="25" y="28"/>
                </a:cubicBezTo>
                <a:cubicBezTo>
                  <a:pt x="18" y="33"/>
                  <a:pt x="11" y="39"/>
                  <a:pt x="0" y="44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0" name="Freeform 78">
            <a:extLst>
              <a:ext uri="{FF2B5EF4-FFF2-40B4-BE49-F238E27FC236}">
                <a16:creationId xmlns:a16="http://schemas.microsoft.com/office/drawing/2014/main" id="{8D41D400-BB7D-8D40-CD7D-E95336E8C77F}"/>
              </a:ext>
            </a:extLst>
          </p:cNvPr>
          <p:cNvSpPr>
            <a:spLocks/>
          </p:cNvSpPr>
          <p:nvPr/>
        </p:nvSpPr>
        <p:spPr bwMode="auto">
          <a:xfrm>
            <a:off x="5473700" y="3741738"/>
            <a:ext cx="1588" cy="247650"/>
          </a:xfrm>
          <a:custGeom>
            <a:avLst/>
            <a:gdLst>
              <a:gd name="T0" fmla="*/ 0 w 1588"/>
              <a:gd name="T1" fmla="*/ 0 h 156"/>
              <a:gd name="T2" fmla="*/ 0 w 1588"/>
              <a:gd name="T3" fmla="*/ 393144375 h 156"/>
              <a:gd name="T4" fmla="*/ 0 w 1588"/>
              <a:gd name="T5" fmla="*/ 0 h 1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8" h="156">
                <a:moveTo>
                  <a:pt x="0" y="0"/>
                </a:moveTo>
                <a:lnTo>
                  <a:pt x="0" y="1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1" name="Line 79">
            <a:extLst>
              <a:ext uri="{FF2B5EF4-FFF2-40B4-BE49-F238E27FC236}">
                <a16:creationId xmlns:a16="http://schemas.microsoft.com/office/drawing/2014/main" id="{EE7B2DE1-9208-3C5B-8B1E-237BC85D4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3700" y="3741738"/>
            <a:ext cx="1588" cy="24765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2" name="Freeform 90">
            <a:extLst>
              <a:ext uri="{FF2B5EF4-FFF2-40B4-BE49-F238E27FC236}">
                <a16:creationId xmlns:a16="http://schemas.microsoft.com/office/drawing/2014/main" id="{E4E6F295-00C5-4C54-F9E5-60364B41EED6}"/>
              </a:ext>
            </a:extLst>
          </p:cNvPr>
          <p:cNvSpPr>
            <a:spLocks/>
          </p:cNvSpPr>
          <p:nvPr/>
        </p:nvSpPr>
        <p:spPr bwMode="auto">
          <a:xfrm>
            <a:off x="5146675" y="4945063"/>
            <a:ext cx="327025" cy="225425"/>
          </a:xfrm>
          <a:custGeom>
            <a:avLst/>
            <a:gdLst>
              <a:gd name="T0" fmla="*/ 1038304375 w 103"/>
              <a:gd name="T1" fmla="*/ 443547500 h 71"/>
              <a:gd name="T2" fmla="*/ 312499375 w 103"/>
              <a:gd name="T3" fmla="*/ 645160000 h 71"/>
              <a:gd name="T4" fmla="*/ 30241875 w 103"/>
              <a:gd name="T5" fmla="*/ 302418750 h 71"/>
              <a:gd name="T6" fmla="*/ 786288750 w 103"/>
              <a:gd name="T7" fmla="*/ 282257500 h 71"/>
              <a:gd name="T8" fmla="*/ 1038304375 w 103"/>
              <a:gd name="T9" fmla="*/ 44354750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" h="71">
                <a:moveTo>
                  <a:pt x="103" y="44"/>
                </a:moveTo>
                <a:cubicBezTo>
                  <a:pt x="103" y="44"/>
                  <a:pt x="61" y="71"/>
                  <a:pt x="31" y="64"/>
                </a:cubicBezTo>
                <a:cubicBezTo>
                  <a:pt x="10" y="59"/>
                  <a:pt x="0" y="49"/>
                  <a:pt x="3" y="30"/>
                </a:cubicBezTo>
                <a:cubicBezTo>
                  <a:pt x="7" y="12"/>
                  <a:pt x="39" y="0"/>
                  <a:pt x="78" y="28"/>
                </a:cubicBezTo>
                <a:cubicBezTo>
                  <a:pt x="85" y="34"/>
                  <a:pt x="92" y="39"/>
                  <a:pt x="103" y="44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3" name="Freeform 91">
            <a:extLst>
              <a:ext uri="{FF2B5EF4-FFF2-40B4-BE49-F238E27FC236}">
                <a16:creationId xmlns:a16="http://schemas.microsoft.com/office/drawing/2014/main" id="{CD6CEF40-29A3-8AB2-2AB9-F803E2EA5156}"/>
              </a:ext>
            </a:extLst>
          </p:cNvPr>
          <p:cNvSpPr>
            <a:spLocks/>
          </p:cNvSpPr>
          <p:nvPr/>
        </p:nvSpPr>
        <p:spPr bwMode="auto">
          <a:xfrm>
            <a:off x="5473700" y="4945063"/>
            <a:ext cx="330200" cy="225425"/>
          </a:xfrm>
          <a:custGeom>
            <a:avLst/>
            <a:gdLst>
              <a:gd name="T0" fmla="*/ 0 w 104"/>
              <a:gd name="T1" fmla="*/ 443547500 h 71"/>
              <a:gd name="T2" fmla="*/ 725805000 w 104"/>
              <a:gd name="T3" fmla="*/ 645160000 h 71"/>
              <a:gd name="T4" fmla="*/ 1008062500 w 104"/>
              <a:gd name="T5" fmla="*/ 302418750 h 71"/>
              <a:gd name="T6" fmla="*/ 262096250 w 104"/>
              <a:gd name="T7" fmla="*/ 282257500 h 71"/>
              <a:gd name="T8" fmla="*/ 0 w 104"/>
              <a:gd name="T9" fmla="*/ 44354750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4" h="71">
                <a:moveTo>
                  <a:pt x="0" y="44"/>
                </a:moveTo>
                <a:cubicBezTo>
                  <a:pt x="0" y="44"/>
                  <a:pt x="42" y="71"/>
                  <a:pt x="72" y="64"/>
                </a:cubicBezTo>
                <a:cubicBezTo>
                  <a:pt x="94" y="59"/>
                  <a:pt x="104" y="49"/>
                  <a:pt x="100" y="30"/>
                </a:cubicBezTo>
                <a:cubicBezTo>
                  <a:pt x="97" y="12"/>
                  <a:pt x="64" y="0"/>
                  <a:pt x="26" y="28"/>
                </a:cubicBezTo>
                <a:cubicBezTo>
                  <a:pt x="18" y="34"/>
                  <a:pt x="11" y="39"/>
                  <a:pt x="0" y="44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4" name="Freeform 92">
            <a:extLst>
              <a:ext uri="{FF2B5EF4-FFF2-40B4-BE49-F238E27FC236}">
                <a16:creationId xmlns:a16="http://schemas.microsoft.com/office/drawing/2014/main" id="{76BD49A3-39D7-6574-69DC-87F608FE1C43}"/>
              </a:ext>
            </a:extLst>
          </p:cNvPr>
          <p:cNvSpPr>
            <a:spLocks/>
          </p:cNvSpPr>
          <p:nvPr/>
        </p:nvSpPr>
        <p:spPr bwMode="auto">
          <a:xfrm>
            <a:off x="5473700" y="5084763"/>
            <a:ext cx="1588" cy="250825"/>
          </a:xfrm>
          <a:custGeom>
            <a:avLst/>
            <a:gdLst>
              <a:gd name="T0" fmla="*/ 0 w 1588"/>
              <a:gd name="T1" fmla="*/ 0 h 158"/>
              <a:gd name="T2" fmla="*/ 0 w 1588"/>
              <a:gd name="T3" fmla="*/ 398184688 h 158"/>
              <a:gd name="T4" fmla="*/ 0 w 1588"/>
              <a:gd name="T5" fmla="*/ 0 h 1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8" h="158">
                <a:moveTo>
                  <a:pt x="0" y="0"/>
                </a:moveTo>
                <a:lnTo>
                  <a:pt x="0" y="15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5" name="Line 93">
            <a:extLst>
              <a:ext uri="{FF2B5EF4-FFF2-40B4-BE49-F238E27FC236}">
                <a16:creationId xmlns:a16="http://schemas.microsoft.com/office/drawing/2014/main" id="{64198883-22A2-D712-71FA-BC28F8A9D9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3700" y="5084763"/>
            <a:ext cx="1588" cy="25082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6" name="Rectangle 97">
            <a:extLst>
              <a:ext uri="{FF2B5EF4-FFF2-40B4-BE49-F238E27FC236}">
                <a16:creationId xmlns:a16="http://schemas.microsoft.com/office/drawing/2014/main" id="{D24CED96-0049-6032-657C-6B4E1D5C0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3729038"/>
            <a:ext cx="1171575" cy="393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947" name="Rectangle 99">
            <a:extLst>
              <a:ext uri="{FF2B5EF4-FFF2-40B4-BE49-F238E27FC236}">
                <a16:creationId xmlns:a16="http://schemas.microsoft.com/office/drawing/2014/main" id="{8B524FF5-B887-A28A-3546-D4B9E5DC4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9975" y="3732213"/>
            <a:ext cx="260350" cy="3905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948" name="Freeform 100">
            <a:extLst>
              <a:ext uri="{FF2B5EF4-FFF2-40B4-BE49-F238E27FC236}">
                <a16:creationId xmlns:a16="http://schemas.microsoft.com/office/drawing/2014/main" id="{6D75BCC1-08CB-BBF0-20E0-507D91D41DDF}"/>
              </a:ext>
            </a:extLst>
          </p:cNvPr>
          <p:cNvSpPr>
            <a:spLocks/>
          </p:cNvSpPr>
          <p:nvPr/>
        </p:nvSpPr>
        <p:spPr bwMode="auto">
          <a:xfrm>
            <a:off x="7712075" y="3992563"/>
            <a:ext cx="1041400" cy="130175"/>
          </a:xfrm>
          <a:custGeom>
            <a:avLst/>
            <a:gdLst>
              <a:gd name="T0" fmla="*/ 2147483646 w 328"/>
              <a:gd name="T1" fmla="*/ 413305625 h 41"/>
              <a:gd name="T2" fmla="*/ 2147483646 w 328"/>
              <a:gd name="T3" fmla="*/ 201612500 h 41"/>
              <a:gd name="T4" fmla="*/ 2147483646 w 328"/>
              <a:gd name="T5" fmla="*/ 201612500 h 41"/>
              <a:gd name="T6" fmla="*/ 2147483646 w 328"/>
              <a:gd name="T7" fmla="*/ 0 h 41"/>
              <a:gd name="T8" fmla="*/ 201612500 w 328"/>
              <a:gd name="T9" fmla="*/ 0 h 41"/>
              <a:gd name="T10" fmla="*/ 0 w 328"/>
              <a:gd name="T11" fmla="*/ 201612500 h 41"/>
              <a:gd name="T12" fmla="*/ 0 w 328"/>
              <a:gd name="T13" fmla="*/ 201612500 h 41"/>
              <a:gd name="T14" fmla="*/ 201612500 w 328"/>
              <a:gd name="T15" fmla="*/ 413305625 h 41"/>
              <a:gd name="T16" fmla="*/ 2147483646 w 328"/>
              <a:gd name="T17" fmla="*/ 413305625 h 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28" h="41">
                <a:moveTo>
                  <a:pt x="308" y="41"/>
                </a:moveTo>
                <a:cubicBezTo>
                  <a:pt x="319" y="41"/>
                  <a:pt x="328" y="31"/>
                  <a:pt x="328" y="20"/>
                </a:cubicBezTo>
                <a:cubicBezTo>
                  <a:pt x="328" y="20"/>
                  <a:pt x="328" y="20"/>
                  <a:pt x="328" y="20"/>
                </a:cubicBezTo>
                <a:cubicBezTo>
                  <a:pt x="328" y="9"/>
                  <a:pt x="319" y="0"/>
                  <a:pt x="308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31"/>
                  <a:pt x="9" y="41"/>
                  <a:pt x="20" y="41"/>
                </a:cubicBezTo>
                <a:lnTo>
                  <a:pt x="308" y="41"/>
                </a:lnTo>
                <a:close/>
              </a:path>
            </a:pathLst>
          </a:custGeom>
          <a:solidFill>
            <a:schemeClr val="accent1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49" name="Freeform 101">
            <a:extLst>
              <a:ext uri="{FF2B5EF4-FFF2-40B4-BE49-F238E27FC236}">
                <a16:creationId xmlns:a16="http://schemas.microsoft.com/office/drawing/2014/main" id="{C2555212-4D1D-6C61-EEE8-266BED0BF5E1}"/>
              </a:ext>
            </a:extLst>
          </p:cNvPr>
          <p:cNvSpPr>
            <a:spLocks/>
          </p:cNvSpPr>
          <p:nvPr/>
        </p:nvSpPr>
        <p:spPr bwMode="auto">
          <a:xfrm>
            <a:off x="7972425" y="3925888"/>
            <a:ext cx="520700" cy="260350"/>
          </a:xfrm>
          <a:custGeom>
            <a:avLst/>
            <a:gdLst>
              <a:gd name="T0" fmla="*/ 0 w 328"/>
              <a:gd name="T1" fmla="*/ 0 h 164"/>
              <a:gd name="T2" fmla="*/ 826611250 w 328"/>
              <a:gd name="T3" fmla="*/ 413305625 h 164"/>
              <a:gd name="T4" fmla="*/ 826611250 w 328"/>
              <a:gd name="T5" fmla="*/ 0 h 164"/>
              <a:gd name="T6" fmla="*/ 0 w 328"/>
              <a:gd name="T7" fmla="*/ 413305625 h 164"/>
              <a:gd name="T8" fmla="*/ 0 w 328"/>
              <a:gd name="T9" fmla="*/ 0 h 1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8" h="164">
                <a:moveTo>
                  <a:pt x="0" y="0"/>
                </a:moveTo>
                <a:lnTo>
                  <a:pt x="328" y="164"/>
                </a:lnTo>
                <a:lnTo>
                  <a:pt x="328" y="0"/>
                </a:lnTo>
                <a:lnTo>
                  <a:pt x="0" y="1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50" name="Freeform 102">
            <a:extLst>
              <a:ext uri="{FF2B5EF4-FFF2-40B4-BE49-F238E27FC236}">
                <a16:creationId xmlns:a16="http://schemas.microsoft.com/office/drawing/2014/main" id="{2014BD19-0E46-3BCE-D4E5-673951ACA878}"/>
              </a:ext>
            </a:extLst>
          </p:cNvPr>
          <p:cNvSpPr>
            <a:spLocks/>
          </p:cNvSpPr>
          <p:nvPr/>
        </p:nvSpPr>
        <p:spPr bwMode="auto">
          <a:xfrm>
            <a:off x="7902575" y="3602038"/>
            <a:ext cx="330200" cy="225425"/>
          </a:xfrm>
          <a:custGeom>
            <a:avLst/>
            <a:gdLst>
              <a:gd name="T0" fmla="*/ 1048385000 w 104"/>
              <a:gd name="T1" fmla="*/ 443547500 h 71"/>
              <a:gd name="T2" fmla="*/ 322580000 w 104"/>
              <a:gd name="T3" fmla="*/ 645160000 h 71"/>
              <a:gd name="T4" fmla="*/ 40322500 w 104"/>
              <a:gd name="T5" fmla="*/ 302418750 h 71"/>
              <a:gd name="T6" fmla="*/ 786288750 w 104"/>
              <a:gd name="T7" fmla="*/ 282257500 h 71"/>
              <a:gd name="T8" fmla="*/ 1048385000 w 104"/>
              <a:gd name="T9" fmla="*/ 44354750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4" h="71">
                <a:moveTo>
                  <a:pt x="104" y="44"/>
                </a:moveTo>
                <a:cubicBezTo>
                  <a:pt x="104" y="44"/>
                  <a:pt x="62" y="71"/>
                  <a:pt x="32" y="64"/>
                </a:cubicBezTo>
                <a:cubicBezTo>
                  <a:pt x="11" y="59"/>
                  <a:pt x="0" y="48"/>
                  <a:pt x="4" y="30"/>
                </a:cubicBezTo>
                <a:cubicBezTo>
                  <a:pt x="7" y="12"/>
                  <a:pt x="40" y="0"/>
                  <a:pt x="78" y="28"/>
                </a:cubicBezTo>
                <a:cubicBezTo>
                  <a:pt x="86" y="34"/>
                  <a:pt x="93" y="39"/>
                  <a:pt x="104" y="44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1" name="Freeform 103">
            <a:extLst>
              <a:ext uri="{FF2B5EF4-FFF2-40B4-BE49-F238E27FC236}">
                <a16:creationId xmlns:a16="http://schemas.microsoft.com/office/drawing/2014/main" id="{347706A5-CC15-F6B6-4F95-D707860B527B}"/>
              </a:ext>
            </a:extLst>
          </p:cNvPr>
          <p:cNvSpPr>
            <a:spLocks/>
          </p:cNvSpPr>
          <p:nvPr/>
        </p:nvSpPr>
        <p:spPr bwMode="auto">
          <a:xfrm>
            <a:off x="8232775" y="3602038"/>
            <a:ext cx="330200" cy="225425"/>
          </a:xfrm>
          <a:custGeom>
            <a:avLst/>
            <a:gdLst>
              <a:gd name="T0" fmla="*/ 0 w 104"/>
              <a:gd name="T1" fmla="*/ 443547500 h 71"/>
              <a:gd name="T2" fmla="*/ 725805000 w 104"/>
              <a:gd name="T3" fmla="*/ 645160000 h 71"/>
              <a:gd name="T4" fmla="*/ 1008062500 w 104"/>
              <a:gd name="T5" fmla="*/ 302418750 h 71"/>
              <a:gd name="T6" fmla="*/ 262096250 w 104"/>
              <a:gd name="T7" fmla="*/ 282257500 h 71"/>
              <a:gd name="T8" fmla="*/ 0 w 104"/>
              <a:gd name="T9" fmla="*/ 44354750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4" h="71">
                <a:moveTo>
                  <a:pt x="0" y="44"/>
                </a:moveTo>
                <a:cubicBezTo>
                  <a:pt x="0" y="44"/>
                  <a:pt x="42" y="71"/>
                  <a:pt x="72" y="64"/>
                </a:cubicBezTo>
                <a:cubicBezTo>
                  <a:pt x="94" y="59"/>
                  <a:pt x="104" y="48"/>
                  <a:pt x="100" y="30"/>
                </a:cubicBezTo>
                <a:cubicBezTo>
                  <a:pt x="97" y="12"/>
                  <a:pt x="64" y="0"/>
                  <a:pt x="26" y="28"/>
                </a:cubicBezTo>
                <a:cubicBezTo>
                  <a:pt x="18" y="34"/>
                  <a:pt x="11" y="39"/>
                  <a:pt x="0" y="44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2" name="Freeform 104">
            <a:extLst>
              <a:ext uri="{FF2B5EF4-FFF2-40B4-BE49-F238E27FC236}">
                <a16:creationId xmlns:a16="http://schemas.microsoft.com/office/drawing/2014/main" id="{C8CD7921-7232-3BE9-EB63-A5134D2C0FFB}"/>
              </a:ext>
            </a:extLst>
          </p:cNvPr>
          <p:cNvSpPr>
            <a:spLocks/>
          </p:cNvSpPr>
          <p:nvPr/>
        </p:nvSpPr>
        <p:spPr bwMode="auto">
          <a:xfrm>
            <a:off x="8232775" y="3741738"/>
            <a:ext cx="1588" cy="250825"/>
          </a:xfrm>
          <a:custGeom>
            <a:avLst/>
            <a:gdLst>
              <a:gd name="T0" fmla="*/ 0 w 1588"/>
              <a:gd name="T1" fmla="*/ 0 h 158"/>
              <a:gd name="T2" fmla="*/ 0 w 1588"/>
              <a:gd name="T3" fmla="*/ 398184688 h 158"/>
              <a:gd name="T4" fmla="*/ 0 w 1588"/>
              <a:gd name="T5" fmla="*/ 0 h 1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8" h="158">
                <a:moveTo>
                  <a:pt x="0" y="0"/>
                </a:moveTo>
                <a:lnTo>
                  <a:pt x="0" y="15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3" name="Line 105">
            <a:extLst>
              <a:ext uri="{FF2B5EF4-FFF2-40B4-BE49-F238E27FC236}">
                <a16:creationId xmlns:a16="http://schemas.microsoft.com/office/drawing/2014/main" id="{DA002103-337B-2D31-F426-AA72EF1235A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2775" y="3741738"/>
            <a:ext cx="1588" cy="25082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4" name="Freeform 106">
            <a:extLst>
              <a:ext uri="{FF2B5EF4-FFF2-40B4-BE49-F238E27FC236}">
                <a16:creationId xmlns:a16="http://schemas.microsoft.com/office/drawing/2014/main" id="{266B9558-D006-997B-31FB-18B848259F3D}"/>
              </a:ext>
            </a:extLst>
          </p:cNvPr>
          <p:cNvSpPr>
            <a:spLocks/>
          </p:cNvSpPr>
          <p:nvPr/>
        </p:nvSpPr>
        <p:spPr bwMode="auto">
          <a:xfrm>
            <a:off x="6264275" y="3465513"/>
            <a:ext cx="469900" cy="657225"/>
          </a:xfrm>
          <a:custGeom>
            <a:avLst/>
            <a:gdLst>
              <a:gd name="T0" fmla="*/ 131048125 w 148"/>
              <a:gd name="T1" fmla="*/ 262096250 h 207"/>
              <a:gd name="T2" fmla="*/ 1229836250 w 148"/>
              <a:gd name="T3" fmla="*/ 262096250 h 207"/>
              <a:gd name="T4" fmla="*/ 1229836250 w 148"/>
              <a:gd name="T5" fmla="*/ 1955641250 h 207"/>
              <a:gd name="T6" fmla="*/ 1360884375 w 148"/>
              <a:gd name="T7" fmla="*/ 2086689375 h 207"/>
              <a:gd name="T8" fmla="*/ 1360884375 w 148"/>
              <a:gd name="T9" fmla="*/ 2086689375 h 207"/>
              <a:gd name="T10" fmla="*/ 1491932500 w 148"/>
              <a:gd name="T11" fmla="*/ 1955641250 h 207"/>
              <a:gd name="T12" fmla="*/ 1491932500 w 148"/>
              <a:gd name="T13" fmla="*/ 131048125 h 207"/>
              <a:gd name="T14" fmla="*/ 1491932500 w 148"/>
              <a:gd name="T15" fmla="*/ 131048125 h 207"/>
              <a:gd name="T16" fmla="*/ 1401206875 w 148"/>
              <a:gd name="T17" fmla="*/ 0 h 207"/>
              <a:gd name="T18" fmla="*/ 131048125 w 148"/>
              <a:gd name="T19" fmla="*/ 0 h 207"/>
              <a:gd name="T20" fmla="*/ 0 w 148"/>
              <a:gd name="T21" fmla="*/ 60483750 h 207"/>
              <a:gd name="T22" fmla="*/ 120967500 w 148"/>
              <a:gd name="T23" fmla="*/ 131048125 h 207"/>
              <a:gd name="T24" fmla="*/ 0 w 148"/>
              <a:gd name="T25" fmla="*/ 221773750 h 207"/>
              <a:gd name="T26" fmla="*/ 131048125 w 148"/>
              <a:gd name="T27" fmla="*/ 262096250 h 20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48" h="207">
                <a:moveTo>
                  <a:pt x="13" y="26"/>
                </a:moveTo>
                <a:cubicBezTo>
                  <a:pt x="122" y="26"/>
                  <a:pt x="122" y="26"/>
                  <a:pt x="122" y="26"/>
                </a:cubicBezTo>
                <a:cubicBezTo>
                  <a:pt x="122" y="194"/>
                  <a:pt x="122" y="194"/>
                  <a:pt x="122" y="194"/>
                </a:cubicBezTo>
                <a:cubicBezTo>
                  <a:pt x="122" y="201"/>
                  <a:pt x="128" y="207"/>
                  <a:pt x="135" y="207"/>
                </a:cubicBezTo>
                <a:cubicBezTo>
                  <a:pt x="135" y="207"/>
                  <a:pt x="135" y="207"/>
                  <a:pt x="135" y="207"/>
                </a:cubicBezTo>
                <a:cubicBezTo>
                  <a:pt x="142" y="207"/>
                  <a:pt x="148" y="201"/>
                  <a:pt x="148" y="194"/>
                </a:cubicBezTo>
                <a:cubicBezTo>
                  <a:pt x="148" y="13"/>
                  <a:pt x="148" y="13"/>
                  <a:pt x="148" y="13"/>
                </a:cubicBezTo>
                <a:cubicBezTo>
                  <a:pt x="148" y="13"/>
                  <a:pt x="148" y="13"/>
                  <a:pt x="148" y="13"/>
                </a:cubicBezTo>
                <a:cubicBezTo>
                  <a:pt x="148" y="6"/>
                  <a:pt x="144" y="0"/>
                  <a:pt x="139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0" y="6"/>
                  <a:pt x="0" y="6"/>
                  <a:pt x="0" y="6"/>
                </a:cubicBezTo>
                <a:cubicBezTo>
                  <a:pt x="12" y="13"/>
                  <a:pt x="12" y="13"/>
                  <a:pt x="12" y="13"/>
                </a:cubicBezTo>
                <a:cubicBezTo>
                  <a:pt x="0" y="22"/>
                  <a:pt x="0" y="22"/>
                  <a:pt x="0" y="22"/>
                </a:cubicBezTo>
                <a:lnTo>
                  <a:pt x="13" y="26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55" name="Freeform 116">
            <a:extLst>
              <a:ext uri="{FF2B5EF4-FFF2-40B4-BE49-F238E27FC236}">
                <a16:creationId xmlns:a16="http://schemas.microsoft.com/office/drawing/2014/main" id="{6ECF598F-4F3E-24D2-2559-544F2AB09E06}"/>
              </a:ext>
            </a:extLst>
          </p:cNvPr>
          <p:cNvSpPr>
            <a:spLocks/>
          </p:cNvSpPr>
          <p:nvPr/>
        </p:nvSpPr>
        <p:spPr bwMode="auto">
          <a:xfrm>
            <a:off x="7905750" y="4929188"/>
            <a:ext cx="327025" cy="225425"/>
          </a:xfrm>
          <a:custGeom>
            <a:avLst/>
            <a:gdLst>
              <a:gd name="T0" fmla="*/ 1038304375 w 103"/>
              <a:gd name="T1" fmla="*/ 443547500 h 71"/>
              <a:gd name="T2" fmla="*/ 312499375 w 103"/>
              <a:gd name="T3" fmla="*/ 645160000 h 71"/>
              <a:gd name="T4" fmla="*/ 30241875 w 103"/>
              <a:gd name="T5" fmla="*/ 302418750 h 71"/>
              <a:gd name="T6" fmla="*/ 786288750 w 103"/>
              <a:gd name="T7" fmla="*/ 292338125 h 71"/>
              <a:gd name="T8" fmla="*/ 1038304375 w 103"/>
              <a:gd name="T9" fmla="*/ 44354750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" h="71">
                <a:moveTo>
                  <a:pt x="103" y="44"/>
                </a:moveTo>
                <a:cubicBezTo>
                  <a:pt x="103" y="44"/>
                  <a:pt x="61" y="71"/>
                  <a:pt x="31" y="64"/>
                </a:cubicBezTo>
                <a:cubicBezTo>
                  <a:pt x="10" y="59"/>
                  <a:pt x="0" y="49"/>
                  <a:pt x="3" y="30"/>
                </a:cubicBezTo>
                <a:cubicBezTo>
                  <a:pt x="7" y="12"/>
                  <a:pt x="39" y="0"/>
                  <a:pt x="78" y="29"/>
                </a:cubicBezTo>
                <a:cubicBezTo>
                  <a:pt x="85" y="34"/>
                  <a:pt x="92" y="39"/>
                  <a:pt x="103" y="44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6" name="Freeform 117">
            <a:extLst>
              <a:ext uri="{FF2B5EF4-FFF2-40B4-BE49-F238E27FC236}">
                <a16:creationId xmlns:a16="http://schemas.microsoft.com/office/drawing/2014/main" id="{352E46C2-DD06-4087-8B4A-A62EBAAF076A}"/>
              </a:ext>
            </a:extLst>
          </p:cNvPr>
          <p:cNvSpPr>
            <a:spLocks/>
          </p:cNvSpPr>
          <p:nvPr/>
        </p:nvSpPr>
        <p:spPr bwMode="auto">
          <a:xfrm>
            <a:off x="8232775" y="4929188"/>
            <a:ext cx="330200" cy="225425"/>
          </a:xfrm>
          <a:custGeom>
            <a:avLst/>
            <a:gdLst>
              <a:gd name="T0" fmla="*/ 0 w 104"/>
              <a:gd name="T1" fmla="*/ 443547500 h 71"/>
              <a:gd name="T2" fmla="*/ 735885625 w 104"/>
              <a:gd name="T3" fmla="*/ 645160000 h 71"/>
              <a:gd name="T4" fmla="*/ 1018143125 w 104"/>
              <a:gd name="T5" fmla="*/ 302418750 h 71"/>
              <a:gd name="T6" fmla="*/ 262096250 w 104"/>
              <a:gd name="T7" fmla="*/ 292338125 h 71"/>
              <a:gd name="T8" fmla="*/ 0 w 104"/>
              <a:gd name="T9" fmla="*/ 44354750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4" h="71">
                <a:moveTo>
                  <a:pt x="0" y="44"/>
                </a:moveTo>
                <a:cubicBezTo>
                  <a:pt x="0" y="44"/>
                  <a:pt x="43" y="71"/>
                  <a:pt x="73" y="64"/>
                </a:cubicBezTo>
                <a:cubicBezTo>
                  <a:pt x="94" y="59"/>
                  <a:pt x="104" y="49"/>
                  <a:pt x="101" y="30"/>
                </a:cubicBezTo>
                <a:cubicBezTo>
                  <a:pt x="97" y="12"/>
                  <a:pt x="64" y="0"/>
                  <a:pt x="26" y="29"/>
                </a:cubicBezTo>
                <a:cubicBezTo>
                  <a:pt x="18" y="34"/>
                  <a:pt x="12" y="39"/>
                  <a:pt x="0" y="44"/>
                </a:cubicBez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7" name="Freeform 118">
            <a:extLst>
              <a:ext uri="{FF2B5EF4-FFF2-40B4-BE49-F238E27FC236}">
                <a16:creationId xmlns:a16="http://schemas.microsoft.com/office/drawing/2014/main" id="{24BA2383-BB75-812C-AEA6-ACD23B9CEB31}"/>
              </a:ext>
            </a:extLst>
          </p:cNvPr>
          <p:cNvSpPr>
            <a:spLocks/>
          </p:cNvSpPr>
          <p:nvPr/>
        </p:nvSpPr>
        <p:spPr bwMode="auto">
          <a:xfrm>
            <a:off x="8232775" y="5068888"/>
            <a:ext cx="1588" cy="250825"/>
          </a:xfrm>
          <a:custGeom>
            <a:avLst/>
            <a:gdLst>
              <a:gd name="T0" fmla="*/ 0 w 1588"/>
              <a:gd name="T1" fmla="*/ 0 h 158"/>
              <a:gd name="T2" fmla="*/ 0 w 1588"/>
              <a:gd name="T3" fmla="*/ 398184688 h 158"/>
              <a:gd name="T4" fmla="*/ 0 w 1588"/>
              <a:gd name="T5" fmla="*/ 0 h 1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8" h="158">
                <a:moveTo>
                  <a:pt x="0" y="0"/>
                </a:moveTo>
                <a:lnTo>
                  <a:pt x="0" y="15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8" name="Line 119">
            <a:extLst>
              <a:ext uri="{FF2B5EF4-FFF2-40B4-BE49-F238E27FC236}">
                <a16:creationId xmlns:a16="http://schemas.microsoft.com/office/drawing/2014/main" id="{B423302A-1C3B-1004-CEAC-A79614FFE6A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2775" y="5068888"/>
            <a:ext cx="1588" cy="25082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9" name="Freeform 121">
            <a:extLst>
              <a:ext uri="{FF2B5EF4-FFF2-40B4-BE49-F238E27FC236}">
                <a16:creationId xmlns:a16="http://schemas.microsoft.com/office/drawing/2014/main" id="{C371AC90-424D-853B-F445-C0B29BAFD45D}"/>
              </a:ext>
            </a:extLst>
          </p:cNvPr>
          <p:cNvSpPr>
            <a:spLocks/>
          </p:cNvSpPr>
          <p:nvPr/>
        </p:nvSpPr>
        <p:spPr bwMode="auto">
          <a:xfrm>
            <a:off x="2352675" y="4341813"/>
            <a:ext cx="295275" cy="377825"/>
          </a:xfrm>
          <a:custGeom>
            <a:avLst/>
            <a:gdLst>
              <a:gd name="T0" fmla="*/ 0 w 186"/>
              <a:gd name="T1" fmla="*/ 0 h 238"/>
              <a:gd name="T2" fmla="*/ 0 w 186"/>
              <a:gd name="T3" fmla="*/ 599797188 h 238"/>
              <a:gd name="T4" fmla="*/ 468749063 w 186"/>
              <a:gd name="T5" fmla="*/ 292338125 h 238"/>
              <a:gd name="T6" fmla="*/ 0 w 186"/>
              <a:gd name="T7" fmla="*/ 0 h 238"/>
              <a:gd name="T8" fmla="*/ 0 w 186"/>
              <a:gd name="T9" fmla="*/ 0 h 2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6" h="238">
                <a:moveTo>
                  <a:pt x="0" y="0"/>
                </a:moveTo>
                <a:lnTo>
                  <a:pt x="0" y="238"/>
                </a:lnTo>
                <a:lnTo>
                  <a:pt x="186" y="1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60" name="Text Box 122">
            <a:extLst>
              <a:ext uri="{FF2B5EF4-FFF2-40B4-BE49-F238E27FC236}">
                <a16:creationId xmlns:a16="http://schemas.microsoft.com/office/drawing/2014/main" id="{CE2B7DF9-0780-5BEF-CAB2-361763604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5225" y="1704975"/>
            <a:ext cx="127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u="none" baseline="0"/>
              <a:t>Stored 1</a:t>
            </a:r>
          </a:p>
        </p:txBody>
      </p:sp>
      <p:sp>
        <p:nvSpPr>
          <p:cNvPr id="36961" name="Text Box 123">
            <a:extLst>
              <a:ext uri="{FF2B5EF4-FFF2-40B4-BE49-F238E27FC236}">
                <a16:creationId xmlns:a16="http://schemas.microsoft.com/office/drawing/2014/main" id="{40A89437-25A0-A1E6-5A89-19EF83C46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025" y="1692275"/>
            <a:ext cx="127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u="none" baseline="0"/>
              <a:t>Stored 0</a:t>
            </a:r>
          </a:p>
        </p:txBody>
      </p:sp>
      <p:sp>
        <p:nvSpPr>
          <p:cNvPr id="36962" name="Text Box 124">
            <a:extLst>
              <a:ext uri="{FF2B5EF4-FFF2-40B4-BE49-F238E27FC236}">
                <a16:creationId xmlns:a16="http://schemas.microsoft.com/office/drawing/2014/main" id="{646E1865-5E0D-AA51-69FD-5EB47FF5E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8225" y="3152775"/>
            <a:ext cx="1173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u="none" baseline="0"/>
              <a:t>Write 1</a:t>
            </a:r>
          </a:p>
        </p:txBody>
      </p:sp>
      <p:sp>
        <p:nvSpPr>
          <p:cNvPr id="36963" name="Text Box 125">
            <a:extLst>
              <a:ext uri="{FF2B5EF4-FFF2-40B4-BE49-F238E27FC236}">
                <a16:creationId xmlns:a16="http://schemas.microsoft.com/office/drawing/2014/main" id="{AFF0B5D2-93DD-D156-105E-7D815B1A5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9525" y="3178175"/>
            <a:ext cx="1173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u="none" baseline="0"/>
              <a:t>Write 0</a:t>
            </a:r>
          </a:p>
        </p:txBody>
      </p:sp>
      <p:sp>
        <p:nvSpPr>
          <p:cNvPr id="36964" name="Text Box 126">
            <a:extLst>
              <a:ext uri="{FF2B5EF4-FFF2-40B4-BE49-F238E27FC236}">
                <a16:creationId xmlns:a16="http://schemas.microsoft.com/office/drawing/2014/main" id="{D8B329E5-AF12-E420-281F-79161A667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763" y="4440238"/>
            <a:ext cx="1090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u="none" baseline="0"/>
              <a:t>Read 1</a:t>
            </a:r>
          </a:p>
        </p:txBody>
      </p:sp>
      <p:sp>
        <p:nvSpPr>
          <p:cNvPr id="36965" name="Text Box 127">
            <a:extLst>
              <a:ext uri="{FF2B5EF4-FFF2-40B4-BE49-F238E27FC236}">
                <a16:creationId xmlns:a16="http://schemas.microsoft.com/office/drawing/2014/main" id="{8011B72C-03F5-9F1D-C319-AC649972F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425" y="4422775"/>
            <a:ext cx="1090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u="none" baseline="0"/>
              <a:t>Read 0</a:t>
            </a:r>
          </a:p>
        </p:txBody>
      </p:sp>
      <p:grpSp>
        <p:nvGrpSpPr>
          <p:cNvPr id="734343" name="Group 135">
            <a:extLst>
              <a:ext uri="{FF2B5EF4-FFF2-40B4-BE49-F238E27FC236}">
                <a16:creationId xmlns:a16="http://schemas.microsoft.com/office/drawing/2014/main" id="{35EF808B-E4EC-6F62-1651-57841C9C1F6A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3795713"/>
            <a:ext cx="2335213" cy="323850"/>
            <a:chOff x="2423" y="2394"/>
            <a:chExt cx="1471" cy="204"/>
          </a:xfrm>
        </p:grpSpPr>
        <p:sp>
          <p:nvSpPr>
            <p:cNvPr id="36994" name="Freeform 69">
              <a:extLst>
                <a:ext uri="{FF2B5EF4-FFF2-40B4-BE49-F238E27FC236}">
                  <a16:creationId xmlns:a16="http://schemas.microsoft.com/office/drawing/2014/main" id="{687D93EB-1DE7-B992-CD00-5A541A243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" y="2394"/>
              <a:ext cx="160" cy="204"/>
            </a:xfrm>
            <a:custGeom>
              <a:avLst/>
              <a:gdLst>
                <a:gd name="T0" fmla="*/ 0 w 80"/>
                <a:gd name="T1" fmla="*/ 98 h 69"/>
                <a:gd name="T2" fmla="*/ 36 w 80"/>
                <a:gd name="T3" fmla="*/ 0 h 69"/>
                <a:gd name="T4" fmla="*/ 88 w 80"/>
                <a:gd name="T5" fmla="*/ 62 h 69"/>
                <a:gd name="T6" fmla="*/ 124 w 80"/>
                <a:gd name="T7" fmla="*/ 0 h 69"/>
                <a:gd name="T8" fmla="*/ 160 w 80"/>
                <a:gd name="T9" fmla="*/ 62 h 69"/>
                <a:gd name="T10" fmla="*/ 200 w 80"/>
                <a:gd name="T11" fmla="*/ 0 h 69"/>
                <a:gd name="T12" fmla="*/ 252 w 80"/>
                <a:gd name="T13" fmla="*/ 80 h 69"/>
                <a:gd name="T14" fmla="*/ 280 w 80"/>
                <a:gd name="T15" fmla="*/ 0 h 69"/>
                <a:gd name="T16" fmla="*/ 320 w 80"/>
                <a:gd name="T17" fmla="*/ 80 h 69"/>
                <a:gd name="T18" fmla="*/ 320 w 80"/>
                <a:gd name="T19" fmla="*/ 603 h 69"/>
                <a:gd name="T20" fmla="*/ 4 w 80"/>
                <a:gd name="T21" fmla="*/ 603 h 69"/>
                <a:gd name="T22" fmla="*/ 0 w 80"/>
                <a:gd name="T23" fmla="*/ 98 h 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0" h="69">
                  <a:moveTo>
                    <a:pt x="0" y="1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8" y="69"/>
                    <a:pt x="80" y="69"/>
                    <a:pt x="80" y="69"/>
                  </a:cubicBezTo>
                  <a:cubicBezTo>
                    <a:pt x="1" y="69"/>
                    <a:pt x="1" y="69"/>
                    <a:pt x="1" y="69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5" name="Freeform 129">
              <a:extLst>
                <a:ext uri="{FF2B5EF4-FFF2-40B4-BE49-F238E27FC236}">
                  <a16:creationId xmlns:a16="http://schemas.microsoft.com/office/drawing/2014/main" id="{D0591F1B-DB21-9EA0-114C-81F931E90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" y="2404"/>
              <a:ext cx="740" cy="188"/>
            </a:xfrm>
            <a:custGeom>
              <a:avLst/>
              <a:gdLst>
                <a:gd name="T0" fmla="*/ 0 w 740"/>
                <a:gd name="T1" fmla="*/ 150 h 236"/>
                <a:gd name="T2" fmla="*/ 0 w 740"/>
                <a:gd name="T3" fmla="*/ 13 h 236"/>
                <a:gd name="T4" fmla="*/ 40 w 740"/>
                <a:gd name="T5" fmla="*/ 0 h 236"/>
                <a:gd name="T6" fmla="*/ 82 w 740"/>
                <a:gd name="T7" fmla="*/ 13 h 236"/>
                <a:gd name="T8" fmla="*/ 124 w 740"/>
                <a:gd name="T9" fmla="*/ 0 h 236"/>
                <a:gd name="T10" fmla="*/ 168 w 740"/>
                <a:gd name="T11" fmla="*/ 13 h 236"/>
                <a:gd name="T12" fmla="*/ 212 w 740"/>
                <a:gd name="T13" fmla="*/ 0 h 236"/>
                <a:gd name="T14" fmla="*/ 250 w 740"/>
                <a:gd name="T15" fmla="*/ 13 h 236"/>
                <a:gd name="T16" fmla="*/ 288 w 740"/>
                <a:gd name="T17" fmla="*/ 0 h 236"/>
                <a:gd name="T18" fmla="*/ 326 w 740"/>
                <a:gd name="T19" fmla="*/ 13 h 236"/>
                <a:gd name="T20" fmla="*/ 368 w 740"/>
                <a:gd name="T21" fmla="*/ 0 h 236"/>
                <a:gd name="T22" fmla="*/ 412 w 740"/>
                <a:gd name="T23" fmla="*/ 11 h 236"/>
                <a:gd name="T24" fmla="*/ 450 w 740"/>
                <a:gd name="T25" fmla="*/ 2 h 236"/>
                <a:gd name="T26" fmla="*/ 494 w 740"/>
                <a:gd name="T27" fmla="*/ 11 h 236"/>
                <a:gd name="T28" fmla="*/ 532 w 740"/>
                <a:gd name="T29" fmla="*/ 0 h 236"/>
                <a:gd name="T30" fmla="*/ 574 w 740"/>
                <a:gd name="T31" fmla="*/ 14 h 236"/>
                <a:gd name="T32" fmla="*/ 616 w 740"/>
                <a:gd name="T33" fmla="*/ 0 h 236"/>
                <a:gd name="T34" fmla="*/ 656 w 740"/>
                <a:gd name="T35" fmla="*/ 11 h 236"/>
                <a:gd name="T36" fmla="*/ 698 w 740"/>
                <a:gd name="T37" fmla="*/ 0 h 236"/>
                <a:gd name="T38" fmla="*/ 740 w 740"/>
                <a:gd name="T39" fmla="*/ 11 h 236"/>
                <a:gd name="T40" fmla="*/ 740 w 740"/>
                <a:gd name="T41" fmla="*/ 150 h 236"/>
                <a:gd name="T42" fmla="*/ 0 w 740"/>
                <a:gd name="T43" fmla="*/ 150 h 2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40" h="236">
                  <a:moveTo>
                    <a:pt x="0" y="236"/>
                  </a:moveTo>
                  <a:lnTo>
                    <a:pt x="0" y="20"/>
                  </a:lnTo>
                  <a:lnTo>
                    <a:pt x="40" y="0"/>
                  </a:lnTo>
                  <a:lnTo>
                    <a:pt x="82" y="20"/>
                  </a:lnTo>
                  <a:lnTo>
                    <a:pt x="124" y="0"/>
                  </a:lnTo>
                  <a:lnTo>
                    <a:pt x="168" y="20"/>
                  </a:lnTo>
                  <a:lnTo>
                    <a:pt x="212" y="0"/>
                  </a:lnTo>
                  <a:lnTo>
                    <a:pt x="250" y="20"/>
                  </a:lnTo>
                  <a:lnTo>
                    <a:pt x="288" y="0"/>
                  </a:lnTo>
                  <a:lnTo>
                    <a:pt x="326" y="20"/>
                  </a:lnTo>
                  <a:lnTo>
                    <a:pt x="368" y="0"/>
                  </a:lnTo>
                  <a:lnTo>
                    <a:pt x="412" y="18"/>
                  </a:lnTo>
                  <a:lnTo>
                    <a:pt x="450" y="4"/>
                  </a:lnTo>
                  <a:lnTo>
                    <a:pt x="494" y="18"/>
                  </a:lnTo>
                  <a:lnTo>
                    <a:pt x="532" y="0"/>
                  </a:lnTo>
                  <a:lnTo>
                    <a:pt x="574" y="22"/>
                  </a:lnTo>
                  <a:lnTo>
                    <a:pt x="616" y="0"/>
                  </a:lnTo>
                  <a:lnTo>
                    <a:pt x="656" y="18"/>
                  </a:lnTo>
                  <a:lnTo>
                    <a:pt x="698" y="0"/>
                  </a:lnTo>
                  <a:lnTo>
                    <a:pt x="740" y="18"/>
                  </a:lnTo>
                  <a:lnTo>
                    <a:pt x="740" y="236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967" name="Rectangle 75">
            <a:extLst>
              <a:ext uri="{FF2B5EF4-FFF2-40B4-BE49-F238E27FC236}">
                <a16:creationId xmlns:a16="http://schemas.microsoft.com/office/drawing/2014/main" id="{514E0677-D913-271F-06D1-00D4DC8D8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3729038"/>
            <a:ext cx="1174750" cy="3905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968" name="Freeform 80">
            <a:extLst>
              <a:ext uri="{FF2B5EF4-FFF2-40B4-BE49-F238E27FC236}">
                <a16:creationId xmlns:a16="http://schemas.microsoft.com/office/drawing/2014/main" id="{B7665D20-FD65-178F-886C-B32B5C693C92}"/>
              </a:ext>
            </a:extLst>
          </p:cNvPr>
          <p:cNvSpPr>
            <a:spLocks/>
          </p:cNvSpPr>
          <p:nvPr/>
        </p:nvSpPr>
        <p:spPr bwMode="auto">
          <a:xfrm>
            <a:off x="3502025" y="3465513"/>
            <a:ext cx="473075" cy="654050"/>
          </a:xfrm>
          <a:custGeom>
            <a:avLst/>
            <a:gdLst>
              <a:gd name="T0" fmla="*/ 131048125 w 149"/>
              <a:gd name="T1" fmla="*/ 262096250 h 206"/>
              <a:gd name="T2" fmla="*/ 1239916875 w 149"/>
              <a:gd name="T3" fmla="*/ 262096250 h 206"/>
              <a:gd name="T4" fmla="*/ 1239916875 w 149"/>
              <a:gd name="T5" fmla="*/ 1945560625 h 206"/>
              <a:gd name="T6" fmla="*/ 1370965000 w 149"/>
              <a:gd name="T7" fmla="*/ 2076608750 h 206"/>
              <a:gd name="T8" fmla="*/ 1370965000 w 149"/>
              <a:gd name="T9" fmla="*/ 2076608750 h 206"/>
              <a:gd name="T10" fmla="*/ 1502013125 w 149"/>
              <a:gd name="T11" fmla="*/ 1945560625 h 206"/>
              <a:gd name="T12" fmla="*/ 1502013125 w 149"/>
              <a:gd name="T13" fmla="*/ 131048125 h 206"/>
              <a:gd name="T14" fmla="*/ 1502013125 w 149"/>
              <a:gd name="T15" fmla="*/ 131048125 h 206"/>
              <a:gd name="T16" fmla="*/ 1411287500 w 149"/>
              <a:gd name="T17" fmla="*/ 0 h 206"/>
              <a:gd name="T18" fmla="*/ 131048125 w 149"/>
              <a:gd name="T19" fmla="*/ 0 h 206"/>
              <a:gd name="T20" fmla="*/ 0 w 149"/>
              <a:gd name="T21" fmla="*/ 60483750 h 206"/>
              <a:gd name="T22" fmla="*/ 131048125 w 149"/>
              <a:gd name="T23" fmla="*/ 131048125 h 206"/>
              <a:gd name="T24" fmla="*/ 0 w 149"/>
              <a:gd name="T25" fmla="*/ 221773750 h 206"/>
              <a:gd name="T26" fmla="*/ 131048125 w 149"/>
              <a:gd name="T27" fmla="*/ 262096250 h 20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49" h="206">
                <a:moveTo>
                  <a:pt x="13" y="26"/>
                </a:moveTo>
                <a:cubicBezTo>
                  <a:pt x="123" y="26"/>
                  <a:pt x="123" y="26"/>
                  <a:pt x="123" y="26"/>
                </a:cubicBezTo>
                <a:cubicBezTo>
                  <a:pt x="123" y="193"/>
                  <a:pt x="123" y="193"/>
                  <a:pt x="123" y="193"/>
                </a:cubicBezTo>
                <a:cubicBezTo>
                  <a:pt x="123" y="201"/>
                  <a:pt x="129" y="206"/>
                  <a:pt x="136" y="206"/>
                </a:cubicBezTo>
                <a:cubicBezTo>
                  <a:pt x="136" y="206"/>
                  <a:pt x="136" y="206"/>
                  <a:pt x="136" y="206"/>
                </a:cubicBezTo>
                <a:cubicBezTo>
                  <a:pt x="143" y="206"/>
                  <a:pt x="149" y="201"/>
                  <a:pt x="149" y="193"/>
                </a:cubicBezTo>
                <a:cubicBezTo>
                  <a:pt x="149" y="13"/>
                  <a:pt x="149" y="13"/>
                  <a:pt x="149" y="13"/>
                </a:cubicBezTo>
                <a:cubicBezTo>
                  <a:pt x="149" y="13"/>
                  <a:pt x="149" y="13"/>
                  <a:pt x="149" y="13"/>
                </a:cubicBezTo>
                <a:cubicBezTo>
                  <a:pt x="149" y="6"/>
                  <a:pt x="145" y="0"/>
                  <a:pt x="14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0" y="6"/>
                  <a:pt x="0" y="6"/>
                  <a:pt x="0" y="6"/>
                </a:cubicBezTo>
                <a:cubicBezTo>
                  <a:pt x="13" y="13"/>
                  <a:pt x="13" y="13"/>
                  <a:pt x="13" y="13"/>
                </a:cubicBezTo>
                <a:cubicBezTo>
                  <a:pt x="0" y="22"/>
                  <a:pt x="0" y="22"/>
                  <a:pt x="0" y="22"/>
                </a:cubicBezTo>
                <a:lnTo>
                  <a:pt x="13" y="26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69" name="Rectangle 72">
            <a:extLst>
              <a:ext uri="{FF2B5EF4-FFF2-40B4-BE49-F238E27FC236}">
                <a16:creationId xmlns:a16="http://schemas.microsoft.com/office/drawing/2014/main" id="{C64A6223-3EB4-1BC4-ACAF-F50E233DA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900" y="3729038"/>
            <a:ext cx="260350" cy="393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970" name="Freeform 73">
            <a:extLst>
              <a:ext uri="{FF2B5EF4-FFF2-40B4-BE49-F238E27FC236}">
                <a16:creationId xmlns:a16="http://schemas.microsoft.com/office/drawing/2014/main" id="{F3AF3984-DA27-DBA8-5398-93DE46DC7772}"/>
              </a:ext>
            </a:extLst>
          </p:cNvPr>
          <p:cNvSpPr>
            <a:spLocks/>
          </p:cNvSpPr>
          <p:nvPr/>
        </p:nvSpPr>
        <p:spPr bwMode="auto">
          <a:xfrm>
            <a:off x="4949825" y="3989388"/>
            <a:ext cx="1044575" cy="130175"/>
          </a:xfrm>
          <a:custGeom>
            <a:avLst/>
            <a:gdLst>
              <a:gd name="T0" fmla="*/ 2147483646 w 329"/>
              <a:gd name="T1" fmla="*/ 413305625 h 41"/>
              <a:gd name="T2" fmla="*/ 2147483646 w 329"/>
              <a:gd name="T3" fmla="*/ 211693125 h 41"/>
              <a:gd name="T4" fmla="*/ 2147483646 w 329"/>
              <a:gd name="T5" fmla="*/ 211693125 h 41"/>
              <a:gd name="T6" fmla="*/ 2147483646 w 329"/>
              <a:gd name="T7" fmla="*/ 0 h 41"/>
              <a:gd name="T8" fmla="*/ 211693125 w 329"/>
              <a:gd name="T9" fmla="*/ 0 h 41"/>
              <a:gd name="T10" fmla="*/ 0 w 329"/>
              <a:gd name="T11" fmla="*/ 211693125 h 41"/>
              <a:gd name="T12" fmla="*/ 0 w 329"/>
              <a:gd name="T13" fmla="*/ 211693125 h 41"/>
              <a:gd name="T14" fmla="*/ 211693125 w 329"/>
              <a:gd name="T15" fmla="*/ 413305625 h 41"/>
              <a:gd name="T16" fmla="*/ 2147483646 w 329"/>
              <a:gd name="T17" fmla="*/ 413305625 h 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29" h="41">
                <a:moveTo>
                  <a:pt x="308" y="41"/>
                </a:moveTo>
                <a:cubicBezTo>
                  <a:pt x="320" y="41"/>
                  <a:pt x="329" y="32"/>
                  <a:pt x="329" y="21"/>
                </a:cubicBezTo>
                <a:cubicBezTo>
                  <a:pt x="329" y="21"/>
                  <a:pt x="329" y="21"/>
                  <a:pt x="329" y="21"/>
                </a:cubicBezTo>
                <a:cubicBezTo>
                  <a:pt x="329" y="9"/>
                  <a:pt x="320" y="0"/>
                  <a:pt x="308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32"/>
                  <a:pt x="10" y="41"/>
                  <a:pt x="21" y="41"/>
                </a:cubicBezTo>
                <a:lnTo>
                  <a:pt x="308" y="41"/>
                </a:lnTo>
                <a:close/>
              </a:path>
            </a:pathLst>
          </a:custGeom>
          <a:solidFill>
            <a:schemeClr val="accent1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34379" name="Group 171">
            <a:extLst>
              <a:ext uri="{FF2B5EF4-FFF2-40B4-BE49-F238E27FC236}">
                <a16:creationId xmlns:a16="http://schemas.microsoft.com/office/drawing/2014/main" id="{E4AE628A-C4C7-CC4E-05F0-8CE341017546}"/>
              </a:ext>
            </a:extLst>
          </p:cNvPr>
          <p:cNvGrpSpPr>
            <a:grpSpLocks/>
          </p:cNvGrpSpPr>
          <p:nvPr/>
        </p:nvGrpSpPr>
        <p:grpSpPr bwMode="auto">
          <a:xfrm>
            <a:off x="3843338" y="5184775"/>
            <a:ext cx="2335212" cy="282575"/>
            <a:chOff x="2427" y="3269"/>
            <a:chExt cx="1471" cy="178"/>
          </a:xfrm>
        </p:grpSpPr>
        <p:sp>
          <p:nvSpPr>
            <p:cNvPr id="36992" name="Freeform 151">
              <a:extLst>
                <a:ext uri="{FF2B5EF4-FFF2-40B4-BE49-F238E27FC236}">
                  <a16:creationId xmlns:a16="http://schemas.microsoft.com/office/drawing/2014/main" id="{562FD27C-150C-5942-E8FE-8F4D78B83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8" y="3269"/>
              <a:ext cx="160" cy="175"/>
            </a:xfrm>
            <a:custGeom>
              <a:avLst/>
              <a:gdLst>
                <a:gd name="T0" fmla="*/ 0 w 160"/>
                <a:gd name="T1" fmla="*/ 33 h 136"/>
                <a:gd name="T2" fmla="*/ 18 w 160"/>
                <a:gd name="T3" fmla="*/ 0 h 136"/>
                <a:gd name="T4" fmla="*/ 44 w 160"/>
                <a:gd name="T5" fmla="*/ 19 h 136"/>
                <a:gd name="T6" fmla="*/ 62 w 160"/>
                <a:gd name="T7" fmla="*/ 0 h 136"/>
                <a:gd name="T8" fmla="*/ 80 w 160"/>
                <a:gd name="T9" fmla="*/ 19 h 136"/>
                <a:gd name="T10" fmla="*/ 100 w 160"/>
                <a:gd name="T11" fmla="*/ 0 h 136"/>
                <a:gd name="T12" fmla="*/ 126 w 160"/>
                <a:gd name="T13" fmla="*/ 30 h 136"/>
                <a:gd name="T14" fmla="*/ 140 w 160"/>
                <a:gd name="T15" fmla="*/ 0 h 136"/>
                <a:gd name="T16" fmla="*/ 160 w 160"/>
                <a:gd name="T17" fmla="*/ 30 h 136"/>
                <a:gd name="T18" fmla="*/ 160 w 160"/>
                <a:gd name="T19" fmla="*/ 225 h 136"/>
                <a:gd name="T20" fmla="*/ 0 w 160"/>
                <a:gd name="T21" fmla="*/ 225 h 136"/>
                <a:gd name="T22" fmla="*/ 0 w 160"/>
                <a:gd name="T23" fmla="*/ 33 h 1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0" h="136">
                  <a:moveTo>
                    <a:pt x="0" y="20"/>
                  </a:moveTo>
                  <a:lnTo>
                    <a:pt x="18" y="0"/>
                  </a:lnTo>
                  <a:lnTo>
                    <a:pt x="44" y="12"/>
                  </a:lnTo>
                  <a:lnTo>
                    <a:pt x="62" y="0"/>
                  </a:lnTo>
                  <a:lnTo>
                    <a:pt x="80" y="12"/>
                  </a:lnTo>
                  <a:lnTo>
                    <a:pt x="100" y="0"/>
                  </a:lnTo>
                  <a:lnTo>
                    <a:pt x="126" y="18"/>
                  </a:lnTo>
                  <a:lnTo>
                    <a:pt x="140" y="0"/>
                  </a:lnTo>
                  <a:lnTo>
                    <a:pt x="160" y="18"/>
                  </a:lnTo>
                  <a:lnTo>
                    <a:pt x="160" y="136"/>
                  </a:lnTo>
                  <a:lnTo>
                    <a:pt x="0" y="1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3" name="Freeform 81">
              <a:extLst>
                <a:ext uri="{FF2B5EF4-FFF2-40B4-BE49-F238E27FC236}">
                  <a16:creationId xmlns:a16="http://schemas.microsoft.com/office/drawing/2014/main" id="{A9DAF7AA-4754-9047-060B-012AC8A7C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7" y="3297"/>
              <a:ext cx="732" cy="150"/>
            </a:xfrm>
            <a:custGeom>
              <a:avLst/>
              <a:gdLst>
                <a:gd name="T0" fmla="*/ 0 w 732"/>
                <a:gd name="T1" fmla="*/ 131 h 172"/>
                <a:gd name="T2" fmla="*/ 0 w 732"/>
                <a:gd name="T3" fmla="*/ 33 h 172"/>
                <a:gd name="T4" fmla="*/ 40 w 732"/>
                <a:gd name="T5" fmla="*/ 4 h 172"/>
                <a:gd name="T6" fmla="*/ 82 w 732"/>
                <a:gd name="T7" fmla="*/ 21 h 172"/>
                <a:gd name="T8" fmla="*/ 124 w 732"/>
                <a:gd name="T9" fmla="*/ 4 h 172"/>
                <a:gd name="T10" fmla="*/ 168 w 732"/>
                <a:gd name="T11" fmla="*/ 21 h 172"/>
                <a:gd name="T12" fmla="*/ 214 w 732"/>
                <a:gd name="T13" fmla="*/ 3 h 172"/>
                <a:gd name="T14" fmla="*/ 252 w 732"/>
                <a:gd name="T15" fmla="*/ 20 h 172"/>
                <a:gd name="T16" fmla="*/ 290 w 732"/>
                <a:gd name="T17" fmla="*/ 3 h 172"/>
                <a:gd name="T18" fmla="*/ 326 w 732"/>
                <a:gd name="T19" fmla="*/ 21 h 172"/>
                <a:gd name="T20" fmla="*/ 368 w 732"/>
                <a:gd name="T21" fmla="*/ 4 h 172"/>
                <a:gd name="T22" fmla="*/ 408 w 732"/>
                <a:gd name="T23" fmla="*/ 21 h 172"/>
                <a:gd name="T24" fmla="*/ 450 w 732"/>
                <a:gd name="T25" fmla="*/ 9 h 172"/>
                <a:gd name="T26" fmla="*/ 494 w 732"/>
                <a:gd name="T27" fmla="*/ 18 h 172"/>
                <a:gd name="T28" fmla="*/ 532 w 732"/>
                <a:gd name="T29" fmla="*/ 4 h 172"/>
                <a:gd name="T30" fmla="*/ 572 w 732"/>
                <a:gd name="T31" fmla="*/ 23 h 172"/>
                <a:gd name="T32" fmla="*/ 616 w 732"/>
                <a:gd name="T33" fmla="*/ 4 h 172"/>
                <a:gd name="T34" fmla="*/ 656 w 732"/>
                <a:gd name="T35" fmla="*/ 18 h 172"/>
                <a:gd name="T36" fmla="*/ 700 w 732"/>
                <a:gd name="T37" fmla="*/ 0 h 172"/>
                <a:gd name="T38" fmla="*/ 732 w 732"/>
                <a:gd name="T39" fmla="*/ 18 h 172"/>
                <a:gd name="T40" fmla="*/ 732 w 732"/>
                <a:gd name="T41" fmla="*/ 128 h 172"/>
                <a:gd name="T42" fmla="*/ 0 w 732"/>
                <a:gd name="T43" fmla="*/ 131 h 17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32" h="172">
                  <a:moveTo>
                    <a:pt x="0" y="172"/>
                  </a:moveTo>
                  <a:lnTo>
                    <a:pt x="0" y="44"/>
                  </a:lnTo>
                  <a:lnTo>
                    <a:pt x="40" y="6"/>
                  </a:lnTo>
                  <a:lnTo>
                    <a:pt x="82" y="28"/>
                  </a:lnTo>
                  <a:lnTo>
                    <a:pt x="124" y="6"/>
                  </a:lnTo>
                  <a:lnTo>
                    <a:pt x="168" y="28"/>
                  </a:lnTo>
                  <a:lnTo>
                    <a:pt x="214" y="4"/>
                  </a:lnTo>
                  <a:lnTo>
                    <a:pt x="252" y="26"/>
                  </a:lnTo>
                  <a:lnTo>
                    <a:pt x="290" y="4"/>
                  </a:lnTo>
                  <a:lnTo>
                    <a:pt x="326" y="28"/>
                  </a:lnTo>
                  <a:lnTo>
                    <a:pt x="368" y="6"/>
                  </a:lnTo>
                  <a:lnTo>
                    <a:pt x="408" y="28"/>
                  </a:lnTo>
                  <a:lnTo>
                    <a:pt x="450" y="12"/>
                  </a:lnTo>
                  <a:lnTo>
                    <a:pt x="494" y="24"/>
                  </a:lnTo>
                  <a:lnTo>
                    <a:pt x="532" y="6"/>
                  </a:lnTo>
                  <a:lnTo>
                    <a:pt x="572" y="30"/>
                  </a:lnTo>
                  <a:lnTo>
                    <a:pt x="616" y="6"/>
                  </a:lnTo>
                  <a:lnTo>
                    <a:pt x="656" y="24"/>
                  </a:lnTo>
                  <a:lnTo>
                    <a:pt x="700" y="0"/>
                  </a:lnTo>
                  <a:lnTo>
                    <a:pt x="732" y="24"/>
                  </a:lnTo>
                  <a:lnTo>
                    <a:pt x="732" y="168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972" name="Freeform 74">
            <a:extLst>
              <a:ext uri="{FF2B5EF4-FFF2-40B4-BE49-F238E27FC236}">
                <a16:creationId xmlns:a16="http://schemas.microsoft.com/office/drawing/2014/main" id="{A0E1C884-5C10-B92B-1356-C42B2620C5F0}"/>
              </a:ext>
            </a:extLst>
          </p:cNvPr>
          <p:cNvSpPr>
            <a:spLocks/>
          </p:cNvSpPr>
          <p:nvPr/>
        </p:nvSpPr>
        <p:spPr bwMode="auto">
          <a:xfrm>
            <a:off x="5213350" y="3925888"/>
            <a:ext cx="520700" cy="260350"/>
          </a:xfrm>
          <a:custGeom>
            <a:avLst/>
            <a:gdLst>
              <a:gd name="T0" fmla="*/ 0 w 328"/>
              <a:gd name="T1" fmla="*/ 0 h 164"/>
              <a:gd name="T2" fmla="*/ 826611250 w 328"/>
              <a:gd name="T3" fmla="*/ 413305625 h 164"/>
              <a:gd name="T4" fmla="*/ 826611250 w 328"/>
              <a:gd name="T5" fmla="*/ 0 h 164"/>
              <a:gd name="T6" fmla="*/ 0 w 328"/>
              <a:gd name="T7" fmla="*/ 413305625 h 164"/>
              <a:gd name="T8" fmla="*/ 0 w 328"/>
              <a:gd name="T9" fmla="*/ 0 h 1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8" h="164">
                <a:moveTo>
                  <a:pt x="0" y="0"/>
                </a:moveTo>
                <a:lnTo>
                  <a:pt x="328" y="164"/>
                </a:lnTo>
                <a:lnTo>
                  <a:pt x="328" y="0"/>
                </a:lnTo>
                <a:lnTo>
                  <a:pt x="0" y="1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34382" name="Group 174">
            <a:extLst>
              <a:ext uri="{FF2B5EF4-FFF2-40B4-BE49-F238E27FC236}">
                <a16:creationId xmlns:a16="http://schemas.microsoft.com/office/drawing/2014/main" id="{2B482BF6-059A-7D3B-C6BF-EFF9B1D724E3}"/>
              </a:ext>
            </a:extLst>
          </p:cNvPr>
          <p:cNvGrpSpPr>
            <a:grpSpLocks/>
          </p:cNvGrpSpPr>
          <p:nvPr/>
        </p:nvGrpSpPr>
        <p:grpSpPr bwMode="auto">
          <a:xfrm>
            <a:off x="6604000" y="5248275"/>
            <a:ext cx="2343150" cy="203200"/>
            <a:chOff x="4156" y="3305"/>
            <a:chExt cx="1476" cy="128"/>
          </a:xfrm>
        </p:grpSpPr>
        <p:sp>
          <p:nvSpPr>
            <p:cNvPr id="36990" name="Freeform 156">
              <a:extLst>
                <a:ext uri="{FF2B5EF4-FFF2-40B4-BE49-F238E27FC236}">
                  <a16:creationId xmlns:a16="http://schemas.microsoft.com/office/drawing/2014/main" id="{8DA9D03E-68BE-EA6C-3DAC-167D37C7B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6" y="3305"/>
              <a:ext cx="740" cy="117"/>
            </a:xfrm>
            <a:custGeom>
              <a:avLst/>
              <a:gdLst>
                <a:gd name="T0" fmla="*/ 0 w 740"/>
                <a:gd name="T1" fmla="*/ 143 h 96"/>
                <a:gd name="T2" fmla="*/ 0 w 740"/>
                <a:gd name="T3" fmla="*/ 41 h 96"/>
                <a:gd name="T4" fmla="*/ 44 w 740"/>
                <a:gd name="T5" fmla="*/ 6 h 96"/>
                <a:gd name="T6" fmla="*/ 86 w 740"/>
                <a:gd name="T7" fmla="*/ 35 h 96"/>
                <a:gd name="T8" fmla="*/ 128 w 740"/>
                <a:gd name="T9" fmla="*/ 6 h 96"/>
                <a:gd name="T10" fmla="*/ 172 w 740"/>
                <a:gd name="T11" fmla="*/ 35 h 96"/>
                <a:gd name="T12" fmla="*/ 218 w 740"/>
                <a:gd name="T13" fmla="*/ 2 h 96"/>
                <a:gd name="T14" fmla="*/ 254 w 740"/>
                <a:gd name="T15" fmla="*/ 29 h 96"/>
                <a:gd name="T16" fmla="*/ 294 w 740"/>
                <a:gd name="T17" fmla="*/ 0 h 96"/>
                <a:gd name="T18" fmla="*/ 330 w 740"/>
                <a:gd name="T19" fmla="*/ 35 h 96"/>
                <a:gd name="T20" fmla="*/ 372 w 740"/>
                <a:gd name="T21" fmla="*/ 6 h 96"/>
                <a:gd name="T22" fmla="*/ 412 w 740"/>
                <a:gd name="T23" fmla="*/ 35 h 96"/>
                <a:gd name="T24" fmla="*/ 454 w 740"/>
                <a:gd name="T25" fmla="*/ 12 h 96"/>
                <a:gd name="T26" fmla="*/ 498 w 740"/>
                <a:gd name="T27" fmla="*/ 33 h 96"/>
                <a:gd name="T28" fmla="*/ 536 w 740"/>
                <a:gd name="T29" fmla="*/ 6 h 96"/>
                <a:gd name="T30" fmla="*/ 578 w 740"/>
                <a:gd name="T31" fmla="*/ 39 h 96"/>
                <a:gd name="T32" fmla="*/ 620 w 740"/>
                <a:gd name="T33" fmla="*/ 6 h 96"/>
                <a:gd name="T34" fmla="*/ 656 w 740"/>
                <a:gd name="T35" fmla="*/ 39 h 96"/>
                <a:gd name="T36" fmla="*/ 702 w 740"/>
                <a:gd name="T37" fmla="*/ 6 h 96"/>
                <a:gd name="T38" fmla="*/ 738 w 740"/>
                <a:gd name="T39" fmla="*/ 41 h 96"/>
                <a:gd name="T40" fmla="*/ 740 w 740"/>
                <a:gd name="T41" fmla="*/ 140 h 96"/>
                <a:gd name="T42" fmla="*/ 0 w 740"/>
                <a:gd name="T43" fmla="*/ 143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40" h="96">
                  <a:moveTo>
                    <a:pt x="0" y="96"/>
                  </a:moveTo>
                  <a:lnTo>
                    <a:pt x="0" y="28"/>
                  </a:lnTo>
                  <a:lnTo>
                    <a:pt x="44" y="4"/>
                  </a:lnTo>
                  <a:lnTo>
                    <a:pt x="86" y="24"/>
                  </a:lnTo>
                  <a:lnTo>
                    <a:pt x="128" y="4"/>
                  </a:lnTo>
                  <a:lnTo>
                    <a:pt x="172" y="24"/>
                  </a:lnTo>
                  <a:lnTo>
                    <a:pt x="218" y="2"/>
                  </a:lnTo>
                  <a:lnTo>
                    <a:pt x="254" y="20"/>
                  </a:lnTo>
                  <a:lnTo>
                    <a:pt x="294" y="0"/>
                  </a:lnTo>
                  <a:lnTo>
                    <a:pt x="330" y="24"/>
                  </a:lnTo>
                  <a:lnTo>
                    <a:pt x="372" y="4"/>
                  </a:lnTo>
                  <a:lnTo>
                    <a:pt x="412" y="24"/>
                  </a:lnTo>
                  <a:lnTo>
                    <a:pt x="454" y="8"/>
                  </a:lnTo>
                  <a:lnTo>
                    <a:pt x="498" y="22"/>
                  </a:lnTo>
                  <a:lnTo>
                    <a:pt x="536" y="4"/>
                  </a:lnTo>
                  <a:lnTo>
                    <a:pt x="578" y="26"/>
                  </a:lnTo>
                  <a:lnTo>
                    <a:pt x="620" y="4"/>
                  </a:lnTo>
                  <a:lnTo>
                    <a:pt x="656" y="26"/>
                  </a:lnTo>
                  <a:lnTo>
                    <a:pt x="702" y="4"/>
                  </a:lnTo>
                  <a:lnTo>
                    <a:pt x="738" y="28"/>
                  </a:lnTo>
                  <a:lnTo>
                    <a:pt x="740" y="9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1" name="Freeform 166">
              <a:extLst>
                <a:ext uri="{FF2B5EF4-FFF2-40B4-BE49-F238E27FC236}">
                  <a16:creationId xmlns:a16="http://schemas.microsoft.com/office/drawing/2014/main" id="{46C8A333-8412-9400-D63D-0F1C28797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2" y="3369"/>
              <a:ext cx="160" cy="64"/>
            </a:xfrm>
            <a:custGeom>
              <a:avLst/>
              <a:gdLst>
                <a:gd name="T0" fmla="*/ 0 w 160"/>
                <a:gd name="T1" fmla="*/ 4 h 136"/>
                <a:gd name="T2" fmla="*/ 18 w 160"/>
                <a:gd name="T3" fmla="*/ 0 h 136"/>
                <a:gd name="T4" fmla="*/ 44 w 160"/>
                <a:gd name="T5" fmla="*/ 3 h 136"/>
                <a:gd name="T6" fmla="*/ 62 w 160"/>
                <a:gd name="T7" fmla="*/ 0 h 136"/>
                <a:gd name="T8" fmla="*/ 80 w 160"/>
                <a:gd name="T9" fmla="*/ 3 h 136"/>
                <a:gd name="T10" fmla="*/ 100 w 160"/>
                <a:gd name="T11" fmla="*/ 0 h 136"/>
                <a:gd name="T12" fmla="*/ 126 w 160"/>
                <a:gd name="T13" fmla="*/ 4 h 136"/>
                <a:gd name="T14" fmla="*/ 140 w 160"/>
                <a:gd name="T15" fmla="*/ 0 h 136"/>
                <a:gd name="T16" fmla="*/ 160 w 160"/>
                <a:gd name="T17" fmla="*/ 4 h 136"/>
                <a:gd name="T18" fmla="*/ 160 w 160"/>
                <a:gd name="T19" fmla="*/ 30 h 136"/>
                <a:gd name="T20" fmla="*/ 0 w 160"/>
                <a:gd name="T21" fmla="*/ 30 h 136"/>
                <a:gd name="T22" fmla="*/ 0 w 160"/>
                <a:gd name="T23" fmla="*/ 4 h 1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0" h="136">
                  <a:moveTo>
                    <a:pt x="0" y="20"/>
                  </a:moveTo>
                  <a:lnTo>
                    <a:pt x="18" y="0"/>
                  </a:lnTo>
                  <a:lnTo>
                    <a:pt x="44" y="12"/>
                  </a:lnTo>
                  <a:lnTo>
                    <a:pt x="62" y="0"/>
                  </a:lnTo>
                  <a:lnTo>
                    <a:pt x="80" y="12"/>
                  </a:lnTo>
                  <a:lnTo>
                    <a:pt x="100" y="0"/>
                  </a:lnTo>
                  <a:lnTo>
                    <a:pt x="126" y="18"/>
                  </a:lnTo>
                  <a:lnTo>
                    <a:pt x="140" y="0"/>
                  </a:lnTo>
                  <a:lnTo>
                    <a:pt x="160" y="18"/>
                  </a:lnTo>
                  <a:lnTo>
                    <a:pt x="160" y="136"/>
                  </a:lnTo>
                  <a:lnTo>
                    <a:pt x="0" y="1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4380" name="Group 172">
            <a:extLst>
              <a:ext uri="{FF2B5EF4-FFF2-40B4-BE49-F238E27FC236}">
                <a16:creationId xmlns:a16="http://schemas.microsoft.com/office/drawing/2014/main" id="{D6D154A0-9529-3C2E-72DB-07F1597589FC}"/>
              </a:ext>
            </a:extLst>
          </p:cNvPr>
          <p:cNvGrpSpPr>
            <a:grpSpLocks/>
          </p:cNvGrpSpPr>
          <p:nvPr/>
        </p:nvGrpSpPr>
        <p:grpSpPr bwMode="auto">
          <a:xfrm>
            <a:off x="3852863" y="5211763"/>
            <a:ext cx="2328862" cy="265112"/>
            <a:chOff x="2427" y="3284"/>
            <a:chExt cx="1467" cy="167"/>
          </a:xfrm>
        </p:grpSpPr>
        <p:sp>
          <p:nvSpPr>
            <p:cNvPr id="36988" name="Freeform 149">
              <a:extLst>
                <a:ext uri="{FF2B5EF4-FFF2-40B4-BE49-F238E27FC236}">
                  <a16:creationId xmlns:a16="http://schemas.microsoft.com/office/drawing/2014/main" id="{6F8F150A-5344-F877-D3FA-95BA2D47D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7" y="3284"/>
              <a:ext cx="732" cy="167"/>
            </a:xfrm>
            <a:custGeom>
              <a:avLst/>
              <a:gdLst>
                <a:gd name="T0" fmla="*/ 0 w 732"/>
                <a:gd name="T1" fmla="*/ 162 h 172"/>
                <a:gd name="T2" fmla="*/ 0 w 732"/>
                <a:gd name="T3" fmla="*/ 42 h 172"/>
                <a:gd name="T4" fmla="*/ 40 w 732"/>
                <a:gd name="T5" fmla="*/ 6 h 172"/>
                <a:gd name="T6" fmla="*/ 82 w 732"/>
                <a:gd name="T7" fmla="*/ 26 h 172"/>
                <a:gd name="T8" fmla="*/ 124 w 732"/>
                <a:gd name="T9" fmla="*/ 6 h 172"/>
                <a:gd name="T10" fmla="*/ 168 w 732"/>
                <a:gd name="T11" fmla="*/ 26 h 172"/>
                <a:gd name="T12" fmla="*/ 214 w 732"/>
                <a:gd name="T13" fmla="*/ 4 h 172"/>
                <a:gd name="T14" fmla="*/ 252 w 732"/>
                <a:gd name="T15" fmla="*/ 24 h 172"/>
                <a:gd name="T16" fmla="*/ 290 w 732"/>
                <a:gd name="T17" fmla="*/ 4 h 172"/>
                <a:gd name="T18" fmla="*/ 326 w 732"/>
                <a:gd name="T19" fmla="*/ 26 h 172"/>
                <a:gd name="T20" fmla="*/ 368 w 732"/>
                <a:gd name="T21" fmla="*/ 6 h 172"/>
                <a:gd name="T22" fmla="*/ 408 w 732"/>
                <a:gd name="T23" fmla="*/ 26 h 172"/>
                <a:gd name="T24" fmla="*/ 450 w 732"/>
                <a:gd name="T25" fmla="*/ 12 h 172"/>
                <a:gd name="T26" fmla="*/ 494 w 732"/>
                <a:gd name="T27" fmla="*/ 22 h 172"/>
                <a:gd name="T28" fmla="*/ 532 w 732"/>
                <a:gd name="T29" fmla="*/ 6 h 172"/>
                <a:gd name="T30" fmla="*/ 572 w 732"/>
                <a:gd name="T31" fmla="*/ 28 h 172"/>
                <a:gd name="T32" fmla="*/ 616 w 732"/>
                <a:gd name="T33" fmla="*/ 6 h 172"/>
                <a:gd name="T34" fmla="*/ 656 w 732"/>
                <a:gd name="T35" fmla="*/ 22 h 172"/>
                <a:gd name="T36" fmla="*/ 700 w 732"/>
                <a:gd name="T37" fmla="*/ 0 h 172"/>
                <a:gd name="T38" fmla="*/ 732 w 732"/>
                <a:gd name="T39" fmla="*/ 22 h 172"/>
                <a:gd name="T40" fmla="*/ 732 w 732"/>
                <a:gd name="T41" fmla="*/ 158 h 172"/>
                <a:gd name="T42" fmla="*/ 0 w 732"/>
                <a:gd name="T43" fmla="*/ 162 h 17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32" h="172">
                  <a:moveTo>
                    <a:pt x="0" y="172"/>
                  </a:moveTo>
                  <a:lnTo>
                    <a:pt x="0" y="44"/>
                  </a:lnTo>
                  <a:lnTo>
                    <a:pt x="40" y="6"/>
                  </a:lnTo>
                  <a:lnTo>
                    <a:pt x="82" y="28"/>
                  </a:lnTo>
                  <a:lnTo>
                    <a:pt x="124" y="6"/>
                  </a:lnTo>
                  <a:lnTo>
                    <a:pt x="168" y="28"/>
                  </a:lnTo>
                  <a:lnTo>
                    <a:pt x="214" y="4"/>
                  </a:lnTo>
                  <a:lnTo>
                    <a:pt x="252" y="26"/>
                  </a:lnTo>
                  <a:lnTo>
                    <a:pt x="290" y="4"/>
                  </a:lnTo>
                  <a:lnTo>
                    <a:pt x="326" y="28"/>
                  </a:lnTo>
                  <a:lnTo>
                    <a:pt x="368" y="6"/>
                  </a:lnTo>
                  <a:lnTo>
                    <a:pt x="408" y="28"/>
                  </a:lnTo>
                  <a:lnTo>
                    <a:pt x="450" y="12"/>
                  </a:lnTo>
                  <a:lnTo>
                    <a:pt x="494" y="24"/>
                  </a:lnTo>
                  <a:lnTo>
                    <a:pt x="532" y="6"/>
                  </a:lnTo>
                  <a:lnTo>
                    <a:pt x="572" y="30"/>
                  </a:lnTo>
                  <a:lnTo>
                    <a:pt x="616" y="6"/>
                  </a:lnTo>
                  <a:lnTo>
                    <a:pt x="656" y="24"/>
                  </a:lnTo>
                  <a:lnTo>
                    <a:pt x="700" y="0"/>
                  </a:lnTo>
                  <a:lnTo>
                    <a:pt x="732" y="24"/>
                  </a:lnTo>
                  <a:lnTo>
                    <a:pt x="732" y="168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9" name="Freeform 170">
              <a:extLst>
                <a:ext uri="{FF2B5EF4-FFF2-40B4-BE49-F238E27FC236}">
                  <a16:creationId xmlns:a16="http://schemas.microsoft.com/office/drawing/2014/main" id="{720F1406-2C1B-0886-32F3-0E041C55F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" y="3286"/>
              <a:ext cx="160" cy="151"/>
            </a:xfrm>
            <a:custGeom>
              <a:avLst/>
              <a:gdLst>
                <a:gd name="T0" fmla="*/ 0 w 160"/>
                <a:gd name="T1" fmla="*/ 24 h 136"/>
                <a:gd name="T2" fmla="*/ 18 w 160"/>
                <a:gd name="T3" fmla="*/ 0 h 136"/>
                <a:gd name="T4" fmla="*/ 44 w 160"/>
                <a:gd name="T5" fmla="*/ 14 h 136"/>
                <a:gd name="T6" fmla="*/ 62 w 160"/>
                <a:gd name="T7" fmla="*/ 0 h 136"/>
                <a:gd name="T8" fmla="*/ 80 w 160"/>
                <a:gd name="T9" fmla="*/ 14 h 136"/>
                <a:gd name="T10" fmla="*/ 100 w 160"/>
                <a:gd name="T11" fmla="*/ 0 h 136"/>
                <a:gd name="T12" fmla="*/ 126 w 160"/>
                <a:gd name="T13" fmla="*/ 22 h 136"/>
                <a:gd name="T14" fmla="*/ 140 w 160"/>
                <a:gd name="T15" fmla="*/ 0 h 136"/>
                <a:gd name="T16" fmla="*/ 160 w 160"/>
                <a:gd name="T17" fmla="*/ 22 h 136"/>
                <a:gd name="T18" fmla="*/ 160 w 160"/>
                <a:gd name="T19" fmla="*/ 168 h 136"/>
                <a:gd name="T20" fmla="*/ 0 w 160"/>
                <a:gd name="T21" fmla="*/ 168 h 136"/>
                <a:gd name="T22" fmla="*/ 0 w 160"/>
                <a:gd name="T23" fmla="*/ 24 h 1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0" h="136">
                  <a:moveTo>
                    <a:pt x="0" y="20"/>
                  </a:moveTo>
                  <a:lnTo>
                    <a:pt x="18" y="0"/>
                  </a:lnTo>
                  <a:lnTo>
                    <a:pt x="44" y="12"/>
                  </a:lnTo>
                  <a:lnTo>
                    <a:pt x="62" y="0"/>
                  </a:lnTo>
                  <a:lnTo>
                    <a:pt x="80" y="12"/>
                  </a:lnTo>
                  <a:lnTo>
                    <a:pt x="100" y="0"/>
                  </a:lnTo>
                  <a:lnTo>
                    <a:pt x="126" y="18"/>
                  </a:lnTo>
                  <a:lnTo>
                    <a:pt x="140" y="0"/>
                  </a:lnTo>
                  <a:lnTo>
                    <a:pt x="160" y="18"/>
                  </a:lnTo>
                  <a:lnTo>
                    <a:pt x="160" y="136"/>
                  </a:lnTo>
                  <a:lnTo>
                    <a:pt x="0" y="1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975" name="Freeform 85">
            <a:extLst>
              <a:ext uri="{FF2B5EF4-FFF2-40B4-BE49-F238E27FC236}">
                <a16:creationId xmlns:a16="http://schemas.microsoft.com/office/drawing/2014/main" id="{85846A69-009A-B546-A0DF-FF7EAAFDAD85}"/>
              </a:ext>
            </a:extLst>
          </p:cNvPr>
          <p:cNvSpPr>
            <a:spLocks/>
          </p:cNvSpPr>
          <p:nvPr/>
        </p:nvSpPr>
        <p:spPr bwMode="auto">
          <a:xfrm>
            <a:off x="5927725" y="5072063"/>
            <a:ext cx="260350" cy="393700"/>
          </a:xfrm>
          <a:custGeom>
            <a:avLst/>
            <a:gdLst>
              <a:gd name="T0" fmla="*/ 413305625 w 164"/>
              <a:gd name="T1" fmla="*/ 0 h 248"/>
              <a:gd name="T2" fmla="*/ 413305625 w 164"/>
              <a:gd name="T3" fmla="*/ 624998750 h 248"/>
              <a:gd name="T4" fmla="*/ 0 w 164"/>
              <a:gd name="T5" fmla="*/ 624998750 h 248"/>
              <a:gd name="T6" fmla="*/ 0 w 164"/>
              <a:gd name="T7" fmla="*/ 5040313 h 248"/>
              <a:gd name="T8" fmla="*/ 413305625 w 164"/>
              <a:gd name="T9" fmla="*/ 0 h 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4" h="248">
                <a:moveTo>
                  <a:pt x="164" y="0"/>
                </a:moveTo>
                <a:lnTo>
                  <a:pt x="164" y="248"/>
                </a:lnTo>
                <a:lnTo>
                  <a:pt x="0" y="248"/>
                </a:lnTo>
                <a:lnTo>
                  <a:pt x="0" y="2"/>
                </a:lnTo>
                <a:lnTo>
                  <a:pt x="164" y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6" name="Rectangle 86">
            <a:extLst>
              <a:ext uri="{FF2B5EF4-FFF2-40B4-BE49-F238E27FC236}">
                <a16:creationId xmlns:a16="http://schemas.microsoft.com/office/drawing/2014/main" id="{28B76A53-F3AC-0853-CC27-7A85372B8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925" y="5075238"/>
            <a:ext cx="1174750" cy="3905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977" name="Freeform 87">
            <a:extLst>
              <a:ext uri="{FF2B5EF4-FFF2-40B4-BE49-F238E27FC236}">
                <a16:creationId xmlns:a16="http://schemas.microsoft.com/office/drawing/2014/main" id="{BC759F81-8912-8E50-6D7E-AF8E93956E97}"/>
              </a:ext>
            </a:extLst>
          </p:cNvPr>
          <p:cNvSpPr>
            <a:spLocks/>
          </p:cNvSpPr>
          <p:nvPr/>
        </p:nvSpPr>
        <p:spPr bwMode="auto">
          <a:xfrm>
            <a:off x="4953000" y="5335588"/>
            <a:ext cx="1044575" cy="130175"/>
          </a:xfrm>
          <a:custGeom>
            <a:avLst/>
            <a:gdLst>
              <a:gd name="T0" fmla="*/ 2147483646 w 329"/>
              <a:gd name="T1" fmla="*/ 413305625 h 41"/>
              <a:gd name="T2" fmla="*/ 2147483646 w 329"/>
              <a:gd name="T3" fmla="*/ 201612500 h 41"/>
              <a:gd name="T4" fmla="*/ 2147483646 w 329"/>
              <a:gd name="T5" fmla="*/ 201612500 h 41"/>
              <a:gd name="T6" fmla="*/ 2147483646 w 329"/>
              <a:gd name="T7" fmla="*/ 0 h 41"/>
              <a:gd name="T8" fmla="*/ 211693125 w 329"/>
              <a:gd name="T9" fmla="*/ 0 h 41"/>
              <a:gd name="T10" fmla="*/ 0 w 329"/>
              <a:gd name="T11" fmla="*/ 201612500 h 41"/>
              <a:gd name="T12" fmla="*/ 0 w 329"/>
              <a:gd name="T13" fmla="*/ 201612500 h 41"/>
              <a:gd name="T14" fmla="*/ 211693125 w 329"/>
              <a:gd name="T15" fmla="*/ 413305625 h 41"/>
              <a:gd name="T16" fmla="*/ 2147483646 w 329"/>
              <a:gd name="T17" fmla="*/ 413305625 h 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29" h="41">
                <a:moveTo>
                  <a:pt x="308" y="41"/>
                </a:moveTo>
                <a:cubicBezTo>
                  <a:pt x="319" y="41"/>
                  <a:pt x="329" y="32"/>
                  <a:pt x="329" y="20"/>
                </a:cubicBezTo>
                <a:cubicBezTo>
                  <a:pt x="329" y="20"/>
                  <a:pt x="329" y="20"/>
                  <a:pt x="329" y="20"/>
                </a:cubicBezTo>
                <a:cubicBezTo>
                  <a:pt x="329" y="9"/>
                  <a:pt x="319" y="0"/>
                  <a:pt x="308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32"/>
                  <a:pt x="9" y="41"/>
                  <a:pt x="21" y="41"/>
                </a:cubicBezTo>
                <a:lnTo>
                  <a:pt x="308" y="41"/>
                </a:lnTo>
                <a:close/>
              </a:path>
            </a:pathLst>
          </a:custGeom>
          <a:solidFill>
            <a:schemeClr val="accent1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78" name="Freeform 88">
            <a:extLst>
              <a:ext uri="{FF2B5EF4-FFF2-40B4-BE49-F238E27FC236}">
                <a16:creationId xmlns:a16="http://schemas.microsoft.com/office/drawing/2014/main" id="{D2BB7089-08E3-EA71-BA04-F1A4AC55E999}"/>
              </a:ext>
            </a:extLst>
          </p:cNvPr>
          <p:cNvSpPr>
            <a:spLocks/>
          </p:cNvSpPr>
          <p:nvPr/>
        </p:nvSpPr>
        <p:spPr bwMode="auto">
          <a:xfrm>
            <a:off x="5213350" y="5268913"/>
            <a:ext cx="520700" cy="260350"/>
          </a:xfrm>
          <a:custGeom>
            <a:avLst/>
            <a:gdLst>
              <a:gd name="T0" fmla="*/ 0 w 328"/>
              <a:gd name="T1" fmla="*/ 0 h 164"/>
              <a:gd name="T2" fmla="*/ 826611250 w 328"/>
              <a:gd name="T3" fmla="*/ 413305625 h 164"/>
              <a:gd name="T4" fmla="*/ 826611250 w 328"/>
              <a:gd name="T5" fmla="*/ 0 h 164"/>
              <a:gd name="T6" fmla="*/ 0 w 328"/>
              <a:gd name="T7" fmla="*/ 413305625 h 164"/>
              <a:gd name="T8" fmla="*/ 0 w 328"/>
              <a:gd name="T9" fmla="*/ 0 h 1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8" h="164">
                <a:moveTo>
                  <a:pt x="0" y="0"/>
                </a:moveTo>
                <a:lnTo>
                  <a:pt x="328" y="164"/>
                </a:lnTo>
                <a:lnTo>
                  <a:pt x="328" y="0"/>
                </a:lnTo>
                <a:lnTo>
                  <a:pt x="0" y="1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79" name="Freeform 94">
            <a:extLst>
              <a:ext uri="{FF2B5EF4-FFF2-40B4-BE49-F238E27FC236}">
                <a16:creationId xmlns:a16="http://schemas.microsoft.com/office/drawing/2014/main" id="{353756AD-20CD-247E-987D-018F087D0263}"/>
              </a:ext>
            </a:extLst>
          </p:cNvPr>
          <p:cNvSpPr>
            <a:spLocks/>
          </p:cNvSpPr>
          <p:nvPr/>
        </p:nvSpPr>
        <p:spPr bwMode="auto">
          <a:xfrm>
            <a:off x="3505200" y="4808538"/>
            <a:ext cx="469900" cy="657225"/>
          </a:xfrm>
          <a:custGeom>
            <a:avLst/>
            <a:gdLst>
              <a:gd name="T0" fmla="*/ 131048125 w 148"/>
              <a:gd name="T1" fmla="*/ 262096250 h 207"/>
              <a:gd name="T2" fmla="*/ 1229836250 w 148"/>
              <a:gd name="T3" fmla="*/ 262096250 h 207"/>
              <a:gd name="T4" fmla="*/ 1229836250 w 148"/>
              <a:gd name="T5" fmla="*/ 1955641250 h 207"/>
              <a:gd name="T6" fmla="*/ 1360884375 w 148"/>
              <a:gd name="T7" fmla="*/ 2086689375 h 207"/>
              <a:gd name="T8" fmla="*/ 1360884375 w 148"/>
              <a:gd name="T9" fmla="*/ 2086689375 h 207"/>
              <a:gd name="T10" fmla="*/ 1491932500 w 148"/>
              <a:gd name="T11" fmla="*/ 1955641250 h 207"/>
              <a:gd name="T12" fmla="*/ 1491932500 w 148"/>
              <a:gd name="T13" fmla="*/ 131048125 h 207"/>
              <a:gd name="T14" fmla="*/ 1491932500 w 148"/>
              <a:gd name="T15" fmla="*/ 131048125 h 207"/>
              <a:gd name="T16" fmla="*/ 1401206875 w 148"/>
              <a:gd name="T17" fmla="*/ 0 h 207"/>
              <a:gd name="T18" fmla="*/ 131048125 w 148"/>
              <a:gd name="T19" fmla="*/ 0 h 207"/>
              <a:gd name="T20" fmla="*/ 0 w 148"/>
              <a:gd name="T21" fmla="*/ 60483750 h 207"/>
              <a:gd name="T22" fmla="*/ 131048125 w 148"/>
              <a:gd name="T23" fmla="*/ 141128750 h 207"/>
              <a:gd name="T24" fmla="*/ 0 w 148"/>
              <a:gd name="T25" fmla="*/ 221773750 h 207"/>
              <a:gd name="T26" fmla="*/ 131048125 w 148"/>
              <a:gd name="T27" fmla="*/ 262096250 h 20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48" h="207">
                <a:moveTo>
                  <a:pt x="13" y="26"/>
                </a:moveTo>
                <a:cubicBezTo>
                  <a:pt x="122" y="26"/>
                  <a:pt x="122" y="26"/>
                  <a:pt x="122" y="26"/>
                </a:cubicBezTo>
                <a:cubicBezTo>
                  <a:pt x="122" y="194"/>
                  <a:pt x="122" y="194"/>
                  <a:pt x="122" y="194"/>
                </a:cubicBezTo>
                <a:cubicBezTo>
                  <a:pt x="122" y="201"/>
                  <a:pt x="128" y="207"/>
                  <a:pt x="135" y="207"/>
                </a:cubicBezTo>
                <a:cubicBezTo>
                  <a:pt x="135" y="207"/>
                  <a:pt x="135" y="207"/>
                  <a:pt x="135" y="207"/>
                </a:cubicBezTo>
                <a:cubicBezTo>
                  <a:pt x="143" y="207"/>
                  <a:pt x="148" y="201"/>
                  <a:pt x="148" y="194"/>
                </a:cubicBezTo>
                <a:cubicBezTo>
                  <a:pt x="148" y="13"/>
                  <a:pt x="148" y="13"/>
                  <a:pt x="148" y="13"/>
                </a:cubicBezTo>
                <a:cubicBezTo>
                  <a:pt x="148" y="13"/>
                  <a:pt x="148" y="13"/>
                  <a:pt x="148" y="13"/>
                </a:cubicBezTo>
                <a:cubicBezTo>
                  <a:pt x="148" y="6"/>
                  <a:pt x="144" y="0"/>
                  <a:pt x="139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0" y="6"/>
                  <a:pt x="0" y="6"/>
                  <a:pt x="0" y="6"/>
                </a:cubicBezTo>
                <a:cubicBezTo>
                  <a:pt x="13" y="14"/>
                  <a:pt x="13" y="14"/>
                  <a:pt x="13" y="14"/>
                </a:cubicBezTo>
                <a:cubicBezTo>
                  <a:pt x="0" y="22"/>
                  <a:pt x="0" y="22"/>
                  <a:pt x="0" y="22"/>
                </a:cubicBezTo>
                <a:lnTo>
                  <a:pt x="13" y="26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34383" name="Group 175">
            <a:extLst>
              <a:ext uri="{FF2B5EF4-FFF2-40B4-BE49-F238E27FC236}">
                <a16:creationId xmlns:a16="http://schemas.microsoft.com/office/drawing/2014/main" id="{3C37FE1B-9E86-13AA-0971-0E1773BBB799}"/>
              </a:ext>
            </a:extLst>
          </p:cNvPr>
          <p:cNvGrpSpPr>
            <a:grpSpLocks/>
          </p:cNvGrpSpPr>
          <p:nvPr/>
        </p:nvGrpSpPr>
        <p:grpSpPr bwMode="auto">
          <a:xfrm>
            <a:off x="6608763" y="5273675"/>
            <a:ext cx="2335212" cy="173038"/>
            <a:chOff x="4169" y="3319"/>
            <a:chExt cx="1471" cy="109"/>
          </a:xfrm>
        </p:grpSpPr>
        <p:sp>
          <p:nvSpPr>
            <p:cNvPr id="36986" name="Freeform 157">
              <a:extLst>
                <a:ext uri="{FF2B5EF4-FFF2-40B4-BE49-F238E27FC236}">
                  <a16:creationId xmlns:a16="http://schemas.microsoft.com/office/drawing/2014/main" id="{1AAAF71D-C266-AE97-6A2D-79C52F1F7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9" y="3319"/>
              <a:ext cx="740" cy="105"/>
            </a:xfrm>
            <a:custGeom>
              <a:avLst/>
              <a:gdLst>
                <a:gd name="T0" fmla="*/ 0 w 740"/>
                <a:gd name="T1" fmla="*/ 115 h 96"/>
                <a:gd name="T2" fmla="*/ 0 w 740"/>
                <a:gd name="T3" fmla="*/ 34 h 96"/>
                <a:gd name="T4" fmla="*/ 44 w 740"/>
                <a:gd name="T5" fmla="*/ 4 h 96"/>
                <a:gd name="T6" fmla="*/ 86 w 740"/>
                <a:gd name="T7" fmla="*/ 28 h 96"/>
                <a:gd name="T8" fmla="*/ 128 w 740"/>
                <a:gd name="T9" fmla="*/ 4 h 96"/>
                <a:gd name="T10" fmla="*/ 172 w 740"/>
                <a:gd name="T11" fmla="*/ 28 h 96"/>
                <a:gd name="T12" fmla="*/ 218 w 740"/>
                <a:gd name="T13" fmla="*/ 2 h 96"/>
                <a:gd name="T14" fmla="*/ 254 w 740"/>
                <a:gd name="T15" fmla="*/ 24 h 96"/>
                <a:gd name="T16" fmla="*/ 294 w 740"/>
                <a:gd name="T17" fmla="*/ 0 h 96"/>
                <a:gd name="T18" fmla="*/ 330 w 740"/>
                <a:gd name="T19" fmla="*/ 28 h 96"/>
                <a:gd name="T20" fmla="*/ 372 w 740"/>
                <a:gd name="T21" fmla="*/ 4 h 96"/>
                <a:gd name="T22" fmla="*/ 412 w 740"/>
                <a:gd name="T23" fmla="*/ 28 h 96"/>
                <a:gd name="T24" fmla="*/ 454 w 740"/>
                <a:gd name="T25" fmla="*/ 10 h 96"/>
                <a:gd name="T26" fmla="*/ 498 w 740"/>
                <a:gd name="T27" fmla="*/ 26 h 96"/>
                <a:gd name="T28" fmla="*/ 536 w 740"/>
                <a:gd name="T29" fmla="*/ 4 h 96"/>
                <a:gd name="T30" fmla="*/ 578 w 740"/>
                <a:gd name="T31" fmla="*/ 31 h 96"/>
                <a:gd name="T32" fmla="*/ 620 w 740"/>
                <a:gd name="T33" fmla="*/ 4 h 96"/>
                <a:gd name="T34" fmla="*/ 656 w 740"/>
                <a:gd name="T35" fmla="*/ 31 h 96"/>
                <a:gd name="T36" fmla="*/ 702 w 740"/>
                <a:gd name="T37" fmla="*/ 4 h 96"/>
                <a:gd name="T38" fmla="*/ 738 w 740"/>
                <a:gd name="T39" fmla="*/ 34 h 96"/>
                <a:gd name="T40" fmla="*/ 740 w 740"/>
                <a:gd name="T41" fmla="*/ 113 h 96"/>
                <a:gd name="T42" fmla="*/ 0 w 740"/>
                <a:gd name="T43" fmla="*/ 115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40" h="96">
                  <a:moveTo>
                    <a:pt x="0" y="96"/>
                  </a:moveTo>
                  <a:lnTo>
                    <a:pt x="0" y="28"/>
                  </a:lnTo>
                  <a:lnTo>
                    <a:pt x="44" y="4"/>
                  </a:lnTo>
                  <a:lnTo>
                    <a:pt x="86" y="24"/>
                  </a:lnTo>
                  <a:lnTo>
                    <a:pt x="128" y="4"/>
                  </a:lnTo>
                  <a:lnTo>
                    <a:pt x="172" y="24"/>
                  </a:lnTo>
                  <a:lnTo>
                    <a:pt x="218" y="2"/>
                  </a:lnTo>
                  <a:lnTo>
                    <a:pt x="254" y="20"/>
                  </a:lnTo>
                  <a:lnTo>
                    <a:pt x="294" y="0"/>
                  </a:lnTo>
                  <a:lnTo>
                    <a:pt x="330" y="24"/>
                  </a:lnTo>
                  <a:lnTo>
                    <a:pt x="372" y="4"/>
                  </a:lnTo>
                  <a:lnTo>
                    <a:pt x="412" y="24"/>
                  </a:lnTo>
                  <a:lnTo>
                    <a:pt x="454" y="8"/>
                  </a:lnTo>
                  <a:lnTo>
                    <a:pt x="498" y="22"/>
                  </a:lnTo>
                  <a:lnTo>
                    <a:pt x="536" y="4"/>
                  </a:lnTo>
                  <a:lnTo>
                    <a:pt x="578" y="26"/>
                  </a:lnTo>
                  <a:lnTo>
                    <a:pt x="620" y="4"/>
                  </a:lnTo>
                  <a:lnTo>
                    <a:pt x="656" y="26"/>
                  </a:lnTo>
                  <a:lnTo>
                    <a:pt x="702" y="4"/>
                  </a:lnTo>
                  <a:lnTo>
                    <a:pt x="738" y="28"/>
                  </a:lnTo>
                  <a:lnTo>
                    <a:pt x="740" y="9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7" name="Freeform 165">
              <a:extLst>
                <a:ext uri="{FF2B5EF4-FFF2-40B4-BE49-F238E27FC236}">
                  <a16:creationId xmlns:a16="http://schemas.microsoft.com/office/drawing/2014/main" id="{405A9B55-B66A-C716-2743-5DE37DB88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0" y="3319"/>
              <a:ext cx="160" cy="109"/>
            </a:xfrm>
            <a:custGeom>
              <a:avLst/>
              <a:gdLst>
                <a:gd name="T0" fmla="*/ 0 w 160"/>
                <a:gd name="T1" fmla="*/ 13 h 136"/>
                <a:gd name="T2" fmla="*/ 18 w 160"/>
                <a:gd name="T3" fmla="*/ 0 h 136"/>
                <a:gd name="T4" fmla="*/ 44 w 160"/>
                <a:gd name="T5" fmla="*/ 8 h 136"/>
                <a:gd name="T6" fmla="*/ 62 w 160"/>
                <a:gd name="T7" fmla="*/ 0 h 136"/>
                <a:gd name="T8" fmla="*/ 80 w 160"/>
                <a:gd name="T9" fmla="*/ 8 h 136"/>
                <a:gd name="T10" fmla="*/ 100 w 160"/>
                <a:gd name="T11" fmla="*/ 0 h 136"/>
                <a:gd name="T12" fmla="*/ 126 w 160"/>
                <a:gd name="T13" fmla="*/ 11 h 136"/>
                <a:gd name="T14" fmla="*/ 140 w 160"/>
                <a:gd name="T15" fmla="*/ 0 h 136"/>
                <a:gd name="T16" fmla="*/ 160 w 160"/>
                <a:gd name="T17" fmla="*/ 11 h 136"/>
                <a:gd name="T18" fmla="*/ 160 w 160"/>
                <a:gd name="T19" fmla="*/ 87 h 136"/>
                <a:gd name="T20" fmla="*/ 0 w 160"/>
                <a:gd name="T21" fmla="*/ 87 h 136"/>
                <a:gd name="T22" fmla="*/ 0 w 160"/>
                <a:gd name="T23" fmla="*/ 13 h 1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0" h="136">
                  <a:moveTo>
                    <a:pt x="0" y="20"/>
                  </a:moveTo>
                  <a:lnTo>
                    <a:pt x="18" y="0"/>
                  </a:lnTo>
                  <a:lnTo>
                    <a:pt x="44" y="12"/>
                  </a:lnTo>
                  <a:lnTo>
                    <a:pt x="62" y="0"/>
                  </a:lnTo>
                  <a:lnTo>
                    <a:pt x="80" y="12"/>
                  </a:lnTo>
                  <a:lnTo>
                    <a:pt x="100" y="0"/>
                  </a:lnTo>
                  <a:lnTo>
                    <a:pt x="126" y="18"/>
                  </a:lnTo>
                  <a:lnTo>
                    <a:pt x="140" y="0"/>
                  </a:lnTo>
                  <a:lnTo>
                    <a:pt x="160" y="18"/>
                  </a:lnTo>
                  <a:lnTo>
                    <a:pt x="160" y="136"/>
                  </a:lnTo>
                  <a:lnTo>
                    <a:pt x="0" y="13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981" name="Freeform 113">
            <a:extLst>
              <a:ext uri="{FF2B5EF4-FFF2-40B4-BE49-F238E27FC236}">
                <a16:creationId xmlns:a16="http://schemas.microsoft.com/office/drawing/2014/main" id="{0148821E-8FE4-F92D-F591-31D7669FF131}"/>
              </a:ext>
            </a:extLst>
          </p:cNvPr>
          <p:cNvSpPr>
            <a:spLocks/>
          </p:cNvSpPr>
          <p:nvPr/>
        </p:nvSpPr>
        <p:spPr bwMode="auto">
          <a:xfrm>
            <a:off x="8686800" y="5059363"/>
            <a:ext cx="260350" cy="393700"/>
          </a:xfrm>
          <a:custGeom>
            <a:avLst/>
            <a:gdLst>
              <a:gd name="T0" fmla="*/ 413305625 w 164"/>
              <a:gd name="T1" fmla="*/ 0 h 248"/>
              <a:gd name="T2" fmla="*/ 413305625 w 164"/>
              <a:gd name="T3" fmla="*/ 619958438 h 248"/>
              <a:gd name="T4" fmla="*/ 0 w 164"/>
              <a:gd name="T5" fmla="*/ 624998750 h 248"/>
              <a:gd name="T6" fmla="*/ 0 w 164"/>
              <a:gd name="T7" fmla="*/ 0 h 248"/>
              <a:gd name="T8" fmla="*/ 413305625 w 164"/>
              <a:gd name="T9" fmla="*/ 0 h 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4" h="248">
                <a:moveTo>
                  <a:pt x="164" y="0"/>
                </a:moveTo>
                <a:lnTo>
                  <a:pt x="164" y="246"/>
                </a:lnTo>
                <a:lnTo>
                  <a:pt x="0" y="248"/>
                </a:lnTo>
                <a:lnTo>
                  <a:pt x="0" y="0"/>
                </a:lnTo>
                <a:lnTo>
                  <a:pt x="164" y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2" name="Rectangle 112">
            <a:extLst>
              <a:ext uri="{FF2B5EF4-FFF2-40B4-BE49-F238E27FC236}">
                <a16:creationId xmlns:a16="http://schemas.microsoft.com/office/drawing/2014/main" id="{BD6A086D-7AAF-652F-0FFD-FD2108FC6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5059363"/>
            <a:ext cx="1174750" cy="381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983" name="Freeform 114">
            <a:extLst>
              <a:ext uri="{FF2B5EF4-FFF2-40B4-BE49-F238E27FC236}">
                <a16:creationId xmlns:a16="http://schemas.microsoft.com/office/drawing/2014/main" id="{B79036DF-2F75-D181-4BD7-DCC295D0BE5F}"/>
              </a:ext>
            </a:extLst>
          </p:cNvPr>
          <p:cNvSpPr>
            <a:spLocks/>
          </p:cNvSpPr>
          <p:nvPr/>
        </p:nvSpPr>
        <p:spPr bwMode="auto">
          <a:xfrm>
            <a:off x="7712075" y="5319713"/>
            <a:ext cx="1044575" cy="130175"/>
          </a:xfrm>
          <a:custGeom>
            <a:avLst/>
            <a:gdLst>
              <a:gd name="T0" fmla="*/ 2147483646 w 329"/>
              <a:gd name="T1" fmla="*/ 413305625 h 41"/>
              <a:gd name="T2" fmla="*/ 2147483646 w 329"/>
              <a:gd name="T3" fmla="*/ 201612500 h 41"/>
              <a:gd name="T4" fmla="*/ 2147483646 w 329"/>
              <a:gd name="T5" fmla="*/ 201612500 h 41"/>
              <a:gd name="T6" fmla="*/ 2147483646 w 329"/>
              <a:gd name="T7" fmla="*/ 0 h 41"/>
              <a:gd name="T8" fmla="*/ 211693125 w 329"/>
              <a:gd name="T9" fmla="*/ 0 h 41"/>
              <a:gd name="T10" fmla="*/ 0 w 329"/>
              <a:gd name="T11" fmla="*/ 201612500 h 41"/>
              <a:gd name="T12" fmla="*/ 0 w 329"/>
              <a:gd name="T13" fmla="*/ 201612500 h 41"/>
              <a:gd name="T14" fmla="*/ 211693125 w 329"/>
              <a:gd name="T15" fmla="*/ 413305625 h 41"/>
              <a:gd name="T16" fmla="*/ 2147483646 w 329"/>
              <a:gd name="T17" fmla="*/ 413305625 h 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29" h="41">
                <a:moveTo>
                  <a:pt x="308" y="41"/>
                </a:moveTo>
                <a:cubicBezTo>
                  <a:pt x="319" y="41"/>
                  <a:pt x="329" y="32"/>
                  <a:pt x="329" y="20"/>
                </a:cubicBezTo>
                <a:cubicBezTo>
                  <a:pt x="329" y="20"/>
                  <a:pt x="329" y="20"/>
                  <a:pt x="329" y="20"/>
                </a:cubicBezTo>
                <a:cubicBezTo>
                  <a:pt x="329" y="9"/>
                  <a:pt x="319" y="0"/>
                  <a:pt x="308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32"/>
                  <a:pt x="9" y="41"/>
                  <a:pt x="21" y="41"/>
                </a:cubicBezTo>
                <a:lnTo>
                  <a:pt x="308" y="41"/>
                </a:lnTo>
                <a:close/>
              </a:path>
            </a:pathLst>
          </a:custGeom>
          <a:solidFill>
            <a:schemeClr val="accent1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84" name="Freeform 120">
            <a:extLst>
              <a:ext uri="{FF2B5EF4-FFF2-40B4-BE49-F238E27FC236}">
                <a16:creationId xmlns:a16="http://schemas.microsoft.com/office/drawing/2014/main" id="{5F6DD27F-831D-B03C-2244-F560C90EDF8F}"/>
              </a:ext>
            </a:extLst>
          </p:cNvPr>
          <p:cNvSpPr>
            <a:spLocks/>
          </p:cNvSpPr>
          <p:nvPr/>
        </p:nvSpPr>
        <p:spPr bwMode="auto">
          <a:xfrm>
            <a:off x="6264275" y="4783138"/>
            <a:ext cx="473075" cy="657225"/>
          </a:xfrm>
          <a:custGeom>
            <a:avLst/>
            <a:gdLst>
              <a:gd name="T0" fmla="*/ 131048125 w 149"/>
              <a:gd name="T1" fmla="*/ 262096250 h 207"/>
              <a:gd name="T2" fmla="*/ 1229836250 w 149"/>
              <a:gd name="T3" fmla="*/ 262096250 h 207"/>
              <a:gd name="T4" fmla="*/ 1229836250 w 149"/>
              <a:gd name="T5" fmla="*/ 1955641250 h 207"/>
              <a:gd name="T6" fmla="*/ 1360884375 w 149"/>
              <a:gd name="T7" fmla="*/ 2086689375 h 207"/>
              <a:gd name="T8" fmla="*/ 1360884375 w 149"/>
              <a:gd name="T9" fmla="*/ 2086689375 h 207"/>
              <a:gd name="T10" fmla="*/ 1491932500 w 149"/>
              <a:gd name="T11" fmla="*/ 1955641250 h 207"/>
              <a:gd name="T12" fmla="*/ 1502013125 w 149"/>
              <a:gd name="T13" fmla="*/ 131048125 h 207"/>
              <a:gd name="T14" fmla="*/ 1502013125 w 149"/>
              <a:gd name="T15" fmla="*/ 131048125 h 207"/>
              <a:gd name="T16" fmla="*/ 1411287500 w 149"/>
              <a:gd name="T17" fmla="*/ 0 h 207"/>
              <a:gd name="T18" fmla="*/ 131048125 w 149"/>
              <a:gd name="T19" fmla="*/ 0 h 207"/>
              <a:gd name="T20" fmla="*/ 0 w 149"/>
              <a:gd name="T21" fmla="*/ 60483750 h 207"/>
              <a:gd name="T22" fmla="*/ 131048125 w 149"/>
              <a:gd name="T23" fmla="*/ 131048125 h 207"/>
              <a:gd name="T24" fmla="*/ 0 w 149"/>
              <a:gd name="T25" fmla="*/ 221773750 h 207"/>
              <a:gd name="T26" fmla="*/ 131048125 w 149"/>
              <a:gd name="T27" fmla="*/ 262096250 h 20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49" h="207">
                <a:moveTo>
                  <a:pt x="13" y="26"/>
                </a:moveTo>
                <a:cubicBezTo>
                  <a:pt x="122" y="26"/>
                  <a:pt x="122" y="26"/>
                  <a:pt x="122" y="26"/>
                </a:cubicBezTo>
                <a:cubicBezTo>
                  <a:pt x="122" y="194"/>
                  <a:pt x="122" y="194"/>
                  <a:pt x="122" y="194"/>
                </a:cubicBezTo>
                <a:cubicBezTo>
                  <a:pt x="122" y="201"/>
                  <a:pt x="128" y="207"/>
                  <a:pt x="135" y="207"/>
                </a:cubicBezTo>
                <a:cubicBezTo>
                  <a:pt x="135" y="207"/>
                  <a:pt x="135" y="207"/>
                  <a:pt x="135" y="207"/>
                </a:cubicBezTo>
                <a:cubicBezTo>
                  <a:pt x="143" y="207"/>
                  <a:pt x="148" y="201"/>
                  <a:pt x="148" y="194"/>
                </a:cubicBezTo>
                <a:cubicBezTo>
                  <a:pt x="149" y="13"/>
                  <a:pt x="149" y="13"/>
                  <a:pt x="149" y="13"/>
                </a:cubicBezTo>
                <a:cubicBezTo>
                  <a:pt x="149" y="13"/>
                  <a:pt x="149" y="13"/>
                  <a:pt x="149" y="13"/>
                </a:cubicBezTo>
                <a:cubicBezTo>
                  <a:pt x="149" y="6"/>
                  <a:pt x="144" y="0"/>
                  <a:pt x="14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0" y="6"/>
                  <a:pt x="0" y="6"/>
                  <a:pt x="0" y="6"/>
                </a:cubicBezTo>
                <a:cubicBezTo>
                  <a:pt x="13" y="13"/>
                  <a:pt x="13" y="13"/>
                  <a:pt x="13" y="13"/>
                </a:cubicBezTo>
                <a:cubicBezTo>
                  <a:pt x="0" y="22"/>
                  <a:pt x="0" y="22"/>
                  <a:pt x="0" y="22"/>
                </a:cubicBezTo>
                <a:lnTo>
                  <a:pt x="13" y="26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85" name="Freeform 115">
            <a:extLst>
              <a:ext uri="{FF2B5EF4-FFF2-40B4-BE49-F238E27FC236}">
                <a16:creationId xmlns:a16="http://schemas.microsoft.com/office/drawing/2014/main" id="{E229B906-23F7-BE95-F41C-BB6D21269089}"/>
              </a:ext>
            </a:extLst>
          </p:cNvPr>
          <p:cNvSpPr>
            <a:spLocks/>
          </p:cNvSpPr>
          <p:nvPr/>
        </p:nvSpPr>
        <p:spPr bwMode="auto">
          <a:xfrm>
            <a:off x="7972425" y="5253038"/>
            <a:ext cx="523875" cy="260350"/>
          </a:xfrm>
          <a:custGeom>
            <a:avLst/>
            <a:gdLst>
              <a:gd name="T0" fmla="*/ 0 w 330"/>
              <a:gd name="T1" fmla="*/ 0 h 164"/>
              <a:gd name="T2" fmla="*/ 831651563 w 330"/>
              <a:gd name="T3" fmla="*/ 413305625 h 164"/>
              <a:gd name="T4" fmla="*/ 831651563 w 330"/>
              <a:gd name="T5" fmla="*/ 0 h 164"/>
              <a:gd name="T6" fmla="*/ 0 w 330"/>
              <a:gd name="T7" fmla="*/ 413305625 h 164"/>
              <a:gd name="T8" fmla="*/ 0 w 330"/>
              <a:gd name="T9" fmla="*/ 0 h 1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0" h="164">
                <a:moveTo>
                  <a:pt x="0" y="0"/>
                </a:moveTo>
                <a:lnTo>
                  <a:pt x="330" y="164"/>
                </a:lnTo>
                <a:lnTo>
                  <a:pt x="330" y="0"/>
                </a:lnTo>
                <a:lnTo>
                  <a:pt x="0" y="1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43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43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435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43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43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437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438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438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>
            <a:extLst>
              <a:ext uri="{FF2B5EF4-FFF2-40B4-BE49-F238E27FC236}">
                <a16:creationId xmlns:a16="http://schemas.microsoft.com/office/drawing/2014/main" id="{6F3B16B1-D59D-8205-5234-C78CAD61E0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u="none" baseline="0"/>
              <a:t>Chapter 9   </a:t>
            </a:r>
            <a:fld id="{6E466F67-597B-4A68-B796-FF1A17B12889}" type="slidenum">
              <a:rPr lang="en-US" altLang="en-US" sz="1600" b="0" u="none" baseline="0" smtClean="0"/>
              <a:pPr/>
              <a:t>17</a:t>
            </a:fld>
            <a:endParaRPr lang="en-US" altLang="en-US" sz="1600" b="0" u="none" baseline="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47CD1972-9C0F-C1AB-305A-8D32D7669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 RAM - Bit Slice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1D3AFA7A-C7A8-3A63-1CE0-E7B7A8C087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0538" y="1314450"/>
            <a:ext cx="3556000" cy="5027613"/>
          </a:xfrm>
        </p:spPr>
        <p:txBody>
          <a:bodyPr/>
          <a:lstStyle/>
          <a:p>
            <a:r>
              <a:rPr lang="en-US" altLang="en-US" sz="2400"/>
              <a:t>C is driven by 3-state drivers</a:t>
            </a:r>
          </a:p>
          <a:p>
            <a:r>
              <a:rPr lang="en-US" altLang="en-US" sz="2400"/>
              <a:t>Sense amplifier is used to change the small voltage change on C into H or L</a:t>
            </a:r>
          </a:p>
          <a:p>
            <a:r>
              <a:rPr lang="en-US" altLang="en-US" sz="2400"/>
              <a:t>In the electronics, B, C, and the sense amplifier output are connected to make destructive read into non-destructive read</a:t>
            </a:r>
          </a:p>
        </p:txBody>
      </p:sp>
      <p:sp>
        <p:nvSpPr>
          <p:cNvPr id="38917" name="Rectangle 24">
            <a:extLst>
              <a:ext uri="{FF2B5EF4-FFF2-40B4-BE49-F238E27FC236}">
                <a16:creationId xmlns:a16="http://schemas.microsoft.com/office/drawing/2014/main" id="{F6208A0E-0145-2A57-8AA1-33091DFEF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225" y="5227638"/>
            <a:ext cx="3714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u="none" baseline="0">
                <a:solidFill>
                  <a:srgbClr val="000000"/>
                </a:solidFill>
                <a:latin typeface="TimesTen" pitchFamily="18" charset="0"/>
              </a:rPr>
              <a:t>Data in</a:t>
            </a:r>
            <a:endParaRPr lang="en-US" altLang="en-US"/>
          </a:p>
        </p:txBody>
      </p:sp>
      <p:sp>
        <p:nvSpPr>
          <p:cNvPr id="38918" name="Rectangle 5">
            <a:extLst>
              <a:ext uri="{FF2B5EF4-FFF2-40B4-BE49-F238E27FC236}">
                <a16:creationId xmlns:a16="http://schemas.microsoft.com/office/drawing/2014/main" id="{D2A7FADA-7257-853D-300E-B95F73F2D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0200" y="5689600"/>
            <a:ext cx="6159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(b) Symbol</a:t>
            </a:r>
            <a:endParaRPr lang="en-US" altLang="en-US" sz="4000"/>
          </a:p>
        </p:txBody>
      </p:sp>
      <p:sp>
        <p:nvSpPr>
          <p:cNvPr id="38919" name="Rectangle 6">
            <a:extLst>
              <a:ext uri="{FF2B5EF4-FFF2-40B4-BE49-F238E27FC236}">
                <a16:creationId xmlns:a16="http://schemas.microsoft.com/office/drawing/2014/main" id="{814F2D9C-AC67-4410-5D21-2BFF3DA80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25" y="6580188"/>
            <a:ext cx="9874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(a) Logic diagram</a:t>
            </a:r>
            <a:endParaRPr lang="en-US" altLang="en-US" sz="4000"/>
          </a:p>
        </p:txBody>
      </p:sp>
      <p:sp>
        <p:nvSpPr>
          <p:cNvPr id="38920" name="Freeform 7">
            <a:extLst>
              <a:ext uri="{FF2B5EF4-FFF2-40B4-BE49-F238E27FC236}">
                <a16:creationId xmlns:a16="http://schemas.microsoft.com/office/drawing/2014/main" id="{21B223E3-91DA-6B94-2A99-DC69AF478502}"/>
              </a:ext>
            </a:extLst>
          </p:cNvPr>
          <p:cNvSpPr>
            <a:spLocks/>
          </p:cNvSpPr>
          <p:nvPr/>
        </p:nvSpPr>
        <p:spPr bwMode="auto">
          <a:xfrm>
            <a:off x="6573838" y="4559300"/>
            <a:ext cx="989012" cy="1770063"/>
          </a:xfrm>
          <a:custGeom>
            <a:avLst/>
            <a:gdLst>
              <a:gd name="T0" fmla="*/ 0 w 623"/>
              <a:gd name="T1" fmla="*/ 0 h 1115"/>
              <a:gd name="T2" fmla="*/ 1570055756 w 623"/>
              <a:gd name="T3" fmla="*/ 2520951 h 1115"/>
              <a:gd name="T4" fmla="*/ 1570055756 w 623"/>
              <a:gd name="T5" fmla="*/ 2147483646 h 1115"/>
              <a:gd name="T6" fmla="*/ 0 w 623"/>
              <a:gd name="T7" fmla="*/ 2147483646 h 1115"/>
              <a:gd name="T8" fmla="*/ 0 w 623"/>
              <a:gd name="T9" fmla="*/ 98286915 h 1115"/>
              <a:gd name="T10" fmla="*/ 0 w 623"/>
              <a:gd name="T11" fmla="*/ 0 h 1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23" h="1115">
                <a:moveTo>
                  <a:pt x="0" y="0"/>
                </a:moveTo>
                <a:lnTo>
                  <a:pt x="623" y="1"/>
                </a:lnTo>
                <a:lnTo>
                  <a:pt x="623" y="1115"/>
                </a:lnTo>
                <a:lnTo>
                  <a:pt x="0" y="1115"/>
                </a:lnTo>
                <a:lnTo>
                  <a:pt x="0" y="39"/>
                </a:lnTo>
                <a:lnTo>
                  <a:pt x="0" y="0"/>
                </a:lnTo>
                <a:close/>
              </a:path>
            </a:pathLst>
          </a:custGeom>
          <a:solidFill>
            <a:srgbClr val="00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1" name="Freeform 8">
            <a:extLst>
              <a:ext uri="{FF2B5EF4-FFF2-40B4-BE49-F238E27FC236}">
                <a16:creationId xmlns:a16="http://schemas.microsoft.com/office/drawing/2014/main" id="{927BC60E-4DDE-9014-FF0C-F00E74E26A5F}"/>
              </a:ext>
            </a:extLst>
          </p:cNvPr>
          <p:cNvSpPr>
            <a:spLocks/>
          </p:cNvSpPr>
          <p:nvPr/>
        </p:nvSpPr>
        <p:spPr bwMode="auto">
          <a:xfrm>
            <a:off x="4302125" y="4706938"/>
            <a:ext cx="803275" cy="1501775"/>
          </a:xfrm>
          <a:custGeom>
            <a:avLst/>
            <a:gdLst>
              <a:gd name="T0" fmla="*/ 0 w 506"/>
              <a:gd name="T1" fmla="*/ 0 h 946"/>
              <a:gd name="T2" fmla="*/ 1275199063 w 506"/>
              <a:gd name="T3" fmla="*/ 0 h 946"/>
              <a:gd name="T4" fmla="*/ 1275199063 w 506"/>
              <a:gd name="T5" fmla="*/ 2147483646 h 946"/>
              <a:gd name="T6" fmla="*/ 0 w 506"/>
              <a:gd name="T7" fmla="*/ 2147483646 h 946"/>
              <a:gd name="T8" fmla="*/ 0 w 506"/>
              <a:gd name="T9" fmla="*/ 0 h 946"/>
              <a:gd name="T10" fmla="*/ 0 w 506"/>
              <a:gd name="T11" fmla="*/ 0 h 9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06" h="946">
                <a:moveTo>
                  <a:pt x="0" y="0"/>
                </a:moveTo>
                <a:lnTo>
                  <a:pt x="506" y="0"/>
                </a:lnTo>
                <a:lnTo>
                  <a:pt x="506" y="946"/>
                </a:lnTo>
                <a:lnTo>
                  <a:pt x="0" y="946"/>
                </a:lnTo>
                <a:lnTo>
                  <a:pt x="0" y="0"/>
                </a:lnTo>
                <a:close/>
              </a:path>
            </a:pathLst>
          </a:custGeom>
          <a:solidFill>
            <a:srgbClr val="00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2" name="Rectangle 9">
            <a:extLst>
              <a:ext uri="{FF2B5EF4-FFF2-40B4-BE49-F238E27FC236}">
                <a16:creationId xmlns:a16="http://schemas.microsoft.com/office/drawing/2014/main" id="{0968B829-EEF2-A6C6-A00C-B608C4BFB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6538" y="1363663"/>
            <a:ext cx="3317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Select</a:t>
            </a:r>
            <a:endParaRPr lang="en-US" altLang="en-US" sz="4000"/>
          </a:p>
        </p:txBody>
      </p:sp>
      <p:sp>
        <p:nvSpPr>
          <p:cNvPr id="38923" name="Rectangle 10">
            <a:extLst>
              <a:ext uri="{FF2B5EF4-FFF2-40B4-BE49-F238E27FC236}">
                <a16:creationId xmlns:a16="http://schemas.microsoft.com/office/drawing/2014/main" id="{8057E3DA-0691-10A5-4C4D-75962A373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38" y="1778000"/>
            <a:ext cx="92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B</a:t>
            </a:r>
            <a:endParaRPr lang="en-US" altLang="en-US" sz="4000"/>
          </a:p>
        </p:txBody>
      </p:sp>
      <p:sp>
        <p:nvSpPr>
          <p:cNvPr id="38924" name="Rectangle 11">
            <a:extLst>
              <a:ext uri="{FF2B5EF4-FFF2-40B4-BE49-F238E27FC236}">
                <a16:creationId xmlns:a16="http://schemas.microsoft.com/office/drawing/2014/main" id="{870535B9-0889-82B8-25E1-5CB1B5721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6538" y="3224213"/>
            <a:ext cx="3317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Select</a:t>
            </a:r>
            <a:endParaRPr lang="en-US" altLang="en-US" sz="4000"/>
          </a:p>
        </p:txBody>
      </p:sp>
      <p:sp>
        <p:nvSpPr>
          <p:cNvPr id="38925" name="Line 12">
            <a:extLst>
              <a:ext uri="{FF2B5EF4-FFF2-40B4-BE49-F238E27FC236}">
                <a16:creationId xmlns:a16="http://schemas.microsoft.com/office/drawing/2014/main" id="{B467A488-5778-B389-7DD5-16F3B98797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8025" y="3813175"/>
            <a:ext cx="625475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6" name="Rectangle 13">
            <a:extLst>
              <a:ext uri="{FF2B5EF4-FFF2-40B4-BE49-F238E27FC236}">
                <a16:creationId xmlns:a16="http://schemas.microsoft.com/office/drawing/2014/main" id="{C8CD602C-C3CD-E01D-395A-1AED39E93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8" y="1341438"/>
            <a:ext cx="317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Word</a:t>
            </a:r>
            <a:endParaRPr lang="en-US" altLang="en-US" sz="4000"/>
          </a:p>
        </p:txBody>
      </p:sp>
      <p:sp>
        <p:nvSpPr>
          <p:cNvPr id="38927" name="Rectangle 14">
            <a:extLst>
              <a:ext uri="{FF2B5EF4-FFF2-40B4-BE49-F238E27FC236}">
                <a16:creationId xmlns:a16="http://schemas.microsoft.com/office/drawing/2014/main" id="{6D1D5DD2-27FF-08AB-7273-55EC9FDE5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8" y="1466850"/>
            <a:ext cx="3111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select</a:t>
            </a:r>
            <a:endParaRPr lang="en-US" altLang="en-US" sz="4000"/>
          </a:p>
        </p:txBody>
      </p:sp>
      <p:sp>
        <p:nvSpPr>
          <p:cNvPr id="38928" name="Rectangle 15">
            <a:extLst>
              <a:ext uri="{FF2B5EF4-FFF2-40B4-BE49-F238E27FC236}">
                <a16:creationId xmlns:a16="http://schemas.microsoft.com/office/drawing/2014/main" id="{840A2462-E54B-5B0E-E58F-5B4B99A3A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8" y="1589088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altLang="en-US" sz="4000"/>
          </a:p>
        </p:txBody>
      </p:sp>
      <p:sp>
        <p:nvSpPr>
          <p:cNvPr id="38929" name="Rectangle 16">
            <a:extLst>
              <a:ext uri="{FF2B5EF4-FFF2-40B4-BE49-F238E27FC236}">
                <a16:creationId xmlns:a16="http://schemas.microsoft.com/office/drawing/2014/main" id="{DB10E427-D5B0-41C1-293A-096CE8D30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8" y="3198813"/>
            <a:ext cx="317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Word</a:t>
            </a:r>
            <a:endParaRPr lang="en-US" altLang="en-US" sz="4000"/>
          </a:p>
        </p:txBody>
      </p:sp>
      <p:sp>
        <p:nvSpPr>
          <p:cNvPr id="38930" name="Rectangle 17">
            <a:extLst>
              <a:ext uri="{FF2B5EF4-FFF2-40B4-BE49-F238E27FC236}">
                <a16:creationId xmlns:a16="http://schemas.microsoft.com/office/drawing/2014/main" id="{DC5314E8-8AF9-A2BA-DB9A-CD6120026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8" y="3321050"/>
            <a:ext cx="3111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select</a:t>
            </a:r>
            <a:endParaRPr lang="en-US" altLang="en-US" sz="4000"/>
          </a:p>
        </p:txBody>
      </p:sp>
      <p:sp>
        <p:nvSpPr>
          <p:cNvPr id="38931" name="Rectangle 18">
            <a:extLst>
              <a:ext uri="{FF2B5EF4-FFF2-40B4-BE49-F238E27FC236}">
                <a16:creationId xmlns:a16="http://schemas.microsoft.com/office/drawing/2014/main" id="{6D4F83D6-6554-F7D3-6DB8-12E721657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88" y="3443288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2</a:t>
            </a:r>
            <a:endParaRPr lang="en-US" altLang="en-US" sz="4000"/>
          </a:p>
        </p:txBody>
      </p:sp>
      <p:sp>
        <p:nvSpPr>
          <p:cNvPr id="38932" name="Rectangle 19">
            <a:extLst>
              <a:ext uri="{FF2B5EF4-FFF2-40B4-BE49-F238E27FC236}">
                <a16:creationId xmlns:a16="http://schemas.microsoft.com/office/drawing/2014/main" id="{46957462-CB6D-E057-DC7D-36B9E258B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3443288"/>
            <a:ext cx="49213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700" u="none" baseline="0">
                <a:solidFill>
                  <a:srgbClr val="000000"/>
                </a:solidFill>
                <a:latin typeface="TimesTen" pitchFamily="18" charset="0"/>
              </a:rPr>
              <a:t>n</a:t>
            </a:r>
            <a:endParaRPr lang="en-US" altLang="en-US" sz="4000"/>
          </a:p>
        </p:txBody>
      </p:sp>
      <p:sp>
        <p:nvSpPr>
          <p:cNvPr id="38933" name="Rectangle 20">
            <a:extLst>
              <a:ext uri="{FF2B5EF4-FFF2-40B4-BE49-F238E27FC236}">
                <a16:creationId xmlns:a16="http://schemas.microsoft.com/office/drawing/2014/main" id="{10B658C8-D0B9-5392-DD1B-801B61F0F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75" y="3454400"/>
            <a:ext cx="76200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700" u="none" baseline="0">
                <a:solidFill>
                  <a:srgbClr val="000000"/>
                </a:solidFill>
                <a:latin typeface="MathematicalPi 1" pitchFamily="82" charset="0"/>
              </a:rPr>
              <a:t>2</a:t>
            </a:r>
            <a:endParaRPr lang="en-US" altLang="en-US" sz="4000"/>
          </a:p>
        </p:txBody>
      </p:sp>
      <p:sp>
        <p:nvSpPr>
          <p:cNvPr id="38934" name="Rectangle 21">
            <a:extLst>
              <a:ext uri="{FF2B5EF4-FFF2-40B4-BE49-F238E27FC236}">
                <a16:creationId xmlns:a16="http://schemas.microsoft.com/office/drawing/2014/main" id="{3D836FBC-B942-49FC-390E-55AB728EC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75" y="3443288"/>
            <a:ext cx="666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700" u="none" baseline="0">
                <a:solidFill>
                  <a:srgbClr val="000000"/>
                </a:solidFill>
                <a:latin typeface="TimesTen" pitchFamily="18" charset="0"/>
              </a:rPr>
              <a:t> 1</a:t>
            </a:r>
            <a:endParaRPr lang="en-US" altLang="en-US" sz="4000"/>
          </a:p>
        </p:txBody>
      </p:sp>
      <p:sp>
        <p:nvSpPr>
          <p:cNvPr id="38935" name="Line 22">
            <a:extLst>
              <a:ext uri="{FF2B5EF4-FFF2-40B4-BE49-F238E27FC236}">
                <a16:creationId xmlns:a16="http://schemas.microsoft.com/office/drawing/2014/main" id="{22D7E660-7675-9B44-A484-A50BC5EF6B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0613" y="5767388"/>
            <a:ext cx="1587" cy="5238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6" name="Freeform 23">
            <a:extLst>
              <a:ext uri="{FF2B5EF4-FFF2-40B4-BE49-F238E27FC236}">
                <a16:creationId xmlns:a16="http://schemas.microsoft.com/office/drawing/2014/main" id="{41F1BA3A-F1DA-2AEF-1C33-93DC0FDB44B0}"/>
              </a:ext>
            </a:extLst>
          </p:cNvPr>
          <p:cNvSpPr>
            <a:spLocks/>
          </p:cNvSpPr>
          <p:nvPr/>
        </p:nvSpPr>
        <p:spPr bwMode="auto">
          <a:xfrm>
            <a:off x="5024438" y="5594350"/>
            <a:ext cx="2300287" cy="484188"/>
          </a:xfrm>
          <a:custGeom>
            <a:avLst/>
            <a:gdLst>
              <a:gd name="T0" fmla="*/ 0 w 1449"/>
              <a:gd name="T1" fmla="*/ 284778744 h 305"/>
              <a:gd name="T2" fmla="*/ 0 w 1449"/>
              <a:gd name="T3" fmla="*/ 768649244 h 305"/>
              <a:gd name="T4" fmla="*/ 2147483646 w 1449"/>
              <a:gd name="T5" fmla="*/ 768649244 h 305"/>
              <a:gd name="T6" fmla="*/ 2147483646 w 1449"/>
              <a:gd name="T7" fmla="*/ 0 h 305"/>
              <a:gd name="T8" fmla="*/ 2147483646 w 1449"/>
              <a:gd name="T9" fmla="*/ 0 h 305"/>
              <a:gd name="T10" fmla="*/ 2147483646 w 1449"/>
              <a:gd name="T11" fmla="*/ 171370802 h 3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49" h="305">
                <a:moveTo>
                  <a:pt x="0" y="113"/>
                </a:moveTo>
                <a:lnTo>
                  <a:pt x="0" y="305"/>
                </a:lnTo>
                <a:lnTo>
                  <a:pt x="1106" y="305"/>
                </a:lnTo>
                <a:lnTo>
                  <a:pt x="1106" y="0"/>
                </a:lnTo>
                <a:lnTo>
                  <a:pt x="1449" y="0"/>
                </a:lnTo>
                <a:lnTo>
                  <a:pt x="1449" y="68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7" name="Rectangle 25">
            <a:extLst>
              <a:ext uri="{FF2B5EF4-FFF2-40B4-BE49-F238E27FC236}">
                <a16:creationId xmlns:a16="http://schemas.microsoft.com/office/drawing/2014/main" id="{060E4803-324A-8E08-D151-14878603C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3" y="6038850"/>
            <a:ext cx="6111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chemeClr val="hlink"/>
                </a:solidFill>
                <a:latin typeface="TimesTen" pitchFamily="18" charset="0"/>
              </a:rPr>
              <a:t>Write logic</a:t>
            </a:r>
            <a:endParaRPr lang="en-US" altLang="en-US" sz="4000">
              <a:solidFill>
                <a:schemeClr val="hlink"/>
              </a:solidFill>
            </a:endParaRPr>
          </a:p>
        </p:txBody>
      </p:sp>
      <p:sp>
        <p:nvSpPr>
          <p:cNvPr id="38938" name="Rectangle 26">
            <a:extLst>
              <a:ext uri="{FF2B5EF4-FFF2-40B4-BE49-F238E27FC236}">
                <a16:creationId xmlns:a16="http://schemas.microsoft.com/office/drawing/2014/main" id="{5744758F-A881-915A-418B-284DD2676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3" y="6238875"/>
            <a:ext cx="1698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Bit</a:t>
            </a:r>
            <a:endParaRPr lang="en-US" altLang="en-US" sz="4000"/>
          </a:p>
        </p:txBody>
      </p:sp>
      <p:sp>
        <p:nvSpPr>
          <p:cNvPr id="38939" name="Rectangle 27">
            <a:extLst>
              <a:ext uri="{FF2B5EF4-FFF2-40B4-BE49-F238E27FC236}">
                <a16:creationId xmlns:a16="http://schemas.microsoft.com/office/drawing/2014/main" id="{48FCC450-89C8-5526-086D-384A3913A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3" y="6361113"/>
            <a:ext cx="3111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select</a:t>
            </a:r>
            <a:endParaRPr lang="en-US" altLang="en-US" sz="4000"/>
          </a:p>
        </p:txBody>
      </p:sp>
      <p:sp>
        <p:nvSpPr>
          <p:cNvPr id="38940" name="Line 28">
            <a:extLst>
              <a:ext uri="{FF2B5EF4-FFF2-40B4-BE49-F238E27FC236}">
                <a16:creationId xmlns:a16="http://schemas.microsoft.com/office/drawing/2014/main" id="{91BAD517-93C5-4625-617A-EB5FD8EFD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6900" y="6070600"/>
            <a:ext cx="1588" cy="163513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1" name="Rectangle 29">
            <a:extLst>
              <a:ext uri="{FF2B5EF4-FFF2-40B4-BE49-F238E27FC236}">
                <a16:creationId xmlns:a16="http://schemas.microsoft.com/office/drawing/2014/main" id="{52AB5D9B-87B8-AD9B-8DB2-6174145A8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9063" y="6135688"/>
            <a:ext cx="4921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Data out</a:t>
            </a:r>
            <a:endParaRPr lang="en-US" altLang="en-US" sz="4000"/>
          </a:p>
        </p:txBody>
      </p:sp>
      <p:sp>
        <p:nvSpPr>
          <p:cNvPr id="38942" name="Rectangle 30">
            <a:extLst>
              <a:ext uri="{FF2B5EF4-FFF2-40B4-BE49-F238E27FC236}">
                <a16:creationId xmlns:a16="http://schemas.microsoft.com/office/drawing/2014/main" id="{6653C149-661D-6045-1ED0-559F6957E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6161088"/>
            <a:ext cx="58896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chemeClr val="hlink"/>
                </a:solidFill>
                <a:latin typeface="TimesTen" pitchFamily="18" charset="0"/>
              </a:rPr>
              <a:t>Read logic</a:t>
            </a:r>
            <a:endParaRPr lang="en-US" altLang="en-US" sz="4000">
              <a:solidFill>
                <a:schemeClr val="hlink"/>
              </a:solidFill>
            </a:endParaRPr>
          </a:p>
        </p:txBody>
      </p:sp>
      <p:sp>
        <p:nvSpPr>
          <p:cNvPr id="38943" name="Freeform 31">
            <a:extLst>
              <a:ext uri="{FF2B5EF4-FFF2-40B4-BE49-F238E27FC236}">
                <a16:creationId xmlns:a16="http://schemas.microsoft.com/office/drawing/2014/main" id="{D8083783-EA61-5804-C353-4AC90A4CF95E}"/>
              </a:ext>
            </a:extLst>
          </p:cNvPr>
          <p:cNvSpPr>
            <a:spLocks/>
          </p:cNvSpPr>
          <p:nvPr/>
        </p:nvSpPr>
        <p:spPr bwMode="auto">
          <a:xfrm>
            <a:off x="4518025" y="1938338"/>
            <a:ext cx="641350" cy="2868612"/>
          </a:xfrm>
          <a:custGeom>
            <a:avLst/>
            <a:gdLst>
              <a:gd name="T0" fmla="*/ 1018143125 w 404"/>
              <a:gd name="T1" fmla="*/ 0 h 1807"/>
              <a:gd name="T2" fmla="*/ 0 w 404"/>
              <a:gd name="T3" fmla="*/ 0 h 1807"/>
              <a:gd name="T4" fmla="*/ 0 w 404"/>
              <a:gd name="T5" fmla="*/ 2147483646 h 180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04" h="1807">
                <a:moveTo>
                  <a:pt x="404" y="0"/>
                </a:moveTo>
                <a:lnTo>
                  <a:pt x="0" y="0"/>
                </a:lnTo>
                <a:lnTo>
                  <a:pt x="0" y="1807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4" name="Freeform 32">
            <a:extLst>
              <a:ext uri="{FF2B5EF4-FFF2-40B4-BE49-F238E27FC236}">
                <a16:creationId xmlns:a16="http://schemas.microsoft.com/office/drawing/2014/main" id="{F6A160C2-E6D1-1CB7-6D36-7710DF6778F5}"/>
              </a:ext>
            </a:extLst>
          </p:cNvPr>
          <p:cNvSpPr>
            <a:spLocks/>
          </p:cNvSpPr>
          <p:nvPr/>
        </p:nvSpPr>
        <p:spPr bwMode="auto">
          <a:xfrm>
            <a:off x="5232400" y="1617663"/>
            <a:ext cx="1354138" cy="825500"/>
          </a:xfrm>
          <a:custGeom>
            <a:avLst/>
            <a:gdLst>
              <a:gd name="T0" fmla="*/ 0 w 853"/>
              <a:gd name="T1" fmla="*/ 0 h 520"/>
              <a:gd name="T2" fmla="*/ 2147483646 w 853"/>
              <a:gd name="T3" fmla="*/ 0 h 520"/>
              <a:gd name="T4" fmla="*/ 2147483646 w 853"/>
              <a:gd name="T5" fmla="*/ 1310481250 h 520"/>
              <a:gd name="T6" fmla="*/ 0 w 853"/>
              <a:gd name="T7" fmla="*/ 1310481250 h 520"/>
              <a:gd name="T8" fmla="*/ 0 w 853"/>
              <a:gd name="T9" fmla="*/ 0 h 520"/>
              <a:gd name="T10" fmla="*/ 0 w 853"/>
              <a:gd name="T11" fmla="*/ 0 h 5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53" h="520">
                <a:moveTo>
                  <a:pt x="0" y="0"/>
                </a:moveTo>
                <a:lnTo>
                  <a:pt x="853" y="0"/>
                </a:lnTo>
                <a:lnTo>
                  <a:pt x="853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00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5" name="Freeform 33">
            <a:extLst>
              <a:ext uri="{FF2B5EF4-FFF2-40B4-BE49-F238E27FC236}">
                <a16:creationId xmlns:a16="http://schemas.microsoft.com/office/drawing/2014/main" id="{116D9DBD-214A-55AF-2B93-9CCB1179E127}"/>
              </a:ext>
            </a:extLst>
          </p:cNvPr>
          <p:cNvSpPr>
            <a:spLocks/>
          </p:cNvSpPr>
          <p:nvPr/>
        </p:nvSpPr>
        <p:spPr bwMode="auto">
          <a:xfrm>
            <a:off x="6365875" y="1946275"/>
            <a:ext cx="314325" cy="2987675"/>
          </a:xfrm>
          <a:custGeom>
            <a:avLst/>
            <a:gdLst>
              <a:gd name="T0" fmla="*/ 0 w 198"/>
              <a:gd name="T1" fmla="*/ 0 h 1882"/>
              <a:gd name="T2" fmla="*/ 498990938 w 198"/>
              <a:gd name="T3" fmla="*/ 0 h 1882"/>
              <a:gd name="T4" fmla="*/ 493950625 w 198"/>
              <a:gd name="T5" fmla="*/ 2147483646 h 18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8" h="1882">
                <a:moveTo>
                  <a:pt x="0" y="0"/>
                </a:moveTo>
                <a:lnTo>
                  <a:pt x="198" y="0"/>
                </a:lnTo>
                <a:lnTo>
                  <a:pt x="196" y="1882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6" name="Line 34">
            <a:extLst>
              <a:ext uri="{FF2B5EF4-FFF2-40B4-BE49-F238E27FC236}">
                <a16:creationId xmlns:a16="http://schemas.microsoft.com/office/drawing/2014/main" id="{42BF95A2-3AD8-B14A-96D0-40FAB1DE4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9850" y="1938338"/>
            <a:ext cx="387350" cy="31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7" name="Freeform 35">
            <a:extLst>
              <a:ext uri="{FF2B5EF4-FFF2-40B4-BE49-F238E27FC236}">
                <a16:creationId xmlns:a16="http://schemas.microsoft.com/office/drawing/2014/main" id="{500B6C64-DD69-5B60-CFC2-599E9CE897CD}"/>
              </a:ext>
            </a:extLst>
          </p:cNvPr>
          <p:cNvSpPr>
            <a:spLocks/>
          </p:cNvSpPr>
          <p:nvPr/>
        </p:nvSpPr>
        <p:spPr bwMode="auto">
          <a:xfrm>
            <a:off x="5537200" y="1808163"/>
            <a:ext cx="376238" cy="576262"/>
          </a:xfrm>
          <a:custGeom>
            <a:avLst/>
            <a:gdLst>
              <a:gd name="T0" fmla="*/ 0 w 237"/>
              <a:gd name="T1" fmla="*/ 0 h 363"/>
              <a:gd name="T2" fmla="*/ 597278619 w 237"/>
              <a:gd name="T3" fmla="*/ 0 h 363"/>
              <a:gd name="T4" fmla="*/ 597278619 w 237"/>
              <a:gd name="T5" fmla="*/ 914815131 h 363"/>
              <a:gd name="T6" fmla="*/ 0 w 237"/>
              <a:gd name="T7" fmla="*/ 914815131 h 363"/>
              <a:gd name="T8" fmla="*/ 0 w 237"/>
              <a:gd name="T9" fmla="*/ 0 h 363"/>
              <a:gd name="T10" fmla="*/ 0 w 237"/>
              <a:gd name="T11" fmla="*/ 0 h 3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7" h="363">
                <a:moveTo>
                  <a:pt x="0" y="0"/>
                </a:moveTo>
                <a:lnTo>
                  <a:pt x="237" y="0"/>
                </a:lnTo>
                <a:lnTo>
                  <a:pt x="237" y="363"/>
                </a:lnTo>
                <a:lnTo>
                  <a:pt x="0" y="3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chemeClr val="hlink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8" name="Line 36">
            <a:extLst>
              <a:ext uri="{FF2B5EF4-FFF2-40B4-BE49-F238E27FC236}">
                <a16:creationId xmlns:a16="http://schemas.microsoft.com/office/drawing/2014/main" id="{257ACB1D-B309-49B8-DFFE-BAD9A95084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3438" y="1941513"/>
            <a:ext cx="287337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9" name="Rectangle 37">
            <a:extLst>
              <a:ext uri="{FF2B5EF4-FFF2-40B4-BE49-F238E27FC236}">
                <a16:creationId xmlns:a16="http://schemas.microsoft.com/office/drawing/2014/main" id="{A080C69B-D175-6689-8CA1-8593ABA36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775" y="1873250"/>
            <a:ext cx="10636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altLang="en-US" sz="4000"/>
          </a:p>
        </p:txBody>
      </p:sp>
      <p:sp>
        <p:nvSpPr>
          <p:cNvPr id="38950" name="Rectangle 38">
            <a:extLst>
              <a:ext uri="{FF2B5EF4-FFF2-40B4-BE49-F238E27FC236}">
                <a16:creationId xmlns:a16="http://schemas.microsoft.com/office/drawing/2014/main" id="{B0FC83CA-777E-E7BA-29CE-C81D6F291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775" y="2187575"/>
            <a:ext cx="92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C</a:t>
            </a:r>
            <a:endParaRPr lang="en-US" altLang="en-US" sz="4000"/>
          </a:p>
        </p:txBody>
      </p:sp>
      <p:sp>
        <p:nvSpPr>
          <p:cNvPr id="38951" name="Rectangle 39">
            <a:extLst>
              <a:ext uri="{FF2B5EF4-FFF2-40B4-BE49-F238E27FC236}">
                <a16:creationId xmlns:a16="http://schemas.microsoft.com/office/drawing/2014/main" id="{6B480EDD-5325-C113-AEE9-2EA9CFA31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75" y="1873250"/>
            <a:ext cx="10636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Q</a:t>
            </a:r>
            <a:endParaRPr lang="en-US" altLang="en-US" sz="4000"/>
          </a:p>
        </p:txBody>
      </p:sp>
      <p:sp>
        <p:nvSpPr>
          <p:cNvPr id="38952" name="Freeform 40">
            <a:extLst>
              <a:ext uri="{FF2B5EF4-FFF2-40B4-BE49-F238E27FC236}">
                <a16:creationId xmlns:a16="http://schemas.microsoft.com/office/drawing/2014/main" id="{2FE29390-B5D3-D0A1-6284-866403361E54}"/>
              </a:ext>
            </a:extLst>
          </p:cNvPr>
          <p:cNvSpPr>
            <a:spLocks/>
          </p:cNvSpPr>
          <p:nvPr/>
        </p:nvSpPr>
        <p:spPr bwMode="auto">
          <a:xfrm>
            <a:off x="5449888" y="1544638"/>
            <a:ext cx="87312" cy="714375"/>
          </a:xfrm>
          <a:custGeom>
            <a:avLst/>
            <a:gdLst>
              <a:gd name="T0" fmla="*/ 138607006 w 55"/>
              <a:gd name="T1" fmla="*/ 1134070313 h 450"/>
              <a:gd name="T2" fmla="*/ 0 w 55"/>
              <a:gd name="T3" fmla="*/ 1134070313 h 450"/>
              <a:gd name="T4" fmla="*/ 0 w 55"/>
              <a:gd name="T5" fmla="*/ 0 h 4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5" h="450">
                <a:moveTo>
                  <a:pt x="55" y="450"/>
                </a:moveTo>
                <a:lnTo>
                  <a:pt x="0" y="450"/>
                </a:lnTo>
                <a:lnTo>
                  <a:pt x="0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3" name="Rectangle 41">
            <a:extLst>
              <a:ext uri="{FF2B5EF4-FFF2-40B4-BE49-F238E27FC236}">
                <a16:creationId xmlns:a16="http://schemas.microsoft.com/office/drawing/2014/main" id="{A00C4854-2832-D102-FA59-538C22CC4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813" y="2190750"/>
            <a:ext cx="6540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chemeClr val="hlink"/>
                </a:solidFill>
                <a:latin typeface="TimesTen" pitchFamily="18" charset="0"/>
              </a:rPr>
              <a:t>DRAM cell</a:t>
            </a:r>
            <a:endParaRPr lang="en-US" altLang="en-US" sz="4000">
              <a:solidFill>
                <a:schemeClr val="hlink"/>
              </a:solidFill>
            </a:endParaRPr>
          </a:p>
        </p:txBody>
      </p:sp>
      <p:sp>
        <p:nvSpPr>
          <p:cNvPr id="38954" name="Rectangle 42">
            <a:extLst>
              <a:ext uri="{FF2B5EF4-FFF2-40B4-BE49-F238E27FC236}">
                <a16:creationId xmlns:a16="http://schemas.microsoft.com/office/drawing/2014/main" id="{97DCDCD7-5AA0-9E60-D642-7D210DE76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813" y="2312988"/>
            <a:ext cx="346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chemeClr val="hlink"/>
                </a:solidFill>
                <a:latin typeface="TimesTen" pitchFamily="18" charset="0"/>
              </a:rPr>
              <a:t>model</a:t>
            </a:r>
            <a:endParaRPr lang="en-US" altLang="en-US" sz="4000">
              <a:solidFill>
                <a:schemeClr val="hlink"/>
              </a:solidFill>
            </a:endParaRPr>
          </a:p>
        </p:txBody>
      </p:sp>
      <p:sp>
        <p:nvSpPr>
          <p:cNvPr id="38955" name="Freeform 43">
            <a:extLst>
              <a:ext uri="{FF2B5EF4-FFF2-40B4-BE49-F238E27FC236}">
                <a16:creationId xmlns:a16="http://schemas.microsoft.com/office/drawing/2014/main" id="{4DD45BF3-E80C-E1CD-A67C-DB6F7BF6D6F6}"/>
              </a:ext>
            </a:extLst>
          </p:cNvPr>
          <p:cNvSpPr>
            <a:spLocks/>
          </p:cNvSpPr>
          <p:nvPr/>
        </p:nvSpPr>
        <p:spPr bwMode="auto">
          <a:xfrm>
            <a:off x="5451475" y="1703388"/>
            <a:ext cx="808038" cy="182562"/>
          </a:xfrm>
          <a:custGeom>
            <a:avLst/>
            <a:gdLst>
              <a:gd name="T0" fmla="*/ 0 w 509"/>
              <a:gd name="T1" fmla="*/ 0 h 115"/>
              <a:gd name="T2" fmla="*/ 1282761119 w 509"/>
              <a:gd name="T3" fmla="*/ 0 h 115"/>
              <a:gd name="T4" fmla="*/ 1282761119 w 509"/>
              <a:gd name="T5" fmla="*/ 289816381 h 11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09" h="115">
                <a:moveTo>
                  <a:pt x="0" y="0"/>
                </a:moveTo>
                <a:lnTo>
                  <a:pt x="509" y="0"/>
                </a:lnTo>
                <a:lnTo>
                  <a:pt x="509" y="115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6" name="Freeform 44">
            <a:extLst>
              <a:ext uri="{FF2B5EF4-FFF2-40B4-BE49-F238E27FC236}">
                <a16:creationId xmlns:a16="http://schemas.microsoft.com/office/drawing/2014/main" id="{898840F0-6006-CB03-A7F1-EBBCEE742C19}"/>
              </a:ext>
            </a:extLst>
          </p:cNvPr>
          <p:cNvSpPr>
            <a:spLocks/>
          </p:cNvSpPr>
          <p:nvPr/>
        </p:nvSpPr>
        <p:spPr bwMode="auto">
          <a:xfrm>
            <a:off x="5237163" y="3489325"/>
            <a:ext cx="1354137" cy="825500"/>
          </a:xfrm>
          <a:custGeom>
            <a:avLst/>
            <a:gdLst>
              <a:gd name="T0" fmla="*/ 0 w 853"/>
              <a:gd name="T1" fmla="*/ 0 h 520"/>
              <a:gd name="T2" fmla="*/ 2147483646 w 853"/>
              <a:gd name="T3" fmla="*/ 0 h 520"/>
              <a:gd name="T4" fmla="*/ 2147483646 w 853"/>
              <a:gd name="T5" fmla="*/ 1310481250 h 520"/>
              <a:gd name="T6" fmla="*/ 0 w 853"/>
              <a:gd name="T7" fmla="*/ 1310481250 h 520"/>
              <a:gd name="T8" fmla="*/ 0 w 853"/>
              <a:gd name="T9" fmla="*/ 0 h 520"/>
              <a:gd name="T10" fmla="*/ 0 w 853"/>
              <a:gd name="T11" fmla="*/ 0 h 5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53" h="520">
                <a:moveTo>
                  <a:pt x="0" y="0"/>
                </a:moveTo>
                <a:lnTo>
                  <a:pt x="853" y="0"/>
                </a:lnTo>
                <a:lnTo>
                  <a:pt x="853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00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7" name="Line 45">
            <a:extLst>
              <a:ext uri="{FF2B5EF4-FFF2-40B4-BE49-F238E27FC236}">
                <a16:creationId xmlns:a16="http://schemas.microsoft.com/office/drawing/2014/main" id="{C132109D-1D5D-71BC-F420-C6585DE77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5238" y="3817938"/>
            <a:ext cx="334962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8" name="Line 46">
            <a:extLst>
              <a:ext uri="{FF2B5EF4-FFF2-40B4-BE49-F238E27FC236}">
                <a16:creationId xmlns:a16="http://schemas.microsoft.com/office/drawing/2014/main" id="{8752360C-E443-1F97-C1BD-47CD4D2E1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8738" y="3813175"/>
            <a:ext cx="406400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9" name="Freeform 47">
            <a:extLst>
              <a:ext uri="{FF2B5EF4-FFF2-40B4-BE49-F238E27FC236}">
                <a16:creationId xmlns:a16="http://schemas.microsoft.com/office/drawing/2014/main" id="{C0137C98-B440-C123-84CA-DEEAB00BB3C2}"/>
              </a:ext>
            </a:extLst>
          </p:cNvPr>
          <p:cNvSpPr>
            <a:spLocks/>
          </p:cNvSpPr>
          <p:nvPr/>
        </p:nvSpPr>
        <p:spPr bwMode="auto">
          <a:xfrm>
            <a:off x="5545138" y="3683000"/>
            <a:ext cx="373062" cy="573088"/>
          </a:xfrm>
          <a:custGeom>
            <a:avLst/>
            <a:gdLst>
              <a:gd name="T0" fmla="*/ 0 w 235"/>
              <a:gd name="T1" fmla="*/ 0 h 361"/>
              <a:gd name="T2" fmla="*/ 592235131 w 235"/>
              <a:gd name="T3" fmla="*/ 0 h 361"/>
              <a:gd name="T4" fmla="*/ 592235131 w 235"/>
              <a:gd name="T5" fmla="*/ 909777994 h 361"/>
              <a:gd name="T6" fmla="*/ 0 w 235"/>
              <a:gd name="T7" fmla="*/ 909777994 h 361"/>
              <a:gd name="T8" fmla="*/ 0 w 235"/>
              <a:gd name="T9" fmla="*/ 0 h 361"/>
              <a:gd name="T10" fmla="*/ 0 w 235"/>
              <a:gd name="T11" fmla="*/ 0 h 3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5" h="361">
                <a:moveTo>
                  <a:pt x="0" y="0"/>
                </a:moveTo>
                <a:lnTo>
                  <a:pt x="235" y="0"/>
                </a:lnTo>
                <a:lnTo>
                  <a:pt x="235" y="361"/>
                </a:lnTo>
                <a:lnTo>
                  <a:pt x="0" y="3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chemeClr val="hlink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60" name="Line 48">
            <a:extLst>
              <a:ext uri="{FF2B5EF4-FFF2-40B4-BE49-F238E27FC236}">
                <a16:creationId xmlns:a16="http://schemas.microsoft.com/office/drawing/2014/main" id="{BAE579F5-5313-3BF5-2B72-005CEA883B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8200" y="3810000"/>
            <a:ext cx="261938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1" name="Rectangle 49">
            <a:extLst>
              <a:ext uri="{FF2B5EF4-FFF2-40B4-BE49-F238E27FC236}">
                <a16:creationId xmlns:a16="http://schemas.microsoft.com/office/drawing/2014/main" id="{520E43EB-882E-62EC-3308-F6017EF39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538" y="3744913"/>
            <a:ext cx="1063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 altLang="en-US" sz="4000"/>
          </a:p>
        </p:txBody>
      </p:sp>
      <p:sp>
        <p:nvSpPr>
          <p:cNvPr id="38962" name="Rectangle 50">
            <a:extLst>
              <a:ext uri="{FF2B5EF4-FFF2-40B4-BE49-F238E27FC236}">
                <a16:creationId xmlns:a16="http://schemas.microsoft.com/office/drawing/2014/main" id="{F20A9355-9EC6-0D52-B611-BAA5548BB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538" y="4062413"/>
            <a:ext cx="92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C</a:t>
            </a:r>
            <a:endParaRPr lang="en-US" altLang="en-US" sz="4000"/>
          </a:p>
        </p:txBody>
      </p:sp>
      <p:sp>
        <p:nvSpPr>
          <p:cNvPr id="38963" name="Rectangle 51">
            <a:extLst>
              <a:ext uri="{FF2B5EF4-FFF2-40B4-BE49-F238E27FC236}">
                <a16:creationId xmlns:a16="http://schemas.microsoft.com/office/drawing/2014/main" id="{0DEC3720-C664-2938-8C70-01DC6913D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488" y="3740150"/>
            <a:ext cx="1063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Q</a:t>
            </a:r>
            <a:endParaRPr lang="en-US" altLang="en-US" sz="4000"/>
          </a:p>
        </p:txBody>
      </p:sp>
      <p:sp>
        <p:nvSpPr>
          <p:cNvPr id="38964" name="Freeform 52">
            <a:extLst>
              <a:ext uri="{FF2B5EF4-FFF2-40B4-BE49-F238E27FC236}">
                <a16:creationId xmlns:a16="http://schemas.microsoft.com/office/drawing/2014/main" id="{86E6BA5A-B9E2-5592-C4FD-90F2421AF252}"/>
              </a:ext>
            </a:extLst>
          </p:cNvPr>
          <p:cNvSpPr>
            <a:spLocks/>
          </p:cNvSpPr>
          <p:nvPr/>
        </p:nvSpPr>
        <p:spPr bwMode="auto">
          <a:xfrm>
            <a:off x="5454650" y="3395663"/>
            <a:ext cx="87313" cy="735012"/>
          </a:xfrm>
          <a:custGeom>
            <a:avLst/>
            <a:gdLst>
              <a:gd name="T0" fmla="*/ 138610181 w 55"/>
              <a:gd name="T1" fmla="*/ 1166830756 h 463"/>
              <a:gd name="T2" fmla="*/ 0 w 55"/>
              <a:gd name="T3" fmla="*/ 1166830756 h 463"/>
              <a:gd name="T4" fmla="*/ 0 w 55"/>
              <a:gd name="T5" fmla="*/ 0 h 4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5" h="463">
                <a:moveTo>
                  <a:pt x="55" y="463"/>
                </a:moveTo>
                <a:lnTo>
                  <a:pt x="0" y="463"/>
                </a:lnTo>
                <a:lnTo>
                  <a:pt x="0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5" name="Rectangle 53">
            <a:extLst>
              <a:ext uri="{FF2B5EF4-FFF2-40B4-BE49-F238E27FC236}">
                <a16:creationId xmlns:a16="http://schemas.microsoft.com/office/drawing/2014/main" id="{201FE751-1AC2-9AAD-561D-F63C739D9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575" y="4062413"/>
            <a:ext cx="6540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chemeClr val="hlink"/>
                </a:solidFill>
                <a:latin typeface="TimesTen" pitchFamily="18" charset="0"/>
              </a:rPr>
              <a:t>DRAM cell</a:t>
            </a:r>
            <a:endParaRPr lang="en-US" altLang="en-US" sz="4000">
              <a:solidFill>
                <a:schemeClr val="hlink"/>
              </a:solidFill>
            </a:endParaRPr>
          </a:p>
        </p:txBody>
      </p:sp>
      <p:sp>
        <p:nvSpPr>
          <p:cNvPr id="38966" name="Rectangle 54">
            <a:extLst>
              <a:ext uri="{FF2B5EF4-FFF2-40B4-BE49-F238E27FC236}">
                <a16:creationId xmlns:a16="http://schemas.microsoft.com/office/drawing/2014/main" id="{841A410F-C45A-FE9A-B970-3B97B2585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575" y="4184650"/>
            <a:ext cx="346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chemeClr val="hlink"/>
                </a:solidFill>
                <a:latin typeface="TimesTen" pitchFamily="18" charset="0"/>
              </a:rPr>
              <a:t>model</a:t>
            </a:r>
            <a:endParaRPr lang="en-US" altLang="en-US" sz="4000">
              <a:solidFill>
                <a:schemeClr val="hlink"/>
              </a:solidFill>
            </a:endParaRPr>
          </a:p>
        </p:txBody>
      </p:sp>
      <p:sp>
        <p:nvSpPr>
          <p:cNvPr id="38967" name="Freeform 55">
            <a:extLst>
              <a:ext uri="{FF2B5EF4-FFF2-40B4-BE49-F238E27FC236}">
                <a16:creationId xmlns:a16="http://schemas.microsoft.com/office/drawing/2014/main" id="{89A0D697-F45D-FA5B-9A74-6167A18C4AED}"/>
              </a:ext>
            </a:extLst>
          </p:cNvPr>
          <p:cNvSpPr>
            <a:spLocks/>
          </p:cNvSpPr>
          <p:nvPr/>
        </p:nvSpPr>
        <p:spPr bwMode="auto">
          <a:xfrm>
            <a:off x="5457825" y="3575050"/>
            <a:ext cx="808038" cy="184150"/>
          </a:xfrm>
          <a:custGeom>
            <a:avLst/>
            <a:gdLst>
              <a:gd name="T0" fmla="*/ 0 w 509"/>
              <a:gd name="T1" fmla="*/ 0 h 116"/>
              <a:gd name="T2" fmla="*/ 1282761119 w 509"/>
              <a:gd name="T3" fmla="*/ 0 h 116"/>
              <a:gd name="T4" fmla="*/ 1282761119 w 509"/>
              <a:gd name="T5" fmla="*/ 292338125 h 1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09" h="116">
                <a:moveTo>
                  <a:pt x="0" y="0"/>
                </a:moveTo>
                <a:lnTo>
                  <a:pt x="509" y="0"/>
                </a:lnTo>
                <a:lnTo>
                  <a:pt x="509" y="116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8" name="Freeform 56">
            <a:extLst>
              <a:ext uri="{FF2B5EF4-FFF2-40B4-BE49-F238E27FC236}">
                <a16:creationId xmlns:a16="http://schemas.microsoft.com/office/drawing/2014/main" id="{54531141-D81C-E9B1-0069-A61D23C3556E}"/>
              </a:ext>
            </a:extLst>
          </p:cNvPr>
          <p:cNvSpPr>
            <a:spLocks/>
          </p:cNvSpPr>
          <p:nvPr/>
        </p:nvSpPr>
        <p:spPr bwMode="auto">
          <a:xfrm>
            <a:off x="4448175" y="1536700"/>
            <a:ext cx="2381250" cy="1588"/>
          </a:xfrm>
          <a:custGeom>
            <a:avLst/>
            <a:gdLst>
              <a:gd name="T0" fmla="*/ 0 w 1500"/>
              <a:gd name="T1" fmla="*/ 0 h 1588"/>
              <a:gd name="T2" fmla="*/ 2147483646 w 1500"/>
              <a:gd name="T3" fmla="*/ 0 h 1588"/>
              <a:gd name="T4" fmla="*/ 0 w 1500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00" h="1588">
                <a:moveTo>
                  <a:pt x="0" y="0"/>
                </a:moveTo>
                <a:lnTo>
                  <a:pt x="1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9" name="Line 57">
            <a:extLst>
              <a:ext uri="{FF2B5EF4-FFF2-40B4-BE49-F238E27FC236}">
                <a16:creationId xmlns:a16="http://schemas.microsoft.com/office/drawing/2014/main" id="{AE998ECE-DFCB-4566-EBAB-C2A69BBA3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8175" y="1536700"/>
            <a:ext cx="2381250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0" name="Line 58">
            <a:extLst>
              <a:ext uri="{FF2B5EF4-FFF2-40B4-BE49-F238E27FC236}">
                <a16:creationId xmlns:a16="http://schemas.microsoft.com/office/drawing/2014/main" id="{9AA787AF-1E45-E515-5C41-4B790FEBC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8175" y="3395663"/>
            <a:ext cx="2381250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1" name="Rectangle 59">
            <a:extLst>
              <a:ext uri="{FF2B5EF4-FFF2-40B4-BE49-F238E27FC236}">
                <a16:creationId xmlns:a16="http://schemas.microsoft.com/office/drawing/2014/main" id="{9DF5F169-352E-55FE-5534-F88832A76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525" y="1778000"/>
            <a:ext cx="92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C</a:t>
            </a:r>
            <a:endParaRPr lang="en-US" altLang="en-US" sz="4000"/>
          </a:p>
        </p:txBody>
      </p:sp>
      <p:sp>
        <p:nvSpPr>
          <p:cNvPr id="38972" name="Line 60">
            <a:extLst>
              <a:ext uri="{FF2B5EF4-FFF2-40B4-BE49-F238E27FC236}">
                <a16:creationId xmlns:a16="http://schemas.microsoft.com/office/drawing/2014/main" id="{3CD4311E-0BB0-AB15-E1C1-0C4D4E6A72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7025" y="4933950"/>
            <a:ext cx="188913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3" name="Freeform 61">
            <a:extLst>
              <a:ext uri="{FF2B5EF4-FFF2-40B4-BE49-F238E27FC236}">
                <a16:creationId xmlns:a16="http://schemas.microsoft.com/office/drawing/2014/main" id="{E55333C7-D138-A352-DB59-3262AECB8E71}"/>
              </a:ext>
            </a:extLst>
          </p:cNvPr>
          <p:cNvSpPr>
            <a:spLocks/>
          </p:cNvSpPr>
          <p:nvPr/>
        </p:nvSpPr>
        <p:spPr bwMode="auto">
          <a:xfrm>
            <a:off x="7227888" y="4933950"/>
            <a:ext cx="207962" cy="755650"/>
          </a:xfrm>
          <a:custGeom>
            <a:avLst/>
            <a:gdLst>
              <a:gd name="T0" fmla="*/ 330138881 w 131"/>
              <a:gd name="T1" fmla="*/ 1199594375 h 476"/>
              <a:gd name="T2" fmla="*/ 330138881 w 131"/>
              <a:gd name="T3" fmla="*/ 0 h 476"/>
              <a:gd name="T4" fmla="*/ 0 w 131"/>
              <a:gd name="T5" fmla="*/ 0 h 4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1" h="476">
                <a:moveTo>
                  <a:pt x="131" y="476"/>
                </a:moveTo>
                <a:lnTo>
                  <a:pt x="131" y="0"/>
                </a:lnTo>
                <a:lnTo>
                  <a:pt x="0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4" name="Freeform 62">
            <a:extLst>
              <a:ext uri="{FF2B5EF4-FFF2-40B4-BE49-F238E27FC236}">
                <a16:creationId xmlns:a16="http://schemas.microsoft.com/office/drawing/2014/main" id="{43C8C0BE-F816-BC29-5160-1F095F205FAF}"/>
              </a:ext>
            </a:extLst>
          </p:cNvPr>
          <p:cNvSpPr>
            <a:spLocks/>
          </p:cNvSpPr>
          <p:nvPr/>
        </p:nvSpPr>
        <p:spPr bwMode="auto">
          <a:xfrm>
            <a:off x="7378700" y="5972175"/>
            <a:ext cx="331788" cy="233363"/>
          </a:xfrm>
          <a:custGeom>
            <a:avLst/>
            <a:gdLst>
              <a:gd name="T0" fmla="*/ 526714244 w 209"/>
              <a:gd name="T1" fmla="*/ 370464556 h 147"/>
              <a:gd name="T2" fmla="*/ 0 w 209"/>
              <a:gd name="T3" fmla="*/ 370464556 h 147"/>
              <a:gd name="T4" fmla="*/ 0 w 209"/>
              <a:gd name="T5" fmla="*/ 0 h 1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9" h="147">
                <a:moveTo>
                  <a:pt x="209" y="147"/>
                </a:moveTo>
                <a:lnTo>
                  <a:pt x="0" y="147"/>
                </a:lnTo>
                <a:lnTo>
                  <a:pt x="0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5" name="Freeform 63">
            <a:extLst>
              <a:ext uri="{FF2B5EF4-FFF2-40B4-BE49-F238E27FC236}">
                <a16:creationId xmlns:a16="http://schemas.microsoft.com/office/drawing/2014/main" id="{F390C891-A8A5-EEC7-86D8-4E604C530BDF}"/>
              </a:ext>
            </a:extLst>
          </p:cNvPr>
          <p:cNvSpPr>
            <a:spLocks/>
          </p:cNvSpPr>
          <p:nvPr/>
        </p:nvSpPr>
        <p:spPr bwMode="auto">
          <a:xfrm>
            <a:off x="4211638" y="4975225"/>
            <a:ext cx="312737" cy="327025"/>
          </a:xfrm>
          <a:custGeom>
            <a:avLst/>
            <a:gdLst>
              <a:gd name="T0" fmla="*/ 496469194 w 197"/>
              <a:gd name="T1" fmla="*/ 0 h 206"/>
              <a:gd name="T2" fmla="*/ 496469194 w 197"/>
              <a:gd name="T3" fmla="*/ 519152188 h 206"/>
              <a:gd name="T4" fmla="*/ 0 w 197"/>
              <a:gd name="T5" fmla="*/ 519152188 h 20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7" h="206">
                <a:moveTo>
                  <a:pt x="197" y="0"/>
                </a:moveTo>
                <a:lnTo>
                  <a:pt x="197" y="206"/>
                </a:lnTo>
                <a:lnTo>
                  <a:pt x="0" y="206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6" name="Freeform 64">
            <a:extLst>
              <a:ext uri="{FF2B5EF4-FFF2-40B4-BE49-F238E27FC236}">
                <a16:creationId xmlns:a16="http://schemas.microsoft.com/office/drawing/2014/main" id="{39A4595E-F190-1FCF-DD0A-FEBB7839A29D}"/>
              </a:ext>
            </a:extLst>
          </p:cNvPr>
          <p:cNvSpPr>
            <a:spLocks/>
          </p:cNvSpPr>
          <p:nvPr/>
        </p:nvSpPr>
        <p:spPr bwMode="auto">
          <a:xfrm>
            <a:off x="4560888" y="4875213"/>
            <a:ext cx="393700" cy="641350"/>
          </a:xfrm>
          <a:custGeom>
            <a:avLst/>
            <a:gdLst>
              <a:gd name="T0" fmla="*/ 624998750 w 248"/>
              <a:gd name="T1" fmla="*/ 1018143125 h 404"/>
              <a:gd name="T2" fmla="*/ 622479388 w 248"/>
              <a:gd name="T3" fmla="*/ 997981875 h 404"/>
              <a:gd name="T4" fmla="*/ 622479388 w 248"/>
              <a:gd name="T5" fmla="*/ 0 h 404"/>
              <a:gd name="T6" fmla="*/ 0 w 248"/>
              <a:gd name="T7" fmla="*/ 0 h 4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8" h="404">
                <a:moveTo>
                  <a:pt x="248" y="404"/>
                </a:moveTo>
                <a:lnTo>
                  <a:pt x="247" y="396"/>
                </a:lnTo>
                <a:lnTo>
                  <a:pt x="247" y="0"/>
                </a:lnTo>
                <a:lnTo>
                  <a:pt x="0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7" name="Freeform 65">
            <a:extLst>
              <a:ext uri="{FF2B5EF4-FFF2-40B4-BE49-F238E27FC236}">
                <a16:creationId xmlns:a16="http://schemas.microsoft.com/office/drawing/2014/main" id="{C4EF2247-AE33-3F80-C021-EC721B3D9291}"/>
              </a:ext>
            </a:extLst>
          </p:cNvPr>
          <p:cNvSpPr>
            <a:spLocks/>
          </p:cNvSpPr>
          <p:nvPr/>
        </p:nvSpPr>
        <p:spPr bwMode="auto">
          <a:xfrm>
            <a:off x="6842125" y="4826000"/>
            <a:ext cx="463550" cy="571500"/>
          </a:xfrm>
          <a:custGeom>
            <a:avLst/>
            <a:gdLst>
              <a:gd name="T0" fmla="*/ 0 w 292"/>
              <a:gd name="T1" fmla="*/ 0 h 360"/>
              <a:gd name="T2" fmla="*/ 735885625 w 292"/>
              <a:gd name="T3" fmla="*/ 0 h 360"/>
              <a:gd name="T4" fmla="*/ 735885625 w 292"/>
              <a:gd name="T5" fmla="*/ 907256250 h 360"/>
              <a:gd name="T6" fmla="*/ 0 w 292"/>
              <a:gd name="T7" fmla="*/ 907256250 h 360"/>
              <a:gd name="T8" fmla="*/ 0 w 292"/>
              <a:gd name="T9" fmla="*/ 0 h 360"/>
              <a:gd name="T10" fmla="*/ 0 w 292"/>
              <a:gd name="T11" fmla="*/ 0 h 3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2" h="360">
                <a:moveTo>
                  <a:pt x="0" y="0"/>
                </a:moveTo>
                <a:lnTo>
                  <a:pt x="292" y="0"/>
                </a:lnTo>
                <a:lnTo>
                  <a:pt x="292" y="360"/>
                </a:lnTo>
                <a:lnTo>
                  <a:pt x="0" y="3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chemeClr val="hlink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78" name="Rectangle 66">
            <a:extLst>
              <a:ext uri="{FF2B5EF4-FFF2-40B4-BE49-F238E27FC236}">
                <a16:creationId xmlns:a16="http://schemas.microsoft.com/office/drawing/2014/main" id="{97AA155D-C022-0809-4C24-67C8C2DED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938" y="4984750"/>
            <a:ext cx="3159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Sense</a:t>
            </a:r>
            <a:endParaRPr lang="en-US" altLang="en-US" sz="4000"/>
          </a:p>
        </p:txBody>
      </p:sp>
      <p:sp>
        <p:nvSpPr>
          <p:cNvPr id="38979" name="Rectangle 67">
            <a:extLst>
              <a:ext uri="{FF2B5EF4-FFF2-40B4-BE49-F238E27FC236}">
                <a16:creationId xmlns:a16="http://schemas.microsoft.com/office/drawing/2014/main" id="{7F6B233E-CA80-B1AE-76E4-D0C84B01E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938" y="5106988"/>
            <a:ext cx="5000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amplifier</a:t>
            </a:r>
            <a:endParaRPr lang="en-US" altLang="en-US" sz="4000"/>
          </a:p>
        </p:txBody>
      </p:sp>
      <p:sp>
        <p:nvSpPr>
          <p:cNvPr id="38980" name="Oval 68">
            <a:extLst>
              <a:ext uri="{FF2B5EF4-FFF2-40B4-BE49-F238E27FC236}">
                <a16:creationId xmlns:a16="http://schemas.microsoft.com/office/drawing/2014/main" id="{0BC53637-5B24-88ED-D65D-7DE5DDD87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1516063"/>
            <a:ext cx="41275" cy="412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981" name="Oval 69">
            <a:extLst>
              <a:ext uri="{FF2B5EF4-FFF2-40B4-BE49-F238E27FC236}">
                <a16:creationId xmlns:a16="http://schemas.microsoft.com/office/drawing/2014/main" id="{D6D96AD4-ABAF-C06A-F714-C6628304D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1682750"/>
            <a:ext cx="41275" cy="412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982" name="Oval 70">
            <a:extLst>
              <a:ext uri="{FF2B5EF4-FFF2-40B4-BE49-F238E27FC236}">
                <a16:creationId xmlns:a16="http://schemas.microsoft.com/office/drawing/2014/main" id="{3F628E1E-8451-382E-178A-59E720ADD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4013" y="3375025"/>
            <a:ext cx="41275" cy="412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983" name="Oval 71">
            <a:extLst>
              <a:ext uri="{FF2B5EF4-FFF2-40B4-BE49-F238E27FC236}">
                <a16:creationId xmlns:a16="http://schemas.microsoft.com/office/drawing/2014/main" id="{4B954883-63EE-B0EA-368C-27513D774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4013" y="3554413"/>
            <a:ext cx="41275" cy="412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984" name="Oval 72">
            <a:extLst>
              <a:ext uri="{FF2B5EF4-FFF2-40B4-BE49-F238E27FC236}">
                <a16:creationId xmlns:a16="http://schemas.microsoft.com/office/drawing/2014/main" id="{811A9175-E925-AE0E-965F-CE372D04B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263" y="6049963"/>
            <a:ext cx="41275" cy="412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985" name="Freeform 73">
            <a:extLst>
              <a:ext uri="{FF2B5EF4-FFF2-40B4-BE49-F238E27FC236}">
                <a16:creationId xmlns:a16="http://schemas.microsoft.com/office/drawing/2014/main" id="{787E4AF9-302D-60CF-6D21-AA09DC0A32FB}"/>
              </a:ext>
            </a:extLst>
          </p:cNvPr>
          <p:cNvSpPr>
            <a:spLocks/>
          </p:cNvSpPr>
          <p:nvPr/>
        </p:nvSpPr>
        <p:spPr bwMode="auto">
          <a:xfrm>
            <a:off x="7777163" y="2200275"/>
            <a:ext cx="776287" cy="3262313"/>
          </a:xfrm>
          <a:custGeom>
            <a:avLst/>
            <a:gdLst>
              <a:gd name="T0" fmla="*/ 0 w 489"/>
              <a:gd name="T1" fmla="*/ 0 h 2055"/>
              <a:gd name="T2" fmla="*/ 1232354819 w 489"/>
              <a:gd name="T3" fmla="*/ 0 h 2055"/>
              <a:gd name="T4" fmla="*/ 1232354819 w 489"/>
              <a:gd name="T5" fmla="*/ 2147483646 h 2055"/>
              <a:gd name="T6" fmla="*/ 0 w 489"/>
              <a:gd name="T7" fmla="*/ 2147483646 h 2055"/>
              <a:gd name="T8" fmla="*/ 0 w 489"/>
              <a:gd name="T9" fmla="*/ 0 h 2055"/>
              <a:gd name="T10" fmla="*/ 0 w 489"/>
              <a:gd name="T11" fmla="*/ 0 h 20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9" h="2055">
                <a:moveTo>
                  <a:pt x="0" y="0"/>
                </a:moveTo>
                <a:lnTo>
                  <a:pt x="489" y="0"/>
                </a:lnTo>
                <a:lnTo>
                  <a:pt x="489" y="2055"/>
                </a:lnTo>
                <a:lnTo>
                  <a:pt x="0" y="2055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86" name="Line 74">
            <a:extLst>
              <a:ext uri="{FF2B5EF4-FFF2-40B4-BE49-F238E27FC236}">
                <a16:creationId xmlns:a16="http://schemas.microsoft.com/office/drawing/2014/main" id="{3BD0D7A1-5B9A-31A5-985F-56F0BC61C1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3650" y="2362200"/>
            <a:ext cx="1085850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87" name="Line 75">
            <a:extLst>
              <a:ext uri="{FF2B5EF4-FFF2-40B4-BE49-F238E27FC236}">
                <a16:creationId xmlns:a16="http://schemas.microsoft.com/office/drawing/2014/main" id="{17081E4D-8C06-A599-45D8-1D98806A6E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6100" y="2362200"/>
            <a:ext cx="1588" cy="1539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88" name="Line 76">
            <a:extLst>
              <a:ext uri="{FF2B5EF4-FFF2-40B4-BE49-F238E27FC236}">
                <a16:creationId xmlns:a16="http://schemas.microsoft.com/office/drawing/2014/main" id="{9F777B6D-DC54-45BB-6B41-78319BFA23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3650" y="2971800"/>
            <a:ext cx="1085850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89" name="Line 77">
            <a:extLst>
              <a:ext uri="{FF2B5EF4-FFF2-40B4-BE49-F238E27FC236}">
                <a16:creationId xmlns:a16="http://schemas.microsoft.com/office/drawing/2014/main" id="{EFE53CC7-99C4-94C5-39EC-7F127FB2A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6100" y="2971800"/>
            <a:ext cx="1588" cy="1524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90" name="Line 78">
            <a:extLst>
              <a:ext uri="{FF2B5EF4-FFF2-40B4-BE49-F238E27FC236}">
                <a16:creationId xmlns:a16="http://schemas.microsoft.com/office/drawing/2014/main" id="{53166A53-FA98-93C3-BA56-E8EDF0B48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3650" y="3895725"/>
            <a:ext cx="1085850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91" name="Line 79">
            <a:extLst>
              <a:ext uri="{FF2B5EF4-FFF2-40B4-BE49-F238E27FC236}">
                <a16:creationId xmlns:a16="http://schemas.microsoft.com/office/drawing/2014/main" id="{3C117EBB-5E00-5D56-B69C-2532FC362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6100" y="3895725"/>
            <a:ext cx="1588" cy="1524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92" name="Rectangle 80">
            <a:extLst>
              <a:ext uri="{FF2B5EF4-FFF2-40B4-BE49-F238E27FC236}">
                <a16:creationId xmlns:a16="http://schemas.microsoft.com/office/drawing/2014/main" id="{46B76CE0-CF2A-39D2-7B2F-FEE01A253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975" y="4467225"/>
            <a:ext cx="647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Read/Write</a:t>
            </a:r>
            <a:endParaRPr lang="en-US" altLang="en-US" sz="4000"/>
          </a:p>
        </p:txBody>
      </p:sp>
      <p:sp>
        <p:nvSpPr>
          <p:cNvPr id="38993" name="Rectangle 81">
            <a:extLst>
              <a:ext uri="{FF2B5EF4-FFF2-40B4-BE49-F238E27FC236}">
                <a16:creationId xmlns:a16="http://schemas.microsoft.com/office/drawing/2014/main" id="{C02C4745-2C81-04F7-A202-B14F6FB00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975" y="4589463"/>
            <a:ext cx="2619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logic</a:t>
            </a:r>
            <a:endParaRPr lang="en-US" altLang="en-US" sz="4000"/>
          </a:p>
        </p:txBody>
      </p:sp>
      <p:sp>
        <p:nvSpPr>
          <p:cNvPr id="38994" name="Rectangle 82">
            <a:extLst>
              <a:ext uri="{FF2B5EF4-FFF2-40B4-BE49-F238E27FC236}">
                <a16:creationId xmlns:a16="http://schemas.microsoft.com/office/drawing/2014/main" id="{EFFA6090-E151-BF4B-3E19-FCE94DEA5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150" y="4919663"/>
            <a:ext cx="4127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Data in</a:t>
            </a:r>
            <a:endParaRPr lang="en-US" altLang="en-US" sz="4000"/>
          </a:p>
        </p:txBody>
      </p:sp>
      <p:sp>
        <p:nvSpPr>
          <p:cNvPr id="38995" name="Rectangle 83">
            <a:extLst>
              <a:ext uri="{FF2B5EF4-FFF2-40B4-BE49-F238E27FC236}">
                <a16:creationId xmlns:a16="http://schemas.microsoft.com/office/drawing/2014/main" id="{A90BE7E4-FFCA-8BA5-3EA7-4B2BC5CA0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763" y="5060950"/>
            <a:ext cx="4921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Data out</a:t>
            </a:r>
            <a:endParaRPr lang="en-US" altLang="en-US" sz="4000"/>
          </a:p>
        </p:txBody>
      </p:sp>
      <p:sp>
        <p:nvSpPr>
          <p:cNvPr id="38996" name="Rectangle 84">
            <a:extLst>
              <a:ext uri="{FF2B5EF4-FFF2-40B4-BE49-F238E27FC236}">
                <a16:creationId xmlns:a16="http://schemas.microsoft.com/office/drawing/2014/main" id="{1BFFE4D4-D71C-760D-2E94-BE5ED2CEF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5197475"/>
            <a:ext cx="1698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Bit</a:t>
            </a:r>
            <a:endParaRPr lang="en-US" altLang="en-US" sz="4000"/>
          </a:p>
        </p:txBody>
      </p:sp>
      <p:sp>
        <p:nvSpPr>
          <p:cNvPr id="38997" name="Rectangle 85">
            <a:extLst>
              <a:ext uri="{FF2B5EF4-FFF2-40B4-BE49-F238E27FC236}">
                <a16:creationId xmlns:a16="http://schemas.microsoft.com/office/drawing/2014/main" id="{DE0150B4-CF9F-FD27-A5E2-A78C479B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5319713"/>
            <a:ext cx="3111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select</a:t>
            </a:r>
            <a:endParaRPr lang="en-US" altLang="en-US" sz="4000"/>
          </a:p>
        </p:txBody>
      </p:sp>
      <p:sp>
        <p:nvSpPr>
          <p:cNvPr id="38998" name="Freeform 86">
            <a:extLst>
              <a:ext uri="{FF2B5EF4-FFF2-40B4-BE49-F238E27FC236}">
                <a16:creationId xmlns:a16="http://schemas.microsoft.com/office/drawing/2014/main" id="{AB70915C-504A-445D-5207-F4D922DA83AA}"/>
              </a:ext>
            </a:extLst>
          </p:cNvPr>
          <p:cNvSpPr>
            <a:spLocks/>
          </p:cNvSpPr>
          <p:nvPr/>
        </p:nvSpPr>
        <p:spPr bwMode="auto">
          <a:xfrm>
            <a:off x="7862888" y="2509838"/>
            <a:ext cx="606425" cy="314325"/>
          </a:xfrm>
          <a:custGeom>
            <a:avLst/>
            <a:gdLst>
              <a:gd name="T0" fmla="*/ 0 w 382"/>
              <a:gd name="T1" fmla="*/ 0 h 198"/>
              <a:gd name="T2" fmla="*/ 962699688 w 382"/>
              <a:gd name="T3" fmla="*/ 0 h 198"/>
              <a:gd name="T4" fmla="*/ 962699688 w 382"/>
              <a:gd name="T5" fmla="*/ 498990938 h 198"/>
              <a:gd name="T6" fmla="*/ 0 w 382"/>
              <a:gd name="T7" fmla="*/ 498990938 h 198"/>
              <a:gd name="T8" fmla="*/ 0 w 382"/>
              <a:gd name="T9" fmla="*/ 0 h 198"/>
              <a:gd name="T10" fmla="*/ 0 w 382"/>
              <a:gd name="T11" fmla="*/ 0 h 1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2" h="198">
                <a:moveTo>
                  <a:pt x="0" y="0"/>
                </a:moveTo>
                <a:lnTo>
                  <a:pt x="382" y="0"/>
                </a:lnTo>
                <a:lnTo>
                  <a:pt x="382" y="198"/>
                </a:lnTo>
                <a:lnTo>
                  <a:pt x="0" y="198"/>
                </a:lnTo>
                <a:lnTo>
                  <a:pt x="0" y="0"/>
                </a:lnTo>
                <a:close/>
              </a:path>
            </a:pathLst>
          </a:custGeom>
          <a:solidFill>
            <a:srgbClr val="00FFCC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99" name="Rectangle 87">
            <a:extLst>
              <a:ext uri="{FF2B5EF4-FFF2-40B4-BE49-F238E27FC236}">
                <a16:creationId xmlns:a16="http://schemas.microsoft.com/office/drawing/2014/main" id="{82CAF3A8-41CA-F3A9-00F1-BFDBA35B8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2592388"/>
            <a:ext cx="6540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DRAM cell</a:t>
            </a:r>
            <a:endParaRPr lang="en-US" altLang="en-US" sz="4000"/>
          </a:p>
        </p:txBody>
      </p:sp>
      <p:sp>
        <p:nvSpPr>
          <p:cNvPr id="39000" name="Freeform 88">
            <a:extLst>
              <a:ext uri="{FF2B5EF4-FFF2-40B4-BE49-F238E27FC236}">
                <a16:creationId xmlns:a16="http://schemas.microsoft.com/office/drawing/2014/main" id="{912321AD-8F9D-A0D9-D5E1-B8BC92250466}"/>
              </a:ext>
            </a:extLst>
          </p:cNvPr>
          <p:cNvSpPr>
            <a:spLocks/>
          </p:cNvSpPr>
          <p:nvPr/>
        </p:nvSpPr>
        <p:spPr bwMode="auto">
          <a:xfrm>
            <a:off x="7862888" y="3127375"/>
            <a:ext cx="606425" cy="315913"/>
          </a:xfrm>
          <a:custGeom>
            <a:avLst/>
            <a:gdLst>
              <a:gd name="T0" fmla="*/ 0 w 382"/>
              <a:gd name="T1" fmla="*/ 0 h 199"/>
              <a:gd name="T2" fmla="*/ 962699688 w 382"/>
              <a:gd name="T3" fmla="*/ 0 h 199"/>
              <a:gd name="T4" fmla="*/ 962699688 w 382"/>
              <a:gd name="T5" fmla="*/ 501512681 h 199"/>
              <a:gd name="T6" fmla="*/ 0 w 382"/>
              <a:gd name="T7" fmla="*/ 501512681 h 199"/>
              <a:gd name="T8" fmla="*/ 0 w 382"/>
              <a:gd name="T9" fmla="*/ 0 h 199"/>
              <a:gd name="T10" fmla="*/ 0 w 382"/>
              <a:gd name="T11" fmla="*/ 0 h 1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2" h="199">
                <a:moveTo>
                  <a:pt x="0" y="0"/>
                </a:moveTo>
                <a:lnTo>
                  <a:pt x="382" y="0"/>
                </a:lnTo>
                <a:lnTo>
                  <a:pt x="382" y="199"/>
                </a:lnTo>
                <a:lnTo>
                  <a:pt x="0" y="199"/>
                </a:lnTo>
                <a:lnTo>
                  <a:pt x="0" y="0"/>
                </a:lnTo>
                <a:close/>
              </a:path>
            </a:pathLst>
          </a:custGeom>
          <a:solidFill>
            <a:srgbClr val="00FFCC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01" name="Rectangle 89">
            <a:extLst>
              <a:ext uri="{FF2B5EF4-FFF2-40B4-BE49-F238E27FC236}">
                <a16:creationId xmlns:a16="http://schemas.microsoft.com/office/drawing/2014/main" id="{4E4DD034-FB85-B958-AA47-491B59EC2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3209925"/>
            <a:ext cx="6540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DRAM cell</a:t>
            </a:r>
            <a:endParaRPr lang="en-US" altLang="en-US" sz="4000"/>
          </a:p>
        </p:txBody>
      </p:sp>
      <p:sp>
        <p:nvSpPr>
          <p:cNvPr id="39002" name="Freeform 90">
            <a:extLst>
              <a:ext uri="{FF2B5EF4-FFF2-40B4-BE49-F238E27FC236}">
                <a16:creationId xmlns:a16="http://schemas.microsoft.com/office/drawing/2014/main" id="{9EC2B54C-8CEC-DC00-DF2D-A294A55728F3}"/>
              </a:ext>
            </a:extLst>
          </p:cNvPr>
          <p:cNvSpPr>
            <a:spLocks/>
          </p:cNvSpPr>
          <p:nvPr/>
        </p:nvSpPr>
        <p:spPr bwMode="auto">
          <a:xfrm>
            <a:off x="7862888" y="4048125"/>
            <a:ext cx="606425" cy="315913"/>
          </a:xfrm>
          <a:custGeom>
            <a:avLst/>
            <a:gdLst>
              <a:gd name="T0" fmla="*/ 0 w 382"/>
              <a:gd name="T1" fmla="*/ 0 h 199"/>
              <a:gd name="T2" fmla="*/ 962699688 w 382"/>
              <a:gd name="T3" fmla="*/ 0 h 199"/>
              <a:gd name="T4" fmla="*/ 962699688 w 382"/>
              <a:gd name="T5" fmla="*/ 501512681 h 199"/>
              <a:gd name="T6" fmla="*/ 0 w 382"/>
              <a:gd name="T7" fmla="*/ 501512681 h 199"/>
              <a:gd name="T8" fmla="*/ 0 w 382"/>
              <a:gd name="T9" fmla="*/ 0 h 199"/>
              <a:gd name="T10" fmla="*/ 0 w 382"/>
              <a:gd name="T11" fmla="*/ 0 h 1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2" h="199">
                <a:moveTo>
                  <a:pt x="0" y="0"/>
                </a:moveTo>
                <a:lnTo>
                  <a:pt x="382" y="0"/>
                </a:lnTo>
                <a:lnTo>
                  <a:pt x="382" y="199"/>
                </a:lnTo>
                <a:lnTo>
                  <a:pt x="0" y="199"/>
                </a:lnTo>
                <a:lnTo>
                  <a:pt x="0" y="0"/>
                </a:lnTo>
                <a:close/>
              </a:path>
            </a:pathLst>
          </a:custGeom>
          <a:solidFill>
            <a:srgbClr val="00FFCC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03" name="Rectangle 91">
            <a:extLst>
              <a:ext uri="{FF2B5EF4-FFF2-40B4-BE49-F238E27FC236}">
                <a16:creationId xmlns:a16="http://schemas.microsoft.com/office/drawing/2014/main" id="{D31A9745-C51B-86CF-195E-FE7C37EFD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4130675"/>
            <a:ext cx="6540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DRAM cell</a:t>
            </a:r>
            <a:endParaRPr lang="en-US" altLang="en-US" sz="4000"/>
          </a:p>
        </p:txBody>
      </p:sp>
      <p:sp>
        <p:nvSpPr>
          <p:cNvPr id="39004" name="Line 92">
            <a:extLst>
              <a:ext uri="{FF2B5EF4-FFF2-40B4-BE49-F238E27FC236}">
                <a16:creationId xmlns:a16="http://schemas.microsoft.com/office/drawing/2014/main" id="{108B20B3-CCD3-66F5-9908-36132D524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3450" y="5141913"/>
            <a:ext cx="146050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05" name="Line 93">
            <a:extLst>
              <a:ext uri="{FF2B5EF4-FFF2-40B4-BE49-F238E27FC236}">
                <a16:creationId xmlns:a16="http://schemas.microsoft.com/office/drawing/2014/main" id="{38BC87D1-C9E2-EB58-4E23-79DB0392F2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3650" y="4994275"/>
            <a:ext cx="163513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06" name="Line 94">
            <a:extLst>
              <a:ext uri="{FF2B5EF4-FFF2-40B4-BE49-F238E27FC236}">
                <a16:creationId xmlns:a16="http://schemas.microsoft.com/office/drawing/2014/main" id="{F52D4A34-7F46-3DAB-AEF4-AB0241AC8C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1625" y="5462588"/>
            <a:ext cx="1588" cy="16351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07" name="Line 95">
            <a:extLst>
              <a:ext uri="{FF2B5EF4-FFF2-40B4-BE49-F238E27FC236}">
                <a16:creationId xmlns:a16="http://schemas.microsoft.com/office/drawing/2014/main" id="{E9349820-FA78-21F4-9DE8-8A68F92A24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08988" y="5462588"/>
            <a:ext cx="1587" cy="16351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08" name="Rectangle 96">
            <a:extLst>
              <a:ext uri="{FF2B5EF4-FFF2-40B4-BE49-F238E27FC236}">
                <a16:creationId xmlns:a16="http://schemas.microsoft.com/office/drawing/2014/main" id="{3921017A-7453-7DEE-C2CD-D00856B31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550" y="2168525"/>
            <a:ext cx="317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Word</a:t>
            </a:r>
            <a:endParaRPr lang="en-US" altLang="en-US" sz="4000"/>
          </a:p>
        </p:txBody>
      </p:sp>
      <p:sp>
        <p:nvSpPr>
          <p:cNvPr id="39009" name="Rectangle 97">
            <a:extLst>
              <a:ext uri="{FF2B5EF4-FFF2-40B4-BE49-F238E27FC236}">
                <a16:creationId xmlns:a16="http://schemas.microsoft.com/office/drawing/2014/main" id="{51405CDB-AA78-5AB0-305B-0ECC86EFD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550" y="2290763"/>
            <a:ext cx="3111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select</a:t>
            </a:r>
            <a:endParaRPr lang="en-US" altLang="en-US" sz="4000"/>
          </a:p>
        </p:txBody>
      </p:sp>
      <p:sp>
        <p:nvSpPr>
          <p:cNvPr id="39010" name="Rectangle 98">
            <a:extLst>
              <a:ext uri="{FF2B5EF4-FFF2-40B4-BE49-F238E27FC236}">
                <a16:creationId xmlns:a16="http://schemas.microsoft.com/office/drawing/2014/main" id="{1D96E24E-5344-67D7-DD52-AFFA32C27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550" y="2413000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altLang="en-US" sz="4000"/>
          </a:p>
        </p:txBody>
      </p:sp>
      <p:sp>
        <p:nvSpPr>
          <p:cNvPr id="39011" name="Rectangle 99">
            <a:extLst>
              <a:ext uri="{FF2B5EF4-FFF2-40B4-BE49-F238E27FC236}">
                <a16:creationId xmlns:a16="http://schemas.microsoft.com/office/drawing/2014/main" id="{A3BFE854-2BB1-A622-3366-8F154EA6A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550" y="2779713"/>
            <a:ext cx="317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Word</a:t>
            </a:r>
            <a:endParaRPr lang="en-US" altLang="en-US" sz="4000"/>
          </a:p>
        </p:txBody>
      </p:sp>
      <p:sp>
        <p:nvSpPr>
          <p:cNvPr id="39012" name="Rectangle 100">
            <a:extLst>
              <a:ext uri="{FF2B5EF4-FFF2-40B4-BE49-F238E27FC236}">
                <a16:creationId xmlns:a16="http://schemas.microsoft.com/office/drawing/2014/main" id="{B0C89948-4E76-8396-6BA5-2D76C2965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550" y="2901950"/>
            <a:ext cx="3111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select</a:t>
            </a:r>
            <a:endParaRPr lang="en-US" altLang="en-US" sz="4000"/>
          </a:p>
        </p:txBody>
      </p:sp>
      <p:sp>
        <p:nvSpPr>
          <p:cNvPr id="39013" name="Rectangle 101">
            <a:extLst>
              <a:ext uri="{FF2B5EF4-FFF2-40B4-BE49-F238E27FC236}">
                <a16:creationId xmlns:a16="http://schemas.microsoft.com/office/drawing/2014/main" id="{76DC86D1-6E1A-ABF3-4A60-D12FD4DD1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550" y="3024188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 altLang="en-US" sz="4000"/>
          </a:p>
        </p:txBody>
      </p:sp>
      <p:sp>
        <p:nvSpPr>
          <p:cNvPr id="39014" name="Rectangle 102">
            <a:extLst>
              <a:ext uri="{FF2B5EF4-FFF2-40B4-BE49-F238E27FC236}">
                <a16:creationId xmlns:a16="http://schemas.microsoft.com/office/drawing/2014/main" id="{88A7C56F-69A8-D181-4C26-2AC3E8E6B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550" y="3703638"/>
            <a:ext cx="317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Word</a:t>
            </a:r>
            <a:endParaRPr lang="en-US" altLang="en-US" sz="4000"/>
          </a:p>
        </p:txBody>
      </p:sp>
      <p:sp>
        <p:nvSpPr>
          <p:cNvPr id="39015" name="Rectangle 103">
            <a:extLst>
              <a:ext uri="{FF2B5EF4-FFF2-40B4-BE49-F238E27FC236}">
                <a16:creationId xmlns:a16="http://schemas.microsoft.com/office/drawing/2014/main" id="{4087F5BD-F25A-94EA-5A87-8B54AC22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550" y="3824288"/>
            <a:ext cx="3111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select</a:t>
            </a:r>
            <a:endParaRPr lang="en-US" altLang="en-US" sz="4000"/>
          </a:p>
        </p:txBody>
      </p:sp>
      <p:sp>
        <p:nvSpPr>
          <p:cNvPr id="39016" name="Rectangle 104">
            <a:extLst>
              <a:ext uri="{FF2B5EF4-FFF2-40B4-BE49-F238E27FC236}">
                <a16:creationId xmlns:a16="http://schemas.microsoft.com/office/drawing/2014/main" id="{7B4DD709-631F-A46B-BB20-9298A3A39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550" y="3946525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2</a:t>
            </a:r>
            <a:endParaRPr lang="en-US" altLang="en-US" sz="4000"/>
          </a:p>
        </p:txBody>
      </p:sp>
      <p:sp>
        <p:nvSpPr>
          <p:cNvPr id="39017" name="Rectangle 105">
            <a:extLst>
              <a:ext uri="{FF2B5EF4-FFF2-40B4-BE49-F238E27FC236}">
                <a16:creationId xmlns:a16="http://schemas.microsoft.com/office/drawing/2014/main" id="{979EB4D6-C288-AD85-8DDA-6AFB286B3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5525" y="3943350"/>
            <a:ext cx="49213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700" u="none" baseline="0">
                <a:solidFill>
                  <a:srgbClr val="000000"/>
                </a:solidFill>
                <a:latin typeface="TimesTen" pitchFamily="18" charset="0"/>
              </a:rPr>
              <a:t>n</a:t>
            </a:r>
            <a:endParaRPr lang="en-US" altLang="en-US" sz="4000"/>
          </a:p>
        </p:txBody>
      </p:sp>
      <p:sp>
        <p:nvSpPr>
          <p:cNvPr id="39018" name="Rectangle 106">
            <a:extLst>
              <a:ext uri="{FF2B5EF4-FFF2-40B4-BE49-F238E27FC236}">
                <a16:creationId xmlns:a16="http://schemas.microsoft.com/office/drawing/2014/main" id="{C8D7A6D2-7C2B-A2FA-36F0-F16E73B6D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7438" y="3954463"/>
            <a:ext cx="76200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700" u="none" baseline="0">
                <a:solidFill>
                  <a:srgbClr val="000000"/>
                </a:solidFill>
                <a:latin typeface="MathematicalPi 1" pitchFamily="82" charset="0"/>
              </a:rPr>
              <a:t>2</a:t>
            </a:r>
            <a:endParaRPr lang="en-US" altLang="en-US" sz="4000"/>
          </a:p>
        </p:txBody>
      </p:sp>
      <p:sp>
        <p:nvSpPr>
          <p:cNvPr id="39019" name="Rectangle 107">
            <a:extLst>
              <a:ext uri="{FF2B5EF4-FFF2-40B4-BE49-F238E27FC236}">
                <a16:creationId xmlns:a16="http://schemas.microsoft.com/office/drawing/2014/main" id="{6235011B-FEC7-0B72-BC6F-B69A85EDD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938" y="3943350"/>
            <a:ext cx="66675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700" u="none" baseline="0">
                <a:solidFill>
                  <a:srgbClr val="000000"/>
                </a:solidFill>
                <a:latin typeface="TimesTen" pitchFamily="18" charset="0"/>
              </a:rPr>
              <a:t> 1</a:t>
            </a:r>
            <a:endParaRPr lang="en-US" altLang="en-US" sz="4000"/>
          </a:p>
        </p:txBody>
      </p:sp>
      <p:sp>
        <p:nvSpPr>
          <p:cNvPr id="39020" name="Oval 108">
            <a:extLst>
              <a:ext uri="{FF2B5EF4-FFF2-40B4-BE49-F238E27FC236}">
                <a16:creationId xmlns:a16="http://schemas.microsoft.com/office/drawing/2014/main" id="{046F2304-478C-9B73-66D1-9031CA23A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5463" y="2341563"/>
            <a:ext cx="41275" cy="4286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021" name="Oval 109">
            <a:extLst>
              <a:ext uri="{FF2B5EF4-FFF2-40B4-BE49-F238E27FC236}">
                <a16:creationId xmlns:a16="http://schemas.microsoft.com/office/drawing/2014/main" id="{BC2B8C40-14B3-D13C-FD5B-9012BE679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5463" y="2951163"/>
            <a:ext cx="41275" cy="412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022" name="Oval 110">
            <a:extLst>
              <a:ext uri="{FF2B5EF4-FFF2-40B4-BE49-F238E27FC236}">
                <a16:creationId xmlns:a16="http://schemas.microsoft.com/office/drawing/2014/main" id="{6218208F-2BA0-26C4-89BB-C7E0FEE90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5463" y="3875088"/>
            <a:ext cx="41275" cy="412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023" name="Oval 111">
            <a:extLst>
              <a:ext uri="{FF2B5EF4-FFF2-40B4-BE49-F238E27FC236}">
                <a16:creationId xmlns:a16="http://schemas.microsoft.com/office/drawing/2014/main" id="{9680BE2D-343B-62BC-ABFB-7795EADB1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75" y="6011863"/>
            <a:ext cx="66675" cy="666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024" name="Freeform 112">
            <a:extLst>
              <a:ext uri="{FF2B5EF4-FFF2-40B4-BE49-F238E27FC236}">
                <a16:creationId xmlns:a16="http://schemas.microsoft.com/office/drawing/2014/main" id="{7E6163F1-EE55-0F9C-3AB4-3344703B79C4}"/>
              </a:ext>
            </a:extLst>
          </p:cNvPr>
          <p:cNvSpPr>
            <a:spLocks/>
          </p:cNvSpPr>
          <p:nvPr/>
        </p:nvSpPr>
        <p:spPr bwMode="auto">
          <a:xfrm>
            <a:off x="4799013" y="5848350"/>
            <a:ext cx="209550" cy="163513"/>
          </a:xfrm>
          <a:custGeom>
            <a:avLst/>
            <a:gdLst>
              <a:gd name="T0" fmla="*/ 0 w 132"/>
              <a:gd name="T1" fmla="*/ 259577681 h 103"/>
              <a:gd name="T2" fmla="*/ 332660625 w 132"/>
              <a:gd name="T3" fmla="*/ 259577681 h 103"/>
              <a:gd name="T4" fmla="*/ 161290000 w 132"/>
              <a:gd name="T5" fmla="*/ 0 h 103"/>
              <a:gd name="T6" fmla="*/ 0 w 132"/>
              <a:gd name="T7" fmla="*/ 259577681 h 103"/>
              <a:gd name="T8" fmla="*/ 0 w 132"/>
              <a:gd name="T9" fmla="*/ 259577681 h 1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2" h="103">
                <a:moveTo>
                  <a:pt x="0" y="103"/>
                </a:moveTo>
                <a:lnTo>
                  <a:pt x="132" y="103"/>
                </a:lnTo>
                <a:lnTo>
                  <a:pt x="64" y="0"/>
                </a:lnTo>
                <a:lnTo>
                  <a:pt x="0" y="103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25" name="Freeform 113">
            <a:extLst>
              <a:ext uri="{FF2B5EF4-FFF2-40B4-BE49-F238E27FC236}">
                <a16:creationId xmlns:a16="http://schemas.microsoft.com/office/drawing/2014/main" id="{F3781F79-686F-A1D0-57BE-43EE65318DAB}"/>
              </a:ext>
            </a:extLst>
          </p:cNvPr>
          <p:cNvSpPr>
            <a:spLocks/>
          </p:cNvSpPr>
          <p:nvPr/>
        </p:nvSpPr>
        <p:spPr bwMode="auto">
          <a:xfrm>
            <a:off x="4413250" y="4806950"/>
            <a:ext cx="212725" cy="166688"/>
          </a:xfrm>
          <a:custGeom>
            <a:avLst/>
            <a:gdLst>
              <a:gd name="T0" fmla="*/ 0 w 134"/>
              <a:gd name="T1" fmla="*/ 264617994 h 105"/>
              <a:gd name="T2" fmla="*/ 337700938 w 134"/>
              <a:gd name="T3" fmla="*/ 264617994 h 105"/>
              <a:gd name="T4" fmla="*/ 166330313 w 134"/>
              <a:gd name="T5" fmla="*/ 0 h 105"/>
              <a:gd name="T6" fmla="*/ 0 w 134"/>
              <a:gd name="T7" fmla="*/ 264617994 h 105"/>
              <a:gd name="T8" fmla="*/ 0 w 134"/>
              <a:gd name="T9" fmla="*/ 264617994 h 1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4" h="105">
                <a:moveTo>
                  <a:pt x="0" y="105"/>
                </a:moveTo>
                <a:lnTo>
                  <a:pt x="134" y="105"/>
                </a:lnTo>
                <a:lnTo>
                  <a:pt x="66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26" name="Freeform 114">
            <a:extLst>
              <a:ext uri="{FF2B5EF4-FFF2-40B4-BE49-F238E27FC236}">
                <a16:creationId xmlns:a16="http://schemas.microsoft.com/office/drawing/2014/main" id="{45B93640-EDDB-0646-61D9-3D0DFFD98CB2}"/>
              </a:ext>
            </a:extLst>
          </p:cNvPr>
          <p:cNvSpPr>
            <a:spLocks/>
          </p:cNvSpPr>
          <p:nvPr/>
        </p:nvSpPr>
        <p:spPr bwMode="auto">
          <a:xfrm>
            <a:off x="6180138" y="3714750"/>
            <a:ext cx="165100" cy="209550"/>
          </a:xfrm>
          <a:custGeom>
            <a:avLst/>
            <a:gdLst>
              <a:gd name="T0" fmla="*/ 0 w 104"/>
              <a:gd name="T1" fmla="*/ 0 h 132"/>
              <a:gd name="T2" fmla="*/ 0 w 104"/>
              <a:gd name="T3" fmla="*/ 332660625 h 132"/>
              <a:gd name="T4" fmla="*/ 262096250 w 104"/>
              <a:gd name="T5" fmla="*/ 163810950 h 132"/>
              <a:gd name="T6" fmla="*/ 0 w 104"/>
              <a:gd name="T7" fmla="*/ 0 h 132"/>
              <a:gd name="T8" fmla="*/ 0 w 104"/>
              <a:gd name="T9" fmla="*/ 0 h 1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4" h="132">
                <a:moveTo>
                  <a:pt x="0" y="0"/>
                </a:moveTo>
                <a:lnTo>
                  <a:pt x="0" y="132"/>
                </a:lnTo>
                <a:lnTo>
                  <a:pt x="104" y="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27" name="Freeform 115">
            <a:extLst>
              <a:ext uri="{FF2B5EF4-FFF2-40B4-BE49-F238E27FC236}">
                <a16:creationId xmlns:a16="http://schemas.microsoft.com/office/drawing/2014/main" id="{E3BF0A5B-1A85-259C-51B2-29946023EEC2}"/>
              </a:ext>
            </a:extLst>
          </p:cNvPr>
          <p:cNvSpPr>
            <a:spLocks/>
          </p:cNvSpPr>
          <p:nvPr/>
        </p:nvSpPr>
        <p:spPr bwMode="auto">
          <a:xfrm>
            <a:off x="6200775" y="1844675"/>
            <a:ext cx="165100" cy="209550"/>
          </a:xfrm>
          <a:custGeom>
            <a:avLst/>
            <a:gdLst>
              <a:gd name="T0" fmla="*/ 0 w 104"/>
              <a:gd name="T1" fmla="*/ 0 h 132"/>
              <a:gd name="T2" fmla="*/ 0 w 104"/>
              <a:gd name="T3" fmla="*/ 332660625 h 132"/>
              <a:gd name="T4" fmla="*/ 262096250 w 104"/>
              <a:gd name="T5" fmla="*/ 161290000 h 132"/>
              <a:gd name="T6" fmla="*/ 0 w 104"/>
              <a:gd name="T7" fmla="*/ 0 h 132"/>
              <a:gd name="T8" fmla="*/ 0 w 104"/>
              <a:gd name="T9" fmla="*/ 0 h 1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4" h="132">
                <a:moveTo>
                  <a:pt x="0" y="0"/>
                </a:moveTo>
                <a:lnTo>
                  <a:pt x="0" y="132"/>
                </a:lnTo>
                <a:lnTo>
                  <a:pt x="104" y="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28" name="Freeform 116">
            <a:extLst>
              <a:ext uri="{FF2B5EF4-FFF2-40B4-BE49-F238E27FC236}">
                <a16:creationId xmlns:a16="http://schemas.microsoft.com/office/drawing/2014/main" id="{58FF07C3-E08F-CE31-7D88-207AACA8D861}"/>
              </a:ext>
            </a:extLst>
          </p:cNvPr>
          <p:cNvSpPr>
            <a:spLocks/>
          </p:cNvSpPr>
          <p:nvPr/>
        </p:nvSpPr>
        <p:spPr bwMode="auto">
          <a:xfrm>
            <a:off x="7262813" y="5700713"/>
            <a:ext cx="231775" cy="279400"/>
          </a:xfrm>
          <a:custGeom>
            <a:avLst/>
            <a:gdLst>
              <a:gd name="T0" fmla="*/ 596885007 w 90"/>
              <a:gd name="T1" fmla="*/ 0 h 108"/>
              <a:gd name="T2" fmla="*/ 0 w 90"/>
              <a:gd name="T3" fmla="*/ 0 h 108"/>
              <a:gd name="T4" fmla="*/ 0 w 90"/>
              <a:gd name="T5" fmla="*/ 421643057 h 108"/>
              <a:gd name="T6" fmla="*/ 291809876 w 90"/>
              <a:gd name="T7" fmla="*/ 722818148 h 108"/>
              <a:gd name="T8" fmla="*/ 596885007 w 90"/>
              <a:gd name="T9" fmla="*/ 428335722 h 108"/>
              <a:gd name="T10" fmla="*/ 596885007 w 90"/>
              <a:gd name="T11" fmla="*/ 0 h 1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0" h="108">
                <a:moveTo>
                  <a:pt x="9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88"/>
                  <a:pt x="20" y="108"/>
                  <a:pt x="44" y="108"/>
                </a:cubicBezTo>
                <a:cubicBezTo>
                  <a:pt x="69" y="108"/>
                  <a:pt x="90" y="89"/>
                  <a:pt x="90" y="64"/>
                </a:cubicBezTo>
                <a:cubicBezTo>
                  <a:pt x="90" y="0"/>
                  <a:pt x="90" y="0"/>
                  <a:pt x="90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29" name="Freeform 117">
            <a:extLst>
              <a:ext uri="{FF2B5EF4-FFF2-40B4-BE49-F238E27FC236}">
                <a16:creationId xmlns:a16="http://schemas.microsoft.com/office/drawing/2014/main" id="{FFDB1553-8035-1160-A621-A4553D07A229}"/>
              </a:ext>
            </a:extLst>
          </p:cNvPr>
          <p:cNvSpPr>
            <a:spLocks/>
          </p:cNvSpPr>
          <p:nvPr/>
        </p:nvSpPr>
        <p:spPr bwMode="auto">
          <a:xfrm>
            <a:off x="4835525" y="5500688"/>
            <a:ext cx="236538" cy="279400"/>
          </a:xfrm>
          <a:custGeom>
            <a:avLst/>
            <a:gdLst>
              <a:gd name="T0" fmla="*/ 0 w 91"/>
              <a:gd name="T1" fmla="*/ 722818148 h 108"/>
              <a:gd name="T2" fmla="*/ 614837642 w 91"/>
              <a:gd name="T3" fmla="*/ 722818148 h 108"/>
              <a:gd name="T4" fmla="*/ 608082013 w 91"/>
              <a:gd name="T5" fmla="*/ 301175091 h 108"/>
              <a:gd name="T6" fmla="*/ 310797935 w 91"/>
              <a:gd name="T7" fmla="*/ 0 h 108"/>
              <a:gd name="T8" fmla="*/ 0 w 91"/>
              <a:gd name="T9" fmla="*/ 294482426 h 108"/>
              <a:gd name="T10" fmla="*/ 0 w 91"/>
              <a:gd name="T11" fmla="*/ 722818148 h 1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" h="108">
                <a:moveTo>
                  <a:pt x="0" y="108"/>
                </a:moveTo>
                <a:cubicBezTo>
                  <a:pt x="91" y="108"/>
                  <a:pt x="91" y="108"/>
                  <a:pt x="91" y="108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20"/>
                  <a:pt x="70" y="0"/>
                  <a:pt x="46" y="0"/>
                </a:cubicBezTo>
                <a:cubicBezTo>
                  <a:pt x="21" y="0"/>
                  <a:pt x="1" y="19"/>
                  <a:pt x="0" y="44"/>
                </a:cubicBezTo>
                <a:cubicBezTo>
                  <a:pt x="0" y="108"/>
                  <a:pt x="0" y="108"/>
                  <a:pt x="0" y="108"/>
                </a:cubicBez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030" name="Rectangle 118">
            <a:extLst>
              <a:ext uri="{FF2B5EF4-FFF2-40B4-BE49-F238E27FC236}">
                <a16:creationId xmlns:a16="http://schemas.microsoft.com/office/drawing/2014/main" id="{24AFEEC3-CFBC-3899-EF34-A05C57296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6292850"/>
            <a:ext cx="330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Read/</a:t>
            </a:r>
            <a:endParaRPr lang="en-US" altLang="en-US" sz="4000"/>
          </a:p>
        </p:txBody>
      </p:sp>
      <p:sp>
        <p:nvSpPr>
          <p:cNvPr id="39031" name="Rectangle 119">
            <a:extLst>
              <a:ext uri="{FF2B5EF4-FFF2-40B4-BE49-F238E27FC236}">
                <a16:creationId xmlns:a16="http://schemas.microsoft.com/office/drawing/2014/main" id="{9AF9BAE5-A700-7F35-46B3-F16C213DD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6413500"/>
            <a:ext cx="317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Write</a:t>
            </a:r>
            <a:endParaRPr lang="en-US" altLang="en-US" sz="4000"/>
          </a:p>
        </p:txBody>
      </p:sp>
      <p:sp>
        <p:nvSpPr>
          <p:cNvPr id="39032" name="Line 120">
            <a:extLst>
              <a:ext uri="{FF2B5EF4-FFF2-40B4-BE49-F238E27FC236}">
                <a16:creationId xmlns:a16="http://schemas.microsoft.com/office/drawing/2014/main" id="{74FCC325-5567-ED52-CA70-C994A79989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5363" y="6426200"/>
            <a:ext cx="266700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33" name="Rectangle 121">
            <a:extLst>
              <a:ext uri="{FF2B5EF4-FFF2-40B4-BE49-F238E27FC236}">
                <a16:creationId xmlns:a16="http://schemas.microsoft.com/office/drawing/2014/main" id="{B9BF9C64-1A94-AAAB-783B-E23119435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5738" y="5197475"/>
            <a:ext cx="330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Read/</a:t>
            </a:r>
            <a:endParaRPr lang="en-US" altLang="en-US" sz="4000"/>
          </a:p>
        </p:txBody>
      </p:sp>
      <p:sp>
        <p:nvSpPr>
          <p:cNvPr id="39034" name="Rectangle 122">
            <a:extLst>
              <a:ext uri="{FF2B5EF4-FFF2-40B4-BE49-F238E27FC236}">
                <a16:creationId xmlns:a16="http://schemas.microsoft.com/office/drawing/2014/main" id="{BA96A238-8649-DBD8-7E2D-D3B1236F3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5738" y="5319713"/>
            <a:ext cx="317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u="none" baseline="0">
                <a:solidFill>
                  <a:srgbClr val="000000"/>
                </a:solidFill>
                <a:latin typeface="TimesTen" pitchFamily="18" charset="0"/>
              </a:rPr>
              <a:t>Write</a:t>
            </a:r>
            <a:endParaRPr lang="en-US" altLang="en-US" sz="4000"/>
          </a:p>
        </p:txBody>
      </p:sp>
      <p:sp>
        <p:nvSpPr>
          <p:cNvPr id="39035" name="Line 123">
            <a:extLst>
              <a:ext uri="{FF2B5EF4-FFF2-40B4-BE49-F238E27FC236}">
                <a16:creationId xmlns:a16="http://schemas.microsoft.com/office/drawing/2014/main" id="{AF69F800-16E0-5FB7-5E19-BC5E98FDF2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5738" y="5330825"/>
            <a:ext cx="266700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36" name="Oval 124">
            <a:extLst>
              <a:ext uri="{FF2B5EF4-FFF2-40B4-BE49-F238E27FC236}">
                <a16:creationId xmlns:a16="http://schemas.microsoft.com/office/drawing/2014/main" id="{480D31E4-810C-C980-1F52-DA8A0699C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1963" y="2447925"/>
            <a:ext cx="41275" cy="412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037" name="Oval 125">
            <a:extLst>
              <a:ext uri="{FF2B5EF4-FFF2-40B4-BE49-F238E27FC236}">
                <a16:creationId xmlns:a16="http://schemas.microsoft.com/office/drawing/2014/main" id="{C7DC7EEA-55AA-A634-FD6F-DC5439324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1963" y="2533650"/>
            <a:ext cx="41275" cy="412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038" name="Oval 126">
            <a:extLst>
              <a:ext uri="{FF2B5EF4-FFF2-40B4-BE49-F238E27FC236}">
                <a16:creationId xmlns:a16="http://schemas.microsoft.com/office/drawing/2014/main" id="{59B6B9AD-348F-ACE3-6480-BF127034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1963" y="2622550"/>
            <a:ext cx="41275" cy="381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039" name="Oval 127">
            <a:extLst>
              <a:ext uri="{FF2B5EF4-FFF2-40B4-BE49-F238E27FC236}">
                <a16:creationId xmlns:a16="http://schemas.microsoft.com/office/drawing/2014/main" id="{B4C27A43-D897-4030-0CC4-97553B109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863" y="2930525"/>
            <a:ext cx="41275" cy="381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040" name="Oval 128">
            <a:extLst>
              <a:ext uri="{FF2B5EF4-FFF2-40B4-BE49-F238E27FC236}">
                <a16:creationId xmlns:a16="http://schemas.microsoft.com/office/drawing/2014/main" id="{2A39E628-CE7A-E7C5-AB4F-0B32701A8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863" y="3014663"/>
            <a:ext cx="41275" cy="3968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041" name="Oval 129">
            <a:extLst>
              <a:ext uri="{FF2B5EF4-FFF2-40B4-BE49-F238E27FC236}">
                <a16:creationId xmlns:a16="http://schemas.microsoft.com/office/drawing/2014/main" id="{B0B9A48A-ABBB-AC04-E4BC-AFD48FD91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863" y="3100388"/>
            <a:ext cx="41275" cy="412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042" name="Oval 130">
            <a:extLst>
              <a:ext uri="{FF2B5EF4-FFF2-40B4-BE49-F238E27FC236}">
                <a16:creationId xmlns:a16="http://schemas.microsoft.com/office/drawing/2014/main" id="{F5F2B8E8-4EF5-F195-3924-C0E034FA6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850" y="3346450"/>
            <a:ext cx="41275" cy="3968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043" name="Oval 131">
            <a:extLst>
              <a:ext uri="{FF2B5EF4-FFF2-40B4-BE49-F238E27FC236}">
                <a16:creationId xmlns:a16="http://schemas.microsoft.com/office/drawing/2014/main" id="{B05A6885-5CEB-F2ED-AB93-464B2DCB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850" y="3432175"/>
            <a:ext cx="41275" cy="3968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044" name="Oval 132">
            <a:extLst>
              <a:ext uri="{FF2B5EF4-FFF2-40B4-BE49-F238E27FC236}">
                <a16:creationId xmlns:a16="http://schemas.microsoft.com/office/drawing/2014/main" id="{A6B3011C-D8F3-1C2E-844E-66FB3F89B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850" y="3517900"/>
            <a:ext cx="41275" cy="412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045" name="Oval 133">
            <a:extLst>
              <a:ext uri="{FF2B5EF4-FFF2-40B4-BE49-F238E27FC236}">
                <a16:creationId xmlns:a16="http://schemas.microsoft.com/office/drawing/2014/main" id="{7F25A232-9DA1-A9CA-2FDE-6EBEE7CD4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570288"/>
            <a:ext cx="38100" cy="381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046" name="Oval 134">
            <a:extLst>
              <a:ext uri="{FF2B5EF4-FFF2-40B4-BE49-F238E27FC236}">
                <a16:creationId xmlns:a16="http://schemas.microsoft.com/office/drawing/2014/main" id="{13642F5A-526F-8521-414A-392775D09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654425"/>
            <a:ext cx="38100" cy="412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047" name="Oval 135">
            <a:extLst>
              <a:ext uri="{FF2B5EF4-FFF2-40B4-BE49-F238E27FC236}">
                <a16:creationId xmlns:a16="http://schemas.microsoft.com/office/drawing/2014/main" id="{05AAD7F9-8126-DBA9-AD0E-AB93F1872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740150"/>
            <a:ext cx="38100" cy="412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>
            <a:extLst>
              <a:ext uri="{FF2B5EF4-FFF2-40B4-BE49-F238E27FC236}">
                <a16:creationId xmlns:a16="http://schemas.microsoft.com/office/drawing/2014/main" id="{719730AB-F6CA-420A-DAD6-BAF7CEB4E6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u="none" baseline="0"/>
              <a:t>Chapter 9   </a:t>
            </a:r>
            <a:fld id="{61141D98-236E-423D-B7D1-688BA32D7974}" type="slidenum">
              <a:rPr lang="en-US" altLang="en-US" sz="1600" b="0" u="none" baseline="0" smtClean="0"/>
              <a:pPr/>
              <a:t>18</a:t>
            </a:fld>
            <a:endParaRPr lang="en-US" altLang="en-US" sz="1600" b="0" u="none" baseline="0"/>
          </a:p>
        </p:txBody>
      </p:sp>
      <p:sp>
        <p:nvSpPr>
          <p:cNvPr id="41987" name="Freeform 9">
            <a:extLst>
              <a:ext uri="{FF2B5EF4-FFF2-40B4-BE49-F238E27FC236}">
                <a16:creationId xmlns:a16="http://schemas.microsoft.com/office/drawing/2014/main" id="{66A43CAE-D5D9-5275-A450-EBDE848C9D41}"/>
              </a:ext>
            </a:extLst>
          </p:cNvPr>
          <p:cNvSpPr>
            <a:spLocks/>
          </p:cNvSpPr>
          <p:nvPr/>
        </p:nvSpPr>
        <p:spPr bwMode="auto">
          <a:xfrm>
            <a:off x="4689475" y="2330450"/>
            <a:ext cx="3792538" cy="376238"/>
          </a:xfrm>
          <a:custGeom>
            <a:avLst/>
            <a:gdLst>
              <a:gd name="T0" fmla="*/ 2147483646 w 2389"/>
              <a:gd name="T1" fmla="*/ 597278619 h 237"/>
              <a:gd name="T2" fmla="*/ 143649719 w 2389"/>
              <a:gd name="T3" fmla="*/ 597278619 h 237"/>
              <a:gd name="T4" fmla="*/ 0 w 2389"/>
              <a:gd name="T5" fmla="*/ 279738509 h 237"/>
              <a:gd name="T6" fmla="*/ 136088455 w 2389"/>
              <a:gd name="T7" fmla="*/ 0 h 237"/>
              <a:gd name="T8" fmla="*/ 2147483646 w 2389"/>
              <a:gd name="T9" fmla="*/ 0 h 237"/>
              <a:gd name="T10" fmla="*/ 2147483646 w 2389"/>
              <a:gd name="T11" fmla="*/ 597278619 h 2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89" h="237">
                <a:moveTo>
                  <a:pt x="2389" y="237"/>
                </a:moveTo>
                <a:lnTo>
                  <a:pt x="57" y="237"/>
                </a:lnTo>
                <a:lnTo>
                  <a:pt x="0" y="111"/>
                </a:lnTo>
                <a:lnTo>
                  <a:pt x="54" y="0"/>
                </a:lnTo>
                <a:lnTo>
                  <a:pt x="2389" y="0"/>
                </a:lnTo>
                <a:lnTo>
                  <a:pt x="2389" y="237"/>
                </a:lnTo>
                <a:close/>
              </a:path>
            </a:pathLst>
          </a:custGeom>
          <a:solidFill>
            <a:schemeClr val="hlink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AC479C91-B578-E83A-169B-BE7380E2C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 RAM Read Timing 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4306881F-2FBF-9BC7-2FAB-38A7B71D8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738" y="6288088"/>
            <a:ext cx="815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</a:rPr>
              <a:t>Read cycle</a:t>
            </a:r>
            <a:endParaRPr lang="en-US" altLang="en-US"/>
          </a:p>
        </p:txBody>
      </p:sp>
      <p:sp>
        <p:nvSpPr>
          <p:cNvPr id="41990" name="Freeform 6">
            <a:extLst>
              <a:ext uri="{FF2B5EF4-FFF2-40B4-BE49-F238E27FC236}">
                <a16:creationId xmlns:a16="http://schemas.microsoft.com/office/drawing/2014/main" id="{F819DC0E-087B-64CF-3B55-4318119B3B5B}"/>
              </a:ext>
            </a:extLst>
          </p:cNvPr>
          <p:cNvSpPr>
            <a:spLocks/>
          </p:cNvSpPr>
          <p:nvPr/>
        </p:nvSpPr>
        <p:spPr bwMode="auto">
          <a:xfrm>
            <a:off x="1304925" y="1716088"/>
            <a:ext cx="7165975" cy="317500"/>
          </a:xfrm>
          <a:custGeom>
            <a:avLst/>
            <a:gdLst>
              <a:gd name="T0" fmla="*/ 0 w 4514"/>
              <a:gd name="T1" fmla="*/ 504031250 h 200"/>
              <a:gd name="T2" fmla="*/ 567035950 w 4514"/>
              <a:gd name="T3" fmla="*/ 504031250 h 200"/>
              <a:gd name="T4" fmla="*/ 844253138 w 4514"/>
              <a:gd name="T5" fmla="*/ 0 h 200"/>
              <a:gd name="T6" fmla="*/ 1779230313 w 4514"/>
              <a:gd name="T7" fmla="*/ 0 h 200"/>
              <a:gd name="T8" fmla="*/ 2058968450 w 4514"/>
              <a:gd name="T9" fmla="*/ 504031250 h 200"/>
              <a:gd name="T10" fmla="*/ 2147483646 w 4514"/>
              <a:gd name="T11" fmla="*/ 504031250 h 200"/>
              <a:gd name="T12" fmla="*/ 2147483646 w 4514"/>
              <a:gd name="T13" fmla="*/ 0 h 200"/>
              <a:gd name="T14" fmla="*/ 2147483646 w 4514"/>
              <a:gd name="T15" fmla="*/ 0 h 200"/>
              <a:gd name="T16" fmla="*/ 2147483646 w 4514"/>
              <a:gd name="T17" fmla="*/ 504031250 h 200"/>
              <a:gd name="T18" fmla="*/ 2147483646 w 4514"/>
              <a:gd name="T19" fmla="*/ 504031250 h 200"/>
              <a:gd name="T20" fmla="*/ 2147483646 w 4514"/>
              <a:gd name="T21" fmla="*/ 0 h 200"/>
              <a:gd name="T22" fmla="*/ 2147483646 w 4514"/>
              <a:gd name="T23" fmla="*/ 0 h 200"/>
              <a:gd name="T24" fmla="*/ 2147483646 w 4514"/>
              <a:gd name="T25" fmla="*/ 504031250 h 200"/>
              <a:gd name="T26" fmla="*/ 2147483646 w 4514"/>
              <a:gd name="T27" fmla="*/ 504031250 h 200"/>
              <a:gd name="T28" fmla="*/ 2147483646 w 4514"/>
              <a:gd name="T29" fmla="*/ 0 h 200"/>
              <a:gd name="T30" fmla="*/ 2147483646 w 4514"/>
              <a:gd name="T31" fmla="*/ 0 h 200"/>
              <a:gd name="T32" fmla="*/ 2147483646 w 4514"/>
              <a:gd name="T33" fmla="*/ 504031250 h 200"/>
              <a:gd name="T34" fmla="*/ 2147483646 w 4514"/>
              <a:gd name="T35" fmla="*/ 504031250 h 200"/>
              <a:gd name="T36" fmla="*/ 2147483646 w 4514"/>
              <a:gd name="T37" fmla="*/ 0 h 200"/>
              <a:gd name="T38" fmla="*/ 2147483646 w 4514"/>
              <a:gd name="T39" fmla="*/ 0 h 200"/>
              <a:gd name="T40" fmla="*/ 2147483646 w 4514"/>
              <a:gd name="T41" fmla="*/ 504031250 h 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4514" h="200">
                <a:moveTo>
                  <a:pt x="0" y="200"/>
                </a:moveTo>
                <a:lnTo>
                  <a:pt x="225" y="200"/>
                </a:lnTo>
                <a:lnTo>
                  <a:pt x="335" y="0"/>
                </a:lnTo>
                <a:lnTo>
                  <a:pt x="706" y="0"/>
                </a:lnTo>
                <a:lnTo>
                  <a:pt x="817" y="200"/>
                </a:lnTo>
                <a:lnTo>
                  <a:pt x="1147" y="200"/>
                </a:lnTo>
                <a:lnTo>
                  <a:pt x="1254" y="0"/>
                </a:lnTo>
                <a:lnTo>
                  <a:pt x="1628" y="0"/>
                </a:lnTo>
                <a:lnTo>
                  <a:pt x="1739" y="200"/>
                </a:lnTo>
                <a:lnTo>
                  <a:pt x="2065" y="200"/>
                </a:lnTo>
                <a:lnTo>
                  <a:pt x="2183" y="0"/>
                </a:lnTo>
                <a:lnTo>
                  <a:pt x="2553" y="0"/>
                </a:lnTo>
                <a:lnTo>
                  <a:pt x="2664" y="200"/>
                </a:lnTo>
                <a:lnTo>
                  <a:pt x="2994" y="200"/>
                </a:lnTo>
                <a:lnTo>
                  <a:pt x="3108" y="0"/>
                </a:lnTo>
                <a:lnTo>
                  <a:pt x="3478" y="0"/>
                </a:lnTo>
                <a:lnTo>
                  <a:pt x="3589" y="200"/>
                </a:lnTo>
                <a:lnTo>
                  <a:pt x="3919" y="200"/>
                </a:lnTo>
                <a:lnTo>
                  <a:pt x="4033" y="0"/>
                </a:lnTo>
                <a:lnTo>
                  <a:pt x="4404" y="0"/>
                </a:lnTo>
                <a:lnTo>
                  <a:pt x="4514" y="200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1" name="Freeform 7">
            <a:extLst>
              <a:ext uri="{FF2B5EF4-FFF2-40B4-BE49-F238E27FC236}">
                <a16:creationId xmlns:a16="http://schemas.microsoft.com/office/drawing/2014/main" id="{6E925A1B-9F4C-6842-943E-57350B56B988}"/>
              </a:ext>
            </a:extLst>
          </p:cNvPr>
          <p:cNvSpPr>
            <a:spLocks/>
          </p:cNvSpPr>
          <p:nvPr/>
        </p:nvSpPr>
        <p:spPr bwMode="auto">
          <a:xfrm>
            <a:off x="1293813" y="4306888"/>
            <a:ext cx="7116762" cy="327025"/>
          </a:xfrm>
          <a:custGeom>
            <a:avLst/>
            <a:gdLst>
              <a:gd name="T0" fmla="*/ 0 w 4483"/>
              <a:gd name="T1" fmla="*/ 0 h 206"/>
              <a:gd name="T2" fmla="*/ 2147483646 w 4483"/>
              <a:gd name="T3" fmla="*/ 0 h 206"/>
              <a:gd name="T4" fmla="*/ 2147483646 w 4483"/>
              <a:gd name="T5" fmla="*/ 519152188 h 206"/>
              <a:gd name="T6" fmla="*/ 2147483646 w 4483"/>
              <a:gd name="T7" fmla="*/ 519152188 h 206"/>
              <a:gd name="T8" fmla="*/ 2147483646 w 4483"/>
              <a:gd name="T9" fmla="*/ 32762825 h 206"/>
              <a:gd name="T10" fmla="*/ 2147483646 w 4483"/>
              <a:gd name="T11" fmla="*/ 32762825 h 2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83" h="206">
                <a:moveTo>
                  <a:pt x="0" y="0"/>
                </a:moveTo>
                <a:lnTo>
                  <a:pt x="2126" y="0"/>
                </a:lnTo>
                <a:lnTo>
                  <a:pt x="2243" y="206"/>
                </a:lnTo>
                <a:lnTo>
                  <a:pt x="3599" y="206"/>
                </a:lnTo>
                <a:lnTo>
                  <a:pt x="3704" y="13"/>
                </a:lnTo>
                <a:lnTo>
                  <a:pt x="4483" y="13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Line 8">
            <a:extLst>
              <a:ext uri="{FF2B5EF4-FFF2-40B4-BE49-F238E27FC236}">
                <a16:creationId xmlns:a16="http://schemas.microsoft.com/office/drawing/2014/main" id="{45794F27-0BA5-7A5C-6FB6-F725EFB54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3975" y="4956175"/>
            <a:ext cx="7132638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Freeform 10">
            <a:extLst>
              <a:ext uri="{FF2B5EF4-FFF2-40B4-BE49-F238E27FC236}">
                <a16:creationId xmlns:a16="http://schemas.microsoft.com/office/drawing/2014/main" id="{B3266B62-C999-CB5E-EF40-074C420CF8B4}"/>
              </a:ext>
            </a:extLst>
          </p:cNvPr>
          <p:cNvSpPr>
            <a:spLocks/>
          </p:cNvSpPr>
          <p:nvPr/>
        </p:nvSpPr>
        <p:spPr bwMode="auto">
          <a:xfrm>
            <a:off x="6419850" y="5610225"/>
            <a:ext cx="1155700" cy="371475"/>
          </a:xfrm>
          <a:custGeom>
            <a:avLst/>
            <a:gdLst>
              <a:gd name="T0" fmla="*/ 1701106263 w 728"/>
              <a:gd name="T1" fmla="*/ 589716563 h 234"/>
              <a:gd name="T2" fmla="*/ 136088438 w 728"/>
              <a:gd name="T3" fmla="*/ 589716563 h 234"/>
              <a:gd name="T4" fmla="*/ 0 w 728"/>
              <a:gd name="T5" fmla="*/ 302418750 h 234"/>
              <a:gd name="T6" fmla="*/ 151209375 w 728"/>
              <a:gd name="T7" fmla="*/ 0 h 234"/>
              <a:gd name="T8" fmla="*/ 1668343438 w 728"/>
              <a:gd name="T9" fmla="*/ 0 h 234"/>
              <a:gd name="T10" fmla="*/ 1834673750 w 728"/>
              <a:gd name="T11" fmla="*/ 302418750 h 234"/>
              <a:gd name="T12" fmla="*/ 1701106263 w 728"/>
              <a:gd name="T13" fmla="*/ 589716563 h 23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8" h="234">
                <a:moveTo>
                  <a:pt x="675" y="234"/>
                </a:moveTo>
                <a:lnTo>
                  <a:pt x="54" y="234"/>
                </a:lnTo>
                <a:lnTo>
                  <a:pt x="0" y="120"/>
                </a:lnTo>
                <a:lnTo>
                  <a:pt x="60" y="0"/>
                </a:lnTo>
                <a:lnTo>
                  <a:pt x="662" y="0"/>
                </a:lnTo>
                <a:lnTo>
                  <a:pt x="728" y="120"/>
                </a:lnTo>
                <a:lnTo>
                  <a:pt x="675" y="234"/>
                </a:lnTo>
                <a:close/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4" name="Freeform 11">
            <a:extLst>
              <a:ext uri="{FF2B5EF4-FFF2-40B4-BE49-F238E27FC236}">
                <a16:creationId xmlns:a16="http://schemas.microsoft.com/office/drawing/2014/main" id="{FF0C4F5F-52B3-4FCF-17AD-31E2D3C45C87}"/>
              </a:ext>
            </a:extLst>
          </p:cNvPr>
          <p:cNvSpPr>
            <a:spLocks/>
          </p:cNvSpPr>
          <p:nvPr/>
        </p:nvSpPr>
        <p:spPr bwMode="auto">
          <a:xfrm>
            <a:off x="7575550" y="5619750"/>
            <a:ext cx="825500" cy="361950"/>
          </a:xfrm>
          <a:custGeom>
            <a:avLst/>
            <a:gdLst>
              <a:gd name="T0" fmla="*/ 1310481250 w 520"/>
              <a:gd name="T1" fmla="*/ 574595625 h 228"/>
              <a:gd name="T2" fmla="*/ 128528763 w 520"/>
              <a:gd name="T3" fmla="*/ 574595625 h 228"/>
              <a:gd name="T4" fmla="*/ 0 w 520"/>
              <a:gd name="T5" fmla="*/ 287297813 h 228"/>
              <a:gd name="T6" fmla="*/ 128528763 w 520"/>
              <a:gd name="T7" fmla="*/ 0 h 228"/>
              <a:gd name="T8" fmla="*/ 1310481250 w 520"/>
              <a:gd name="T9" fmla="*/ 0 h 228"/>
              <a:gd name="T10" fmla="*/ 1310481250 w 520"/>
              <a:gd name="T11" fmla="*/ 574595625 h 2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20" h="228">
                <a:moveTo>
                  <a:pt x="520" y="228"/>
                </a:moveTo>
                <a:lnTo>
                  <a:pt x="51" y="228"/>
                </a:lnTo>
                <a:lnTo>
                  <a:pt x="0" y="114"/>
                </a:lnTo>
                <a:lnTo>
                  <a:pt x="51" y="0"/>
                </a:lnTo>
                <a:lnTo>
                  <a:pt x="520" y="0"/>
                </a:lnTo>
                <a:lnTo>
                  <a:pt x="520" y="228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5" name="Freeform 12">
            <a:extLst>
              <a:ext uri="{FF2B5EF4-FFF2-40B4-BE49-F238E27FC236}">
                <a16:creationId xmlns:a16="http://schemas.microsoft.com/office/drawing/2014/main" id="{254C2773-858F-33B2-E73C-C6D3D99C83C1}"/>
              </a:ext>
            </a:extLst>
          </p:cNvPr>
          <p:cNvSpPr>
            <a:spLocks/>
          </p:cNvSpPr>
          <p:nvPr/>
        </p:nvSpPr>
        <p:spPr bwMode="auto">
          <a:xfrm>
            <a:off x="7575550" y="5619750"/>
            <a:ext cx="825500" cy="361950"/>
          </a:xfrm>
          <a:custGeom>
            <a:avLst/>
            <a:gdLst>
              <a:gd name="T0" fmla="*/ 1310481250 w 520"/>
              <a:gd name="T1" fmla="*/ 574595625 h 228"/>
              <a:gd name="T2" fmla="*/ 128528763 w 520"/>
              <a:gd name="T3" fmla="*/ 574595625 h 228"/>
              <a:gd name="T4" fmla="*/ 0 w 520"/>
              <a:gd name="T5" fmla="*/ 287297813 h 228"/>
              <a:gd name="T6" fmla="*/ 128528763 w 520"/>
              <a:gd name="T7" fmla="*/ 0 h 228"/>
              <a:gd name="T8" fmla="*/ 1310481250 w 520"/>
              <a:gd name="T9" fmla="*/ 0 h 228"/>
              <a:gd name="T10" fmla="*/ 1310481250 w 520"/>
              <a:gd name="T11" fmla="*/ 574595625 h 2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20" h="228">
                <a:moveTo>
                  <a:pt x="520" y="228"/>
                </a:moveTo>
                <a:lnTo>
                  <a:pt x="51" y="228"/>
                </a:lnTo>
                <a:lnTo>
                  <a:pt x="0" y="114"/>
                </a:lnTo>
                <a:lnTo>
                  <a:pt x="51" y="0"/>
                </a:lnTo>
                <a:lnTo>
                  <a:pt x="520" y="0"/>
                </a:lnTo>
                <a:lnTo>
                  <a:pt x="520" y="228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Line 13">
            <a:extLst>
              <a:ext uri="{FF2B5EF4-FFF2-40B4-BE49-F238E27FC236}">
                <a16:creationId xmlns:a16="http://schemas.microsoft.com/office/drawing/2014/main" id="{00012A5D-AB7F-4D90-9C9A-EAF9F0073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6413" y="1409700"/>
            <a:ext cx="1273175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7" name="Freeform 14">
            <a:extLst>
              <a:ext uri="{FF2B5EF4-FFF2-40B4-BE49-F238E27FC236}">
                <a16:creationId xmlns:a16="http://schemas.microsoft.com/office/drawing/2014/main" id="{2DC253C8-F04C-5DD2-4757-B5FAB340EFD6}"/>
              </a:ext>
            </a:extLst>
          </p:cNvPr>
          <p:cNvSpPr>
            <a:spLocks/>
          </p:cNvSpPr>
          <p:nvPr/>
        </p:nvSpPr>
        <p:spPr bwMode="auto">
          <a:xfrm>
            <a:off x="3019425" y="1370013"/>
            <a:ext cx="125413" cy="74612"/>
          </a:xfrm>
          <a:custGeom>
            <a:avLst/>
            <a:gdLst>
              <a:gd name="T0" fmla="*/ 100661490 w 25"/>
              <a:gd name="T1" fmla="*/ 197935688 h 15"/>
              <a:gd name="T2" fmla="*/ 0 w 25"/>
              <a:gd name="T3" fmla="*/ 0 h 15"/>
              <a:gd name="T4" fmla="*/ 0 w 25"/>
              <a:gd name="T5" fmla="*/ 0 h 15"/>
              <a:gd name="T6" fmla="*/ 301984471 w 25"/>
              <a:gd name="T7" fmla="*/ 123711670 h 15"/>
              <a:gd name="T8" fmla="*/ 629136823 w 25"/>
              <a:gd name="T9" fmla="*/ 197935688 h 15"/>
              <a:gd name="T10" fmla="*/ 301984471 w 25"/>
              <a:gd name="T11" fmla="*/ 247418366 h 15"/>
              <a:gd name="T12" fmla="*/ 0 w 25"/>
              <a:gd name="T13" fmla="*/ 371130036 h 15"/>
              <a:gd name="T14" fmla="*/ 0 w 25"/>
              <a:gd name="T15" fmla="*/ 371130036 h 15"/>
              <a:gd name="T16" fmla="*/ 100661490 w 25"/>
              <a:gd name="T17" fmla="*/ 197935688 h 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" h="15">
                <a:moveTo>
                  <a:pt x="4" y="8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2" y="5"/>
                  <a:pt x="12" y="5"/>
                  <a:pt x="12" y="5"/>
                </a:cubicBezTo>
                <a:cubicBezTo>
                  <a:pt x="16" y="6"/>
                  <a:pt x="20" y="7"/>
                  <a:pt x="25" y="8"/>
                </a:cubicBezTo>
                <a:cubicBezTo>
                  <a:pt x="20" y="9"/>
                  <a:pt x="16" y="10"/>
                  <a:pt x="12" y="1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lnTo>
                  <a:pt x="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Freeform 15">
            <a:extLst>
              <a:ext uri="{FF2B5EF4-FFF2-40B4-BE49-F238E27FC236}">
                <a16:creationId xmlns:a16="http://schemas.microsoft.com/office/drawing/2014/main" id="{8AE9FEAD-675E-C552-0C85-7A493749DBBE}"/>
              </a:ext>
            </a:extLst>
          </p:cNvPr>
          <p:cNvSpPr>
            <a:spLocks/>
          </p:cNvSpPr>
          <p:nvPr/>
        </p:nvSpPr>
        <p:spPr bwMode="auto">
          <a:xfrm>
            <a:off x="1685925" y="1370013"/>
            <a:ext cx="127000" cy="74612"/>
          </a:xfrm>
          <a:custGeom>
            <a:avLst/>
            <a:gdLst>
              <a:gd name="T0" fmla="*/ 541934400 w 25"/>
              <a:gd name="T1" fmla="*/ 197935688 h 15"/>
              <a:gd name="T2" fmla="*/ 645160000 w 25"/>
              <a:gd name="T3" fmla="*/ 371130036 h 15"/>
              <a:gd name="T4" fmla="*/ 645160000 w 25"/>
              <a:gd name="T5" fmla="*/ 371130036 h 15"/>
              <a:gd name="T6" fmla="*/ 335483200 w 25"/>
              <a:gd name="T7" fmla="*/ 247418366 h 15"/>
              <a:gd name="T8" fmla="*/ 0 w 25"/>
              <a:gd name="T9" fmla="*/ 197935688 h 15"/>
              <a:gd name="T10" fmla="*/ 335483200 w 25"/>
              <a:gd name="T11" fmla="*/ 123711670 h 15"/>
              <a:gd name="T12" fmla="*/ 645160000 w 25"/>
              <a:gd name="T13" fmla="*/ 0 h 15"/>
              <a:gd name="T14" fmla="*/ 645160000 w 25"/>
              <a:gd name="T15" fmla="*/ 0 h 15"/>
              <a:gd name="T16" fmla="*/ 541934400 w 25"/>
              <a:gd name="T17" fmla="*/ 197935688 h 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" h="15">
                <a:moveTo>
                  <a:pt x="21" y="8"/>
                </a:move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5" y="15"/>
                  <a:pt x="25" y="15"/>
                </a:cubicBezTo>
                <a:cubicBezTo>
                  <a:pt x="13" y="10"/>
                  <a:pt x="13" y="10"/>
                  <a:pt x="13" y="10"/>
                </a:cubicBezTo>
                <a:cubicBezTo>
                  <a:pt x="9" y="10"/>
                  <a:pt x="4" y="9"/>
                  <a:pt x="0" y="8"/>
                </a:cubicBezTo>
                <a:cubicBezTo>
                  <a:pt x="4" y="7"/>
                  <a:pt x="9" y="6"/>
                  <a:pt x="13" y="5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lnTo>
                  <a:pt x="21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9" name="Line 16">
            <a:extLst>
              <a:ext uri="{FF2B5EF4-FFF2-40B4-BE49-F238E27FC236}">
                <a16:creationId xmlns:a16="http://schemas.microsoft.com/office/drawing/2014/main" id="{AE1ED257-5F5C-9ACA-CED5-E88922EB5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6725" y="6157913"/>
            <a:ext cx="4632325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0" name="Freeform 17">
            <a:extLst>
              <a:ext uri="{FF2B5EF4-FFF2-40B4-BE49-F238E27FC236}">
                <a16:creationId xmlns:a16="http://schemas.microsoft.com/office/drawing/2014/main" id="{A80FCDF3-1D87-4F5D-E047-910FE08027C1}"/>
              </a:ext>
            </a:extLst>
          </p:cNvPr>
          <p:cNvSpPr>
            <a:spLocks/>
          </p:cNvSpPr>
          <p:nvPr/>
        </p:nvSpPr>
        <p:spPr bwMode="auto">
          <a:xfrm>
            <a:off x="6334125" y="6118225"/>
            <a:ext cx="125413" cy="74613"/>
          </a:xfrm>
          <a:custGeom>
            <a:avLst/>
            <a:gdLst>
              <a:gd name="T0" fmla="*/ 125829371 w 25"/>
              <a:gd name="T1" fmla="*/ 197943315 h 15"/>
              <a:gd name="T2" fmla="*/ 0 w 25"/>
              <a:gd name="T3" fmla="*/ 0 h 15"/>
              <a:gd name="T4" fmla="*/ 25167881 w 25"/>
              <a:gd name="T5" fmla="*/ 0 h 15"/>
              <a:gd name="T6" fmla="*/ 327152352 w 25"/>
              <a:gd name="T7" fmla="*/ 123713328 h 15"/>
              <a:gd name="T8" fmla="*/ 629136823 w 25"/>
              <a:gd name="T9" fmla="*/ 197943315 h 15"/>
              <a:gd name="T10" fmla="*/ 327152352 w 25"/>
              <a:gd name="T11" fmla="*/ 247426656 h 15"/>
              <a:gd name="T12" fmla="*/ 25167881 w 25"/>
              <a:gd name="T13" fmla="*/ 371139985 h 15"/>
              <a:gd name="T14" fmla="*/ 0 w 25"/>
              <a:gd name="T15" fmla="*/ 371139985 h 15"/>
              <a:gd name="T16" fmla="*/ 125829371 w 25"/>
              <a:gd name="T17" fmla="*/ 197943315 h 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" h="15">
                <a:moveTo>
                  <a:pt x="5" y="8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3" y="5"/>
                  <a:pt x="13" y="5"/>
                  <a:pt x="13" y="5"/>
                </a:cubicBezTo>
                <a:cubicBezTo>
                  <a:pt x="17" y="6"/>
                  <a:pt x="21" y="7"/>
                  <a:pt x="25" y="8"/>
                </a:cubicBezTo>
                <a:cubicBezTo>
                  <a:pt x="21" y="8"/>
                  <a:pt x="17" y="9"/>
                  <a:pt x="13" y="10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5"/>
                  <a:pt x="0" y="15"/>
                  <a:pt x="0" y="15"/>
                </a:cubicBezTo>
                <a:lnTo>
                  <a:pt x="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1" name="Freeform 18">
            <a:extLst>
              <a:ext uri="{FF2B5EF4-FFF2-40B4-BE49-F238E27FC236}">
                <a16:creationId xmlns:a16="http://schemas.microsoft.com/office/drawing/2014/main" id="{B149CD08-24C5-7010-6B59-617B5BED99C5}"/>
              </a:ext>
            </a:extLst>
          </p:cNvPr>
          <p:cNvSpPr>
            <a:spLocks/>
          </p:cNvSpPr>
          <p:nvPr/>
        </p:nvSpPr>
        <p:spPr bwMode="auto">
          <a:xfrm>
            <a:off x="1646238" y="6118225"/>
            <a:ext cx="125412" cy="74613"/>
          </a:xfrm>
          <a:custGeom>
            <a:avLst/>
            <a:gdLst>
              <a:gd name="T0" fmla="*/ 528466102 w 25"/>
              <a:gd name="T1" fmla="*/ 197943315 h 15"/>
              <a:gd name="T2" fmla="*/ 629126790 w 25"/>
              <a:gd name="T3" fmla="*/ 371139985 h 15"/>
              <a:gd name="T4" fmla="*/ 629126790 w 25"/>
              <a:gd name="T5" fmla="*/ 371139985 h 15"/>
              <a:gd name="T6" fmla="*/ 327144727 w 25"/>
              <a:gd name="T7" fmla="*/ 247426656 h 15"/>
              <a:gd name="T8" fmla="*/ 0 w 25"/>
              <a:gd name="T9" fmla="*/ 197943315 h 15"/>
              <a:gd name="T10" fmla="*/ 327144727 w 25"/>
              <a:gd name="T11" fmla="*/ 123713328 h 15"/>
              <a:gd name="T12" fmla="*/ 629126790 w 25"/>
              <a:gd name="T13" fmla="*/ 0 h 15"/>
              <a:gd name="T14" fmla="*/ 629126790 w 25"/>
              <a:gd name="T15" fmla="*/ 0 h 15"/>
              <a:gd name="T16" fmla="*/ 528466102 w 25"/>
              <a:gd name="T17" fmla="*/ 197943315 h 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" h="15">
                <a:moveTo>
                  <a:pt x="21" y="8"/>
                </a:move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5" y="15"/>
                  <a:pt x="25" y="15"/>
                </a:cubicBezTo>
                <a:cubicBezTo>
                  <a:pt x="13" y="10"/>
                  <a:pt x="13" y="10"/>
                  <a:pt x="13" y="10"/>
                </a:cubicBezTo>
                <a:cubicBezTo>
                  <a:pt x="9" y="9"/>
                  <a:pt x="4" y="8"/>
                  <a:pt x="0" y="8"/>
                </a:cubicBezTo>
                <a:cubicBezTo>
                  <a:pt x="4" y="7"/>
                  <a:pt x="9" y="6"/>
                  <a:pt x="13" y="5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lnTo>
                  <a:pt x="21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2" name="Freeform 19">
            <a:extLst>
              <a:ext uri="{FF2B5EF4-FFF2-40B4-BE49-F238E27FC236}">
                <a16:creationId xmlns:a16="http://schemas.microsoft.com/office/drawing/2014/main" id="{F447A1EF-2392-1FA4-D045-77DA628A88B5}"/>
              </a:ext>
            </a:extLst>
          </p:cNvPr>
          <p:cNvSpPr>
            <a:spLocks/>
          </p:cNvSpPr>
          <p:nvPr/>
        </p:nvSpPr>
        <p:spPr bwMode="auto">
          <a:xfrm>
            <a:off x="2274888" y="1328738"/>
            <a:ext cx="433387" cy="180975"/>
          </a:xfrm>
          <a:custGeom>
            <a:avLst/>
            <a:gdLst>
              <a:gd name="T0" fmla="*/ 688001069 w 273"/>
              <a:gd name="T1" fmla="*/ 0 h 114"/>
              <a:gd name="T2" fmla="*/ 0 w 273"/>
              <a:gd name="T3" fmla="*/ 0 h 114"/>
              <a:gd name="T4" fmla="*/ 0 w 273"/>
              <a:gd name="T5" fmla="*/ 287297813 h 114"/>
              <a:gd name="T6" fmla="*/ 688001069 w 273"/>
              <a:gd name="T7" fmla="*/ 287297813 h 114"/>
              <a:gd name="T8" fmla="*/ 688001069 w 273"/>
              <a:gd name="T9" fmla="*/ 0 h 114"/>
              <a:gd name="T10" fmla="*/ 688001069 w 273"/>
              <a:gd name="T11" fmla="*/ 0 h 1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73" h="114">
                <a:moveTo>
                  <a:pt x="273" y="0"/>
                </a:moveTo>
                <a:lnTo>
                  <a:pt x="0" y="0"/>
                </a:lnTo>
                <a:lnTo>
                  <a:pt x="0" y="114"/>
                </a:lnTo>
                <a:lnTo>
                  <a:pt x="273" y="114"/>
                </a:lnTo>
                <a:lnTo>
                  <a:pt x="2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3" name="Rectangle 20">
            <a:extLst>
              <a:ext uri="{FF2B5EF4-FFF2-40B4-BE49-F238E27FC236}">
                <a16:creationId xmlns:a16="http://schemas.microsoft.com/office/drawing/2014/main" id="{06F34C92-EF06-ADED-7FDB-5AA8F6035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300" y="1292225"/>
            <a:ext cx="3905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</a:rPr>
              <a:t>20 ns</a:t>
            </a:r>
            <a:endParaRPr lang="en-US" altLang="en-US"/>
          </a:p>
        </p:txBody>
      </p:sp>
      <p:sp>
        <p:nvSpPr>
          <p:cNvPr id="42004" name="Rectangle 21">
            <a:extLst>
              <a:ext uri="{FF2B5EF4-FFF2-40B4-BE49-F238E27FC236}">
                <a16:creationId xmlns:a16="http://schemas.microsoft.com/office/drawing/2014/main" id="{4D9F5F1C-ED04-5CE8-0E66-5C829BC35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063" y="1741488"/>
            <a:ext cx="2079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</a:rPr>
              <a:t>T1</a:t>
            </a:r>
            <a:endParaRPr lang="en-US" altLang="en-US"/>
          </a:p>
        </p:txBody>
      </p:sp>
      <p:sp>
        <p:nvSpPr>
          <p:cNvPr id="42005" name="Rectangle 22">
            <a:extLst>
              <a:ext uri="{FF2B5EF4-FFF2-40B4-BE49-F238E27FC236}">
                <a16:creationId xmlns:a16="http://schemas.microsoft.com/office/drawing/2014/main" id="{56BD4A89-D621-86D2-FFD1-94F860ECD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850" y="1741488"/>
            <a:ext cx="2079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</a:rPr>
              <a:t>T2</a:t>
            </a:r>
            <a:endParaRPr lang="en-US" altLang="en-US"/>
          </a:p>
        </p:txBody>
      </p:sp>
      <p:sp>
        <p:nvSpPr>
          <p:cNvPr id="42006" name="Rectangle 23">
            <a:extLst>
              <a:ext uri="{FF2B5EF4-FFF2-40B4-BE49-F238E27FC236}">
                <a16:creationId xmlns:a16="http://schemas.microsoft.com/office/drawing/2014/main" id="{91F34733-3A13-1709-0ABB-E7C9C8BBE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225" y="1741488"/>
            <a:ext cx="2079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</a:rPr>
              <a:t>T3</a:t>
            </a:r>
            <a:endParaRPr lang="en-US" altLang="en-US"/>
          </a:p>
        </p:txBody>
      </p:sp>
      <p:sp>
        <p:nvSpPr>
          <p:cNvPr id="42007" name="Rectangle 24">
            <a:extLst>
              <a:ext uri="{FF2B5EF4-FFF2-40B4-BE49-F238E27FC236}">
                <a16:creationId xmlns:a16="http://schemas.microsoft.com/office/drawing/2014/main" id="{E2A9F5BA-DA35-B111-DD67-81B70E8F1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013" y="1741488"/>
            <a:ext cx="2079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</a:rPr>
              <a:t>T4</a:t>
            </a:r>
            <a:endParaRPr lang="en-US" altLang="en-US"/>
          </a:p>
        </p:txBody>
      </p:sp>
      <p:sp>
        <p:nvSpPr>
          <p:cNvPr id="42008" name="Rectangle 25">
            <a:extLst>
              <a:ext uri="{FF2B5EF4-FFF2-40B4-BE49-F238E27FC236}">
                <a16:creationId xmlns:a16="http://schemas.microsoft.com/office/drawing/2014/main" id="{A9508C70-F014-BECC-DF01-D05A05E6D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1741488"/>
            <a:ext cx="2079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</a:rPr>
              <a:t>T1</a:t>
            </a:r>
            <a:endParaRPr lang="en-US" altLang="en-US"/>
          </a:p>
        </p:txBody>
      </p:sp>
      <p:sp>
        <p:nvSpPr>
          <p:cNvPr id="42009" name="Rectangle 26">
            <a:extLst>
              <a:ext uri="{FF2B5EF4-FFF2-40B4-BE49-F238E27FC236}">
                <a16:creationId xmlns:a16="http://schemas.microsoft.com/office/drawing/2014/main" id="{720059DA-7F27-42A3-A57E-10DCFAB63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450" y="5676900"/>
            <a:ext cx="784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</a:rPr>
              <a:t>Data valid</a:t>
            </a:r>
            <a:endParaRPr lang="en-US" altLang="en-US"/>
          </a:p>
        </p:txBody>
      </p:sp>
      <p:sp>
        <p:nvSpPr>
          <p:cNvPr id="42010" name="Freeform 27">
            <a:extLst>
              <a:ext uri="{FF2B5EF4-FFF2-40B4-BE49-F238E27FC236}">
                <a16:creationId xmlns:a16="http://schemas.microsoft.com/office/drawing/2014/main" id="{A26FA609-5832-4262-8592-76664756CD44}"/>
              </a:ext>
            </a:extLst>
          </p:cNvPr>
          <p:cNvSpPr>
            <a:spLocks/>
          </p:cNvSpPr>
          <p:nvPr/>
        </p:nvSpPr>
        <p:spPr bwMode="auto">
          <a:xfrm>
            <a:off x="3803650" y="6072188"/>
            <a:ext cx="438150" cy="180975"/>
          </a:xfrm>
          <a:custGeom>
            <a:avLst/>
            <a:gdLst>
              <a:gd name="T0" fmla="*/ 695563125 w 276"/>
              <a:gd name="T1" fmla="*/ 0 h 114"/>
              <a:gd name="T2" fmla="*/ 0 w 276"/>
              <a:gd name="T3" fmla="*/ 0 h 114"/>
              <a:gd name="T4" fmla="*/ 0 w 276"/>
              <a:gd name="T5" fmla="*/ 287297813 h 114"/>
              <a:gd name="T6" fmla="*/ 695563125 w 276"/>
              <a:gd name="T7" fmla="*/ 287297813 h 114"/>
              <a:gd name="T8" fmla="*/ 695563125 w 276"/>
              <a:gd name="T9" fmla="*/ 0 h 114"/>
              <a:gd name="T10" fmla="*/ 695563125 w 276"/>
              <a:gd name="T11" fmla="*/ 0 h 1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76" h="114">
                <a:moveTo>
                  <a:pt x="276" y="0"/>
                </a:moveTo>
                <a:lnTo>
                  <a:pt x="0" y="0"/>
                </a:lnTo>
                <a:lnTo>
                  <a:pt x="0" y="114"/>
                </a:lnTo>
                <a:lnTo>
                  <a:pt x="276" y="11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1" name="Rectangle 28">
            <a:extLst>
              <a:ext uri="{FF2B5EF4-FFF2-40B4-BE49-F238E27FC236}">
                <a16:creationId xmlns:a16="http://schemas.microsoft.com/office/drawing/2014/main" id="{32A5DC2E-AD57-84E0-2E90-9C74B92AA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75" y="6038850"/>
            <a:ext cx="3905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</a:rPr>
              <a:t>65 ns</a:t>
            </a:r>
            <a:endParaRPr lang="en-US" altLang="en-US"/>
          </a:p>
        </p:txBody>
      </p:sp>
      <p:sp>
        <p:nvSpPr>
          <p:cNvPr id="42012" name="Freeform 29">
            <a:extLst>
              <a:ext uri="{FF2B5EF4-FFF2-40B4-BE49-F238E27FC236}">
                <a16:creationId xmlns:a16="http://schemas.microsoft.com/office/drawing/2014/main" id="{21EE25F1-9CF4-E540-2FF3-1103B69EC745}"/>
              </a:ext>
            </a:extLst>
          </p:cNvPr>
          <p:cNvSpPr>
            <a:spLocks/>
          </p:cNvSpPr>
          <p:nvPr/>
        </p:nvSpPr>
        <p:spPr bwMode="auto">
          <a:xfrm>
            <a:off x="1323975" y="3019425"/>
            <a:ext cx="7097713" cy="377825"/>
          </a:xfrm>
          <a:custGeom>
            <a:avLst/>
            <a:gdLst>
              <a:gd name="T0" fmla="*/ 0 w 4471"/>
              <a:gd name="T1" fmla="*/ 0 h 238"/>
              <a:gd name="T2" fmla="*/ 2124492662 w 4471"/>
              <a:gd name="T3" fmla="*/ 0 h 238"/>
              <a:gd name="T4" fmla="*/ 2147483646 w 4471"/>
              <a:gd name="T5" fmla="*/ 599797188 h 238"/>
              <a:gd name="T6" fmla="*/ 2147483646 w 4471"/>
              <a:gd name="T7" fmla="*/ 599797188 h 238"/>
              <a:gd name="T8" fmla="*/ 2147483646 w 4471"/>
              <a:gd name="T9" fmla="*/ 0 h 238"/>
              <a:gd name="T10" fmla="*/ 2147483646 w 4471"/>
              <a:gd name="T11" fmla="*/ 0 h 2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71" h="238">
                <a:moveTo>
                  <a:pt x="0" y="0"/>
                </a:moveTo>
                <a:lnTo>
                  <a:pt x="843" y="0"/>
                </a:lnTo>
                <a:lnTo>
                  <a:pt x="1005" y="238"/>
                </a:lnTo>
                <a:lnTo>
                  <a:pt x="4068" y="238"/>
                </a:lnTo>
                <a:lnTo>
                  <a:pt x="4170" y="0"/>
                </a:lnTo>
                <a:lnTo>
                  <a:pt x="4471" y="0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3" name="Freeform 30">
            <a:extLst>
              <a:ext uri="{FF2B5EF4-FFF2-40B4-BE49-F238E27FC236}">
                <a16:creationId xmlns:a16="http://schemas.microsoft.com/office/drawing/2014/main" id="{924DAE15-B9AD-983F-02C7-8AEA518474A5}"/>
              </a:ext>
            </a:extLst>
          </p:cNvPr>
          <p:cNvSpPr>
            <a:spLocks/>
          </p:cNvSpPr>
          <p:nvPr/>
        </p:nvSpPr>
        <p:spPr bwMode="auto">
          <a:xfrm>
            <a:off x="1323975" y="3668713"/>
            <a:ext cx="7067550" cy="306387"/>
          </a:xfrm>
          <a:custGeom>
            <a:avLst/>
            <a:gdLst>
              <a:gd name="T0" fmla="*/ 0 w 4452"/>
              <a:gd name="T1" fmla="*/ 0 h 193"/>
              <a:gd name="T2" fmla="*/ 2147483646 w 4452"/>
              <a:gd name="T3" fmla="*/ 0 h 193"/>
              <a:gd name="T4" fmla="*/ 2147483646 w 4452"/>
              <a:gd name="T5" fmla="*/ 486388569 h 193"/>
              <a:gd name="T6" fmla="*/ 2147483646 w 4452"/>
              <a:gd name="T7" fmla="*/ 486388569 h 193"/>
              <a:gd name="T8" fmla="*/ 2147483646 w 4452"/>
              <a:gd name="T9" fmla="*/ 15120913 h 193"/>
              <a:gd name="T10" fmla="*/ 2147483646 w 4452"/>
              <a:gd name="T11" fmla="*/ 15120913 h 1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52" h="193">
                <a:moveTo>
                  <a:pt x="0" y="0"/>
                </a:moveTo>
                <a:lnTo>
                  <a:pt x="1654" y="0"/>
                </a:lnTo>
                <a:lnTo>
                  <a:pt x="1765" y="193"/>
                </a:lnTo>
                <a:lnTo>
                  <a:pt x="3790" y="193"/>
                </a:lnTo>
                <a:lnTo>
                  <a:pt x="3878" y="6"/>
                </a:lnTo>
                <a:lnTo>
                  <a:pt x="4452" y="6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4" name="Freeform 31">
            <a:extLst>
              <a:ext uri="{FF2B5EF4-FFF2-40B4-BE49-F238E27FC236}">
                <a16:creationId xmlns:a16="http://schemas.microsoft.com/office/drawing/2014/main" id="{509AE96B-D6C6-786F-B9FA-5CC1A4B68979}"/>
              </a:ext>
            </a:extLst>
          </p:cNvPr>
          <p:cNvSpPr>
            <a:spLocks/>
          </p:cNvSpPr>
          <p:nvPr/>
        </p:nvSpPr>
        <p:spPr bwMode="auto">
          <a:xfrm>
            <a:off x="1727200" y="2319338"/>
            <a:ext cx="2962275" cy="387350"/>
          </a:xfrm>
          <a:custGeom>
            <a:avLst/>
            <a:gdLst>
              <a:gd name="T0" fmla="*/ 2147483646 w 1866"/>
              <a:gd name="T1" fmla="*/ 614918125 h 244"/>
              <a:gd name="T2" fmla="*/ 2147483646 w 1866"/>
              <a:gd name="T3" fmla="*/ 614918125 h 244"/>
              <a:gd name="T4" fmla="*/ 2147483646 w 1866"/>
              <a:gd name="T5" fmla="*/ 0 h 244"/>
              <a:gd name="T6" fmla="*/ 136088438 w 1866"/>
              <a:gd name="T7" fmla="*/ 0 h 244"/>
              <a:gd name="T8" fmla="*/ 0 w 1866"/>
              <a:gd name="T9" fmla="*/ 279738138 h 244"/>
              <a:gd name="T10" fmla="*/ 126007813 w 1866"/>
              <a:gd name="T11" fmla="*/ 614918125 h 244"/>
              <a:gd name="T12" fmla="*/ 2147483646 w 1866"/>
              <a:gd name="T13" fmla="*/ 614918125 h 244"/>
              <a:gd name="T14" fmla="*/ 2147483646 w 1866"/>
              <a:gd name="T15" fmla="*/ 0 h 244"/>
              <a:gd name="T16" fmla="*/ 2147483646 w 1866"/>
              <a:gd name="T17" fmla="*/ 0 h 244"/>
              <a:gd name="T18" fmla="*/ 2147483646 w 1866"/>
              <a:gd name="T19" fmla="*/ 0 h 244"/>
              <a:gd name="T20" fmla="*/ 2147483646 w 1866"/>
              <a:gd name="T21" fmla="*/ 297378438 h 244"/>
              <a:gd name="T22" fmla="*/ 2147483646 w 1866"/>
              <a:gd name="T23" fmla="*/ 614918125 h 244"/>
              <a:gd name="T24" fmla="*/ 2147483646 w 1866"/>
              <a:gd name="T25" fmla="*/ 614918125 h 2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66" h="244">
                <a:moveTo>
                  <a:pt x="1714" y="244"/>
                </a:moveTo>
                <a:lnTo>
                  <a:pt x="995" y="244"/>
                </a:lnTo>
                <a:lnTo>
                  <a:pt x="890" y="0"/>
                </a:lnTo>
                <a:lnTo>
                  <a:pt x="54" y="0"/>
                </a:lnTo>
                <a:lnTo>
                  <a:pt x="0" y="111"/>
                </a:lnTo>
                <a:lnTo>
                  <a:pt x="50" y="244"/>
                </a:lnTo>
                <a:lnTo>
                  <a:pt x="887" y="244"/>
                </a:lnTo>
                <a:lnTo>
                  <a:pt x="991" y="0"/>
                </a:lnTo>
                <a:lnTo>
                  <a:pt x="1711" y="0"/>
                </a:lnTo>
                <a:lnTo>
                  <a:pt x="1818" y="0"/>
                </a:lnTo>
                <a:lnTo>
                  <a:pt x="1866" y="118"/>
                </a:lnTo>
                <a:lnTo>
                  <a:pt x="1818" y="244"/>
                </a:lnTo>
                <a:lnTo>
                  <a:pt x="1714" y="244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5" name="Rectangle 32">
            <a:extLst>
              <a:ext uri="{FF2B5EF4-FFF2-40B4-BE49-F238E27FC236}">
                <a16:creationId xmlns:a16="http://schemas.microsoft.com/office/drawing/2014/main" id="{A7297728-1BD8-ECC5-A551-0D4C8591B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975" y="5584825"/>
            <a:ext cx="3651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</a:rPr>
              <a:t>Hi-Z</a:t>
            </a:r>
            <a:endParaRPr lang="en-US" altLang="en-US"/>
          </a:p>
        </p:txBody>
      </p:sp>
      <p:sp>
        <p:nvSpPr>
          <p:cNvPr id="42016" name="Freeform 33">
            <a:extLst>
              <a:ext uri="{FF2B5EF4-FFF2-40B4-BE49-F238E27FC236}">
                <a16:creationId xmlns:a16="http://schemas.microsoft.com/office/drawing/2014/main" id="{EBFF948C-7E2E-2781-5579-2668B63B9F75}"/>
              </a:ext>
            </a:extLst>
          </p:cNvPr>
          <p:cNvSpPr>
            <a:spLocks/>
          </p:cNvSpPr>
          <p:nvPr/>
        </p:nvSpPr>
        <p:spPr bwMode="auto">
          <a:xfrm>
            <a:off x="1314450" y="2319338"/>
            <a:ext cx="412750" cy="403225"/>
          </a:xfrm>
          <a:custGeom>
            <a:avLst/>
            <a:gdLst>
              <a:gd name="T0" fmla="*/ 0 w 260"/>
              <a:gd name="T1" fmla="*/ 0 h 254"/>
              <a:gd name="T2" fmla="*/ 519152188 w 260"/>
              <a:gd name="T3" fmla="*/ 0 h 254"/>
              <a:gd name="T4" fmla="*/ 655240625 w 260"/>
              <a:gd name="T5" fmla="*/ 289818763 h 254"/>
              <a:gd name="T6" fmla="*/ 519152188 w 260"/>
              <a:gd name="T7" fmla="*/ 640119688 h 254"/>
              <a:gd name="T8" fmla="*/ 0 w 260"/>
              <a:gd name="T9" fmla="*/ 640119688 h 254"/>
              <a:gd name="T10" fmla="*/ 0 w 260"/>
              <a:gd name="T11" fmla="*/ 0 h 2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0" h="254">
                <a:moveTo>
                  <a:pt x="0" y="0"/>
                </a:moveTo>
                <a:lnTo>
                  <a:pt x="206" y="0"/>
                </a:lnTo>
                <a:lnTo>
                  <a:pt x="260" y="115"/>
                </a:lnTo>
                <a:lnTo>
                  <a:pt x="206" y="254"/>
                </a:lnTo>
                <a:lnTo>
                  <a:pt x="0" y="254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7" name="Freeform 34">
            <a:extLst>
              <a:ext uri="{FF2B5EF4-FFF2-40B4-BE49-F238E27FC236}">
                <a16:creationId xmlns:a16="http://schemas.microsoft.com/office/drawing/2014/main" id="{BC5F7D7A-4201-800F-4E29-5557E05CB497}"/>
              </a:ext>
            </a:extLst>
          </p:cNvPr>
          <p:cNvSpPr>
            <a:spLocks/>
          </p:cNvSpPr>
          <p:nvPr/>
        </p:nvSpPr>
        <p:spPr bwMode="auto">
          <a:xfrm>
            <a:off x="1314450" y="5594350"/>
            <a:ext cx="5105400" cy="387350"/>
          </a:xfrm>
          <a:custGeom>
            <a:avLst/>
            <a:gdLst>
              <a:gd name="T0" fmla="*/ 0 w 3216"/>
              <a:gd name="T1" fmla="*/ 287297813 h 244"/>
              <a:gd name="T2" fmla="*/ 2147483646 w 3216"/>
              <a:gd name="T3" fmla="*/ 287297813 h 244"/>
              <a:gd name="T4" fmla="*/ 2147483646 w 3216"/>
              <a:gd name="T5" fmla="*/ 0 h 244"/>
              <a:gd name="T6" fmla="*/ 2147483646 w 3216"/>
              <a:gd name="T7" fmla="*/ 0 h 244"/>
              <a:gd name="T8" fmla="*/ 2147483646 w 3216"/>
              <a:gd name="T9" fmla="*/ 327620313 h 244"/>
              <a:gd name="T10" fmla="*/ 2147483646 w 3216"/>
              <a:gd name="T11" fmla="*/ 614918125 h 244"/>
              <a:gd name="T12" fmla="*/ 2147483646 w 3216"/>
              <a:gd name="T13" fmla="*/ 614918125 h 244"/>
              <a:gd name="T14" fmla="*/ 2147483646 w 3216"/>
              <a:gd name="T15" fmla="*/ 287297813 h 244"/>
              <a:gd name="T16" fmla="*/ 0 w 3216"/>
              <a:gd name="T17" fmla="*/ 287297813 h 24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216" h="244">
                <a:moveTo>
                  <a:pt x="0" y="114"/>
                </a:moveTo>
                <a:lnTo>
                  <a:pt x="2490" y="114"/>
                </a:lnTo>
                <a:lnTo>
                  <a:pt x="2544" y="0"/>
                </a:lnTo>
                <a:lnTo>
                  <a:pt x="3165" y="0"/>
                </a:lnTo>
                <a:lnTo>
                  <a:pt x="3216" y="130"/>
                </a:lnTo>
                <a:lnTo>
                  <a:pt x="3165" y="244"/>
                </a:lnTo>
                <a:lnTo>
                  <a:pt x="2544" y="244"/>
                </a:lnTo>
                <a:lnTo>
                  <a:pt x="2490" y="114"/>
                </a:lnTo>
                <a:lnTo>
                  <a:pt x="0" y="114"/>
                </a:lnTo>
                <a:close/>
              </a:path>
            </a:pathLst>
          </a:custGeom>
          <a:solidFill>
            <a:srgbClr val="B2E2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8" name="Freeform 35">
            <a:extLst>
              <a:ext uri="{FF2B5EF4-FFF2-40B4-BE49-F238E27FC236}">
                <a16:creationId xmlns:a16="http://schemas.microsoft.com/office/drawing/2014/main" id="{95614DC1-DB91-FCED-F880-E1C084AE795E}"/>
              </a:ext>
            </a:extLst>
          </p:cNvPr>
          <p:cNvSpPr>
            <a:spLocks/>
          </p:cNvSpPr>
          <p:nvPr/>
        </p:nvSpPr>
        <p:spPr bwMode="auto">
          <a:xfrm>
            <a:off x="1314450" y="5594350"/>
            <a:ext cx="5105400" cy="387350"/>
          </a:xfrm>
          <a:custGeom>
            <a:avLst/>
            <a:gdLst>
              <a:gd name="T0" fmla="*/ 0 w 3216"/>
              <a:gd name="T1" fmla="*/ 287297813 h 244"/>
              <a:gd name="T2" fmla="*/ 2147483646 w 3216"/>
              <a:gd name="T3" fmla="*/ 287297813 h 244"/>
              <a:gd name="T4" fmla="*/ 2147483646 w 3216"/>
              <a:gd name="T5" fmla="*/ 0 h 244"/>
              <a:gd name="T6" fmla="*/ 2147483646 w 3216"/>
              <a:gd name="T7" fmla="*/ 0 h 244"/>
              <a:gd name="T8" fmla="*/ 2147483646 w 3216"/>
              <a:gd name="T9" fmla="*/ 327620313 h 244"/>
              <a:gd name="T10" fmla="*/ 2147483646 w 3216"/>
              <a:gd name="T11" fmla="*/ 614918125 h 244"/>
              <a:gd name="T12" fmla="*/ 2147483646 w 3216"/>
              <a:gd name="T13" fmla="*/ 614918125 h 244"/>
              <a:gd name="T14" fmla="*/ 2147483646 w 3216"/>
              <a:gd name="T15" fmla="*/ 287297813 h 2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216" h="244">
                <a:moveTo>
                  <a:pt x="0" y="114"/>
                </a:moveTo>
                <a:lnTo>
                  <a:pt x="2490" y="114"/>
                </a:lnTo>
                <a:lnTo>
                  <a:pt x="2544" y="0"/>
                </a:lnTo>
                <a:lnTo>
                  <a:pt x="3165" y="0"/>
                </a:lnTo>
                <a:lnTo>
                  <a:pt x="3216" y="130"/>
                </a:lnTo>
                <a:lnTo>
                  <a:pt x="3165" y="244"/>
                </a:lnTo>
                <a:lnTo>
                  <a:pt x="2544" y="244"/>
                </a:lnTo>
                <a:lnTo>
                  <a:pt x="2490" y="114"/>
                </a:lnTo>
              </a:path>
            </a:pathLst>
          </a:custGeom>
          <a:solidFill>
            <a:schemeClr val="hlink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9" name="Line 36">
            <a:extLst>
              <a:ext uri="{FF2B5EF4-FFF2-40B4-BE49-F238E27FC236}">
                <a16:creationId xmlns:a16="http://schemas.microsoft.com/office/drawing/2014/main" id="{CC7CFE3E-0437-46B9-45AD-C5BFB033551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138" y="4956175"/>
            <a:ext cx="398462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0" name="Rectangle 37">
            <a:extLst>
              <a:ext uri="{FF2B5EF4-FFF2-40B4-BE49-F238E27FC236}">
                <a16:creationId xmlns:a16="http://schemas.microsoft.com/office/drawing/2014/main" id="{7347817B-890F-5F26-1FDE-6397872FA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8" y="4743450"/>
            <a:ext cx="4445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</a:rPr>
              <a:t>Read/</a:t>
            </a:r>
            <a:endParaRPr lang="en-US" altLang="en-US"/>
          </a:p>
        </p:txBody>
      </p:sp>
      <p:sp>
        <p:nvSpPr>
          <p:cNvPr id="42021" name="Rectangle 38">
            <a:extLst>
              <a:ext uri="{FF2B5EF4-FFF2-40B4-BE49-F238E27FC236}">
                <a16:creationId xmlns:a16="http://schemas.microsoft.com/office/drawing/2014/main" id="{3D3B20E1-E515-D8A6-61C9-A380927C5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4938713"/>
            <a:ext cx="4445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</a:rPr>
              <a:t>Write</a:t>
            </a:r>
            <a:endParaRPr lang="en-US" altLang="en-US"/>
          </a:p>
        </p:txBody>
      </p:sp>
      <p:sp>
        <p:nvSpPr>
          <p:cNvPr id="42022" name="Rectangle 39">
            <a:extLst>
              <a:ext uri="{FF2B5EF4-FFF2-40B4-BE49-F238E27FC236}">
                <a16:creationId xmlns:a16="http://schemas.microsoft.com/office/drawing/2014/main" id="{A4FE7117-0327-EF28-6EF5-165876C7D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3" y="5564188"/>
            <a:ext cx="3651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</a:rPr>
              <a:t>Data</a:t>
            </a:r>
            <a:endParaRPr lang="en-US" altLang="en-US"/>
          </a:p>
        </p:txBody>
      </p:sp>
      <p:sp>
        <p:nvSpPr>
          <p:cNvPr id="42023" name="Rectangle 40">
            <a:extLst>
              <a:ext uri="{FF2B5EF4-FFF2-40B4-BE49-F238E27FC236}">
                <a16:creationId xmlns:a16="http://schemas.microsoft.com/office/drawing/2014/main" id="{E97C5659-D505-E1FC-DDDD-9AEFBA16C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5765800"/>
            <a:ext cx="5016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</a:rPr>
              <a:t>output</a:t>
            </a:r>
            <a:endParaRPr lang="en-US" altLang="en-US"/>
          </a:p>
        </p:txBody>
      </p:sp>
      <p:sp>
        <p:nvSpPr>
          <p:cNvPr id="42024" name="Rectangle 41">
            <a:extLst>
              <a:ext uri="{FF2B5EF4-FFF2-40B4-BE49-F238E27FC236}">
                <a16:creationId xmlns:a16="http://schemas.microsoft.com/office/drawing/2014/main" id="{CCA5BD58-2E5B-BD1F-0963-5DC050565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13" y="1708150"/>
            <a:ext cx="4445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</a:rPr>
              <a:t>Clock</a:t>
            </a:r>
            <a:endParaRPr lang="en-US" altLang="en-US"/>
          </a:p>
        </p:txBody>
      </p:sp>
      <p:sp>
        <p:nvSpPr>
          <p:cNvPr id="42025" name="Rectangle 42">
            <a:extLst>
              <a:ext uri="{FF2B5EF4-FFF2-40B4-BE49-F238E27FC236}">
                <a16:creationId xmlns:a16="http://schemas.microsoft.com/office/drawing/2014/main" id="{F3B7C149-9122-F21D-336D-376E3DBB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963" y="2306638"/>
            <a:ext cx="3460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</a:rPr>
              <a:t>Row</a:t>
            </a:r>
            <a:endParaRPr lang="en-US" altLang="en-US"/>
          </a:p>
        </p:txBody>
      </p:sp>
      <p:sp>
        <p:nvSpPr>
          <p:cNvPr id="42026" name="Rectangle 43">
            <a:extLst>
              <a:ext uri="{FF2B5EF4-FFF2-40B4-BE49-F238E27FC236}">
                <a16:creationId xmlns:a16="http://schemas.microsoft.com/office/drawing/2014/main" id="{8A949F75-A174-1E9A-D1FA-5F57F483E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0" y="2506663"/>
            <a:ext cx="6238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</a:rPr>
              <a:t>Address</a:t>
            </a:r>
            <a:endParaRPr lang="en-US" altLang="en-US"/>
          </a:p>
        </p:txBody>
      </p:sp>
      <p:sp>
        <p:nvSpPr>
          <p:cNvPr id="42027" name="Rectangle 44">
            <a:extLst>
              <a:ext uri="{FF2B5EF4-FFF2-40B4-BE49-F238E27FC236}">
                <a16:creationId xmlns:a16="http://schemas.microsoft.com/office/drawing/2014/main" id="{4951C8BD-7AA4-A0A5-B2A8-78C905A47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775" y="2300288"/>
            <a:ext cx="6111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</a:rPr>
              <a:t>Column</a:t>
            </a:r>
            <a:endParaRPr lang="en-US" altLang="en-US"/>
          </a:p>
        </p:txBody>
      </p:sp>
      <p:sp>
        <p:nvSpPr>
          <p:cNvPr id="42028" name="Rectangle 45">
            <a:extLst>
              <a:ext uri="{FF2B5EF4-FFF2-40B4-BE49-F238E27FC236}">
                <a16:creationId xmlns:a16="http://schemas.microsoft.com/office/drawing/2014/main" id="{656E2141-3892-BA78-C8F6-1A5208870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663" y="2500313"/>
            <a:ext cx="6238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</a:rPr>
              <a:t>Address</a:t>
            </a:r>
            <a:endParaRPr lang="en-US" altLang="en-US"/>
          </a:p>
        </p:txBody>
      </p:sp>
      <p:sp>
        <p:nvSpPr>
          <p:cNvPr id="42029" name="Rectangle 46">
            <a:extLst>
              <a:ext uri="{FF2B5EF4-FFF2-40B4-BE49-F238E27FC236}">
                <a16:creationId xmlns:a16="http://schemas.microsoft.com/office/drawing/2014/main" id="{9EB3BD02-B421-9A9B-77F1-D8EA6865E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75" y="3014663"/>
            <a:ext cx="355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</a:rPr>
              <a:t>RAS</a:t>
            </a:r>
            <a:endParaRPr lang="en-US" altLang="en-US"/>
          </a:p>
        </p:txBody>
      </p:sp>
      <p:sp>
        <p:nvSpPr>
          <p:cNvPr id="42030" name="Freeform 47">
            <a:extLst>
              <a:ext uri="{FF2B5EF4-FFF2-40B4-BE49-F238E27FC236}">
                <a16:creationId xmlns:a16="http://schemas.microsoft.com/office/drawing/2014/main" id="{BB5FFCB3-523D-5EF2-DC09-20922CF48C0A}"/>
              </a:ext>
            </a:extLst>
          </p:cNvPr>
          <p:cNvSpPr>
            <a:spLocks/>
          </p:cNvSpPr>
          <p:nvPr/>
        </p:nvSpPr>
        <p:spPr bwMode="auto">
          <a:xfrm>
            <a:off x="927100" y="3028950"/>
            <a:ext cx="322263" cy="1588"/>
          </a:xfrm>
          <a:custGeom>
            <a:avLst/>
            <a:gdLst>
              <a:gd name="T0" fmla="*/ 0 w 203"/>
              <a:gd name="T1" fmla="*/ 0 h 1588"/>
              <a:gd name="T2" fmla="*/ 511593306 w 203"/>
              <a:gd name="T3" fmla="*/ 0 h 1588"/>
              <a:gd name="T4" fmla="*/ 0 w 203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3" h="1588">
                <a:moveTo>
                  <a:pt x="0" y="0"/>
                </a:moveTo>
                <a:lnTo>
                  <a:pt x="20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1" name="Line 48">
            <a:extLst>
              <a:ext uri="{FF2B5EF4-FFF2-40B4-BE49-F238E27FC236}">
                <a16:creationId xmlns:a16="http://schemas.microsoft.com/office/drawing/2014/main" id="{AF8A4E36-C2CE-A8B3-2B12-1410635A2043}"/>
              </a:ext>
            </a:extLst>
          </p:cNvPr>
          <p:cNvSpPr>
            <a:spLocks noChangeShapeType="1"/>
          </p:cNvSpPr>
          <p:nvPr/>
        </p:nvSpPr>
        <p:spPr bwMode="auto">
          <a:xfrm>
            <a:off x="927100" y="3028950"/>
            <a:ext cx="322263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2" name="Rectangle 49">
            <a:extLst>
              <a:ext uri="{FF2B5EF4-FFF2-40B4-BE49-F238E27FC236}">
                <a16:creationId xmlns:a16="http://schemas.microsoft.com/office/drawing/2014/main" id="{19801FD8-C89E-F630-64F7-89C655D10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63" y="3676650"/>
            <a:ext cx="355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</a:rPr>
              <a:t>CAS</a:t>
            </a:r>
            <a:endParaRPr lang="en-US" altLang="en-US"/>
          </a:p>
        </p:txBody>
      </p:sp>
      <p:sp>
        <p:nvSpPr>
          <p:cNvPr id="42033" name="Freeform 50">
            <a:extLst>
              <a:ext uri="{FF2B5EF4-FFF2-40B4-BE49-F238E27FC236}">
                <a16:creationId xmlns:a16="http://schemas.microsoft.com/office/drawing/2014/main" id="{2619AA81-BCB6-C89D-4BE6-EE07DC8A5A80}"/>
              </a:ext>
            </a:extLst>
          </p:cNvPr>
          <p:cNvSpPr>
            <a:spLocks/>
          </p:cNvSpPr>
          <p:nvPr/>
        </p:nvSpPr>
        <p:spPr bwMode="auto">
          <a:xfrm>
            <a:off x="927100" y="3687763"/>
            <a:ext cx="322263" cy="1587"/>
          </a:xfrm>
          <a:custGeom>
            <a:avLst/>
            <a:gdLst>
              <a:gd name="T0" fmla="*/ 0 w 203"/>
              <a:gd name="T1" fmla="*/ 0 h 1587"/>
              <a:gd name="T2" fmla="*/ 511593306 w 203"/>
              <a:gd name="T3" fmla="*/ 0 h 1587"/>
              <a:gd name="T4" fmla="*/ 0 w 203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3" h="1587">
                <a:moveTo>
                  <a:pt x="0" y="0"/>
                </a:moveTo>
                <a:lnTo>
                  <a:pt x="20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4" name="Line 51">
            <a:extLst>
              <a:ext uri="{FF2B5EF4-FFF2-40B4-BE49-F238E27FC236}">
                <a16:creationId xmlns:a16="http://schemas.microsoft.com/office/drawing/2014/main" id="{41CEC188-2280-DBF5-4907-C8857C076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927100" y="3687763"/>
            <a:ext cx="322263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5" name="Rectangle 52">
            <a:extLst>
              <a:ext uri="{FF2B5EF4-FFF2-40B4-BE49-F238E27FC236}">
                <a16:creationId xmlns:a16="http://schemas.microsoft.com/office/drawing/2014/main" id="{1DEB4922-301D-5C45-35B4-A3DB0F5D3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2355850"/>
            <a:ext cx="6238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</a:rPr>
              <a:t>Address</a:t>
            </a:r>
            <a:endParaRPr lang="en-US" altLang="en-US"/>
          </a:p>
        </p:txBody>
      </p:sp>
      <p:sp>
        <p:nvSpPr>
          <p:cNvPr id="42036" name="Rectangle 53">
            <a:extLst>
              <a:ext uri="{FF2B5EF4-FFF2-40B4-BE49-F238E27FC236}">
                <a16:creationId xmlns:a16="http://schemas.microsoft.com/office/drawing/2014/main" id="{1E16AA0D-2C93-4CB1-E026-413CD9FCE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4281488"/>
            <a:ext cx="5508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</a:rPr>
              <a:t>Output</a:t>
            </a:r>
            <a:endParaRPr lang="en-US" altLang="en-US"/>
          </a:p>
        </p:txBody>
      </p:sp>
      <p:sp>
        <p:nvSpPr>
          <p:cNvPr id="42037" name="Rectangle 54">
            <a:extLst>
              <a:ext uri="{FF2B5EF4-FFF2-40B4-BE49-F238E27FC236}">
                <a16:creationId xmlns:a16="http://schemas.microsoft.com/office/drawing/2014/main" id="{D53DD3DC-F59B-EF6A-0AD9-B831A98F0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4478338"/>
            <a:ext cx="4937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</a:rPr>
              <a:t>enable</a:t>
            </a:r>
            <a:endParaRPr lang="en-US" altLang="en-US"/>
          </a:p>
        </p:txBody>
      </p:sp>
      <p:sp>
        <p:nvSpPr>
          <p:cNvPr id="42038" name="Freeform 55">
            <a:extLst>
              <a:ext uri="{FF2B5EF4-FFF2-40B4-BE49-F238E27FC236}">
                <a16:creationId xmlns:a16="http://schemas.microsoft.com/office/drawing/2014/main" id="{5F7FE8DB-07D9-F795-B570-86E6F97CDAED}"/>
              </a:ext>
            </a:extLst>
          </p:cNvPr>
          <p:cNvSpPr>
            <a:spLocks/>
          </p:cNvSpPr>
          <p:nvPr/>
        </p:nvSpPr>
        <p:spPr bwMode="auto">
          <a:xfrm>
            <a:off x="655638" y="4286250"/>
            <a:ext cx="558800" cy="1588"/>
          </a:xfrm>
          <a:custGeom>
            <a:avLst/>
            <a:gdLst>
              <a:gd name="T0" fmla="*/ 0 w 352"/>
              <a:gd name="T1" fmla="*/ 0 h 1588"/>
              <a:gd name="T2" fmla="*/ 887095000 w 352"/>
              <a:gd name="T3" fmla="*/ 0 h 1588"/>
              <a:gd name="T4" fmla="*/ 0 w 35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2" h="1588">
                <a:moveTo>
                  <a:pt x="0" y="0"/>
                </a:moveTo>
                <a:lnTo>
                  <a:pt x="3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9" name="Line 56">
            <a:extLst>
              <a:ext uri="{FF2B5EF4-FFF2-40B4-BE49-F238E27FC236}">
                <a16:creationId xmlns:a16="http://schemas.microsoft.com/office/drawing/2014/main" id="{F29EEEB4-15FD-7DB3-3972-105782422B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638" y="4286250"/>
            <a:ext cx="558800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5826-B3A7-10D8-E86F-D6FD9687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Soal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6042E-A820-3144-FC47-360609C13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400" b="0" dirty="0" err="1"/>
              <a:t>Berapa</a:t>
            </a:r>
            <a:r>
              <a:rPr lang="en-US" sz="2400" b="0" dirty="0"/>
              <a:t> </a:t>
            </a:r>
            <a:r>
              <a:rPr lang="en-US" sz="2400" b="0" dirty="0" err="1"/>
              <a:t>banyak</a:t>
            </a:r>
            <a:r>
              <a:rPr lang="en-US" sz="2400" b="0" dirty="0"/>
              <a:t> </a:t>
            </a:r>
            <a:r>
              <a:rPr lang="en-US" sz="2400" b="0" dirty="0" err="1"/>
              <a:t>saluran</a:t>
            </a:r>
            <a:r>
              <a:rPr lang="en-US" sz="2400" b="0" dirty="0"/>
              <a:t> (line) address yang </a:t>
            </a:r>
            <a:r>
              <a:rPr lang="en-US" sz="2400" b="0" dirty="0" err="1"/>
              <a:t>diperlukan</a:t>
            </a:r>
            <a:r>
              <a:rPr lang="en-US" sz="2400" b="0" dirty="0"/>
              <a:t> </a:t>
            </a:r>
            <a:r>
              <a:rPr lang="en-US" sz="2400" b="0" dirty="0" err="1"/>
              <a:t>untuk</a:t>
            </a:r>
            <a:r>
              <a:rPr lang="en-US" sz="2400" b="0" dirty="0"/>
              <a:t> </a:t>
            </a:r>
            <a:r>
              <a:rPr lang="en-US" sz="2400" b="0" dirty="0" err="1"/>
              <a:t>sejumlah</a:t>
            </a:r>
            <a:r>
              <a:rPr lang="en-US" sz="2400" b="0" dirty="0"/>
              <a:t> </a:t>
            </a:r>
            <a:r>
              <a:rPr lang="en-US" sz="2400" b="0" dirty="0" err="1"/>
              <a:t>lokasi</a:t>
            </a:r>
            <a:r>
              <a:rPr lang="en-US" sz="2400" b="0" dirty="0"/>
              <a:t> </a:t>
            </a:r>
            <a:r>
              <a:rPr lang="en-US" sz="2400" b="0" dirty="0" err="1"/>
              <a:t>berikut</a:t>
            </a:r>
            <a:r>
              <a:rPr lang="en-US" sz="2400" b="0" dirty="0"/>
              <a:t> </a:t>
            </a:r>
            <a:r>
              <a:rPr lang="en-US" sz="2400" b="0" dirty="0" err="1"/>
              <a:t>ini</a:t>
            </a:r>
            <a:r>
              <a:rPr lang="en-US" sz="2400" b="0" dirty="0"/>
              <a:t> </a:t>
            </a:r>
          </a:p>
          <a:p>
            <a:pPr marL="0" indent="0">
              <a:buNone/>
              <a:tabLst>
                <a:tab pos="231775" algn="l"/>
              </a:tabLst>
            </a:pPr>
            <a:r>
              <a:rPr lang="en-US" sz="2400" b="0" dirty="0"/>
              <a:t>	a. 1.024 </a:t>
            </a:r>
            <a:r>
              <a:rPr lang="en-US" sz="2400" b="0" dirty="0" err="1"/>
              <a:t>lokasi</a:t>
            </a:r>
            <a:r>
              <a:rPr lang="en-US" sz="2400" b="0" dirty="0"/>
              <a:t> </a:t>
            </a:r>
          </a:p>
          <a:p>
            <a:pPr marL="0" indent="0">
              <a:buNone/>
              <a:tabLst>
                <a:tab pos="231775" algn="l"/>
              </a:tabLst>
            </a:pPr>
            <a:r>
              <a:rPr lang="en-US" sz="2400" b="0" dirty="0"/>
              <a:t>	b. 8.192 </a:t>
            </a:r>
            <a:r>
              <a:rPr lang="en-US" sz="2400" b="0" dirty="0" err="1"/>
              <a:t>lokasi</a:t>
            </a:r>
            <a:r>
              <a:rPr lang="en-US" sz="2400" b="0" dirty="0"/>
              <a:t> </a:t>
            </a:r>
          </a:p>
          <a:p>
            <a:pPr marL="0" indent="0">
              <a:buNone/>
              <a:tabLst>
                <a:tab pos="231775" algn="l"/>
              </a:tabLst>
            </a:pPr>
            <a:r>
              <a:rPr lang="en-US" sz="2400" b="0" dirty="0"/>
              <a:t>	c. 65.536 </a:t>
            </a:r>
            <a:r>
              <a:rPr lang="en-US" sz="2400" b="0" dirty="0" err="1"/>
              <a:t>lokasi</a:t>
            </a:r>
            <a:endParaRPr lang="en-US" sz="2400" b="0" dirty="0"/>
          </a:p>
          <a:p>
            <a:pPr marL="231775" indent="-231775">
              <a:buNone/>
            </a:pPr>
            <a:r>
              <a:rPr lang="en-US" sz="2400" b="0" dirty="0"/>
              <a:t>2. </a:t>
            </a:r>
            <a:r>
              <a:rPr lang="en-US" sz="2400" b="0" dirty="0" err="1"/>
              <a:t>Berapa</a:t>
            </a:r>
            <a:r>
              <a:rPr lang="en-US" sz="2400" b="0" dirty="0"/>
              <a:t> </a:t>
            </a:r>
            <a:r>
              <a:rPr lang="en-US" sz="2400" b="0" dirty="0" err="1"/>
              <a:t>banyak</a:t>
            </a:r>
            <a:r>
              <a:rPr lang="en-US" sz="2400" b="0" dirty="0"/>
              <a:t> </a:t>
            </a:r>
            <a:r>
              <a:rPr lang="en-US" sz="2400" b="0" dirty="0" err="1"/>
              <a:t>lokasi</a:t>
            </a:r>
            <a:r>
              <a:rPr lang="en-US" sz="2400" b="0" dirty="0"/>
              <a:t> memory dan </a:t>
            </a:r>
            <a:r>
              <a:rPr lang="en-US" sz="2400" b="0" dirty="0" err="1"/>
              <a:t>berapa</a:t>
            </a:r>
            <a:r>
              <a:rPr lang="en-US" sz="2400" b="0" dirty="0"/>
              <a:t> </a:t>
            </a:r>
            <a:r>
              <a:rPr lang="en-US" sz="2400" b="0" dirty="0" err="1"/>
              <a:t>kapasitas</a:t>
            </a:r>
            <a:r>
              <a:rPr lang="en-US" sz="2400" b="0" dirty="0"/>
              <a:t> memory </a:t>
            </a:r>
            <a:r>
              <a:rPr lang="en-US" sz="2400" b="0" dirty="0" err="1"/>
              <a:t>untuk</a:t>
            </a:r>
            <a:r>
              <a:rPr lang="en-US" sz="2400" b="0" dirty="0"/>
              <a:t> </a:t>
            </a:r>
            <a:r>
              <a:rPr lang="en-US" sz="2400" b="0" dirty="0" err="1"/>
              <a:t>konfigurasi</a:t>
            </a:r>
            <a:r>
              <a:rPr lang="en-US" sz="2400" b="0" dirty="0"/>
              <a:t> RAM </a:t>
            </a:r>
            <a:r>
              <a:rPr lang="en-US" sz="2400" b="0" dirty="0" err="1"/>
              <a:t>berikut</a:t>
            </a:r>
            <a:r>
              <a:rPr lang="en-US" sz="2400" b="0" dirty="0"/>
              <a:t> </a:t>
            </a:r>
            <a:r>
              <a:rPr lang="en-US" sz="2400" b="0" dirty="0" err="1"/>
              <a:t>ini</a:t>
            </a:r>
            <a:r>
              <a:rPr lang="en-US" sz="2400" b="0" dirty="0"/>
              <a:t> :</a:t>
            </a:r>
          </a:p>
          <a:p>
            <a:pPr marL="231775" indent="-231775">
              <a:buNone/>
            </a:pPr>
            <a:r>
              <a:rPr lang="en-US" sz="2400" b="0" dirty="0"/>
              <a:t>  a. 2K x 1 </a:t>
            </a:r>
          </a:p>
          <a:p>
            <a:pPr marL="231775" indent="-231775">
              <a:buNone/>
            </a:pPr>
            <a:r>
              <a:rPr lang="en-US" sz="2400" b="0" dirty="0"/>
              <a:t>  b. 8K x 8 </a:t>
            </a:r>
          </a:p>
          <a:p>
            <a:pPr marL="231775" indent="-231775">
              <a:buNone/>
            </a:pPr>
            <a:r>
              <a:rPr lang="en-US" sz="2400" b="0" dirty="0"/>
              <a:t>  c. 4K x 8 </a:t>
            </a:r>
          </a:p>
          <a:p>
            <a:pPr marL="231775" indent="-231775">
              <a:buNone/>
            </a:pPr>
            <a:r>
              <a:rPr lang="en-US" sz="2400" b="0" dirty="0"/>
              <a:t>  d. 8K x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1AD37-899B-4BC6-B502-8EB798517D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Chapter 9   </a:t>
            </a:r>
            <a:fld id="{EF4079CC-C069-4098-961B-FA0A52006E96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568735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22013718-D759-7806-40E8-FBDF72AA01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u="none" baseline="0"/>
              <a:t>Chapter 9   </a:t>
            </a:r>
            <a:fld id="{D08E7E15-67DC-4EFC-AB33-1B0DF840162D}" type="slidenum">
              <a:rPr lang="en-US" altLang="en-US" sz="1600" b="0" u="none" baseline="0" smtClean="0"/>
              <a:pPr/>
              <a:t>2</a:t>
            </a:fld>
            <a:endParaRPr lang="en-US" altLang="en-US" sz="1600" b="0" u="none" baseline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01BF0898-6FCA-F8CC-E29E-F88E561667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Memory Definitions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DF0902CA-D4AD-D55E-6048-56F00ADB62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marL="342900" indent="-342900"/>
            <a:r>
              <a:rPr lang="en-US" altLang="en-US" sz="2400" u="sng">
                <a:cs typeface="Times New Roman" panose="02020603050405020304" pitchFamily="18" charset="0"/>
              </a:rPr>
              <a:t>Memory</a:t>
            </a:r>
            <a:r>
              <a:rPr lang="en-US" altLang="en-US" sz="2400">
                <a:cs typeface="Times New Roman" panose="02020603050405020304" pitchFamily="18" charset="0"/>
              </a:rPr>
              <a:t> ─ kumpulan </a:t>
            </a:r>
            <a:r>
              <a:rPr lang="en-US" altLang="en-US" sz="2400">
                <a:solidFill>
                  <a:srgbClr val="FF0000"/>
                </a:solidFill>
                <a:cs typeface="Times New Roman" panose="02020603050405020304" pitchFamily="18" charset="0"/>
              </a:rPr>
              <a:t>sel penyimpanan </a:t>
            </a:r>
            <a:r>
              <a:rPr lang="en-US" altLang="en-US" sz="2400">
                <a:cs typeface="Times New Roman" panose="02020603050405020304" pitchFamily="18" charset="0"/>
              </a:rPr>
              <a:t>bersama dengan </a:t>
            </a:r>
            <a:r>
              <a:rPr lang="en-US" altLang="en-US" sz="2400">
                <a:solidFill>
                  <a:srgbClr val="FF0000"/>
                </a:solidFill>
                <a:cs typeface="Times New Roman" panose="02020603050405020304" pitchFamily="18" charset="0"/>
              </a:rPr>
              <a:t>sirkuit</a:t>
            </a:r>
            <a:r>
              <a:rPr lang="en-US" altLang="en-US" sz="2400">
                <a:cs typeface="Times New Roman" panose="02020603050405020304" pitchFamily="18" charset="0"/>
              </a:rPr>
              <a:t> yang diperlukan untuk mentransfer informasi ke dan dari sel tersebut.</a:t>
            </a:r>
          </a:p>
          <a:p>
            <a:pPr marL="342900" indent="-342900"/>
            <a:r>
              <a:rPr lang="en-US" altLang="en-US" sz="2400" u="sng">
                <a:cs typeface="Times New Roman" panose="02020603050405020304" pitchFamily="18" charset="0"/>
              </a:rPr>
              <a:t>Memory Organization</a:t>
            </a:r>
            <a:r>
              <a:rPr lang="en-US" altLang="en-US" sz="2400">
                <a:cs typeface="Times New Roman" panose="02020603050405020304" pitchFamily="18" charset="0"/>
              </a:rPr>
              <a:t> ─ struktur arsitektur dasar memori dalam hal bagaimana data diakses.</a:t>
            </a:r>
          </a:p>
          <a:p>
            <a:pPr marL="342900" indent="-342900"/>
            <a:r>
              <a:rPr lang="en-US" altLang="en-US" sz="2400" u="sng">
                <a:cs typeface="Times New Roman" panose="02020603050405020304" pitchFamily="18" charset="0"/>
              </a:rPr>
              <a:t>Random Access Memory (RAM)</a:t>
            </a:r>
            <a:r>
              <a:rPr lang="en-US" altLang="en-US" sz="2400">
                <a:cs typeface="Times New Roman" panose="02020603050405020304" pitchFamily="18" charset="0"/>
              </a:rPr>
              <a:t> ─ </a:t>
            </a:r>
            <a:r>
              <a:rPr lang="sv-SE" altLang="en-US" sz="2400">
                <a:cs typeface="Times New Roman" panose="02020603050405020304" pitchFamily="18" charset="0"/>
              </a:rPr>
              <a:t>memori yang diatur sedemikian rupa sehingga data dapat ditransfer ke atau dari sel mana pun (atau kumpulan sel) dalam waktu yang tidak bergantung pada sel tertentu yang dipilih.</a:t>
            </a:r>
          </a:p>
          <a:p>
            <a:pPr marL="342900" indent="-342900"/>
            <a:r>
              <a:rPr lang="en-US" altLang="en-US" sz="2400" u="sng">
                <a:cs typeface="Times New Roman" panose="02020603050405020304" pitchFamily="18" charset="0"/>
              </a:rPr>
              <a:t>Memory Address</a:t>
            </a:r>
            <a:r>
              <a:rPr lang="en-US" altLang="en-US" sz="2400">
                <a:cs typeface="Times New Roman" panose="02020603050405020304" pitchFamily="18" charset="0"/>
              </a:rPr>
              <a:t> ─ Sebuah vektor bit yang mengidentifikasi elemen memori tertentu (atau kumpulan elemen).</a:t>
            </a:r>
            <a:endParaRPr lang="en-US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4">
            <a:extLst>
              <a:ext uri="{FF2B5EF4-FFF2-40B4-BE49-F238E27FC236}">
                <a16:creationId xmlns:a16="http://schemas.microsoft.com/office/drawing/2014/main" id="{99FBE6EE-4605-9135-A287-A21CB495F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125788"/>
            <a:ext cx="7772400" cy="1020762"/>
          </a:xfrm>
        </p:spPr>
        <p:txBody>
          <a:bodyPr/>
          <a:lstStyle/>
          <a:p>
            <a:pPr algn="ctr"/>
            <a:r>
              <a:rPr lang="en-US" altLang="en-US"/>
              <a:t>Terimakasih</a:t>
            </a: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FCB59E84-D4A1-6A85-D084-AD37E45FC3C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u="none" baseline="0"/>
              <a:t>Chapter 9   </a:t>
            </a:r>
            <a:fld id="{BD43E886-E9E7-4EB2-9C4C-E74EBDBE9175}" type="slidenum">
              <a:rPr lang="en-US" altLang="en-US" sz="1600" b="0" u="none" baseline="0" smtClean="0"/>
              <a:pPr/>
              <a:t>20</a:t>
            </a:fld>
            <a:endParaRPr lang="en-US" altLang="en-US" sz="1600" b="0" u="none" baseline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3E144651-9B4F-B91A-166B-7365EF1025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u="none" baseline="0"/>
              <a:t>Chapter 9   </a:t>
            </a:r>
            <a:fld id="{5611ECFF-4E0C-4BBF-864A-F364419E516F}" type="slidenum">
              <a:rPr lang="en-US" altLang="en-US" sz="1600" b="0" u="none" baseline="0" smtClean="0"/>
              <a:pPr/>
              <a:t>3</a:t>
            </a:fld>
            <a:endParaRPr lang="en-US" altLang="en-US" sz="1600" b="0" u="none" baseline="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82964E6-871C-134E-9C27-EB9EB1DC4D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458200" cy="8382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Memory Definitions (Continued)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333F8B74-587C-EE88-48FF-743C7B6327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105400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en-US" sz="2800">
                <a:cs typeface="Times New Roman" panose="02020603050405020304" pitchFamily="18" charset="0"/>
              </a:rPr>
              <a:t>Typical </a:t>
            </a:r>
            <a:r>
              <a:rPr lang="en-US" altLang="en-US" sz="2800">
                <a:solidFill>
                  <a:srgbClr val="FF0000"/>
                </a:solidFill>
                <a:cs typeface="Times New Roman" panose="02020603050405020304" pitchFamily="18" charset="0"/>
              </a:rPr>
              <a:t>data elements </a:t>
            </a:r>
            <a:r>
              <a:rPr lang="en-US" altLang="en-US" sz="2800">
                <a:cs typeface="Times New Roman" panose="02020603050405020304" pitchFamily="18" charset="0"/>
              </a:rPr>
              <a:t>are: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 u="sng">
                <a:solidFill>
                  <a:srgbClr val="FF0000"/>
                </a:solidFill>
                <a:cs typeface="Times New Roman" panose="02020603050405020304" pitchFamily="18" charset="0"/>
              </a:rPr>
              <a:t>bit</a:t>
            </a:r>
            <a:r>
              <a:rPr lang="en-US" altLang="en-US" sz="2400">
                <a:cs typeface="Times New Roman" panose="02020603050405020304" pitchFamily="18" charset="0"/>
              </a:rPr>
              <a:t> ─  satu digit biner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 u="sng">
                <a:solidFill>
                  <a:srgbClr val="FF0000"/>
                </a:solidFill>
                <a:cs typeface="Times New Roman" panose="02020603050405020304" pitchFamily="18" charset="0"/>
              </a:rPr>
              <a:t>byte</a:t>
            </a:r>
            <a:r>
              <a:rPr lang="en-US" altLang="en-US" sz="2400">
                <a:cs typeface="Times New Roman" panose="02020603050405020304" pitchFamily="18" charset="0"/>
              </a:rPr>
              <a:t> ─ kumpulan delapan bit yang diakses bersama-sama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 u="sng">
                <a:solidFill>
                  <a:srgbClr val="FF0000"/>
                </a:solidFill>
                <a:cs typeface="Times New Roman" panose="02020603050405020304" pitchFamily="18" charset="0"/>
              </a:rPr>
              <a:t>word</a:t>
            </a:r>
            <a:r>
              <a:rPr lang="en-US" altLang="en-US" sz="2400" u="sng"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Times New Roman" panose="02020603050405020304" pitchFamily="18" charset="0"/>
              </a:rPr>
              <a:t> ─ kumpulan bit biner yang ukurannya merupakan unit akses khas untuk memori. Biasanya merupakan pangkat dua kelipatan byte (misalnya, 1 byte, 2 byte, 4 byte, 8 byte (64 bit), dll.)</a:t>
            </a:r>
            <a:endParaRPr lang="en-US" altLang="en-US" sz="2400" u="sng"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en-US" sz="2800" u="sng">
                <a:cs typeface="Times New Roman" panose="02020603050405020304" pitchFamily="18" charset="0"/>
              </a:rPr>
              <a:t>Memory Data</a:t>
            </a:r>
            <a:r>
              <a:rPr lang="en-US" altLang="en-US" sz="2800">
                <a:cs typeface="Times New Roman" panose="02020603050405020304" pitchFamily="18" charset="0"/>
              </a:rPr>
              <a:t> ─ Sebuah bit atau kumpulan bit untuk disimpan atau diakses dari sel memori.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 sz="2800" u="sng">
                <a:cs typeface="Times New Roman" panose="02020603050405020304" pitchFamily="18" charset="0"/>
              </a:rPr>
              <a:t>Memory</a:t>
            </a:r>
            <a:r>
              <a:rPr lang="en-US" altLang="en-US" sz="2800">
                <a:cs typeface="Times New Roman" panose="02020603050405020304" pitchFamily="18" charset="0"/>
              </a:rPr>
              <a:t> </a:t>
            </a:r>
            <a:r>
              <a:rPr lang="en-US" altLang="en-US" sz="2800" u="sng">
                <a:cs typeface="Times New Roman" panose="02020603050405020304" pitchFamily="18" charset="0"/>
              </a:rPr>
              <a:t>Operations</a:t>
            </a:r>
            <a:r>
              <a:rPr lang="en-US" altLang="en-US" sz="2800">
                <a:cs typeface="Times New Roman" panose="02020603050405020304" pitchFamily="18" charset="0"/>
              </a:rPr>
              <a:t> ─ </a:t>
            </a:r>
            <a:r>
              <a:rPr lang="it-IT" altLang="en-US" sz="2800">
                <a:cs typeface="Times New Roman" panose="02020603050405020304" pitchFamily="18" charset="0"/>
              </a:rPr>
              <a:t>operasi pada data memori yang didukung oleh unit memori</a:t>
            </a:r>
            <a:r>
              <a:rPr lang="en-US" altLang="en-US" sz="2800">
                <a:cs typeface="Times New Roman" panose="02020603050405020304" pitchFamily="18" charset="0"/>
              </a:rPr>
              <a:t>.  umumnya, operasi </a:t>
            </a:r>
            <a:r>
              <a:rPr lang="en-US" altLang="en-US" sz="2800" i="1">
                <a:cs typeface="Times New Roman" panose="02020603050405020304" pitchFamily="18" charset="0"/>
              </a:rPr>
              <a:t>read</a:t>
            </a:r>
            <a:r>
              <a:rPr lang="en-US" altLang="en-US" sz="2800">
                <a:cs typeface="Times New Roman" panose="02020603050405020304" pitchFamily="18" charset="0"/>
              </a:rPr>
              <a:t> dan </a:t>
            </a:r>
            <a:r>
              <a:rPr lang="en-US" altLang="en-US" sz="2800" i="1">
                <a:cs typeface="Times New Roman" panose="02020603050405020304" pitchFamily="18" charset="0"/>
              </a:rPr>
              <a:t>write</a:t>
            </a:r>
            <a:r>
              <a:rPr lang="en-US" altLang="en-US" sz="2800">
                <a:cs typeface="Times New Roman" panose="02020603050405020304" pitchFamily="18" charset="0"/>
              </a:rPr>
              <a:t> pada beberapa elemen data (bit, byte, word, etc.).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7366B47F-1B49-8C2E-7A3F-E5D09C774A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u="none" baseline="0"/>
              <a:t>Chapter 9   </a:t>
            </a:r>
            <a:fld id="{8EC281CF-2C71-4530-A014-A9E4A194DAE7}" type="slidenum">
              <a:rPr lang="en-US" altLang="en-US" sz="1600" b="0" u="none" baseline="0" smtClean="0"/>
              <a:pPr/>
              <a:t>4</a:t>
            </a:fld>
            <a:endParaRPr lang="en-US" altLang="en-US" sz="1600" b="0" u="none" baseline="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19D0C462-96E0-6A5A-3936-9B972484A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Memory Organization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345F881-0311-584F-D5DE-0FA6E5E4B3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z="2400"/>
              <a:t>Sering sekali diatur sesuai kebutuhan arsitektur komputer tertentu.</a:t>
            </a:r>
          </a:p>
          <a:p>
            <a:pPr marL="742950" lvl="1" indent="-285750"/>
            <a:r>
              <a:rPr lang="en-US" altLang="en-US" sz="2000"/>
              <a:t>Digital Equipment Corporation PDP-8 </a:t>
            </a:r>
            <a:r>
              <a:rPr lang="en-US" altLang="en-US" sz="2000">
                <a:cs typeface="Times New Roman" panose="02020603050405020304" pitchFamily="18" charset="0"/>
              </a:rPr>
              <a:t>–</a:t>
            </a:r>
            <a:r>
              <a:rPr lang="en-US" altLang="en-US" sz="2000"/>
              <a:t> used a 12-bit address to address 4096 (2^12) 12-bit words.</a:t>
            </a:r>
          </a:p>
          <a:p>
            <a:pPr marL="742950" lvl="1" indent="-285750"/>
            <a:r>
              <a:rPr lang="en-US" altLang="en-US" sz="2000"/>
              <a:t>IBM 360 </a:t>
            </a:r>
            <a:r>
              <a:rPr lang="en-US" altLang="en-US" sz="2000">
                <a:cs typeface="Times New Roman" panose="02020603050405020304" pitchFamily="18" charset="0"/>
              </a:rPr>
              <a:t>–</a:t>
            </a:r>
            <a:r>
              <a:rPr lang="en-US" altLang="en-US" sz="2000"/>
              <a:t> used a 24-bit address to address 16,777,216  8-bit bytes, or 4,194,304 32-bit words.</a:t>
            </a:r>
          </a:p>
          <a:p>
            <a:pPr marL="742950" lvl="1" indent="-285750"/>
            <a:r>
              <a:rPr lang="en-US" altLang="en-US" sz="2000"/>
              <a:t>Intel 8080 </a:t>
            </a:r>
            <a:r>
              <a:rPr lang="en-US" altLang="en-US" sz="2000">
                <a:cs typeface="Times New Roman" panose="02020603050405020304" pitchFamily="18" charset="0"/>
              </a:rPr>
              <a:t>–</a:t>
            </a:r>
            <a:r>
              <a:rPr lang="en-US" altLang="en-US" sz="2000"/>
              <a:t> (8-bit predecessor to the 8086 and the current Intel processors) used a 16-bit address to address 65,536 8-bit bytes.</a:t>
            </a:r>
          </a:p>
          <a:p>
            <a:pPr marL="342900" indent="-342900"/>
            <a:endParaRPr lang="en-US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6487F285-33E0-A6DB-5985-E59B6BA793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u="none" baseline="0"/>
              <a:t>Chapter 9   </a:t>
            </a:r>
            <a:fld id="{1BBC11C0-667C-44F0-8968-3347036A3E87}" type="slidenum">
              <a:rPr lang="en-US" altLang="en-US" sz="1600" b="0" u="none" baseline="0" smtClean="0"/>
              <a:pPr/>
              <a:t>5</a:t>
            </a:fld>
            <a:endParaRPr lang="en-US" altLang="en-US" sz="1600" b="0" u="none" baseline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72739D18-9A16-AA64-7776-B787F37D67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Memory Block Diagram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E2409BB9-4FC8-F7CB-BF90-FC67BE0D71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9138" y="1314450"/>
            <a:ext cx="4495800" cy="5027613"/>
          </a:xfrm>
        </p:spPr>
        <p:txBody>
          <a:bodyPr/>
          <a:lstStyle/>
          <a:p>
            <a:pPr marL="342900" indent="-342900"/>
            <a:r>
              <a:rPr lang="en-US" altLang="en-US" sz="2800"/>
              <a:t>A basic memory system is shown here:</a:t>
            </a:r>
          </a:p>
          <a:p>
            <a:pPr marL="342900" indent="-342900"/>
            <a:r>
              <a:rPr lang="en-US" altLang="en-US" sz="2800"/>
              <a:t>k address lines are decoded to address 2</a:t>
            </a:r>
            <a:r>
              <a:rPr lang="en-US" altLang="en-US" sz="2800" baseline="30000"/>
              <a:t>k</a:t>
            </a:r>
            <a:r>
              <a:rPr lang="en-US" altLang="en-US" sz="2800"/>
              <a:t> words of memory.</a:t>
            </a:r>
          </a:p>
          <a:p>
            <a:pPr marL="342900" indent="-342900"/>
            <a:r>
              <a:rPr lang="en-US" altLang="en-US" sz="2800"/>
              <a:t>Each word is n bits.</a:t>
            </a:r>
          </a:p>
          <a:p>
            <a:pPr marL="342900" indent="-342900"/>
            <a:r>
              <a:rPr lang="en-US" altLang="en-US" sz="2800"/>
              <a:t>Read and Write are single control lines defining the simplest of memory operations.</a:t>
            </a:r>
          </a:p>
          <a:p>
            <a:pPr marL="342900" indent="-342900"/>
            <a:endParaRPr lang="en-US" altLang="en-US" sz="2800"/>
          </a:p>
        </p:txBody>
      </p:sp>
      <p:grpSp>
        <p:nvGrpSpPr>
          <p:cNvPr id="21509" name="Group 4">
            <a:extLst>
              <a:ext uri="{FF2B5EF4-FFF2-40B4-BE49-F238E27FC236}">
                <a16:creationId xmlns:a16="http://schemas.microsoft.com/office/drawing/2014/main" id="{D456E56C-F705-69D4-CDE3-9C9839C1167F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447800"/>
            <a:ext cx="4064000" cy="4267200"/>
            <a:chOff x="2784" y="1008"/>
            <a:chExt cx="2560" cy="2688"/>
          </a:xfrm>
        </p:grpSpPr>
        <p:sp>
          <p:nvSpPr>
            <p:cNvPr id="21510" name="Freeform 5">
              <a:extLst>
                <a:ext uri="{FF2B5EF4-FFF2-40B4-BE49-F238E27FC236}">
                  <a16:creationId xmlns:a16="http://schemas.microsoft.com/office/drawing/2014/main" id="{F9507C26-6B56-CCF3-B06C-E77ED533C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1556"/>
              <a:ext cx="1236" cy="1495"/>
            </a:xfrm>
            <a:custGeom>
              <a:avLst/>
              <a:gdLst>
                <a:gd name="T0" fmla="*/ 14 w 1236"/>
                <a:gd name="T1" fmla="*/ 0 h 1495"/>
                <a:gd name="T2" fmla="*/ 10 w 1236"/>
                <a:gd name="T3" fmla="*/ 0 h 1495"/>
                <a:gd name="T4" fmla="*/ 7 w 1236"/>
                <a:gd name="T5" fmla="*/ 1 h 1495"/>
                <a:gd name="T6" fmla="*/ 1 w 1236"/>
                <a:gd name="T7" fmla="*/ 7 h 1495"/>
                <a:gd name="T8" fmla="*/ 0 w 1236"/>
                <a:gd name="T9" fmla="*/ 10 h 1495"/>
                <a:gd name="T10" fmla="*/ 0 w 1236"/>
                <a:gd name="T11" fmla="*/ 1485 h 1495"/>
                <a:gd name="T12" fmla="*/ 1 w 1236"/>
                <a:gd name="T13" fmla="*/ 1488 h 1495"/>
                <a:gd name="T14" fmla="*/ 7 w 1236"/>
                <a:gd name="T15" fmla="*/ 1493 h 1495"/>
                <a:gd name="T16" fmla="*/ 10 w 1236"/>
                <a:gd name="T17" fmla="*/ 1495 h 1495"/>
                <a:gd name="T18" fmla="*/ 1226 w 1236"/>
                <a:gd name="T19" fmla="*/ 1495 h 1495"/>
                <a:gd name="T20" fmla="*/ 1229 w 1236"/>
                <a:gd name="T21" fmla="*/ 1493 h 1495"/>
                <a:gd name="T22" fmla="*/ 1234 w 1236"/>
                <a:gd name="T23" fmla="*/ 1488 h 1495"/>
                <a:gd name="T24" fmla="*/ 1236 w 1236"/>
                <a:gd name="T25" fmla="*/ 1485 h 1495"/>
                <a:gd name="T26" fmla="*/ 1236 w 1236"/>
                <a:gd name="T27" fmla="*/ 10 h 1495"/>
                <a:gd name="T28" fmla="*/ 1234 w 1236"/>
                <a:gd name="T29" fmla="*/ 7 h 1495"/>
                <a:gd name="T30" fmla="*/ 1229 w 1236"/>
                <a:gd name="T31" fmla="*/ 1 h 1495"/>
                <a:gd name="T32" fmla="*/ 1226 w 1236"/>
                <a:gd name="T33" fmla="*/ 0 h 1495"/>
                <a:gd name="T34" fmla="*/ 1222 w 1236"/>
                <a:gd name="T35" fmla="*/ 0 h 1495"/>
                <a:gd name="T36" fmla="*/ 14 w 1236"/>
                <a:gd name="T37" fmla="*/ 0 h 1495"/>
                <a:gd name="T38" fmla="*/ 14 w 1236"/>
                <a:gd name="T39" fmla="*/ 28 h 1495"/>
                <a:gd name="T40" fmla="*/ 1222 w 1236"/>
                <a:gd name="T41" fmla="*/ 28 h 1495"/>
                <a:gd name="T42" fmla="*/ 1208 w 1236"/>
                <a:gd name="T43" fmla="*/ 14 h 1495"/>
                <a:gd name="T44" fmla="*/ 1208 w 1236"/>
                <a:gd name="T45" fmla="*/ 1481 h 1495"/>
                <a:gd name="T46" fmla="*/ 1222 w 1236"/>
                <a:gd name="T47" fmla="*/ 1467 h 1495"/>
                <a:gd name="T48" fmla="*/ 14 w 1236"/>
                <a:gd name="T49" fmla="*/ 1467 h 1495"/>
                <a:gd name="T50" fmla="*/ 28 w 1236"/>
                <a:gd name="T51" fmla="*/ 1481 h 1495"/>
                <a:gd name="T52" fmla="*/ 28 w 1236"/>
                <a:gd name="T53" fmla="*/ 14 h 1495"/>
                <a:gd name="T54" fmla="*/ 14 w 1236"/>
                <a:gd name="T55" fmla="*/ 28 h 1495"/>
                <a:gd name="T56" fmla="*/ 14 w 1236"/>
                <a:gd name="T57" fmla="*/ 0 h 149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236" h="1495">
                  <a:moveTo>
                    <a:pt x="14" y="0"/>
                  </a:moveTo>
                  <a:lnTo>
                    <a:pt x="10" y="0"/>
                  </a:lnTo>
                  <a:lnTo>
                    <a:pt x="7" y="1"/>
                  </a:lnTo>
                  <a:lnTo>
                    <a:pt x="1" y="7"/>
                  </a:lnTo>
                  <a:lnTo>
                    <a:pt x="0" y="10"/>
                  </a:lnTo>
                  <a:lnTo>
                    <a:pt x="0" y="1485"/>
                  </a:lnTo>
                  <a:lnTo>
                    <a:pt x="1" y="1488"/>
                  </a:lnTo>
                  <a:lnTo>
                    <a:pt x="7" y="1493"/>
                  </a:lnTo>
                  <a:lnTo>
                    <a:pt x="10" y="1495"/>
                  </a:lnTo>
                  <a:lnTo>
                    <a:pt x="1226" y="1495"/>
                  </a:lnTo>
                  <a:lnTo>
                    <a:pt x="1229" y="1493"/>
                  </a:lnTo>
                  <a:lnTo>
                    <a:pt x="1234" y="1488"/>
                  </a:lnTo>
                  <a:lnTo>
                    <a:pt x="1236" y="1485"/>
                  </a:lnTo>
                  <a:lnTo>
                    <a:pt x="1236" y="10"/>
                  </a:lnTo>
                  <a:lnTo>
                    <a:pt x="1234" y="7"/>
                  </a:lnTo>
                  <a:lnTo>
                    <a:pt x="1229" y="1"/>
                  </a:lnTo>
                  <a:lnTo>
                    <a:pt x="1226" y="0"/>
                  </a:lnTo>
                  <a:lnTo>
                    <a:pt x="1222" y="0"/>
                  </a:lnTo>
                  <a:lnTo>
                    <a:pt x="14" y="0"/>
                  </a:lnTo>
                  <a:lnTo>
                    <a:pt x="14" y="28"/>
                  </a:lnTo>
                  <a:lnTo>
                    <a:pt x="1222" y="28"/>
                  </a:lnTo>
                  <a:lnTo>
                    <a:pt x="1208" y="14"/>
                  </a:lnTo>
                  <a:lnTo>
                    <a:pt x="1208" y="1481"/>
                  </a:lnTo>
                  <a:lnTo>
                    <a:pt x="1222" y="1467"/>
                  </a:lnTo>
                  <a:lnTo>
                    <a:pt x="14" y="1467"/>
                  </a:lnTo>
                  <a:lnTo>
                    <a:pt x="28" y="1481"/>
                  </a:lnTo>
                  <a:lnTo>
                    <a:pt x="28" y="14"/>
                  </a:lnTo>
                  <a:lnTo>
                    <a:pt x="14" y="2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Freeform 6">
              <a:extLst>
                <a:ext uri="{FF2B5EF4-FFF2-40B4-BE49-F238E27FC236}">
                  <a16:creationId xmlns:a16="http://schemas.microsoft.com/office/drawing/2014/main" id="{38559EB0-F06D-1A05-C8F9-521C508FF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" y="1216"/>
              <a:ext cx="28" cy="319"/>
            </a:xfrm>
            <a:custGeom>
              <a:avLst/>
              <a:gdLst>
                <a:gd name="T0" fmla="*/ 28 w 28"/>
                <a:gd name="T1" fmla="*/ 13 h 319"/>
                <a:gd name="T2" fmla="*/ 28 w 28"/>
                <a:gd name="T3" fmla="*/ 9 h 319"/>
                <a:gd name="T4" fmla="*/ 27 w 28"/>
                <a:gd name="T5" fmla="*/ 7 h 319"/>
                <a:gd name="T6" fmla="*/ 21 w 28"/>
                <a:gd name="T7" fmla="*/ 1 h 319"/>
                <a:gd name="T8" fmla="*/ 18 w 28"/>
                <a:gd name="T9" fmla="*/ 0 h 319"/>
                <a:gd name="T10" fmla="*/ 10 w 28"/>
                <a:gd name="T11" fmla="*/ 0 h 319"/>
                <a:gd name="T12" fmla="*/ 7 w 28"/>
                <a:gd name="T13" fmla="*/ 1 h 319"/>
                <a:gd name="T14" fmla="*/ 2 w 28"/>
                <a:gd name="T15" fmla="*/ 7 h 319"/>
                <a:gd name="T16" fmla="*/ 0 w 28"/>
                <a:gd name="T17" fmla="*/ 9 h 319"/>
                <a:gd name="T18" fmla="*/ 0 w 28"/>
                <a:gd name="T19" fmla="*/ 310 h 319"/>
                <a:gd name="T20" fmla="*/ 2 w 28"/>
                <a:gd name="T21" fmla="*/ 312 h 319"/>
                <a:gd name="T22" fmla="*/ 7 w 28"/>
                <a:gd name="T23" fmla="*/ 318 h 319"/>
                <a:gd name="T24" fmla="*/ 10 w 28"/>
                <a:gd name="T25" fmla="*/ 319 h 319"/>
                <a:gd name="T26" fmla="*/ 18 w 28"/>
                <a:gd name="T27" fmla="*/ 319 h 319"/>
                <a:gd name="T28" fmla="*/ 21 w 28"/>
                <a:gd name="T29" fmla="*/ 318 h 319"/>
                <a:gd name="T30" fmla="*/ 27 w 28"/>
                <a:gd name="T31" fmla="*/ 312 h 319"/>
                <a:gd name="T32" fmla="*/ 28 w 28"/>
                <a:gd name="T33" fmla="*/ 310 h 319"/>
                <a:gd name="T34" fmla="*/ 28 w 28"/>
                <a:gd name="T35" fmla="*/ 305 h 319"/>
                <a:gd name="T36" fmla="*/ 28 w 28"/>
                <a:gd name="T37" fmla="*/ 13 h 31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8" h="319">
                  <a:moveTo>
                    <a:pt x="28" y="13"/>
                  </a:moveTo>
                  <a:lnTo>
                    <a:pt x="28" y="9"/>
                  </a:lnTo>
                  <a:lnTo>
                    <a:pt x="27" y="7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310"/>
                  </a:lnTo>
                  <a:lnTo>
                    <a:pt x="2" y="312"/>
                  </a:lnTo>
                  <a:lnTo>
                    <a:pt x="7" y="318"/>
                  </a:lnTo>
                  <a:lnTo>
                    <a:pt x="10" y="319"/>
                  </a:lnTo>
                  <a:lnTo>
                    <a:pt x="18" y="319"/>
                  </a:lnTo>
                  <a:lnTo>
                    <a:pt x="21" y="318"/>
                  </a:lnTo>
                  <a:lnTo>
                    <a:pt x="27" y="312"/>
                  </a:lnTo>
                  <a:lnTo>
                    <a:pt x="28" y="310"/>
                  </a:lnTo>
                  <a:lnTo>
                    <a:pt x="28" y="305"/>
                  </a:lnTo>
                  <a:lnTo>
                    <a:pt x="28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Freeform 7">
              <a:extLst>
                <a:ext uri="{FF2B5EF4-FFF2-40B4-BE49-F238E27FC236}">
                  <a16:creationId xmlns:a16="http://schemas.microsoft.com/office/drawing/2014/main" id="{DBD126EE-56BC-E6E1-3D54-9E54F7FAD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" y="1465"/>
              <a:ext cx="92" cy="91"/>
            </a:xfrm>
            <a:custGeom>
              <a:avLst/>
              <a:gdLst>
                <a:gd name="T0" fmla="*/ 92 w 92"/>
                <a:gd name="T1" fmla="*/ 0 h 91"/>
                <a:gd name="T2" fmla="*/ 46 w 92"/>
                <a:gd name="T3" fmla="*/ 91 h 91"/>
                <a:gd name="T4" fmla="*/ 0 w 92"/>
                <a:gd name="T5" fmla="*/ 0 h 91"/>
                <a:gd name="T6" fmla="*/ 92 w 92"/>
                <a:gd name="T7" fmla="*/ 0 h 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2" h="91">
                  <a:moveTo>
                    <a:pt x="92" y="0"/>
                  </a:moveTo>
                  <a:lnTo>
                    <a:pt x="46" y="91"/>
                  </a:lnTo>
                  <a:lnTo>
                    <a:pt x="0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Freeform 8">
              <a:extLst>
                <a:ext uri="{FF2B5EF4-FFF2-40B4-BE49-F238E27FC236}">
                  <a16:creationId xmlns:a16="http://schemas.microsoft.com/office/drawing/2014/main" id="{DACA6FBC-92F0-C56D-53BB-C4AB155E1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6" y="1451"/>
              <a:ext cx="119" cy="119"/>
            </a:xfrm>
            <a:custGeom>
              <a:avLst/>
              <a:gdLst>
                <a:gd name="T0" fmla="*/ 105 w 119"/>
                <a:gd name="T1" fmla="*/ 28 h 119"/>
                <a:gd name="T2" fmla="*/ 92 w 119"/>
                <a:gd name="T3" fmla="*/ 8 h 119"/>
                <a:gd name="T4" fmla="*/ 47 w 119"/>
                <a:gd name="T5" fmla="*/ 99 h 119"/>
                <a:gd name="T6" fmla="*/ 72 w 119"/>
                <a:gd name="T7" fmla="*/ 99 h 119"/>
                <a:gd name="T8" fmla="*/ 26 w 119"/>
                <a:gd name="T9" fmla="*/ 8 h 119"/>
                <a:gd name="T10" fmla="*/ 13 w 119"/>
                <a:gd name="T11" fmla="*/ 28 h 119"/>
                <a:gd name="T12" fmla="*/ 105 w 119"/>
                <a:gd name="T13" fmla="*/ 28 h 119"/>
                <a:gd name="T14" fmla="*/ 105 w 119"/>
                <a:gd name="T15" fmla="*/ 0 h 119"/>
                <a:gd name="T16" fmla="*/ 13 w 119"/>
                <a:gd name="T17" fmla="*/ 0 h 119"/>
                <a:gd name="T18" fmla="*/ 11 w 119"/>
                <a:gd name="T19" fmla="*/ 0 h 119"/>
                <a:gd name="T20" fmla="*/ 8 w 119"/>
                <a:gd name="T21" fmla="*/ 1 h 119"/>
                <a:gd name="T22" fmla="*/ 4 w 119"/>
                <a:gd name="T23" fmla="*/ 4 h 119"/>
                <a:gd name="T24" fmla="*/ 2 w 119"/>
                <a:gd name="T25" fmla="*/ 5 h 119"/>
                <a:gd name="T26" fmla="*/ 1 w 119"/>
                <a:gd name="T27" fmla="*/ 10 h 119"/>
                <a:gd name="T28" fmla="*/ 0 w 119"/>
                <a:gd name="T29" fmla="*/ 12 h 119"/>
                <a:gd name="T30" fmla="*/ 0 w 119"/>
                <a:gd name="T31" fmla="*/ 16 h 119"/>
                <a:gd name="T32" fmla="*/ 1 w 119"/>
                <a:gd name="T33" fmla="*/ 19 h 119"/>
                <a:gd name="T34" fmla="*/ 47 w 119"/>
                <a:gd name="T35" fmla="*/ 111 h 119"/>
                <a:gd name="T36" fmla="*/ 48 w 119"/>
                <a:gd name="T37" fmla="*/ 113 h 119"/>
                <a:gd name="T38" fmla="*/ 49 w 119"/>
                <a:gd name="T39" fmla="*/ 115 h 119"/>
                <a:gd name="T40" fmla="*/ 54 w 119"/>
                <a:gd name="T41" fmla="*/ 117 h 119"/>
                <a:gd name="T42" fmla="*/ 56 w 119"/>
                <a:gd name="T43" fmla="*/ 119 h 119"/>
                <a:gd name="T44" fmla="*/ 60 w 119"/>
                <a:gd name="T45" fmla="*/ 119 h 119"/>
                <a:gd name="T46" fmla="*/ 63 w 119"/>
                <a:gd name="T47" fmla="*/ 117 h 119"/>
                <a:gd name="T48" fmla="*/ 67 w 119"/>
                <a:gd name="T49" fmla="*/ 116 h 119"/>
                <a:gd name="T50" fmla="*/ 69 w 119"/>
                <a:gd name="T51" fmla="*/ 115 h 119"/>
                <a:gd name="T52" fmla="*/ 72 w 119"/>
                <a:gd name="T53" fmla="*/ 111 h 119"/>
                <a:gd name="T54" fmla="*/ 117 w 119"/>
                <a:gd name="T55" fmla="*/ 19 h 119"/>
                <a:gd name="T56" fmla="*/ 119 w 119"/>
                <a:gd name="T57" fmla="*/ 18 h 119"/>
                <a:gd name="T58" fmla="*/ 119 w 119"/>
                <a:gd name="T59" fmla="*/ 14 h 119"/>
                <a:gd name="T60" fmla="*/ 119 w 119"/>
                <a:gd name="T61" fmla="*/ 10 h 119"/>
                <a:gd name="T62" fmla="*/ 117 w 119"/>
                <a:gd name="T63" fmla="*/ 7 h 119"/>
                <a:gd name="T64" fmla="*/ 114 w 119"/>
                <a:gd name="T65" fmla="*/ 4 h 119"/>
                <a:gd name="T66" fmla="*/ 112 w 119"/>
                <a:gd name="T67" fmla="*/ 1 h 119"/>
                <a:gd name="T68" fmla="*/ 109 w 119"/>
                <a:gd name="T69" fmla="*/ 0 h 119"/>
                <a:gd name="T70" fmla="*/ 105 w 119"/>
                <a:gd name="T71" fmla="*/ 0 h 119"/>
                <a:gd name="T72" fmla="*/ 105 w 119"/>
                <a:gd name="T73" fmla="*/ 28 h 11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9" h="119">
                  <a:moveTo>
                    <a:pt x="105" y="28"/>
                  </a:moveTo>
                  <a:lnTo>
                    <a:pt x="92" y="8"/>
                  </a:lnTo>
                  <a:lnTo>
                    <a:pt x="47" y="99"/>
                  </a:lnTo>
                  <a:lnTo>
                    <a:pt x="72" y="99"/>
                  </a:lnTo>
                  <a:lnTo>
                    <a:pt x="26" y="8"/>
                  </a:lnTo>
                  <a:lnTo>
                    <a:pt x="13" y="28"/>
                  </a:lnTo>
                  <a:lnTo>
                    <a:pt x="105" y="28"/>
                  </a:lnTo>
                  <a:lnTo>
                    <a:pt x="10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2" y="5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1" y="19"/>
                  </a:lnTo>
                  <a:lnTo>
                    <a:pt x="47" y="111"/>
                  </a:lnTo>
                  <a:lnTo>
                    <a:pt x="48" y="113"/>
                  </a:lnTo>
                  <a:lnTo>
                    <a:pt x="49" y="115"/>
                  </a:lnTo>
                  <a:lnTo>
                    <a:pt x="54" y="117"/>
                  </a:lnTo>
                  <a:lnTo>
                    <a:pt x="56" y="119"/>
                  </a:lnTo>
                  <a:lnTo>
                    <a:pt x="60" y="119"/>
                  </a:lnTo>
                  <a:lnTo>
                    <a:pt x="63" y="117"/>
                  </a:lnTo>
                  <a:lnTo>
                    <a:pt x="67" y="116"/>
                  </a:lnTo>
                  <a:lnTo>
                    <a:pt x="69" y="115"/>
                  </a:lnTo>
                  <a:lnTo>
                    <a:pt x="72" y="111"/>
                  </a:lnTo>
                  <a:lnTo>
                    <a:pt x="117" y="19"/>
                  </a:lnTo>
                  <a:lnTo>
                    <a:pt x="119" y="18"/>
                  </a:lnTo>
                  <a:lnTo>
                    <a:pt x="119" y="14"/>
                  </a:lnTo>
                  <a:lnTo>
                    <a:pt x="119" y="10"/>
                  </a:lnTo>
                  <a:lnTo>
                    <a:pt x="117" y="7"/>
                  </a:lnTo>
                  <a:lnTo>
                    <a:pt x="114" y="4"/>
                  </a:lnTo>
                  <a:lnTo>
                    <a:pt x="112" y="1"/>
                  </a:lnTo>
                  <a:lnTo>
                    <a:pt x="109" y="0"/>
                  </a:lnTo>
                  <a:lnTo>
                    <a:pt x="105" y="0"/>
                  </a:lnTo>
                  <a:lnTo>
                    <a:pt x="105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Rectangle 9">
              <a:extLst>
                <a:ext uri="{FF2B5EF4-FFF2-40B4-BE49-F238E27FC236}">
                  <a16:creationId xmlns:a16="http://schemas.microsoft.com/office/drawing/2014/main" id="{EEED817C-6937-A513-76F8-9EAAB3B66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008"/>
              <a:ext cx="12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  <a:latin typeface="Swiss 721 SWA" charset="0"/>
                </a:rPr>
                <a:t>n Data Input Lines</a:t>
              </a:r>
              <a:endParaRPr lang="en-US" altLang="en-US" sz="3200" b="0" u="none" baseline="0"/>
            </a:p>
          </p:txBody>
        </p:sp>
        <p:sp>
          <p:nvSpPr>
            <p:cNvPr id="21515" name="Rectangle 10">
              <a:extLst>
                <a:ext uri="{FF2B5EF4-FFF2-40B4-BE49-F238E27FC236}">
                  <a16:creationId xmlns:a16="http://schemas.microsoft.com/office/drawing/2014/main" id="{E5EB047E-BA77-B3EB-7037-4D44732B2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728"/>
              <a:ext cx="11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  <a:latin typeface="Swiss 721 SWA" charset="0"/>
                </a:rPr>
                <a:t>k Address Lines</a:t>
              </a:r>
              <a:endParaRPr lang="en-US" altLang="en-US" sz="3200" b="0" u="none" baseline="0"/>
            </a:p>
          </p:txBody>
        </p:sp>
        <p:sp>
          <p:nvSpPr>
            <p:cNvPr id="21516" name="Freeform 11">
              <a:extLst>
                <a:ext uri="{FF2B5EF4-FFF2-40B4-BE49-F238E27FC236}">
                  <a16:creationId xmlns:a16="http://schemas.microsoft.com/office/drawing/2014/main" id="{CFB149FF-A528-959E-25EB-6B9304868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3" y="2071"/>
              <a:ext cx="488" cy="28"/>
            </a:xfrm>
            <a:custGeom>
              <a:avLst/>
              <a:gdLst>
                <a:gd name="T0" fmla="*/ 14 w 488"/>
                <a:gd name="T1" fmla="*/ 0 h 28"/>
                <a:gd name="T2" fmla="*/ 10 w 488"/>
                <a:gd name="T3" fmla="*/ 0 h 28"/>
                <a:gd name="T4" fmla="*/ 7 w 488"/>
                <a:gd name="T5" fmla="*/ 1 h 28"/>
                <a:gd name="T6" fmla="*/ 1 w 488"/>
                <a:gd name="T7" fmla="*/ 7 h 28"/>
                <a:gd name="T8" fmla="*/ 0 w 488"/>
                <a:gd name="T9" fmla="*/ 10 h 28"/>
                <a:gd name="T10" fmla="*/ 0 w 488"/>
                <a:gd name="T11" fmla="*/ 18 h 28"/>
                <a:gd name="T12" fmla="*/ 1 w 488"/>
                <a:gd name="T13" fmla="*/ 21 h 28"/>
                <a:gd name="T14" fmla="*/ 7 w 488"/>
                <a:gd name="T15" fmla="*/ 26 h 28"/>
                <a:gd name="T16" fmla="*/ 10 w 488"/>
                <a:gd name="T17" fmla="*/ 28 h 28"/>
                <a:gd name="T18" fmla="*/ 479 w 488"/>
                <a:gd name="T19" fmla="*/ 28 h 28"/>
                <a:gd name="T20" fmla="*/ 482 w 488"/>
                <a:gd name="T21" fmla="*/ 26 h 28"/>
                <a:gd name="T22" fmla="*/ 487 w 488"/>
                <a:gd name="T23" fmla="*/ 21 h 28"/>
                <a:gd name="T24" fmla="*/ 488 w 488"/>
                <a:gd name="T25" fmla="*/ 18 h 28"/>
                <a:gd name="T26" fmla="*/ 488 w 488"/>
                <a:gd name="T27" fmla="*/ 10 h 28"/>
                <a:gd name="T28" fmla="*/ 487 w 488"/>
                <a:gd name="T29" fmla="*/ 7 h 28"/>
                <a:gd name="T30" fmla="*/ 482 w 488"/>
                <a:gd name="T31" fmla="*/ 1 h 28"/>
                <a:gd name="T32" fmla="*/ 479 w 488"/>
                <a:gd name="T33" fmla="*/ 0 h 28"/>
                <a:gd name="T34" fmla="*/ 475 w 488"/>
                <a:gd name="T35" fmla="*/ 0 h 28"/>
                <a:gd name="T36" fmla="*/ 14 w 488"/>
                <a:gd name="T37" fmla="*/ 0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88" h="28">
                  <a:moveTo>
                    <a:pt x="14" y="0"/>
                  </a:moveTo>
                  <a:lnTo>
                    <a:pt x="10" y="0"/>
                  </a:lnTo>
                  <a:lnTo>
                    <a:pt x="7" y="1"/>
                  </a:lnTo>
                  <a:lnTo>
                    <a:pt x="1" y="7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7" y="26"/>
                  </a:lnTo>
                  <a:lnTo>
                    <a:pt x="10" y="28"/>
                  </a:lnTo>
                  <a:lnTo>
                    <a:pt x="479" y="28"/>
                  </a:lnTo>
                  <a:lnTo>
                    <a:pt x="482" y="26"/>
                  </a:lnTo>
                  <a:lnTo>
                    <a:pt x="487" y="21"/>
                  </a:lnTo>
                  <a:lnTo>
                    <a:pt x="488" y="18"/>
                  </a:lnTo>
                  <a:lnTo>
                    <a:pt x="488" y="10"/>
                  </a:lnTo>
                  <a:lnTo>
                    <a:pt x="487" y="7"/>
                  </a:lnTo>
                  <a:lnTo>
                    <a:pt x="482" y="1"/>
                  </a:lnTo>
                  <a:lnTo>
                    <a:pt x="479" y="0"/>
                  </a:lnTo>
                  <a:lnTo>
                    <a:pt x="475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Freeform 12">
              <a:extLst>
                <a:ext uri="{FF2B5EF4-FFF2-40B4-BE49-F238E27FC236}">
                  <a16:creationId xmlns:a16="http://schemas.microsoft.com/office/drawing/2014/main" id="{FB1F0668-F67C-085A-260F-CC15ACA83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1" y="2039"/>
              <a:ext cx="90" cy="91"/>
            </a:xfrm>
            <a:custGeom>
              <a:avLst/>
              <a:gdLst>
                <a:gd name="T0" fmla="*/ 0 w 90"/>
                <a:gd name="T1" fmla="*/ 0 h 91"/>
                <a:gd name="T2" fmla="*/ 90 w 90"/>
                <a:gd name="T3" fmla="*/ 46 h 91"/>
                <a:gd name="T4" fmla="*/ 0 w 90"/>
                <a:gd name="T5" fmla="*/ 91 h 91"/>
                <a:gd name="T6" fmla="*/ 0 w 90"/>
                <a:gd name="T7" fmla="*/ 0 h 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0" h="91">
                  <a:moveTo>
                    <a:pt x="0" y="0"/>
                  </a:moveTo>
                  <a:lnTo>
                    <a:pt x="90" y="46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Freeform 13">
              <a:extLst>
                <a:ext uri="{FF2B5EF4-FFF2-40B4-BE49-F238E27FC236}">
                  <a16:creationId xmlns:a16="http://schemas.microsoft.com/office/drawing/2014/main" id="{4F6CE0F4-20E5-4968-CD8E-A11D3022B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" y="2025"/>
              <a:ext cx="118" cy="119"/>
            </a:xfrm>
            <a:custGeom>
              <a:avLst/>
              <a:gdLst>
                <a:gd name="T0" fmla="*/ 28 w 118"/>
                <a:gd name="T1" fmla="*/ 14 h 119"/>
                <a:gd name="T2" fmla="*/ 7 w 118"/>
                <a:gd name="T3" fmla="*/ 26 h 119"/>
                <a:gd name="T4" fmla="*/ 97 w 118"/>
                <a:gd name="T5" fmla="*/ 72 h 119"/>
                <a:gd name="T6" fmla="*/ 97 w 118"/>
                <a:gd name="T7" fmla="*/ 47 h 119"/>
                <a:gd name="T8" fmla="*/ 7 w 118"/>
                <a:gd name="T9" fmla="*/ 93 h 119"/>
                <a:gd name="T10" fmla="*/ 28 w 118"/>
                <a:gd name="T11" fmla="*/ 105 h 119"/>
                <a:gd name="T12" fmla="*/ 28 w 118"/>
                <a:gd name="T13" fmla="*/ 14 h 119"/>
                <a:gd name="T14" fmla="*/ 0 w 118"/>
                <a:gd name="T15" fmla="*/ 14 h 119"/>
                <a:gd name="T16" fmla="*/ 0 w 118"/>
                <a:gd name="T17" fmla="*/ 105 h 119"/>
                <a:gd name="T18" fmla="*/ 0 w 118"/>
                <a:gd name="T19" fmla="*/ 108 h 119"/>
                <a:gd name="T20" fmla="*/ 1 w 118"/>
                <a:gd name="T21" fmla="*/ 112 h 119"/>
                <a:gd name="T22" fmla="*/ 4 w 118"/>
                <a:gd name="T23" fmla="*/ 115 h 119"/>
                <a:gd name="T24" fmla="*/ 7 w 118"/>
                <a:gd name="T25" fmla="*/ 116 h 119"/>
                <a:gd name="T26" fmla="*/ 10 w 118"/>
                <a:gd name="T27" fmla="*/ 119 h 119"/>
                <a:gd name="T28" fmla="*/ 12 w 118"/>
                <a:gd name="T29" fmla="*/ 119 h 119"/>
                <a:gd name="T30" fmla="*/ 17 w 118"/>
                <a:gd name="T31" fmla="*/ 119 h 119"/>
                <a:gd name="T32" fmla="*/ 21 w 118"/>
                <a:gd name="T33" fmla="*/ 118 h 119"/>
                <a:gd name="T34" fmla="*/ 111 w 118"/>
                <a:gd name="T35" fmla="*/ 72 h 119"/>
                <a:gd name="T36" fmla="*/ 111 w 118"/>
                <a:gd name="T37" fmla="*/ 71 h 119"/>
                <a:gd name="T38" fmla="*/ 114 w 118"/>
                <a:gd name="T39" fmla="*/ 69 h 119"/>
                <a:gd name="T40" fmla="*/ 116 w 118"/>
                <a:gd name="T41" fmla="*/ 67 h 119"/>
                <a:gd name="T42" fmla="*/ 118 w 118"/>
                <a:gd name="T43" fmla="*/ 62 h 119"/>
                <a:gd name="T44" fmla="*/ 118 w 118"/>
                <a:gd name="T45" fmla="*/ 58 h 119"/>
                <a:gd name="T46" fmla="*/ 118 w 118"/>
                <a:gd name="T47" fmla="*/ 56 h 119"/>
                <a:gd name="T48" fmla="*/ 115 w 118"/>
                <a:gd name="T49" fmla="*/ 53 h 119"/>
                <a:gd name="T50" fmla="*/ 114 w 118"/>
                <a:gd name="T51" fmla="*/ 50 h 119"/>
                <a:gd name="T52" fmla="*/ 111 w 118"/>
                <a:gd name="T53" fmla="*/ 47 h 119"/>
                <a:gd name="T54" fmla="*/ 21 w 118"/>
                <a:gd name="T55" fmla="*/ 2 h 119"/>
                <a:gd name="T56" fmla="*/ 18 w 118"/>
                <a:gd name="T57" fmla="*/ 0 h 119"/>
                <a:gd name="T58" fmla="*/ 14 w 118"/>
                <a:gd name="T59" fmla="*/ 0 h 119"/>
                <a:gd name="T60" fmla="*/ 10 w 118"/>
                <a:gd name="T61" fmla="*/ 0 h 119"/>
                <a:gd name="T62" fmla="*/ 7 w 118"/>
                <a:gd name="T63" fmla="*/ 2 h 119"/>
                <a:gd name="T64" fmla="*/ 4 w 118"/>
                <a:gd name="T65" fmla="*/ 4 h 119"/>
                <a:gd name="T66" fmla="*/ 1 w 118"/>
                <a:gd name="T67" fmla="*/ 7 h 119"/>
                <a:gd name="T68" fmla="*/ 0 w 118"/>
                <a:gd name="T69" fmla="*/ 10 h 119"/>
                <a:gd name="T70" fmla="*/ 0 w 118"/>
                <a:gd name="T71" fmla="*/ 14 h 119"/>
                <a:gd name="T72" fmla="*/ 28 w 118"/>
                <a:gd name="T73" fmla="*/ 14 h 11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8" h="119">
                  <a:moveTo>
                    <a:pt x="28" y="14"/>
                  </a:moveTo>
                  <a:lnTo>
                    <a:pt x="7" y="26"/>
                  </a:lnTo>
                  <a:lnTo>
                    <a:pt x="97" y="72"/>
                  </a:lnTo>
                  <a:lnTo>
                    <a:pt x="97" y="47"/>
                  </a:lnTo>
                  <a:lnTo>
                    <a:pt x="7" y="93"/>
                  </a:lnTo>
                  <a:lnTo>
                    <a:pt x="28" y="105"/>
                  </a:lnTo>
                  <a:lnTo>
                    <a:pt x="28" y="14"/>
                  </a:lnTo>
                  <a:lnTo>
                    <a:pt x="0" y="14"/>
                  </a:lnTo>
                  <a:lnTo>
                    <a:pt x="0" y="105"/>
                  </a:lnTo>
                  <a:lnTo>
                    <a:pt x="0" y="108"/>
                  </a:lnTo>
                  <a:lnTo>
                    <a:pt x="1" y="112"/>
                  </a:lnTo>
                  <a:lnTo>
                    <a:pt x="4" y="115"/>
                  </a:lnTo>
                  <a:lnTo>
                    <a:pt x="7" y="116"/>
                  </a:lnTo>
                  <a:lnTo>
                    <a:pt x="10" y="119"/>
                  </a:lnTo>
                  <a:lnTo>
                    <a:pt x="12" y="119"/>
                  </a:lnTo>
                  <a:lnTo>
                    <a:pt x="17" y="119"/>
                  </a:lnTo>
                  <a:lnTo>
                    <a:pt x="21" y="118"/>
                  </a:lnTo>
                  <a:lnTo>
                    <a:pt x="111" y="72"/>
                  </a:lnTo>
                  <a:lnTo>
                    <a:pt x="111" y="71"/>
                  </a:lnTo>
                  <a:lnTo>
                    <a:pt x="114" y="69"/>
                  </a:lnTo>
                  <a:lnTo>
                    <a:pt x="116" y="67"/>
                  </a:lnTo>
                  <a:lnTo>
                    <a:pt x="118" y="62"/>
                  </a:lnTo>
                  <a:lnTo>
                    <a:pt x="118" y="58"/>
                  </a:lnTo>
                  <a:lnTo>
                    <a:pt x="118" y="56"/>
                  </a:lnTo>
                  <a:lnTo>
                    <a:pt x="115" y="53"/>
                  </a:lnTo>
                  <a:lnTo>
                    <a:pt x="114" y="50"/>
                  </a:lnTo>
                  <a:lnTo>
                    <a:pt x="111" y="4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Rectangle 14">
              <a:extLst>
                <a:ext uri="{FF2B5EF4-FFF2-40B4-BE49-F238E27FC236}">
                  <a16:creationId xmlns:a16="http://schemas.microsoft.com/office/drawing/2014/main" id="{BC8C83BC-EFFA-5F5D-8ED4-0A5791239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400"/>
              <a:ext cx="3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  <a:latin typeface="Swiss 721 SWA" charset="0"/>
                </a:rPr>
                <a:t>Read</a:t>
              </a:r>
              <a:endParaRPr lang="en-US" altLang="en-US" sz="3200" b="0" u="none" baseline="0"/>
            </a:p>
          </p:txBody>
        </p:sp>
        <p:sp>
          <p:nvSpPr>
            <p:cNvPr id="21520" name="Freeform 15">
              <a:extLst>
                <a:ext uri="{FF2B5EF4-FFF2-40B4-BE49-F238E27FC236}">
                  <a16:creationId xmlns:a16="http://schemas.microsoft.com/office/drawing/2014/main" id="{86D7A48B-AA4A-914A-FF4A-3A104D8E8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3" y="2487"/>
              <a:ext cx="509" cy="28"/>
            </a:xfrm>
            <a:custGeom>
              <a:avLst/>
              <a:gdLst>
                <a:gd name="T0" fmla="*/ 14 w 509"/>
                <a:gd name="T1" fmla="*/ 0 h 28"/>
                <a:gd name="T2" fmla="*/ 10 w 509"/>
                <a:gd name="T3" fmla="*/ 0 h 28"/>
                <a:gd name="T4" fmla="*/ 7 w 509"/>
                <a:gd name="T5" fmla="*/ 2 h 28"/>
                <a:gd name="T6" fmla="*/ 1 w 509"/>
                <a:gd name="T7" fmla="*/ 7 h 28"/>
                <a:gd name="T8" fmla="*/ 0 w 509"/>
                <a:gd name="T9" fmla="*/ 10 h 28"/>
                <a:gd name="T10" fmla="*/ 0 w 509"/>
                <a:gd name="T11" fmla="*/ 18 h 28"/>
                <a:gd name="T12" fmla="*/ 1 w 509"/>
                <a:gd name="T13" fmla="*/ 21 h 28"/>
                <a:gd name="T14" fmla="*/ 7 w 509"/>
                <a:gd name="T15" fmla="*/ 27 h 28"/>
                <a:gd name="T16" fmla="*/ 10 w 509"/>
                <a:gd name="T17" fmla="*/ 28 h 28"/>
                <a:gd name="T18" fmla="*/ 500 w 509"/>
                <a:gd name="T19" fmla="*/ 28 h 28"/>
                <a:gd name="T20" fmla="*/ 502 w 509"/>
                <a:gd name="T21" fmla="*/ 27 h 28"/>
                <a:gd name="T22" fmla="*/ 508 w 509"/>
                <a:gd name="T23" fmla="*/ 21 h 28"/>
                <a:gd name="T24" fmla="*/ 509 w 509"/>
                <a:gd name="T25" fmla="*/ 18 h 28"/>
                <a:gd name="T26" fmla="*/ 509 w 509"/>
                <a:gd name="T27" fmla="*/ 10 h 28"/>
                <a:gd name="T28" fmla="*/ 508 w 509"/>
                <a:gd name="T29" fmla="*/ 7 h 28"/>
                <a:gd name="T30" fmla="*/ 502 w 509"/>
                <a:gd name="T31" fmla="*/ 2 h 28"/>
                <a:gd name="T32" fmla="*/ 500 w 509"/>
                <a:gd name="T33" fmla="*/ 0 h 28"/>
                <a:gd name="T34" fmla="*/ 495 w 509"/>
                <a:gd name="T35" fmla="*/ 0 h 28"/>
                <a:gd name="T36" fmla="*/ 14 w 509"/>
                <a:gd name="T37" fmla="*/ 0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09" h="28">
                  <a:moveTo>
                    <a:pt x="14" y="0"/>
                  </a:moveTo>
                  <a:lnTo>
                    <a:pt x="10" y="0"/>
                  </a:lnTo>
                  <a:lnTo>
                    <a:pt x="7" y="2"/>
                  </a:lnTo>
                  <a:lnTo>
                    <a:pt x="1" y="7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7" y="27"/>
                  </a:lnTo>
                  <a:lnTo>
                    <a:pt x="10" y="28"/>
                  </a:lnTo>
                  <a:lnTo>
                    <a:pt x="500" y="28"/>
                  </a:lnTo>
                  <a:lnTo>
                    <a:pt x="502" y="27"/>
                  </a:lnTo>
                  <a:lnTo>
                    <a:pt x="508" y="21"/>
                  </a:lnTo>
                  <a:lnTo>
                    <a:pt x="509" y="18"/>
                  </a:lnTo>
                  <a:lnTo>
                    <a:pt x="509" y="10"/>
                  </a:lnTo>
                  <a:lnTo>
                    <a:pt x="508" y="7"/>
                  </a:lnTo>
                  <a:lnTo>
                    <a:pt x="502" y="2"/>
                  </a:lnTo>
                  <a:lnTo>
                    <a:pt x="500" y="0"/>
                  </a:lnTo>
                  <a:lnTo>
                    <a:pt x="495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Freeform 16">
              <a:extLst>
                <a:ext uri="{FF2B5EF4-FFF2-40B4-BE49-F238E27FC236}">
                  <a16:creationId xmlns:a16="http://schemas.microsoft.com/office/drawing/2014/main" id="{68FB9BF7-2011-89FF-7756-837603E15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2" y="2457"/>
              <a:ext cx="91" cy="90"/>
            </a:xfrm>
            <a:custGeom>
              <a:avLst/>
              <a:gdLst>
                <a:gd name="T0" fmla="*/ 0 w 91"/>
                <a:gd name="T1" fmla="*/ 0 h 90"/>
                <a:gd name="T2" fmla="*/ 91 w 91"/>
                <a:gd name="T3" fmla="*/ 44 h 90"/>
                <a:gd name="T4" fmla="*/ 0 w 91"/>
                <a:gd name="T5" fmla="*/ 90 h 90"/>
                <a:gd name="T6" fmla="*/ 0 w 91"/>
                <a:gd name="T7" fmla="*/ 0 h 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" h="90">
                  <a:moveTo>
                    <a:pt x="0" y="0"/>
                  </a:moveTo>
                  <a:lnTo>
                    <a:pt x="91" y="44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Freeform 17">
              <a:extLst>
                <a:ext uri="{FF2B5EF4-FFF2-40B4-BE49-F238E27FC236}">
                  <a16:creationId xmlns:a16="http://schemas.microsoft.com/office/drawing/2014/main" id="{7F28F455-6EC1-2BDF-BFA2-0F39E3652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" y="2443"/>
              <a:ext cx="119" cy="118"/>
            </a:xfrm>
            <a:custGeom>
              <a:avLst/>
              <a:gdLst>
                <a:gd name="T0" fmla="*/ 27 w 119"/>
                <a:gd name="T1" fmla="*/ 14 h 118"/>
                <a:gd name="T2" fmla="*/ 8 w 119"/>
                <a:gd name="T3" fmla="*/ 26 h 118"/>
                <a:gd name="T4" fmla="*/ 99 w 119"/>
                <a:gd name="T5" fmla="*/ 71 h 118"/>
                <a:gd name="T6" fmla="*/ 99 w 119"/>
                <a:gd name="T7" fmla="*/ 46 h 118"/>
                <a:gd name="T8" fmla="*/ 8 w 119"/>
                <a:gd name="T9" fmla="*/ 91 h 118"/>
                <a:gd name="T10" fmla="*/ 27 w 119"/>
                <a:gd name="T11" fmla="*/ 104 h 118"/>
                <a:gd name="T12" fmla="*/ 27 w 119"/>
                <a:gd name="T13" fmla="*/ 14 h 118"/>
                <a:gd name="T14" fmla="*/ 0 w 119"/>
                <a:gd name="T15" fmla="*/ 14 h 118"/>
                <a:gd name="T16" fmla="*/ 0 w 119"/>
                <a:gd name="T17" fmla="*/ 104 h 118"/>
                <a:gd name="T18" fmla="*/ 0 w 119"/>
                <a:gd name="T19" fmla="*/ 107 h 118"/>
                <a:gd name="T20" fmla="*/ 1 w 119"/>
                <a:gd name="T21" fmla="*/ 109 h 118"/>
                <a:gd name="T22" fmla="*/ 4 w 119"/>
                <a:gd name="T23" fmla="*/ 114 h 118"/>
                <a:gd name="T24" fmla="*/ 5 w 119"/>
                <a:gd name="T25" fmla="*/ 115 h 118"/>
                <a:gd name="T26" fmla="*/ 9 w 119"/>
                <a:gd name="T27" fmla="*/ 116 h 118"/>
                <a:gd name="T28" fmla="*/ 12 w 119"/>
                <a:gd name="T29" fmla="*/ 118 h 118"/>
                <a:gd name="T30" fmla="*/ 16 w 119"/>
                <a:gd name="T31" fmla="*/ 118 h 118"/>
                <a:gd name="T32" fmla="*/ 19 w 119"/>
                <a:gd name="T33" fmla="*/ 116 h 118"/>
                <a:gd name="T34" fmla="*/ 111 w 119"/>
                <a:gd name="T35" fmla="*/ 71 h 118"/>
                <a:gd name="T36" fmla="*/ 113 w 119"/>
                <a:gd name="T37" fmla="*/ 69 h 118"/>
                <a:gd name="T38" fmla="*/ 116 w 119"/>
                <a:gd name="T39" fmla="*/ 68 h 118"/>
                <a:gd name="T40" fmla="*/ 117 w 119"/>
                <a:gd name="T41" fmla="*/ 64 h 118"/>
                <a:gd name="T42" fmla="*/ 119 w 119"/>
                <a:gd name="T43" fmla="*/ 61 h 118"/>
                <a:gd name="T44" fmla="*/ 119 w 119"/>
                <a:gd name="T45" fmla="*/ 57 h 118"/>
                <a:gd name="T46" fmla="*/ 117 w 119"/>
                <a:gd name="T47" fmla="*/ 54 h 118"/>
                <a:gd name="T48" fmla="*/ 116 w 119"/>
                <a:gd name="T49" fmla="*/ 50 h 118"/>
                <a:gd name="T50" fmla="*/ 115 w 119"/>
                <a:gd name="T51" fmla="*/ 47 h 118"/>
                <a:gd name="T52" fmla="*/ 111 w 119"/>
                <a:gd name="T53" fmla="*/ 46 h 118"/>
                <a:gd name="T54" fmla="*/ 19 w 119"/>
                <a:gd name="T55" fmla="*/ 1 h 118"/>
                <a:gd name="T56" fmla="*/ 18 w 119"/>
                <a:gd name="T57" fmla="*/ 0 h 118"/>
                <a:gd name="T58" fmla="*/ 14 w 119"/>
                <a:gd name="T59" fmla="*/ 0 h 118"/>
                <a:gd name="T60" fmla="*/ 9 w 119"/>
                <a:gd name="T61" fmla="*/ 0 h 118"/>
                <a:gd name="T62" fmla="*/ 7 w 119"/>
                <a:gd name="T63" fmla="*/ 1 h 118"/>
                <a:gd name="T64" fmla="*/ 4 w 119"/>
                <a:gd name="T65" fmla="*/ 4 h 118"/>
                <a:gd name="T66" fmla="*/ 1 w 119"/>
                <a:gd name="T67" fmla="*/ 7 h 118"/>
                <a:gd name="T68" fmla="*/ 0 w 119"/>
                <a:gd name="T69" fmla="*/ 10 h 118"/>
                <a:gd name="T70" fmla="*/ 0 w 119"/>
                <a:gd name="T71" fmla="*/ 14 h 118"/>
                <a:gd name="T72" fmla="*/ 27 w 119"/>
                <a:gd name="T73" fmla="*/ 14 h 11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9" h="118">
                  <a:moveTo>
                    <a:pt x="27" y="14"/>
                  </a:moveTo>
                  <a:lnTo>
                    <a:pt x="8" y="26"/>
                  </a:lnTo>
                  <a:lnTo>
                    <a:pt x="99" y="71"/>
                  </a:lnTo>
                  <a:lnTo>
                    <a:pt x="99" y="46"/>
                  </a:lnTo>
                  <a:lnTo>
                    <a:pt x="8" y="91"/>
                  </a:lnTo>
                  <a:lnTo>
                    <a:pt x="27" y="104"/>
                  </a:lnTo>
                  <a:lnTo>
                    <a:pt x="27" y="14"/>
                  </a:lnTo>
                  <a:lnTo>
                    <a:pt x="0" y="1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4" y="114"/>
                  </a:lnTo>
                  <a:lnTo>
                    <a:pt x="5" y="115"/>
                  </a:lnTo>
                  <a:lnTo>
                    <a:pt x="9" y="116"/>
                  </a:lnTo>
                  <a:lnTo>
                    <a:pt x="12" y="118"/>
                  </a:lnTo>
                  <a:lnTo>
                    <a:pt x="16" y="118"/>
                  </a:lnTo>
                  <a:lnTo>
                    <a:pt x="19" y="116"/>
                  </a:lnTo>
                  <a:lnTo>
                    <a:pt x="111" y="71"/>
                  </a:lnTo>
                  <a:lnTo>
                    <a:pt x="113" y="69"/>
                  </a:lnTo>
                  <a:lnTo>
                    <a:pt x="116" y="68"/>
                  </a:lnTo>
                  <a:lnTo>
                    <a:pt x="117" y="64"/>
                  </a:lnTo>
                  <a:lnTo>
                    <a:pt x="119" y="61"/>
                  </a:lnTo>
                  <a:lnTo>
                    <a:pt x="119" y="57"/>
                  </a:lnTo>
                  <a:lnTo>
                    <a:pt x="117" y="54"/>
                  </a:lnTo>
                  <a:lnTo>
                    <a:pt x="116" y="50"/>
                  </a:lnTo>
                  <a:lnTo>
                    <a:pt x="115" y="47"/>
                  </a:lnTo>
                  <a:lnTo>
                    <a:pt x="111" y="46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7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Rectangle 18">
              <a:extLst>
                <a:ext uri="{FF2B5EF4-FFF2-40B4-BE49-F238E27FC236}">
                  <a16:creationId xmlns:a16="http://schemas.microsoft.com/office/drawing/2014/main" id="{4D77B052-F2C3-5A72-394F-D54AD0FDC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88"/>
              <a:ext cx="39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  <a:latin typeface="Swiss 721 SWA" charset="0"/>
                </a:rPr>
                <a:t>Write</a:t>
              </a:r>
              <a:endParaRPr lang="en-US" altLang="en-US" sz="3200" b="0" u="none" baseline="0"/>
            </a:p>
          </p:txBody>
        </p:sp>
        <p:sp>
          <p:nvSpPr>
            <p:cNvPr id="21524" name="Freeform 19">
              <a:extLst>
                <a:ext uri="{FF2B5EF4-FFF2-40B4-BE49-F238E27FC236}">
                  <a16:creationId xmlns:a16="http://schemas.microsoft.com/office/drawing/2014/main" id="{F645D671-F78A-0B40-C56E-D047527D4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3" y="2779"/>
              <a:ext cx="509" cy="28"/>
            </a:xfrm>
            <a:custGeom>
              <a:avLst/>
              <a:gdLst>
                <a:gd name="T0" fmla="*/ 14 w 509"/>
                <a:gd name="T1" fmla="*/ 0 h 28"/>
                <a:gd name="T2" fmla="*/ 10 w 509"/>
                <a:gd name="T3" fmla="*/ 0 h 28"/>
                <a:gd name="T4" fmla="*/ 7 w 509"/>
                <a:gd name="T5" fmla="*/ 2 h 28"/>
                <a:gd name="T6" fmla="*/ 1 w 509"/>
                <a:gd name="T7" fmla="*/ 7 h 28"/>
                <a:gd name="T8" fmla="*/ 0 w 509"/>
                <a:gd name="T9" fmla="*/ 10 h 28"/>
                <a:gd name="T10" fmla="*/ 0 w 509"/>
                <a:gd name="T11" fmla="*/ 18 h 28"/>
                <a:gd name="T12" fmla="*/ 1 w 509"/>
                <a:gd name="T13" fmla="*/ 21 h 28"/>
                <a:gd name="T14" fmla="*/ 7 w 509"/>
                <a:gd name="T15" fmla="*/ 27 h 28"/>
                <a:gd name="T16" fmla="*/ 10 w 509"/>
                <a:gd name="T17" fmla="*/ 28 h 28"/>
                <a:gd name="T18" fmla="*/ 500 w 509"/>
                <a:gd name="T19" fmla="*/ 28 h 28"/>
                <a:gd name="T20" fmla="*/ 502 w 509"/>
                <a:gd name="T21" fmla="*/ 27 h 28"/>
                <a:gd name="T22" fmla="*/ 508 w 509"/>
                <a:gd name="T23" fmla="*/ 21 h 28"/>
                <a:gd name="T24" fmla="*/ 509 w 509"/>
                <a:gd name="T25" fmla="*/ 18 h 28"/>
                <a:gd name="T26" fmla="*/ 509 w 509"/>
                <a:gd name="T27" fmla="*/ 10 h 28"/>
                <a:gd name="T28" fmla="*/ 508 w 509"/>
                <a:gd name="T29" fmla="*/ 7 h 28"/>
                <a:gd name="T30" fmla="*/ 502 w 509"/>
                <a:gd name="T31" fmla="*/ 2 h 28"/>
                <a:gd name="T32" fmla="*/ 500 w 509"/>
                <a:gd name="T33" fmla="*/ 0 h 28"/>
                <a:gd name="T34" fmla="*/ 495 w 509"/>
                <a:gd name="T35" fmla="*/ 0 h 28"/>
                <a:gd name="T36" fmla="*/ 14 w 509"/>
                <a:gd name="T37" fmla="*/ 0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09" h="28">
                  <a:moveTo>
                    <a:pt x="14" y="0"/>
                  </a:moveTo>
                  <a:lnTo>
                    <a:pt x="10" y="0"/>
                  </a:lnTo>
                  <a:lnTo>
                    <a:pt x="7" y="2"/>
                  </a:lnTo>
                  <a:lnTo>
                    <a:pt x="1" y="7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7" y="27"/>
                  </a:lnTo>
                  <a:lnTo>
                    <a:pt x="10" y="28"/>
                  </a:lnTo>
                  <a:lnTo>
                    <a:pt x="500" y="28"/>
                  </a:lnTo>
                  <a:lnTo>
                    <a:pt x="502" y="27"/>
                  </a:lnTo>
                  <a:lnTo>
                    <a:pt x="508" y="21"/>
                  </a:lnTo>
                  <a:lnTo>
                    <a:pt x="509" y="18"/>
                  </a:lnTo>
                  <a:lnTo>
                    <a:pt x="509" y="10"/>
                  </a:lnTo>
                  <a:lnTo>
                    <a:pt x="508" y="7"/>
                  </a:lnTo>
                  <a:lnTo>
                    <a:pt x="502" y="2"/>
                  </a:lnTo>
                  <a:lnTo>
                    <a:pt x="500" y="0"/>
                  </a:lnTo>
                  <a:lnTo>
                    <a:pt x="495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Freeform 20">
              <a:extLst>
                <a:ext uri="{FF2B5EF4-FFF2-40B4-BE49-F238E27FC236}">
                  <a16:creationId xmlns:a16="http://schemas.microsoft.com/office/drawing/2014/main" id="{70D3D5E7-456D-1792-8192-2B57DB8BB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2" y="2749"/>
              <a:ext cx="91" cy="90"/>
            </a:xfrm>
            <a:custGeom>
              <a:avLst/>
              <a:gdLst>
                <a:gd name="T0" fmla="*/ 0 w 91"/>
                <a:gd name="T1" fmla="*/ 0 h 90"/>
                <a:gd name="T2" fmla="*/ 91 w 91"/>
                <a:gd name="T3" fmla="*/ 44 h 90"/>
                <a:gd name="T4" fmla="*/ 0 w 91"/>
                <a:gd name="T5" fmla="*/ 90 h 90"/>
                <a:gd name="T6" fmla="*/ 0 w 91"/>
                <a:gd name="T7" fmla="*/ 0 h 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" h="90">
                  <a:moveTo>
                    <a:pt x="0" y="0"/>
                  </a:moveTo>
                  <a:lnTo>
                    <a:pt x="91" y="44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Freeform 21">
              <a:extLst>
                <a:ext uri="{FF2B5EF4-FFF2-40B4-BE49-F238E27FC236}">
                  <a16:creationId xmlns:a16="http://schemas.microsoft.com/office/drawing/2014/main" id="{83CB2F07-72AD-5F29-125A-55C94AF58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" y="2735"/>
              <a:ext cx="119" cy="118"/>
            </a:xfrm>
            <a:custGeom>
              <a:avLst/>
              <a:gdLst>
                <a:gd name="T0" fmla="*/ 27 w 119"/>
                <a:gd name="T1" fmla="*/ 14 h 118"/>
                <a:gd name="T2" fmla="*/ 8 w 119"/>
                <a:gd name="T3" fmla="*/ 26 h 118"/>
                <a:gd name="T4" fmla="*/ 99 w 119"/>
                <a:gd name="T5" fmla="*/ 71 h 118"/>
                <a:gd name="T6" fmla="*/ 99 w 119"/>
                <a:gd name="T7" fmla="*/ 46 h 118"/>
                <a:gd name="T8" fmla="*/ 8 w 119"/>
                <a:gd name="T9" fmla="*/ 91 h 118"/>
                <a:gd name="T10" fmla="*/ 27 w 119"/>
                <a:gd name="T11" fmla="*/ 104 h 118"/>
                <a:gd name="T12" fmla="*/ 27 w 119"/>
                <a:gd name="T13" fmla="*/ 14 h 118"/>
                <a:gd name="T14" fmla="*/ 0 w 119"/>
                <a:gd name="T15" fmla="*/ 14 h 118"/>
                <a:gd name="T16" fmla="*/ 0 w 119"/>
                <a:gd name="T17" fmla="*/ 104 h 118"/>
                <a:gd name="T18" fmla="*/ 0 w 119"/>
                <a:gd name="T19" fmla="*/ 107 h 118"/>
                <a:gd name="T20" fmla="*/ 1 w 119"/>
                <a:gd name="T21" fmla="*/ 109 h 118"/>
                <a:gd name="T22" fmla="*/ 4 w 119"/>
                <a:gd name="T23" fmla="*/ 114 h 118"/>
                <a:gd name="T24" fmla="*/ 5 w 119"/>
                <a:gd name="T25" fmla="*/ 115 h 118"/>
                <a:gd name="T26" fmla="*/ 9 w 119"/>
                <a:gd name="T27" fmla="*/ 116 h 118"/>
                <a:gd name="T28" fmla="*/ 12 w 119"/>
                <a:gd name="T29" fmla="*/ 118 h 118"/>
                <a:gd name="T30" fmla="*/ 16 w 119"/>
                <a:gd name="T31" fmla="*/ 118 h 118"/>
                <a:gd name="T32" fmla="*/ 19 w 119"/>
                <a:gd name="T33" fmla="*/ 116 h 118"/>
                <a:gd name="T34" fmla="*/ 111 w 119"/>
                <a:gd name="T35" fmla="*/ 71 h 118"/>
                <a:gd name="T36" fmla="*/ 113 w 119"/>
                <a:gd name="T37" fmla="*/ 69 h 118"/>
                <a:gd name="T38" fmla="*/ 116 w 119"/>
                <a:gd name="T39" fmla="*/ 68 h 118"/>
                <a:gd name="T40" fmla="*/ 117 w 119"/>
                <a:gd name="T41" fmla="*/ 64 h 118"/>
                <a:gd name="T42" fmla="*/ 119 w 119"/>
                <a:gd name="T43" fmla="*/ 61 h 118"/>
                <a:gd name="T44" fmla="*/ 119 w 119"/>
                <a:gd name="T45" fmla="*/ 57 h 118"/>
                <a:gd name="T46" fmla="*/ 117 w 119"/>
                <a:gd name="T47" fmla="*/ 54 h 118"/>
                <a:gd name="T48" fmla="*/ 116 w 119"/>
                <a:gd name="T49" fmla="*/ 50 h 118"/>
                <a:gd name="T50" fmla="*/ 115 w 119"/>
                <a:gd name="T51" fmla="*/ 47 h 118"/>
                <a:gd name="T52" fmla="*/ 111 w 119"/>
                <a:gd name="T53" fmla="*/ 46 h 118"/>
                <a:gd name="T54" fmla="*/ 19 w 119"/>
                <a:gd name="T55" fmla="*/ 1 h 118"/>
                <a:gd name="T56" fmla="*/ 18 w 119"/>
                <a:gd name="T57" fmla="*/ 0 h 118"/>
                <a:gd name="T58" fmla="*/ 14 w 119"/>
                <a:gd name="T59" fmla="*/ 0 h 118"/>
                <a:gd name="T60" fmla="*/ 9 w 119"/>
                <a:gd name="T61" fmla="*/ 0 h 118"/>
                <a:gd name="T62" fmla="*/ 7 w 119"/>
                <a:gd name="T63" fmla="*/ 1 h 118"/>
                <a:gd name="T64" fmla="*/ 4 w 119"/>
                <a:gd name="T65" fmla="*/ 4 h 118"/>
                <a:gd name="T66" fmla="*/ 1 w 119"/>
                <a:gd name="T67" fmla="*/ 7 h 118"/>
                <a:gd name="T68" fmla="*/ 0 w 119"/>
                <a:gd name="T69" fmla="*/ 10 h 118"/>
                <a:gd name="T70" fmla="*/ 0 w 119"/>
                <a:gd name="T71" fmla="*/ 14 h 118"/>
                <a:gd name="T72" fmla="*/ 27 w 119"/>
                <a:gd name="T73" fmla="*/ 14 h 11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9" h="118">
                  <a:moveTo>
                    <a:pt x="27" y="14"/>
                  </a:moveTo>
                  <a:lnTo>
                    <a:pt x="8" y="26"/>
                  </a:lnTo>
                  <a:lnTo>
                    <a:pt x="99" y="71"/>
                  </a:lnTo>
                  <a:lnTo>
                    <a:pt x="99" y="46"/>
                  </a:lnTo>
                  <a:lnTo>
                    <a:pt x="8" y="91"/>
                  </a:lnTo>
                  <a:lnTo>
                    <a:pt x="27" y="104"/>
                  </a:lnTo>
                  <a:lnTo>
                    <a:pt x="27" y="14"/>
                  </a:lnTo>
                  <a:lnTo>
                    <a:pt x="0" y="1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4" y="114"/>
                  </a:lnTo>
                  <a:lnTo>
                    <a:pt x="5" y="115"/>
                  </a:lnTo>
                  <a:lnTo>
                    <a:pt x="9" y="116"/>
                  </a:lnTo>
                  <a:lnTo>
                    <a:pt x="12" y="118"/>
                  </a:lnTo>
                  <a:lnTo>
                    <a:pt x="16" y="118"/>
                  </a:lnTo>
                  <a:lnTo>
                    <a:pt x="19" y="116"/>
                  </a:lnTo>
                  <a:lnTo>
                    <a:pt x="111" y="71"/>
                  </a:lnTo>
                  <a:lnTo>
                    <a:pt x="113" y="69"/>
                  </a:lnTo>
                  <a:lnTo>
                    <a:pt x="116" y="68"/>
                  </a:lnTo>
                  <a:lnTo>
                    <a:pt x="117" y="64"/>
                  </a:lnTo>
                  <a:lnTo>
                    <a:pt x="119" y="61"/>
                  </a:lnTo>
                  <a:lnTo>
                    <a:pt x="119" y="57"/>
                  </a:lnTo>
                  <a:lnTo>
                    <a:pt x="117" y="54"/>
                  </a:lnTo>
                  <a:lnTo>
                    <a:pt x="116" y="50"/>
                  </a:lnTo>
                  <a:lnTo>
                    <a:pt x="115" y="47"/>
                  </a:lnTo>
                  <a:lnTo>
                    <a:pt x="111" y="46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7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Freeform 22">
              <a:extLst>
                <a:ext uri="{FF2B5EF4-FFF2-40B4-BE49-F238E27FC236}">
                  <a16:creationId xmlns:a16="http://schemas.microsoft.com/office/drawing/2014/main" id="{1E056075-7FB6-A0C7-A0CF-B8992C99A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" y="3030"/>
              <a:ext cx="27" cy="383"/>
            </a:xfrm>
            <a:custGeom>
              <a:avLst/>
              <a:gdLst>
                <a:gd name="T0" fmla="*/ 27 w 27"/>
                <a:gd name="T1" fmla="*/ 14 h 383"/>
                <a:gd name="T2" fmla="*/ 27 w 27"/>
                <a:gd name="T3" fmla="*/ 10 h 383"/>
                <a:gd name="T4" fmla="*/ 26 w 27"/>
                <a:gd name="T5" fmla="*/ 7 h 383"/>
                <a:gd name="T6" fmla="*/ 20 w 27"/>
                <a:gd name="T7" fmla="*/ 1 h 383"/>
                <a:gd name="T8" fmla="*/ 18 w 27"/>
                <a:gd name="T9" fmla="*/ 0 h 383"/>
                <a:gd name="T10" fmla="*/ 9 w 27"/>
                <a:gd name="T11" fmla="*/ 0 h 383"/>
                <a:gd name="T12" fmla="*/ 6 w 27"/>
                <a:gd name="T13" fmla="*/ 1 h 383"/>
                <a:gd name="T14" fmla="*/ 1 w 27"/>
                <a:gd name="T15" fmla="*/ 7 h 383"/>
                <a:gd name="T16" fmla="*/ 0 w 27"/>
                <a:gd name="T17" fmla="*/ 10 h 383"/>
                <a:gd name="T18" fmla="*/ 0 w 27"/>
                <a:gd name="T19" fmla="*/ 374 h 383"/>
                <a:gd name="T20" fmla="*/ 1 w 27"/>
                <a:gd name="T21" fmla="*/ 376 h 383"/>
                <a:gd name="T22" fmla="*/ 6 w 27"/>
                <a:gd name="T23" fmla="*/ 382 h 383"/>
                <a:gd name="T24" fmla="*/ 9 w 27"/>
                <a:gd name="T25" fmla="*/ 383 h 383"/>
                <a:gd name="T26" fmla="*/ 18 w 27"/>
                <a:gd name="T27" fmla="*/ 383 h 383"/>
                <a:gd name="T28" fmla="*/ 20 w 27"/>
                <a:gd name="T29" fmla="*/ 382 h 383"/>
                <a:gd name="T30" fmla="*/ 26 w 27"/>
                <a:gd name="T31" fmla="*/ 376 h 383"/>
                <a:gd name="T32" fmla="*/ 27 w 27"/>
                <a:gd name="T33" fmla="*/ 374 h 383"/>
                <a:gd name="T34" fmla="*/ 27 w 27"/>
                <a:gd name="T35" fmla="*/ 369 h 383"/>
                <a:gd name="T36" fmla="*/ 27 w 27"/>
                <a:gd name="T37" fmla="*/ 14 h 38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7" h="383">
                  <a:moveTo>
                    <a:pt x="27" y="14"/>
                  </a:moveTo>
                  <a:lnTo>
                    <a:pt x="27" y="10"/>
                  </a:lnTo>
                  <a:lnTo>
                    <a:pt x="26" y="7"/>
                  </a:lnTo>
                  <a:lnTo>
                    <a:pt x="20" y="1"/>
                  </a:lnTo>
                  <a:lnTo>
                    <a:pt x="18" y="0"/>
                  </a:lnTo>
                  <a:lnTo>
                    <a:pt x="9" y="0"/>
                  </a:lnTo>
                  <a:lnTo>
                    <a:pt x="6" y="1"/>
                  </a:lnTo>
                  <a:lnTo>
                    <a:pt x="1" y="7"/>
                  </a:lnTo>
                  <a:lnTo>
                    <a:pt x="0" y="10"/>
                  </a:lnTo>
                  <a:lnTo>
                    <a:pt x="0" y="374"/>
                  </a:lnTo>
                  <a:lnTo>
                    <a:pt x="1" y="376"/>
                  </a:lnTo>
                  <a:lnTo>
                    <a:pt x="6" y="382"/>
                  </a:lnTo>
                  <a:lnTo>
                    <a:pt x="9" y="383"/>
                  </a:lnTo>
                  <a:lnTo>
                    <a:pt x="18" y="383"/>
                  </a:lnTo>
                  <a:lnTo>
                    <a:pt x="20" y="382"/>
                  </a:lnTo>
                  <a:lnTo>
                    <a:pt x="26" y="376"/>
                  </a:lnTo>
                  <a:lnTo>
                    <a:pt x="27" y="374"/>
                  </a:lnTo>
                  <a:lnTo>
                    <a:pt x="27" y="369"/>
                  </a:lnTo>
                  <a:lnTo>
                    <a:pt x="27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Freeform 23">
              <a:extLst>
                <a:ext uri="{FF2B5EF4-FFF2-40B4-BE49-F238E27FC236}">
                  <a16:creationId xmlns:a16="http://schemas.microsoft.com/office/drawing/2014/main" id="{0AAFD8E5-C92D-0BC8-D83E-A22EBE9E5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9" y="3341"/>
              <a:ext cx="91" cy="92"/>
            </a:xfrm>
            <a:custGeom>
              <a:avLst/>
              <a:gdLst>
                <a:gd name="T0" fmla="*/ 91 w 91"/>
                <a:gd name="T1" fmla="*/ 0 h 92"/>
                <a:gd name="T2" fmla="*/ 45 w 91"/>
                <a:gd name="T3" fmla="*/ 92 h 92"/>
                <a:gd name="T4" fmla="*/ 0 w 91"/>
                <a:gd name="T5" fmla="*/ 0 h 92"/>
                <a:gd name="T6" fmla="*/ 91 w 91"/>
                <a:gd name="T7" fmla="*/ 0 h 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" h="92">
                  <a:moveTo>
                    <a:pt x="91" y="0"/>
                  </a:moveTo>
                  <a:lnTo>
                    <a:pt x="45" y="92"/>
                  </a:lnTo>
                  <a:lnTo>
                    <a:pt x="0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Freeform 24">
              <a:extLst>
                <a:ext uri="{FF2B5EF4-FFF2-40B4-BE49-F238E27FC236}">
                  <a16:creationId xmlns:a16="http://schemas.microsoft.com/office/drawing/2014/main" id="{C997533C-BE66-4F6F-C377-7EAB0CBA5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" y="3327"/>
              <a:ext cx="119" cy="119"/>
            </a:xfrm>
            <a:custGeom>
              <a:avLst/>
              <a:gdLst>
                <a:gd name="T0" fmla="*/ 105 w 119"/>
                <a:gd name="T1" fmla="*/ 28 h 119"/>
                <a:gd name="T2" fmla="*/ 93 w 119"/>
                <a:gd name="T3" fmla="*/ 9 h 119"/>
                <a:gd name="T4" fmla="*/ 47 w 119"/>
                <a:gd name="T5" fmla="*/ 100 h 119"/>
                <a:gd name="T6" fmla="*/ 72 w 119"/>
                <a:gd name="T7" fmla="*/ 100 h 119"/>
                <a:gd name="T8" fmla="*/ 26 w 119"/>
                <a:gd name="T9" fmla="*/ 9 h 119"/>
                <a:gd name="T10" fmla="*/ 14 w 119"/>
                <a:gd name="T11" fmla="*/ 28 h 119"/>
                <a:gd name="T12" fmla="*/ 105 w 119"/>
                <a:gd name="T13" fmla="*/ 28 h 119"/>
                <a:gd name="T14" fmla="*/ 105 w 119"/>
                <a:gd name="T15" fmla="*/ 0 h 119"/>
                <a:gd name="T16" fmla="*/ 14 w 119"/>
                <a:gd name="T17" fmla="*/ 0 h 119"/>
                <a:gd name="T18" fmla="*/ 11 w 119"/>
                <a:gd name="T19" fmla="*/ 0 h 119"/>
                <a:gd name="T20" fmla="*/ 8 w 119"/>
                <a:gd name="T21" fmla="*/ 2 h 119"/>
                <a:gd name="T22" fmla="*/ 4 w 119"/>
                <a:gd name="T23" fmla="*/ 5 h 119"/>
                <a:gd name="T24" fmla="*/ 3 w 119"/>
                <a:gd name="T25" fmla="*/ 6 h 119"/>
                <a:gd name="T26" fmla="*/ 1 w 119"/>
                <a:gd name="T27" fmla="*/ 10 h 119"/>
                <a:gd name="T28" fmla="*/ 0 w 119"/>
                <a:gd name="T29" fmla="*/ 13 h 119"/>
                <a:gd name="T30" fmla="*/ 0 w 119"/>
                <a:gd name="T31" fmla="*/ 17 h 119"/>
                <a:gd name="T32" fmla="*/ 1 w 119"/>
                <a:gd name="T33" fmla="*/ 20 h 119"/>
                <a:gd name="T34" fmla="*/ 47 w 119"/>
                <a:gd name="T35" fmla="*/ 111 h 119"/>
                <a:gd name="T36" fmla="*/ 48 w 119"/>
                <a:gd name="T37" fmla="*/ 114 h 119"/>
                <a:gd name="T38" fmla="*/ 50 w 119"/>
                <a:gd name="T39" fmla="*/ 115 h 119"/>
                <a:gd name="T40" fmla="*/ 54 w 119"/>
                <a:gd name="T41" fmla="*/ 118 h 119"/>
                <a:gd name="T42" fmla="*/ 57 w 119"/>
                <a:gd name="T43" fmla="*/ 119 h 119"/>
                <a:gd name="T44" fmla="*/ 61 w 119"/>
                <a:gd name="T45" fmla="*/ 119 h 119"/>
                <a:gd name="T46" fmla="*/ 64 w 119"/>
                <a:gd name="T47" fmla="*/ 118 h 119"/>
                <a:gd name="T48" fmla="*/ 68 w 119"/>
                <a:gd name="T49" fmla="*/ 117 h 119"/>
                <a:gd name="T50" fmla="*/ 69 w 119"/>
                <a:gd name="T51" fmla="*/ 115 h 119"/>
                <a:gd name="T52" fmla="*/ 72 w 119"/>
                <a:gd name="T53" fmla="*/ 111 h 119"/>
                <a:gd name="T54" fmla="*/ 117 w 119"/>
                <a:gd name="T55" fmla="*/ 20 h 119"/>
                <a:gd name="T56" fmla="*/ 119 w 119"/>
                <a:gd name="T57" fmla="*/ 18 h 119"/>
                <a:gd name="T58" fmla="*/ 119 w 119"/>
                <a:gd name="T59" fmla="*/ 14 h 119"/>
                <a:gd name="T60" fmla="*/ 119 w 119"/>
                <a:gd name="T61" fmla="*/ 10 h 119"/>
                <a:gd name="T62" fmla="*/ 117 w 119"/>
                <a:gd name="T63" fmla="*/ 7 h 119"/>
                <a:gd name="T64" fmla="*/ 115 w 119"/>
                <a:gd name="T65" fmla="*/ 5 h 119"/>
                <a:gd name="T66" fmla="*/ 112 w 119"/>
                <a:gd name="T67" fmla="*/ 2 h 119"/>
                <a:gd name="T68" fmla="*/ 109 w 119"/>
                <a:gd name="T69" fmla="*/ 0 h 119"/>
                <a:gd name="T70" fmla="*/ 105 w 119"/>
                <a:gd name="T71" fmla="*/ 0 h 119"/>
                <a:gd name="T72" fmla="*/ 105 w 119"/>
                <a:gd name="T73" fmla="*/ 28 h 11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9" h="119">
                  <a:moveTo>
                    <a:pt x="105" y="28"/>
                  </a:moveTo>
                  <a:lnTo>
                    <a:pt x="93" y="9"/>
                  </a:lnTo>
                  <a:lnTo>
                    <a:pt x="47" y="100"/>
                  </a:lnTo>
                  <a:lnTo>
                    <a:pt x="72" y="100"/>
                  </a:lnTo>
                  <a:lnTo>
                    <a:pt x="26" y="9"/>
                  </a:lnTo>
                  <a:lnTo>
                    <a:pt x="14" y="28"/>
                  </a:lnTo>
                  <a:lnTo>
                    <a:pt x="105" y="28"/>
                  </a:lnTo>
                  <a:lnTo>
                    <a:pt x="10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8" y="2"/>
                  </a:lnTo>
                  <a:lnTo>
                    <a:pt x="4" y="5"/>
                  </a:lnTo>
                  <a:lnTo>
                    <a:pt x="3" y="6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47" y="111"/>
                  </a:lnTo>
                  <a:lnTo>
                    <a:pt x="48" y="114"/>
                  </a:lnTo>
                  <a:lnTo>
                    <a:pt x="50" y="115"/>
                  </a:lnTo>
                  <a:lnTo>
                    <a:pt x="54" y="118"/>
                  </a:lnTo>
                  <a:lnTo>
                    <a:pt x="57" y="119"/>
                  </a:lnTo>
                  <a:lnTo>
                    <a:pt x="61" y="119"/>
                  </a:lnTo>
                  <a:lnTo>
                    <a:pt x="64" y="118"/>
                  </a:lnTo>
                  <a:lnTo>
                    <a:pt x="68" y="117"/>
                  </a:lnTo>
                  <a:lnTo>
                    <a:pt x="69" y="115"/>
                  </a:lnTo>
                  <a:lnTo>
                    <a:pt x="72" y="111"/>
                  </a:lnTo>
                  <a:lnTo>
                    <a:pt x="117" y="20"/>
                  </a:lnTo>
                  <a:lnTo>
                    <a:pt x="119" y="18"/>
                  </a:lnTo>
                  <a:lnTo>
                    <a:pt x="119" y="14"/>
                  </a:lnTo>
                  <a:lnTo>
                    <a:pt x="119" y="10"/>
                  </a:lnTo>
                  <a:lnTo>
                    <a:pt x="117" y="7"/>
                  </a:lnTo>
                  <a:lnTo>
                    <a:pt x="115" y="5"/>
                  </a:lnTo>
                  <a:lnTo>
                    <a:pt x="112" y="2"/>
                  </a:lnTo>
                  <a:lnTo>
                    <a:pt x="109" y="0"/>
                  </a:lnTo>
                  <a:lnTo>
                    <a:pt x="105" y="0"/>
                  </a:lnTo>
                  <a:lnTo>
                    <a:pt x="105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Rectangle 25">
              <a:extLst>
                <a:ext uri="{FF2B5EF4-FFF2-40B4-BE49-F238E27FC236}">
                  <a16:creationId xmlns:a16="http://schemas.microsoft.com/office/drawing/2014/main" id="{00F7FD00-B737-0435-E7A6-B91EC68EF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504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  <a:latin typeface="Swiss 721 SWA" charset="0"/>
                </a:rPr>
                <a:t>n Data Output Lines</a:t>
              </a:r>
              <a:endParaRPr lang="en-US" altLang="en-US" sz="3200" b="0" u="none" baseline="0"/>
            </a:p>
          </p:txBody>
        </p:sp>
        <p:sp>
          <p:nvSpPr>
            <p:cNvPr id="21531" name="Rectangle 26">
              <a:extLst>
                <a:ext uri="{FF2B5EF4-FFF2-40B4-BE49-F238E27FC236}">
                  <a16:creationId xmlns:a16="http://schemas.microsoft.com/office/drawing/2014/main" id="{8F578CAE-B9AD-BD0F-61E6-2871F5A32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" y="1652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  <a:latin typeface="Swiss 721 SWA" charset="0"/>
                </a:rPr>
                <a:t>Memory</a:t>
              </a:r>
              <a:endParaRPr lang="en-US" altLang="en-US" sz="3200" b="0" u="none" baseline="0"/>
            </a:p>
          </p:txBody>
        </p:sp>
        <p:sp>
          <p:nvSpPr>
            <p:cNvPr id="21532" name="Rectangle 27">
              <a:extLst>
                <a:ext uri="{FF2B5EF4-FFF2-40B4-BE49-F238E27FC236}">
                  <a16:creationId xmlns:a16="http://schemas.microsoft.com/office/drawing/2014/main" id="{867DAA5F-EE33-5CD4-204D-49D18A6F9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" y="1797"/>
              <a:ext cx="4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  <a:latin typeface="Swiss 721 SWA" charset="0"/>
                </a:rPr>
                <a:t>   Unit</a:t>
              </a:r>
              <a:endParaRPr lang="en-US" altLang="en-US" sz="3200" b="0" u="none" baseline="0"/>
            </a:p>
          </p:txBody>
        </p:sp>
        <p:sp>
          <p:nvSpPr>
            <p:cNvPr id="21533" name="Rectangle 28">
              <a:extLst>
                <a:ext uri="{FF2B5EF4-FFF2-40B4-BE49-F238E27FC236}">
                  <a16:creationId xmlns:a16="http://schemas.microsoft.com/office/drawing/2014/main" id="{8F4E6345-3F83-A768-B380-A48ABD7F4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031"/>
              <a:ext cx="6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  <a:latin typeface="Swiss 721 SWA" charset="0"/>
                </a:rPr>
                <a:t>2</a:t>
              </a:r>
              <a:r>
                <a:rPr lang="en-US" altLang="en-US" sz="2000" u="none" baseline="30000">
                  <a:solidFill>
                    <a:srgbClr val="000000"/>
                  </a:solidFill>
                  <a:latin typeface="Swiss 721 SWA" charset="0"/>
                </a:rPr>
                <a:t>k</a:t>
              </a:r>
              <a:r>
                <a:rPr lang="en-US" altLang="en-US" sz="2000" u="none" baseline="0">
                  <a:solidFill>
                    <a:srgbClr val="000000"/>
                  </a:solidFill>
                  <a:latin typeface="Swiss 721 SWA" charset="0"/>
                </a:rPr>
                <a:t> Words</a:t>
              </a:r>
              <a:endParaRPr lang="en-US" altLang="en-US" sz="3200" b="0" u="none" baseline="0"/>
            </a:p>
          </p:txBody>
        </p:sp>
        <p:sp>
          <p:nvSpPr>
            <p:cNvPr id="21534" name="Rectangle 29">
              <a:extLst>
                <a:ext uri="{FF2B5EF4-FFF2-40B4-BE49-F238E27FC236}">
                  <a16:creationId xmlns:a16="http://schemas.microsoft.com/office/drawing/2014/main" id="{2A4A1D8E-B50E-E63D-2A07-52F0BDEB0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208"/>
              <a:ext cx="11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  <a:latin typeface="Swiss 721 SWA" charset="0"/>
                </a:rPr>
                <a:t>n Bits per Word</a:t>
              </a:r>
              <a:endParaRPr lang="en-US" altLang="en-US" sz="3200" b="0" u="none" baseline="0"/>
            </a:p>
          </p:txBody>
        </p:sp>
        <p:sp>
          <p:nvSpPr>
            <p:cNvPr id="21535" name="Freeform 30">
              <a:extLst>
                <a:ext uri="{FF2B5EF4-FFF2-40B4-BE49-F238E27FC236}">
                  <a16:creationId xmlns:a16="http://schemas.microsoft.com/office/drawing/2014/main" id="{25F4E92C-A9B8-0B86-4FA0-258D991B5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4" y="3161"/>
              <a:ext cx="120" cy="121"/>
            </a:xfrm>
            <a:custGeom>
              <a:avLst/>
              <a:gdLst>
                <a:gd name="T0" fmla="*/ 14 w 120"/>
                <a:gd name="T1" fmla="*/ 3 h 121"/>
                <a:gd name="T2" fmla="*/ 11 w 120"/>
                <a:gd name="T3" fmla="*/ 0 h 121"/>
                <a:gd name="T4" fmla="*/ 5 w 120"/>
                <a:gd name="T5" fmla="*/ 0 h 121"/>
                <a:gd name="T6" fmla="*/ 3 w 120"/>
                <a:gd name="T7" fmla="*/ 3 h 121"/>
                <a:gd name="T8" fmla="*/ 0 w 120"/>
                <a:gd name="T9" fmla="*/ 6 h 121"/>
                <a:gd name="T10" fmla="*/ 0 w 120"/>
                <a:gd name="T11" fmla="*/ 11 h 121"/>
                <a:gd name="T12" fmla="*/ 3 w 120"/>
                <a:gd name="T13" fmla="*/ 14 h 121"/>
                <a:gd name="T14" fmla="*/ 106 w 120"/>
                <a:gd name="T15" fmla="*/ 118 h 121"/>
                <a:gd name="T16" fmla="*/ 109 w 120"/>
                <a:gd name="T17" fmla="*/ 121 h 121"/>
                <a:gd name="T18" fmla="*/ 115 w 120"/>
                <a:gd name="T19" fmla="*/ 121 h 121"/>
                <a:gd name="T20" fmla="*/ 117 w 120"/>
                <a:gd name="T21" fmla="*/ 118 h 121"/>
                <a:gd name="T22" fmla="*/ 120 w 120"/>
                <a:gd name="T23" fmla="*/ 115 h 121"/>
                <a:gd name="T24" fmla="*/ 120 w 120"/>
                <a:gd name="T25" fmla="*/ 110 h 121"/>
                <a:gd name="T26" fmla="*/ 117 w 120"/>
                <a:gd name="T27" fmla="*/ 107 h 121"/>
                <a:gd name="T28" fmla="*/ 14 w 120"/>
                <a:gd name="T29" fmla="*/ 3 h 1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0" h="121">
                  <a:moveTo>
                    <a:pt x="14" y="3"/>
                  </a:move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106" y="118"/>
                  </a:lnTo>
                  <a:lnTo>
                    <a:pt x="109" y="121"/>
                  </a:lnTo>
                  <a:lnTo>
                    <a:pt x="115" y="121"/>
                  </a:lnTo>
                  <a:lnTo>
                    <a:pt x="117" y="118"/>
                  </a:lnTo>
                  <a:lnTo>
                    <a:pt x="120" y="115"/>
                  </a:lnTo>
                  <a:lnTo>
                    <a:pt x="120" y="110"/>
                  </a:lnTo>
                  <a:lnTo>
                    <a:pt x="117" y="107"/>
                  </a:lnTo>
                  <a:lnTo>
                    <a:pt x="14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Freeform 31">
              <a:extLst>
                <a:ext uri="{FF2B5EF4-FFF2-40B4-BE49-F238E27FC236}">
                  <a16:creationId xmlns:a16="http://schemas.microsoft.com/office/drawing/2014/main" id="{81901682-0A3E-C72A-6395-9F03BC184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1" y="1290"/>
              <a:ext cx="121" cy="122"/>
            </a:xfrm>
            <a:custGeom>
              <a:avLst/>
              <a:gdLst>
                <a:gd name="T0" fmla="*/ 14 w 121"/>
                <a:gd name="T1" fmla="*/ 3 h 122"/>
                <a:gd name="T2" fmla="*/ 12 w 121"/>
                <a:gd name="T3" fmla="*/ 0 h 122"/>
                <a:gd name="T4" fmla="*/ 6 w 121"/>
                <a:gd name="T5" fmla="*/ 0 h 122"/>
                <a:gd name="T6" fmla="*/ 3 w 121"/>
                <a:gd name="T7" fmla="*/ 3 h 122"/>
                <a:gd name="T8" fmla="*/ 0 w 121"/>
                <a:gd name="T9" fmla="*/ 6 h 122"/>
                <a:gd name="T10" fmla="*/ 0 w 121"/>
                <a:gd name="T11" fmla="*/ 11 h 122"/>
                <a:gd name="T12" fmla="*/ 3 w 121"/>
                <a:gd name="T13" fmla="*/ 14 h 122"/>
                <a:gd name="T14" fmla="*/ 107 w 121"/>
                <a:gd name="T15" fmla="*/ 119 h 122"/>
                <a:gd name="T16" fmla="*/ 110 w 121"/>
                <a:gd name="T17" fmla="*/ 122 h 122"/>
                <a:gd name="T18" fmla="*/ 115 w 121"/>
                <a:gd name="T19" fmla="*/ 122 h 122"/>
                <a:gd name="T20" fmla="*/ 118 w 121"/>
                <a:gd name="T21" fmla="*/ 119 h 122"/>
                <a:gd name="T22" fmla="*/ 121 w 121"/>
                <a:gd name="T23" fmla="*/ 117 h 122"/>
                <a:gd name="T24" fmla="*/ 121 w 121"/>
                <a:gd name="T25" fmla="*/ 111 h 122"/>
                <a:gd name="T26" fmla="*/ 118 w 121"/>
                <a:gd name="T27" fmla="*/ 108 h 122"/>
                <a:gd name="T28" fmla="*/ 14 w 121"/>
                <a:gd name="T29" fmla="*/ 3 h 12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1" h="122">
                  <a:moveTo>
                    <a:pt x="14" y="3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107" y="119"/>
                  </a:lnTo>
                  <a:lnTo>
                    <a:pt x="110" y="122"/>
                  </a:lnTo>
                  <a:lnTo>
                    <a:pt x="115" y="122"/>
                  </a:lnTo>
                  <a:lnTo>
                    <a:pt x="118" y="119"/>
                  </a:lnTo>
                  <a:lnTo>
                    <a:pt x="121" y="117"/>
                  </a:lnTo>
                  <a:lnTo>
                    <a:pt x="121" y="111"/>
                  </a:lnTo>
                  <a:lnTo>
                    <a:pt x="118" y="108"/>
                  </a:lnTo>
                  <a:lnTo>
                    <a:pt x="14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Freeform 32">
              <a:extLst>
                <a:ext uri="{FF2B5EF4-FFF2-40B4-BE49-F238E27FC236}">
                  <a16:creationId xmlns:a16="http://schemas.microsoft.com/office/drawing/2014/main" id="{55ECFC0E-76FF-5143-21D6-76A098C4C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2" y="2021"/>
              <a:ext cx="122" cy="120"/>
            </a:xfrm>
            <a:custGeom>
              <a:avLst/>
              <a:gdLst>
                <a:gd name="T0" fmla="*/ 14 w 122"/>
                <a:gd name="T1" fmla="*/ 3 h 120"/>
                <a:gd name="T2" fmla="*/ 11 w 122"/>
                <a:gd name="T3" fmla="*/ 0 h 120"/>
                <a:gd name="T4" fmla="*/ 6 w 122"/>
                <a:gd name="T5" fmla="*/ 0 h 120"/>
                <a:gd name="T6" fmla="*/ 3 w 122"/>
                <a:gd name="T7" fmla="*/ 3 h 120"/>
                <a:gd name="T8" fmla="*/ 0 w 122"/>
                <a:gd name="T9" fmla="*/ 6 h 120"/>
                <a:gd name="T10" fmla="*/ 0 w 122"/>
                <a:gd name="T11" fmla="*/ 11 h 120"/>
                <a:gd name="T12" fmla="*/ 3 w 122"/>
                <a:gd name="T13" fmla="*/ 14 h 120"/>
                <a:gd name="T14" fmla="*/ 108 w 122"/>
                <a:gd name="T15" fmla="*/ 118 h 120"/>
                <a:gd name="T16" fmla="*/ 111 w 122"/>
                <a:gd name="T17" fmla="*/ 120 h 120"/>
                <a:gd name="T18" fmla="*/ 116 w 122"/>
                <a:gd name="T19" fmla="*/ 120 h 120"/>
                <a:gd name="T20" fmla="*/ 119 w 122"/>
                <a:gd name="T21" fmla="*/ 118 h 120"/>
                <a:gd name="T22" fmla="*/ 122 w 122"/>
                <a:gd name="T23" fmla="*/ 115 h 120"/>
                <a:gd name="T24" fmla="*/ 122 w 122"/>
                <a:gd name="T25" fmla="*/ 109 h 120"/>
                <a:gd name="T26" fmla="*/ 119 w 122"/>
                <a:gd name="T27" fmla="*/ 107 h 120"/>
                <a:gd name="T28" fmla="*/ 14 w 122"/>
                <a:gd name="T29" fmla="*/ 3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2" h="120">
                  <a:moveTo>
                    <a:pt x="14" y="3"/>
                  </a:move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108" y="118"/>
                  </a:lnTo>
                  <a:lnTo>
                    <a:pt x="111" y="120"/>
                  </a:lnTo>
                  <a:lnTo>
                    <a:pt x="116" y="120"/>
                  </a:lnTo>
                  <a:lnTo>
                    <a:pt x="119" y="118"/>
                  </a:lnTo>
                  <a:lnTo>
                    <a:pt x="122" y="115"/>
                  </a:lnTo>
                  <a:lnTo>
                    <a:pt x="122" y="109"/>
                  </a:lnTo>
                  <a:lnTo>
                    <a:pt x="119" y="107"/>
                  </a:lnTo>
                  <a:lnTo>
                    <a:pt x="14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Freeform 33">
              <a:extLst>
                <a:ext uri="{FF2B5EF4-FFF2-40B4-BE49-F238E27FC236}">
                  <a16:creationId xmlns:a16="http://schemas.microsoft.com/office/drawing/2014/main" id="{B06CF907-2D8B-35F6-F54F-1B55C137B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" y="2438"/>
              <a:ext cx="121" cy="121"/>
            </a:xfrm>
            <a:custGeom>
              <a:avLst/>
              <a:gdLst>
                <a:gd name="T0" fmla="*/ 14 w 121"/>
                <a:gd name="T1" fmla="*/ 2 h 121"/>
                <a:gd name="T2" fmla="*/ 11 w 121"/>
                <a:gd name="T3" fmla="*/ 0 h 121"/>
                <a:gd name="T4" fmla="*/ 6 w 121"/>
                <a:gd name="T5" fmla="*/ 0 h 121"/>
                <a:gd name="T6" fmla="*/ 3 w 121"/>
                <a:gd name="T7" fmla="*/ 2 h 121"/>
                <a:gd name="T8" fmla="*/ 0 w 121"/>
                <a:gd name="T9" fmla="*/ 5 h 121"/>
                <a:gd name="T10" fmla="*/ 0 w 121"/>
                <a:gd name="T11" fmla="*/ 11 h 121"/>
                <a:gd name="T12" fmla="*/ 3 w 121"/>
                <a:gd name="T13" fmla="*/ 13 h 121"/>
                <a:gd name="T14" fmla="*/ 107 w 121"/>
                <a:gd name="T15" fmla="*/ 119 h 121"/>
                <a:gd name="T16" fmla="*/ 110 w 121"/>
                <a:gd name="T17" fmla="*/ 121 h 121"/>
                <a:gd name="T18" fmla="*/ 115 w 121"/>
                <a:gd name="T19" fmla="*/ 121 h 121"/>
                <a:gd name="T20" fmla="*/ 118 w 121"/>
                <a:gd name="T21" fmla="*/ 119 h 121"/>
                <a:gd name="T22" fmla="*/ 121 w 121"/>
                <a:gd name="T23" fmla="*/ 116 h 121"/>
                <a:gd name="T24" fmla="*/ 121 w 121"/>
                <a:gd name="T25" fmla="*/ 110 h 121"/>
                <a:gd name="T26" fmla="*/ 118 w 121"/>
                <a:gd name="T27" fmla="*/ 108 h 121"/>
                <a:gd name="T28" fmla="*/ 14 w 121"/>
                <a:gd name="T29" fmla="*/ 2 h 1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1" h="121">
                  <a:moveTo>
                    <a:pt x="14" y="2"/>
                  </a:moveTo>
                  <a:lnTo>
                    <a:pt x="11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107" y="119"/>
                  </a:lnTo>
                  <a:lnTo>
                    <a:pt x="110" y="121"/>
                  </a:lnTo>
                  <a:lnTo>
                    <a:pt x="115" y="121"/>
                  </a:lnTo>
                  <a:lnTo>
                    <a:pt x="118" y="119"/>
                  </a:lnTo>
                  <a:lnTo>
                    <a:pt x="121" y="116"/>
                  </a:lnTo>
                  <a:lnTo>
                    <a:pt x="121" y="110"/>
                  </a:lnTo>
                  <a:lnTo>
                    <a:pt x="118" y="108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Freeform 34">
              <a:extLst>
                <a:ext uri="{FF2B5EF4-FFF2-40B4-BE49-F238E27FC236}">
                  <a16:creationId xmlns:a16="http://schemas.microsoft.com/office/drawing/2014/main" id="{1210B06D-F997-1798-A7BB-FD9E237EC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" y="2730"/>
              <a:ext cx="121" cy="121"/>
            </a:xfrm>
            <a:custGeom>
              <a:avLst/>
              <a:gdLst>
                <a:gd name="T0" fmla="*/ 14 w 121"/>
                <a:gd name="T1" fmla="*/ 2 h 121"/>
                <a:gd name="T2" fmla="*/ 11 w 121"/>
                <a:gd name="T3" fmla="*/ 0 h 121"/>
                <a:gd name="T4" fmla="*/ 6 w 121"/>
                <a:gd name="T5" fmla="*/ 0 h 121"/>
                <a:gd name="T6" fmla="*/ 3 w 121"/>
                <a:gd name="T7" fmla="*/ 2 h 121"/>
                <a:gd name="T8" fmla="*/ 0 w 121"/>
                <a:gd name="T9" fmla="*/ 5 h 121"/>
                <a:gd name="T10" fmla="*/ 0 w 121"/>
                <a:gd name="T11" fmla="*/ 11 h 121"/>
                <a:gd name="T12" fmla="*/ 3 w 121"/>
                <a:gd name="T13" fmla="*/ 13 h 121"/>
                <a:gd name="T14" fmla="*/ 107 w 121"/>
                <a:gd name="T15" fmla="*/ 119 h 121"/>
                <a:gd name="T16" fmla="*/ 110 w 121"/>
                <a:gd name="T17" fmla="*/ 121 h 121"/>
                <a:gd name="T18" fmla="*/ 115 w 121"/>
                <a:gd name="T19" fmla="*/ 121 h 121"/>
                <a:gd name="T20" fmla="*/ 118 w 121"/>
                <a:gd name="T21" fmla="*/ 119 h 121"/>
                <a:gd name="T22" fmla="*/ 121 w 121"/>
                <a:gd name="T23" fmla="*/ 116 h 121"/>
                <a:gd name="T24" fmla="*/ 121 w 121"/>
                <a:gd name="T25" fmla="*/ 110 h 121"/>
                <a:gd name="T26" fmla="*/ 118 w 121"/>
                <a:gd name="T27" fmla="*/ 108 h 121"/>
                <a:gd name="T28" fmla="*/ 14 w 121"/>
                <a:gd name="T29" fmla="*/ 2 h 1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1" h="121">
                  <a:moveTo>
                    <a:pt x="14" y="2"/>
                  </a:moveTo>
                  <a:lnTo>
                    <a:pt x="11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107" y="119"/>
                  </a:lnTo>
                  <a:lnTo>
                    <a:pt x="110" y="121"/>
                  </a:lnTo>
                  <a:lnTo>
                    <a:pt x="115" y="121"/>
                  </a:lnTo>
                  <a:lnTo>
                    <a:pt x="118" y="119"/>
                  </a:lnTo>
                  <a:lnTo>
                    <a:pt x="121" y="116"/>
                  </a:lnTo>
                  <a:lnTo>
                    <a:pt x="121" y="110"/>
                  </a:lnTo>
                  <a:lnTo>
                    <a:pt x="118" y="108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Rectangle 35">
              <a:extLst>
                <a:ext uri="{FF2B5EF4-FFF2-40B4-BE49-F238E27FC236}">
                  <a16:creationId xmlns:a16="http://schemas.microsoft.com/office/drawing/2014/main" id="{01728B6F-8F38-1E74-2216-CF5B8C9BA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872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  <a:latin typeface="Swiss 721 SWA" charset="0"/>
                </a:rPr>
                <a:t>k</a:t>
              </a:r>
              <a:endParaRPr lang="en-US" altLang="en-US" sz="3200" b="0" u="none" baseline="0"/>
            </a:p>
          </p:txBody>
        </p:sp>
        <p:sp>
          <p:nvSpPr>
            <p:cNvPr id="21541" name="Rectangle 36">
              <a:extLst>
                <a:ext uri="{FF2B5EF4-FFF2-40B4-BE49-F238E27FC236}">
                  <a16:creationId xmlns:a16="http://schemas.microsoft.com/office/drawing/2014/main" id="{3FE83BD1-BE07-DC4B-7448-94B974CBF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256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 altLang="en-US" sz="3200" b="0" u="none" baseline="0"/>
            </a:p>
          </p:txBody>
        </p:sp>
        <p:sp>
          <p:nvSpPr>
            <p:cNvPr id="21542" name="Rectangle 37">
              <a:extLst>
                <a:ext uri="{FF2B5EF4-FFF2-40B4-BE49-F238E27FC236}">
                  <a16:creationId xmlns:a16="http://schemas.microsoft.com/office/drawing/2014/main" id="{BDFF4EDF-F541-08D3-695A-4861C87F4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592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 altLang="en-US" sz="3200" b="0" u="none" baseline="0"/>
            </a:p>
          </p:txBody>
        </p:sp>
        <p:sp>
          <p:nvSpPr>
            <p:cNvPr id="21543" name="Rectangle 38">
              <a:extLst>
                <a:ext uri="{FF2B5EF4-FFF2-40B4-BE49-F238E27FC236}">
                  <a16:creationId xmlns:a16="http://schemas.microsoft.com/office/drawing/2014/main" id="{DE54291B-7CD2-EF55-4CD9-0C8116123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7" y="1258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en-US" sz="3200" b="0" u="none" baseline="0"/>
            </a:p>
          </p:txBody>
        </p:sp>
        <p:sp>
          <p:nvSpPr>
            <p:cNvPr id="21544" name="Rectangle 39">
              <a:extLst>
                <a:ext uri="{FF2B5EF4-FFF2-40B4-BE49-F238E27FC236}">
                  <a16:creationId xmlns:a16="http://schemas.microsoft.com/office/drawing/2014/main" id="{020A222E-B85F-7105-9C71-32C99CC87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7" y="3114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en-US" sz="3200" b="0" u="none" baseline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id="{084536A5-C5A5-9BE8-A65E-2E429D66E0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u="none" baseline="0"/>
              <a:t>Chapter 9   </a:t>
            </a:r>
            <a:fld id="{D9F19213-F7E8-481E-B7E8-0051CE532B75}" type="slidenum">
              <a:rPr lang="en-US" altLang="en-US" sz="1600" b="0" u="none" baseline="0" smtClean="0"/>
              <a:pPr/>
              <a:t>6</a:t>
            </a:fld>
            <a:endParaRPr lang="en-US" altLang="en-US" sz="1600" b="0" u="none" baseline="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8E72094-926B-D186-1F9F-9DAE31DE4E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458200" cy="8382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Memory Organization Example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CA74E59-6747-F9DF-6D28-A325C97E99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4038600" cy="4724400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Example memory contents:</a:t>
            </a:r>
            <a:r>
              <a:rPr lang="en-US" altLang="en-US"/>
              <a:t>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/>
              <a:t>A memory with 3 address bits &amp; 8 data bits has: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/>
              <a:t>k = 3 (address line) and n = 8  (data input line) so 2</a:t>
            </a:r>
            <a:r>
              <a:rPr lang="en-US" altLang="en-US" sz="2400" baseline="30000"/>
              <a:t>3</a:t>
            </a:r>
            <a:r>
              <a:rPr lang="en-US" altLang="en-US" sz="2400"/>
              <a:t> = 8 </a:t>
            </a:r>
            <a:r>
              <a:rPr lang="en-US" altLang="en-US" sz="2400" u="sng"/>
              <a:t>addresses</a:t>
            </a:r>
            <a:r>
              <a:rPr lang="en-US" altLang="en-US" sz="2400"/>
              <a:t> labeled 0 to 7.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/>
              <a:t>2</a:t>
            </a:r>
            <a:r>
              <a:rPr lang="en-US" altLang="en-US" sz="2400" baseline="30000"/>
              <a:t>3</a:t>
            </a:r>
            <a:r>
              <a:rPr lang="en-US" altLang="en-US" sz="2400"/>
              <a:t> = 8 </a:t>
            </a:r>
            <a:r>
              <a:rPr lang="en-US" altLang="en-US" sz="2400" u="sng"/>
              <a:t>words</a:t>
            </a:r>
            <a:r>
              <a:rPr lang="en-US" altLang="en-US" sz="2400"/>
              <a:t> of 8-bit data</a:t>
            </a:r>
          </a:p>
        </p:txBody>
      </p:sp>
      <p:sp>
        <p:nvSpPr>
          <p:cNvPr id="22533" name="Rectangle 170">
            <a:extLst>
              <a:ext uri="{FF2B5EF4-FFF2-40B4-BE49-F238E27FC236}">
                <a16:creationId xmlns:a16="http://schemas.microsoft.com/office/drawing/2014/main" id="{45857FF1-7252-02D7-68C3-70A7D9D24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381625"/>
            <a:ext cx="174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4" name="Rectangle 172">
            <a:extLst>
              <a:ext uri="{FF2B5EF4-FFF2-40B4-BE49-F238E27FC236}">
                <a16:creationId xmlns:a16="http://schemas.microsoft.com/office/drawing/2014/main" id="{B98BAD9F-500D-2023-65D1-62C951072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463" y="5381625"/>
            <a:ext cx="2457450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5" name="Rectangle 174">
            <a:extLst>
              <a:ext uri="{FF2B5EF4-FFF2-40B4-BE49-F238E27FC236}">
                <a16:creationId xmlns:a16="http://schemas.microsoft.com/office/drawing/2014/main" id="{DDF5F9FB-44DD-596C-ED5D-9AEA7AF2A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5913" y="5381625"/>
            <a:ext cx="7937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6" name="Rectangle 177">
            <a:extLst>
              <a:ext uri="{FF2B5EF4-FFF2-40B4-BE49-F238E27FC236}">
                <a16:creationId xmlns:a16="http://schemas.microsoft.com/office/drawing/2014/main" id="{C8CD43B5-4A88-A346-0814-3418E1EBB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850" y="5381625"/>
            <a:ext cx="2073275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7" name="Rectangle 179">
            <a:extLst>
              <a:ext uri="{FF2B5EF4-FFF2-40B4-BE49-F238E27FC236}">
                <a16:creationId xmlns:a16="http://schemas.microsoft.com/office/drawing/2014/main" id="{6E3A65C9-566F-5EB4-2B14-4EEDF1D7D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125" y="5381625"/>
            <a:ext cx="15875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22538" name="Group 206">
            <a:extLst>
              <a:ext uri="{FF2B5EF4-FFF2-40B4-BE49-F238E27FC236}">
                <a16:creationId xmlns:a16="http://schemas.microsoft.com/office/drawing/2014/main" id="{0B5A827B-E680-8ECB-9F80-ED2D81309B4B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1905000"/>
            <a:ext cx="4572000" cy="3875088"/>
            <a:chOff x="2640" y="1200"/>
            <a:chExt cx="2880" cy="2441"/>
          </a:xfrm>
        </p:grpSpPr>
        <p:sp>
          <p:nvSpPr>
            <p:cNvPr id="22539" name="Rectangle 5">
              <a:extLst>
                <a:ext uri="{FF2B5EF4-FFF2-40B4-BE49-F238E27FC236}">
                  <a16:creationId xmlns:a16="http://schemas.microsoft.com/office/drawing/2014/main" id="{EDC2CA98-8511-FCDF-3582-E974E9F3C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" y="1219"/>
              <a:ext cx="142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u="none" baseline="0">
                  <a:solidFill>
                    <a:srgbClr val="000000"/>
                  </a:solidFill>
                </a:rPr>
                <a:t>Memory Address</a:t>
              </a:r>
              <a:endParaRPr lang="en-US" altLang="en-US" sz="2400" b="0" u="none" baseline="0"/>
            </a:p>
          </p:txBody>
        </p:sp>
        <p:sp>
          <p:nvSpPr>
            <p:cNvPr id="22540" name="Rectangle 6">
              <a:extLst>
                <a:ext uri="{FF2B5EF4-FFF2-40B4-BE49-F238E27FC236}">
                  <a16:creationId xmlns:a16="http://schemas.microsoft.com/office/drawing/2014/main" id="{6282AC90-29D5-B750-BF52-D3CF78B20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" y="1219"/>
              <a:ext cx="4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u="none" baseline="0">
                  <a:solidFill>
                    <a:srgbClr val="000000"/>
                  </a:solidFill>
                </a:rPr>
                <a:t> </a:t>
              </a:r>
              <a:endParaRPr lang="en-US" altLang="en-US" sz="2400" b="0" u="none" baseline="0"/>
            </a:p>
          </p:txBody>
        </p:sp>
        <p:sp>
          <p:nvSpPr>
            <p:cNvPr id="22541" name="Rectangle 7">
              <a:extLst>
                <a:ext uri="{FF2B5EF4-FFF2-40B4-BE49-F238E27FC236}">
                  <a16:creationId xmlns:a16="http://schemas.microsoft.com/office/drawing/2014/main" id="{64D8BE55-2F92-B0D7-EDBB-3E943042D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1445"/>
              <a:ext cx="13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u="none" baseline="0">
                  <a:solidFill>
                    <a:srgbClr val="000000"/>
                  </a:solidFill>
                </a:rPr>
                <a:t>Binary   Decimal</a:t>
              </a:r>
              <a:endParaRPr lang="en-US" altLang="en-US" sz="2400" b="0" u="none" baseline="0"/>
            </a:p>
          </p:txBody>
        </p:sp>
        <p:sp>
          <p:nvSpPr>
            <p:cNvPr id="22542" name="Rectangle 8">
              <a:extLst>
                <a:ext uri="{FF2B5EF4-FFF2-40B4-BE49-F238E27FC236}">
                  <a16:creationId xmlns:a16="http://schemas.microsoft.com/office/drawing/2014/main" id="{78EAC21E-D1C7-663D-440C-A84E265F4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6" y="1445"/>
              <a:ext cx="4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u="none" baseline="0">
                  <a:solidFill>
                    <a:srgbClr val="000000"/>
                  </a:solidFill>
                </a:rPr>
                <a:t> </a:t>
              </a:r>
              <a:endParaRPr lang="en-US" altLang="en-US" sz="2400" b="0" u="none" baseline="0"/>
            </a:p>
          </p:txBody>
        </p:sp>
        <p:sp>
          <p:nvSpPr>
            <p:cNvPr id="22543" name="Rectangle 9">
              <a:extLst>
                <a:ext uri="{FF2B5EF4-FFF2-40B4-BE49-F238E27FC236}">
                  <a16:creationId xmlns:a16="http://schemas.microsoft.com/office/drawing/2014/main" id="{3E5E8978-5816-8E33-064A-29700C12B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2" y="1219"/>
              <a:ext cx="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u="none" baseline="0">
                  <a:solidFill>
                    <a:srgbClr val="000000"/>
                  </a:solidFill>
                </a:rPr>
                <a:t>Memory </a:t>
              </a:r>
              <a:endParaRPr lang="en-US" altLang="en-US" sz="2400" b="0" u="none" baseline="0"/>
            </a:p>
          </p:txBody>
        </p:sp>
        <p:sp>
          <p:nvSpPr>
            <p:cNvPr id="22544" name="Rectangle 10">
              <a:extLst>
                <a:ext uri="{FF2B5EF4-FFF2-40B4-BE49-F238E27FC236}">
                  <a16:creationId xmlns:a16="http://schemas.microsoft.com/office/drawing/2014/main" id="{EFB67D47-245A-6B03-DD1E-272BA0B55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445"/>
              <a:ext cx="66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u="none" baseline="0">
                  <a:solidFill>
                    <a:srgbClr val="000000"/>
                  </a:solidFill>
                </a:rPr>
                <a:t>Content</a:t>
              </a:r>
              <a:endParaRPr lang="en-US" altLang="en-US" sz="2400" b="0" u="none" baseline="0"/>
            </a:p>
          </p:txBody>
        </p:sp>
        <p:sp>
          <p:nvSpPr>
            <p:cNvPr id="22545" name="Rectangle 11">
              <a:extLst>
                <a:ext uri="{FF2B5EF4-FFF2-40B4-BE49-F238E27FC236}">
                  <a16:creationId xmlns:a16="http://schemas.microsoft.com/office/drawing/2014/main" id="{7AF65BFB-D2A2-B792-054B-D01493FBD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" y="1445"/>
              <a:ext cx="4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u="none" baseline="0">
                  <a:solidFill>
                    <a:srgbClr val="000000"/>
                  </a:solidFill>
                </a:rPr>
                <a:t> </a:t>
              </a:r>
              <a:endParaRPr lang="en-US" altLang="en-US" sz="2400" b="0" u="none" baseline="0"/>
            </a:p>
          </p:txBody>
        </p:sp>
        <p:sp>
          <p:nvSpPr>
            <p:cNvPr id="22546" name="Rectangle 12">
              <a:extLst>
                <a:ext uri="{FF2B5EF4-FFF2-40B4-BE49-F238E27FC236}">
                  <a16:creationId xmlns:a16="http://schemas.microsoft.com/office/drawing/2014/main" id="{6DD2A2E1-289F-BA16-4FD0-2782E41CC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200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47" name="Line 13">
              <a:extLst>
                <a:ext uri="{FF2B5EF4-FFF2-40B4-BE49-F238E27FC236}">
                  <a16:creationId xmlns:a16="http://schemas.microsoft.com/office/drawing/2014/main" id="{9B1F6B07-CF2F-62B6-1F88-2C236B556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20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Line 14">
              <a:extLst>
                <a:ext uri="{FF2B5EF4-FFF2-40B4-BE49-F238E27FC236}">
                  <a16:creationId xmlns:a16="http://schemas.microsoft.com/office/drawing/2014/main" id="{D31933B7-6227-1462-D480-DA88012A6C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200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Rectangle 15">
              <a:extLst>
                <a:ext uri="{FF2B5EF4-FFF2-40B4-BE49-F238E27FC236}">
                  <a16:creationId xmlns:a16="http://schemas.microsoft.com/office/drawing/2014/main" id="{534B34AD-2C15-A701-1E8B-3F037AC3E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200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50" name="Line 16">
              <a:extLst>
                <a:ext uri="{FF2B5EF4-FFF2-40B4-BE49-F238E27FC236}">
                  <a16:creationId xmlns:a16="http://schemas.microsoft.com/office/drawing/2014/main" id="{77DB26C2-46E4-696F-1E7A-B249156A8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20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Line 17">
              <a:extLst>
                <a:ext uri="{FF2B5EF4-FFF2-40B4-BE49-F238E27FC236}">
                  <a16:creationId xmlns:a16="http://schemas.microsoft.com/office/drawing/2014/main" id="{D50C51CB-49F4-CF70-6731-25E87B210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200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Rectangle 18">
              <a:extLst>
                <a:ext uri="{FF2B5EF4-FFF2-40B4-BE49-F238E27FC236}">
                  <a16:creationId xmlns:a16="http://schemas.microsoft.com/office/drawing/2014/main" id="{EDB8DA6A-06D4-7AD4-B8F0-E9D867E8E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" y="1200"/>
              <a:ext cx="1548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53" name="Line 19">
              <a:extLst>
                <a:ext uri="{FF2B5EF4-FFF2-40B4-BE49-F238E27FC236}">
                  <a16:creationId xmlns:a16="http://schemas.microsoft.com/office/drawing/2014/main" id="{11D0468B-2A3B-9ECA-A5D7-86064C9D4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1" y="1200"/>
              <a:ext cx="154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Rectangle 20">
              <a:extLst>
                <a:ext uri="{FF2B5EF4-FFF2-40B4-BE49-F238E27FC236}">
                  <a16:creationId xmlns:a16="http://schemas.microsoft.com/office/drawing/2014/main" id="{D9E2E240-0220-29EF-83C7-0EB517642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" y="1200"/>
              <a:ext cx="9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55" name="Line 21">
              <a:extLst>
                <a:ext uri="{FF2B5EF4-FFF2-40B4-BE49-F238E27FC236}">
                  <a16:creationId xmlns:a16="http://schemas.microsoft.com/office/drawing/2014/main" id="{B2A111AF-687A-D957-5038-9938D4F142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1200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6" name="Line 22">
              <a:extLst>
                <a:ext uri="{FF2B5EF4-FFF2-40B4-BE49-F238E27FC236}">
                  <a16:creationId xmlns:a16="http://schemas.microsoft.com/office/drawing/2014/main" id="{0E69A3E1-FFBC-CAE8-6C2D-B4E0398BE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1200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7" name="Rectangle 23">
              <a:extLst>
                <a:ext uri="{FF2B5EF4-FFF2-40B4-BE49-F238E27FC236}">
                  <a16:creationId xmlns:a16="http://schemas.microsoft.com/office/drawing/2014/main" id="{7DB0BA35-8D77-887A-5A68-88402F89C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1200"/>
              <a:ext cx="130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58" name="Line 24">
              <a:extLst>
                <a:ext uri="{FF2B5EF4-FFF2-40B4-BE49-F238E27FC236}">
                  <a16:creationId xmlns:a16="http://schemas.microsoft.com/office/drawing/2014/main" id="{F10729A5-4FA8-C7FD-7AF7-AE7C01E65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8" y="1200"/>
              <a:ext cx="130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9" name="Rectangle 25">
              <a:extLst>
                <a:ext uri="{FF2B5EF4-FFF2-40B4-BE49-F238E27FC236}">
                  <a16:creationId xmlns:a16="http://schemas.microsoft.com/office/drawing/2014/main" id="{689AE4AB-EC94-E0B8-E600-9B2FB520D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0" y="1200"/>
              <a:ext cx="1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60" name="Line 26">
              <a:extLst>
                <a:ext uri="{FF2B5EF4-FFF2-40B4-BE49-F238E27FC236}">
                  <a16:creationId xmlns:a16="http://schemas.microsoft.com/office/drawing/2014/main" id="{FE430283-BDB0-08CD-A4DA-F7797B4B9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0" y="1200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1" name="Line 27">
              <a:extLst>
                <a:ext uri="{FF2B5EF4-FFF2-40B4-BE49-F238E27FC236}">
                  <a16:creationId xmlns:a16="http://schemas.microsoft.com/office/drawing/2014/main" id="{E0B8BECB-C32B-D028-EDD5-55149FF3C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0" y="1200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2" name="Rectangle 28">
              <a:extLst>
                <a:ext uri="{FF2B5EF4-FFF2-40B4-BE49-F238E27FC236}">
                  <a16:creationId xmlns:a16="http://schemas.microsoft.com/office/drawing/2014/main" id="{11FE9D64-AEB6-A8FA-1E1D-5C8B4465E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0" y="1200"/>
              <a:ext cx="1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63" name="Line 29">
              <a:extLst>
                <a:ext uri="{FF2B5EF4-FFF2-40B4-BE49-F238E27FC236}">
                  <a16:creationId xmlns:a16="http://schemas.microsoft.com/office/drawing/2014/main" id="{FFC2A148-7779-77FD-628D-11C4C3975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0" y="1200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4" name="Line 30">
              <a:extLst>
                <a:ext uri="{FF2B5EF4-FFF2-40B4-BE49-F238E27FC236}">
                  <a16:creationId xmlns:a16="http://schemas.microsoft.com/office/drawing/2014/main" id="{59F01504-01D6-1E7E-BED0-A6D9063068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0" y="1200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5" name="Rectangle 31">
              <a:extLst>
                <a:ext uri="{FF2B5EF4-FFF2-40B4-BE49-F238E27FC236}">
                  <a16:creationId xmlns:a16="http://schemas.microsoft.com/office/drawing/2014/main" id="{4BCA1EE1-F4C1-C2B7-21BC-D6B7C3A00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212"/>
              <a:ext cx="11" cy="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66" name="Line 32">
              <a:extLst>
                <a:ext uri="{FF2B5EF4-FFF2-40B4-BE49-F238E27FC236}">
                  <a16:creationId xmlns:a16="http://schemas.microsoft.com/office/drawing/2014/main" id="{EEA7117B-8CAA-3F65-D7A3-68A73D346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212"/>
              <a:ext cx="1" cy="5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7" name="Rectangle 33">
              <a:extLst>
                <a:ext uri="{FF2B5EF4-FFF2-40B4-BE49-F238E27FC236}">
                  <a16:creationId xmlns:a16="http://schemas.microsoft.com/office/drawing/2014/main" id="{EB69D557-934E-48D7-A396-4EBE1999A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" y="1212"/>
              <a:ext cx="5" cy="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68" name="Line 34">
              <a:extLst>
                <a:ext uri="{FF2B5EF4-FFF2-40B4-BE49-F238E27FC236}">
                  <a16:creationId xmlns:a16="http://schemas.microsoft.com/office/drawing/2014/main" id="{C9CEE757-F07E-294B-8AC9-FB20A171E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1212"/>
              <a:ext cx="0" cy="5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9" name="Rectangle 35">
              <a:extLst>
                <a:ext uri="{FF2B5EF4-FFF2-40B4-BE49-F238E27FC236}">
                  <a16:creationId xmlns:a16="http://schemas.microsoft.com/office/drawing/2014/main" id="{A21DF946-3214-3832-0CFD-D58B5C22F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0" y="1212"/>
              <a:ext cx="10" cy="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70" name="Line 36">
              <a:extLst>
                <a:ext uri="{FF2B5EF4-FFF2-40B4-BE49-F238E27FC236}">
                  <a16:creationId xmlns:a16="http://schemas.microsoft.com/office/drawing/2014/main" id="{E921B172-B200-2C18-9452-BFBF27841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0" y="1212"/>
              <a:ext cx="1" cy="5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1" name="Rectangle 37">
              <a:extLst>
                <a:ext uri="{FF2B5EF4-FFF2-40B4-BE49-F238E27FC236}">
                  <a16:creationId xmlns:a16="http://schemas.microsoft.com/office/drawing/2014/main" id="{8A7DA840-53F5-3CB3-1A81-54AD92F97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1725"/>
              <a:ext cx="8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</a:rPr>
                <a:t>0 0 0          0</a:t>
              </a:r>
              <a:endParaRPr lang="en-US" altLang="en-US" sz="2400" b="0" u="none" baseline="0"/>
            </a:p>
          </p:txBody>
        </p:sp>
        <p:sp>
          <p:nvSpPr>
            <p:cNvPr id="22572" name="Rectangle 38">
              <a:extLst>
                <a:ext uri="{FF2B5EF4-FFF2-40B4-BE49-F238E27FC236}">
                  <a16:creationId xmlns:a16="http://schemas.microsoft.com/office/drawing/2014/main" id="{B3CC83B6-C183-529A-212D-18D4A8E26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1725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</a:rPr>
                <a:t> </a:t>
              </a:r>
              <a:endParaRPr lang="en-US" altLang="en-US" sz="2400" b="0" u="none" baseline="0"/>
            </a:p>
          </p:txBody>
        </p:sp>
        <p:sp>
          <p:nvSpPr>
            <p:cNvPr id="22573" name="Rectangle 39">
              <a:extLst>
                <a:ext uri="{FF2B5EF4-FFF2-40B4-BE49-F238E27FC236}">
                  <a16:creationId xmlns:a16="http://schemas.microsoft.com/office/drawing/2014/main" id="{6BA4B39E-7CA5-310E-14A7-998873AFA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1725"/>
              <a:ext cx="9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</a:rPr>
                <a:t>1 0 0 0 1 1 1 1</a:t>
              </a:r>
              <a:endParaRPr lang="en-US" altLang="en-US" sz="2400" b="0" u="none" baseline="0"/>
            </a:p>
          </p:txBody>
        </p:sp>
        <p:sp>
          <p:nvSpPr>
            <p:cNvPr id="22574" name="Rectangle 40">
              <a:extLst>
                <a:ext uri="{FF2B5EF4-FFF2-40B4-BE49-F238E27FC236}">
                  <a16:creationId xmlns:a16="http://schemas.microsoft.com/office/drawing/2014/main" id="{0045696D-733B-A660-F814-EB047F1DD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5" y="1725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</a:rPr>
                <a:t> </a:t>
              </a:r>
              <a:endParaRPr lang="en-US" altLang="en-US" sz="2400" b="0" u="none" baseline="0"/>
            </a:p>
          </p:txBody>
        </p:sp>
        <p:sp>
          <p:nvSpPr>
            <p:cNvPr id="22575" name="Line 41">
              <a:extLst>
                <a:ext uri="{FF2B5EF4-FFF2-40B4-BE49-F238E27FC236}">
                  <a16:creationId xmlns:a16="http://schemas.microsoft.com/office/drawing/2014/main" id="{7F7FA79A-48C5-672B-C908-F67C1D8E4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71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6" name="Line 42">
              <a:extLst>
                <a:ext uri="{FF2B5EF4-FFF2-40B4-BE49-F238E27FC236}">
                  <a16:creationId xmlns:a16="http://schemas.microsoft.com/office/drawing/2014/main" id="{1BE61AE8-35FC-63B4-8A6E-C58DABA858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1" y="1712"/>
              <a:ext cx="154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7" name="Line 43">
              <a:extLst>
                <a:ext uri="{FF2B5EF4-FFF2-40B4-BE49-F238E27FC236}">
                  <a16:creationId xmlns:a16="http://schemas.microsoft.com/office/drawing/2014/main" id="{F7D6022A-720D-7D1B-DD28-761F83EF2E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171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8" name="Line 44">
              <a:extLst>
                <a:ext uri="{FF2B5EF4-FFF2-40B4-BE49-F238E27FC236}">
                  <a16:creationId xmlns:a16="http://schemas.microsoft.com/office/drawing/2014/main" id="{5C740E31-3A94-F43E-7180-C216700A1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1712"/>
              <a:ext cx="0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9" name="Line 45">
              <a:extLst>
                <a:ext uri="{FF2B5EF4-FFF2-40B4-BE49-F238E27FC236}">
                  <a16:creationId xmlns:a16="http://schemas.microsoft.com/office/drawing/2014/main" id="{A0C6AE9E-1803-4610-A92C-1F9441EAB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4" y="1712"/>
              <a:ext cx="130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0" name="Line 46">
              <a:extLst>
                <a:ext uri="{FF2B5EF4-FFF2-40B4-BE49-F238E27FC236}">
                  <a16:creationId xmlns:a16="http://schemas.microsoft.com/office/drawing/2014/main" id="{C8F14BCB-8617-3F91-44A3-B6E816AB6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0" y="1712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1" name="Rectangle 47">
              <a:extLst>
                <a:ext uri="{FF2B5EF4-FFF2-40B4-BE49-F238E27FC236}">
                  <a16:creationId xmlns:a16="http://schemas.microsoft.com/office/drawing/2014/main" id="{BDA01A2C-5377-A9A3-7759-EB590C42B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18"/>
              <a:ext cx="11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82" name="Line 48">
              <a:extLst>
                <a:ext uri="{FF2B5EF4-FFF2-40B4-BE49-F238E27FC236}">
                  <a16:creationId xmlns:a16="http://schemas.microsoft.com/office/drawing/2014/main" id="{3F8A26EF-FD8F-A61F-35E7-205503DD9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718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3" name="Rectangle 49">
              <a:extLst>
                <a:ext uri="{FF2B5EF4-FFF2-40B4-BE49-F238E27FC236}">
                  <a16:creationId xmlns:a16="http://schemas.microsoft.com/office/drawing/2014/main" id="{184FE758-5A83-30FD-084D-1E9F07CC3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" y="1718"/>
              <a:ext cx="5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84" name="Line 50">
              <a:extLst>
                <a:ext uri="{FF2B5EF4-FFF2-40B4-BE49-F238E27FC236}">
                  <a16:creationId xmlns:a16="http://schemas.microsoft.com/office/drawing/2014/main" id="{8304B13B-1F54-DC1F-8228-58A3F661B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1718"/>
              <a:ext cx="0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5" name="Rectangle 51">
              <a:extLst>
                <a:ext uri="{FF2B5EF4-FFF2-40B4-BE49-F238E27FC236}">
                  <a16:creationId xmlns:a16="http://schemas.microsoft.com/office/drawing/2014/main" id="{7908A5EE-36F1-A07C-3FD2-758803AFD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0" y="1718"/>
              <a:ext cx="10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86" name="Line 52">
              <a:extLst>
                <a:ext uri="{FF2B5EF4-FFF2-40B4-BE49-F238E27FC236}">
                  <a16:creationId xmlns:a16="http://schemas.microsoft.com/office/drawing/2014/main" id="{961ED841-CB58-3010-F277-F75F687576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0" y="1718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7" name="Rectangle 53">
              <a:extLst>
                <a:ext uri="{FF2B5EF4-FFF2-40B4-BE49-F238E27FC236}">
                  <a16:creationId xmlns:a16="http://schemas.microsoft.com/office/drawing/2014/main" id="{88DB0A52-4A15-2429-3BAA-BA224A397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1965"/>
              <a:ext cx="8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</a:rPr>
                <a:t>0 0 1          1</a:t>
              </a:r>
              <a:endParaRPr lang="en-US" altLang="en-US" sz="2400" b="0" u="none" baseline="0"/>
            </a:p>
          </p:txBody>
        </p:sp>
        <p:sp>
          <p:nvSpPr>
            <p:cNvPr id="22588" name="Rectangle 54">
              <a:extLst>
                <a:ext uri="{FF2B5EF4-FFF2-40B4-BE49-F238E27FC236}">
                  <a16:creationId xmlns:a16="http://schemas.microsoft.com/office/drawing/2014/main" id="{81D10CE1-636A-0EBE-B2C5-6C4EE1DDD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1965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</a:rPr>
                <a:t> </a:t>
              </a:r>
              <a:endParaRPr lang="en-US" altLang="en-US" sz="2400" b="0" u="none" baseline="0"/>
            </a:p>
          </p:txBody>
        </p:sp>
        <p:sp>
          <p:nvSpPr>
            <p:cNvPr id="22589" name="Rectangle 55">
              <a:extLst>
                <a:ext uri="{FF2B5EF4-FFF2-40B4-BE49-F238E27FC236}">
                  <a16:creationId xmlns:a16="http://schemas.microsoft.com/office/drawing/2014/main" id="{9EDDA818-9A7F-EFD2-4973-3EFED3A4C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1965"/>
              <a:ext cx="9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</a:rPr>
                <a:t>1 1 1 1 1 1 1 1</a:t>
              </a:r>
              <a:endParaRPr lang="en-US" altLang="en-US" sz="2400" b="0" u="none" baseline="0"/>
            </a:p>
          </p:txBody>
        </p:sp>
        <p:sp>
          <p:nvSpPr>
            <p:cNvPr id="22590" name="Rectangle 56">
              <a:extLst>
                <a:ext uri="{FF2B5EF4-FFF2-40B4-BE49-F238E27FC236}">
                  <a16:creationId xmlns:a16="http://schemas.microsoft.com/office/drawing/2014/main" id="{B7871582-CE1E-9B20-7E1A-BAB21EB69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5" y="1965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</a:rPr>
                <a:t> </a:t>
              </a:r>
              <a:endParaRPr lang="en-US" altLang="en-US" sz="2400" b="0" u="none" baseline="0"/>
            </a:p>
          </p:txBody>
        </p:sp>
        <p:sp>
          <p:nvSpPr>
            <p:cNvPr id="22591" name="Rectangle 57">
              <a:extLst>
                <a:ext uri="{FF2B5EF4-FFF2-40B4-BE49-F238E27FC236}">
                  <a16:creationId xmlns:a16="http://schemas.microsoft.com/office/drawing/2014/main" id="{17BC2B98-7FE8-1717-36E7-805C25F80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952"/>
              <a:ext cx="1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92" name="Line 58">
              <a:extLst>
                <a:ext uri="{FF2B5EF4-FFF2-40B4-BE49-F238E27FC236}">
                  <a16:creationId xmlns:a16="http://schemas.microsoft.com/office/drawing/2014/main" id="{AE639B04-7C33-0FF9-822D-A6FC9BB11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95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3" name="Rectangle 59">
              <a:extLst>
                <a:ext uri="{FF2B5EF4-FFF2-40B4-BE49-F238E27FC236}">
                  <a16:creationId xmlns:a16="http://schemas.microsoft.com/office/drawing/2014/main" id="{58106542-0EC5-5A77-3A83-E8FCCCDB4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" y="1952"/>
              <a:ext cx="154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94" name="Rectangle 60">
              <a:extLst>
                <a:ext uri="{FF2B5EF4-FFF2-40B4-BE49-F238E27FC236}">
                  <a16:creationId xmlns:a16="http://schemas.microsoft.com/office/drawing/2014/main" id="{6BCAE249-A575-B4B6-DCC3-481260A3C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" y="1952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95" name="Line 61">
              <a:extLst>
                <a:ext uri="{FF2B5EF4-FFF2-40B4-BE49-F238E27FC236}">
                  <a16:creationId xmlns:a16="http://schemas.microsoft.com/office/drawing/2014/main" id="{6CB12A81-FFF7-B2BC-B5D0-35B2C7BA75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195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6" name="Line 62">
              <a:extLst>
                <a:ext uri="{FF2B5EF4-FFF2-40B4-BE49-F238E27FC236}">
                  <a16:creationId xmlns:a16="http://schemas.microsoft.com/office/drawing/2014/main" id="{B9DD90C1-A226-0BFE-5ED6-206B2EB5F9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1952"/>
              <a:ext cx="0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7" name="Rectangle 63">
              <a:extLst>
                <a:ext uri="{FF2B5EF4-FFF2-40B4-BE49-F238E27FC236}">
                  <a16:creationId xmlns:a16="http://schemas.microsoft.com/office/drawing/2014/main" id="{69CBAD9D-2E89-DC4B-EFAB-8108634C6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1952"/>
              <a:ext cx="130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98" name="Rectangle 64">
              <a:extLst>
                <a:ext uri="{FF2B5EF4-FFF2-40B4-BE49-F238E27FC236}">
                  <a16:creationId xmlns:a16="http://schemas.microsoft.com/office/drawing/2014/main" id="{D1441DB2-1E0F-3C71-1A52-A2C0BDFD7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0" y="1952"/>
              <a:ext cx="1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99" name="Line 65">
              <a:extLst>
                <a:ext uri="{FF2B5EF4-FFF2-40B4-BE49-F238E27FC236}">
                  <a16:creationId xmlns:a16="http://schemas.microsoft.com/office/drawing/2014/main" id="{8852A856-3021-FC76-30F0-12F150DB2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0" y="1952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0" name="Rectangle 66">
              <a:extLst>
                <a:ext uri="{FF2B5EF4-FFF2-40B4-BE49-F238E27FC236}">
                  <a16:creationId xmlns:a16="http://schemas.microsoft.com/office/drawing/2014/main" id="{8523FC08-547D-F777-67A9-564BF74BF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957"/>
              <a:ext cx="11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601" name="Line 67">
              <a:extLst>
                <a:ext uri="{FF2B5EF4-FFF2-40B4-BE49-F238E27FC236}">
                  <a16:creationId xmlns:a16="http://schemas.microsoft.com/office/drawing/2014/main" id="{D7AEB93A-D4D6-06AE-E586-3D7430D659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957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2" name="Rectangle 68">
              <a:extLst>
                <a:ext uri="{FF2B5EF4-FFF2-40B4-BE49-F238E27FC236}">
                  <a16:creationId xmlns:a16="http://schemas.microsoft.com/office/drawing/2014/main" id="{6AF12976-FEBC-16CE-D357-36D98C225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" y="1957"/>
              <a:ext cx="5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603" name="Line 69">
              <a:extLst>
                <a:ext uri="{FF2B5EF4-FFF2-40B4-BE49-F238E27FC236}">
                  <a16:creationId xmlns:a16="http://schemas.microsoft.com/office/drawing/2014/main" id="{967E2532-1E6F-04E0-1AFF-0565C63D9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1957"/>
              <a:ext cx="0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4" name="Rectangle 70">
              <a:extLst>
                <a:ext uri="{FF2B5EF4-FFF2-40B4-BE49-F238E27FC236}">
                  <a16:creationId xmlns:a16="http://schemas.microsoft.com/office/drawing/2014/main" id="{A0B66403-4EEC-8894-B947-2FCC01721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0" y="1957"/>
              <a:ext cx="10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605" name="Line 71">
              <a:extLst>
                <a:ext uri="{FF2B5EF4-FFF2-40B4-BE49-F238E27FC236}">
                  <a16:creationId xmlns:a16="http://schemas.microsoft.com/office/drawing/2014/main" id="{5357A9F7-D93B-9EC7-4D60-CD18E9347A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0" y="1957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6" name="Rectangle 72">
              <a:extLst>
                <a:ext uri="{FF2B5EF4-FFF2-40B4-BE49-F238E27FC236}">
                  <a16:creationId xmlns:a16="http://schemas.microsoft.com/office/drawing/2014/main" id="{8A875817-B47C-C516-38B8-3682417B2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2205"/>
              <a:ext cx="8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</a:rPr>
                <a:t>0 1 0          2</a:t>
              </a:r>
              <a:endParaRPr lang="en-US" altLang="en-US" sz="2400" b="0" u="none" baseline="0"/>
            </a:p>
          </p:txBody>
        </p:sp>
        <p:sp>
          <p:nvSpPr>
            <p:cNvPr id="22607" name="Rectangle 73">
              <a:extLst>
                <a:ext uri="{FF2B5EF4-FFF2-40B4-BE49-F238E27FC236}">
                  <a16:creationId xmlns:a16="http://schemas.microsoft.com/office/drawing/2014/main" id="{45C95710-0DD1-CE9D-D320-4946D2E7B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2205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</a:rPr>
                <a:t> </a:t>
              </a:r>
              <a:endParaRPr lang="en-US" altLang="en-US" sz="2400" b="0" u="none" baseline="0"/>
            </a:p>
          </p:txBody>
        </p:sp>
        <p:sp>
          <p:nvSpPr>
            <p:cNvPr id="22608" name="Rectangle 74">
              <a:extLst>
                <a:ext uri="{FF2B5EF4-FFF2-40B4-BE49-F238E27FC236}">
                  <a16:creationId xmlns:a16="http://schemas.microsoft.com/office/drawing/2014/main" id="{13269685-2C2A-29EF-4E59-FC3DAC1C4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2205"/>
              <a:ext cx="9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</a:rPr>
                <a:t>1 0 1 1 0 0 0 1</a:t>
              </a:r>
              <a:endParaRPr lang="en-US" altLang="en-US" sz="2400" b="0" u="none" baseline="0"/>
            </a:p>
          </p:txBody>
        </p:sp>
        <p:sp>
          <p:nvSpPr>
            <p:cNvPr id="22609" name="Rectangle 75">
              <a:extLst>
                <a:ext uri="{FF2B5EF4-FFF2-40B4-BE49-F238E27FC236}">
                  <a16:creationId xmlns:a16="http://schemas.microsoft.com/office/drawing/2014/main" id="{721FBB04-EEB8-3761-8AE4-600E4AD63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5" y="2205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</a:rPr>
                <a:t> </a:t>
              </a:r>
              <a:endParaRPr lang="en-US" altLang="en-US" sz="2400" b="0" u="none" baseline="0"/>
            </a:p>
          </p:txBody>
        </p:sp>
        <p:sp>
          <p:nvSpPr>
            <p:cNvPr id="22610" name="Rectangle 76">
              <a:extLst>
                <a:ext uri="{FF2B5EF4-FFF2-40B4-BE49-F238E27FC236}">
                  <a16:creationId xmlns:a16="http://schemas.microsoft.com/office/drawing/2014/main" id="{795B1588-1F15-FD2C-F667-4DAE28A7D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191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611" name="Line 77">
              <a:extLst>
                <a:ext uri="{FF2B5EF4-FFF2-40B4-BE49-F238E27FC236}">
                  <a16:creationId xmlns:a16="http://schemas.microsoft.com/office/drawing/2014/main" id="{4F478B87-079D-355A-4475-592B4E720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19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12" name="Rectangle 78">
              <a:extLst>
                <a:ext uri="{FF2B5EF4-FFF2-40B4-BE49-F238E27FC236}">
                  <a16:creationId xmlns:a16="http://schemas.microsoft.com/office/drawing/2014/main" id="{35F1D9F2-62C5-C730-BF2C-296F6EA1F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" y="2191"/>
              <a:ext cx="154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613" name="Line 79">
              <a:extLst>
                <a:ext uri="{FF2B5EF4-FFF2-40B4-BE49-F238E27FC236}">
                  <a16:creationId xmlns:a16="http://schemas.microsoft.com/office/drawing/2014/main" id="{06AC412B-AD35-345A-9206-FD7EE25F50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1" y="2191"/>
              <a:ext cx="154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14" name="Rectangle 80">
              <a:extLst>
                <a:ext uri="{FF2B5EF4-FFF2-40B4-BE49-F238E27FC236}">
                  <a16:creationId xmlns:a16="http://schemas.microsoft.com/office/drawing/2014/main" id="{CCD5EFA6-7BD1-A21A-DB9A-F06C20F3A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" y="2191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615" name="Line 81">
              <a:extLst>
                <a:ext uri="{FF2B5EF4-FFF2-40B4-BE49-F238E27FC236}">
                  <a16:creationId xmlns:a16="http://schemas.microsoft.com/office/drawing/2014/main" id="{2C0FC684-58C6-E76A-4CB1-2C72045E7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219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16" name="Line 82">
              <a:extLst>
                <a:ext uri="{FF2B5EF4-FFF2-40B4-BE49-F238E27FC236}">
                  <a16:creationId xmlns:a16="http://schemas.microsoft.com/office/drawing/2014/main" id="{87B0439A-9D85-C2E7-02F0-9729CA136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2191"/>
              <a:ext cx="0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17" name="Rectangle 83">
              <a:extLst>
                <a:ext uri="{FF2B5EF4-FFF2-40B4-BE49-F238E27FC236}">
                  <a16:creationId xmlns:a16="http://schemas.microsoft.com/office/drawing/2014/main" id="{0BEE4EF1-9738-6124-C2A2-24104DC8D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191"/>
              <a:ext cx="130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618" name="Line 84">
              <a:extLst>
                <a:ext uri="{FF2B5EF4-FFF2-40B4-BE49-F238E27FC236}">
                  <a16:creationId xmlns:a16="http://schemas.microsoft.com/office/drawing/2014/main" id="{EEA76A3F-C1D3-1732-F9AD-3A19FA96E4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4" y="2191"/>
              <a:ext cx="130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19" name="Rectangle 85">
              <a:extLst>
                <a:ext uri="{FF2B5EF4-FFF2-40B4-BE49-F238E27FC236}">
                  <a16:creationId xmlns:a16="http://schemas.microsoft.com/office/drawing/2014/main" id="{FB815E1D-04C8-D4E0-17BA-F0EA95F1E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0" y="2191"/>
              <a:ext cx="1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620" name="Line 86">
              <a:extLst>
                <a:ext uri="{FF2B5EF4-FFF2-40B4-BE49-F238E27FC236}">
                  <a16:creationId xmlns:a16="http://schemas.microsoft.com/office/drawing/2014/main" id="{AAE65C44-09A2-39AD-F8D2-7633D8511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0" y="2191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1" name="Rectangle 87">
              <a:extLst>
                <a:ext uri="{FF2B5EF4-FFF2-40B4-BE49-F238E27FC236}">
                  <a16:creationId xmlns:a16="http://schemas.microsoft.com/office/drawing/2014/main" id="{8EFF3661-1CE6-85E1-635E-13D0D7105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197"/>
              <a:ext cx="11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622" name="Line 88">
              <a:extLst>
                <a:ext uri="{FF2B5EF4-FFF2-40B4-BE49-F238E27FC236}">
                  <a16:creationId xmlns:a16="http://schemas.microsoft.com/office/drawing/2014/main" id="{94DAAE61-3F35-40CD-9A01-F3027E14E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197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3" name="Rectangle 89">
              <a:extLst>
                <a:ext uri="{FF2B5EF4-FFF2-40B4-BE49-F238E27FC236}">
                  <a16:creationId xmlns:a16="http://schemas.microsoft.com/office/drawing/2014/main" id="{F5506F30-F86A-1887-87D4-72FFE0A50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" y="2197"/>
              <a:ext cx="5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624" name="Line 90">
              <a:extLst>
                <a:ext uri="{FF2B5EF4-FFF2-40B4-BE49-F238E27FC236}">
                  <a16:creationId xmlns:a16="http://schemas.microsoft.com/office/drawing/2014/main" id="{DB23DEAD-FFB1-4BFA-0384-7D570A20E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2197"/>
              <a:ext cx="0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5" name="Rectangle 91">
              <a:extLst>
                <a:ext uri="{FF2B5EF4-FFF2-40B4-BE49-F238E27FC236}">
                  <a16:creationId xmlns:a16="http://schemas.microsoft.com/office/drawing/2014/main" id="{6746E8DA-2541-553C-EABB-761E5F0BC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0" y="2197"/>
              <a:ext cx="10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626" name="Line 92">
              <a:extLst>
                <a:ext uri="{FF2B5EF4-FFF2-40B4-BE49-F238E27FC236}">
                  <a16:creationId xmlns:a16="http://schemas.microsoft.com/office/drawing/2014/main" id="{70CA15F2-4CAE-F9A1-D3D7-10E95EA5D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0" y="2197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7" name="Rectangle 93">
              <a:extLst>
                <a:ext uri="{FF2B5EF4-FFF2-40B4-BE49-F238E27FC236}">
                  <a16:creationId xmlns:a16="http://schemas.microsoft.com/office/drawing/2014/main" id="{A8B1D7AD-A9BB-8BA8-0CC7-C2055CD90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2444"/>
              <a:ext cx="8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</a:rPr>
                <a:t>0 1 1          3</a:t>
              </a:r>
              <a:endParaRPr lang="en-US" altLang="en-US" sz="2400" b="0" u="none" baseline="0"/>
            </a:p>
          </p:txBody>
        </p:sp>
        <p:sp>
          <p:nvSpPr>
            <p:cNvPr id="22628" name="Rectangle 94">
              <a:extLst>
                <a:ext uri="{FF2B5EF4-FFF2-40B4-BE49-F238E27FC236}">
                  <a16:creationId xmlns:a16="http://schemas.microsoft.com/office/drawing/2014/main" id="{7717AB0E-015B-D284-793F-58998F77F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2444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</a:rPr>
                <a:t> </a:t>
              </a:r>
              <a:endParaRPr lang="en-US" altLang="en-US" sz="2400" b="0" u="none" baseline="0"/>
            </a:p>
          </p:txBody>
        </p:sp>
        <p:sp>
          <p:nvSpPr>
            <p:cNvPr id="22629" name="Rectangle 95">
              <a:extLst>
                <a:ext uri="{FF2B5EF4-FFF2-40B4-BE49-F238E27FC236}">
                  <a16:creationId xmlns:a16="http://schemas.microsoft.com/office/drawing/2014/main" id="{6441AD2A-646E-771F-3D31-9B6115050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2444"/>
              <a:ext cx="9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</a:rPr>
                <a:t>0 0 0 0 0 0 0 0</a:t>
              </a:r>
              <a:endParaRPr lang="en-US" altLang="en-US" sz="2400" b="0" u="none" baseline="0"/>
            </a:p>
          </p:txBody>
        </p:sp>
        <p:sp>
          <p:nvSpPr>
            <p:cNvPr id="22630" name="Rectangle 96">
              <a:extLst>
                <a:ext uri="{FF2B5EF4-FFF2-40B4-BE49-F238E27FC236}">
                  <a16:creationId xmlns:a16="http://schemas.microsoft.com/office/drawing/2014/main" id="{94220727-4DB2-E38F-C33D-4E7894AC6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5" y="2444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</a:rPr>
                <a:t> </a:t>
              </a:r>
              <a:endParaRPr lang="en-US" altLang="en-US" sz="2400" b="0" u="none" baseline="0"/>
            </a:p>
          </p:txBody>
        </p:sp>
        <p:sp>
          <p:nvSpPr>
            <p:cNvPr id="22631" name="Rectangle 97">
              <a:extLst>
                <a:ext uri="{FF2B5EF4-FFF2-40B4-BE49-F238E27FC236}">
                  <a16:creationId xmlns:a16="http://schemas.microsoft.com/office/drawing/2014/main" id="{42131636-9A3D-679B-E283-EB81423C5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431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632" name="Line 98">
              <a:extLst>
                <a:ext uri="{FF2B5EF4-FFF2-40B4-BE49-F238E27FC236}">
                  <a16:creationId xmlns:a16="http://schemas.microsoft.com/office/drawing/2014/main" id="{4A5F570C-F291-AB37-F64F-0A3531EAD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43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3" name="Rectangle 99">
              <a:extLst>
                <a:ext uri="{FF2B5EF4-FFF2-40B4-BE49-F238E27FC236}">
                  <a16:creationId xmlns:a16="http://schemas.microsoft.com/office/drawing/2014/main" id="{7AFBE940-A807-C53F-AB23-0E85D3208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" y="2431"/>
              <a:ext cx="154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634" name="Line 100">
              <a:extLst>
                <a:ext uri="{FF2B5EF4-FFF2-40B4-BE49-F238E27FC236}">
                  <a16:creationId xmlns:a16="http://schemas.microsoft.com/office/drawing/2014/main" id="{D3F131AE-EB77-33B2-5234-DE1406DE7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1" y="2431"/>
              <a:ext cx="154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5" name="Rectangle 101">
              <a:extLst>
                <a:ext uri="{FF2B5EF4-FFF2-40B4-BE49-F238E27FC236}">
                  <a16:creationId xmlns:a16="http://schemas.microsoft.com/office/drawing/2014/main" id="{23F6B699-6B9A-7C8A-5BF5-558BC0D21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" y="2431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636" name="Line 102">
              <a:extLst>
                <a:ext uri="{FF2B5EF4-FFF2-40B4-BE49-F238E27FC236}">
                  <a16:creationId xmlns:a16="http://schemas.microsoft.com/office/drawing/2014/main" id="{585D1C8F-F015-38A7-A6D0-A18D3B9B3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243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7" name="Line 103">
              <a:extLst>
                <a:ext uri="{FF2B5EF4-FFF2-40B4-BE49-F238E27FC236}">
                  <a16:creationId xmlns:a16="http://schemas.microsoft.com/office/drawing/2014/main" id="{5068C082-7D19-0828-F81C-25B39ABBC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2431"/>
              <a:ext cx="0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8" name="Rectangle 104">
              <a:extLst>
                <a:ext uri="{FF2B5EF4-FFF2-40B4-BE49-F238E27FC236}">
                  <a16:creationId xmlns:a16="http://schemas.microsoft.com/office/drawing/2014/main" id="{871C3AAC-D8FF-3F22-57BA-67CE889DC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431"/>
              <a:ext cx="130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639" name="Line 105">
              <a:extLst>
                <a:ext uri="{FF2B5EF4-FFF2-40B4-BE49-F238E27FC236}">
                  <a16:creationId xmlns:a16="http://schemas.microsoft.com/office/drawing/2014/main" id="{D1710036-40AE-8BDB-F32E-DBA5D92CD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4" y="2431"/>
              <a:ext cx="130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0" name="Rectangle 106">
              <a:extLst>
                <a:ext uri="{FF2B5EF4-FFF2-40B4-BE49-F238E27FC236}">
                  <a16:creationId xmlns:a16="http://schemas.microsoft.com/office/drawing/2014/main" id="{77E6B112-6401-2289-8FF2-3BB4B23E8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0" y="2431"/>
              <a:ext cx="1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641" name="Line 107">
              <a:extLst>
                <a:ext uri="{FF2B5EF4-FFF2-40B4-BE49-F238E27FC236}">
                  <a16:creationId xmlns:a16="http://schemas.microsoft.com/office/drawing/2014/main" id="{7B939FE1-2F0B-580E-D3B1-4F097DCBC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0" y="2431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2" name="Rectangle 108">
              <a:extLst>
                <a:ext uri="{FF2B5EF4-FFF2-40B4-BE49-F238E27FC236}">
                  <a16:creationId xmlns:a16="http://schemas.microsoft.com/office/drawing/2014/main" id="{F3676B30-52E5-025D-49ED-5DAD28896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437"/>
              <a:ext cx="11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643" name="Line 109">
              <a:extLst>
                <a:ext uri="{FF2B5EF4-FFF2-40B4-BE49-F238E27FC236}">
                  <a16:creationId xmlns:a16="http://schemas.microsoft.com/office/drawing/2014/main" id="{7DA5E476-274D-0B4F-6309-CC1628691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437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4" name="Rectangle 110">
              <a:extLst>
                <a:ext uri="{FF2B5EF4-FFF2-40B4-BE49-F238E27FC236}">
                  <a16:creationId xmlns:a16="http://schemas.microsoft.com/office/drawing/2014/main" id="{55A6EB2C-7F48-407E-EBC4-73593A97A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" y="2437"/>
              <a:ext cx="5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645" name="Line 111">
              <a:extLst>
                <a:ext uri="{FF2B5EF4-FFF2-40B4-BE49-F238E27FC236}">
                  <a16:creationId xmlns:a16="http://schemas.microsoft.com/office/drawing/2014/main" id="{6CFFEA14-0A94-BE8A-26E2-A54E97321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2437"/>
              <a:ext cx="0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6" name="Rectangle 112">
              <a:extLst>
                <a:ext uri="{FF2B5EF4-FFF2-40B4-BE49-F238E27FC236}">
                  <a16:creationId xmlns:a16="http://schemas.microsoft.com/office/drawing/2014/main" id="{B0084CC1-34C6-0FFF-D6F1-BF95CFD49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0" y="2437"/>
              <a:ext cx="10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647" name="Line 113">
              <a:extLst>
                <a:ext uri="{FF2B5EF4-FFF2-40B4-BE49-F238E27FC236}">
                  <a16:creationId xmlns:a16="http://schemas.microsoft.com/office/drawing/2014/main" id="{0D27852A-2955-11A0-AD3C-11A83BFED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0" y="2437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8" name="Rectangle 114">
              <a:extLst>
                <a:ext uri="{FF2B5EF4-FFF2-40B4-BE49-F238E27FC236}">
                  <a16:creationId xmlns:a16="http://schemas.microsoft.com/office/drawing/2014/main" id="{DFF80849-45F1-0B3F-15EE-34B41B1B9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2684"/>
              <a:ext cx="8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</a:rPr>
                <a:t>1 0 0          4</a:t>
              </a:r>
              <a:endParaRPr lang="en-US" altLang="en-US" sz="2400" b="0" u="none" baseline="0"/>
            </a:p>
          </p:txBody>
        </p:sp>
        <p:sp>
          <p:nvSpPr>
            <p:cNvPr id="22649" name="Rectangle 115">
              <a:extLst>
                <a:ext uri="{FF2B5EF4-FFF2-40B4-BE49-F238E27FC236}">
                  <a16:creationId xmlns:a16="http://schemas.microsoft.com/office/drawing/2014/main" id="{ACE61C6C-1F55-51B7-3AEB-52D05F6EC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2684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</a:rPr>
                <a:t> </a:t>
              </a:r>
              <a:endParaRPr lang="en-US" altLang="en-US" sz="2400" b="0" u="none" baseline="0"/>
            </a:p>
          </p:txBody>
        </p:sp>
        <p:sp>
          <p:nvSpPr>
            <p:cNvPr id="22650" name="Rectangle 116">
              <a:extLst>
                <a:ext uri="{FF2B5EF4-FFF2-40B4-BE49-F238E27FC236}">
                  <a16:creationId xmlns:a16="http://schemas.microsoft.com/office/drawing/2014/main" id="{B5C67CE7-481D-7096-1A71-EBDCFB05E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2684"/>
              <a:ext cx="9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</a:rPr>
                <a:t>1 0 1 1 1 0 0 1</a:t>
              </a:r>
              <a:endParaRPr lang="en-US" altLang="en-US" sz="2400" b="0" u="none" baseline="0"/>
            </a:p>
          </p:txBody>
        </p:sp>
        <p:sp>
          <p:nvSpPr>
            <p:cNvPr id="22651" name="Rectangle 117">
              <a:extLst>
                <a:ext uri="{FF2B5EF4-FFF2-40B4-BE49-F238E27FC236}">
                  <a16:creationId xmlns:a16="http://schemas.microsoft.com/office/drawing/2014/main" id="{CB64838A-C451-9C66-5A4D-1A22E19BE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5" y="2684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</a:rPr>
                <a:t> </a:t>
              </a:r>
              <a:endParaRPr lang="en-US" altLang="en-US" sz="2400" b="0" u="none" baseline="0"/>
            </a:p>
          </p:txBody>
        </p:sp>
        <p:sp>
          <p:nvSpPr>
            <p:cNvPr id="22652" name="Line 118">
              <a:extLst>
                <a:ext uri="{FF2B5EF4-FFF2-40B4-BE49-F238E27FC236}">
                  <a16:creationId xmlns:a16="http://schemas.microsoft.com/office/drawing/2014/main" id="{BE38945D-04E6-F88D-B53F-92E832350D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67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53" name="Line 119">
              <a:extLst>
                <a:ext uri="{FF2B5EF4-FFF2-40B4-BE49-F238E27FC236}">
                  <a16:creationId xmlns:a16="http://schemas.microsoft.com/office/drawing/2014/main" id="{F961B284-7FB3-010E-EBDC-FA515D218D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1" y="2671"/>
              <a:ext cx="154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54" name="Line 120">
              <a:extLst>
                <a:ext uri="{FF2B5EF4-FFF2-40B4-BE49-F238E27FC236}">
                  <a16:creationId xmlns:a16="http://schemas.microsoft.com/office/drawing/2014/main" id="{2828AACE-E0EF-D6ED-DA8F-3B50BD2EC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267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55" name="Line 121">
              <a:extLst>
                <a:ext uri="{FF2B5EF4-FFF2-40B4-BE49-F238E27FC236}">
                  <a16:creationId xmlns:a16="http://schemas.microsoft.com/office/drawing/2014/main" id="{16DEB223-F666-E47A-EF84-FEA1614CC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2671"/>
              <a:ext cx="0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56" name="Line 122">
              <a:extLst>
                <a:ext uri="{FF2B5EF4-FFF2-40B4-BE49-F238E27FC236}">
                  <a16:creationId xmlns:a16="http://schemas.microsoft.com/office/drawing/2014/main" id="{08CFDF33-E460-2894-6C19-DB5E9370E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4" y="2671"/>
              <a:ext cx="130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57" name="Line 123">
              <a:extLst>
                <a:ext uri="{FF2B5EF4-FFF2-40B4-BE49-F238E27FC236}">
                  <a16:creationId xmlns:a16="http://schemas.microsoft.com/office/drawing/2014/main" id="{79C94DD0-51AB-39CB-9A80-0DA4AE536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0" y="2671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58" name="Rectangle 124">
              <a:extLst>
                <a:ext uri="{FF2B5EF4-FFF2-40B4-BE49-F238E27FC236}">
                  <a16:creationId xmlns:a16="http://schemas.microsoft.com/office/drawing/2014/main" id="{12B8BD54-6D59-4351-03FE-664386E47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676"/>
              <a:ext cx="11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659" name="Line 125">
              <a:extLst>
                <a:ext uri="{FF2B5EF4-FFF2-40B4-BE49-F238E27FC236}">
                  <a16:creationId xmlns:a16="http://schemas.microsoft.com/office/drawing/2014/main" id="{3A66B019-FC6D-B634-81A5-6E1F5DC1D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676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60" name="Rectangle 126">
              <a:extLst>
                <a:ext uri="{FF2B5EF4-FFF2-40B4-BE49-F238E27FC236}">
                  <a16:creationId xmlns:a16="http://schemas.microsoft.com/office/drawing/2014/main" id="{FCA2D531-F294-9FEC-EEEA-7FB85BD1A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" y="2676"/>
              <a:ext cx="5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661" name="Line 127">
              <a:extLst>
                <a:ext uri="{FF2B5EF4-FFF2-40B4-BE49-F238E27FC236}">
                  <a16:creationId xmlns:a16="http://schemas.microsoft.com/office/drawing/2014/main" id="{CD43C271-E73F-0220-51DD-630EDA498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2676"/>
              <a:ext cx="0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62" name="Rectangle 128">
              <a:extLst>
                <a:ext uri="{FF2B5EF4-FFF2-40B4-BE49-F238E27FC236}">
                  <a16:creationId xmlns:a16="http://schemas.microsoft.com/office/drawing/2014/main" id="{6221072A-8DEA-5C8B-E11C-02B4A2946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0" y="2676"/>
              <a:ext cx="10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663" name="Line 129">
              <a:extLst>
                <a:ext uri="{FF2B5EF4-FFF2-40B4-BE49-F238E27FC236}">
                  <a16:creationId xmlns:a16="http://schemas.microsoft.com/office/drawing/2014/main" id="{699F209C-5C10-135F-8E85-5B4A3E7BD8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0" y="2676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64" name="Rectangle 130">
              <a:extLst>
                <a:ext uri="{FF2B5EF4-FFF2-40B4-BE49-F238E27FC236}">
                  <a16:creationId xmlns:a16="http://schemas.microsoft.com/office/drawing/2014/main" id="{CE27914B-802C-579D-1E99-E385D1589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2924"/>
              <a:ext cx="8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</a:rPr>
                <a:t>1 0 1          5</a:t>
              </a:r>
              <a:endParaRPr lang="en-US" altLang="en-US" sz="2400" b="0" u="none" baseline="0"/>
            </a:p>
          </p:txBody>
        </p:sp>
        <p:sp>
          <p:nvSpPr>
            <p:cNvPr id="22665" name="Rectangle 131">
              <a:extLst>
                <a:ext uri="{FF2B5EF4-FFF2-40B4-BE49-F238E27FC236}">
                  <a16:creationId xmlns:a16="http://schemas.microsoft.com/office/drawing/2014/main" id="{C1F1D45D-F1EE-140D-A6CE-B436ABF8C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2924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</a:rPr>
                <a:t> </a:t>
              </a:r>
              <a:endParaRPr lang="en-US" altLang="en-US" sz="2400" b="0" u="none" baseline="0"/>
            </a:p>
          </p:txBody>
        </p:sp>
        <p:sp>
          <p:nvSpPr>
            <p:cNvPr id="22666" name="Rectangle 132">
              <a:extLst>
                <a:ext uri="{FF2B5EF4-FFF2-40B4-BE49-F238E27FC236}">
                  <a16:creationId xmlns:a16="http://schemas.microsoft.com/office/drawing/2014/main" id="{F974FAC0-191E-3332-1A4E-7110C8A7F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2924"/>
              <a:ext cx="9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</a:rPr>
                <a:t>1 0 0 0 0 1 1 0</a:t>
              </a:r>
              <a:endParaRPr lang="en-US" altLang="en-US" sz="2400" b="0" u="none" baseline="0"/>
            </a:p>
          </p:txBody>
        </p:sp>
        <p:sp>
          <p:nvSpPr>
            <p:cNvPr id="22667" name="Rectangle 133">
              <a:extLst>
                <a:ext uri="{FF2B5EF4-FFF2-40B4-BE49-F238E27FC236}">
                  <a16:creationId xmlns:a16="http://schemas.microsoft.com/office/drawing/2014/main" id="{E2524605-78F9-6ADC-031D-AD593379D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5" y="2924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</a:rPr>
                <a:t> </a:t>
              </a:r>
              <a:endParaRPr lang="en-US" altLang="en-US" sz="2400" b="0" u="none" baseline="0"/>
            </a:p>
          </p:txBody>
        </p:sp>
        <p:sp>
          <p:nvSpPr>
            <p:cNvPr id="22668" name="Line 134">
              <a:extLst>
                <a:ext uri="{FF2B5EF4-FFF2-40B4-BE49-F238E27FC236}">
                  <a16:creationId xmlns:a16="http://schemas.microsoft.com/office/drawing/2014/main" id="{AA65ED3F-AA3B-259A-42DD-9D0D7E4B1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91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69" name="Line 135">
              <a:extLst>
                <a:ext uri="{FF2B5EF4-FFF2-40B4-BE49-F238E27FC236}">
                  <a16:creationId xmlns:a16="http://schemas.microsoft.com/office/drawing/2014/main" id="{DEF16F03-E147-3AD1-AC26-9CD4E29676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1" y="2910"/>
              <a:ext cx="154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70" name="Line 136">
              <a:extLst>
                <a:ext uri="{FF2B5EF4-FFF2-40B4-BE49-F238E27FC236}">
                  <a16:creationId xmlns:a16="http://schemas.microsoft.com/office/drawing/2014/main" id="{FAF45EDE-044C-ABF1-25B3-15226428B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2910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71" name="Line 137">
              <a:extLst>
                <a:ext uri="{FF2B5EF4-FFF2-40B4-BE49-F238E27FC236}">
                  <a16:creationId xmlns:a16="http://schemas.microsoft.com/office/drawing/2014/main" id="{102D187A-E615-7C31-510B-F072D6BF31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2910"/>
              <a:ext cx="0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72" name="Line 138">
              <a:extLst>
                <a:ext uri="{FF2B5EF4-FFF2-40B4-BE49-F238E27FC236}">
                  <a16:creationId xmlns:a16="http://schemas.microsoft.com/office/drawing/2014/main" id="{EFC3C779-8423-00F1-EFF1-7C1628371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4" y="2910"/>
              <a:ext cx="130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73" name="Line 139">
              <a:extLst>
                <a:ext uri="{FF2B5EF4-FFF2-40B4-BE49-F238E27FC236}">
                  <a16:creationId xmlns:a16="http://schemas.microsoft.com/office/drawing/2014/main" id="{7D7075BE-56DE-88D3-D89C-EA859E4C7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0" y="2910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74" name="Rectangle 140">
              <a:extLst>
                <a:ext uri="{FF2B5EF4-FFF2-40B4-BE49-F238E27FC236}">
                  <a16:creationId xmlns:a16="http://schemas.microsoft.com/office/drawing/2014/main" id="{0CD6FE84-2435-CA03-9A23-E0732A887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916"/>
              <a:ext cx="11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675" name="Line 141">
              <a:extLst>
                <a:ext uri="{FF2B5EF4-FFF2-40B4-BE49-F238E27FC236}">
                  <a16:creationId xmlns:a16="http://schemas.microsoft.com/office/drawing/2014/main" id="{D5B7E00E-CC27-5C34-F66B-8C7CAAEE3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916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76" name="Rectangle 142">
              <a:extLst>
                <a:ext uri="{FF2B5EF4-FFF2-40B4-BE49-F238E27FC236}">
                  <a16:creationId xmlns:a16="http://schemas.microsoft.com/office/drawing/2014/main" id="{BAA5477E-1185-379B-88AF-700971FE3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" y="2916"/>
              <a:ext cx="5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677" name="Line 143">
              <a:extLst>
                <a:ext uri="{FF2B5EF4-FFF2-40B4-BE49-F238E27FC236}">
                  <a16:creationId xmlns:a16="http://schemas.microsoft.com/office/drawing/2014/main" id="{063D7EA5-01D7-3460-CABF-20A146B4B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2916"/>
              <a:ext cx="0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78" name="Rectangle 144">
              <a:extLst>
                <a:ext uri="{FF2B5EF4-FFF2-40B4-BE49-F238E27FC236}">
                  <a16:creationId xmlns:a16="http://schemas.microsoft.com/office/drawing/2014/main" id="{7F60C210-4E20-35AA-A34C-23E51FF04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0" y="2916"/>
              <a:ext cx="10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679" name="Line 145">
              <a:extLst>
                <a:ext uri="{FF2B5EF4-FFF2-40B4-BE49-F238E27FC236}">
                  <a16:creationId xmlns:a16="http://schemas.microsoft.com/office/drawing/2014/main" id="{5094AFEB-2A0F-B6C4-EBD0-3357A55EFA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0" y="2916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80" name="Rectangle 146">
              <a:extLst>
                <a:ext uri="{FF2B5EF4-FFF2-40B4-BE49-F238E27FC236}">
                  <a16:creationId xmlns:a16="http://schemas.microsoft.com/office/drawing/2014/main" id="{A07FD468-3467-4CFB-01E2-C35DDFB82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3163"/>
              <a:ext cx="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</a:rPr>
                <a:t>1 </a:t>
              </a:r>
              <a:endParaRPr lang="en-US" altLang="en-US" sz="2400" b="0" u="none" baseline="0"/>
            </a:p>
          </p:txBody>
        </p:sp>
        <p:sp>
          <p:nvSpPr>
            <p:cNvPr id="22681" name="Rectangle 147">
              <a:extLst>
                <a:ext uri="{FF2B5EF4-FFF2-40B4-BE49-F238E27FC236}">
                  <a16:creationId xmlns:a16="http://schemas.microsoft.com/office/drawing/2014/main" id="{858805B0-A144-96F4-AE2B-74DC9AD98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" y="3163"/>
              <a:ext cx="6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</a:rPr>
                <a:t>1 0          6</a:t>
              </a:r>
              <a:endParaRPr lang="en-US" altLang="en-US" sz="2400" b="0" u="none" baseline="0"/>
            </a:p>
          </p:txBody>
        </p:sp>
        <p:sp>
          <p:nvSpPr>
            <p:cNvPr id="22682" name="Rectangle 148">
              <a:extLst>
                <a:ext uri="{FF2B5EF4-FFF2-40B4-BE49-F238E27FC236}">
                  <a16:creationId xmlns:a16="http://schemas.microsoft.com/office/drawing/2014/main" id="{0CF3AB26-0B67-8B87-D494-B77C88139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3163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</a:rPr>
                <a:t> </a:t>
              </a:r>
              <a:endParaRPr lang="en-US" altLang="en-US" sz="2400" b="0" u="none" baseline="0"/>
            </a:p>
          </p:txBody>
        </p:sp>
        <p:sp>
          <p:nvSpPr>
            <p:cNvPr id="22683" name="Rectangle 149">
              <a:extLst>
                <a:ext uri="{FF2B5EF4-FFF2-40B4-BE49-F238E27FC236}">
                  <a16:creationId xmlns:a16="http://schemas.microsoft.com/office/drawing/2014/main" id="{EBAA948F-9216-27FA-A59B-B7C51E95F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3163"/>
              <a:ext cx="9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</a:rPr>
                <a:t>0 0 1 1 0 0 1 1 </a:t>
              </a:r>
              <a:endParaRPr lang="en-US" altLang="en-US" sz="2400" b="0" u="none" baseline="0"/>
            </a:p>
          </p:txBody>
        </p:sp>
        <p:sp>
          <p:nvSpPr>
            <p:cNvPr id="22684" name="Rectangle 150">
              <a:extLst>
                <a:ext uri="{FF2B5EF4-FFF2-40B4-BE49-F238E27FC236}">
                  <a16:creationId xmlns:a16="http://schemas.microsoft.com/office/drawing/2014/main" id="{825E3EE1-7E30-B314-A899-F95623890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1" y="3163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</a:rPr>
                <a:t> </a:t>
              </a:r>
              <a:endParaRPr lang="en-US" altLang="en-US" sz="2400" b="0" u="none" baseline="0"/>
            </a:p>
          </p:txBody>
        </p:sp>
        <p:sp>
          <p:nvSpPr>
            <p:cNvPr id="22685" name="Rectangle 151">
              <a:extLst>
                <a:ext uri="{FF2B5EF4-FFF2-40B4-BE49-F238E27FC236}">
                  <a16:creationId xmlns:a16="http://schemas.microsoft.com/office/drawing/2014/main" id="{6D1E76FD-103F-B163-DB3B-592CD4A56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150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686" name="Line 152">
              <a:extLst>
                <a:ext uri="{FF2B5EF4-FFF2-40B4-BE49-F238E27FC236}">
                  <a16:creationId xmlns:a16="http://schemas.microsoft.com/office/drawing/2014/main" id="{42322B9C-1E6E-42F0-3870-2B49AEEBB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15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87" name="Rectangle 153">
              <a:extLst>
                <a:ext uri="{FF2B5EF4-FFF2-40B4-BE49-F238E27FC236}">
                  <a16:creationId xmlns:a16="http://schemas.microsoft.com/office/drawing/2014/main" id="{D8E01A23-3350-3353-19ED-172EF7412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" y="3150"/>
              <a:ext cx="154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688" name="Rectangle 154">
              <a:extLst>
                <a:ext uri="{FF2B5EF4-FFF2-40B4-BE49-F238E27FC236}">
                  <a16:creationId xmlns:a16="http://schemas.microsoft.com/office/drawing/2014/main" id="{67839707-DA37-8458-320C-45A750B36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" y="3150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689" name="Line 155">
              <a:extLst>
                <a:ext uri="{FF2B5EF4-FFF2-40B4-BE49-F238E27FC236}">
                  <a16:creationId xmlns:a16="http://schemas.microsoft.com/office/drawing/2014/main" id="{3AC73FE9-231A-9E64-C2B6-6D8E485E73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3150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90" name="Line 156">
              <a:extLst>
                <a:ext uri="{FF2B5EF4-FFF2-40B4-BE49-F238E27FC236}">
                  <a16:creationId xmlns:a16="http://schemas.microsoft.com/office/drawing/2014/main" id="{40278460-09BC-D53F-ABB8-A3634E861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3150"/>
              <a:ext cx="0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91" name="Rectangle 157">
              <a:extLst>
                <a:ext uri="{FF2B5EF4-FFF2-40B4-BE49-F238E27FC236}">
                  <a16:creationId xmlns:a16="http://schemas.microsoft.com/office/drawing/2014/main" id="{3297E18C-3255-7AD1-21C9-2AF250798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3150"/>
              <a:ext cx="130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692" name="Rectangle 158">
              <a:extLst>
                <a:ext uri="{FF2B5EF4-FFF2-40B4-BE49-F238E27FC236}">
                  <a16:creationId xmlns:a16="http://schemas.microsoft.com/office/drawing/2014/main" id="{E789D651-E537-6604-557A-6D08DDAF6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0" y="3150"/>
              <a:ext cx="1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693" name="Line 159">
              <a:extLst>
                <a:ext uri="{FF2B5EF4-FFF2-40B4-BE49-F238E27FC236}">
                  <a16:creationId xmlns:a16="http://schemas.microsoft.com/office/drawing/2014/main" id="{29B3049E-0262-D726-A00C-FF750765C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0" y="3150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94" name="Rectangle 160">
              <a:extLst>
                <a:ext uri="{FF2B5EF4-FFF2-40B4-BE49-F238E27FC236}">
                  <a16:creationId xmlns:a16="http://schemas.microsoft.com/office/drawing/2014/main" id="{4F38D4F0-6BC7-4539-ED2D-14A145B83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156"/>
              <a:ext cx="11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695" name="Line 161">
              <a:extLst>
                <a:ext uri="{FF2B5EF4-FFF2-40B4-BE49-F238E27FC236}">
                  <a16:creationId xmlns:a16="http://schemas.microsoft.com/office/drawing/2014/main" id="{023D65C0-B0E9-4D5C-1FB9-5DB5ADD40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156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96" name="Rectangle 162">
              <a:extLst>
                <a:ext uri="{FF2B5EF4-FFF2-40B4-BE49-F238E27FC236}">
                  <a16:creationId xmlns:a16="http://schemas.microsoft.com/office/drawing/2014/main" id="{C39A0512-D48D-63BA-1944-56F1C39A5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" y="3156"/>
              <a:ext cx="5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697" name="Line 163">
              <a:extLst>
                <a:ext uri="{FF2B5EF4-FFF2-40B4-BE49-F238E27FC236}">
                  <a16:creationId xmlns:a16="http://schemas.microsoft.com/office/drawing/2014/main" id="{3DD9627A-C80F-E7A5-F1DA-40F1780AD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3156"/>
              <a:ext cx="0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98" name="Rectangle 164">
              <a:extLst>
                <a:ext uri="{FF2B5EF4-FFF2-40B4-BE49-F238E27FC236}">
                  <a16:creationId xmlns:a16="http://schemas.microsoft.com/office/drawing/2014/main" id="{D034E03E-0AA4-D73E-7513-2DCE1E112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0" y="3156"/>
              <a:ext cx="10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699" name="Line 165">
              <a:extLst>
                <a:ext uri="{FF2B5EF4-FFF2-40B4-BE49-F238E27FC236}">
                  <a16:creationId xmlns:a16="http://schemas.microsoft.com/office/drawing/2014/main" id="{B3CC434A-3883-FE91-D77E-620D6ACC3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0" y="3156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00" name="Rectangle 166">
              <a:extLst>
                <a:ext uri="{FF2B5EF4-FFF2-40B4-BE49-F238E27FC236}">
                  <a16:creationId xmlns:a16="http://schemas.microsoft.com/office/drawing/2014/main" id="{349DE134-B416-DD2A-45DE-9944B1834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3403"/>
              <a:ext cx="8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</a:rPr>
                <a:t>1 1 1          7</a:t>
              </a:r>
              <a:endParaRPr lang="en-US" altLang="en-US" sz="2400" b="0" u="none" baseline="0"/>
            </a:p>
          </p:txBody>
        </p:sp>
        <p:sp>
          <p:nvSpPr>
            <p:cNvPr id="22701" name="Rectangle 167">
              <a:extLst>
                <a:ext uri="{FF2B5EF4-FFF2-40B4-BE49-F238E27FC236}">
                  <a16:creationId xmlns:a16="http://schemas.microsoft.com/office/drawing/2014/main" id="{75D232D6-F6AD-C326-DAF2-B46EB4F2D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3403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</a:rPr>
                <a:t> </a:t>
              </a:r>
              <a:endParaRPr lang="en-US" altLang="en-US" sz="2400" b="0" u="none" baseline="0"/>
            </a:p>
          </p:txBody>
        </p:sp>
        <p:sp>
          <p:nvSpPr>
            <p:cNvPr id="22702" name="Rectangle 168">
              <a:extLst>
                <a:ext uri="{FF2B5EF4-FFF2-40B4-BE49-F238E27FC236}">
                  <a16:creationId xmlns:a16="http://schemas.microsoft.com/office/drawing/2014/main" id="{2A32A5EB-DF6B-C237-86DB-B304DB174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3403"/>
              <a:ext cx="9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</a:rPr>
                <a:t>1 1 0 0 1 1 0 0</a:t>
              </a:r>
              <a:endParaRPr lang="en-US" altLang="en-US" sz="2400" b="0" u="none" baseline="0"/>
            </a:p>
          </p:txBody>
        </p:sp>
        <p:sp>
          <p:nvSpPr>
            <p:cNvPr id="22703" name="Rectangle 169">
              <a:extLst>
                <a:ext uri="{FF2B5EF4-FFF2-40B4-BE49-F238E27FC236}">
                  <a16:creationId xmlns:a16="http://schemas.microsoft.com/office/drawing/2014/main" id="{E380B6F8-4DAC-B7F9-F362-BDF7BB2D4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5" y="3403"/>
              <a:ext cx="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u="none" baseline="0">
                  <a:solidFill>
                    <a:srgbClr val="000000"/>
                  </a:solidFill>
                </a:rPr>
                <a:t> </a:t>
              </a:r>
              <a:endParaRPr lang="en-US" altLang="en-US" sz="2400" b="0" u="none" baseline="0"/>
            </a:p>
          </p:txBody>
        </p:sp>
        <p:sp>
          <p:nvSpPr>
            <p:cNvPr id="22704" name="Line 171">
              <a:extLst>
                <a:ext uri="{FF2B5EF4-FFF2-40B4-BE49-F238E27FC236}">
                  <a16:creationId xmlns:a16="http://schemas.microsoft.com/office/drawing/2014/main" id="{C0588F1D-B97C-FFB0-FAD1-ED2F28C2B9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39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05" name="Line 173">
              <a:extLst>
                <a:ext uri="{FF2B5EF4-FFF2-40B4-BE49-F238E27FC236}">
                  <a16:creationId xmlns:a16="http://schemas.microsoft.com/office/drawing/2014/main" id="{D018E499-B019-EA46-E08E-79F32BCACF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1" y="3390"/>
              <a:ext cx="154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06" name="Line 175">
              <a:extLst>
                <a:ext uri="{FF2B5EF4-FFF2-40B4-BE49-F238E27FC236}">
                  <a16:creationId xmlns:a16="http://schemas.microsoft.com/office/drawing/2014/main" id="{6838D6CA-69C4-D027-11F7-D011B3BCAC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3390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07" name="Line 176">
              <a:extLst>
                <a:ext uri="{FF2B5EF4-FFF2-40B4-BE49-F238E27FC236}">
                  <a16:creationId xmlns:a16="http://schemas.microsoft.com/office/drawing/2014/main" id="{E55A1E52-A196-191F-155D-0BDF07C7FC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3390"/>
              <a:ext cx="0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08" name="Line 178">
              <a:extLst>
                <a:ext uri="{FF2B5EF4-FFF2-40B4-BE49-F238E27FC236}">
                  <a16:creationId xmlns:a16="http://schemas.microsoft.com/office/drawing/2014/main" id="{8AAFA6BF-EF26-4988-FDFF-5D786C3398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4" y="3390"/>
              <a:ext cx="130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09" name="Line 180">
              <a:extLst>
                <a:ext uri="{FF2B5EF4-FFF2-40B4-BE49-F238E27FC236}">
                  <a16:creationId xmlns:a16="http://schemas.microsoft.com/office/drawing/2014/main" id="{76194C64-E3C3-2BC9-82CE-48EF68CEF2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0" y="3390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10" name="Rectangle 181">
              <a:extLst>
                <a:ext uri="{FF2B5EF4-FFF2-40B4-BE49-F238E27FC236}">
                  <a16:creationId xmlns:a16="http://schemas.microsoft.com/office/drawing/2014/main" id="{D9FDCC38-EFC5-FC77-2197-82AD83F31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395"/>
              <a:ext cx="11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711" name="Line 182">
              <a:extLst>
                <a:ext uri="{FF2B5EF4-FFF2-40B4-BE49-F238E27FC236}">
                  <a16:creationId xmlns:a16="http://schemas.microsoft.com/office/drawing/2014/main" id="{A8FFD0C4-C7BC-32F4-EA2D-95B1C9639F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395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12" name="Rectangle 183">
              <a:extLst>
                <a:ext uri="{FF2B5EF4-FFF2-40B4-BE49-F238E27FC236}">
                  <a16:creationId xmlns:a16="http://schemas.microsoft.com/office/drawing/2014/main" id="{671E1E71-E2B4-7325-912D-14E924EF1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629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713" name="Line 184">
              <a:extLst>
                <a:ext uri="{FF2B5EF4-FFF2-40B4-BE49-F238E27FC236}">
                  <a16:creationId xmlns:a16="http://schemas.microsoft.com/office/drawing/2014/main" id="{0A0CC65A-51B4-292D-40E3-E0A54FA17C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629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14" name="Line 185">
              <a:extLst>
                <a:ext uri="{FF2B5EF4-FFF2-40B4-BE49-F238E27FC236}">
                  <a16:creationId xmlns:a16="http://schemas.microsoft.com/office/drawing/2014/main" id="{D0E86789-BAF9-80EE-BE31-C4A672648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629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15" name="Rectangle 186">
              <a:extLst>
                <a:ext uri="{FF2B5EF4-FFF2-40B4-BE49-F238E27FC236}">
                  <a16:creationId xmlns:a16="http://schemas.microsoft.com/office/drawing/2014/main" id="{10896E54-C684-5A96-C86F-63BCA5FC8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629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716" name="Line 187">
              <a:extLst>
                <a:ext uri="{FF2B5EF4-FFF2-40B4-BE49-F238E27FC236}">
                  <a16:creationId xmlns:a16="http://schemas.microsoft.com/office/drawing/2014/main" id="{39AED50F-7859-8C34-36DF-D6FF7211B3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629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17" name="Line 188">
              <a:extLst>
                <a:ext uri="{FF2B5EF4-FFF2-40B4-BE49-F238E27FC236}">
                  <a16:creationId xmlns:a16="http://schemas.microsoft.com/office/drawing/2014/main" id="{F7698343-4A6C-E3D0-186A-28E66E1AF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629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18" name="Rectangle 189">
              <a:extLst>
                <a:ext uri="{FF2B5EF4-FFF2-40B4-BE49-F238E27FC236}">
                  <a16:creationId xmlns:a16="http://schemas.microsoft.com/office/drawing/2014/main" id="{A2F815DB-0A4A-0A9C-7AE4-5670BAC91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" y="3629"/>
              <a:ext cx="1548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719" name="Line 190">
              <a:extLst>
                <a:ext uri="{FF2B5EF4-FFF2-40B4-BE49-F238E27FC236}">
                  <a16:creationId xmlns:a16="http://schemas.microsoft.com/office/drawing/2014/main" id="{F010F636-B691-03CB-EE4C-83CA91E23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1" y="3629"/>
              <a:ext cx="154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20" name="Rectangle 191">
              <a:extLst>
                <a:ext uri="{FF2B5EF4-FFF2-40B4-BE49-F238E27FC236}">
                  <a16:creationId xmlns:a16="http://schemas.microsoft.com/office/drawing/2014/main" id="{D726AE84-4897-120B-666F-F31F00184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" y="3395"/>
              <a:ext cx="5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721" name="Line 192">
              <a:extLst>
                <a:ext uri="{FF2B5EF4-FFF2-40B4-BE49-F238E27FC236}">
                  <a16:creationId xmlns:a16="http://schemas.microsoft.com/office/drawing/2014/main" id="{AA083043-9DA9-44FF-95E6-ABF63DD6F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3395"/>
              <a:ext cx="0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22" name="Rectangle 193">
              <a:extLst>
                <a:ext uri="{FF2B5EF4-FFF2-40B4-BE49-F238E27FC236}">
                  <a16:creationId xmlns:a16="http://schemas.microsoft.com/office/drawing/2014/main" id="{A4AC9B30-0342-3AC5-E4D3-FC1AC7F24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" y="3629"/>
              <a:ext cx="9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723" name="Line 194">
              <a:extLst>
                <a:ext uri="{FF2B5EF4-FFF2-40B4-BE49-F238E27FC236}">
                  <a16:creationId xmlns:a16="http://schemas.microsoft.com/office/drawing/2014/main" id="{824D0857-548E-50AE-6D3B-F4F5238F0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3629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24" name="Line 195">
              <a:extLst>
                <a:ext uri="{FF2B5EF4-FFF2-40B4-BE49-F238E27FC236}">
                  <a16:creationId xmlns:a16="http://schemas.microsoft.com/office/drawing/2014/main" id="{BB5496A1-8938-4DF1-007E-0407F8A2A5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3629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25" name="Rectangle 196">
              <a:extLst>
                <a:ext uri="{FF2B5EF4-FFF2-40B4-BE49-F238E27FC236}">
                  <a16:creationId xmlns:a16="http://schemas.microsoft.com/office/drawing/2014/main" id="{2BC5A5BC-9C2A-DC13-CB2D-9715FCA4A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3629"/>
              <a:ext cx="130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726" name="Line 197">
              <a:extLst>
                <a:ext uri="{FF2B5EF4-FFF2-40B4-BE49-F238E27FC236}">
                  <a16:creationId xmlns:a16="http://schemas.microsoft.com/office/drawing/2014/main" id="{31C59B25-6397-B019-53DB-BD3BCC279E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8" y="3629"/>
              <a:ext cx="130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27" name="Rectangle 198">
              <a:extLst>
                <a:ext uri="{FF2B5EF4-FFF2-40B4-BE49-F238E27FC236}">
                  <a16:creationId xmlns:a16="http://schemas.microsoft.com/office/drawing/2014/main" id="{7CE4062F-7322-70D4-C472-679E377FF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0" y="3395"/>
              <a:ext cx="10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728" name="Line 199">
              <a:extLst>
                <a:ext uri="{FF2B5EF4-FFF2-40B4-BE49-F238E27FC236}">
                  <a16:creationId xmlns:a16="http://schemas.microsoft.com/office/drawing/2014/main" id="{B5A92ABE-AD6C-D331-DB91-549E63BC1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0" y="3395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29" name="Rectangle 200">
              <a:extLst>
                <a:ext uri="{FF2B5EF4-FFF2-40B4-BE49-F238E27FC236}">
                  <a16:creationId xmlns:a16="http://schemas.microsoft.com/office/drawing/2014/main" id="{94237DA7-2FA3-5D21-2DAC-5DEF9D67F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0" y="3629"/>
              <a:ext cx="1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730" name="Line 201">
              <a:extLst>
                <a:ext uri="{FF2B5EF4-FFF2-40B4-BE49-F238E27FC236}">
                  <a16:creationId xmlns:a16="http://schemas.microsoft.com/office/drawing/2014/main" id="{6AA0CA58-1044-8D3B-5792-A98A443515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0" y="3629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1" name="Line 202">
              <a:extLst>
                <a:ext uri="{FF2B5EF4-FFF2-40B4-BE49-F238E27FC236}">
                  <a16:creationId xmlns:a16="http://schemas.microsoft.com/office/drawing/2014/main" id="{E24183BB-E636-82B4-B0C1-47AB73957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0" y="3629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2" name="Rectangle 203">
              <a:extLst>
                <a:ext uri="{FF2B5EF4-FFF2-40B4-BE49-F238E27FC236}">
                  <a16:creationId xmlns:a16="http://schemas.microsoft.com/office/drawing/2014/main" id="{FDAAAD17-296B-FB84-9B3C-16E3BD3AA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0" y="3629"/>
              <a:ext cx="1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u="sng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733" name="Line 204">
              <a:extLst>
                <a:ext uri="{FF2B5EF4-FFF2-40B4-BE49-F238E27FC236}">
                  <a16:creationId xmlns:a16="http://schemas.microsoft.com/office/drawing/2014/main" id="{E93FCE27-CF3B-D851-37D7-C4497DD7B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0" y="3629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4" name="Line 205">
              <a:extLst>
                <a:ext uri="{FF2B5EF4-FFF2-40B4-BE49-F238E27FC236}">
                  <a16:creationId xmlns:a16="http://schemas.microsoft.com/office/drawing/2014/main" id="{AB422447-07BC-6E40-3F39-89507B8D0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0" y="3629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C9C7446E-55B9-CBD7-7124-596D6C7E03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u="none" baseline="0"/>
              <a:t>Chapter 9   </a:t>
            </a:r>
            <a:fld id="{0132F99F-5637-4C42-87D1-5E1179AF31A0}" type="slidenum">
              <a:rPr lang="en-US" altLang="en-US" sz="1600" b="0" u="none" baseline="0" smtClean="0"/>
              <a:pPr/>
              <a:t>7</a:t>
            </a:fld>
            <a:endParaRPr lang="en-US" altLang="en-US" sz="1600" b="0" u="none" baseline="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5B417D82-122A-A257-0384-9892F4C70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Basic Memory Operations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305B7E8E-5010-3C60-D6A5-C8E9D947D0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en-US" sz="2800"/>
              <a:t>Memory operations require the following: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 i="1"/>
              <a:t>Data </a:t>
            </a:r>
            <a:r>
              <a:rPr lang="en-US" altLang="en-US" sz="2400"/>
              <a:t>─ data written to, or read from, memory as required by the operation.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 i="1"/>
              <a:t>Address</a:t>
            </a:r>
            <a:r>
              <a:rPr lang="en-US" altLang="en-US" sz="2400"/>
              <a:t> ─ specifies the memory location to operate on.   The address lines carry this information into the memory. Typically:  n bits specify locations of 2</a:t>
            </a:r>
            <a:r>
              <a:rPr lang="en-US" altLang="en-US" sz="3200" baseline="30000"/>
              <a:t>n</a:t>
            </a:r>
            <a:r>
              <a:rPr lang="en-US" altLang="en-US" sz="2400"/>
              <a:t> words.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 u="sng"/>
              <a:t>An operation</a:t>
            </a:r>
            <a:r>
              <a:rPr lang="en-US" altLang="en-US" sz="2400"/>
              <a:t> ─ Information sent to the memory and interpreted as control information which specifies the type of operation to be performed.   Typical operations are </a:t>
            </a:r>
            <a:r>
              <a:rPr lang="en-US" altLang="en-US" sz="2400">
                <a:solidFill>
                  <a:srgbClr val="FF0000"/>
                </a:solidFill>
              </a:rPr>
              <a:t>READ</a:t>
            </a:r>
            <a:r>
              <a:rPr lang="en-US" altLang="en-US" sz="2400"/>
              <a:t> and </a:t>
            </a:r>
            <a:r>
              <a:rPr lang="en-US" altLang="en-US" sz="2400">
                <a:solidFill>
                  <a:srgbClr val="FF0000"/>
                </a:solidFill>
              </a:rPr>
              <a:t>WRITE</a:t>
            </a:r>
            <a:r>
              <a:rPr lang="en-US" altLang="en-US" sz="2400"/>
              <a:t>.  Others are READ followed by WRITE and a variety of operations associated with delivering blocks of data. Operation signals may also specify timing info.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>
            <a:extLst>
              <a:ext uri="{FF2B5EF4-FFF2-40B4-BE49-F238E27FC236}">
                <a16:creationId xmlns:a16="http://schemas.microsoft.com/office/drawing/2014/main" id="{5C00FDF9-526B-1CB5-71BF-428E6B4C6F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u="none" baseline="0"/>
              <a:t>Chapter 9   </a:t>
            </a:r>
            <a:fld id="{80BE31C8-067B-4B7C-B5A4-F188041FE567}" type="slidenum">
              <a:rPr lang="en-US" altLang="en-US" sz="1600" b="0" u="none" baseline="0" smtClean="0"/>
              <a:pPr/>
              <a:t>8</a:t>
            </a:fld>
            <a:endParaRPr lang="en-US" altLang="en-US" sz="1600" b="0" u="none" baseline="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8C5D6AB6-9304-B358-136D-C789A8DCDC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53400" cy="8382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Basic Memory Operations </a:t>
            </a:r>
            <a:r>
              <a:rPr lang="en-US" altLang="en-US" b="0">
                <a:solidFill>
                  <a:schemeClr val="tx1"/>
                </a:solidFill>
              </a:rPr>
              <a:t>(continued)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AD153599-1463-1334-3F3B-2D4DC534D0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en-US" sz="2400" u="sng"/>
              <a:t>Read Memory</a:t>
            </a:r>
            <a:r>
              <a:rPr lang="en-US" altLang="en-US" sz="2400"/>
              <a:t> </a:t>
            </a:r>
            <a:r>
              <a:rPr lang="en-US" altLang="en-US" sz="2800"/>
              <a:t>─</a:t>
            </a:r>
            <a:r>
              <a:rPr lang="en-US" altLang="en-US" sz="2400"/>
              <a:t> an operation that reads a data value stored in memory: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000"/>
              <a:t>Place a valid address on the address lines.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000"/>
              <a:t>Wait for the read data to become stable.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 sz="2400" u="sng"/>
              <a:t>Write Memory</a:t>
            </a:r>
            <a:r>
              <a:rPr lang="en-US" altLang="en-US" sz="2400"/>
              <a:t> </a:t>
            </a:r>
            <a:r>
              <a:rPr lang="en-US" altLang="en-US" sz="2800"/>
              <a:t>─</a:t>
            </a:r>
            <a:r>
              <a:rPr lang="en-US" altLang="en-US" sz="2400"/>
              <a:t> an operation that writes a data value to memory: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000"/>
              <a:t>Place a valid address on the address lines and valid data on the data lines.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000"/>
              <a:t>Toggle the memory write control line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 sz="2400"/>
              <a:t>Sometimes the read or write enable line is defined as a clock with precise timing information (e.g. Read Clock, Write Strobe).  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000"/>
              <a:t>Otherwise, it is just an interface signal.  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000"/>
              <a:t>Sometimes memory must acknowledge that it has completed the operation.</a:t>
            </a:r>
          </a:p>
          <a:p>
            <a:pPr marL="342900" indent="-342900"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2755F491-70DF-3203-358E-F48D9BFC76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u="none" baseline="0"/>
              <a:t>Chapter 9   </a:t>
            </a:r>
            <a:fld id="{AD443B74-C9B2-45FD-A879-C083A451C8C7}" type="slidenum">
              <a:rPr lang="en-US" altLang="en-US" sz="1600" b="0" u="none" baseline="0" smtClean="0"/>
              <a:pPr/>
              <a:t>9</a:t>
            </a:fld>
            <a:endParaRPr lang="en-US" altLang="en-US" sz="1600" b="0" u="none" baseline="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86CA0C0-6407-7786-92C2-28D6B764EC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Memory Operation Timing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EF9CB9AB-E1FB-9E5D-9351-0F07098538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4688" y="1238250"/>
            <a:ext cx="8153400" cy="4724400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en-US" sz="2000"/>
              <a:t>Most basic memories are asynchronous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1800"/>
              <a:t>Storage in latches or storage of electrical charge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1800"/>
              <a:t>No clock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 sz="2000"/>
              <a:t>Controlled by control inputs and address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 sz="2000"/>
              <a:t>Timing of signal changes and data observation is critical to the operation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 sz="2000"/>
              <a:t>Read timing:</a:t>
            </a:r>
          </a:p>
        </p:txBody>
      </p:sp>
      <p:sp>
        <p:nvSpPr>
          <p:cNvPr id="27653" name="Rectangle 12">
            <a:extLst>
              <a:ext uri="{FF2B5EF4-FFF2-40B4-BE49-F238E27FC236}">
                <a16:creationId xmlns:a16="http://schemas.microsoft.com/office/drawing/2014/main" id="{39039558-F18D-CD1F-87B6-92B48AD7A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588" y="6316663"/>
            <a:ext cx="9429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  <a:latin typeface="TimesTen" pitchFamily="18" charset="0"/>
              </a:rPr>
              <a:t>Read cycle</a:t>
            </a:r>
            <a:endParaRPr lang="en-US" altLang="en-US"/>
          </a:p>
        </p:txBody>
      </p:sp>
      <p:sp>
        <p:nvSpPr>
          <p:cNvPr id="27654" name="Rectangle 13">
            <a:extLst>
              <a:ext uri="{FF2B5EF4-FFF2-40B4-BE49-F238E27FC236}">
                <a16:creationId xmlns:a16="http://schemas.microsoft.com/office/drawing/2014/main" id="{1FF4F591-065A-8C89-82A0-581252BF0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688" y="3698875"/>
            <a:ext cx="5524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  <a:latin typeface="TimesTen" pitchFamily="18" charset="0"/>
              </a:rPr>
              <a:t>Clock</a:t>
            </a:r>
            <a:endParaRPr lang="en-US" altLang="en-US"/>
          </a:p>
        </p:txBody>
      </p:sp>
      <p:sp>
        <p:nvSpPr>
          <p:cNvPr id="27655" name="Rectangle 14">
            <a:extLst>
              <a:ext uri="{FF2B5EF4-FFF2-40B4-BE49-F238E27FC236}">
                <a16:creationId xmlns:a16="http://schemas.microsoft.com/office/drawing/2014/main" id="{FFE25B38-481C-E34A-60CD-75EF21CC0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188" y="4189413"/>
            <a:ext cx="7429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  <a:latin typeface="TimesTen" pitchFamily="18" charset="0"/>
              </a:rPr>
              <a:t>Address</a:t>
            </a:r>
            <a:endParaRPr lang="en-US" altLang="en-US"/>
          </a:p>
        </p:txBody>
      </p:sp>
      <p:sp>
        <p:nvSpPr>
          <p:cNvPr id="27656" name="Rectangle 15">
            <a:extLst>
              <a:ext uri="{FF2B5EF4-FFF2-40B4-BE49-F238E27FC236}">
                <a16:creationId xmlns:a16="http://schemas.microsoft.com/office/drawing/2014/main" id="{572FA65D-4EB7-5868-9A3B-D991D80D8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788" y="4600575"/>
            <a:ext cx="7620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  <a:latin typeface="TimesTen" pitchFamily="18" charset="0"/>
              </a:rPr>
              <a:t>Memory</a:t>
            </a:r>
            <a:endParaRPr lang="en-US" altLang="en-US"/>
          </a:p>
        </p:txBody>
      </p:sp>
      <p:sp>
        <p:nvSpPr>
          <p:cNvPr id="27657" name="Rectangle 16">
            <a:extLst>
              <a:ext uri="{FF2B5EF4-FFF2-40B4-BE49-F238E27FC236}">
                <a16:creationId xmlns:a16="http://schemas.microsoft.com/office/drawing/2014/main" id="{F2479905-95C5-B11F-826E-D1065EE36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788" y="4757738"/>
            <a:ext cx="6127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  <a:latin typeface="TimesTen" pitchFamily="18" charset="0"/>
              </a:rPr>
              <a:t>enable</a:t>
            </a:r>
            <a:endParaRPr lang="en-US" altLang="en-US"/>
          </a:p>
        </p:txBody>
      </p:sp>
      <p:sp>
        <p:nvSpPr>
          <p:cNvPr id="27658" name="Line 17">
            <a:extLst>
              <a:ext uri="{FF2B5EF4-FFF2-40B4-BE49-F238E27FC236}">
                <a16:creationId xmlns:a16="http://schemas.microsoft.com/office/drawing/2014/main" id="{44794E13-5047-4AB4-BF54-8FD7E29075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0675" y="5294313"/>
            <a:ext cx="336550" cy="158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" name="Rectangle 18">
            <a:extLst>
              <a:ext uri="{FF2B5EF4-FFF2-40B4-BE49-F238E27FC236}">
                <a16:creationId xmlns:a16="http://schemas.microsoft.com/office/drawing/2014/main" id="{36B362B2-85F2-BBD6-5768-A70CF31B9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5097463"/>
            <a:ext cx="5619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  <a:latin typeface="TimesTen" pitchFamily="18" charset="0"/>
              </a:rPr>
              <a:t>Read/</a:t>
            </a:r>
            <a:endParaRPr lang="en-US" altLang="en-US"/>
          </a:p>
        </p:txBody>
      </p:sp>
      <p:sp>
        <p:nvSpPr>
          <p:cNvPr id="27660" name="Rectangle 19">
            <a:extLst>
              <a:ext uri="{FF2B5EF4-FFF2-40B4-BE49-F238E27FC236}">
                <a16:creationId xmlns:a16="http://schemas.microsoft.com/office/drawing/2014/main" id="{511AF470-CEBF-D21E-328A-3321BEAF0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700" y="5256213"/>
            <a:ext cx="5429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  <a:latin typeface="TimesTen" pitchFamily="18" charset="0"/>
              </a:rPr>
              <a:t>Write</a:t>
            </a:r>
            <a:endParaRPr lang="en-US" altLang="en-US"/>
          </a:p>
        </p:txBody>
      </p:sp>
      <p:sp>
        <p:nvSpPr>
          <p:cNvPr id="27661" name="Rectangle 20">
            <a:extLst>
              <a:ext uri="{FF2B5EF4-FFF2-40B4-BE49-F238E27FC236}">
                <a16:creationId xmlns:a16="http://schemas.microsoft.com/office/drawing/2014/main" id="{56CF0BD3-3C8C-280D-F178-928F1C139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088" y="5611813"/>
            <a:ext cx="4826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  <a:latin typeface="TimesTen" pitchFamily="18" charset="0"/>
              </a:rPr>
              <a:t>Data</a:t>
            </a:r>
            <a:endParaRPr lang="en-US" altLang="en-US"/>
          </a:p>
        </p:txBody>
      </p:sp>
      <p:sp>
        <p:nvSpPr>
          <p:cNvPr id="27662" name="Rectangle 21">
            <a:extLst>
              <a:ext uri="{FF2B5EF4-FFF2-40B4-BE49-F238E27FC236}">
                <a16:creationId xmlns:a16="http://schemas.microsoft.com/office/drawing/2014/main" id="{67DC781D-4FC2-89D7-EB9D-4E3C3FF00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088" y="5768975"/>
            <a:ext cx="6096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  <a:latin typeface="TimesTen" pitchFamily="18" charset="0"/>
              </a:rPr>
              <a:t>output</a:t>
            </a:r>
            <a:endParaRPr lang="en-US" altLang="en-US"/>
          </a:p>
        </p:txBody>
      </p:sp>
      <p:sp>
        <p:nvSpPr>
          <p:cNvPr id="27663" name="Freeform 22">
            <a:extLst>
              <a:ext uri="{FF2B5EF4-FFF2-40B4-BE49-F238E27FC236}">
                <a16:creationId xmlns:a16="http://schemas.microsoft.com/office/drawing/2014/main" id="{D8028FA2-3EDF-9D58-5E52-35B0048C1868}"/>
              </a:ext>
            </a:extLst>
          </p:cNvPr>
          <p:cNvSpPr>
            <a:spLocks/>
          </p:cNvSpPr>
          <p:nvPr/>
        </p:nvSpPr>
        <p:spPr bwMode="auto">
          <a:xfrm>
            <a:off x="2101850" y="3744913"/>
            <a:ext cx="5689600" cy="254000"/>
          </a:xfrm>
          <a:custGeom>
            <a:avLst/>
            <a:gdLst>
              <a:gd name="T0" fmla="*/ 0 w 3584"/>
              <a:gd name="T1" fmla="*/ 403225000 h 160"/>
              <a:gd name="T2" fmla="*/ 302418750 w 3584"/>
              <a:gd name="T3" fmla="*/ 403225000 h 160"/>
              <a:gd name="T4" fmla="*/ 524192500 w 3584"/>
              <a:gd name="T5" fmla="*/ 0 h 160"/>
              <a:gd name="T6" fmla="*/ 1285279688 w 3584"/>
              <a:gd name="T7" fmla="*/ 0 h 160"/>
              <a:gd name="T8" fmla="*/ 1507053438 w 3584"/>
              <a:gd name="T9" fmla="*/ 403225000 h 160"/>
              <a:gd name="T10" fmla="*/ 2147483646 w 3584"/>
              <a:gd name="T11" fmla="*/ 403225000 h 160"/>
              <a:gd name="T12" fmla="*/ 2147483646 w 3584"/>
              <a:gd name="T13" fmla="*/ 0 h 160"/>
              <a:gd name="T14" fmla="*/ 2147483646 w 3584"/>
              <a:gd name="T15" fmla="*/ 0 h 160"/>
              <a:gd name="T16" fmla="*/ 2147483646 w 3584"/>
              <a:gd name="T17" fmla="*/ 403225000 h 160"/>
              <a:gd name="T18" fmla="*/ 2147483646 w 3584"/>
              <a:gd name="T19" fmla="*/ 403225000 h 160"/>
              <a:gd name="T20" fmla="*/ 2147483646 w 3584"/>
              <a:gd name="T21" fmla="*/ 0 h 160"/>
              <a:gd name="T22" fmla="*/ 2147483646 w 3584"/>
              <a:gd name="T23" fmla="*/ 0 h 160"/>
              <a:gd name="T24" fmla="*/ 2147483646 w 3584"/>
              <a:gd name="T25" fmla="*/ 403225000 h 160"/>
              <a:gd name="T26" fmla="*/ 2147483646 w 3584"/>
              <a:gd name="T27" fmla="*/ 403225000 h 160"/>
              <a:gd name="T28" fmla="*/ 2147483646 w 3584"/>
              <a:gd name="T29" fmla="*/ 0 h 160"/>
              <a:gd name="T30" fmla="*/ 2147483646 w 3584"/>
              <a:gd name="T31" fmla="*/ 0 h 160"/>
              <a:gd name="T32" fmla="*/ 2147483646 w 3584"/>
              <a:gd name="T33" fmla="*/ 403225000 h 160"/>
              <a:gd name="T34" fmla="*/ 2147483646 w 3584"/>
              <a:gd name="T35" fmla="*/ 403225000 h 160"/>
              <a:gd name="T36" fmla="*/ 2147483646 w 3584"/>
              <a:gd name="T37" fmla="*/ 0 h 160"/>
              <a:gd name="T38" fmla="*/ 2147483646 w 3584"/>
              <a:gd name="T39" fmla="*/ 0 h 160"/>
              <a:gd name="T40" fmla="*/ 2147483646 w 3584"/>
              <a:gd name="T41" fmla="*/ 403225000 h 16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584" h="160">
                <a:moveTo>
                  <a:pt x="0" y="160"/>
                </a:moveTo>
                <a:lnTo>
                  <a:pt x="120" y="160"/>
                </a:lnTo>
                <a:lnTo>
                  <a:pt x="208" y="0"/>
                </a:lnTo>
                <a:lnTo>
                  <a:pt x="510" y="0"/>
                </a:lnTo>
                <a:lnTo>
                  <a:pt x="598" y="160"/>
                </a:lnTo>
                <a:lnTo>
                  <a:pt x="864" y="160"/>
                </a:lnTo>
                <a:lnTo>
                  <a:pt x="952" y="0"/>
                </a:lnTo>
                <a:lnTo>
                  <a:pt x="1252" y="0"/>
                </a:lnTo>
                <a:lnTo>
                  <a:pt x="1340" y="160"/>
                </a:lnTo>
                <a:lnTo>
                  <a:pt x="1606" y="160"/>
                </a:lnTo>
                <a:lnTo>
                  <a:pt x="1700" y="0"/>
                </a:lnTo>
                <a:lnTo>
                  <a:pt x="2000" y="0"/>
                </a:lnTo>
                <a:lnTo>
                  <a:pt x="2088" y="160"/>
                </a:lnTo>
                <a:lnTo>
                  <a:pt x="2354" y="160"/>
                </a:lnTo>
                <a:lnTo>
                  <a:pt x="2446" y="0"/>
                </a:lnTo>
                <a:lnTo>
                  <a:pt x="2746" y="0"/>
                </a:lnTo>
                <a:lnTo>
                  <a:pt x="2836" y="160"/>
                </a:lnTo>
                <a:lnTo>
                  <a:pt x="3102" y="160"/>
                </a:lnTo>
                <a:lnTo>
                  <a:pt x="3194" y="0"/>
                </a:lnTo>
                <a:lnTo>
                  <a:pt x="3494" y="0"/>
                </a:lnTo>
                <a:lnTo>
                  <a:pt x="3584" y="16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" name="Freeform 23">
            <a:extLst>
              <a:ext uri="{FF2B5EF4-FFF2-40B4-BE49-F238E27FC236}">
                <a16:creationId xmlns:a16="http://schemas.microsoft.com/office/drawing/2014/main" id="{D68E60A0-0676-27AB-C27D-764AEED90ABD}"/>
              </a:ext>
            </a:extLst>
          </p:cNvPr>
          <p:cNvSpPr>
            <a:spLocks/>
          </p:cNvSpPr>
          <p:nvPr/>
        </p:nvSpPr>
        <p:spPr bwMode="auto">
          <a:xfrm>
            <a:off x="2101850" y="4675188"/>
            <a:ext cx="5661025" cy="254000"/>
          </a:xfrm>
          <a:custGeom>
            <a:avLst/>
            <a:gdLst>
              <a:gd name="T0" fmla="*/ 0 w 3566"/>
              <a:gd name="T1" fmla="*/ 403225000 h 160"/>
              <a:gd name="T2" fmla="*/ 302418750 w 3566"/>
              <a:gd name="T3" fmla="*/ 403225000 h 160"/>
              <a:gd name="T4" fmla="*/ 524192500 w 3566"/>
              <a:gd name="T5" fmla="*/ 0 h 160"/>
              <a:gd name="T6" fmla="*/ 2147483646 w 3566"/>
              <a:gd name="T7" fmla="*/ 0 h 160"/>
              <a:gd name="T8" fmla="*/ 2147483646 w 3566"/>
              <a:gd name="T9" fmla="*/ 403225000 h 160"/>
              <a:gd name="T10" fmla="*/ 2147483646 w 3566"/>
              <a:gd name="T11" fmla="*/ 403225000 h 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66" h="160">
                <a:moveTo>
                  <a:pt x="0" y="160"/>
                </a:moveTo>
                <a:lnTo>
                  <a:pt x="120" y="160"/>
                </a:lnTo>
                <a:lnTo>
                  <a:pt x="208" y="0"/>
                </a:lnTo>
                <a:lnTo>
                  <a:pt x="3068" y="0"/>
                </a:lnTo>
                <a:lnTo>
                  <a:pt x="3156" y="160"/>
                </a:lnTo>
                <a:lnTo>
                  <a:pt x="3566" y="16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" name="Line 24">
            <a:extLst>
              <a:ext uri="{FF2B5EF4-FFF2-40B4-BE49-F238E27FC236}">
                <a16:creationId xmlns:a16="http://schemas.microsoft.com/office/drawing/2014/main" id="{CEC16399-05F9-2ECB-B8CB-24B8B0C020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1850" y="5189538"/>
            <a:ext cx="5661025" cy="158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" name="Line 25">
            <a:extLst>
              <a:ext uri="{FF2B5EF4-FFF2-40B4-BE49-F238E27FC236}">
                <a16:creationId xmlns:a16="http://schemas.microsoft.com/office/drawing/2014/main" id="{30D0AAFE-19A8-9FD1-81E7-63854A072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6650" y="3595688"/>
            <a:ext cx="1025525" cy="158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7" name="Freeform 26">
            <a:extLst>
              <a:ext uri="{FF2B5EF4-FFF2-40B4-BE49-F238E27FC236}">
                <a16:creationId xmlns:a16="http://schemas.microsoft.com/office/drawing/2014/main" id="{BE7FF051-E269-A283-8083-C60BE53A4B32}"/>
              </a:ext>
            </a:extLst>
          </p:cNvPr>
          <p:cNvSpPr>
            <a:spLocks/>
          </p:cNvSpPr>
          <p:nvPr/>
        </p:nvSpPr>
        <p:spPr bwMode="auto">
          <a:xfrm>
            <a:off x="3406775" y="3563938"/>
            <a:ext cx="101600" cy="63500"/>
          </a:xfrm>
          <a:custGeom>
            <a:avLst/>
            <a:gdLst>
              <a:gd name="T0" fmla="*/ 60483750 w 32"/>
              <a:gd name="T1" fmla="*/ 100806250 h 20"/>
              <a:gd name="T2" fmla="*/ 0 w 32"/>
              <a:gd name="T3" fmla="*/ 10080625 h 20"/>
              <a:gd name="T4" fmla="*/ 0 w 32"/>
              <a:gd name="T5" fmla="*/ 0 h 20"/>
              <a:gd name="T6" fmla="*/ 161290000 w 32"/>
              <a:gd name="T7" fmla="*/ 60483750 h 20"/>
              <a:gd name="T8" fmla="*/ 322580000 w 32"/>
              <a:gd name="T9" fmla="*/ 100806250 h 20"/>
              <a:gd name="T10" fmla="*/ 161290000 w 32"/>
              <a:gd name="T11" fmla="*/ 141128750 h 20"/>
              <a:gd name="T12" fmla="*/ 0 w 32"/>
              <a:gd name="T13" fmla="*/ 201612500 h 20"/>
              <a:gd name="T14" fmla="*/ 0 w 32"/>
              <a:gd name="T15" fmla="*/ 191531875 h 20"/>
              <a:gd name="T16" fmla="*/ 60483750 w 32"/>
              <a:gd name="T17" fmla="*/ 100806250 h 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2" h="20">
                <a:moveTo>
                  <a:pt x="6" y="10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16" y="6"/>
                  <a:pt x="16" y="6"/>
                  <a:pt x="16" y="6"/>
                </a:cubicBezTo>
                <a:cubicBezTo>
                  <a:pt x="21" y="8"/>
                  <a:pt x="26" y="9"/>
                  <a:pt x="32" y="10"/>
                </a:cubicBezTo>
                <a:cubicBezTo>
                  <a:pt x="26" y="11"/>
                  <a:pt x="21" y="12"/>
                  <a:pt x="16" y="14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0" y="19"/>
                  <a:pt x="0" y="19"/>
                </a:cubicBezTo>
                <a:lnTo>
                  <a:pt x="6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8" name="Freeform 27">
            <a:extLst>
              <a:ext uri="{FF2B5EF4-FFF2-40B4-BE49-F238E27FC236}">
                <a16:creationId xmlns:a16="http://schemas.microsoft.com/office/drawing/2014/main" id="{3D6E1DB6-364B-3575-E23F-71B11193D699}"/>
              </a:ext>
            </a:extLst>
          </p:cNvPr>
          <p:cNvSpPr>
            <a:spLocks/>
          </p:cNvSpPr>
          <p:nvPr/>
        </p:nvSpPr>
        <p:spPr bwMode="auto">
          <a:xfrm>
            <a:off x="2330450" y="3563938"/>
            <a:ext cx="101600" cy="63500"/>
          </a:xfrm>
          <a:custGeom>
            <a:avLst/>
            <a:gdLst>
              <a:gd name="T0" fmla="*/ 262096250 w 32"/>
              <a:gd name="T1" fmla="*/ 100806250 h 20"/>
              <a:gd name="T2" fmla="*/ 322580000 w 32"/>
              <a:gd name="T3" fmla="*/ 191531875 h 20"/>
              <a:gd name="T4" fmla="*/ 322580000 w 32"/>
              <a:gd name="T5" fmla="*/ 201612500 h 20"/>
              <a:gd name="T6" fmla="*/ 161290000 w 32"/>
              <a:gd name="T7" fmla="*/ 141128750 h 20"/>
              <a:gd name="T8" fmla="*/ 0 w 32"/>
              <a:gd name="T9" fmla="*/ 100806250 h 20"/>
              <a:gd name="T10" fmla="*/ 161290000 w 32"/>
              <a:gd name="T11" fmla="*/ 60483750 h 20"/>
              <a:gd name="T12" fmla="*/ 322580000 w 32"/>
              <a:gd name="T13" fmla="*/ 0 h 20"/>
              <a:gd name="T14" fmla="*/ 322580000 w 32"/>
              <a:gd name="T15" fmla="*/ 0 h 20"/>
              <a:gd name="T16" fmla="*/ 262096250 w 32"/>
              <a:gd name="T17" fmla="*/ 100806250 h 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2" h="20">
                <a:moveTo>
                  <a:pt x="26" y="10"/>
                </a:moveTo>
                <a:cubicBezTo>
                  <a:pt x="32" y="19"/>
                  <a:pt x="32" y="19"/>
                  <a:pt x="32" y="19"/>
                </a:cubicBezTo>
                <a:cubicBezTo>
                  <a:pt x="32" y="20"/>
                  <a:pt x="32" y="20"/>
                  <a:pt x="32" y="20"/>
                </a:cubicBezTo>
                <a:cubicBezTo>
                  <a:pt x="16" y="14"/>
                  <a:pt x="16" y="14"/>
                  <a:pt x="16" y="14"/>
                </a:cubicBezTo>
                <a:cubicBezTo>
                  <a:pt x="11" y="12"/>
                  <a:pt x="6" y="11"/>
                  <a:pt x="0" y="10"/>
                </a:cubicBezTo>
                <a:cubicBezTo>
                  <a:pt x="6" y="9"/>
                  <a:pt x="11" y="8"/>
                  <a:pt x="16" y="6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32" y="0"/>
                  <a:pt x="32" y="0"/>
                </a:cubicBezTo>
                <a:lnTo>
                  <a:pt x="26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9" name="Freeform 28">
            <a:extLst>
              <a:ext uri="{FF2B5EF4-FFF2-40B4-BE49-F238E27FC236}">
                <a16:creationId xmlns:a16="http://schemas.microsoft.com/office/drawing/2014/main" id="{33F72E8A-041A-BABE-F230-F8C0FDEA08A4}"/>
              </a:ext>
            </a:extLst>
          </p:cNvPr>
          <p:cNvSpPr>
            <a:spLocks/>
          </p:cNvSpPr>
          <p:nvPr/>
        </p:nvSpPr>
        <p:spPr bwMode="auto">
          <a:xfrm>
            <a:off x="2743200" y="3522663"/>
            <a:ext cx="352425" cy="146050"/>
          </a:xfrm>
          <a:custGeom>
            <a:avLst/>
            <a:gdLst>
              <a:gd name="T0" fmla="*/ 559474688 w 222"/>
              <a:gd name="T1" fmla="*/ 0 h 92"/>
              <a:gd name="T2" fmla="*/ 0 w 222"/>
              <a:gd name="T3" fmla="*/ 0 h 92"/>
              <a:gd name="T4" fmla="*/ 0 w 222"/>
              <a:gd name="T5" fmla="*/ 231854375 h 92"/>
              <a:gd name="T6" fmla="*/ 559474688 w 222"/>
              <a:gd name="T7" fmla="*/ 231854375 h 92"/>
              <a:gd name="T8" fmla="*/ 559474688 w 222"/>
              <a:gd name="T9" fmla="*/ 0 h 92"/>
              <a:gd name="T10" fmla="*/ 559474688 w 222"/>
              <a:gd name="T11" fmla="*/ 0 h 92"/>
              <a:gd name="T12" fmla="*/ 559474688 w 222"/>
              <a:gd name="T13" fmla="*/ 0 h 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2" h="92">
                <a:moveTo>
                  <a:pt x="222" y="0"/>
                </a:moveTo>
                <a:lnTo>
                  <a:pt x="0" y="0"/>
                </a:lnTo>
                <a:lnTo>
                  <a:pt x="0" y="92"/>
                </a:lnTo>
                <a:lnTo>
                  <a:pt x="222" y="92"/>
                </a:lnTo>
                <a:lnTo>
                  <a:pt x="2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0" name="Rectangle 29">
            <a:extLst>
              <a:ext uri="{FF2B5EF4-FFF2-40B4-BE49-F238E27FC236}">
                <a16:creationId xmlns:a16="http://schemas.microsoft.com/office/drawing/2014/main" id="{01866C00-7960-F6A9-1F9D-C0D822C02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3473450"/>
            <a:ext cx="4889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  <a:latin typeface="TimesTen" pitchFamily="18" charset="0"/>
              </a:rPr>
              <a:t>20 ns</a:t>
            </a:r>
            <a:endParaRPr lang="en-US" altLang="en-US"/>
          </a:p>
        </p:txBody>
      </p:sp>
      <p:sp>
        <p:nvSpPr>
          <p:cNvPr id="27671" name="Rectangle 30">
            <a:extLst>
              <a:ext uri="{FF2B5EF4-FFF2-40B4-BE49-F238E27FC236}">
                <a16:creationId xmlns:a16="http://schemas.microsoft.com/office/drawing/2014/main" id="{19EEA3BE-67F1-553F-B0B7-65621CA72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575" y="3721100"/>
            <a:ext cx="3079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  <a:latin typeface="TimesTen" pitchFamily="18" charset="0"/>
              </a:rPr>
              <a:t>T1</a:t>
            </a:r>
            <a:endParaRPr lang="en-US" altLang="en-US"/>
          </a:p>
        </p:txBody>
      </p:sp>
      <p:sp>
        <p:nvSpPr>
          <p:cNvPr id="27672" name="Rectangle 31">
            <a:extLst>
              <a:ext uri="{FF2B5EF4-FFF2-40B4-BE49-F238E27FC236}">
                <a16:creationId xmlns:a16="http://schemas.microsoft.com/office/drawing/2014/main" id="{5E77840B-5F31-0D08-2397-4B11F2628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721100"/>
            <a:ext cx="3079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  <a:latin typeface="TimesTen" pitchFamily="18" charset="0"/>
              </a:rPr>
              <a:t>T2</a:t>
            </a:r>
            <a:endParaRPr lang="en-US" altLang="en-US"/>
          </a:p>
        </p:txBody>
      </p:sp>
      <p:sp>
        <p:nvSpPr>
          <p:cNvPr id="27673" name="Rectangle 32">
            <a:extLst>
              <a:ext uri="{FF2B5EF4-FFF2-40B4-BE49-F238E27FC236}">
                <a16:creationId xmlns:a16="http://schemas.microsoft.com/office/drawing/2014/main" id="{18EEE756-8410-EDA6-0AA3-FB91C3FF5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3721100"/>
            <a:ext cx="3079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  <a:latin typeface="TimesTen" pitchFamily="18" charset="0"/>
              </a:rPr>
              <a:t>T3</a:t>
            </a:r>
            <a:endParaRPr lang="en-US" altLang="en-US"/>
          </a:p>
        </p:txBody>
      </p:sp>
      <p:sp>
        <p:nvSpPr>
          <p:cNvPr id="27674" name="Rectangle 33">
            <a:extLst>
              <a:ext uri="{FF2B5EF4-FFF2-40B4-BE49-F238E27FC236}">
                <a16:creationId xmlns:a16="http://schemas.microsoft.com/office/drawing/2014/main" id="{E8001CEE-F723-714B-D9EB-CDD58083D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3" y="3721100"/>
            <a:ext cx="3079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  <a:latin typeface="TimesTen" pitchFamily="18" charset="0"/>
              </a:rPr>
              <a:t>T4</a:t>
            </a:r>
            <a:endParaRPr lang="en-US" altLang="en-US"/>
          </a:p>
        </p:txBody>
      </p:sp>
      <p:sp>
        <p:nvSpPr>
          <p:cNvPr id="27675" name="Rectangle 34">
            <a:extLst>
              <a:ext uri="{FF2B5EF4-FFF2-40B4-BE49-F238E27FC236}">
                <a16:creationId xmlns:a16="http://schemas.microsoft.com/office/drawing/2014/main" id="{2354FB3E-D397-064B-999B-99FF278D8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263" y="3721100"/>
            <a:ext cx="3079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  <a:latin typeface="TimesTen" pitchFamily="18" charset="0"/>
              </a:rPr>
              <a:t>T1</a:t>
            </a:r>
            <a:endParaRPr lang="en-US" altLang="en-US"/>
          </a:p>
        </p:txBody>
      </p:sp>
      <p:sp>
        <p:nvSpPr>
          <p:cNvPr id="27676" name="Rectangle 35">
            <a:extLst>
              <a:ext uri="{FF2B5EF4-FFF2-40B4-BE49-F238E27FC236}">
                <a16:creationId xmlns:a16="http://schemas.microsoft.com/office/drawing/2014/main" id="{8A867269-B402-9FA6-3C8F-4EE6868CC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0" y="4214813"/>
            <a:ext cx="11620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  <a:latin typeface="TimesTen" pitchFamily="18" charset="0"/>
              </a:rPr>
              <a:t>Address valid</a:t>
            </a:r>
            <a:endParaRPr lang="en-US" altLang="en-US"/>
          </a:p>
        </p:txBody>
      </p:sp>
      <p:sp>
        <p:nvSpPr>
          <p:cNvPr id="27677" name="Line 36">
            <a:extLst>
              <a:ext uri="{FF2B5EF4-FFF2-40B4-BE49-F238E27FC236}">
                <a16:creationId xmlns:a16="http://schemas.microsoft.com/office/drawing/2014/main" id="{BB4CF37B-DE0C-B6F6-5B29-93DB79BAFD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7600" y="6145213"/>
            <a:ext cx="3736975" cy="1587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8" name="Freeform 37">
            <a:extLst>
              <a:ext uri="{FF2B5EF4-FFF2-40B4-BE49-F238E27FC236}">
                <a16:creationId xmlns:a16="http://schemas.microsoft.com/office/drawing/2014/main" id="{3839560A-F2D7-FADE-EC34-29A95EDA90A3}"/>
              </a:ext>
            </a:extLst>
          </p:cNvPr>
          <p:cNvSpPr>
            <a:spLocks/>
          </p:cNvSpPr>
          <p:nvPr/>
        </p:nvSpPr>
        <p:spPr bwMode="auto">
          <a:xfrm>
            <a:off x="6096000" y="6113463"/>
            <a:ext cx="101600" cy="63500"/>
          </a:xfrm>
          <a:custGeom>
            <a:avLst/>
            <a:gdLst>
              <a:gd name="T0" fmla="*/ 60483750 w 32"/>
              <a:gd name="T1" fmla="*/ 100806250 h 20"/>
              <a:gd name="T2" fmla="*/ 0 w 32"/>
              <a:gd name="T3" fmla="*/ 0 h 20"/>
              <a:gd name="T4" fmla="*/ 10080625 w 32"/>
              <a:gd name="T5" fmla="*/ 0 h 20"/>
              <a:gd name="T6" fmla="*/ 161290000 w 32"/>
              <a:gd name="T7" fmla="*/ 60483750 h 20"/>
              <a:gd name="T8" fmla="*/ 322580000 w 32"/>
              <a:gd name="T9" fmla="*/ 100806250 h 20"/>
              <a:gd name="T10" fmla="*/ 161290000 w 32"/>
              <a:gd name="T11" fmla="*/ 131048125 h 20"/>
              <a:gd name="T12" fmla="*/ 10080625 w 32"/>
              <a:gd name="T13" fmla="*/ 201612500 h 20"/>
              <a:gd name="T14" fmla="*/ 0 w 32"/>
              <a:gd name="T15" fmla="*/ 191531875 h 20"/>
              <a:gd name="T16" fmla="*/ 60483750 w 32"/>
              <a:gd name="T17" fmla="*/ 100806250 h 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2" h="20">
                <a:moveTo>
                  <a:pt x="6" y="10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6" y="6"/>
                  <a:pt x="16" y="6"/>
                  <a:pt x="16" y="6"/>
                </a:cubicBezTo>
                <a:cubicBezTo>
                  <a:pt x="21" y="8"/>
                  <a:pt x="27" y="9"/>
                  <a:pt x="32" y="10"/>
                </a:cubicBezTo>
                <a:cubicBezTo>
                  <a:pt x="27" y="11"/>
                  <a:pt x="21" y="12"/>
                  <a:pt x="16" y="13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19"/>
                  <a:pt x="0" y="19"/>
                  <a:pt x="0" y="19"/>
                </a:cubicBezTo>
                <a:lnTo>
                  <a:pt x="6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9" name="Freeform 38">
            <a:extLst>
              <a:ext uri="{FF2B5EF4-FFF2-40B4-BE49-F238E27FC236}">
                <a16:creationId xmlns:a16="http://schemas.microsoft.com/office/drawing/2014/main" id="{86354F86-9407-1706-44F9-83D994AB61B7}"/>
              </a:ext>
            </a:extLst>
          </p:cNvPr>
          <p:cNvSpPr>
            <a:spLocks/>
          </p:cNvSpPr>
          <p:nvPr/>
        </p:nvSpPr>
        <p:spPr bwMode="auto">
          <a:xfrm>
            <a:off x="2311400" y="6113463"/>
            <a:ext cx="101600" cy="63500"/>
          </a:xfrm>
          <a:custGeom>
            <a:avLst/>
            <a:gdLst>
              <a:gd name="T0" fmla="*/ 262096250 w 32"/>
              <a:gd name="T1" fmla="*/ 100806250 h 20"/>
              <a:gd name="T2" fmla="*/ 322580000 w 32"/>
              <a:gd name="T3" fmla="*/ 191531875 h 20"/>
              <a:gd name="T4" fmla="*/ 322580000 w 32"/>
              <a:gd name="T5" fmla="*/ 201612500 h 20"/>
              <a:gd name="T6" fmla="*/ 161290000 w 32"/>
              <a:gd name="T7" fmla="*/ 131048125 h 20"/>
              <a:gd name="T8" fmla="*/ 0 w 32"/>
              <a:gd name="T9" fmla="*/ 100806250 h 20"/>
              <a:gd name="T10" fmla="*/ 161290000 w 32"/>
              <a:gd name="T11" fmla="*/ 60483750 h 20"/>
              <a:gd name="T12" fmla="*/ 322580000 w 32"/>
              <a:gd name="T13" fmla="*/ 0 h 20"/>
              <a:gd name="T14" fmla="*/ 322580000 w 32"/>
              <a:gd name="T15" fmla="*/ 0 h 20"/>
              <a:gd name="T16" fmla="*/ 262096250 w 32"/>
              <a:gd name="T17" fmla="*/ 100806250 h 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2" h="20">
                <a:moveTo>
                  <a:pt x="26" y="10"/>
                </a:moveTo>
                <a:cubicBezTo>
                  <a:pt x="32" y="19"/>
                  <a:pt x="32" y="19"/>
                  <a:pt x="32" y="19"/>
                </a:cubicBezTo>
                <a:cubicBezTo>
                  <a:pt x="32" y="20"/>
                  <a:pt x="32" y="20"/>
                  <a:pt x="32" y="20"/>
                </a:cubicBezTo>
                <a:cubicBezTo>
                  <a:pt x="16" y="13"/>
                  <a:pt x="16" y="13"/>
                  <a:pt x="16" y="13"/>
                </a:cubicBezTo>
                <a:cubicBezTo>
                  <a:pt x="11" y="12"/>
                  <a:pt x="6" y="11"/>
                  <a:pt x="0" y="10"/>
                </a:cubicBezTo>
                <a:cubicBezTo>
                  <a:pt x="6" y="9"/>
                  <a:pt x="11" y="8"/>
                  <a:pt x="16" y="6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32" y="0"/>
                  <a:pt x="32" y="0"/>
                </a:cubicBezTo>
                <a:lnTo>
                  <a:pt x="26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0" name="Freeform 39">
            <a:extLst>
              <a:ext uri="{FF2B5EF4-FFF2-40B4-BE49-F238E27FC236}">
                <a16:creationId xmlns:a16="http://schemas.microsoft.com/office/drawing/2014/main" id="{3B0AB289-76EB-F505-49D4-9149BB99DFBD}"/>
              </a:ext>
            </a:extLst>
          </p:cNvPr>
          <p:cNvSpPr>
            <a:spLocks/>
          </p:cNvSpPr>
          <p:nvPr/>
        </p:nvSpPr>
        <p:spPr bwMode="auto">
          <a:xfrm>
            <a:off x="4079875" y="6072188"/>
            <a:ext cx="352425" cy="146050"/>
          </a:xfrm>
          <a:custGeom>
            <a:avLst/>
            <a:gdLst>
              <a:gd name="T0" fmla="*/ 559474688 w 222"/>
              <a:gd name="T1" fmla="*/ 0 h 92"/>
              <a:gd name="T2" fmla="*/ 0 w 222"/>
              <a:gd name="T3" fmla="*/ 0 h 92"/>
              <a:gd name="T4" fmla="*/ 0 w 222"/>
              <a:gd name="T5" fmla="*/ 231854375 h 92"/>
              <a:gd name="T6" fmla="*/ 559474688 w 222"/>
              <a:gd name="T7" fmla="*/ 231854375 h 92"/>
              <a:gd name="T8" fmla="*/ 559474688 w 222"/>
              <a:gd name="T9" fmla="*/ 0 h 92"/>
              <a:gd name="T10" fmla="*/ 559474688 w 222"/>
              <a:gd name="T11" fmla="*/ 0 h 92"/>
              <a:gd name="T12" fmla="*/ 559474688 w 222"/>
              <a:gd name="T13" fmla="*/ 0 h 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2" h="92">
                <a:moveTo>
                  <a:pt x="222" y="0"/>
                </a:moveTo>
                <a:lnTo>
                  <a:pt x="0" y="0"/>
                </a:lnTo>
                <a:lnTo>
                  <a:pt x="0" y="92"/>
                </a:lnTo>
                <a:lnTo>
                  <a:pt x="222" y="92"/>
                </a:lnTo>
                <a:lnTo>
                  <a:pt x="2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1" name="Rectangle 40">
            <a:extLst>
              <a:ext uri="{FF2B5EF4-FFF2-40B4-BE49-F238E27FC236}">
                <a16:creationId xmlns:a16="http://schemas.microsoft.com/office/drawing/2014/main" id="{FE889038-D4D9-2DBA-6688-CCBEE614D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9238" y="6022975"/>
            <a:ext cx="4889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  <a:latin typeface="TimesTen" pitchFamily="18" charset="0"/>
              </a:rPr>
              <a:t>65 ns</a:t>
            </a:r>
            <a:endParaRPr lang="en-US" altLang="en-US"/>
          </a:p>
        </p:txBody>
      </p:sp>
      <p:sp>
        <p:nvSpPr>
          <p:cNvPr id="27682" name="Freeform 41">
            <a:extLst>
              <a:ext uri="{FF2B5EF4-FFF2-40B4-BE49-F238E27FC236}">
                <a16:creationId xmlns:a16="http://schemas.microsoft.com/office/drawing/2014/main" id="{498BB25B-B6B5-09F8-8F37-19A80DB75B06}"/>
              </a:ext>
            </a:extLst>
          </p:cNvPr>
          <p:cNvSpPr>
            <a:spLocks/>
          </p:cNvSpPr>
          <p:nvPr/>
        </p:nvSpPr>
        <p:spPr bwMode="auto">
          <a:xfrm>
            <a:off x="2101850" y="4211638"/>
            <a:ext cx="260350" cy="254000"/>
          </a:xfrm>
          <a:custGeom>
            <a:avLst/>
            <a:gdLst>
              <a:gd name="T0" fmla="*/ 413305625 w 164"/>
              <a:gd name="T1" fmla="*/ 196572188 h 160"/>
              <a:gd name="T2" fmla="*/ 302418750 w 164"/>
              <a:gd name="T3" fmla="*/ 403225000 h 160"/>
              <a:gd name="T4" fmla="*/ 0 w 164"/>
              <a:gd name="T5" fmla="*/ 403225000 h 160"/>
              <a:gd name="T6" fmla="*/ 0 w 164"/>
              <a:gd name="T7" fmla="*/ 0 h 160"/>
              <a:gd name="T8" fmla="*/ 302418750 w 164"/>
              <a:gd name="T9" fmla="*/ 0 h 160"/>
              <a:gd name="T10" fmla="*/ 413305625 w 164"/>
              <a:gd name="T11" fmla="*/ 196572188 h 160"/>
              <a:gd name="T12" fmla="*/ 413305625 w 164"/>
              <a:gd name="T13" fmla="*/ 196572188 h 1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64" h="160">
                <a:moveTo>
                  <a:pt x="164" y="78"/>
                </a:moveTo>
                <a:lnTo>
                  <a:pt x="120" y="160"/>
                </a:lnTo>
                <a:lnTo>
                  <a:pt x="0" y="160"/>
                </a:lnTo>
                <a:lnTo>
                  <a:pt x="0" y="0"/>
                </a:lnTo>
                <a:lnTo>
                  <a:pt x="120" y="0"/>
                </a:lnTo>
                <a:lnTo>
                  <a:pt x="164" y="78"/>
                </a:lnTo>
                <a:close/>
              </a:path>
            </a:pathLst>
          </a:custGeom>
          <a:solidFill>
            <a:schemeClr val="hlink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3" name="Freeform 42">
            <a:extLst>
              <a:ext uri="{FF2B5EF4-FFF2-40B4-BE49-F238E27FC236}">
                <a16:creationId xmlns:a16="http://schemas.microsoft.com/office/drawing/2014/main" id="{6D618DB4-1DD5-6BE8-387F-B1491F528589}"/>
              </a:ext>
            </a:extLst>
          </p:cNvPr>
          <p:cNvSpPr>
            <a:spLocks/>
          </p:cNvSpPr>
          <p:nvPr/>
        </p:nvSpPr>
        <p:spPr bwMode="auto">
          <a:xfrm>
            <a:off x="7083425" y="4214813"/>
            <a:ext cx="679450" cy="254000"/>
          </a:xfrm>
          <a:custGeom>
            <a:avLst/>
            <a:gdLst>
              <a:gd name="T0" fmla="*/ 1078626875 w 428"/>
              <a:gd name="T1" fmla="*/ 0 h 160"/>
              <a:gd name="T2" fmla="*/ 1073586563 w 428"/>
              <a:gd name="T3" fmla="*/ 398184688 h 160"/>
              <a:gd name="T4" fmla="*/ 115927188 w 428"/>
              <a:gd name="T5" fmla="*/ 403225000 h 160"/>
              <a:gd name="T6" fmla="*/ 0 w 428"/>
              <a:gd name="T7" fmla="*/ 181451250 h 160"/>
              <a:gd name="T8" fmla="*/ 105846563 w 428"/>
              <a:gd name="T9" fmla="*/ 5040313 h 160"/>
              <a:gd name="T10" fmla="*/ 1078626875 w 428"/>
              <a:gd name="T11" fmla="*/ 5040313 h 160"/>
              <a:gd name="T12" fmla="*/ 1078626875 w 428"/>
              <a:gd name="T13" fmla="*/ 0 h 1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8" h="160">
                <a:moveTo>
                  <a:pt x="428" y="0"/>
                </a:moveTo>
                <a:lnTo>
                  <a:pt x="426" y="158"/>
                </a:lnTo>
                <a:lnTo>
                  <a:pt x="46" y="160"/>
                </a:lnTo>
                <a:lnTo>
                  <a:pt x="0" y="72"/>
                </a:lnTo>
                <a:lnTo>
                  <a:pt x="42" y="2"/>
                </a:lnTo>
                <a:lnTo>
                  <a:pt x="428" y="2"/>
                </a:lnTo>
                <a:lnTo>
                  <a:pt x="428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4" name="Freeform 43">
            <a:extLst>
              <a:ext uri="{FF2B5EF4-FFF2-40B4-BE49-F238E27FC236}">
                <a16:creationId xmlns:a16="http://schemas.microsoft.com/office/drawing/2014/main" id="{6AEF18E9-D067-148A-34FA-AF3126A54963}"/>
              </a:ext>
            </a:extLst>
          </p:cNvPr>
          <p:cNvSpPr>
            <a:spLocks/>
          </p:cNvSpPr>
          <p:nvPr/>
        </p:nvSpPr>
        <p:spPr bwMode="auto">
          <a:xfrm>
            <a:off x="7083425" y="4214813"/>
            <a:ext cx="679450" cy="254000"/>
          </a:xfrm>
          <a:custGeom>
            <a:avLst/>
            <a:gdLst>
              <a:gd name="T0" fmla="*/ 1078626875 w 428"/>
              <a:gd name="T1" fmla="*/ 0 h 160"/>
              <a:gd name="T2" fmla="*/ 1073586563 w 428"/>
              <a:gd name="T3" fmla="*/ 398184688 h 160"/>
              <a:gd name="T4" fmla="*/ 115927188 w 428"/>
              <a:gd name="T5" fmla="*/ 403225000 h 160"/>
              <a:gd name="T6" fmla="*/ 0 w 428"/>
              <a:gd name="T7" fmla="*/ 181451250 h 160"/>
              <a:gd name="T8" fmla="*/ 105846563 w 428"/>
              <a:gd name="T9" fmla="*/ 5040313 h 160"/>
              <a:gd name="T10" fmla="*/ 1078626875 w 428"/>
              <a:gd name="T11" fmla="*/ 5040313 h 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8" h="160">
                <a:moveTo>
                  <a:pt x="428" y="0"/>
                </a:moveTo>
                <a:lnTo>
                  <a:pt x="426" y="158"/>
                </a:lnTo>
                <a:lnTo>
                  <a:pt x="46" y="160"/>
                </a:lnTo>
                <a:lnTo>
                  <a:pt x="0" y="72"/>
                </a:lnTo>
                <a:lnTo>
                  <a:pt x="42" y="2"/>
                </a:lnTo>
                <a:lnTo>
                  <a:pt x="428" y="2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5" name="Freeform 44">
            <a:extLst>
              <a:ext uri="{FF2B5EF4-FFF2-40B4-BE49-F238E27FC236}">
                <a16:creationId xmlns:a16="http://schemas.microsoft.com/office/drawing/2014/main" id="{4E4A71DB-F032-4CF9-A312-98AB0B2066E8}"/>
              </a:ext>
            </a:extLst>
          </p:cNvPr>
          <p:cNvSpPr>
            <a:spLocks/>
          </p:cNvSpPr>
          <p:nvPr/>
        </p:nvSpPr>
        <p:spPr bwMode="auto">
          <a:xfrm>
            <a:off x="2292350" y="4208463"/>
            <a:ext cx="4791075" cy="254000"/>
          </a:xfrm>
          <a:custGeom>
            <a:avLst/>
            <a:gdLst>
              <a:gd name="T0" fmla="*/ 0 w 3018"/>
              <a:gd name="T1" fmla="*/ 403225000 h 160"/>
              <a:gd name="T2" fmla="*/ 221773750 w 3018"/>
              <a:gd name="T3" fmla="*/ 0 h 160"/>
              <a:gd name="T4" fmla="*/ 2147483646 w 3018"/>
              <a:gd name="T5" fmla="*/ 0 h 160"/>
              <a:gd name="T6" fmla="*/ 2147483646 w 3018"/>
              <a:gd name="T7" fmla="*/ 191531875 h 160"/>
              <a:gd name="T8" fmla="*/ 2147483646 w 3018"/>
              <a:gd name="T9" fmla="*/ 403225000 h 160"/>
              <a:gd name="T10" fmla="*/ 221773750 w 3018"/>
              <a:gd name="T11" fmla="*/ 403225000 h 160"/>
              <a:gd name="T12" fmla="*/ 0 w 3018"/>
              <a:gd name="T13" fmla="*/ 0 h 1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018" h="160">
                <a:moveTo>
                  <a:pt x="0" y="160"/>
                </a:moveTo>
                <a:lnTo>
                  <a:pt x="88" y="0"/>
                </a:lnTo>
                <a:lnTo>
                  <a:pt x="2974" y="0"/>
                </a:lnTo>
                <a:lnTo>
                  <a:pt x="3018" y="76"/>
                </a:lnTo>
                <a:lnTo>
                  <a:pt x="2974" y="160"/>
                </a:lnTo>
                <a:lnTo>
                  <a:pt x="88" y="160"/>
                </a:lnTo>
                <a:lnTo>
                  <a:pt x="0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6" name="Freeform 45">
            <a:extLst>
              <a:ext uri="{FF2B5EF4-FFF2-40B4-BE49-F238E27FC236}">
                <a16:creationId xmlns:a16="http://schemas.microsoft.com/office/drawing/2014/main" id="{A8396E5D-5711-142E-B73B-BBBBD2B80EC3}"/>
              </a:ext>
            </a:extLst>
          </p:cNvPr>
          <p:cNvSpPr>
            <a:spLocks/>
          </p:cNvSpPr>
          <p:nvPr/>
        </p:nvSpPr>
        <p:spPr bwMode="auto">
          <a:xfrm>
            <a:off x="7092950" y="5643563"/>
            <a:ext cx="679450" cy="250825"/>
          </a:xfrm>
          <a:custGeom>
            <a:avLst/>
            <a:gdLst>
              <a:gd name="T0" fmla="*/ 1078626875 w 428"/>
              <a:gd name="T1" fmla="*/ 0 h 158"/>
              <a:gd name="T2" fmla="*/ 1078626875 w 428"/>
              <a:gd name="T3" fmla="*/ 398184688 h 158"/>
              <a:gd name="T4" fmla="*/ 120967500 w 428"/>
              <a:gd name="T5" fmla="*/ 398184688 h 158"/>
              <a:gd name="T6" fmla="*/ 0 w 428"/>
              <a:gd name="T7" fmla="*/ 176410938 h 158"/>
              <a:gd name="T8" fmla="*/ 105846563 w 428"/>
              <a:gd name="T9" fmla="*/ 0 h 158"/>
              <a:gd name="T10" fmla="*/ 1078626875 w 428"/>
              <a:gd name="T11" fmla="*/ 0 h 158"/>
              <a:gd name="T12" fmla="*/ 1078626875 w 428"/>
              <a:gd name="T13" fmla="*/ 0 h 1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8" h="158">
                <a:moveTo>
                  <a:pt x="428" y="0"/>
                </a:moveTo>
                <a:lnTo>
                  <a:pt x="428" y="158"/>
                </a:lnTo>
                <a:lnTo>
                  <a:pt x="48" y="158"/>
                </a:lnTo>
                <a:lnTo>
                  <a:pt x="0" y="70"/>
                </a:lnTo>
                <a:lnTo>
                  <a:pt x="42" y="0"/>
                </a:lnTo>
                <a:lnTo>
                  <a:pt x="428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7" name="Freeform 46">
            <a:extLst>
              <a:ext uri="{FF2B5EF4-FFF2-40B4-BE49-F238E27FC236}">
                <a16:creationId xmlns:a16="http://schemas.microsoft.com/office/drawing/2014/main" id="{30691687-1660-46D4-8E42-F5D506E069FD}"/>
              </a:ext>
            </a:extLst>
          </p:cNvPr>
          <p:cNvSpPr>
            <a:spLocks/>
          </p:cNvSpPr>
          <p:nvPr/>
        </p:nvSpPr>
        <p:spPr bwMode="auto">
          <a:xfrm>
            <a:off x="7092950" y="5643563"/>
            <a:ext cx="679450" cy="250825"/>
          </a:xfrm>
          <a:custGeom>
            <a:avLst/>
            <a:gdLst>
              <a:gd name="T0" fmla="*/ 1078626875 w 428"/>
              <a:gd name="T1" fmla="*/ 0 h 158"/>
              <a:gd name="T2" fmla="*/ 1078626875 w 428"/>
              <a:gd name="T3" fmla="*/ 398184688 h 158"/>
              <a:gd name="T4" fmla="*/ 120967500 w 428"/>
              <a:gd name="T5" fmla="*/ 398184688 h 158"/>
              <a:gd name="T6" fmla="*/ 0 w 428"/>
              <a:gd name="T7" fmla="*/ 176410938 h 158"/>
              <a:gd name="T8" fmla="*/ 105846563 w 428"/>
              <a:gd name="T9" fmla="*/ 0 h 158"/>
              <a:gd name="T10" fmla="*/ 1078626875 w 428"/>
              <a:gd name="T11" fmla="*/ 0 h 1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8" h="158">
                <a:moveTo>
                  <a:pt x="428" y="0"/>
                </a:moveTo>
                <a:lnTo>
                  <a:pt x="428" y="158"/>
                </a:lnTo>
                <a:lnTo>
                  <a:pt x="48" y="158"/>
                </a:lnTo>
                <a:lnTo>
                  <a:pt x="0" y="70"/>
                </a:lnTo>
                <a:lnTo>
                  <a:pt x="42" y="0"/>
                </a:lnTo>
                <a:lnTo>
                  <a:pt x="428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8" name="Freeform 47">
            <a:extLst>
              <a:ext uri="{FF2B5EF4-FFF2-40B4-BE49-F238E27FC236}">
                <a16:creationId xmlns:a16="http://schemas.microsoft.com/office/drawing/2014/main" id="{3595A623-C3D3-E140-1523-87D8A6135605}"/>
              </a:ext>
            </a:extLst>
          </p:cNvPr>
          <p:cNvSpPr>
            <a:spLocks/>
          </p:cNvSpPr>
          <p:nvPr/>
        </p:nvSpPr>
        <p:spPr bwMode="auto">
          <a:xfrm>
            <a:off x="2101850" y="5640388"/>
            <a:ext cx="4067175" cy="254000"/>
          </a:xfrm>
          <a:custGeom>
            <a:avLst/>
            <a:gdLst>
              <a:gd name="T0" fmla="*/ 2147483646 w 2562"/>
              <a:gd name="T1" fmla="*/ 403225000 h 160"/>
              <a:gd name="T2" fmla="*/ 0 w 2562"/>
              <a:gd name="T3" fmla="*/ 403225000 h 160"/>
              <a:gd name="T4" fmla="*/ 0 w 2562"/>
              <a:gd name="T5" fmla="*/ 0 h 160"/>
              <a:gd name="T6" fmla="*/ 2147483646 w 2562"/>
              <a:gd name="T7" fmla="*/ 0 h 160"/>
              <a:gd name="T8" fmla="*/ 2147483646 w 2562"/>
              <a:gd name="T9" fmla="*/ 206652813 h 160"/>
              <a:gd name="T10" fmla="*/ 2147483646 w 2562"/>
              <a:gd name="T11" fmla="*/ 403225000 h 160"/>
              <a:gd name="T12" fmla="*/ 2147483646 w 2562"/>
              <a:gd name="T13" fmla="*/ 403225000 h 1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62" h="160">
                <a:moveTo>
                  <a:pt x="2518" y="160"/>
                </a:moveTo>
                <a:lnTo>
                  <a:pt x="0" y="160"/>
                </a:lnTo>
                <a:lnTo>
                  <a:pt x="0" y="0"/>
                </a:lnTo>
                <a:lnTo>
                  <a:pt x="2518" y="0"/>
                </a:lnTo>
                <a:lnTo>
                  <a:pt x="2562" y="82"/>
                </a:lnTo>
                <a:lnTo>
                  <a:pt x="2518" y="160"/>
                </a:lnTo>
                <a:close/>
              </a:path>
            </a:pathLst>
          </a:custGeom>
          <a:solidFill>
            <a:schemeClr val="hlink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9" name="Rectangle 48">
            <a:extLst>
              <a:ext uri="{FF2B5EF4-FFF2-40B4-BE49-F238E27FC236}">
                <a16:creationId xmlns:a16="http://schemas.microsoft.com/office/drawing/2014/main" id="{98D652D2-7D70-23EB-B96C-C39B3FCC2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5645150"/>
            <a:ext cx="9017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u="sng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none" baseline="0">
                <a:solidFill>
                  <a:srgbClr val="000000"/>
                </a:solidFill>
                <a:latin typeface="TimesTen" pitchFamily="18" charset="0"/>
              </a:rPr>
              <a:t>Data valid</a:t>
            </a:r>
            <a:endParaRPr lang="en-US" altLang="en-US"/>
          </a:p>
        </p:txBody>
      </p:sp>
      <p:sp>
        <p:nvSpPr>
          <p:cNvPr id="27690" name="Freeform 49">
            <a:extLst>
              <a:ext uri="{FF2B5EF4-FFF2-40B4-BE49-F238E27FC236}">
                <a16:creationId xmlns:a16="http://schemas.microsoft.com/office/drawing/2014/main" id="{EC242900-52AD-6A85-665C-007379854FF2}"/>
              </a:ext>
            </a:extLst>
          </p:cNvPr>
          <p:cNvSpPr>
            <a:spLocks/>
          </p:cNvSpPr>
          <p:nvPr/>
        </p:nvSpPr>
        <p:spPr bwMode="auto">
          <a:xfrm>
            <a:off x="6169025" y="5640388"/>
            <a:ext cx="923925" cy="254000"/>
          </a:xfrm>
          <a:custGeom>
            <a:avLst/>
            <a:gdLst>
              <a:gd name="T0" fmla="*/ 110886875 w 582"/>
              <a:gd name="T1" fmla="*/ 403225000 h 160"/>
              <a:gd name="T2" fmla="*/ 1340723125 w 582"/>
              <a:gd name="T3" fmla="*/ 403225000 h 160"/>
              <a:gd name="T4" fmla="*/ 1466730938 w 582"/>
              <a:gd name="T5" fmla="*/ 181451250 h 160"/>
              <a:gd name="T6" fmla="*/ 1340723125 w 582"/>
              <a:gd name="T7" fmla="*/ 0 h 160"/>
              <a:gd name="T8" fmla="*/ 110886875 w 582"/>
              <a:gd name="T9" fmla="*/ 0 h 160"/>
              <a:gd name="T10" fmla="*/ 0 w 582"/>
              <a:gd name="T11" fmla="*/ 206652813 h 160"/>
              <a:gd name="T12" fmla="*/ 110886875 w 582"/>
              <a:gd name="T13" fmla="*/ 403225000 h 160"/>
              <a:gd name="T14" fmla="*/ 110886875 w 582"/>
              <a:gd name="T15" fmla="*/ 403225000 h 1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82" h="160">
                <a:moveTo>
                  <a:pt x="44" y="160"/>
                </a:moveTo>
                <a:lnTo>
                  <a:pt x="532" y="160"/>
                </a:lnTo>
                <a:lnTo>
                  <a:pt x="582" y="72"/>
                </a:lnTo>
                <a:lnTo>
                  <a:pt x="532" y="0"/>
                </a:lnTo>
                <a:lnTo>
                  <a:pt x="44" y="0"/>
                </a:lnTo>
                <a:lnTo>
                  <a:pt x="0" y="82"/>
                </a:lnTo>
                <a:lnTo>
                  <a:pt x="44" y="16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9999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1" i="0" u="sng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1" i="0" u="sng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10367</TotalTime>
  <Words>1818</Words>
  <Application>Microsoft Office PowerPoint</Application>
  <PresentationFormat>On-screen Show (4:3)</PresentationFormat>
  <Paragraphs>500</Paragraphs>
  <Slides>20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Helvetica</vt:lpstr>
      <vt:lpstr>MathematicalPi 1</vt:lpstr>
      <vt:lpstr>MS Shell Dlg</vt:lpstr>
      <vt:lpstr>Söhne</vt:lpstr>
      <vt:lpstr>Swiss 721 SWA</vt:lpstr>
      <vt:lpstr>Symbol</vt:lpstr>
      <vt:lpstr>Times New Roman</vt:lpstr>
      <vt:lpstr>TimesTen</vt:lpstr>
      <vt:lpstr>Wingdings</vt:lpstr>
      <vt:lpstr>Default Design</vt:lpstr>
      <vt:lpstr>Equation</vt:lpstr>
      <vt:lpstr>PowerPoint Presentation</vt:lpstr>
      <vt:lpstr>Memory Definitions</vt:lpstr>
      <vt:lpstr>Memory Definitions (Continued)</vt:lpstr>
      <vt:lpstr>Memory Organization</vt:lpstr>
      <vt:lpstr>Memory Block Diagram</vt:lpstr>
      <vt:lpstr>Memory Organization Example</vt:lpstr>
      <vt:lpstr>Basic Memory Operations</vt:lpstr>
      <vt:lpstr>Basic Memory Operations (continued)</vt:lpstr>
      <vt:lpstr>Memory Operation Timing</vt:lpstr>
      <vt:lpstr>Memory Operation Timing</vt:lpstr>
      <vt:lpstr>RAM Integrated Circuits</vt:lpstr>
      <vt:lpstr>Static RAM  Cell</vt:lpstr>
      <vt:lpstr>Static RAM  Bit Slice</vt:lpstr>
      <vt:lpstr>2n-Word  1-Bit RAM IC</vt:lpstr>
      <vt:lpstr>Dynamic RAM (DRAM)</vt:lpstr>
      <vt:lpstr>Dynamic RAM (continued)</vt:lpstr>
      <vt:lpstr>Dynamic RAM - Bit Slice</vt:lpstr>
      <vt:lpstr>Dynamic RAM Read Timing </vt:lpstr>
      <vt:lpstr>Soal: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Part 1 - PPT - Mano &amp; Kime - 2nd Ed</dc:title>
  <dc:creator>Kaminski &amp; Kime</dc:creator>
  <dc:description>Fall 2001 Draft</dc:description>
  <cp:lastModifiedBy>Sutikno</cp:lastModifiedBy>
  <cp:revision>463</cp:revision>
  <cp:lastPrinted>1999-06-21T13:11:14Z</cp:lastPrinted>
  <dcterms:created xsi:type="dcterms:W3CDTF">1999-02-14T20:48:18Z</dcterms:created>
  <dcterms:modified xsi:type="dcterms:W3CDTF">2024-11-13T02:14:24Z</dcterms:modified>
  <cp:category/>
</cp:coreProperties>
</file>