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.xml" ContentType="application/vnd.openxmlformats-officedocument.presentationml.tags+xml"/>
  <Override PartName="/ppt/notesSlides/notesSlide39.xml" ContentType="application/vnd.openxmlformats-officedocument.presentationml.notesSlide+xml"/>
  <Override PartName="/ppt/tags/tag2.xml" ContentType="application/vnd.openxmlformats-officedocument.presentationml.tags+xml"/>
  <Override PartName="/ppt/notesSlides/notesSlide40.xml" ContentType="application/vnd.openxmlformats-officedocument.presentationml.notesSlide+xml"/>
  <Override PartName="/ppt/tags/tag3.xml" ContentType="application/vnd.openxmlformats-officedocument.presentationml.tags+xml"/>
  <Override PartName="/ppt/notesSlides/notesSlide41.xml" ContentType="application/vnd.openxmlformats-officedocument.presentationml.notesSlide+xml"/>
  <Override PartName="/ppt/tags/tag4.xml" ContentType="application/vnd.openxmlformats-officedocument.presentationml.tags+xml"/>
  <Override PartName="/ppt/notesSlides/notesSlide42.xml" ContentType="application/vnd.openxmlformats-officedocument.presentationml.notesSlide+xml"/>
  <Override PartName="/ppt/tags/tag5.xml" ContentType="application/vnd.openxmlformats-officedocument.presentationml.tags+xml"/>
  <Override PartName="/ppt/notesSlides/notesSlide43.xml" ContentType="application/vnd.openxmlformats-officedocument.presentationml.notesSlide+xml"/>
  <Override PartName="/ppt/tags/tag6.xml" ContentType="application/vnd.openxmlformats-officedocument.presentationml.tags+xml"/>
  <Override PartName="/ppt/notesSlides/notesSlide44.xml" ContentType="application/vnd.openxmlformats-officedocument.presentationml.notesSlide+xml"/>
  <Override PartName="/ppt/tags/tag7.xml" ContentType="application/vnd.openxmlformats-officedocument.presentationml.tags+xml"/>
  <Override PartName="/ppt/notesSlides/notesSlide45.xml" ContentType="application/vnd.openxmlformats-officedocument.presentationml.notesSlide+xml"/>
  <Override PartName="/ppt/tags/tag8.xml" ContentType="application/vnd.openxmlformats-officedocument.presentationml.tags+xml"/>
  <Override PartName="/ppt/notesSlides/notesSlide46.xml" ContentType="application/vnd.openxmlformats-officedocument.presentationml.notesSlide+xml"/>
  <Override PartName="/ppt/tags/tag9.xml" ContentType="application/vnd.openxmlformats-officedocument.presentationml.tags+xml"/>
  <Override PartName="/ppt/notesSlides/notesSlide47.xml" ContentType="application/vnd.openxmlformats-officedocument.presentationml.notesSlide+xml"/>
  <Override PartName="/ppt/tags/tag10.xml" ContentType="application/vnd.openxmlformats-officedocument.presentationml.tags+xml"/>
  <Override PartName="/ppt/notesSlides/notesSlide48.xml" ContentType="application/vnd.openxmlformats-officedocument.presentationml.notesSlide+xml"/>
  <Override PartName="/ppt/tags/tag11.xml" ContentType="application/vnd.openxmlformats-officedocument.presentationml.tags+xml"/>
  <Override PartName="/ppt/notesSlides/notesSlide49.xml" ContentType="application/vnd.openxmlformats-officedocument.presentationml.notesSlide+xml"/>
  <Override PartName="/ppt/tags/tag12.xml" ContentType="application/vnd.openxmlformats-officedocument.presentationml.tags+xml"/>
  <Override PartName="/ppt/notesSlides/notesSlide50.xml" ContentType="application/vnd.openxmlformats-officedocument.presentationml.notesSlide+xml"/>
  <Override PartName="/ppt/tags/tag13.xml" ContentType="application/vnd.openxmlformats-officedocument.presentationml.tags+xml"/>
  <Override PartName="/ppt/notesSlides/notesSlide51.xml" ContentType="application/vnd.openxmlformats-officedocument.presentationml.notesSlide+xml"/>
  <Override PartName="/ppt/tags/tag14.xml" ContentType="application/vnd.openxmlformats-officedocument.presentationml.tags+xml"/>
  <Override PartName="/ppt/notesSlides/notesSlide52.xml" ContentType="application/vnd.openxmlformats-officedocument.presentationml.notesSlide+xml"/>
  <Override PartName="/ppt/tags/tag15.xml" ContentType="application/vnd.openxmlformats-officedocument.presentationml.tags+xml"/>
  <Override PartName="/ppt/notesSlides/notesSlide53.xml" ContentType="application/vnd.openxmlformats-officedocument.presentationml.notesSlide+xml"/>
  <Override PartName="/ppt/tags/tag16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ags/tag17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18.xml" ContentType="application/vnd.openxmlformats-officedocument.presentationml.tags+xml"/>
  <Override PartName="/ppt/notesSlides/notesSlide58.xml" ContentType="application/vnd.openxmlformats-officedocument.presentationml.notesSlide+xml"/>
  <Override PartName="/ppt/tags/tag19.xml" ContentType="application/vnd.openxmlformats-officedocument.presentationml.tags+xml"/>
  <Override PartName="/ppt/notesSlides/notesSlide59.xml" ContentType="application/vnd.openxmlformats-officedocument.presentationml.notesSlide+xml"/>
  <Override PartName="/ppt/tags/tag20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21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47" r:id="rId3"/>
    <p:sldId id="428" r:id="rId4"/>
    <p:sldId id="429" r:id="rId5"/>
    <p:sldId id="431" r:id="rId6"/>
    <p:sldId id="432" r:id="rId7"/>
    <p:sldId id="433" r:id="rId8"/>
    <p:sldId id="348" r:id="rId9"/>
    <p:sldId id="349" r:id="rId10"/>
    <p:sldId id="350" r:id="rId11"/>
    <p:sldId id="351" r:id="rId12"/>
    <p:sldId id="352" r:id="rId13"/>
    <p:sldId id="397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434" r:id="rId32"/>
    <p:sldId id="435" r:id="rId33"/>
    <p:sldId id="395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437" r:id="rId43"/>
    <p:sldId id="436" r:id="rId44"/>
    <p:sldId id="438" r:id="rId45"/>
    <p:sldId id="387" r:id="rId46"/>
    <p:sldId id="386" r:id="rId47"/>
    <p:sldId id="388" r:id="rId48"/>
    <p:sldId id="389" r:id="rId49"/>
    <p:sldId id="399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  <p:sldId id="420" r:id="rId69"/>
    <p:sldId id="421" r:id="rId70"/>
    <p:sldId id="423" r:id="rId71"/>
    <p:sldId id="424" r:id="rId72"/>
    <p:sldId id="425" r:id="rId73"/>
    <p:sldId id="426" r:id="rId74"/>
    <p:sldId id="440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448" r:id="rId83"/>
    <p:sldId id="449" r:id="rId84"/>
    <p:sldId id="450" r:id="rId85"/>
    <p:sldId id="451" r:id="rId86"/>
    <p:sldId id="452" r:id="rId87"/>
    <p:sldId id="453" r:id="rId88"/>
    <p:sldId id="454" r:id="rId89"/>
    <p:sldId id="455" r:id="rId90"/>
    <p:sldId id="456" r:id="rId91"/>
    <p:sldId id="457" r:id="rId92"/>
    <p:sldId id="458" r:id="rId93"/>
    <p:sldId id="459" r:id="rId94"/>
    <p:sldId id="460" r:id="rId95"/>
    <p:sldId id="461" r:id="rId96"/>
    <p:sldId id="462" r:id="rId97"/>
    <p:sldId id="463" r:id="rId98"/>
    <p:sldId id="464" r:id="rId99"/>
    <p:sldId id="465" r:id="rId100"/>
    <p:sldId id="466" r:id="rId101"/>
    <p:sldId id="467" r:id="rId102"/>
    <p:sldId id="393" r:id="rId103"/>
    <p:sldId id="427" r:id="rId10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8049" autoAdjust="0"/>
    <p:restoredTop sz="85644" autoAdjust="0"/>
  </p:normalViewPr>
  <p:slideViewPr>
    <p:cSldViewPr>
      <p:cViewPr varScale="1">
        <p:scale>
          <a:sx n="72" d="100"/>
          <a:sy n="72" d="100"/>
        </p:scale>
        <p:origin x="110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37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320"/>
    </p:cViewPr>
  </p:sorterViewPr>
  <p:notesViewPr>
    <p:cSldViewPr>
      <p:cViewPr varScale="1">
        <p:scale>
          <a:sx n="69" d="100"/>
          <a:sy n="69" d="100"/>
        </p:scale>
        <p:origin x="2909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6.xml"/><Relationship Id="rId1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8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77.wmf"/><Relationship Id="rId7" Type="http://schemas.openxmlformats.org/officeDocument/2006/relationships/image" Target="../media/image98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7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e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5348F-09D2-48FD-AC84-95FFE89A75FD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69692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3DB862-012C-4B1C-B469-8E867BF3C916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04181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numericalmethods.eng.usf.edu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0CDF7A-4710-404A-A7A2-5F0F8159A0D4}" type="slidenum">
              <a:rPr lang="ar-SA" altLang="id-ID" smtClean="0"/>
              <a:pPr>
                <a:spcBef>
                  <a:spcPct val="0"/>
                </a:spcBef>
              </a:pPr>
              <a:t>1</a:t>
            </a:fld>
            <a:endParaRPr lang="en-US" altLang="id-ID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43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C50F5D-6F86-4A5A-A7F6-558282CE31A5}" type="slidenum">
              <a:rPr lang="ar-SA" altLang="id-ID" smtClean="0"/>
              <a:pPr>
                <a:spcBef>
                  <a:spcPct val="0"/>
                </a:spcBef>
              </a:pPr>
              <a:t>15</a:t>
            </a:fld>
            <a:endParaRPr lang="en-US" altLang="id-ID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5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185EC8-2505-4768-9230-B87D6B55DC02}" type="slidenum">
              <a:rPr lang="ar-SA" altLang="id-ID" smtClean="0"/>
              <a:pPr>
                <a:spcBef>
                  <a:spcPct val="0"/>
                </a:spcBef>
              </a:pPr>
              <a:t>16</a:t>
            </a:fld>
            <a:endParaRPr lang="en-US" altLang="id-ID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99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ED279-DB23-4C99-86DB-5C06D1A3A19C}" type="slidenum">
              <a:rPr lang="ar-SA" altLang="id-ID" smtClean="0"/>
              <a:pPr>
                <a:spcBef>
                  <a:spcPct val="0"/>
                </a:spcBef>
              </a:pPr>
              <a:t>17</a:t>
            </a:fld>
            <a:endParaRPr lang="en-US" altLang="id-ID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8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E94855-8966-432B-9F48-7E158A529553}" type="slidenum">
              <a:rPr lang="ar-SA" altLang="id-ID" smtClean="0"/>
              <a:pPr>
                <a:spcBef>
                  <a:spcPct val="0"/>
                </a:spcBef>
              </a:pPr>
              <a:t>18</a:t>
            </a:fld>
            <a:endParaRPr lang="en-US" altLang="id-ID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2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DB4635-AEE0-46E4-87FC-2CDB852A2DB6}" type="slidenum">
              <a:rPr lang="ar-SA" altLang="id-ID" smtClean="0"/>
              <a:pPr>
                <a:spcBef>
                  <a:spcPct val="0"/>
                </a:spcBef>
              </a:pPr>
              <a:t>19</a:t>
            </a:fld>
            <a:endParaRPr lang="en-US" altLang="id-ID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80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AAEC9B-CBDE-4BCF-A4BA-C6448C610AAA}" type="slidenum">
              <a:rPr lang="ar-SA" altLang="id-ID" smtClean="0"/>
              <a:pPr>
                <a:spcBef>
                  <a:spcPct val="0"/>
                </a:spcBef>
              </a:pPr>
              <a:t>20</a:t>
            </a:fld>
            <a:endParaRPr lang="en-US" altLang="id-ID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46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460CC9-27D8-4EA9-A08D-05587565602F}" type="slidenum">
              <a:rPr lang="ar-SA" altLang="id-ID" smtClean="0"/>
              <a:pPr>
                <a:spcBef>
                  <a:spcPct val="0"/>
                </a:spcBef>
              </a:pPr>
              <a:t>21</a:t>
            </a:fld>
            <a:endParaRPr lang="en-US" altLang="id-ID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61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5EEB68-86FE-49CF-B490-300258CE5028}" type="slidenum">
              <a:rPr lang="ar-SA" altLang="id-ID" smtClean="0"/>
              <a:pPr>
                <a:spcBef>
                  <a:spcPct val="0"/>
                </a:spcBef>
              </a:pPr>
              <a:t>22</a:t>
            </a:fld>
            <a:endParaRPr lang="en-US" altLang="id-ID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4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14266-85A3-4D77-B63C-8A347FA61DD7}" type="slidenum">
              <a:rPr lang="ar-SA" altLang="id-ID" smtClean="0"/>
              <a:pPr>
                <a:spcBef>
                  <a:spcPct val="0"/>
                </a:spcBef>
              </a:pPr>
              <a:t>23</a:t>
            </a:fld>
            <a:endParaRPr lang="en-US" altLang="id-ID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37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5523F4-B3E9-4AC5-926F-DBA6BAB3FC19}" type="slidenum">
              <a:rPr lang="ar-SA" altLang="id-ID" smtClean="0"/>
              <a:pPr>
                <a:spcBef>
                  <a:spcPct val="0"/>
                </a:spcBef>
              </a:pPr>
              <a:t>24</a:t>
            </a:fld>
            <a:endParaRPr lang="en-US" altLang="id-ID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6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3BECB-3D62-4D51-B4DE-BF98A4BAD34B}" type="slidenum">
              <a:rPr lang="ar-SA" altLang="id-ID" smtClean="0"/>
              <a:pPr>
                <a:spcBef>
                  <a:spcPct val="0"/>
                </a:spcBef>
              </a:pPr>
              <a:t>2</a:t>
            </a:fld>
            <a:endParaRPr lang="en-US" altLang="id-ID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0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FC970-7551-4686-9DAE-C0519F167816}" type="slidenum">
              <a:rPr lang="ar-SA" altLang="id-ID" smtClean="0"/>
              <a:pPr>
                <a:spcBef>
                  <a:spcPct val="0"/>
                </a:spcBef>
              </a:pPr>
              <a:t>25</a:t>
            </a:fld>
            <a:endParaRPr lang="en-US" altLang="id-ID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2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3EA4AF-DC1E-4EAB-B628-3565EF23464C}" type="slidenum">
              <a:rPr lang="ar-SA" altLang="id-ID" smtClean="0"/>
              <a:pPr>
                <a:spcBef>
                  <a:spcPct val="0"/>
                </a:spcBef>
              </a:pPr>
              <a:t>26</a:t>
            </a:fld>
            <a:endParaRPr lang="en-US" altLang="id-ID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7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E8335D-E886-4BC4-89D9-97460EA7C490}" type="slidenum">
              <a:rPr lang="ar-SA" altLang="id-ID" smtClean="0"/>
              <a:pPr>
                <a:spcBef>
                  <a:spcPct val="0"/>
                </a:spcBef>
              </a:pPr>
              <a:t>27</a:t>
            </a:fld>
            <a:endParaRPr lang="en-US" altLang="id-ID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80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1DEB92-0F29-48E4-8D74-26D04F5ED87D}" type="slidenum">
              <a:rPr lang="ar-SA" altLang="id-ID" smtClean="0"/>
              <a:pPr>
                <a:spcBef>
                  <a:spcPct val="0"/>
                </a:spcBef>
              </a:pPr>
              <a:t>28</a:t>
            </a:fld>
            <a:endParaRPr lang="en-US" altLang="id-ID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73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7E7083-2CE9-43C3-801A-78E6CEA4BBBE}" type="slidenum">
              <a:rPr lang="ar-SA" altLang="id-ID" smtClean="0"/>
              <a:pPr>
                <a:spcBef>
                  <a:spcPct val="0"/>
                </a:spcBef>
              </a:pPr>
              <a:t>29</a:t>
            </a:fld>
            <a:endParaRPr lang="en-US" altLang="id-ID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74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A5F51F-0FD2-49C6-8798-3336F3104D23}" type="slidenum">
              <a:rPr lang="ar-SA" altLang="id-ID" smtClean="0"/>
              <a:pPr>
                <a:spcBef>
                  <a:spcPct val="0"/>
                </a:spcBef>
              </a:pPr>
              <a:t>30</a:t>
            </a:fld>
            <a:endParaRPr lang="en-US" altLang="id-ID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28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F729BA-72EC-4359-AB86-82986FE84F4E}" type="slidenum">
              <a:rPr lang="ar-SA" altLang="id-ID" smtClean="0"/>
              <a:pPr>
                <a:spcBef>
                  <a:spcPct val="0"/>
                </a:spcBef>
              </a:pPr>
              <a:t>33</a:t>
            </a:fld>
            <a:endParaRPr lang="en-US" altLang="id-ID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1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FBAF87-CD22-40F9-A86F-B25FE755FE08}" type="slidenum">
              <a:rPr lang="ar-SA" altLang="id-ID" smtClean="0"/>
              <a:pPr>
                <a:spcBef>
                  <a:spcPct val="0"/>
                </a:spcBef>
              </a:pPr>
              <a:t>34</a:t>
            </a:fld>
            <a:endParaRPr lang="en-US" altLang="id-ID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86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6BAC6D-3290-411E-BE19-F96854131E99}" type="slidenum">
              <a:rPr lang="ar-SA" altLang="id-ID" smtClean="0"/>
              <a:pPr>
                <a:spcBef>
                  <a:spcPct val="0"/>
                </a:spcBef>
              </a:pPr>
              <a:t>35</a:t>
            </a:fld>
            <a:endParaRPr lang="en-US" altLang="id-ID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A8045B-2268-4F76-802B-ECB451FB2858}" type="slidenum">
              <a:rPr lang="ar-SA" altLang="id-ID" smtClean="0"/>
              <a:pPr>
                <a:spcBef>
                  <a:spcPct val="0"/>
                </a:spcBef>
              </a:pPr>
              <a:t>36</a:t>
            </a:fld>
            <a:endParaRPr lang="en-US" altLang="id-ID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9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DECF6A-7953-4E2E-BC9D-63FA6C74F2ED}" type="slidenum">
              <a:rPr lang="ar-SA" altLang="id-ID" smtClean="0"/>
              <a:pPr>
                <a:spcBef>
                  <a:spcPct val="0"/>
                </a:spcBef>
              </a:pPr>
              <a:t>8</a:t>
            </a:fld>
            <a:endParaRPr lang="en-US" altLang="id-ID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87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C7424B-A9C4-4ACD-BC28-324299F24720}" type="slidenum">
              <a:rPr lang="ar-SA" altLang="id-ID" smtClean="0"/>
              <a:pPr>
                <a:spcBef>
                  <a:spcPct val="0"/>
                </a:spcBef>
              </a:pPr>
              <a:t>37</a:t>
            </a:fld>
            <a:endParaRPr lang="en-US" altLang="id-ID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47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63A3D-C589-4726-9A34-2919E588AE8A}" type="slidenum">
              <a:rPr lang="ar-SA" altLang="id-ID" smtClean="0"/>
              <a:pPr>
                <a:spcBef>
                  <a:spcPct val="0"/>
                </a:spcBef>
              </a:pPr>
              <a:t>38</a:t>
            </a:fld>
            <a:endParaRPr lang="en-US" altLang="id-ID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F3507E-BAF8-460F-9F1A-F9B2656811DF}" type="slidenum">
              <a:rPr lang="ar-SA" altLang="id-ID" smtClean="0"/>
              <a:pPr>
                <a:spcBef>
                  <a:spcPct val="0"/>
                </a:spcBef>
              </a:pPr>
              <a:t>39</a:t>
            </a:fld>
            <a:endParaRPr lang="en-US" altLang="id-ID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00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2F2BB-313F-4FE6-9AE7-03CC49BD5F93}" type="slidenum">
              <a:rPr lang="ar-SA" altLang="id-ID" smtClean="0"/>
              <a:pPr>
                <a:spcBef>
                  <a:spcPct val="0"/>
                </a:spcBef>
              </a:pPr>
              <a:t>40</a:t>
            </a:fld>
            <a:endParaRPr lang="en-US" altLang="id-ID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2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976E83-766E-4334-AF8C-DCAD66A6CD2C}" type="slidenum">
              <a:rPr lang="ar-SA" altLang="id-ID" smtClean="0"/>
              <a:pPr>
                <a:spcBef>
                  <a:spcPct val="0"/>
                </a:spcBef>
              </a:pPr>
              <a:t>41</a:t>
            </a:fld>
            <a:endParaRPr lang="en-US" altLang="id-ID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55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E791BD-C0B1-4F53-BFCE-C746E80A5368}" type="slidenum">
              <a:rPr lang="ar-SA" altLang="id-ID" smtClean="0"/>
              <a:pPr>
                <a:spcBef>
                  <a:spcPct val="0"/>
                </a:spcBef>
              </a:pPr>
              <a:t>45</a:t>
            </a:fld>
            <a:endParaRPr lang="en-US" altLang="id-ID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38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B7FE8-9E30-4861-BA64-069B10CEA028}" type="slidenum">
              <a:rPr lang="ar-SA" altLang="id-ID" smtClean="0"/>
              <a:pPr>
                <a:spcBef>
                  <a:spcPct val="0"/>
                </a:spcBef>
              </a:pPr>
              <a:t>46</a:t>
            </a:fld>
            <a:endParaRPr lang="en-US" altLang="id-ID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17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6BFE-2821-4C69-9F51-F7AAD5A69BD5}" type="slidenum">
              <a:rPr lang="ar-SA" altLang="id-ID" smtClean="0"/>
              <a:pPr>
                <a:spcBef>
                  <a:spcPct val="0"/>
                </a:spcBef>
              </a:pPr>
              <a:t>47</a:t>
            </a:fld>
            <a:endParaRPr lang="en-US" altLang="id-ID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516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98013F-961C-4A29-BC29-AD85E711CAFD}" type="slidenum">
              <a:rPr lang="ar-SA" altLang="id-ID" smtClean="0"/>
              <a:pPr>
                <a:spcBef>
                  <a:spcPct val="0"/>
                </a:spcBef>
              </a:pPr>
              <a:t>48</a:t>
            </a:fld>
            <a:endParaRPr lang="en-US" altLang="id-ID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34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noFill/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3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E0704D-0016-4BE6-9468-114BA1DC8271}" type="slidenum">
              <a:rPr lang="ar-SA" altLang="id-ID" smtClean="0"/>
              <a:pPr>
                <a:spcBef>
                  <a:spcPct val="0"/>
                </a:spcBef>
              </a:pPr>
              <a:t>9</a:t>
            </a:fld>
            <a:endParaRPr lang="en-US" altLang="id-ID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50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noFill/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183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9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427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89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noFill/>
          <a:ln/>
        </p:spPr>
      </p:sp>
      <p:sp>
        <p:nvSpPr>
          <p:cNvPr id="9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258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876800" cy="3657600"/>
          </a:xfrm>
          <a:noFill/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15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565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690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9"/>
            <a:ext cx="5851525" cy="1382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28600" indent="-228600">
              <a:buAutoNum type="arabicPeriod"/>
            </a:pPr>
            <a:r>
              <a:rPr lang="en-US" dirty="0" smtClean="0">
                <a:hlinkClick r:id="rId3"/>
              </a:rPr>
              <a:t>http://numericalmethods.eng.usf.edu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smtClean="0">
                <a:latin typeface="Arial" panose="020B0604020202020204" pitchFamily="34" charset="0"/>
              </a:rPr>
              <a:t>2. Numerical Analysis (9th Edition)  R L Burden &amp; J D </a:t>
            </a:r>
            <a:r>
              <a:rPr lang="en-US" dirty="0" err="1" smtClean="0">
                <a:latin typeface="Arial" panose="020B0604020202020204" pitchFamily="34" charset="0"/>
              </a:rPr>
              <a:t>Faires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89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2DF6E6-262D-45A3-8A20-67D7680DE39C}" type="slidenum">
              <a:rPr lang="ar-SA" altLang="id-ID" smtClean="0"/>
              <a:pPr>
                <a:spcBef>
                  <a:spcPct val="0"/>
                </a:spcBef>
              </a:pPr>
              <a:t>10</a:t>
            </a:fld>
            <a:endParaRPr lang="en-US" altLang="id-ID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84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116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1F9984-ED94-471A-88B6-0029E48DD1D5}" type="slidenum">
              <a:rPr lang="en-US" sz="1300"/>
              <a:pPr algn="r" eaLnBrk="1" hangingPunct="1">
                <a:spcBef>
                  <a:spcPct val="0"/>
                </a:spcBef>
              </a:pPr>
              <a:t>61</a:t>
            </a:fld>
            <a:endParaRPr 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7613" y="685800"/>
            <a:ext cx="4876800" cy="3657600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524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21F2B42-13D0-4056-BDD3-25C13D63C3A1}" type="slidenum">
              <a:rPr lang="en-US" sz="1300"/>
              <a:pPr algn="r" eaLnBrk="1" hangingPunct="1">
                <a:spcBef>
                  <a:spcPct val="0"/>
                </a:spcBef>
              </a:pPr>
              <a:t>62</a:t>
            </a:fld>
            <a:endParaRPr lang="en-US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7613" y="685800"/>
            <a:ext cx="4876800" cy="3657600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8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CC5999-955C-4712-8A2C-8DACFDB9FF77}" type="slidenum">
              <a:rPr lang="en-US" sz="1300"/>
              <a:pPr algn="r" eaLnBrk="1" hangingPunct="1">
                <a:spcBef>
                  <a:spcPct val="0"/>
                </a:spcBef>
              </a:pPr>
              <a:t>63</a:t>
            </a:fld>
            <a:endParaRPr lang="en-US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318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5B54B58-ACE9-4A54-93F2-650046905B7E}" type="slidenum">
              <a:rPr lang="en-US" sz="1300"/>
              <a:pPr algn="r" eaLnBrk="1" hangingPunct="1">
                <a:spcBef>
                  <a:spcPct val="0"/>
                </a:spcBef>
              </a:pPr>
              <a:t>64</a:t>
            </a:fld>
            <a:endParaRPr 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218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860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B481B7-8CAC-4873-876B-721F2539DC0C}" type="slidenum">
              <a:rPr lang="en-US" sz="1300"/>
              <a:pPr algn="r" eaLnBrk="1" hangingPunct="1">
                <a:spcBef>
                  <a:spcPct val="0"/>
                </a:spcBef>
              </a:pPr>
              <a:t>65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65638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9024028-2EF7-4E24-BD2E-BD86E7AD149C}" type="slidenum">
              <a:rPr lang="en-US" sz="1300"/>
              <a:pPr algn="r" eaLnBrk="1" hangingPunct="1">
                <a:spcBef>
                  <a:spcPct val="0"/>
                </a:spcBef>
              </a:pPr>
              <a:t>66</a:t>
            </a:fld>
            <a:endParaRPr lang="en-US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44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3601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488CF8-731B-4CB5-B54E-D14E4342E84B}" type="slidenum">
              <a:rPr lang="en-US" sz="1300"/>
              <a:pPr algn="r" eaLnBrk="1" hangingPunct="1">
                <a:spcBef>
                  <a:spcPct val="0"/>
                </a:spcBef>
              </a:pPr>
              <a:t>68</a:t>
            </a:fld>
            <a:endParaRPr lang="en-US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34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5EDF2-1B63-471B-849D-1A9029AEA298}" type="slidenum">
              <a:rPr lang="en-US" sz="1300"/>
              <a:pPr algn="r" eaLnBrk="1" hangingPunct="1">
                <a:spcBef>
                  <a:spcPct val="0"/>
                </a:spcBef>
              </a:pPr>
              <a:t>69</a:t>
            </a:fld>
            <a:endParaRPr 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49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4B9A7A-1822-47F4-9EB1-A11D193949A4}" type="slidenum">
              <a:rPr lang="ar-SA" altLang="id-ID" smtClean="0"/>
              <a:pPr>
                <a:spcBef>
                  <a:spcPct val="0"/>
                </a:spcBef>
              </a:pPr>
              <a:t>11</a:t>
            </a:fld>
            <a:endParaRPr lang="en-US" altLang="id-ID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19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BEC237-2D56-4BB3-8A46-AC5D60DF1FF9}" type="slidenum">
              <a:rPr lang="en-US" sz="1300"/>
              <a:pPr algn="r" eaLnBrk="1" hangingPunct="1">
                <a:spcBef>
                  <a:spcPct val="0"/>
                </a:spcBef>
              </a:pPr>
              <a:t>70</a:t>
            </a:fld>
            <a:endParaRPr lang="en-US" sz="13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060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48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546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BD64E03-D7C8-48C0-A8A4-CBDEEEAC5F6A}" type="slidenum">
              <a:rPr lang="en-US" sz="1300"/>
              <a:pPr algn="r" eaLnBrk="1" hangingPunct="1">
                <a:spcBef>
                  <a:spcPct val="0"/>
                </a:spcBef>
              </a:pPr>
              <a:t>73</a:t>
            </a:fld>
            <a:endParaRPr lang="en-US" sz="13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7613" y="685800"/>
            <a:ext cx="4876800" cy="3657600"/>
          </a:xfrm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34000" cy="43434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6661" tIns="48331" rIns="96661" bIns="48331"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55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CDC7D20-0CF9-464F-BBBC-A3AA14447D3C}" type="slidenum">
              <a:rPr lang="en-US" altLang="en-US" smtClean="0">
                <a:latin typeface="Arial" panose="020B0604020202020204" pitchFamily="34" charset="0"/>
              </a:rPr>
              <a:pPr/>
              <a:t>74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159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3F48150-F6AC-4B34-82C3-2726FB75A3F5}" type="slidenum">
              <a:rPr lang="en-US" altLang="en-US" smtClean="0">
                <a:latin typeface="Arial" panose="020B0604020202020204" pitchFamily="34" charset="0"/>
              </a:rPr>
              <a:pPr/>
              <a:t>75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3958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B862-012C-4B1C-B469-8E867BF3C916}" type="slidenum">
              <a:rPr lang="ar-SA" altLang="id-ID" smtClean="0"/>
              <a:pPr>
                <a:defRPr/>
              </a:pPr>
              <a:t>100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1497133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766B1A-DFDA-4C11-A6B9-E204C6B0AEAC}" type="slidenum">
              <a:rPr lang="ar-SA" altLang="id-ID" smtClean="0"/>
              <a:pPr>
                <a:spcBef>
                  <a:spcPct val="0"/>
                </a:spcBef>
              </a:pPr>
              <a:t>102</a:t>
            </a:fld>
            <a:endParaRPr lang="en-US" altLang="id-ID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631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B862-012C-4B1C-B469-8E867BF3C916}" type="slidenum">
              <a:rPr lang="ar-SA" altLang="id-ID" smtClean="0"/>
              <a:pPr>
                <a:defRPr/>
              </a:pPr>
              <a:t>103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1364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0A90AB-B629-4456-8B1F-F5DB5AD6D1C1}" type="slidenum">
              <a:rPr lang="ar-SA" altLang="id-ID" smtClean="0"/>
              <a:pPr>
                <a:spcBef>
                  <a:spcPct val="0"/>
                </a:spcBef>
              </a:pPr>
              <a:t>12</a:t>
            </a:fld>
            <a:endParaRPr lang="en-US" altLang="id-ID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5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3DB862-012C-4B1C-B469-8E867BF3C916}" type="slidenum">
              <a:rPr lang="ar-SA" altLang="id-ID" smtClean="0"/>
              <a:pPr>
                <a:defRPr/>
              </a:pPr>
              <a:t>13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198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59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A14433-56B0-4F6D-AE9C-9E7112D6D4CA}" type="slidenum">
              <a:rPr lang="ar-SA" altLang="id-ID" smtClean="0"/>
              <a:pPr>
                <a:spcBef>
                  <a:spcPct val="0"/>
                </a:spcBef>
              </a:pPr>
              <a:t>14</a:t>
            </a:fld>
            <a:endParaRPr lang="en-US" altLang="id-ID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6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137A-B1E6-4E16-BD2B-46597DBDFFAA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854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C9F5A-41C1-467F-BAE5-4AFDB3B3EAE5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7991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C5C3F-668B-43B8-8778-0913B060A39B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3488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579E-27CE-4C60-8FAD-BDEBC9E874E0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5248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7401F-14BC-426A-99CB-B0B5B153BCD3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0194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DFACB-FBD0-430C-9F16-7AAA992AA2B3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0603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B77261-EA73-4C17-9CA8-FB836C8D0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A04B7A-C17E-45A6-96D2-54453317B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DBC0B-27FD-47D3-8A25-5BC6C2EB1577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5084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EB4D4-A558-4C35-B76B-1F3F02F5FE34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0286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3681D-73E5-4717-9154-AED4DA9F9C95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8443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12CE4-B7AC-4C8C-91EF-021E8D18B141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836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087B5-1932-4077-A14C-0A3AA75759DB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3284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3C64E-8766-4E3B-AA03-952D867B2B4C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477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A5A94-1811-400C-8ACE-A48F6749B9D5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3162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6A1CF-7168-4C08-AD52-50C7F0E5FC8C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5359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2F2D1D3-9986-459E-9D00-3430F7F602ED}" type="slidenum">
              <a:rPr lang="ar-SA" altLang="id-ID"/>
              <a:pPr>
                <a:defRPr/>
              </a:pPr>
              <a:t>‹#›</a:t>
            </a:fld>
            <a:endParaRPr lang="en-US" altLang="id-ID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4" r:id="rId15"/>
    <p:sldLayoutId id="2147483805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slide" Target="slide31.xml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slide" Target="slide3.xml"/><Relationship Id="rId5" Type="http://schemas.openxmlformats.org/officeDocument/2006/relationships/image" Target="../media/image160.png"/><Relationship Id="rId10" Type="http://schemas.openxmlformats.org/officeDocument/2006/relationships/image" Target="../media/image170.png"/><Relationship Id="rId4" Type="http://schemas.openxmlformats.org/officeDocument/2006/relationships/image" Target="../media/image232.png"/><Relationship Id="rId9" Type="http://schemas.openxmlformats.org/officeDocument/2006/relationships/image" Target="../media/image234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5.png"/><Relationship Id="rId7" Type="http://schemas.openxmlformats.org/officeDocument/2006/relationships/image" Target="../media/image14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slide" Target="slide3.xml"/><Relationship Id="rId5" Type="http://schemas.openxmlformats.org/officeDocument/2006/relationships/image" Target="../media/image233.png"/><Relationship Id="rId10" Type="http://schemas.openxmlformats.org/officeDocument/2006/relationships/image" Target="../media/image171.png"/><Relationship Id="rId4" Type="http://schemas.openxmlformats.org/officeDocument/2006/relationships/image" Target="../media/image236.png"/><Relationship Id="rId9" Type="http://schemas.openxmlformats.org/officeDocument/2006/relationships/image" Target="../media/image170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image" Target="../media/image21.wmf"/><Relationship Id="rId9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image" Target="../media/image21.wmf"/><Relationship Id="rId9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55.wmf"/><Relationship Id="rId2" Type="http://schemas.openxmlformats.org/officeDocument/2006/relationships/tags" Target="../tags/tag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4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8.wmf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slideLayout" Target="../slideLayouts/slideLayout16.xml"/><Relationship Id="rId7" Type="http://schemas.openxmlformats.org/officeDocument/2006/relationships/oleObject" Target="../embeddings/oleObject52.bin"/><Relationship Id="rId2" Type="http://schemas.openxmlformats.org/officeDocument/2006/relationships/tags" Target="../tags/tag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jpeg"/><Relationship Id="rId5" Type="http://schemas.openxmlformats.org/officeDocument/2006/relationships/image" Target="../media/image62.png"/><Relationship Id="rId10" Type="http://schemas.openxmlformats.org/officeDocument/2006/relationships/image" Target="../media/image61.wmf"/><Relationship Id="rId4" Type="http://schemas.openxmlformats.org/officeDocument/2006/relationships/notesSlide" Target="../notesSlides/notesSlide44.xml"/><Relationship Id="rId9" Type="http://schemas.openxmlformats.org/officeDocument/2006/relationships/oleObject" Target="../embeddings/oleObject5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5.wmf"/><Relationship Id="rId2" Type="http://schemas.openxmlformats.org/officeDocument/2006/relationships/tags" Target="../tags/tag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4.bin"/><Relationship Id="rId4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68.png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8.png"/><Relationship Id="rId4" Type="http://schemas.openxmlformats.org/officeDocument/2006/relationships/image" Target="../media/image69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71.png"/><Relationship Id="rId4" Type="http://schemas.openxmlformats.org/officeDocument/2006/relationships/image" Target="../media/image7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2.wmf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5.bin"/><Relationship Id="rId2" Type="http://schemas.openxmlformats.org/officeDocument/2006/relationships/tags" Target="../tags/tag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3.jpeg"/><Relationship Id="rId5" Type="http://schemas.openxmlformats.org/officeDocument/2006/relationships/image" Target="../media/image62.png"/><Relationship Id="rId10" Type="http://schemas.openxmlformats.org/officeDocument/2006/relationships/image" Target="../media/image61.wmf"/><Relationship Id="rId4" Type="http://schemas.openxmlformats.org/officeDocument/2006/relationships/notesSlide" Target="../notesSlides/notesSlide51.xml"/><Relationship Id="rId9" Type="http://schemas.openxmlformats.org/officeDocument/2006/relationships/oleObject" Target="../embeddings/oleObject5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81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63.bin"/><Relationship Id="rId2" Type="http://schemas.openxmlformats.org/officeDocument/2006/relationships/tags" Target="../tags/tag14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64.bin"/><Relationship Id="rId4" Type="http://schemas.openxmlformats.org/officeDocument/2006/relationships/notesSlide" Target="../notesSlides/notesSlide52.xml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7.pn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6.wmf"/><Relationship Id="rId2" Type="http://schemas.openxmlformats.org/officeDocument/2006/relationships/tags" Target="../tags/tag1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5.wmf"/><Relationship Id="rId4" Type="http://schemas.openxmlformats.org/officeDocument/2006/relationships/notesSlide" Target="../notesSlides/notesSlide53.xml"/><Relationship Id="rId9" Type="http://schemas.openxmlformats.org/officeDocument/2006/relationships/oleObject" Target="../embeddings/oleObject6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94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77.bin"/><Relationship Id="rId2" Type="http://schemas.openxmlformats.org/officeDocument/2006/relationships/tags" Target="../tags/tag16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78.bin"/><Relationship Id="rId4" Type="http://schemas.openxmlformats.org/officeDocument/2006/relationships/notesSlide" Target="../notesSlides/notesSlide54.xml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92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86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4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3.wmf"/><Relationship Id="rId2" Type="http://schemas.openxmlformats.org/officeDocument/2006/relationships/tags" Target="../tags/tag1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2.wmf"/><Relationship Id="rId4" Type="http://schemas.openxmlformats.org/officeDocument/2006/relationships/notesSlide" Target="../notesSlides/notesSlide56.xml"/><Relationship Id="rId9" Type="http://schemas.openxmlformats.org/officeDocument/2006/relationships/oleObject" Target="../embeddings/oleObject8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1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92.bin"/><Relationship Id="rId4" Type="http://schemas.openxmlformats.org/officeDocument/2006/relationships/notesSlide" Target="../notesSlides/notesSlide5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12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99.bin"/><Relationship Id="rId25" Type="http://schemas.openxmlformats.org/officeDocument/2006/relationships/image" Target="../media/image116.png"/><Relationship Id="rId2" Type="http://schemas.openxmlformats.org/officeDocument/2006/relationships/tags" Target="../tags/tag20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00.bin"/><Relationship Id="rId4" Type="http://schemas.openxmlformats.org/officeDocument/2006/relationships/notesSlide" Target="../notesSlides/notesSlide60.xml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10.wmf"/><Relationship Id="rId22" Type="http://schemas.openxmlformats.org/officeDocument/2006/relationships/image" Target="../media/image114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61.xml"/><Relationship Id="rId21" Type="http://schemas.openxmlformats.org/officeDocument/2006/relationships/image" Target="../media/image114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112.wmf"/><Relationship Id="rId25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13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115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1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08.bin"/><Relationship Id="rId22" Type="http://schemas.openxmlformats.org/officeDocument/2006/relationships/oleObject" Target="../embeddings/oleObject11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21.bin"/><Relationship Id="rId3" Type="http://schemas.openxmlformats.org/officeDocument/2006/relationships/notesSlide" Target="../notesSlides/notesSlide62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1.wmf"/><Relationship Id="rId5" Type="http://schemas.openxmlformats.org/officeDocument/2006/relationships/image" Target="../media/image118.e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5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19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23.bin"/><Relationship Id="rId2" Type="http://schemas.openxmlformats.org/officeDocument/2006/relationships/tags" Target="../tags/tag2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8.wmf"/><Relationship Id="rId4" Type="http://schemas.openxmlformats.org/officeDocument/2006/relationships/notesSlide" Target="../notesSlides/notesSlide63.xml"/><Relationship Id="rId9" Type="http://schemas.openxmlformats.org/officeDocument/2006/relationships/oleObject" Target="../embeddings/oleObject124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slide" Target="slide31.xml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slide" Target="slide3.xml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8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39.png"/><Relationship Id="rId10" Type="http://schemas.openxmlformats.org/officeDocument/2006/relationships/slide" Target="slide3.xml"/><Relationship Id="rId4" Type="http://schemas.openxmlformats.org/officeDocument/2006/relationships/image" Target="../media/image133.png"/><Relationship Id="rId9" Type="http://schemas.openxmlformats.org/officeDocument/2006/relationships/image" Target="../media/image141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8.png"/><Relationship Id="rId7" Type="http://schemas.openxmlformats.org/officeDocument/2006/relationships/image" Target="../media/image14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slide" Target="slide3.xml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33.png"/><Relationship Id="rId9" Type="http://schemas.openxmlformats.org/officeDocument/2006/relationships/image" Target="../media/image14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8.png"/><Relationship Id="rId7" Type="http://schemas.openxmlformats.org/officeDocument/2006/relationships/image" Target="../media/image149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6.png"/><Relationship Id="rId7" Type="http://schemas.openxmlformats.org/officeDocument/2006/relationships/image" Target="../media/image14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9.png"/><Relationship Id="rId7" Type="http://schemas.openxmlformats.org/officeDocument/2006/relationships/image" Target="../media/image162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slide" Target="slide3.xml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60.png"/><Relationship Id="rId9" Type="http://schemas.openxmlformats.org/officeDocument/2006/relationships/image" Target="../media/image16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6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51.png"/><Relationship Id="rId7" Type="http://schemas.openxmlformats.org/officeDocument/2006/relationships/image" Target="../media/image16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slide" Target="slide3.xml"/><Relationship Id="rId5" Type="http://schemas.openxmlformats.org/officeDocument/2006/relationships/image" Target="../media/image134.png"/><Relationship Id="rId10" Type="http://schemas.openxmlformats.org/officeDocument/2006/relationships/image" Target="../media/image171.png"/><Relationship Id="rId4" Type="http://schemas.openxmlformats.org/officeDocument/2006/relationships/image" Target="../media/image133.png"/><Relationship Id="rId9" Type="http://schemas.openxmlformats.org/officeDocument/2006/relationships/image" Target="../media/image17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7.png"/><Relationship Id="rId7" Type="http://schemas.openxmlformats.org/officeDocument/2006/relationships/image" Target="../media/image136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8.png"/><Relationship Id="rId5" Type="http://schemas.openxmlformats.org/officeDocument/2006/relationships/image" Target="../media/image134.png"/><Relationship Id="rId10" Type="http://schemas.openxmlformats.org/officeDocument/2006/relationships/slide" Target="slide3.xml"/><Relationship Id="rId4" Type="http://schemas.openxmlformats.org/officeDocument/2006/relationships/image" Target="../media/image133.png"/><Relationship Id="rId9" Type="http://schemas.openxmlformats.org/officeDocument/2006/relationships/image" Target="../media/image17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80.png"/><Relationship Id="rId7" Type="http://schemas.openxmlformats.org/officeDocument/2006/relationships/image" Target="../media/image182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slide" Target="slide3.xml"/><Relationship Id="rId5" Type="http://schemas.openxmlformats.org/officeDocument/2006/relationships/image" Target="../media/image181.png"/><Relationship Id="rId10" Type="http://schemas.openxmlformats.org/officeDocument/2006/relationships/image" Target="../media/image185.png"/><Relationship Id="rId4" Type="http://schemas.openxmlformats.org/officeDocument/2006/relationships/image" Target="../media/image133.png"/><Relationship Id="rId9" Type="http://schemas.openxmlformats.org/officeDocument/2006/relationships/image" Target="../media/image18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6.png"/><Relationship Id="rId7" Type="http://schemas.openxmlformats.org/officeDocument/2006/relationships/image" Target="../media/image14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42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9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slide" Target="slide3.xml"/><Relationship Id="rId5" Type="http://schemas.openxmlformats.org/officeDocument/2006/relationships/image" Target="../media/image190.png"/><Relationship Id="rId10" Type="http://schemas.openxmlformats.org/officeDocument/2006/relationships/image" Target="../media/image170.png"/><Relationship Id="rId4" Type="http://schemas.openxmlformats.org/officeDocument/2006/relationships/image" Target="../media/image133.png"/><Relationship Id="rId9" Type="http://schemas.openxmlformats.org/officeDocument/2006/relationships/image" Target="../media/image19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93.png"/><Relationship Id="rId7" Type="http://schemas.openxmlformats.org/officeDocument/2006/relationships/image" Target="../media/image14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90.png"/><Relationship Id="rId4" Type="http://schemas.openxmlformats.org/officeDocument/2006/relationships/image" Target="../media/image133.pn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95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34.png"/><Relationship Id="rId4" Type="http://schemas.openxmlformats.org/officeDocument/2006/relationships/image" Target="../media/image196.png"/><Relationship Id="rId9" Type="http://schemas.openxmlformats.org/officeDocument/2006/relationships/slide" Target="slide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9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image" Target="../media/image200.png"/><Relationship Id="rId9" Type="http://schemas.openxmlformats.org/officeDocument/2006/relationships/slide" Target="slide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04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1.png"/><Relationship Id="rId4" Type="http://schemas.openxmlformats.org/officeDocument/2006/relationships/image" Target="../media/image205.png"/><Relationship Id="rId9" Type="http://schemas.openxmlformats.org/officeDocument/2006/relationships/slide" Target="slide3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8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11" Type="http://schemas.openxmlformats.org/officeDocument/2006/relationships/slide" Target="slide3.xml"/><Relationship Id="rId5" Type="http://schemas.openxmlformats.org/officeDocument/2006/relationships/image" Target="../media/image152.png"/><Relationship Id="rId10" Type="http://schemas.openxmlformats.org/officeDocument/2006/relationships/image" Target="../media/image212.png"/><Relationship Id="rId4" Type="http://schemas.openxmlformats.org/officeDocument/2006/relationships/image" Target="../media/image209.png"/><Relationship Id="rId9" Type="http://schemas.openxmlformats.org/officeDocument/2006/relationships/image" Target="../media/image192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3.png"/><Relationship Id="rId7" Type="http://schemas.openxmlformats.org/officeDocument/2006/relationships/image" Target="../media/image164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9" Type="http://schemas.openxmlformats.org/officeDocument/2006/relationships/slide" Target="slide3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08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52.png"/><Relationship Id="rId4" Type="http://schemas.openxmlformats.org/officeDocument/2006/relationships/image" Target="../media/image160.png"/><Relationship Id="rId9" Type="http://schemas.openxmlformats.org/officeDocument/2006/relationships/slide" Target="slide3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8.png"/><Relationship Id="rId7" Type="http://schemas.openxmlformats.org/officeDocument/2006/relationships/image" Target="../media/image13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png"/><Relationship Id="rId5" Type="http://schemas.openxmlformats.org/officeDocument/2006/relationships/image" Target="../media/image152.png"/><Relationship Id="rId4" Type="http://schemas.openxmlformats.org/officeDocument/2006/relationships/image" Target="../media/image160.png"/><Relationship Id="rId9" Type="http://schemas.openxmlformats.org/officeDocument/2006/relationships/slide" Target="slide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225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159.png"/><Relationship Id="rId7" Type="http://schemas.openxmlformats.org/officeDocument/2006/relationships/image" Target="../media/image227.png"/><Relationship Id="rId12" Type="http://schemas.openxmlformats.org/officeDocument/2006/relationships/slide" Target="slide3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70.png"/><Relationship Id="rId5" Type="http://schemas.openxmlformats.org/officeDocument/2006/relationships/image" Target="../media/image226.png"/><Relationship Id="rId10" Type="http://schemas.openxmlformats.org/officeDocument/2006/relationships/image" Target="../media/image171.png"/><Relationship Id="rId4" Type="http://schemas.openxmlformats.org/officeDocument/2006/relationships/image" Target="../media/image160.png"/><Relationship Id="rId9" Type="http://schemas.openxmlformats.org/officeDocument/2006/relationships/image" Target="../media/image21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29.png"/><Relationship Id="rId7" Type="http://schemas.openxmlformats.org/officeDocument/2006/relationships/image" Target="../media/image231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230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45641A-7710-4A1F-BC19-CBB8376B6FA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id-ID" sz="1000" smtClean="0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304800" y="685800"/>
            <a:ext cx="8458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d-ID" sz="3900" b="1" dirty="0" err="1" smtClean="0">
                <a:solidFill>
                  <a:schemeClr val="tx2"/>
                </a:solidFill>
                <a:latin typeface="Garamond" panose="02020404030301010803" pitchFamily="18" charset="0"/>
              </a:rPr>
              <a:t>Metode</a:t>
            </a:r>
            <a:r>
              <a:rPr lang="en-US" altLang="id-ID" sz="39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r>
              <a:rPr lang="en-US" altLang="id-ID" sz="3900" b="1" dirty="0" err="1" smtClean="0">
                <a:solidFill>
                  <a:schemeClr val="tx2"/>
                </a:solidFill>
                <a:latin typeface="Garamond" panose="02020404030301010803" pitchFamily="18" charset="0"/>
              </a:rPr>
              <a:t>Numerik</a:t>
            </a:r>
            <a:r>
              <a:rPr lang="en-US" altLang="id-ID" sz="3500" b="1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altLang="id-ID" sz="35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altLang="id-ID" sz="3500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altLang="id-ID" sz="3500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altLang="id-ID" sz="3500" dirty="0">
                <a:solidFill>
                  <a:schemeClr val="tx2"/>
                </a:solidFill>
                <a:latin typeface="Garamond" panose="02020404030301010803" pitchFamily="18" charset="0"/>
              </a:rPr>
              <a:t> </a:t>
            </a:r>
            <a:r>
              <a:rPr lang="en-US" altLang="id-ID" sz="4100" b="1" dirty="0" err="1" smtClean="0">
                <a:solidFill>
                  <a:schemeClr val="tx2"/>
                </a:solidFill>
                <a:latin typeface="Garamond" panose="02020404030301010803" pitchFamily="18" charset="0"/>
              </a:rPr>
              <a:t>Interpolasi</a:t>
            </a:r>
            <a:r>
              <a:rPr lang="en-US" altLang="id-ID" sz="3300" b="1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altLang="id-ID" sz="33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endParaRPr lang="en-US" altLang="id-ID" sz="35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457200" y="1676400"/>
            <a:ext cx="822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7173" name="Rectangle 13"/>
          <p:cNvSpPr>
            <a:spLocks noChangeArrowheads="1"/>
          </p:cNvSpPr>
          <p:nvPr/>
        </p:nvSpPr>
        <p:spPr bwMode="auto">
          <a:xfrm>
            <a:off x="228600" y="3124200"/>
            <a:ext cx="8534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en-US" altLang="id-ID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6F0F6-5FFD-4C36-AB54-0C055065076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id-ID" sz="1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Contoh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5867400" cy="3505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id-ID" sz="2300" dirty="0" smtClean="0">
                <a:solidFill>
                  <a:srgbClr val="0000FF"/>
                </a:solidFill>
              </a:rPr>
              <a:t>  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Percobaan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digunakan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untuk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menentukan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viskositas</a:t>
            </a:r>
            <a:r>
              <a:rPr lang="en-US" altLang="id-ID" sz="2300" dirty="0" smtClean="0">
                <a:solidFill>
                  <a:srgbClr val="0000FF"/>
                </a:solidFill>
              </a:rPr>
              <a:t> air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sebagai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fungsi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suhu</a:t>
            </a:r>
            <a:r>
              <a:rPr lang="en-US" altLang="id-ID" sz="2300" dirty="0" smtClean="0">
                <a:solidFill>
                  <a:srgbClr val="0000FF"/>
                </a:solidFill>
              </a:rPr>
              <a:t>.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Tabel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berikut</a:t>
            </a:r>
            <a:r>
              <a:rPr lang="en-US" altLang="id-ID" sz="2300" dirty="0" smtClean="0">
                <a:solidFill>
                  <a:srgbClr val="0000FF"/>
                </a:solidFill>
              </a:rPr>
              <a:t> </a:t>
            </a:r>
            <a:r>
              <a:rPr lang="en-US" altLang="id-ID" sz="2300" dirty="0" err="1" smtClean="0">
                <a:solidFill>
                  <a:srgbClr val="0000FF"/>
                </a:solidFill>
              </a:rPr>
              <a:t>dihasilkan</a:t>
            </a:r>
            <a:r>
              <a:rPr lang="en-US" altLang="id-ID" sz="2300" dirty="0" smtClean="0">
                <a:solidFill>
                  <a:srgbClr val="0000FF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300" dirty="0" smtClean="0"/>
          </a:p>
          <a:p>
            <a:pPr eaLnBrk="1" hangingPunct="1">
              <a:buNone/>
            </a:pPr>
            <a:r>
              <a:rPr lang="en-US" altLang="id-ID" sz="2300" dirty="0" smtClean="0"/>
              <a:t>   </a:t>
            </a:r>
            <a:r>
              <a:rPr lang="fi-FI" altLang="id-ID" sz="2300" b="1" u="sng" dirty="0" smtClean="0"/>
              <a:t>Masalah</a:t>
            </a:r>
            <a:r>
              <a:rPr lang="fi-FI" altLang="id-ID" sz="2300" b="1" dirty="0" smtClean="0"/>
              <a:t>: Perkirakan viskositas saat suhu 8 derajat.</a:t>
            </a:r>
            <a:endParaRPr lang="fi-FI" altLang="id-ID" sz="2300" b="1" u="sng" dirty="0" smtClean="0"/>
          </a:p>
          <a:p>
            <a:pPr eaLnBrk="1" hangingPunct="1">
              <a:buNone/>
            </a:pPr>
            <a:endParaRPr lang="fi-FI" altLang="id-ID" sz="2300" b="1" u="sng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300" dirty="0" smtClean="0"/>
          </a:p>
        </p:txBody>
      </p:sp>
      <p:graphicFrame>
        <p:nvGraphicFramePr>
          <p:cNvPr id="330756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9260198"/>
              </p:ext>
            </p:extLst>
          </p:nvPr>
        </p:nvGraphicFramePr>
        <p:xfrm>
          <a:off x="5943600" y="1447800"/>
          <a:ext cx="2895600" cy="3654426"/>
        </p:xfrm>
        <a:graphic>
          <a:graphicData uri="http://schemas.openxmlformats.org/drawingml/2006/table">
            <a:tbl>
              <a:tblPr/>
              <a:tblGrid>
                <a:gridCol w="1524000"/>
                <a:gridCol w="1371600"/>
              </a:tblGrid>
              <a:tr h="1011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Suhu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(degree)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Viskositas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1.519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1.308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228600" y="1447800"/>
            <a:ext cx="5715000" cy="36576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1011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Iterated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774">
              <a:latin typeface="Arial"/>
              <a:cs typeface="Arial"/>
            </a:endParaRPr>
          </a:p>
        </p:txBody>
      </p:sp>
      <p:sp>
        <p:nvSpPr>
          <p:cNvPr id="171017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1018" name="object 10"/>
          <p:cNvSpPr>
            <a:spLocks/>
          </p:cNvSpPr>
          <p:nvPr/>
        </p:nvSpPr>
        <p:spPr bwMode="auto">
          <a:xfrm>
            <a:off x="177800" y="1639888"/>
            <a:ext cx="8785225" cy="414337"/>
          </a:xfrm>
          <a:custGeom>
            <a:avLst/>
            <a:gdLst>
              <a:gd name="T0" fmla="*/ 4381765 w 4432935"/>
              <a:gd name="T1" fmla="*/ 0 h 208915"/>
              <a:gd name="T2" fmla="*/ 50800 w 4432935"/>
              <a:gd name="T3" fmla="*/ 0 h 208915"/>
              <a:gd name="T4" fmla="*/ 31075 w 4432935"/>
              <a:gd name="T5" fmla="*/ 4008 h 208915"/>
              <a:gd name="T6" fmla="*/ 14922 w 4432935"/>
              <a:gd name="T7" fmla="*/ 14922 h 208915"/>
              <a:gd name="T8" fmla="*/ 4008 w 4432935"/>
              <a:gd name="T9" fmla="*/ 31075 h 208915"/>
              <a:gd name="T10" fmla="*/ 0 w 4432935"/>
              <a:gd name="T11" fmla="*/ 50800 h 208915"/>
              <a:gd name="T12" fmla="*/ 0 w 4432935"/>
              <a:gd name="T13" fmla="*/ 208860 h 208915"/>
              <a:gd name="T14" fmla="*/ 4432566 w 4432935"/>
              <a:gd name="T15" fmla="*/ 208860 h 208915"/>
              <a:gd name="T16" fmla="*/ 4432566 w 4432935"/>
              <a:gd name="T17" fmla="*/ 50800 h 208915"/>
              <a:gd name="T18" fmla="*/ 4428558 w 4432935"/>
              <a:gd name="T19" fmla="*/ 31075 h 208915"/>
              <a:gd name="T20" fmla="*/ 4417643 w 4432935"/>
              <a:gd name="T21" fmla="*/ 14922 h 208915"/>
              <a:gd name="T22" fmla="*/ 4401490 w 4432935"/>
              <a:gd name="T23" fmla="*/ 4008 h 208915"/>
              <a:gd name="T24" fmla="*/ 4381765 w 4432935"/>
              <a:gd name="T25" fmla="*/ 0 h 208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89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6" y="20886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19" name="object 11"/>
          <p:cNvSpPr>
            <a:spLocks noChangeArrowheads="1"/>
          </p:cNvSpPr>
          <p:nvPr/>
        </p:nvSpPr>
        <p:spPr bwMode="auto">
          <a:xfrm>
            <a:off x="177800" y="2028825"/>
            <a:ext cx="8783638" cy="1016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1020" name="object 12"/>
          <p:cNvSpPr>
            <a:spLocks noChangeArrowheads="1"/>
          </p:cNvSpPr>
          <p:nvPr/>
        </p:nvSpPr>
        <p:spPr bwMode="auto">
          <a:xfrm>
            <a:off x="279400" y="5856288"/>
            <a:ext cx="200025" cy="2016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1021" name="object 13"/>
          <p:cNvSpPr>
            <a:spLocks noChangeArrowheads="1"/>
          </p:cNvSpPr>
          <p:nvPr/>
        </p:nvSpPr>
        <p:spPr bwMode="auto">
          <a:xfrm>
            <a:off x="379413" y="5830888"/>
            <a:ext cx="8683625" cy="2270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1022" name="object 14"/>
          <p:cNvSpPr>
            <a:spLocks noChangeArrowheads="1"/>
          </p:cNvSpPr>
          <p:nvPr/>
        </p:nvSpPr>
        <p:spPr bwMode="auto">
          <a:xfrm>
            <a:off x="8961438" y="1728788"/>
            <a:ext cx="101600" cy="41275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1023" name="object 15"/>
          <p:cNvSpPr>
            <a:spLocks/>
          </p:cNvSpPr>
          <p:nvPr/>
        </p:nvSpPr>
        <p:spPr bwMode="auto">
          <a:xfrm>
            <a:off x="177800" y="2179637"/>
            <a:ext cx="8785225" cy="3840163"/>
          </a:xfrm>
          <a:custGeom>
            <a:avLst/>
            <a:gdLst>
              <a:gd name="T0" fmla="*/ 4432566 w 4432935"/>
              <a:gd name="T1" fmla="*/ 0 h 1938020"/>
              <a:gd name="T2" fmla="*/ 0 w 4432935"/>
              <a:gd name="T3" fmla="*/ 0 h 1938020"/>
              <a:gd name="T4" fmla="*/ 0 w 4432935"/>
              <a:gd name="T5" fmla="*/ 1886667 h 1938020"/>
              <a:gd name="T6" fmla="*/ 4008 w 4432935"/>
              <a:gd name="T7" fmla="*/ 1906392 h 1938020"/>
              <a:gd name="T8" fmla="*/ 14922 w 4432935"/>
              <a:gd name="T9" fmla="*/ 1922545 h 1938020"/>
              <a:gd name="T10" fmla="*/ 31075 w 4432935"/>
              <a:gd name="T11" fmla="*/ 1933459 h 1938020"/>
              <a:gd name="T12" fmla="*/ 50800 w 4432935"/>
              <a:gd name="T13" fmla="*/ 1937467 h 1938020"/>
              <a:gd name="T14" fmla="*/ 4381765 w 4432935"/>
              <a:gd name="T15" fmla="*/ 1937467 h 1938020"/>
              <a:gd name="T16" fmla="*/ 4401490 w 4432935"/>
              <a:gd name="T17" fmla="*/ 1933459 h 1938020"/>
              <a:gd name="T18" fmla="*/ 4417643 w 4432935"/>
              <a:gd name="T19" fmla="*/ 1922545 h 1938020"/>
              <a:gd name="T20" fmla="*/ 4428558 w 4432935"/>
              <a:gd name="T21" fmla="*/ 1906392 h 1938020"/>
              <a:gd name="T22" fmla="*/ 4432566 w 4432935"/>
              <a:gd name="T23" fmla="*/ 1886667 h 1938020"/>
              <a:gd name="T24" fmla="*/ 4432566 w 4432935"/>
              <a:gd name="T25" fmla="*/ 0 h 1938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38020">
                <a:moveTo>
                  <a:pt x="4432566" y="0"/>
                </a:moveTo>
                <a:lnTo>
                  <a:pt x="0" y="0"/>
                </a:lnTo>
                <a:lnTo>
                  <a:pt x="0" y="1886667"/>
                </a:lnTo>
                <a:lnTo>
                  <a:pt x="4008" y="1906392"/>
                </a:lnTo>
                <a:lnTo>
                  <a:pt x="14922" y="1922545"/>
                </a:lnTo>
                <a:lnTo>
                  <a:pt x="31075" y="1933459"/>
                </a:lnTo>
                <a:lnTo>
                  <a:pt x="50800" y="1937467"/>
                </a:lnTo>
                <a:lnTo>
                  <a:pt x="4381765" y="1937467"/>
                </a:lnTo>
                <a:lnTo>
                  <a:pt x="4401490" y="1933459"/>
                </a:lnTo>
                <a:lnTo>
                  <a:pt x="4417643" y="1922545"/>
                </a:lnTo>
                <a:lnTo>
                  <a:pt x="4428558" y="1906392"/>
                </a:lnTo>
                <a:lnTo>
                  <a:pt x="4432566" y="1886667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24" name="object 16"/>
          <p:cNvSpPr>
            <a:spLocks/>
          </p:cNvSpPr>
          <p:nvPr/>
        </p:nvSpPr>
        <p:spPr bwMode="auto">
          <a:xfrm>
            <a:off x="8961438" y="1803400"/>
            <a:ext cx="0" cy="4090988"/>
          </a:xfrm>
          <a:custGeom>
            <a:avLst/>
            <a:gdLst>
              <a:gd name="T0" fmla="*/ 2063872 h 2064385"/>
              <a:gd name="T1" fmla="*/ 0 h 206438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64385">
                <a:moveTo>
                  <a:pt x="0" y="206387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25" name="object 17"/>
          <p:cNvSpPr>
            <a:spLocks/>
          </p:cNvSpPr>
          <p:nvPr/>
        </p:nvSpPr>
        <p:spPr bwMode="auto">
          <a:xfrm>
            <a:off x="8961438" y="17780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26" name="object 18"/>
          <p:cNvSpPr>
            <a:spLocks/>
          </p:cNvSpPr>
          <p:nvPr/>
        </p:nvSpPr>
        <p:spPr bwMode="auto">
          <a:xfrm>
            <a:off x="8961438" y="17526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27" name="object 19"/>
          <p:cNvSpPr>
            <a:spLocks/>
          </p:cNvSpPr>
          <p:nvPr/>
        </p:nvSpPr>
        <p:spPr bwMode="auto">
          <a:xfrm>
            <a:off x="8961438" y="1728788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28" name="object 20"/>
          <p:cNvSpPr>
            <a:spLocks noChangeArrowheads="1"/>
          </p:cNvSpPr>
          <p:nvPr/>
        </p:nvSpPr>
        <p:spPr bwMode="auto">
          <a:xfrm>
            <a:off x="538163" y="2211388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254000" y="1504950"/>
            <a:ext cx="8062913" cy="1277938"/>
          </a:xfrm>
          <a:prstGeom prst="rect">
            <a:avLst/>
          </a:prstGeom>
        </p:spPr>
        <p:txBody>
          <a:bodyPr lIns="0" tIns="12961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25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Additional Nodes &amp; Stopping Criteria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>
                <a:latin typeface="Arial" panose="020B0604020202020204" pitchFamily="34" charset="0"/>
              </a:rPr>
              <a:t>The algorithm can be modified to allow for the addition of new  interpolating nodes. For example, the inequality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32238" y="3149600"/>
            <a:ext cx="1531937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768870" algn="l"/>
              </a:tabLst>
              <a:defRPr/>
            </a:pP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i="1" spc="-10" dirty="0">
                <a:latin typeface="Arial"/>
                <a:cs typeface="Arial"/>
              </a:rPr>
              <a:t>i</a:t>
            </a:r>
            <a:r>
              <a:rPr sz="1585" i="1" dirty="0">
                <a:latin typeface="Arial"/>
                <a:cs typeface="Arial"/>
              </a:rPr>
              <a:t>	</a:t>
            </a: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503" dirty="0">
                <a:latin typeface="Calibri"/>
                <a:cs typeface="Calibri"/>
              </a:rPr>
              <a:t>−</a:t>
            </a:r>
            <a:r>
              <a:rPr sz="1585" spc="-10" dirty="0">
                <a:latin typeface="Arial"/>
                <a:cs typeface="Arial"/>
              </a:rPr>
              <a:t>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503" dirty="0">
                <a:latin typeface="Calibri"/>
                <a:cs typeface="Calibri"/>
              </a:rPr>
              <a:t>−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7438" y="2959100"/>
            <a:ext cx="1941512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1823392" algn="l"/>
              </a:tabLst>
              <a:defRPr/>
            </a:pPr>
            <a:r>
              <a:rPr sz="2180" spc="-10" dirty="0">
                <a:latin typeface="Arial Black"/>
                <a:cs typeface="Arial Black"/>
              </a:rPr>
              <a:t>.	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7924" y="3027363"/>
            <a:ext cx="3292475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Q	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Q	</a:t>
            </a:r>
            <a:r>
              <a:rPr lang="en-US" altLang="en-US" sz="2100" i="1" dirty="0"/>
              <a:t>&lt; ε</a:t>
            </a:r>
            <a:endParaRPr lang="en-US" altLang="en-US" sz="2100" dirty="0"/>
          </a:p>
        </p:txBody>
      </p:sp>
      <p:sp>
        <p:nvSpPr>
          <p:cNvPr id="25" name="object 25"/>
          <p:cNvSpPr txBox="1"/>
          <p:nvPr/>
        </p:nvSpPr>
        <p:spPr>
          <a:xfrm>
            <a:off x="803275" y="3643313"/>
            <a:ext cx="7942263" cy="706437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can be used as a stopping criterion, where </a:t>
            </a:r>
            <a:r>
              <a:rPr lang="en-US" altLang="en-US" sz="2100" i="1"/>
              <a:t>ε </a:t>
            </a:r>
            <a:r>
              <a:rPr lang="en-US" altLang="en-US" sz="2100">
                <a:latin typeface="Arial" panose="020B0604020202020204" pitchFamily="34" charset="0"/>
              </a:rPr>
              <a:t>is a prescribed error  tolerance.</a:t>
            </a:r>
          </a:p>
        </p:txBody>
      </p:sp>
      <p:sp>
        <p:nvSpPr>
          <p:cNvPr id="171034" name="object 26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35" name="object 27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036" name="object 28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307E7EC7-366B-44EE-A418-447748B6E93A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0" name="object 30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7203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Iterated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774">
              <a:latin typeface="Arial"/>
              <a:cs typeface="Arial"/>
            </a:endParaRPr>
          </a:p>
        </p:txBody>
      </p:sp>
      <p:sp>
        <p:nvSpPr>
          <p:cNvPr id="17204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42" name="object 10"/>
          <p:cNvSpPr>
            <a:spLocks/>
          </p:cNvSpPr>
          <p:nvPr/>
        </p:nvSpPr>
        <p:spPr bwMode="auto">
          <a:xfrm>
            <a:off x="177800" y="1639888"/>
            <a:ext cx="8785225" cy="414337"/>
          </a:xfrm>
          <a:custGeom>
            <a:avLst/>
            <a:gdLst>
              <a:gd name="T0" fmla="*/ 4381765 w 4432935"/>
              <a:gd name="T1" fmla="*/ 0 h 208915"/>
              <a:gd name="T2" fmla="*/ 50800 w 4432935"/>
              <a:gd name="T3" fmla="*/ 0 h 208915"/>
              <a:gd name="T4" fmla="*/ 31075 w 4432935"/>
              <a:gd name="T5" fmla="*/ 4008 h 208915"/>
              <a:gd name="T6" fmla="*/ 14922 w 4432935"/>
              <a:gd name="T7" fmla="*/ 14922 h 208915"/>
              <a:gd name="T8" fmla="*/ 4008 w 4432935"/>
              <a:gd name="T9" fmla="*/ 31075 h 208915"/>
              <a:gd name="T10" fmla="*/ 0 w 4432935"/>
              <a:gd name="T11" fmla="*/ 50800 h 208915"/>
              <a:gd name="T12" fmla="*/ 0 w 4432935"/>
              <a:gd name="T13" fmla="*/ 208860 h 208915"/>
              <a:gd name="T14" fmla="*/ 4432566 w 4432935"/>
              <a:gd name="T15" fmla="*/ 208860 h 208915"/>
              <a:gd name="T16" fmla="*/ 4432566 w 4432935"/>
              <a:gd name="T17" fmla="*/ 50800 h 208915"/>
              <a:gd name="T18" fmla="*/ 4428558 w 4432935"/>
              <a:gd name="T19" fmla="*/ 31075 h 208915"/>
              <a:gd name="T20" fmla="*/ 4417643 w 4432935"/>
              <a:gd name="T21" fmla="*/ 14922 h 208915"/>
              <a:gd name="T22" fmla="*/ 4401490 w 4432935"/>
              <a:gd name="T23" fmla="*/ 4008 h 208915"/>
              <a:gd name="T24" fmla="*/ 4381765 w 4432935"/>
              <a:gd name="T25" fmla="*/ 0 h 208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89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6" y="20886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43" name="object 11"/>
          <p:cNvSpPr>
            <a:spLocks noChangeArrowheads="1"/>
          </p:cNvSpPr>
          <p:nvPr/>
        </p:nvSpPr>
        <p:spPr bwMode="auto">
          <a:xfrm>
            <a:off x="177800" y="2028825"/>
            <a:ext cx="8783638" cy="101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44" name="object 12"/>
          <p:cNvSpPr>
            <a:spLocks noChangeArrowheads="1"/>
          </p:cNvSpPr>
          <p:nvPr/>
        </p:nvSpPr>
        <p:spPr bwMode="auto">
          <a:xfrm>
            <a:off x="279400" y="585628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45" name="object 13"/>
          <p:cNvSpPr>
            <a:spLocks noChangeArrowheads="1"/>
          </p:cNvSpPr>
          <p:nvPr/>
        </p:nvSpPr>
        <p:spPr bwMode="auto">
          <a:xfrm>
            <a:off x="379413" y="583088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46" name="object 14"/>
          <p:cNvSpPr>
            <a:spLocks noChangeArrowheads="1"/>
          </p:cNvSpPr>
          <p:nvPr/>
        </p:nvSpPr>
        <p:spPr bwMode="auto">
          <a:xfrm>
            <a:off x="8961438" y="1728788"/>
            <a:ext cx="101600" cy="41275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47" name="object 15"/>
          <p:cNvSpPr>
            <a:spLocks/>
          </p:cNvSpPr>
          <p:nvPr/>
        </p:nvSpPr>
        <p:spPr bwMode="auto">
          <a:xfrm>
            <a:off x="177800" y="2117725"/>
            <a:ext cx="8785225" cy="3840163"/>
          </a:xfrm>
          <a:custGeom>
            <a:avLst/>
            <a:gdLst>
              <a:gd name="T0" fmla="*/ 4432566 w 4432935"/>
              <a:gd name="T1" fmla="*/ 0 h 1938020"/>
              <a:gd name="T2" fmla="*/ 0 w 4432935"/>
              <a:gd name="T3" fmla="*/ 0 h 1938020"/>
              <a:gd name="T4" fmla="*/ 0 w 4432935"/>
              <a:gd name="T5" fmla="*/ 1886667 h 1938020"/>
              <a:gd name="T6" fmla="*/ 4008 w 4432935"/>
              <a:gd name="T7" fmla="*/ 1906392 h 1938020"/>
              <a:gd name="T8" fmla="*/ 14922 w 4432935"/>
              <a:gd name="T9" fmla="*/ 1922545 h 1938020"/>
              <a:gd name="T10" fmla="*/ 31075 w 4432935"/>
              <a:gd name="T11" fmla="*/ 1933459 h 1938020"/>
              <a:gd name="T12" fmla="*/ 50800 w 4432935"/>
              <a:gd name="T13" fmla="*/ 1937467 h 1938020"/>
              <a:gd name="T14" fmla="*/ 4381765 w 4432935"/>
              <a:gd name="T15" fmla="*/ 1937467 h 1938020"/>
              <a:gd name="T16" fmla="*/ 4401490 w 4432935"/>
              <a:gd name="T17" fmla="*/ 1933459 h 1938020"/>
              <a:gd name="T18" fmla="*/ 4417643 w 4432935"/>
              <a:gd name="T19" fmla="*/ 1922545 h 1938020"/>
              <a:gd name="T20" fmla="*/ 4428558 w 4432935"/>
              <a:gd name="T21" fmla="*/ 1906392 h 1938020"/>
              <a:gd name="T22" fmla="*/ 4432566 w 4432935"/>
              <a:gd name="T23" fmla="*/ 1886667 h 1938020"/>
              <a:gd name="T24" fmla="*/ 4432566 w 4432935"/>
              <a:gd name="T25" fmla="*/ 0 h 1938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38020">
                <a:moveTo>
                  <a:pt x="4432566" y="0"/>
                </a:moveTo>
                <a:lnTo>
                  <a:pt x="0" y="0"/>
                </a:lnTo>
                <a:lnTo>
                  <a:pt x="0" y="1886667"/>
                </a:lnTo>
                <a:lnTo>
                  <a:pt x="4008" y="1906392"/>
                </a:lnTo>
                <a:lnTo>
                  <a:pt x="14922" y="1922545"/>
                </a:lnTo>
                <a:lnTo>
                  <a:pt x="31075" y="1933459"/>
                </a:lnTo>
                <a:lnTo>
                  <a:pt x="50800" y="1937467"/>
                </a:lnTo>
                <a:lnTo>
                  <a:pt x="4381765" y="1937467"/>
                </a:lnTo>
                <a:lnTo>
                  <a:pt x="4401490" y="1933459"/>
                </a:lnTo>
                <a:lnTo>
                  <a:pt x="4417643" y="1922545"/>
                </a:lnTo>
                <a:lnTo>
                  <a:pt x="4428558" y="1906392"/>
                </a:lnTo>
                <a:lnTo>
                  <a:pt x="4432566" y="1886667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48" name="object 16"/>
          <p:cNvSpPr>
            <a:spLocks/>
          </p:cNvSpPr>
          <p:nvPr/>
        </p:nvSpPr>
        <p:spPr bwMode="auto">
          <a:xfrm>
            <a:off x="8961438" y="1803400"/>
            <a:ext cx="0" cy="4090988"/>
          </a:xfrm>
          <a:custGeom>
            <a:avLst/>
            <a:gdLst>
              <a:gd name="T0" fmla="*/ 2063872 h 2064385"/>
              <a:gd name="T1" fmla="*/ 0 h 206438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64385">
                <a:moveTo>
                  <a:pt x="0" y="206387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49" name="object 17"/>
          <p:cNvSpPr>
            <a:spLocks/>
          </p:cNvSpPr>
          <p:nvPr/>
        </p:nvSpPr>
        <p:spPr bwMode="auto">
          <a:xfrm>
            <a:off x="8961438" y="17780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50" name="object 18"/>
          <p:cNvSpPr>
            <a:spLocks/>
          </p:cNvSpPr>
          <p:nvPr/>
        </p:nvSpPr>
        <p:spPr bwMode="auto">
          <a:xfrm>
            <a:off x="8961438" y="17526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51" name="object 19"/>
          <p:cNvSpPr>
            <a:spLocks/>
          </p:cNvSpPr>
          <p:nvPr/>
        </p:nvSpPr>
        <p:spPr bwMode="auto">
          <a:xfrm>
            <a:off x="8961438" y="1728788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52" name="object 20"/>
          <p:cNvSpPr>
            <a:spLocks noChangeArrowheads="1"/>
          </p:cNvSpPr>
          <p:nvPr/>
        </p:nvSpPr>
        <p:spPr bwMode="auto">
          <a:xfrm>
            <a:off x="538163" y="2211388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254000" y="1504950"/>
            <a:ext cx="8062913" cy="1277938"/>
          </a:xfrm>
          <a:prstGeom prst="rect">
            <a:avLst/>
          </a:prstGeom>
        </p:spPr>
        <p:txBody>
          <a:bodyPr lIns="0" tIns="12961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25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Additional Nodes &amp; Stopping Criteria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>
                <a:latin typeface="Arial" panose="020B0604020202020204" pitchFamily="34" charset="0"/>
              </a:rPr>
              <a:t>The algorithm can be modified to allow for the addition of new  interpolating nodes. For example, the inequality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932238" y="3149600"/>
            <a:ext cx="1531937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768870" algn="l"/>
              </a:tabLst>
              <a:defRPr/>
            </a:pP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i="1" spc="-10" dirty="0">
                <a:latin typeface="Arial"/>
                <a:cs typeface="Arial"/>
              </a:rPr>
              <a:t>i</a:t>
            </a:r>
            <a:r>
              <a:rPr sz="1585" i="1" dirty="0">
                <a:latin typeface="Arial"/>
                <a:cs typeface="Arial"/>
              </a:rPr>
              <a:t>	</a:t>
            </a: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503" dirty="0">
                <a:latin typeface="Calibri"/>
                <a:cs typeface="Calibri"/>
              </a:rPr>
              <a:t>−</a:t>
            </a:r>
            <a:r>
              <a:rPr sz="1585" spc="-10" dirty="0">
                <a:latin typeface="Arial"/>
                <a:cs typeface="Arial"/>
              </a:rPr>
              <a:t>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i="1" spc="119" dirty="0">
                <a:latin typeface="Arial"/>
                <a:cs typeface="Arial"/>
              </a:rPr>
              <a:t>i</a:t>
            </a:r>
            <a:r>
              <a:rPr sz="1585" i="1" spc="503" dirty="0">
                <a:latin typeface="Calibri"/>
                <a:cs typeface="Calibri"/>
              </a:rPr>
              <a:t>−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7438" y="2959100"/>
            <a:ext cx="2849562" cy="357188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1823392" algn="l"/>
              </a:tabLst>
              <a:defRPr/>
            </a:pPr>
            <a:r>
              <a:rPr sz="2180" spc="-10" dirty="0">
                <a:latin typeface="Arial Black"/>
                <a:cs typeface="Arial Black"/>
              </a:rPr>
              <a:t>.	.</a:t>
            </a:r>
            <a:endParaRPr sz="2180" dirty="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7924" y="3027363"/>
            <a:ext cx="2987675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3713" algn="l"/>
                <a:tab pos="18986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Q	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Q	</a:t>
            </a:r>
            <a:r>
              <a:rPr lang="en-US" altLang="en-US" sz="2100" i="1" dirty="0"/>
              <a:t>&lt; ε</a:t>
            </a:r>
            <a:endParaRPr lang="en-US" altLang="en-US" sz="2100" dirty="0"/>
          </a:p>
        </p:txBody>
      </p:sp>
      <p:sp>
        <p:nvSpPr>
          <p:cNvPr id="172057" name="object 25"/>
          <p:cNvSpPr>
            <a:spLocks noChangeArrowheads="1"/>
          </p:cNvSpPr>
          <p:nvPr/>
        </p:nvSpPr>
        <p:spPr bwMode="auto">
          <a:xfrm>
            <a:off x="538163" y="4884738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2058" name="object 26"/>
          <p:cNvSpPr>
            <a:spLocks noChangeArrowheads="1"/>
          </p:cNvSpPr>
          <p:nvPr/>
        </p:nvSpPr>
        <p:spPr bwMode="auto">
          <a:xfrm>
            <a:off x="538163" y="5641975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object 27"/>
          <p:cNvSpPr txBox="1"/>
          <p:nvPr/>
        </p:nvSpPr>
        <p:spPr>
          <a:xfrm>
            <a:off x="701675" y="3643313"/>
            <a:ext cx="8161338" cy="2235200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can be used as a stopping criterion, where </a:t>
            </a:r>
            <a:r>
              <a:rPr lang="en-US" altLang="en-US" sz="2100" i="1"/>
              <a:t>ε </a:t>
            </a:r>
            <a:r>
              <a:rPr lang="en-US" altLang="en-US" sz="2100">
                <a:latin typeface="Arial" panose="020B0604020202020204" pitchFamily="34" charset="0"/>
              </a:rPr>
              <a:t>is a prescribed error  tolerance.</a:t>
            </a:r>
          </a:p>
          <a:p>
            <a:pPr>
              <a:lnSpc>
                <a:spcPct val="228000"/>
              </a:lnSpc>
            </a:pPr>
            <a:r>
              <a:rPr lang="en-US" altLang="en-US" sz="2100">
                <a:latin typeface="Arial" panose="020B0604020202020204" pitchFamily="34" charset="0"/>
              </a:rPr>
              <a:t>If the inequality is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true</a:t>
            </a:r>
            <a:r>
              <a:rPr lang="en-US" altLang="en-US" sz="2100">
                <a:latin typeface="Arial" panose="020B0604020202020204" pitchFamily="34" charset="0"/>
              </a:rPr>
              <a:t>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Arial" panose="020B0604020202020204" pitchFamily="34" charset="0"/>
              </a:rPr>
              <a:t>is a reasonable approximation to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.  If the inequality is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false</a:t>
            </a:r>
            <a:r>
              <a:rPr lang="en-US" altLang="en-US" sz="2100">
                <a:latin typeface="Arial" panose="020B0604020202020204" pitchFamily="34" charset="0"/>
              </a:rPr>
              <a:t>, a new interpolation point,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baseline="-14000"/>
              <a:t>+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Arial" panose="020B0604020202020204" pitchFamily="34" charset="0"/>
              </a:rPr>
              <a:t>, is added.</a:t>
            </a:r>
          </a:p>
        </p:txBody>
      </p:sp>
      <p:sp>
        <p:nvSpPr>
          <p:cNvPr id="172060" name="object 28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61" name="object 29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062" name="object 30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4A2CCEF5-1976-487A-B106-DD323D59B484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07CB5A-948B-4A6E-810B-C7FF28B3247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id-ID" sz="1000" smtClean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Ringkasan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4219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id-ID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Polinomial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adalah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unik</a:t>
            </a:r>
            <a:r>
              <a:rPr lang="en-US" altLang="id-ID" dirty="0">
                <a:solidFill>
                  <a:srgbClr val="0000FF"/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altLang="id-ID" dirty="0" err="1">
                <a:solidFill>
                  <a:srgbClr val="0000FF"/>
                </a:solidFill>
              </a:rPr>
              <a:t>Metode</a:t>
            </a:r>
            <a:r>
              <a:rPr lang="en-US" altLang="id-ID" dirty="0">
                <a:solidFill>
                  <a:srgbClr val="0000FF"/>
                </a:solidFill>
              </a:rPr>
              <a:t> yang </a:t>
            </a:r>
            <a:r>
              <a:rPr lang="en-US" altLang="id-ID" dirty="0" err="1">
                <a:solidFill>
                  <a:srgbClr val="0000FF"/>
                </a:solidFill>
              </a:rPr>
              <a:t>berbeda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dapat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digunakan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untuk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mendapatkannya</a:t>
            </a:r>
            <a:r>
              <a:rPr lang="en-US" altLang="id-ID" dirty="0">
                <a:solidFill>
                  <a:srgbClr val="0000FF"/>
                </a:solidFill>
              </a:rPr>
              <a:t>.</a:t>
            </a: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dirty="0" smtClean="0">
                <a:solidFill>
                  <a:srgbClr val="0000FF"/>
                </a:solidFill>
              </a:rPr>
              <a:t> Beda </a:t>
            </a:r>
            <a:r>
              <a:rPr lang="en-US" altLang="id-ID" dirty="0" err="1" smtClean="0">
                <a:solidFill>
                  <a:srgbClr val="0000FF"/>
                </a:solidFill>
              </a:rPr>
              <a:t>Hingga</a:t>
            </a:r>
            <a:r>
              <a:rPr lang="en-US" altLang="id-ID" dirty="0" smtClean="0">
                <a:solidFill>
                  <a:srgbClr val="0000FF"/>
                </a:solidFill>
              </a:rPr>
              <a:t> Newton </a:t>
            </a:r>
          </a:p>
          <a:p>
            <a:pPr eaLnBrk="1" hangingPunct="1">
              <a:defRPr/>
            </a:pPr>
            <a:r>
              <a:rPr lang="en-US" altLang="id-ID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lagrange</a:t>
            </a:r>
            <a:endParaRPr lang="en-US" altLang="id-ID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id-ID" dirty="0" err="1">
                <a:solidFill>
                  <a:srgbClr val="0000FF"/>
                </a:solidFill>
              </a:rPr>
              <a:t>Interpolasi</a:t>
            </a:r>
            <a:r>
              <a:rPr lang="en-US" altLang="id-ID" dirty="0">
                <a:solidFill>
                  <a:srgbClr val="0000FF"/>
                </a:solidFill>
              </a:rPr>
              <a:t> Spline </a:t>
            </a:r>
          </a:p>
          <a:p>
            <a:pPr eaLnBrk="1" hangingPunct="1">
              <a:defRPr/>
            </a:pPr>
            <a:r>
              <a:rPr lang="en-US" altLang="id-ID" dirty="0" err="1">
                <a:solidFill>
                  <a:srgbClr val="0000FF"/>
                </a:solidFill>
              </a:rPr>
              <a:t>Interpolasi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polinomial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dapat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sensitif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terhadap</a:t>
            </a:r>
            <a:r>
              <a:rPr lang="en-US" altLang="id-ID" dirty="0">
                <a:solidFill>
                  <a:srgbClr val="0000FF"/>
                </a:solidFill>
              </a:rPr>
              <a:t> data. </a:t>
            </a:r>
            <a:endParaRPr lang="en-US" altLang="id-ID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dirty="0" err="1" smtClean="0">
                <a:solidFill>
                  <a:srgbClr val="0000FF"/>
                </a:solidFill>
              </a:rPr>
              <a:t>Interpolasi</a:t>
            </a:r>
            <a:r>
              <a:rPr lang="en-US" dirty="0" smtClean="0">
                <a:solidFill>
                  <a:srgbClr val="0000FF"/>
                </a:solidFill>
              </a:rPr>
              <a:t> Neville</a:t>
            </a:r>
            <a:endParaRPr lang="en-US" altLang="id-ID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id-ID" dirty="0">
                <a:solidFill>
                  <a:srgbClr val="0000FF"/>
                </a:solidFill>
              </a:rPr>
              <a:t>BERHATI-</a:t>
            </a:r>
            <a:r>
              <a:rPr lang="en-US" altLang="id-ID" dirty="0" err="1">
                <a:solidFill>
                  <a:srgbClr val="0000FF"/>
                </a:solidFill>
              </a:rPr>
              <a:t>HATIlah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ketika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polinomial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tingkat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tinggi</a:t>
            </a:r>
            <a:r>
              <a:rPr lang="en-US" altLang="id-ID" dirty="0">
                <a:solidFill>
                  <a:srgbClr val="0000FF"/>
                </a:solidFill>
              </a:rPr>
              <a:t> </a:t>
            </a:r>
            <a:r>
              <a:rPr lang="en-US" altLang="id-ID" dirty="0" err="1">
                <a:solidFill>
                  <a:srgbClr val="0000FF"/>
                </a:solidFill>
              </a:rPr>
              <a:t>digunakan</a:t>
            </a:r>
            <a:endParaRPr lang="en-US" altLang="id-ID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US" altLang="id-ID" dirty="0">
              <a:solidFill>
                <a:srgbClr val="0000FF"/>
              </a:solidFill>
            </a:endParaRPr>
          </a:p>
          <a:p>
            <a:pPr marL="0" indent="0" eaLnBrk="1" hangingPunct="1">
              <a:buNone/>
              <a:defRPr/>
            </a:pPr>
            <a:endParaRPr lang="en-US" altLang="id-ID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90800"/>
            <a:ext cx="6477000" cy="1139825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087B5-1932-4077-A14C-0A3AA75759DB}" type="slidenum">
              <a:rPr lang="ar-SA" altLang="id-ID" smtClean="0"/>
              <a:pPr>
                <a:defRPr/>
              </a:pPr>
              <a:t>103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730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BDA03E-7D72-4A4B-AD08-2271D7AC9158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id-ID" sz="100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5562600" y="2514600"/>
            <a:ext cx="3200400" cy="2590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Masalah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Interpolasi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Rectangle 4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10600" cy="4530725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US" altLang="id-ID" sz="2900" dirty="0" smtClean="0"/>
                  <a:t>Temukan </a:t>
                </a:r>
                <a:r>
                  <a:rPr lang="en-US" altLang="id-ID" sz="2900" dirty="0" err="1" smtClean="0"/>
                  <a:t>polinomial</a:t>
                </a:r>
                <a:r>
                  <a:rPr lang="en-US" altLang="id-ID" sz="2900" dirty="0" smtClean="0"/>
                  <a:t> yang </a:t>
                </a:r>
                <a:r>
                  <a:rPr lang="en-US" altLang="id-ID" sz="2900" dirty="0" err="1" smtClean="0"/>
                  <a:t>sesuai</a:t>
                </a:r>
                <a:r>
                  <a:rPr lang="en-US" altLang="id-ID" sz="2900" dirty="0" smtClean="0"/>
                  <a:t> </a:t>
                </a:r>
                <a:r>
                  <a:rPr lang="en-US" altLang="id-ID" sz="2900" dirty="0" err="1" smtClean="0"/>
                  <a:t>dengan</a:t>
                </a:r>
                <a:r>
                  <a:rPr lang="en-US" altLang="id-ID" sz="2900" dirty="0" smtClean="0"/>
                  <a:t> </a:t>
                </a:r>
                <a:r>
                  <a:rPr lang="en-US" altLang="id-ID" sz="2900" dirty="0" err="1" smtClean="0"/>
                  <a:t>titik</a:t>
                </a:r>
                <a:r>
                  <a:rPr lang="en-US" altLang="id-ID" sz="2900" dirty="0" smtClean="0"/>
                  <a:t> data </a:t>
                </a:r>
                <a:r>
                  <a:rPr lang="en-US" altLang="id-ID" sz="2900" dirty="0" err="1" smtClean="0"/>
                  <a:t>dengan</a:t>
                </a:r>
                <a:r>
                  <a:rPr lang="en-US" altLang="id-ID" sz="2900" dirty="0" smtClean="0"/>
                  <a:t> </a:t>
                </a:r>
                <a:r>
                  <a:rPr lang="en-US" altLang="id-ID" sz="2900" dirty="0" err="1" smtClean="0"/>
                  <a:t>tepat</a:t>
                </a:r>
                <a:r>
                  <a:rPr lang="en-US" altLang="id-ID" sz="2900" dirty="0" smtClean="0"/>
                  <a:t>.</a:t>
                </a:r>
              </a:p>
              <a:p>
                <a:pPr eaLnBrk="1" hangingPunct="1">
                  <a:buNone/>
                </a:pPr>
                <a:endParaRPr lang="en-US" altLang="id-ID" sz="29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id-ID" sz="2900" b="0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𝑉𝑖𝑠𝑘𝑜𝑠𝑖𝑡𝑎𝑠</m:t>
                    </m:r>
                  </m:oMath>
                </a14:m>
                <a:endParaRPr lang="en-US" altLang="id-ID" sz="29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id-ID" sz="2900" b="0" dirty="0" smtClean="0"/>
                  <a:t>						     </a:t>
                </a:r>
                <a14:m>
                  <m:oMath xmlns:m="http://schemas.openxmlformats.org/officeDocument/2006/math"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id-ID" sz="2900" b="0" i="1" smtClean="0">
                        <a:latin typeface="Cambria Math" panose="02040503050406030204" pitchFamily="18" charset="0"/>
                      </a:rPr>
                      <m:t>𝑆𝑢h𝑢</m:t>
                    </m:r>
                  </m:oMath>
                </a14:m>
                <a:endParaRPr lang="en-US" altLang="id-ID" sz="2900" dirty="0" smtClean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id-ID" sz="1700" dirty="0" smtClean="0"/>
                  <a:t>			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d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d-ID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id-ID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id-ID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id-ID" sz="2000" b="0" i="1" smtClean="0">
                        <a:latin typeface="Cambria Math" panose="02040503050406030204" pitchFamily="18" charset="0"/>
                      </a:rPr>
                      <m:t>𝐾𝑜𝑒𝑓𝑖𝑠𝑖𝑒𝑛</m:t>
                    </m:r>
                    <m:r>
                      <a:rPr lang="en-US" altLang="id-ID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id-ID" sz="2000" b="0" i="1" smtClean="0">
                        <a:latin typeface="Cambria Math" panose="02040503050406030204" pitchFamily="18" charset="0"/>
                      </a:rPr>
                      <m:t>𝑃𝑜𝑙𝑖𝑛𝑜𝑚𝑖𝑎𝑙</m:t>
                    </m:r>
                  </m:oMath>
                </a14:m>
                <a:endParaRPr lang="en-US" altLang="id-ID" sz="2000" dirty="0" smtClean="0"/>
              </a:p>
            </p:txBody>
          </p:sp>
        </mc:Choice>
        <mc:Fallback xmlns="">
          <p:sp>
            <p:nvSpPr>
              <p:cNvPr id="17413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10600" cy="4530725"/>
              </a:xfrm>
              <a:blipFill rotWithShape="0">
                <a:blip r:embed="rId4"/>
                <a:stretch>
                  <a:fillRect l="-1486" t="-1346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45519128"/>
              </p:ext>
            </p:extLst>
          </p:nvPr>
        </p:nvGraphicFramePr>
        <p:xfrm>
          <a:off x="1066800" y="2670968"/>
          <a:ext cx="332898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965200" imgH="660400" progId="Equation.3">
                  <p:embed/>
                </p:oleObj>
              </mc:Choice>
              <mc:Fallback>
                <p:oleObj name="Equation" r:id="rId5" imgW="9652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70968"/>
                        <a:ext cx="3328987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33400" y="5257800"/>
            <a:ext cx="8229600" cy="46166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sz="2400" dirty="0" smtClean="0">
                <a:solidFill>
                  <a:srgbClr val="0000FF"/>
                </a:solidFill>
              </a:rPr>
              <a:t> Linear  :   </a:t>
            </a:r>
            <a:r>
              <a:rPr lang="en-US" altLang="id-ID" sz="2400" dirty="0">
                <a:solidFill>
                  <a:srgbClr val="0000FF"/>
                </a:solidFill>
              </a:rPr>
              <a:t>V(T)= 1.73 </a:t>
            </a:r>
            <a:r>
              <a:rPr lang="en-US" altLang="id-ID" sz="2400" dirty="0">
                <a:solidFill>
                  <a:srgbClr val="0000FF"/>
                </a:solidFill>
                <a:latin typeface="Arial" panose="020B0604020202020204" pitchFamily="34" charset="0"/>
              </a:rPr>
              <a:t>− </a:t>
            </a:r>
            <a:r>
              <a:rPr lang="en-US" altLang="id-ID" sz="2400" dirty="0">
                <a:solidFill>
                  <a:srgbClr val="0000FF"/>
                </a:solidFill>
              </a:rPr>
              <a:t>0.0422 T</a:t>
            </a:r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3886200" y="5715000"/>
            <a:ext cx="4876800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>
                <a:solidFill>
                  <a:srgbClr val="0000FF"/>
                </a:solidFill>
              </a:rPr>
              <a:t>V(8)= 1.3924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27F15-B161-4466-8FF9-88143525E5D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id-ID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Esistensi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dan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Keunikan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530725"/>
          </a:xfrm>
          <a:solidFill>
            <a:srgbClr val="FFFF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500" dirty="0" smtClean="0"/>
              <a:t>   </a:t>
            </a:r>
            <a:r>
              <a:rPr lang="en-US" altLang="id-ID" sz="2500" dirty="0" err="1" smtClean="0">
                <a:solidFill>
                  <a:srgbClr val="0000FF"/>
                </a:solidFill>
              </a:rPr>
              <a:t>Diberikan</a:t>
            </a:r>
            <a:r>
              <a:rPr lang="en-US" altLang="id-ID" sz="2500" dirty="0" smtClean="0">
                <a:solidFill>
                  <a:srgbClr val="0000FF"/>
                </a:solidFill>
              </a:rPr>
              <a:t>  n+1 </a:t>
            </a:r>
            <a:r>
              <a:rPr lang="en-US" altLang="id-ID" sz="2500" dirty="0" err="1" smtClean="0">
                <a:solidFill>
                  <a:srgbClr val="0000FF"/>
                </a:solidFill>
              </a:rPr>
              <a:t>kumpulan</a:t>
            </a:r>
            <a:r>
              <a:rPr lang="en-US" altLang="id-ID" sz="2500" dirty="0" smtClean="0">
                <a:solidFill>
                  <a:srgbClr val="0000FF"/>
                </a:solidFill>
              </a:rPr>
              <a:t> data: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5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5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500" b="1" u="sng" dirty="0" err="1" smtClean="0">
                <a:solidFill>
                  <a:srgbClr val="FF0000"/>
                </a:solidFill>
              </a:rPr>
              <a:t>Asumsi</a:t>
            </a:r>
            <a:r>
              <a:rPr lang="en-US" altLang="id-ID" sz="2500" dirty="0" smtClean="0"/>
              <a:t>                    </a:t>
            </a:r>
            <a:r>
              <a:rPr lang="en-US" altLang="id-ID" sz="2500" dirty="0" err="1" smtClean="0"/>
              <a:t>adalah</a:t>
            </a:r>
            <a:r>
              <a:rPr lang="en-US" altLang="id-ID" sz="2500" dirty="0" smtClean="0"/>
              <a:t> </a:t>
            </a:r>
            <a:r>
              <a:rPr lang="en-US" altLang="id-ID" sz="2500" dirty="0" err="1" smtClean="0">
                <a:solidFill>
                  <a:srgbClr val="FF0000"/>
                </a:solidFill>
              </a:rPr>
              <a:t>berbeda</a:t>
            </a:r>
            <a:endParaRPr lang="en-US" altLang="id-ID" sz="25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5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500" b="1" u="sng" dirty="0" smtClean="0">
                <a:solidFill>
                  <a:srgbClr val="FF0000"/>
                </a:solidFill>
              </a:rPr>
              <a:t>Theorem: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500" dirty="0" err="1" smtClean="0"/>
              <a:t>Terdapat</a:t>
            </a:r>
            <a:r>
              <a:rPr lang="en-US" altLang="id-ID" sz="2500" dirty="0" smtClean="0"/>
              <a:t> </a:t>
            </a:r>
            <a:r>
              <a:rPr lang="en-US" altLang="id-ID" sz="2500" dirty="0" err="1" smtClean="0"/>
              <a:t>sebuah</a:t>
            </a:r>
            <a:r>
              <a:rPr lang="en-US" altLang="id-ID" sz="2500" dirty="0" smtClean="0"/>
              <a:t> polynomial  </a:t>
            </a:r>
            <a:r>
              <a:rPr lang="en-US" altLang="id-ID" sz="2500" u="sng" dirty="0" err="1" smtClean="0">
                <a:solidFill>
                  <a:srgbClr val="0000FF"/>
                </a:solidFill>
              </a:rPr>
              <a:t>unik</a:t>
            </a:r>
            <a:r>
              <a:rPr lang="en-US" altLang="id-ID" sz="2500" u="sng" dirty="0" smtClean="0">
                <a:solidFill>
                  <a:srgbClr val="0000FF"/>
                </a:solidFill>
              </a:rPr>
              <a:t> </a:t>
            </a:r>
            <a:r>
              <a:rPr lang="en-US" altLang="id-ID" sz="2500" b="1" i="1" dirty="0" err="1" smtClean="0"/>
              <a:t>f</a:t>
            </a:r>
            <a:r>
              <a:rPr lang="en-US" altLang="id-ID" sz="2500" b="1" i="1" baseline="-25000" dirty="0" err="1" smtClean="0"/>
              <a:t>n</a:t>
            </a:r>
            <a:r>
              <a:rPr lang="en-US" altLang="id-ID" sz="2500" b="1" i="1" dirty="0" smtClean="0"/>
              <a:t>(x)</a:t>
            </a:r>
            <a:r>
              <a:rPr lang="en-US" altLang="id-ID" sz="2500" dirty="0" smtClean="0"/>
              <a:t> </a:t>
            </a:r>
            <a:r>
              <a:rPr lang="en-US" altLang="id-ID" sz="2500" dirty="0" err="1" smtClean="0"/>
              <a:t>berderajad</a:t>
            </a:r>
            <a:r>
              <a:rPr lang="en-US" altLang="id-ID" sz="2500" dirty="0" smtClean="0"/>
              <a:t> </a:t>
            </a:r>
            <a:r>
              <a:rPr lang="en-US" altLang="id-ID" sz="2500" u="sng" dirty="0" smtClean="0">
                <a:solidFill>
                  <a:srgbClr val="FF0000"/>
                </a:solidFill>
              </a:rPr>
              <a:t>≤ n</a:t>
            </a:r>
            <a:r>
              <a:rPr lang="en-US" altLang="id-ID" sz="2500" dirty="0" smtClean="0"/>
              <a:t> </a:t>
            </a:r>
            <a:r>
              <a:rPr lang="en-US" altLang="id-ID" sz="2500" dirty="0" err="1" smtClean="0"/>
              <a:t>sdmshg</a:t>
            </a:r>
            <a:r>
              <a:rPr lang="en-US" altLang="id-ID" sz="250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500" dirty="0" smtClean="0"/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44575" y="5334000"/>
          <a:ext cx="67500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Equation" r:id="rId4" imgW="2260600" imgH="228600" progId="Equation.3">
                  <p:embed/>
                </p:oleObj>
              </mc:Choice>
              <mc:Fallback>
                <p:oleObj name="Equation" r:id="rId4" imgW="2260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334000"/>
                        <a:ext cx="67500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19113980"/>
              </p:ext>
            </p:extLst>
          </p:nvPr>
        </p:nvGraphicFramePr>
        <p:xfrm>
          <a:off x="2066925" y="2971800"/>
          <a:ext cx="1828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8" name="Equation" r:id="rId6" imgW="685800" imgH="228600" progId="Equation.3">
                  <p:embed/>
                </p:oleObj>
              </mc:Choice>
              <mc:Fallback>
                <p:oleObj name="Equation" r:id="rId6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971800"/>
                        <a:ext cx="18288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914400" y="2286000"/>
          <a:ext cx="5962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" name="Equation" r:id="rId8" imgW="2362200" imgH="228600" progId="Equation.3">
                  <p:embed/>
                </p:oleObj>
              </mc:Choice>
              <mc:Fallback>
                <p:oleObj name="Equation" r:id="rId8" imgW="2362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59626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371600"/>
          </a:xfrm>
        </p:spPr>
        <p:txBody>
          <a:bodyPr/>
          <a:lstStyle/>
          <a:p>
            <a:pPr algn="ctr"/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Polinomial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Beda </a:t>
            </a:r>
            <a:r>
              <a:rPr lang="en-US" dirty="0" err="1" smtClean="0"/>
              <a:t>Hingga</a:t>
            </a:r>
            <a:r>
              <a:rPr lang="en-US" dirty="0" smtClean="0"/>
              <a:t> Newton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38134EA-C8EB-4B91-81BE-3529A12A7D1B}" type="slidenum">
              <a:rPr lang="ar-SA" altLang="id-ID" smtClean="0"/>
              <a:pPr/>
              <a:t>13</a:t>
            </a:fld>
            <a:endParaRPr lang="en-US" altLang="id-ID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E8A45-768F-4C9D-ADA7-EC2CCD1418E1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id-ID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id-ID" sz="3600" b="1" dirty="0" err="1" smtClean="0">
                <a:solidFill>
                  <a:srgbClr val="FF0000"/>
                </a:solidFill>
              </a:rPr>
              <a:t>Contoh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3600" b="1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3600" b="1" dirty="0" err="1" smtClean="0">
                <a:solidFill>
                  <a:srgbClr val="FF0000"/>
                </a:solidFill>
              </a:rPr>
              <a:t>Polinomial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4038600" cy="4530725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dirty="0" smtClean="0">
                <a:solidFill>
                  <a:srgbClr val="0000FF"/>
                </a:solidFill>
              </a:rPr>
              <a:t> Linear</a:t>
            </a:r>
            <a:endParaRPr lang="en-US" altLang="id-ID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id-ID" sz="2000" dirty="0" err="1" smtClean="0"/>
              <a:t>Diberikan</a:t>
            </a:r>
            <a:r>
              <a:rPr lang="en-US" altLang="id-ID" sz="2000" dirty="0" smtClean="0"/>
              <a:t>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titik</a:t>
            </a:r>
            <a:r>
              <a:rPr lang="en-US" altLang="id-ID" sz="2000" dirty="0" smtClean="0"/>
              <a:t>,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polinomial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berderajad</a:t>
            </a:r>
            <a:r>
              <a:rPr lang="en-US" altLang="id-ID" sz="2000" dirty="0" smtClean="0"/>
              <a:t> </a:t>
            </a:r>
            <a:r>
              <a:rPr lang="en-US" altLang="id-ID" sz="2000" dirty="0"/>
              <a:t>≤ 1 yang </a:t>
            </a:r>
            <a:r>
              <a:rPr lang="en-US" altLang="id-ID" sz="2000" dirty="0" err="1"/>
              <a:t>melewati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titik</a:t>
            </a:r>
            <a:endParaRPr lang="en-US" altLang="id-ID" sz="2000" dirty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447800"/>
            <a:ext cx="4419600" cy="4530725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Kuadrat</a:t>
            </a:r>
            <a:endParaRPr lang="en-US" altLang="id-ID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</a:pPr>
            <a:endParaRPr lang="en-US" altLang="id-ID" sz="20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0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d-ID" sz="2000" dirty="0" err="1" smtClean="0"/>
              <a:t>Diberikan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tiga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titik</a:t>
            </a:r>
            <a:r>
              <a:rPr lang="en-US" altLang="id-ID" sz="2000" dirty="0" smtClean="0"/>
              <a:t>, </a:t>
            </a:r>
            <a:r>
              <a:rPr lang="en-US" altLang="id-ID" sz="2000" dirty="0" err="1"/>
              <a:t>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polinomial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berderajad</a:t>
            </a:r>
            <a:r>
              <a:rPr lang="en-US" altLang="id-ID" sz="2000" dirty="0" smtClean="0"/>
              <a:t> </a:t>
            </a:r>
            <a:r>
              <a:rPr lang="en-US" altLang="id-ID" sz="2000" dirty="0"/>
              <a:t>≤ 2 yang </a:t>
            </a:r>
            <a:r>
              <a:rPr lang="en-US" altLang="id-ID" sz="2000" dirty="0" err="1"/>
              <a:t>melewati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tiga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titik</a:t>
            </a:r>
            <a:r>
              <a:rPr lang="en-US" altLang="id-ID" sz="2000" dirty="0" smtClean="0"/>
              <a:t>.</a:t>
            </a:r>
            <a:endParaRPr lang="en-US" altLang="id-ID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id-ID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1371600" y="2514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9144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1447800" y="2743200"/>
            <a:ext cx="1524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Oval 8"/>
          <p:cNvSpPr>
            <a:spLocks noChangeArrowheads="1"/>
          </p:cNvSpPr>
          <p:nvPr/>
        </p:nvSpPr>
        <p:spPr bwMode="auto">
          <a:xfrm>
            <a:off x="16764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324600" y="2514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867400" y="4114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Freeform 11"/>
          <p:cNvSpPr>
            <a:spLocks/>
          </p:cNvSpPr>
          <p:nvPr/>
        </p:nvSpPr>
        <p:spPr bwMode="auto">
          <a:xfrm>
            <a:off x="5791200" y="2667000"/>
            <a:ext cx="2255838" cy="1008063"/>
          </a:xfrm>
          <a:custGeom>
            <a:avLst/>
            <a:gdLst>
              <a:gd name="T0" fmla="*/ 2147483646 w 1421"/>
              <a:gd name="T1" fmla="*/ 2147483646 h 635"/>
              <a:gd name="T2" fmla="*/ 2147483646 w 1421"/>
              <a:gd name="T3" fmla="*/ 2147483646 h 635"/>
              <a:gd name="T4" fmla="*/ 0 w 1421"/>
              <a:gd name="T5" fmla="*/ 0 h 635"/>
              <a:gd name="T6" fmla="*/ 0 60000 65536"/>
              <a:gd name="T7" fmla="*/ 0 60000 65536"/>
              <a:gd name="T8" fmla="*/ 0 60000 65536"/>
              <a:gd name="T9" fmla="*/ 0 w 1421"/>
              <a:gd name="T10" fmla="*/ 0 h 635"/>
              <a:gd name="T11" fmla="*/ 1421 w 1421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1" h="635">
                <a:moveTo>
                  <a:pt x="1421" y="79"/>
                </a:moveTo>
                <a:cubicBezTo>
                  <a:pt x="1322" y="168"/>
                  <a:pt x="1053" y="635"/>
                  <a:pt x="816" y="622"/>
                </a:cubicBezTo>
                <a:cubicBezTo>
                  <a:pt x="579" y="609"/>
                  <a:pt x="308" y="30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Oval 12"/>
          <p:cNvSpPr>
            <a:spLocks noChangeArrowheads="1"/>
          </p:cNvSpPr>
          <p:nvPr/>
        </p:nvSpPr>
        <p:spPr bwMode="auto">
          <a:xfrm>
            <a:off x="24384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2543" name="Oval 14"/>
          <p:cNvSpPr>
            <a:spLocks noChangeArrowheads="1"/>
          </p:cNvSpPr>
          <p:nvPr/>
        </p:nvSpPr>
        <p:spPr bwMode="auto">
          <a:xfrm>
            <a:off x="73152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2544" name="Oval 15"/>
          <p:cNvSpPr>
            <a:spLocks noChangeArrowheads="1"/>
          </p:cNvSpPr>
          <p:nvPr/>
        </p:nvSpPr>
        <p:spPr bwMode="auto">
          <a:xfrm>
            <a:off x="78486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D68DAD-CE9B-445B-BDC2-EDC3D2237A38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id-ID" sz="10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5400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5400" dirty="0" smtClean="0">
                <a:solidFill>
                  <a:srgbClr val="FF0000"/>
                </a:solidFill>
              </a:rPr>
              <a:t> Linear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err="1" smtClean="0">
                <a:solidFill>
                  <a:srgbClr val="0000FF"/>
                </a:solidFill>
              </a:rPr>
              <a:t>Diberikan</a:t>
            </a:r>
            <a:r>
              <a:rPr lang="en-US" altLang="id-ID" sz="2400" dirty="0" smtClean="0">
                <a:solidFill>
                  <a:srgbClr val="0000FF"/>
                </a:solidFill>
              </a:rPr>
              <a:t> 2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,</a:t>
            </a:r>
            <a:r>
              <a:rPr lang="en-US" altLang="id-ID" sz="2400" dirty="0" smtClean="0"/>
              <a:t> </a:t>
            </a:r>
          </a:p>
          <a:p>
            <a:pPr eaLnBrk="1" hangingPunct="1"/>
            <a:endParaRPr lang="en-US" altLang="id-ID" sz="2400" dirty="0" smtClean="0"/>
          </a:p>
          <a:p>
            <a:pPr eaLnBrk="1" hangingPunct="1">
              <a:buNone/>
            </a:pPr>
            <a:r>
              <a:rPr lang="en-US" altLang="id-ID" sz="2400" dirty="0" err="1" smtClean="0">
                <a:solidFill>
                  <a:srgbClr val="0000FF"/>
                </a:solidFill>
              </a:rPr>
              <a:t>Garis</a:t>
            </a:r>
            <a:r>
              <a:rPr lang="en-US" altLang="id-ID" sz="2400" dirty="0" smtClean="0">
                <a:solidFill>
                  <a:srgbClr val="0000FF"/>
                </a:solidFill>
              </a:rPr>
              <a:t> yang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menginterpolasi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dua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adalah</a:t>
            </a:r>
            <a:r>
              <a:rPr lang="en-US" altLang="id-ID" sz="2400" dirty="0" smtClean="0">
                <a:solidFill>
                  <a:srgbClr val="0000FF"/>
                </a:solidFill>
              </a:rPr>
              <a:t>: </a:t>
            </a:r>
          </a:p>
          <a:p>
            <a:pPr eaLnBrk="1" hangingPunct="1"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id-ID" sz="2400" dirty="0" smtClean="0"/>
          </a:p>
          <a:p>
            <a:pPr eaLnBrk="1" hangingPunct="1"/>
            <a:endParaRPr lang="en-US" altLang="id-ID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u="sng" dirty="0" err="1" smtClean="0">
                <a:solidFill>
                  <a:srgbClr val="FF0000"/>
                </a:solidFill>
              </a:rPr>
              <a:t>Contoh</a:t>
            </a:r>
            <a:r>
              <a:rPr lang="en-US" altLang="id-ID" sz="2400" u="sng" dirty="0" smtClean="0">
                <a:solidFill>
                  <a:srgbClr val="FF0000"/>
                </a:solidFill>
              </a:rPr>
              <a:t>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dirty="0" err="1" smtClean="0"/>
              <a:t>Tentukan</a:t>
            </a:r>
            <a:r>
              <a:rPr lang="en-US" altLang="id-ID" sz="2000" dirty="0" smtClean="0"/>
              <a:t> polynomial yang </a:t>
            </a:r>
            <a:r>
              <a:rPr lang="en-US" altLang="id-ID" sz="2000" dirty="0" err="1" smtClean="0"/>
              <a:t>menginterpolasi</a:t>
            </a:r>
            <a:r>
              <a:rPr lang="en-US" altLang="id-ID" sz="2000" dirty="0" smtClean="0"/>
              <a:t> (1,2)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(2,4).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000" dirty="0" smtClean="0"/>
          </a:p>
        </p:txBody>
      </p:sp>
      <p:graphicFrame>
        <p:nvGraphicFramePr>
          <p:cNvPr id="24581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99286840"/>
              </p:ext>
            </p:extLst>
          </p:nvPr>
        </p:nvGraphicFramePr>
        <p:xfrm>
          <a:off x="3413091" y="1535113"/>
          <a:ext cx="32766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4" imgW="1397000" imgH="228600" progId="Equation.3">
                  <p:embed/>
                </p:oleObj>
              </mc:Choice>
              <mc:Fallback>
                <p:oleObj name="Equation" r:id="rId4" imgW="139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091" y="1535113"/>
                        <a:ext cx="32766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5"/>
          <p:cNvSpPr>
            <a:spLocks noChangeShapeType="1"/>
          </p:cNvSpPr>
          <p:nvPr/>
        </p:nvSpPr>
        <p:spPr bwMode="auto">
          <a:xfrm flipV="1">
            <a:off x="7772400" y="1524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73152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V="1">
            <a:off x="7543800" y="1905000"/>
            <a:ext cx="1219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8077200" y="2667000"/>
            <a:ext cx="762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8534400" y="2057400"/>
            <a:ext cx="762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graphicFrame>
        <p:nvGraphicFramePr>
          <p:cNvPr id="24587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3048000"/>
          <a:ext cx="40862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6" imgW="2336800" imgH="431800" progId="Equation.3">
                  <p:embed/>
                </p:oleObj>
              </mc:Choice>
              <mc:Fallback>
                <p:oleObj name="Equation" r:id="rId6" imgW="2336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0862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1"/>
          <p:cNvGraphicFramePr>
            <a:graphicFrameLocks noChangeAspect="1"/>
          </p:cNvGraphicFramePr>
          <p:nvPr/>
        </p:nvGraphicFramePr>
        <p:xfrm>
          <a:off x="1685925" y="4986338"/>
          <a:ext cx="29987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8" imgW="1714500" imgH="393700" progId="Equation.3">
                  <p:embed/>
                </p:oleObj>
              </mc:Choice>
              <mc:Fallback>
                <p:oleObj name="Equation" r:id="rId8" imgW="1714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986338"/>
                        <a:ext cx="29987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6539D-6562-4DF9-B297-28AC687A9449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id-ID" sz="100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533400" y="2514600"/>
            <a:ext cx="5486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5400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5400" dirty="0" smtClean="0">
                <a:solidFill>
                  <a:srgbClr val="FF0000"/>
                </a:solidFill>
              </a:rPr>
              <a:t> </a:t>
            </a:r>
            <a:r>
              <a:rPr lang="en-US" altLang="id-ID" sz="5400" dirty="0" err="1" smtClean="0">
                <a:solidFill>
                  <a:srgbClr val="FF0000"/>
                </a:solidFill>
              </a:rPr>
              <a:t>Kuadrat</a:t>
            </a:r>
            <a:endParaRPr lang="en-US" altLang="id-ID" sz="5400" dirty="0" smtClean="0">
              <a:solidFill>
                <a:srgbClr val="FF0000"/>
              </a:solidFill>
            </a:endParaRP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  <a:noFill/>
        </p:spPr>
        <p:txBody>
          <a:bodyPr/>
          <a:lstStyle/>
          <a:p>
            <a:pPr eaLnBrk="1" hangingPunct="1"/>
            <a:r>
              <a:rPr lang="en-US" altLang="id-ID" sz="2400" dirty="0" err="1" smtClean="0"/>
              <a:t>Diberikan</a:t>
            </a:r>
            <a:r>
              <a:rPr lang="en-US" altLang="id-ID" sz="2400" dirty="0" smtClean="0"/>
              <a:t> </a:t>
            </a:r>
            <a:r>
              <a:rPr lang="en-US" altLang="id-ID" sz="2400" dirty="0" smtClean="0">
                <a:solidFill>
                  <a:srgbClr val="FF0000"/>
                </a:solidFill>
              </a:rPr>
              <a:t>3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titik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smtClean="0"/>
              <a:t>: </a:t>
            </a:r>
          </a:p>
          <a:p>
            <a:pPr eaLnBrk="1" hangingPunct="1"/>
            <a:r>
              <a:rPr lang="en-US" altLang="id-ID" sz="2200" dirty="0" err="1" smtClean="0">
                <a:solidFill>
                  <a:srgbClr val="FF0000"/>
                </a:solidFill>
              </a:rPr>
              <a:t>Polinomial</a:t>
            </a:r>
            <a:r>
              <a:rPr lang="en-US" altLang="id-ID" sz="2200" dirty="0" smtClean="0"/>
              <a:t> yang </a:t>
            </a:r>
            <a:r>
              <a:rPr lang="en-US" altLang="id-ID" sz="2200" dirty="0" err="1" smtClean="0"/>
              <a:t>menginterpolasi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tiga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titik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adalah</a:t>
            </a:r>
            <a:r>
              <a:rPr lang="en-US" altLang="id-ID" sz="2400" dirty="0" smtClean="0"/>
              <a:t>:</a:t>
            </a:r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35146"/>
              </p:ext>
            </p:extLst>
          </p:nvPr>
        </p:nvGraphicFramePr>
        <p:xfrm>
          <a:off x="3809581" y="1598525"/>
          <a:ext cx="441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Equation" r:id="rId4" imgW="2349360" imgH="228600" progId="Equation.3">
                  <p:embed/>
                </p:oleObj>
              </mc:Choice>
              <mc:Fallback>
                <p:oleObj name="Equation" r:id="rId4" imgW="23493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581" y="1598525"/>
                        <a:ext cx="441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50978"/>
              </p:ext>
            </p:extLst>
          </p:nvPr>
        </p:nvGraphicFramePr>
        <p:xfrm>
          <a:off x="546501" y="2694781"/>
          <a:ext cx="6075363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6" imgW="3022600" imgH="1790700" progId="Equation.3">
                  <p:embed/>
                </p:oleObj>
              </mc:Choice>
              <mc:Fallback>
                <p:oleObj name="Equation" r:id="rId6" imgW="3022600" imgH="179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01" y="2694781"/>
                        <a:ext cx="6075363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7"/>
          <p:cNvSpPr>
            <a:spLocks noChangeShapeType="1"/>
          </p:cNvSpPr>
          <p:nvPr/>
        </p:nvSpPr>
        <p:spPr bwMode="auto">
          <a:xfrm flipV="1">
            <a:off x="8153400" y="37338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7391400" y="5029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Freeform 9"/>
          <p:cNvSpPr>
            <a:spLocks/>
          </p:cNvSpPr>
          <p:nvPr/>
        </p:nvSpPr>
        <p:spPr bwMode="auto">
          <a:xfrm>
            <a:off x="7162800" y="3810000"/>
            <a:ext cx="1570038" cy="1008063"/>
          </a:xfrm>
          <a:custGeom>
            <a:avLst/>
            <a:gdLst>
              <a:gd name="T0" fmla="*/ 2147483646 w 1421"/>
              <a:gd name="T1" fmla="*/ 2147483646 h 635"/>
              <a:gd name="T2" fmla="*/ 2147483646 w 1421"/>
              <a:gd name="T3" fmla="*/ 2147483646 h 635"/>
              <a:gd name="T4" fmla="*/ 0 w 1421"/>
              <a:gd name="T5" fmla="*/ 0 h 635"/>
              <a:gd name="T6" fmla="*/ 0 60000 65536"/>
              <a:gd name="T7" fmla="*/ 0 60000 65536"/>
              <a:gd name="T8" fmla="*/ 0 60000 65536"/>
              <a:gd name="T9" fmla="*/ 0 w 1421"/>
              <a:gd name="T10" fmla="*/ 0 h 635"/>
              <a:gd name="T11" fmla="*/ 1421 w 1421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1" h="635">
                <a:moveTo>
                  <a:pt x="1421" y="79"/>
                </a:moveTo>
                <a:cubicBezTo>
                  <a:pt x="1322" y="168"/>
                  <a:pt x="1053" y="635"/>
                  <a:pt x="816" y="622"/>
                </a:cubicBezTo>
                <a:cubicBezTo>
                  <a:pt x="579" y="609"/>
                  <a:pt x="308" y="30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73152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6636" name="Oval 11"/>
          <p:cNvSpPr>
            <a:spLocks noChangeArrowheads="1"/>
          </p:cNvSpPr>
          <p:nvPr/>
        </p:nvSpPr>
        <p:spPr bwMode="auto">
          <a:xfrm>
            <a:off x="7620000" y="4495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6637" name="Oval 12"/>
          <p:cNvSpPr>
            <a:spLocks noChangeArrowheads="1"/>
          </p:cNvSpPr>
          <p:nvPr/>
        </p:nvSpPr>
        <p:spPr bwMode="auto">
          <a:xfrm>
            <a:off x="85344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3A6589-D19B-4273-A2C8-0E25160555A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id-ID" sz="1000" smtClean="0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81000" y="2514600"/>
            <a:ext cx="8534400" cy="2743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39825"/>
          </a:xfrm>
        </p:spPr>
        <p:txBody>
          <a:bodyPr/>
          <a:lstStyle/>
          <a:p>
            <a:pPr eaLnBrk="1" hangingPunct="1"/>
            <a:r>
              <a:rPr lang="en-US" altLang="id-ID" sz="4800" dirty="0" err="1" smtClean="0">
                <a:solidFill>
                  <a:srgbClr val="FF0000"/>
                </a:solidFill>
              </a:rPr>
              <a:t>Inperpolasi</a:t>
            </a:r>
            <a:r>
              <a:rPr lang="en-US" altLang="id-ID" sz="4800" dirty="0" smtClean="0">
                <a:solidFill>
                  <a:srgbClr val="FF0000"/>
                </a:solidFill>
              </a:rPr>
              <a:t> </a:t>
            </a:r>
            <a:r>
              <a:rPr lang="en-US" altLang="id-ID" sz="4800" dirty="0" err="1" smtClean="0">
                <a:solidFill>
                  <a:srgbClr val="FF0000"/>
                </a:solidFill>
              </a:rPr>
              <a:t>Derajad</a:t>
            </a:r>
            <a:r>
              <a:rPr lang="en-US" altLang="id-ID" sz="4800" dirty="0" smtClean="0">
                <a:solidFill>
                  <a:srgbClr val="FF0000"/>
                </a:solidFill>
              </a:rPr>
              <a:t> n </a:t>
            </a:r>
            <a:r>
              <a:rPr lang="en-US" altLang="id-ID" sz="4800" dirty="0" err="1" smtClean="0">
                <a:solidFill>
                  <a:srgbClr val="FF0000"/>
                </a:solidFill>
              </a:rPr>
              <a:t>secara</a:t>
            </a:r>
            <a:r>
              <a:rPr lang="en-US" altLang="id-ID" sz="4800" dirty="0" smtClean="0">
                <a:solidFill>
                  <a:srgbClr val="FF0000"/>
                </a:solidFill>
              </a:rPr>
              <a:t> </a:t>
            </a:r>
            <a:r>
              <a:rPr lang="en-US" altLang="id-ID" sz="4800" dirty="0" err="1" smtClean="0">
                <a:solidFill>
                  <a:srgbClr val="FF0000"/>
                </a:solidFill>
              </a:rPr>
              <a:t>Umum</a:t>
            </a:r>
            <a:endParaRPr lang="en-US" altLang="id-ID" sz="4800" dirty="0" smtClean="0">
              <a:solidFill>
                <a:srgbClr val="FF0000"/>
              </a:solidFill>
            </a:endParaRP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5307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err="1" smtClean="0"/>
              <a:t>Diberikan</a:t>
            </a:r>
            <a:r>
              <a:rPr lang="en-US" altLang="id-ID" sz="2400" dirty="0" smtClean="0"/>
              <a:t> </a:t>
            </a:r>
            <a:r>
              <a:rPr lang="en-US" altLang="id-ID" sz="2400" dirty="0" smtClean="0">
                <a:solidFill>
                  <a:srgbClr val="FF0000"/>
                </a:solidFill>
              </a:rPr>
              <a:t>n+1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titik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200" dirty="0" err="1" smtClean="0">
                <a:solidFill>
                  <a:srgbClr val="FF0000"/>
                </a:solidFill>
              </a:rPr>
              <a:t>Polinomial</a:t>
            </a:r>
            <a:r>
              <a:rPr lang="en-US" altLang="id-ID" sz="2200" dirty="0" smtClean="0"/>
              <a:t> yang </a:t>
            </a:r>
            <a:r>
              <a:rPr lang="en-US" altLang="id-ID" sz="2200" dirty="0" err="1" smtClean="0"/>
              <a:t>menginterpolasi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semua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titik</a:t>
            </a:r>
            <a:r>
              <a:rPr lang="en-US" altLang="id-ID" sz="2200" dirty="0" smtClean="0"/>
              <a:t> </a:t>
            </a:r>
            <a:r>
              <a:rPr lang="en-US" altLang="id-ID" sz="2200" dirty="0" err="1" smtClean="0"/>
              <a:t>adalah</a:t>
            </a:r>
            <a:r>
              <a:rPr lang="en-US" altLang="id-ID" sz="2200" dirty="0" smtClean="0"/>
              <a:t> :</a:t>
            </a:r>
            <a:r>
              <a:rPr lang="en-US" altLang="id-ID" sz="2400" dirty="0" smtClean="0"/>
              <a:t> 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4149725" y="1676400"/>
          <a:ext cx="4229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4" imgW="2247900" imgH="228600" progId="Equation.3">
                  <p:embed/>
                </p:oleObj>
              </mc:Choice>
              <mc:Fallback>
                <p:oleObj name="Equation" r:id="rId4" imgW="2247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676400"/>
                        <a:ext cx="4229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533400" y="2819400"/>
          <a:ext cx="8116888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6" imgW="4038600" imgH="1143000" progId="Equation.3">
                  <p:embed/>
                </p:oleObj>
              </mc:Choice>
              <mc:Fallback>
                <p:oleObj name="Equation" r:id="rId6" imgW="4038600" imgH="114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116888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296D5E-76C6-4DD1-AB81-07E3F3A697A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id-ID" sz="10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>
                <a:solidFill>
                  <a:srgbClr val="FF0000"/>
                </a:solidFill>
              </a:rPr>
              <a:t>Beda </a:t>
            </a:r>
            <a:r>
              <a:rPr lang="en-US" altLang="id-ID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dirty="0" smtClean="0">
                <a:solidFill>
                  <a:srgbClr val="FF0000"/>
                </a:solidFill>
              </a:rPr>
              <a:t> Newton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95425"/>
            <a:ext cx="8653462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C1427A-2F34-45FB-9985-FC8B1E0DCA02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id-ID" sz="10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-3657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dirty="0" smtClean="0">
                <a:solidFill>
                  <a:srgbClr val="FF0000"/>
                </a:solidFill>
              </a:rPr>
              <a:t> Beda </a:t>
            </a:r>
            <a:r>
              <a:rPr lang="en-US" altLang="id-ID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dirty="0" smtClean="0">
                <a:solidFill>
                  <a:srgbClr val="FF0000"/>
                </a:solidFill>
              </a:rPr>
              <a:t> Newton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471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61694"/>
              </p:ext>
            </p:extLst>
          </p:nvPr>
        </p:nvGraphicFramePr>
        <p:xfrm>
          <a:off x="800100" y="3237705"/>
          <a:ext cx="7543800" cy="1752601"/>
        </p:xfrm>
        <a:graphic>
          <a:graphicData uri="http://schemas.openxmlformats.org/drawingml/2006/table">
            <a:tbl>
              <a:tblPr/>
              <a:tblGrid>
                <a:gridCol w="838200"/>
                <a:gridCol w="1295400"/>
                <a:gridCol w="1676400"/>
                <a:gridCol w="1600200"/>
                <a:gridCol w="2133600"/>
              </a:tblGrid>
              <a:tr h="38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x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F[ 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F[  , 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F[ ,  , 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F[ , , ,]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F[x0]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11" name="Object 4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6880388"/>
              </p:ext>
            </p:extLst>
          </p:nvPr>
        </p:nvGraphicFramePr>
        <p:xfrm>
          <a:off x="948070" y="5081587"/>
          <a:ext cx="67056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Equation" r:id="rId4" imgW="2438400" imgH="508000" progId="Equation.3">
                  <p:embed/>
                </p:oleObj>
              </mc:Choice>
              <mc:Fallback>
                <p:oleObj name="Equation" r:id="rId4" imgW="2438400" imgH="508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70" y="5081587"/>
                        <a:ext cx="67056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798"/>
            <a:ext cx="87630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121E2-5A2F-427B-85E0-C5D57BEE0A0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id-ID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id-ID" sz="4300" dirty="0" smtClean="0"/>
              <a:t/>
            </a:r>
            <a:br>
              <a:rPr lang="en-US" altLang="id-ID" sz="4300" dirty="0" smtClean="0"/>
            </a:br>
            <a:r>
              <a:rPr lang="en-US" altLang="id-ID" sz="5100" dirty="0" smtClean="0"/>
              <a:t/>
            </a:r>
            <a:br>
              <a:rPr lang="en-US" altLang="id-ID" sz="5100" dirty="0" smtClean="0"/>
            </a:br>
            <a:r>
              <a:rPr lang="en-US" altLang="id-ID" sz="4400" b="1" dirty="0" err="1" smtClean="0"/>
              <a:t>Pendahuluan</a:t>
            </a:r>
            <a:r>
              <a:rPr lang="en-US" altLang="id-ID" sz="4400" b="1" dirty="0" smtClean="0"/>
              <a:t> </a:t>
            </a:r>
            <a:r>
              <a:rPr lang="en-US" altLang="id-ID" sz="4400" b="1" dirty="0" err="1" smtClean="0"/>
              <a:t>Interpolasi</a:t>
            </a:r>
            <a:endParaRPr lang="en-US" altLang="id-ID" sz="4400" b="1" dirty="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467600" cy="2978150"/>
          </a:xfrm>
        </p:spPr>
        <p:txBody>
          <a:bodyPr/>
          <a:lstStyle/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 smtClean="0"/>
              <a:t>Pengantar</a:t>
            </a:r>
            <a:endParaRPr lang="en-US" altLang="id-ID" sz="2600" dirty="0" smtClean="0"/>
          </a:p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 smtClean="0"/>
              <a:t>Masalah</a:t>
            </a:r>
            <a:r>
              <a:rPr lang="en-US" altLang="id-ID" sz="2600" dirty="0" smtClean="0"/>
              <a:t> </a:t>
            </a:r>
            <a:r>
              <a:rPr lang="en-US" altLang="id-ID" sz="2600" dirty="0" err="1" smtClean="0"/>
              <a:t>Interpolasi</a:t>
            </a:r>
            <a:endParaRPr lang="en-US" altLang="id-ID" sz="2600" dirty="0" smtClean="0"/>
          </a:p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 smtClean="0"/>
              <a:t>Interpolasi</a:t>
            </a:r>
            <a:r>
              <a:rPr lang="en-US" altLang="id-ID" sz="2600" dirty="0"/>
              <a:t> </a:t>
            </a:r>
            <a:r>
              <a:rPr lang="en-US" altLang="id-ID" sz="2600" dirty="0" smtClean="0"/>
              <a:t>Newton</a:t>
            </a:r>
            <a:endParaRPr lang="en-US" altLang="id-ID" sz="2600" dirty="0"/>
          </a:p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/>
              <a:t>Interpolasi</a:t>
            </a:r>
            <a:r>
              <a:rPr lang="en-US" altLang="id-ID" sz="2600" dirty="0"/>
              <a:t> </a:t>
            </a:r>
            <a:r>
              <a:rPr lang="en-US" altLang="id-ID" sz="2600" dirty="0" smtClean="0"/>
              <a:t>Lagrange</a:t>
            </a:r>
          </a:p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 smtClean="0"/>
              <a:t>Interpolasi</a:t>
            </a:r>
            <a:r>
              <a:rPr lang="en-US" altLang="id-ID" sz="2600" dirty="0" smtClean="0"/>
              <a:t> Spline</a:t>
            </a:r>
          </a:p>
          <a:p>
            <a:pPr marL="441325" indent="-365125" algn="l" eaLnBrk="1" hangingPunct="1">
              <a:buFont typeface="Wingdings" panose="05000000000000000000" pitchFamily="2" charset="2"/>
              <a:buChar char="p"/>
            </a:pPr>
            <a:r>
              <a:rPr lang="en-US" altLang="id-ID" sz="2600" dirty="0" err="1" smtClean="0"/>
              <a:t>Interpolasi</a:t>
            </a:r>
            <a:r>
              <a:rPr lang="en-US" altLang="id-ID" sz="2600" dirty="0" smtClean="0"/>
              <a:t> </a:t>
            </a:r>
            <a:r>
              <a:rPr lang="en-US" sz="2400" dirty="0" smtClean="0">
                <a:latin typeface="Arial"/>
              </a:rPr>
              <a:t>Neville</a:t>
            </a:r>
            <a:endParaRPr lang="en-US" altLang="id-ID" sz="2600" dirty="0"/>
          </a:p>
          <a:p>
            <a:pPr marL="76200" algn="l" eaLnBrk="1" hangingPunct="1"/>
            <a:endParaRPr lang="en-US" altLang="id-ID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84E05-EE45-4998-86CF-4D6FD616FB1C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id-ID" sz="10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> Beda </a:t>
            </a:r>
            <a:r>
              <a:rPr lang="en-US" altLang="id-ID" sz="4000" b="1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> Newton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 </a:t>
            </a:r>
          </a:p>
        </p:txBody>
      </p:sp>
      <p:graphicFrame>
        <p:nvGraphicFramePr>
          <p:cNvPr id="349188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981200" cy="2782888"/>
        </p:xfrm>
        <a:graphic>
          <a:graphicData uri="http://schemas.openxmlformats.org/drawingml/2006/table">
            <a:tbl>
              <a:tblPr/>
              <a:tblGrid>
                <a:gridCol w="992188"/>
                <a:gridCol w="989012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24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4838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9206" name="Group 22"/>
          <p:cNvGraphicFramePr>
            <a:graphicFrameLocks noGrp="1"/>
          </p:cNvGraphicFramePr>
          <p:nvPr/>
        </p:nvGraphicFramePr>
        <p:xfrm>
          <a:off x="609600" y="1524000"/>
          <a:ext cx="5562600" cy="1828801"/>
        </p:xfrm>
        <a:graphic>
          <a:graphicData uri="http://schemas.openxmlformats.org/drawingml/2006/table">
            <a:tbl>
              <a:tblPr/>
              <a:tblGrid>
                <a:gridCol w="1390650"/>
                <a:gridCol w="1390650"/>
                <a:gridCol w="1390650"/>
                <a:gridCol w="1390650"/>
              </a:tblGrid>
              <a:tr h="496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34866" name="Text Box 49"/>
          <p:cNvSpPr txBox="1">
            <a:spLocks noChangeArrowheads="1"/>
          </p:cNvSpPr>
          <p:nvPr/>
        </p:nvSpPr>
        <p:spPr bwMode="auto">
          <a:xfrm>
            <a:off x="381000" y="3810000"/>
            <a:ext cx="6324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dirty="0" err="1" smtClean="0">
                <a:solidFill>
                  <a:srgbClr val="0000FF"/>
                </a:solidFill>
              </a:rPr>
              <a:t>Entri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dari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tabel</a:t>
            </a:r>
            <a:r>
              <a:rPr lang="en-US" altLang="id-ID" dirty="0" smtClean="0">
                <a:solidFill>
                  <a:srgbClr val="0000FF"/>
                </a:solidFill>
              </a:rPr>
              <a:t> Beda </a:t>
            </a:r>
            <a:r>
              <a:rPr lang="en-US" altLang="id-ID" dirty="0" err="1" smtClean="0">
                <a:solidFill>
                  <a:srgbClr val="0000FF"/>
                </a:solidFill>
              </a:rPr>
              <a:t>Hingga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diperoleh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dari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tabel</a:t>
            </a:r>
            <a:r>
              <a:rPr lang="en-US" altLang="id-ID" dirty="0" smtClean="0">
                <a:solidFill>
                  <a:srgbClr val="0000FF"/>
                </a:solidFill>
              </a:rPr>
              <a:t> data </a:t>
            </a:r>
            <a:r>
              <a:rPr lang="en-US" altLang="id-ID" dirty="0" err="1" smtClean="0">
                <a:solidFill>
                  <a:srgbClr val="0000FF"/>
                </a:solidFill>
              </a:rPr>
              <a:t>menggunakan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operasi</a:t>
            </a:r>
            <a:r>
              <a:rPr lang="en-US" altLang="id-ID" dirty="0" smtClean="0">
                <a:solidFill>
                  <a:srgbClr val="0000FF"/>
                </a:solidFill>
              </a:rPr>
              <a:t> </a:t>
            </a:r>
            <a:r>
              <a:rPr lang="en-US" altLang="id-ID" dirty="0" err="1" smtClean="0">
                <a:solidFill>
                  <a:srgbClr val="0000FF"/>
                </a:solidFill>
              </a:rPr>
              <a:t>sederhana</a:t>
            </a:r>
            <a:r>
              <a:rPr lang="en-US" altLang="id-ID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d-ID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419D8-66FE-4C2A-8967-B52A568DD6BC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id-ID" sz="1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b="1" dirty="0" smtClean="0">
                <a:solidFill>
                  <a:srgbClr val="FF0000"/>
                </a:solidFill>
              </a:rPr>
              <a:t> Beda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b="1" dirty="0" smtClean="0">
                <a:solidFill>
                  <a:srgbClr val="FF0000"/>
                </a:solidFill>
              </a:rPr>
              <a:t> Newton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51236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522413" cy="1955800"/>
        </p:xfrm>
        <a:graphic>
          <a:graphicData uri="http://schemas.openxmlformats.org/drawingml/2006/table">
            <a:tbl>
              <a:tblPr/>
              <a:tblGrid>
                <a:gridCol w="762000"/>
                <a:gridCol w="7604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36886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76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12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73312"/>
              </p:ext>
            </p:extLst>
          </p:nvPr>
        </p:nvGraphicFramePr>
        <p:xfrm>
          <a:off x="609600" y="1600200"/>
          <a:ext cx="5486400" cy="1981201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 smtClean="0"/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lang="en-US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lang="en-US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6914" name="Text Box 49"/>
          <p:cNvSpPr txBox="1">
            <a:spLocks noChangeArrowheads="1"/>
          </p:cNvSpPr>
          <p:nvPr/>
        </p:nvSpPr>
        <p:spPr bwMode="auto">
          <a:xfrm>
            <a:off x="609600" y="3652838"/>
            <a:ext cx="7924800" cy="28931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dirty="0" err="1" smtClean="0">
                <a:solidFill>
                  <a:srgbClr val="FF0000"/>
                </a:solidFill>
              </a:rPr>
              <a:t>Dua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kolom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pertama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dari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adalah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kolom</a:t>
            </a:r>
            <a:r>
              <a:rPr lang="en-US" altLang="id-ID" dirty="0" smtClean="0">
                <a:solidFill>
                  <a:srgbClr val="FF0000"/>
                </a:solidFill>
              </a:rPr>
              <a:t> data.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dirty="0" err="1" smtClean="0">
                <a:solidFill>
                  <a:srgbClr val="3333FF"/>
                </a:solidFill>
              </a:rPr>
              <a:t>Kolom</a:t>
            </a:r>
            <a:r>
              <a:rPr lang="en-US" altLang="id-ID" dirty="0" smtClean="0">
                <a:solidFill>
                  <a:srgbClr val="3333FF"/>
                </a:solidFill>
              </a:rPr>
              <a:t> </a:t>
            </a:r>
            <a:r>
              <a:rPr lang="en-US" altLang="id-ID" dirty="0" err="1" smtClean="0">
                <a:solidFill>
                  <a:srgbClr val="3333FF"/>
                </a:solidFill>
              </a:rPr>
              <a:t>ketiga</a:t>
            </a:r>
            <a:r>
              <a:rPr lang="en-US" altLang="id-ID" dirty="0" smtClean="0">
                <a:solidFill>
                  <a:srgbClr val="3333FF"/>
                </a:solidFill>
              </a:rPr>
              <a:t>: </a:t>
            </a:r>
            <a:r>
              <a:rPr lang="en-US" altLang="id-ID" dirty="0" err="1" smtClean="0">
                <a:solidFill>
                  <a:srgbClr val="3333FF"/>
                </a:solidFill>
              </a:rPr>
              <a:t>Perbedaan</a:t>
            </a:r>
            <a:r>
              <a:rPr lang="en-US" altLang="id-ID" dirty="0" smtClean="0">
                <a:solidFill>
                  <a:srgbClr val="3333FF"/>
                </a:solidFill>
              </a:rPr>
              <a:t> </a:t>
            </a:r>
            <a:r>
              <a:rPr lang="en-US" altLang="id-ID" dirty="0" err="1" smtClean="0">
                <a:solidFill>
                  <a:srgbClr val="3333FF"/>
                </a:solidFill>
              </a:rPr>
              <a:t>urutan</a:t>
            </a:r>
            <a:r>
              <a:rPr lang="en-US" altLang="id-ID" dirty="0" smtClean="0">
                <a:solidFill>
                  <a:srgbClr val="3333FF"/>
                </a:solidFill>
              </a:rPr>
              <a:t> </a:t>
            </a:r>
            <a:r>
              <a:rPr lang="en-US" altLang="id-ID" dirty="0" err="1" smtClean="0">
                <a:solidFill>
                  <a:srgbClr val="3333FF"/>
                </a:solidFill>
              </a:rPr>
              <a:t>pertama</a:t>
            </a:r>
            <a:r>
              <a:rPr lang="en-US" altLang="id-ID" dirty="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dirty="0" err="1" smtClean="0">
                <a:solidFill>
                  <a:srgbClr val="7030A0"/>
                </a:solidFill>
              </a:rPr>
              <a:t>Kolom</a:t>
            </a:r>
            <a:r>
              <a:rPr lang="en-US" altLang="id-ID" dirty="0" smtClean="0">
                <a:solidFill>
                  <a:srgbClr val="7030A0"/>
                </a:solidFill>
              </a:rPr>
              <a:t> </a:t>
            </a:r>
            <a:r>
              <a:rPr lang="en-US" altLang="id-ID" dirty="0" err="1" smtClean="0">
                <a:solidFill>
                  <a:srgbClr val="7030A0"/>
                </a:solidFill>
              </a:rPr>
              <a:t>keempat</a:t>
            </a:r>
            <a:r>
              <a:rPr lang="en-US" altLang="id-ID" dirty="0" smtClean="0">
                <a:solidFill>
                  <a:srgbClr val="7030A0"/>
                </a:solidFill>
              </a:rPr>
              <a:t>: </a:t>
            </a:r>
            <a:r>
              <a:rPr lang="en-US" altLang="id-ID" dirty="0" err="1" smtClean="0">
                <a:solidFill>
                  <a:srgbClr val="7030A0"/>
                </a:solidFill>
              </a:rPr>
              <a:t>Perbedaan</a:t>
            </a:r>
            <a:r>
              <a:rPr lang="en-US" altLang="id-ID" dirty="0" smtClean="0">
                <a:solidFill>
                  <a:srgbClr val="7030A0"/>
                </a:solidFill>
              </a:rPr>
              <a:t> </a:t>
            </a:r>
            <a:r>
              <a:rPr lang="en-US" altLang="id-ID" dirty="0" err="1" smtClean="0">
                <a:solidFill>
                  <a:srgbClr val="7030A0"/>
                </a:solidFill>
              </a:rPr>
              <a:t>urutan</a:t>
            </a:r>
            <a:r>
              <a:rPr lang="en-US" altLang="id-ID" dirty="0" smtClean="0">
                <a:solidFill>
                  <a:srgbClr val="7030A0"/>
                </a:solidFill>
              </a:rPr>
              <a:t> </a:t>
            </a:r>
            <a:r>
              <a:rPr lang="en-US" altLang="id-ID" dirty="0" err="1" smtClean="0">
                <a:solidFill>
                  <a:srgbClr val="7030A0"/>
                </a:solidFill>
              </a:rPr>
              <a:t>kedua</a:t>
            </a:r>
            <a:r>
              <a:rPr lang="en-US" altLang="id-ID" dirty="0" smtClean="0">
                <a:solidFill>
                  <a:srgbClr val="7030A0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DFF62-A6E4-4D00-8BCD-7071FC0F3155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id-ID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b="1" dirty="0" smtClean="0">
                <a:solidFill>
                  <a:srgbClr val="FF0000"/>
                </a:solidFill>
              </a:rPr>
              <a:t> Beda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b="1" dirty="0" smtClean="0">
                <a:solidFill>
                  <a:srgbClr val="FF0000"/>
                </a:solidFill>
              </a:rPr>
              <a:t> Newton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53284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/>
                <a:gridCol w="760413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pic>
        <p:nvPicPr>
          <p:cNvPr id="38934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5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3303" name="Group 23"/>
          <p:cNvGraphicFramePr>
            <a:graphicFrameLocks noGrp="1"/>
          </p:cNvGraphicFramePr>
          <p:nvPr/>
        </p:nvGraphicFramePr>
        <p:xfrm>
          <a:off x="609600" y="1905000"/>
          <a:ext cx="4724400" cy="1382713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76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38963" name="Rectangle 50"/>
          <p:cNvSpPr>
            <a:spLocks noChangeArrowheads="1"/>
          </p:cNvSpPr>
          <p:nvPr/>
        </p:nvSpPr>
        <p:spPr bwMode="auto">
          <a:xfrm>
            <a:off x="914400" y="2286000"/>
            <a:ext cx="1676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38964" name="Line 51"/>
          <p:cNvSpPr>
            <a:spLocks noChangeShapeType="1"/>
          </p:cNvSpPr>
          <p:nvPr/>
        </p:nvSpPr>
        <p:spPr bwMode="auto">
          <a:xfrm flipH="1">
            <a:off x="1600200" y="2971800"/>
            <a:ext cx="7620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65" name="Object 5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3588" y="3890963"/>
          <a:ext cx="17224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Equation" r:id="rId6" imgW="875920" imgH="393529" progId="Equation.3">
                  <p:embed/>
                </p:oleObj>
              </mc:Choice>
              <mc:Fallback>
                <p:oleObj name="Equation" r:id="rId6" imgW="875920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890963"/>
                        <a:ext cx="17224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6" name="Rectangle 53"/>
          <p:cNvSpPr>
            <a:spLocks noChangeArrowheads="1"/>
          </p:cNvSpPr>
          <p:nvPr/>
        </p:nvSpPr>
        <p:spPr bwMode="auto">
          <a:xfrm>
            <a:off x="533400" y="3886200"/>
            <a:ext cx="40386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38967" name="Line 54"/>
          <p:cNvSpPr>
            <a:spLocks noChangeShapeType="1"/>
          </p:cNvSpPr>
          <p:nvPr/>
        </p:nvSpPr>
        <p:spPr bwMode="auto">
          <a:xfrm flipV="1">
            <a:off x="2590800" y="2514600"/>
            <a:ext cx="762000" cy="17526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968" name="Object 55"/>
          <p:cNvGraphicFramePr>
            <a:graphicFrameLocks noChangeAspect="1"/>
          </p:cNvGraphicFramePr>
          <p:nvPr/>
        </p:nvGraphicFramePr>
        <p:xfrm>
          <a:off x="609600" y="4800600"/>
          <a:ext cx="3505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8" imgW="1524000" imgH="431800" progId="Equation.3">
                  <p:embed/>
                </p:oleObj>
              </mc:Choice>
              <mc:Fallback>
                <p:oleObj name="Equation" r:id="rId8" imgW="1524000" imgH="431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35052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3D3BEF-9112-4DFE-B9EB-2D0BFC153A92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id-ID" sz="10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b="1" dirty="0" smtClean="0">
                <a:solidFill>
                  <a:srgbClr val="FF0000"/>
                </a:solidFill>
              </a:rPr>
              <a:t> Beda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b="1" dirty="0" smtClean="0">
                <a:solidFill>
                  <a:srgbClr val="FF0000"/>
                </a:solidFill>
              </a:rPr>
              <a:t> Newton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 </a:t>
            </a: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/>
                <a:gridCol w="760413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pic>
        <p:nvPicPr>
          <p:cNvPr id="40982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5351" name="Group 23"/>
          <p:cNvGraphicFramePr>
            <a:graphicFrameLocks noGrp="1"/>
          </p:cNvGraphicFramePr>
          <p:nvPr/>
        </p:nvGraphicFramePr>
        <p:xfrm>
          <a:off x="609600" y="1905000"/>
          <a:ext cx="4724400" cy="1382713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76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41013" name="Rectangle 60"/>
          <p:cNvSpPr>
            <a:spLocks noChangeArrowheads="1"/>
          </p:cNvSpPr>
          <p:nvPr/>
        </p:nvSpPr>
        <p:spPr bwMode="auto">
          <a:xfrm>
            <a:off x="914400" y="2667000"/>
            <a:ext cx="1676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1014" name="Line 61"/>
          <p:cNvSpPr>
            <a:spLocks noChangeShapeType="1"/>
          </p:cNvSpPr>
          <p:nvPr/>
        </p:nvSpPr>
        <p:spPr bwMode="auto">
          <a:xfrm flipH="1">
            <a:off x="16002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15" name="Object 6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3588" y="3914775"/>
          <a:ext cx="17224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1" name="Equation" r:id="rId6" imgW="939392" imgH="393529" progId="Equation.3">
                  <p:embed/>
                </p:oleObj>
              </mc:Choice>
              <mc:Fallback>
                <p:oleObj name="Equation" r:id="rId6" imgW="939392" imgH="39352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914775"/>
                        <a:ext cx="17224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6" name="Rectangle 63"/>
          <p:cNvSpPr>
            <a:spLocks noChangeArrowheads="1"/>
          </p:cNvSpPr>
          <p:nvPr/>
        </p:nvSpPr>
        <p:spPr bwMode="auto">
          <a:xfrm>
            <a:off x="685800" y="3886200"/>
            <a:ext cx="4267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1017" name="Line 64"/>
          <p:cNvSpPr>
            <a:spLocks noChangeShapeType="1"/>
          </p:cNvSpPr>
          <p:nvPr/>
        </p:nvSpPr>
        <p:spPr bwMode="auto">
          <a:xfrm flipV="1">
            <a:off x="2514600" y="2819400"/>
            <a:ext cx="762000" cy="10668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1018" name="Object 65"/>
          <p:cNvGraphicFramePr>
            <a:graphicFrameLocks noChangeAspect="1"/>
          </p:cNvGraphicFramePr>
          <p:nvPr/>
        </p:nvGraphicFramePr>
        <p:xfrm>
          <a:off x="762000" y="4876800"/>
          <a:ext cx="3505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2" name="Equation" r:id="rId8" imgW="1524000" imgH="431800" progId="Equation.3">
                  <p:embed/>
                </p:oleObj>
              </mc:Choice>
              <mc:Fallback>
                <p:oleObj name="Equation" r:id="rId8" imgW="1524000" imgH="431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5052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67B6D3-9EA2-4B19-9AE9-BB82BE9CCC9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id-ID" sz="1000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b="1" dirty="0" smtClean="0">
                <a:solidFill>
                  <a:srgbClr val="FF0000"/>
                </a:solidFill>
              </a:rPr>
              <a:t> Beda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Hingga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 </a:t>
            </a:r>
          </a:p>
        </p:txBody>
      </p:sp>
      <p:graphicFrame>
        <p:nvGraphicFramePr>
          <p:cNvPr id="357380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/>
                <a:gridCol w="760413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43030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7399" name="Group 23"/>
          <p:cNvGraphicFramePr>
            <a:graphicFrameLocks noGrp="1"/>
          </p:cNvGraphicFramePr>
          <p:nvPr/>
        </p:nvGraphicFramePr>
        <p:xfrm>
          <a:off x="609600" y="1905000"/>
          <a:ext cx="4724400" cy="1382713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76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33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61" name="Object 6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4191000"/>
          <a:ext cx="1676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9" name="Equation" r:id="rId6" imgW="850531" imgH="418918" progId="Equation.3">
                  <p:embed/>
                </p:oleObj>
              </mc:Choice>
              <mc:Fallback>
                <p:oleObj name="Equation" r:id="rId6" imgW="850531" imgH="418918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676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2" name="Rectangle 61"/>
          <p:cNvSpPr>
            <a:spLocks noChangeArrowheads="1"/>
          </p:cNvSpPr>
          <p:nvPr/>
        </p:nvSpPr>
        <p:spPr bwMode="auto">
          <a:xfrm>
            <a:off x="609600" y="2286000"/>
            <a:ext cx="3505200" cy="1066800"/>
          </a:xfrm>
          <a:prstGeom prst="rect">
            <a:avLst/>
          </a:prstGeom>
          <a:noFill/>
          <a:ln w="57150">
            <a:solidFill>
              <a:srgbClr val="0000FF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3063" name="Rectangle 62"/>
          <p:cNvSpPr>
            <a:spLocks noChangeArrowheads="1"/>
          </p:cNvSpPr>
          <p:nvPr/>
        </p:nvSpPr>
        <p:spPr bwMode="auto">
          <a:xfrm>
            <a:off x="685800" y="4038600"/>
            <a:ext cx="5181600" cy="213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3064" name="Line 63"/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Line 64"/>
          <p:cNvSpPr>
            <a:spLocks noChangeShapeType="1"/>
          </p:cNvSpPr>
          <p:nvPr/>
        </p:nvSpPr>
        <p:spPr bwMode="auto">
          <a:xfrm flipV="1">
            <a:off x="2743200" y="2590800"/>
            <a:ext cx="1905000" cy="19050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066" name="Object 65"/>
          <p:cNvGraphicFramePr>
            <a:graphicFrameLocks noChangeAspect="1"/>
          </p:cNvGraphicFramePr>
          <p:nvPr/>
        </p:nvGraphicFramePr>
        <p:xfrm>
          <a:off x="838200" y="4953000"/>
          <a:ext cx="4791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0" name="Equation" r:id="rId8" imgW="2082800" imgH="431800" progId="Equation.3">
                  <p:embed/>
                </p:oleObj>
              </mc:Choice>
              <mc:Fallback>
                <p:oleObj name="Equation" r:id="rId8" imgW="2082800" imgH="431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47910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3E80B-266B-404B-B414-C580586C5F4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id-ID" sz="10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b="1" dirty="0" smtClean="0">
                <a:solidFill>
                  <a:srgbClr val="FF0000"/>
                </a:solidFill>
              </a:rPr>
              <a:t> Beda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3213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59428" name="Group 4"/>
          <p:cNvGraphicFramePr>
            <a:graphicFrameLocks noGrp="1"/>
          </p:cNvGraphicFramePr>
          <p:nvPr>
            <p:ph sz="quarter" idx="2"/>
          </p:nvPr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/>
                <a:gridCol w="760413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45078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9447" name="Group 23"/>
          <p:cNvGraphicFramePr>
            <a:graphicFrameLocks noGrp="1"/>
          </p:cNvGraphicFramePr>
          <p:nvPr/>
        </p:nvGraphicFramePr>
        <p:xfrm>
          <a:off x="609600" y="1905000"/>
          <a:ext cx="4724400" cy="1382713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76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35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07" name="Object 5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4579938"/>
          <a:ext cx="6477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6" imgW="2273300" imgH="215900" progId="Equation.3">
                  <p:embed/>
                </p:oleObj>
              </mc:Choice>
              <mc:Fallback>
                <p:oleObj name="Equation" r:id="rId6" imgW="2273300" imgH="2159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9938"/>
                        <a:ext cx="6477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8" name="Line 51"/>
          <p:cNvSpPr>
            <a:spLocks noChangeShapeType="1"/>
          </p:cNvSpPr>
          <p:nvPr/>
        </p:nvSpPr>
        <p:spPr bwMode="auto">
          <a:xfrm>
            <a:off x="2590800" y="2438400"/>
            <a:ext cx="76200" cy="228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09" name="Line 52"/>
          <p:cNvSpPr>
            <a:spLocks noChangeShapeType="1"/>
          </p:cNvSpPr>
          <p:nvPr/>
        </p:nvSpPr>
        <p:spPr bwMode="auto">
          <a:xfrm>
            <a:off x="3429000" y="2514600"/>
            <a:ext cx="0" cy="2133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0" name="Line 53"/>
          <p:cNvSpPr>
            <a:spLocks noChangeShapeType="1"/>
          </p:cNvSpPr>
          <p:nvPr/>
        </p:nvSpPr>
        <p:spPr bwMode="auto">
          <a:xfrm>
            <a:off x="5029200" y="2514600"/>
            <a:ext cx="76200" cy="2057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1" name="Line 54"/>
          <p:cNvSpPr>
            <a:spLocks noChangeShapeType="1"/>
          </p:cNvSpPr>
          <p:nvPr/>
        </p:nvSpPr>
        <p:spPr bwMode="auto">
          <a:xfrm>
            <a:off x="838200" y="2514600"/>
            <a:ext cx="0" cy="28956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2" name="Line 55"/>
          <p:cNvSpPr>
            <a:spLocks noChangeShapeType="1"/>
          </p:cNvSpPr>
          <p:nvPr/>
        </p:nvSpPr>
        <p:spPr bwMode="auto">
          <a:xfrm>
            <a:off x="838200" y="5410200"/>
            <a:ext cx="54102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3" name="Line 56"/>
          <p:cNvSpPr>
            <a:spLocks noChangeShapeType="1"/>
          </p:cNvSpPr>
          <p:nvPr/>
        </p:nvSpPr>
        <p:spPr bwMode="auto">
          <a:xfrm flipV="1">
            <a:off x="4419600" y="5105400"/>
            <a:ext cx="0" cy="3048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4" name="Line 57"/>
          <p:cNvSpPr>
            <a:spLocks noChangeShapeType="1"/>
          </p:cNvSpPr>
          <p:nvPr/>
        </p:nvSpPr>
        <p:spPr bwMode="auto">
          <a:xfrm flipV="1">
            <a:off x="6172200" y="5029200"/>
            <a:ext cx="0" cy="4572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5" name="Oval 58"/>
          <p:cNvSpPr>
            <a:spLocks noChangeArrowheads="1"/>
          </p:cNvSpPr>
          <p:nvPr/>
        </p:nvSpPr>
        <p:spPr bwMode="auto">
          <a:xfrm>
            <a:off x="762000" y="2286000"/>
            <a:ext cx="609600" cy="381000"/>
          </a:xfrm>
          <a:prstGeom prst="ellips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5116" name="Oval 59"/>
          <p:cNvSpPr>
            <a:spLocks noChangeArrowheads="1"/>
          </p:cNvSpPr>
          <p:nvPr/>
        </p:nvSpPr>
        <p:spPr bwMode="auto">
          <a:xfrm>
            <a:off x="914400" y="2667000"/>
            <a:ext cx="609600" cy="381000"/>
          </a:xfrm>
          <a:prstGeom prst="ellips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45117" name="Line 60"/>
          <p:cNvSpPr>
            <a:spLocks noChangeShapeType="1"/>
          </p:cNvSpPr>
          <p:nvPr/>
        </p:nvSpPr>
        <p:spPr bwMode="auto">
          <a:xfrm flipH="1">
            <a:off x="990600" y="3048000"/>
            <a:ext cx="76200" cy="26670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8" name="Line 61"/>
          <p:cNvSpPr>
            <a:spLocks noChangeShapeType="1"/>
          </p:cNvSpPr>
          <p:nvPr/>
        </p:nvSpPr>
        <p:spPr bwMode="auto">
          <a:xfrm>
            <a:off x="1066800" y="5715000"/>
            <a:ext cx="61722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19" name="Line 62"/>
          <p:cNvSpPr>
            <a:spLocks noChangeShapeType="1"/>
          </p:cNvSpPr>
          <p:nvPr/>
        </p:nvSpPr>
        <p:spPr bwMode="auto">
          <a:xfrm flipV="1">
            <a:off x="7239000" y="5181600"/>
            <a:ext cx="0" cy="533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120" name="Rectangle 63"/>
          <p:cNvSpPr>
            <a:spLocks noChangeArrowheads="1"/>
          </p:cNvSpPr>
          <p:nvPr/>
        </p:nvSpPr>
        <p:spPr bwMode="auto">
          <a:xfrm>
            <a:off x="838200" y="5791200"/>
            <a:ext cx="769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b="1" i="1"/>
              <a:t>f</a:t>
            </a:r>
            <a:r>
              <a:rPr lang="en-US" altLang="id-ID" sz="2000" b="1" i="1" baseline="-25000"/>
              <a:t>2</a:t>
            </a:r>
            <a:r>
              <a:rPr lang="en-US" altLang="id-ID" sz="2000" b="1" i="1"/>
              <a:t>(x)</a:t>
            </a:r>
            <a:r>
              <a:rPr lang="en-US" altLang="id-ID" sz="2000"/>
              <a:t>= </a:t>
            </a:r>
            <a:r>
              <a:rPr lang="en-US" altLang="id-ID" sz="2000">
                <a:solidFill>
                  <a:srgbClr val="FF0000"/>
                </a:solidFill>
              </a:rPr>
              <a:t>F[x</a:t>
            </a:r>
            <a:r>
              <a:rPr lang="en-US" altLang="id-ID" sz="2000" baseline="-25000">
                <a:solidFill>
                  <a:srgbClr val="FF0000"/>
                </a:solidFill>
              </a:rPr>
              <a:t>0</a:t>
            </a:r>
            <a:r>
              <a:rPr lang="en-US" altLang="id-ID" sz="2000">
                <a:solidFill>
                  <a:srgbClr val="FF0000"/>
                </a:solidFill>
              </a:rPr>
              <a:t>]+</a:t>
            </a:r>
            <a:r>
              <a:rPr lang="en-US" altLang="id-ID" sz="2000">
                <a:solidFill>
                  <a:schemeClr val="accent1"/>
                </a:solidFill>
              </a:rPr>
              <a:t>F[x</a:t>
            </a:r>
            <a:r>
              <a:rPr lang="en-US" altLang="id-ID" sz="2000" baseline="-25000">
                <a:solidFill>
                  <a:schemeClr val="accent1"/>
                </a:solidFill>
              </a:rPr>
              <a:t>0</a:t>
            </a:r>
            <a:r>
              <a:rPr lang="en-US" altLang="id-ID" sz="2000">
                <a:solidFill>
                  <a:schemeClr val="accent1"/>
                </a:solidFill>
              </a:rPr>
              <a:t>,x</a:t>
            </a:r>
            <a:r>
              <a:rPr lang="en-US" altLang="id-ID" sz="2000" baseline="-25000">
                <a:solidFill>
                  <a:schemeClr val="accent1"/>
                </a:solidFill>
              </a:rPr>
              <a:t>1</a:t>
            </a:r>
            <a:r>
              <a:rPr lang="en-US" altLang="id-ID" sz="2000">
                <a:solidFill>
                  <a:schemeClr val="accent1"/>
                </a:solidFill>
              </a:rPr>
              <a:t>]</a:t>
            </a:r>
            <a:r>
              <a:rPr lang="en-US" altLang="id-ID" sz="2000"/>
              <a:t> (x-x</a:t>
            </a:r>
            <a:r>
              <a:rPr lang="en-US" altLang="id-ID" sz="2000" baseline="-25000"/>
              <a:t>0</a:t>
            </a:r>
            <a:r>
              <a:rPr lang="en-US" altLang="id-ID" sz="2000"/>
              <a:t>)+</a:t>
            </a:r>
            <a:r>
              <a:rPr lang="en-US" altLang="id-ID" sz="2000">
                <a:solidFill>
                  <a:schemeClr val="folHlink"/>
                </a:solidFill>
              </a:rPr>
              <a:t>F[x</a:t>
            </a:r>
            <a:r>
              <a:rPr lang="en-US" altLang="id-ID" sz="2000" baseline="-25000">
                <a:solidFill>
                  <a:schemeClr val="folHlink"/>
                </a:solidFill>
              </a:rPr>
              <a:t>0</a:t>
            </a:r>
            <a:r>
              <a:rPr lang="en-US" altLang="id-ID" sz="2000">
                <a:solidFill>
                  <a:schemeClr val="folHlink"/>
                </a:solidFill>
              </a:rPr>
              <a:t>,x</a:t>
            </a:r>
            <a:r>
              <a:rPr lang="en-US" altLang="id-ID" sz="2000" baseline="-25000">
                <a:solidFill>
                  <a:schemeClr val="folHlink"/>
                </a:solidFill>
              </a:rPr>
              <a:t>1</a:t>
            </a:r>
            <a:r>
              <a:rPr lang="en-US" altLang="id-ID" sz="2000">
                <a:solidFill>
                  <a:schemeClr val="folHlink"/>
                </a:solidFill>
              </a:rPr>
              <a:t>,x</a:t>
            </a:r>
            <a:r>
              <a:rPr lang="en-US" altLang="id-ID" sz="2000" baseline="-25000">
                <a:solidFill>
                  <a:schemeClr val="folHlink"/>
                </a:solidFill>
              </a:rPr>
              <a:t>2</a:t>
            </a:r>
            <a:r>
              <a:rPr lang="en-US" altLang="id-ID" sz="2000">
                <a:solidFill>
                  <a:schemeClr val="folHlink"/>
                </a:solidFill>
              </a:rPr>
              <a:t>]</a:t>
            </a:r>
            <a:r>
              <a:rPr lang="en-US" altLang="id-ID" sz="2000"/>
              <a:t> (x-x</a:t>
            </a:r>
            <a:r>
              <a:rPr lang="en-US" altLang="id-ID" sz="2000" baseline="-25000"/>
              <a:t>0</a:t>
            </a:r>
            <a:r>
              <a:rPr lang="en-US" altLang="id-ID" sz="2000"/>
              <a:t>)(x-x</a:t>
            </a:r>
            <a:r>
              <a:rPr lang="en-US" altLang="id-ID" sz="2000" baseline="-25000"/>
              <a:t>1</a:t>
            </a:r>
            <a:r>
              <a:rPr lang="en-US" altLang="id-ID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C4AFB8-E756-475C-93D4-E4227D7F28BD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id-ID" sz="10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>
                <a:solidFill>
                  <a:srgbClr val="FF0000"/>
                </a:solidFill>
              </a:rPr>
              <a:t>Ada 2 </a:t>
            </a:r>
            <a:r>
              <a:rPr lang="en-US" altLang="id-ID" dirty="0" err="1" smtClean="0">
                <a:solidFill>
                  <a:srgbClr val="FF0000"/>
                </a:solidFill>
              </a:rPr>
              <a:t>Contoh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61476" name="Group 4"/>
          <p:cNvGraphicFramePr>
            <a:graphicFrameLocks noGrp="1"/>
          </p:cNvGraphicFramePr>
          <p:nvPr>
            <p:ph sz="quarter" idx="2"/>
          </p:nvPr>
        </p:nvGraphicFramePr>
        <p:xfrm>
          <a:off x="763588" y="2441575"/>
          <a:ext cx="1674812" cy="2435226"/>
        </p:xfrm>
        <a:graphic>
          <a:graphicData uri="http://schemas.openxmlformats.org/drawingml/2006/table">
            <a:tbl>
              <a:tblPr/>
              <a:tblGrid>
                <a:gridCol w="801687"/>
                <a:gridCol w="873125"/>
              </a:tblGrid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6" name="Text Box 21"/>
          <p:cNvSpPr txBox="1">
            <a:spLocks noChangeArrowheads="1"/>
          </p:cNvSpPr>
          <p:nvPr/>
        </p:nvSpPr>
        <p:spPr bwMode="auto">
          <a:xfrm>
            <a:off x="533400" y="1752600"/>
            <a:ext cx="769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Dapatkan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polinomial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interpolasi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untuk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dua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contoh</a:t>
            </a:r>
            <a:r>
              <a:rPr lang="en-US" altLang="id-ID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361494" name="Group 22"/>
          <p:cNvGraphicFramePr>
            <a:graphicFrameLocks noGrp="1"/>
          </p:cNvGraphicFramePr>
          <p:nvPr>
            <p:ph sz="quarter" idx="3"/>
          </p:nvPr>
        </p:nvGraphicFramePr>
        <p:xfrm>
          <a:off x="6399213" y="2441575"/>
          <a:ext cx="1677987" cy="2411413"/>
        </p:xfrm>
        <a:graphic>
          <a:graphicData uri="http://schemas.openxmlformats.org/drawingml/2006/table">
            <a:tbl>
              <a:tblPr/>
              <a:tblGrid>
                <a:gridCol w="800100"/>
                <a:gridCol w="877887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4" name="Text Box 39"/>
          <p:cNvSpPr txBox="1">
            <a:spLocks noChangeArrowheads="1"/>
          </p:cNvSpPr>
          <p:nvPr/>
        </p:nvSpPr>
        <p:spPr bwMode="auto">
          <a:xfrm>
            <a:off x="1066800" y="5029200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400" dirty="0" err="1" smtClean="0">
                <a:latin typeface="Arial" panose="020B0604020202020204" pitchFamily="34" charset="0"/>
              </a:rPr>
              <a:t>Apa</a:t>
            </a:r>
            <a:r>
              <a:rPr lang="en-US" altLang="id-ID" sz="2400" dirty="0" smtClean="0">
                <a:latin typeface="Arial" panose="020B0604020202020204" pitchFamily="34" charset="0"/>
              </a:rPr>
              <a:t> yang </a:t>
            </a:r>
            <a:r>
              <a:rPr lang="en-US" altLang="id-ID" sz="2400" dirty="0" err="1" smtClean="0">
                <a:latin typeface="Arial" panose="020B0604020202020204" pitchFamily="34" charset="0"/>
              </a:rPr>
              <a:t>Anda</a:t>
            </a:r>
            <a:r>
              <a:rPr lang="en-US" altLang="id-ID" sz="2400" dirty="0" smtClean="0">
                <a:latin typeface="Arial" panose="020B0604020202020204" pitchFamily="34" charset="0"/>
              </a:rPr>
              <a:t> </a:t>
            </a:r>
            <a:r>
              <a:rPr lang="en-US" altLang="id-ID" sz="2400" dirty="0" err="1" smtClean="0">
                <a:latin typeface="Arial" panose="020B0604020202020204" pitchFamily="34" charset="0"/>
              </a:rPr>
              <a:t>amati</a:t>
            </a:r>
            <a:r>
              <a:rPr lang="en-US" altLang="id-ID" sz="2400" dirty="0" smtClean="0">
                <a:latin typeface="Arial" panose="020B0604020202020204" pitchFamily="34" charset="0"/>
              </a:rPr>
              <a:t>?</a:t>
            </a:r>
            <a:endParaRPr lang="en-US" altLang="id-ID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3C0194-F2C9-46BD-8662-A6E6AF4CBA3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id-ID" sz="10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smtClean="0">
                <a:solidFill>
                  <a:srgbClr val="FF0000"/>
                </a:solidFill>
              </a:rPr>
              <a:t>Dari 2 </a:t>
            </a:r>
            <a:r>
              <a:rPr lang="en-US" altLang="id-ID" dirty="0" err="1" smtClean="0">
                <a:solidFill>
                  <a:srgbClr val="FF0000"/>
                </a:solidFill>
              </a:rPr>
              <a:t>Contoh</a:t>
            </a:r>
            <a:r>
              <a:rPr lang="en-US" altLang="id-ID" dirty="0" smtClean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4915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9600" y="4194175"/>
          <a:ext cx="3429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4" name="Equation" r:id="rId4" imgW="2108200" imgH="457200" progId="Equation.3">
                  <p:embed/>
                </p:oleObj>
              </mc:Choice>
              <mc:Fallback>
                <p:oleObj name="Equation" r:id="rId4" imgW="2108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4175"/>
                        <a:ext cx="3429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5" name="Group 5"/>
          <p:cNvGraphicFramePr>
            <a:graphicFrameLocks noGrp="1"/>
          </p:cNvGraphicFramePr>
          <p:nvPr>
            <p:ph sz="quarter" idx="3"/>
          </p:nvPr>
        </p:nvGraphicFramePr>
        <p:xfrm>
          <a:off x="533400" y="1674813"/>
          <a:ext cx="2436813" cy="2414588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8013"/>
                <a:gridCol w="609600"/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3562" name="Group 42"/>
          <p:cNvGraphicFramePr>
            <a:graphicFrameLocks noGrp="1"/>
          </p:cNvGraphicFramePr>
          <p:nvPr/>
        </p:nvGraphicFramePr>
        <p:xfrm>
          <a:off x="5867400" y="1905000"/>
          <a:ext cx="2438400" cy="20701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20" name="Object 78"/>
          <p:cNvGraphicFramePr>
            <a:graphicFrameLocks noChangeAspect="1"/>
          </p:cNvGraphicFramePr>
          <p:nvPr/>
        </p:nvGraphicFramePr>
        <p:xfrm>
          <a:off x="4800600" y="4114800"/>
          <a:ext cx="35385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5" name="Equation" r:id="rId6" imgW="2133600" imgH="457200" progId="Equation.3">
                  <p:embed/>
                </p:oleObj>
              </mc:Choice>
              <mc:Fallback>
                <p:oleObj name="Equation" r:id="rId6" imgW="2133600" imgH="4572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14800"/>
                        <a:ext cx="35385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99" name="Text Box 79"/>
          <p:cNvSpPr txBox="1">
            <a:spLocks noChangeArrowheads="1"/>
          </p:cNvSpPr>
          <p:nvPr/>
        </p:nvSpPr>
        <p:spPr bwMode="auto">
          <a:xfrm>
            <a:off x="609600" y="5105400"/>
            <a:ext cx="7772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Urutan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titik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seharusnya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tidak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mempengaruhi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polinomial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id-ID" sz="1800" b="1" dirty="0" err="1" smtClean="0">
                <a:solidFill>
                  <a:schemeClr val="hlink"/>
                </a:solidFill>
                <a:latin typeface="Arial" panose="020B0604020202020204" pitchFamily="34" charset="0"/>
              </a:rPr>
              <a:t>interpolasi</a:t>
            </a:r>
            <a:r>
              <a:rPr lang="en-US" altLang="id-ID" sz="1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id-ID" sz="18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1" dur="2000" fill="hold"/>
                                        <p:tgtEl>
                                          <p:spTgt spid="36359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99" grpId="0"/>
      <p:bldP spid="36359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9B363-5726-4324-B6E5-3C99F81722CA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id-ID" sz="10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839200" cy="1139825"/>
          </a:xfrm>
        </p:spPr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Ketentuan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dari</a:t>
            </a:r>
            <a:r>
              <a:rPr lang="en-US" altLang="id-ID" dirty="0" smtClean="0">
                <a:solidFill>
                  <a:srgbClr val="FF0000"/>
                </a:solidFill>
              </a:rPr>
              <a:t> Beda </a:t>
            </a:r>
            <a:r>
              <a:rPr lang="en-US" altLang="id-ID" dirty="0" err="1" smtClean="0">
                <a:solidFill>
                  <a:srgbClr val="FF0000"/>
                </a:solidFill>
              </a:rPr>
              <a:t>Hingga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smtClean="0">
                <a:solidFill>
                  <a:srgbClr val="FF0000"/>
                </a:solidFill>
              </a:rPr>
              <a:t>Newton</a:t>
            </a:r>
            <a:endParaRPr lang="en-US" altLang="id-ID" dirty="0" smtClean="0">
              <a:solidFill>
                <a:srgbClr val="FF0000"/>
              </a:solidFill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 </a:t>
            </a: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762000" y="2667000"/>
          <a:ext cx="71628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1628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381000" y="19050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Pengurutan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titik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seharusnya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tidak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mempengaruhi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Beda </a:t>
            </a:r>
            <a:r>
              <a:rPr lang="en-US" altLang="id-ID" sz="2000" b="1" dirty="0" err="1" smtClean="0">
                <a:solidFill>
                  <a:srgbClr val="0000FF"/>
                </a:solidFill>
                <a:latin typeface="Arial" panose="020B0604020202020204" pitchFamily="34" charset="0"/>
              </a:rPr>
              <a:t>Hingga</a:t>
            </a:r>
            <a:r>
              <a:rPr lang="en-US" altLang="id-ID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 Newton:</a:t>
            </a:r>
            <a:endParaRPr lang="en-US" altLang="id-ID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543B1-7536-4882-9D53-0CFE0E04A041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id-ID" sz="10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Contoh</a:t>
            </a:r>
            <a:endParaRPr lang="en-US" altLang="id-ID" dirty="0" smtClean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t-IT" altLang="id-ID" sz="2400" dirty="0" smtClean="0"/>
              <a:t>Cari polinomial untuk menginterpolasi data.</a:t>
            </a:r>
          </a:p>
          <a:p>
            <a:pPr marL="0" indent="0" eaLnBrk="1" hangingPunct="1">
              <a:buNone/>
            </a:pPr>
            <a:endParaRPr lang="it-IT" altLang="id-ID" sz="2400" dirty="0" smtClean="0"/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>
            <p:ph sz="half" idx="2"/>
          </p:nvPr>
        </p:nvGraphicFramePr>
        <p:xfrm>
          <a:off x="6019800" y="1524000"/>
          <a:ext cx="2590800" cy="4530726"/>
        </p:xfrm>
        <a:graphic>
          <a:graphicData uri="http://schemas.openxmlformats.org/drawingml/2006/table">
            <a:tbl>
              <a:tblPr/>
              <a:tblGrid>
                <a:gridCol w="1182688"/>
                <a:gridCol w="1408112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1139825"/>
          </a:xfrm>
        </p:spPr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530725"/>
              </a:xfrm>
            </p:spPr>
            <p:txBody>
              <a:bodyPr/>
              <a:lstStyle/>
              <a:p>
                <a:r>
                  <a:rPr lang="en-US" dirty="0" smtClean="0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sering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tersedia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eksplisit</a:t>
                </a:r>
                <a:r>
                  <a:rPr lang="en-US" dirty="0"/>
                  <a:t> </a:t>
                </a:r>
                <a:r>
                  <a:rPr lang="en-US" dirty="0" err="1"/>
                  <a:t>tetapi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serangkaian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pengukuran</a:t>
                </a:r>
                <a:r>
                  <a:rPr lang="en-US" dirty="0"/>
                  <a:t> </a:t>
                </a:r>
                <a:r>
                  <a:rPr lang="en-US" dirty="0" err="1" smtClean="0"/>
                  <a:t>fisik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 smtClean="0"/>
              </a:p>
              <a:p>
                <a:r>
                  <a:rPr lang="en-US" dirty="0"/>
                  <a:t>Yang </a:t>
                </a:r>
                <a:r>
                  <a:rPr lang="en-US" dirty="0" err="1"/>
                  <a:t>diperlukan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memperkirakan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 smtClean="0"/>
                  <a:t>gambar</a:t>
                </a:r>
                <a:r>
                  <a:rPr lang="en-US" dirty="0" smtClean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</a:t>
                </a:r>
                <a:r>
                  <a:rPr lang="en-US" dirty="0" err="1"/>
                  <a:t>halus</a:t>
                </a:r>
                <a:r>
                  <a:rPr lang="en-US" dirty="0"/>
                  <a:t> </a:t>
                </a:r>
                <a:r>
                  <a:rPr lang="en-US" dirty="0" err="1"/>
                  <a:t>melalui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530725"/>
              </a:xfrm>
              <a:blipFill rotWithShape="0">
                <a:blip r:embed="rId2"/>
                <a:stretch>
                  <a:fillRect l="-702" t="-1346" r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BC0B-27FD-47D3-8A25-5BC6C2EB1577}" type="slidenum">
              <a:rPr lang="ar-SA" altLang="id-ID" smtClean="0"/>
              <a:pPr>
                <a:defRPr/>
              </a:pPr>
              <a:t>3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999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2550AE-9220-4D20-882A-031171CBFB1E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id-ID" sz="10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Contoh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69667" name="Group 3"/>
          <p:cNvGraphicFramePr>
            <a:graphicFrameLocks noGrp="1"/>
          </p:cNvGraphicFramePr>
          <p:nvPr>
            <p:ph sz="quarter" idx="3"/>
          </p:nvPr>
        </p:nvGraphicFramePr>
        <p:xfrm>
          <a:off x="609600" y="1981200"/>
          <a:ext cx="8077200" cy="2743200"/>
        </p:xfrm>
        <a:graphic>
          <a:graphicData uri="http://schemas.openxmlformats.org/drawingml/2006/table">
            <a:tbl>
              <a:tblPr/>
              <a:tblGrid>
                <a:gridCol w="633413"/>
                <a:gridCol w="793750"/>
                <a:gridCol w="1187450"/>
                <a:gridCol w="1728787"/>
                <a:gridCol w="1752600"/>
                <a:gridCol w="1981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-1.6667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1.5417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-0.6750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351" name="Object 54"/>
          <p:cNvGraphicFramePr>
            <a:graphicFrameLocks noChangeAspect="1"/>
          </p:cNvGraphicFramePr>
          <p:nvPr/>
        </p:nvGraphicFramePr>
        <p:xfrm>
          <a:off x="685800" y="4876800"/>
          <a:ext cx="78803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4" imgW="4025900" imgH="457200" progId="Equation.3">
                  <p:embed/>
                </p:oleObj>
              </mc:Choice>
              <mc:Fallback>
                <p:oleObj name="Equation" r:id="rId4" imgW="402590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78803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C64E-8766-4E3B-AA03-952D867B2B4C}" type="slidenum">
              <a:rPr lang="ar-SA" altLang="id-ID" smtClean="0"/>
              <a:pPr>
                <a:defRPr/>
              </a:pPr>
              <a:t>31</a:t>
            </a:fld>
            <a:endParaRPr lang="en-US" altLang="id-ID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74738" y="367414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Contoh Soal 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705454"/>
            <a:ext cx="80010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sz="2000" kern="0" smtClean="0"/>
              <a:t>Bentuklah polinom Newton derajat satu, dua, tiga dan empat yang menghampiri f(x)=cos(x) dalam range[0.0, 4] dan jarak antar titik adalah 1.0. Lalu taksirlah f(x) dengan x=2.5 dengan Polinom Newton derajat 3.</a:t>
            </a:r>
          </a:p>
        </p:txBody>
      </p:sp>
      <p:graphicFrame>
        <p:nvGraphicFramePr>
          <p:cNvPr id="5" name="Group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090725"/>
              </p:ext>
            </p:extLst>
          </p:nvPr>
        </p:nvGraphicFramePr>
        <p:xfrm>
          <a:off x="1074738" y="3218821"/>
          <a:ext cx="7010400" cy="2590800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600200"/>
                <a:gridCol w="1168400"/>
                <a:gridCol w="1168400"/>
                <a:gridCol w="1168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-0.4597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-0.2484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0.1466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-0.0147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0.5403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-0.9564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0.1913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0.0880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-0.4161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-0.5739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0.4551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0.3363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-0.6536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id-ID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7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C64E-8766-4E3B-AA03-952D867B2B4C}" type="slidenum">
              <a:rPr lang="ar-SA" altLang="id-ID" smtClean="0"/>
              <a:pPr>
                <a:defRPr/>
              </a:pPr>
              <a:t>32</a:t>
            </a:fld>
            <a:endParaRPr lang="en-US" altLang="id-ID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457200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Contoh Soal :</a:t>
            </a:r>
            <a:endParaRPr lang="en-US" altLang="en-US" kern="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71020" y="170815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kern="0" dirty="0" err="1" smtClean="0"/>
              <a:t>Maka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 err="1" smtClean="0"/>
              <a:t>polinom</a:t>
            </a:r>
            <a:r>
              <a:rPr lang="en-US" altLang="en-US" sz="2400" kern="0" dirty="0" smtClean="0"/>
              <a:t> Newton </a:t>
            </a:r>
            <a:r>
              <a:rPr lang="en-US" altLang="en-US" sz="2400" kern="0" dirty="0" err="1" smtClean="0"/>
              <a:t>derajat</a:t>
            </a:r>
            <a:r>
              <a:rPr lang="en-US" altLang="en-US" sz="2400" kern="0" dirty="0" smtClean="0"/>
              <a:t> 1,2 </a:t>
            </a:r>
            <a:r>
              <a:rPr lang="en-US" altLang="en-US" sz="2400" kern="0" dirty="0" err="1" smtClean="0"/>
              <a:t>dan</a:t>
            </a:r>
            <a:r>
              <a:rPr lang="en-US" altLang="en-US" sz="2400" kern="0" dirty="0" smtClean="0"/>
              <a:t> 3 </a:t>
            </a:r>
            <a:r>
              <a:rPr lang="en-US" altLang="en-US" sz="2400" kern="0" dirty="0" err="1" smtClean="0"/>
              <a:t>dengan</a:t>
            </a:r>
            <a:r>
              <a:rPr lang="en-US" altLang="en-US" sz="2400" kern="0" dirty="0" smtClean="0"/>
              <a:t> x</a:t>
            </a:r>
            <a:r>
              <a:rPr lang="en-US" altLang="en-US" sz="2400" kern="0" baseline="-25000" dirty="0" smtClean="0"/>
              <a:t>0</a:t>
            </a:r>
            <a:r>
              <a:rPr lang="en-US" altLang="en-US" sz="2400" kern="0" dirty="0" smtClean="0"/>
              <a:t> = 0 </a:t>
            </a:r>
            <a:r>
              <a:rPr lang="en-US" altLang="en-US" sz="2400" kern="0" dirty="0" err="1" smtClean="0"/>
              <a:t>sebagai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 err="1" smtClean="0"/>
              <a:t>titik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 err="1" smtClean="0"/>
              <a:t>pertama</a:t>
            </a:r>
            <a:r>
              <a:rPr lang="en-US" altLang="en-US" sz="2400" kern="0" dirty="0" smtClean="0"/>
              <a:t> 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kern="0" dirty="0" err="1" smtClean="0"/>
              <a:t>Nilai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 err="1" smtClean="0"/>
              <a:t>sejati</a:t>
            </a:r>
            <a:r>
              <a:rPr lang="en-US" altLang="en-US" sz="2400" kern="0" dirty="0" smtClean="0"/>
              <a:t> f(2.5) </a:t>
            </a:r>
            <a:r>
              <a:rPr lang="en-US" altLang="en-US" sz="2400" kern="0" dirty="0" err="1" smtClean="0"/>
              <a:t>adalah</a:t>
            </a:r>
            <a:endParaRPr lang="en-US" altLang="en-US" sz="2400" kern="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kern="0" dirty="0" smtClean="0"/>
              <a:t>F(2.5) = cos(2.5)=-0.8011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kern="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7938" y="242887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44041"/>
              </p:ext>
            </p:extLst>
          </p:nvPr>
        </p:nvGraphicFramePr>
        <p:xfrm>
          <a:off x="1115218" y="2410267"/>
          <a:ext cx="78486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5" name="Equation" r:id="rId3" imgW="4610100" imgH="1371600" progId="Equation.3">
                  <p:embed/>
                </p:oleObj>
              </mc:Choice>
              <mc:Fallback>
                <p:oleObj name="Equation" r:id="rId3" imgW="46101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218" y="2410267"/>
                        <a:ext cx="7848600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76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B8FA4-AE69-4579-8046-38981293158F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id-ID" sz="10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id-ID" sz="4300" dirty="0" smtClean="0"/>
              <a:t/>
            </a:r>
            <a:br>
              <a:rPr lang="en-US" altLang="id-ID" sz="4300" dirty="0" smtClean="0"/>
            </a:br>
            <a:r>
              <a:rPr lang="en-US" altLang="id-ID" sz="4700" dirty="0" smtClean="0"/>
              <a:t/>
            </a:r>
            <a:br>
              <a:rPr lang="en-US" altLang="id-ID" sz="4700" dirty="0" smtClean="0"/>
            </a:br>
            <a:r>
              <a:rPr lang="en-US" altLang="id-ID" sz="4400" b="1" dirty="0" err="1"/>
              <a:t>Interpolasi</a:t>
            </a:r>
            <a:r>
              <a:rPr lang="en-US" altLang="id-ID" sz="4400" b="1" dirty="0"/>
              <a:t> </a:t>
            </a:r>
            <a:r>
              <a:rPr lang="en-US" altLang="id-ID" sz="4400" b="1" dirty="0" smtClean="0"/>
              <a:t>Lagrange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43353E-46E5-43EB-B967-BD5147315293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id-ID" sz="10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Masalah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Interpolasi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7200" cy="4530725"/>
          </a:xfrm>
          <a:solidFill>
            <a:srgbClr val="FFFF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/>
              <a:t>  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Diberikan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smtClean="0"/>
              <a:t>n+1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kumpulan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Tentukan</a:t>
            </a:r>
            <a:r>
              <a:rPr lang="en-US" altLang="id-ID" sz="2400" dirty="0" smtClean="0">
                <a:solidFill>
                  <a:srgbClr val="0000FF"/>
                </a:solidFill>
              </a:rPr>
              <a:t> polynomial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derajad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smtClean="0"/>
              <a:t>n </a:t>
            </a:r>
            <a:r>
              <a:rPr lang="en-US" altLang="id-ID" sz="2400" dirty="0" smtClean="0">
                <a:solidFill>
                  <a:srgbClr val="0000FF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yang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melalui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semua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,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sdmshg</a:t>
            </a:r>
            <a:r>
              <a:rPr lang="en-US" altLang="id-ID" sz="2400" dirty="0" smtClean="0">
                <a:solidFill>
                  <a:srgbClr val="0000FF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</a:t>
            </a:r>
          </a:p>
        </p:txBody>
      </p:sp>
      <p:graphicFrame>
        <p:nvGraphicFramePr>
          <p:cNvPr id="5939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9150" y="2286000"/>
          <a:ext cx="69723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4" name="Equation" r:id="rId4" imgW="2362200" imgH="228600" progId="Equation.3">
                  <p:embed/>
                </p:oleObj>
              </mc:Choice>
              <mc:Fallback>
                <p:oleObj name="Equation" r:id="rId4" imgW="236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286000"/>
                        <a:ext cx="69723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89174401"/>
              </p:ext>
            </p:extLst>
          </p:nvPr>
        </p:nvGraphicFramePr>
        <p:xfrm>
          <a:off x="6019800" y="3232943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5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32943"/>
                        <a:ext cx="1066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1136650" y="4648200"/>
          <a:ext cx="4770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648200"/>
                        <a:ext cx="4770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7"/>
          <p:cNvSpPr>
            <a:spLocks noChangeArrowheads="1"/>
          </p:cNvSpPr>
          <p:nvPr/>
        </p:nvSpPr>
        <p:spPr bwMode="auto">
          <a:xfrm>
            <a:off x="914400" y="4419600"/>
            <a:ext cx="5486400" cy="11430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F0216F-C005-4D45-8E94-F730FB5EFBD3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id-ID" sz="10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dirty="0" smtClean="0">
                <a:solidFill>
                  <a:srgbClr val="FF0000"/>
                </a:solidFill>
              </a:rPr>
              <a:t> Lagrange 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dirty="0" err="1" smtClean="0">
                <a:solidFill>
                  <a:srgbClr val="FF0000"/>
                </a:solidFill>
              </a:rPr>
              <a:t>Masalah</a:t>
            </a:r>
            <a:r>
              <a:rPr lang="en-US" altLang="id-ID" sz="2000" dirty="0" smtClean="0">
                <a:solidFill>
                  <a:srgbClr val="FF0000"/>
                </a:solidFill>
              </a:rPr>
              <a:t>:</a:t>
            </a:r>
            <a:r>
              <a:rPr lang="en-US" altLang="id-ID" sz="1700" dirty="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 </a:t>
            </a:r>
            <a:r>
              <a:rPr lang="en-US" altLang="id-ID" sz="2000" dirty="0" err="1" smtClean="0"/>
              <a:t>Diberikan</a:t>
            </a:r>
            <a:r>
              <a:rPr lang="en-US" altLang="id-ID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0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000" dirty="0" smtClean="0"/>
          </a:p>
          <a:p>
            <a:pPr eaLnBrk="1" hangingPunct="1">
              <a:buNone/>
            </a:pPr>
            <a:r>
              <a:rPr lang="en-US" altLang="id-ID" sz="2000" dirty="0" smtClean="0"/>
              <a:t> </a:t>
            </a:r>
            <a:r>
              <a:rPr lang="fi-FI" altLang="id-ID" sz="2000" dirty="0" smtClean="0"/>
              <a:t>Temukan polinomial derajad paling kecil            sdmshg</a:t>
            </a:r>
            <a:r>
              <a:rPr lang="en-US" altLang="id-ID" sz="20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dirty="0" smtClean="0"/>
              <a:t> </a:t>
            </a:r>
            <a:r>
              <a:rPr lang="en-US" altLang="id-ID" sz="2000" b="1" dirty="0" smtClean="0"/>
              <a:t>Formula </a:t>
            </a:r>
            <a:r>
              <a:rPr lang="en-US" altLang="id-ID" sz="2000" b="1" dirty="0" err="1" smtClean="0"/>
              <a:t>Interpolasi</a:t>
            </a:r>
            <a:r>
              <a:rPr lang="en-US" altLang="id-ID" sz="2000" b="1" dirty="0" smtClean="0"/>
              <a:t> Lagrange:</a:t>
            </a:r>
          </a:p>
        </p:txBody>
      </p:sp>
      <p:graphicFrame>
        <p:nvGraphicFramePr>
          <p:cNvPr id="61445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3519488"/>
          <a:ext cx="5410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8" name="Equation" r:id="rId4" imgW="2286000" imgH="228600" progId="Equation.3">
                  <p:embed/>
                </p:oleObj>
              </mc:Choice>
              <mc:Fallback>
                <p:oleObj name="Equation" r:id="rId4" imgW="228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19488"/>
                        <a:ext cx="5410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40384"/>
              </p:ext>
            </p:extLst>
          </p:nvPr>
        </p:nvGraphicFramePr>
        <p:xfrm>
          <a:off x="5943600" y="3016251"/>
          <a:ext cx="838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9" name="Equation" r:id="rId6" imgW="381000" imgH="228600" progId="Equation.3">
                  <p:embed/>
                </p:oleObj>
              </mc:Choice>
              <mc:Fallback>
                <p:oleObj name="Equation" r:id="rId6" imgW="381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16251"/>
                        <a:ext cx="838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3" name="Group 7"/>
          <p:cNvGraphicFramePr>
            <a:graphicFrameLocks noGrp="1"/>
          </p:cNvGraphicFramePr>
          <p:nvPr/>
        </p:nvGraphicFramePr>
        <p:xfrm>
          <a:off x="3429000" y="1600200"/>
          <a:ext cx="4953000" cy="1219200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  <a:gridCol w="9906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5791200" y="1600200"/>
          <a:ext cx="33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0" name="Equation" r:id="rId8" imgW="152268" imgH="215713" progId="Equation.3">
                  <p:embed/>
                </p:oleObj>
              </mc:Choice>
              <mc:Fallback>
                <p:oleObj name="Equation" r:id="rId8" imgW="152268" imgH="2157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00200"/>
                        <a:ext cx="3397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28"/>
          <p:cNvGraphicFramePr>
            <a:graphicFrameLocks noChangeAspect="1"/>
          </p:cNvGraphicFramePr>
          <p:nvPr/>
        </p:nvGraphicFramePr>
        <p:xfrm>
          <a:off x="7772400" y="1600200"/>
          <a:ext cx="396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1" name="Equation" r:id="rId10" imgW="177646" imgH="228402" progId="Equation.3">
                  <p:embed/>
                </p:oleObj>
              </mc:Choice>
              <mc:Fallback>
                <p:oleObj name="Equation" r:id="rId10" imgW="177646" imgH="22840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00200"/>
                        <a:ext cx="396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4724400" y="2209800"/>
          <a:ext cx="395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2" name="Equation" r:id="rId12" imgW="177646" imgH="228402" progId="Equation.3">
                  <p:embed/>
                </p:oleObj>
              </mc:Choice>
              <mc:Fallback>
                <p:oleObj name="Equation" r:id="rId12" imgW="177646" imgH="22840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09800"/>
                        <a:ext cx="3952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30"/>
          <p:cNvGraphicFramePr>
            <a:graphicFrameLocks noChangeAspect="1"/>
          </p:cNvGraphicFramePr>
          <p:nvPr/>
        </p:nvGraphicFramePr>
        <p:xfrm>
          <a:off x="5791200" y="2209800"/>
          <a:ext cx="3667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3" name="Equation" r:id="rId14" imgW="164885" imgH="215619" progId="Equation.3">
                  <p:embed/>
                </p:oleObj>
              </mc:Choice>
              <mc:Fallback>
                <p:oleObj name="Equation" r:id="rId14" imgW="164885" imgH="21561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9800"/>
                        <a:ext cx="3667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7772400" y="2209800"/>
          <a:ext cx="395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4" name="Equation" r:id="rId16" imgW="177646" imgH="228402" progId="Equation.3">
                  <p:embed/>
                </p:oleObj>
              </mc:Choice>
              <mc:Fallback>
                <p:oleObj name="Equation" r:id="rId16" imgW="177646" imgH="228402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209800"/>
                        <a:ext cx="3952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32"/>
          <p:cNvGraphicFramePr>
            <a:graphicFrameLocks noChangeAspect="1"/>
          </p:cNvGraphicFramePr>
          <p:nvPr/>
        </p:nvGraphicFramePr>
        <p:xfrm>
          <a:off x="3824288" y="1600200"/>
          <a:ext cx="338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5" name="Equation" r:id="rId18" imgW="152334" imgH="228501" progId="Equation.3">
                  <p:embed/>
                </p:oleObj>
              </mc:Choice>
              <mc:Fallback>
                <p:oleObj name="Equation" r:id="rId18" imgW="152334" imgH="2285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1600200"/>
                        <a:ext cx="338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3886200" y="2209800"/>
          <a:ext cx="366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6" name="Equation" r:id="rId20" imgW="165028" imgH="228501" progId="Equation.3">
                  <p:embed/>
                </p:oleObj>
              </mc:Choice>
              <mc:Fallback>
                <p:oleObj name="Equation" r:id="rId20" imgW="165028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209800"/>
                        <a:ext cx="3667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34"/>
          <p:cNvGraphicFramePr>
            <a:graphicFrameLocks noChangeAspect="1"/>
          </p:cNvGraphicFramePr>
          <p:nvPr/>
        </p:nvGraphicFramePr>
        <p:xfrm>
          <a:off x="5410200" y="4191000"/>
          <a:ext cx="3286125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7" name="Equation" r:id="rId22" imgW="1435100" imgH="914400" progId="Equation.3">
                  <p:embed/>
                </p:oleObj>
              </mc:Choice>
              <mc:Fallback>
                <p:oleObj name="Equation" r:id="rId22" imgW="1435100" imgH="914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91000"/>
                        <a:ext cx="3286125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5" name="Rectangle 35"/>
          <p:cNvSpPr>
            <a:spLocks noChangeArrowheads="1"/>
          </p:cNvSpPr>
          <p:nvPr/>
        </p:nvSpPr>
        <p:spPr bwMode="auto">
          <a:xfrm>
            <a:off x="533400" y="4114800"/>
            <a:ext cx="8229600" cy="2133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graphicFrame>
        <p:nvGraphicFramePr>
          <p:cNvPr id="6147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1600200"/>
          <a:ext cx="3667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8" name="Equation" r:id="rId24" imgW="165028" imgH="228501" progId="Equation.3">
                  <p:embed/>
                </p:oleObj>
              </mc:Choice>
              <mc:Fallback>
                <p:oleObj name="Equation" r:id="rId24" imgW="16502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667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D2C324-C830-47CF-B6D1-F36D55709CDD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id-ID" sz="10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dirty="0" smtClean="0">
                <a:solidFill>
                  <a:srgbClr val="FF0000"/>
                </a:solidFill>
              </a:rPr>
              <a:t> Lagrange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52600"/>
            <a:ext cx="33909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A7C174-B835-48AD-9D07-4AF34B912374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id-ID" sz="10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>
                <a:solidFill>
                  <a:srgbClr val="FF0000"/>
                </a:solidFill>
              </a:rPr>
              <a:t>Contoh</a:t>
            </a:r>
            <a:r>
              <a:rPr lang="en-US" altLang="id-ID" dirty="0" smtClean="0">
                <a:solidFill>
                  <a:srgbClr val="FF0000"/>
                </a:solidFill>
              </a:rPr>
              <a:t> </a:t>
            </a:r>
            <a:r>
              <a:rPr lang="en-US" altLang="id-ID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dirty="0" smtClean="0">
                <a:solidFill>
                  <a:srgbClr val="FF0000"/>
                </a:solidFill>
              </a:rPr>
              <a:t> Lagrange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id-ID" sz="17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700" smtClean="0"/>
              <a:t>  </a:t>
            </a:r>
          </a:p>
        </p:txBody>
      </p:sp>
      <p:graphicFrame>
        <p:nvGraphicFramePr>
          <p:cNvPr id="381956" name="Group 4"/>
          <p:cNvGraphicFramePr>
            <a:graphicFrameLocks noGrp="1"/>
          </p:cNvGraphicFramePr>
          <p:nvPr>
            <p:ph sz="quarter" idx="2"/>
          </p:nvPr>
        </p:nvGraphicFramePr>
        <p:xfrm>
          <a:off x="6096000" y="1828800"/>
          <a:ext cx="2681288" cy="914400"/>
        </p:xfrm>
        <a:graphic>
          <a:graphicData uri="http://schemas.openxmlformats.org/drawingml/2006/table">
            <a:tbl>
              <a:tblPr/>
              <a:tblGrid>
                <a:gridCol w="692150"/>
                <a:gridCol w="715963"/>
                <a:gridCol w="717550"/>
                <a:gridCol w="5556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58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9600" y="1981200"/>
          <a:ext cx="56388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Equation" r:id="rId4" imgW="3136900" imgH="2032000" progId="Equation.3">
                  <p:embed/>
                </p:oleObj>
              </mc:Choice>
              <mc:Fallback>
                <p:oleObj name="Equation" r:id="rId4" imgW="3136900" imgH="2032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5638800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062F0-FD6C-4C1D-9644-26F6485F851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id-ID" sz="10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id-ID" dirty="0" err="1" smtClean="0"/>
              <a:t>Contoh</a:t>
            </a:r>
            <a:endParaRPr lang="en-US" altLang="id-ID" dirty="0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334000" cy="453072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id-ID" sz="2400" dirty="0" err="1" smtClean="0"/>
              <a:t>Temukan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polinomial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interpolasi</a:t>
            </a:r>
            <a:r>
              <a:rPr lang="en-US" altLang="id-ID" sz="2400" dirty="0" smtClean="0"/>
              <a:t>:</a:t>
            </a:r>
          </a:p>
          <a:p>
            <a:pPr eaLnBrk="1" hangingPunct="1">
              <a:buNone/>
            </a:pPr>
            <a:endParaRPr lang="en-US" altLang="id-ID" sz="2400" dirty="0" smtClean="0"/>
          </a:p>
          <a:p>
            <a:pPr eaLnBrk="1" hangingPunct="1">
              <a:buNone/>
            </a:pPr>
            <a:r>
              <a:rPr lang="en-US" altLang="id-ID" sz="2400" dirty="0" err="1" smtClean="0"/>
              <a:t>Metode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interpolasi</a:t>
            </a:r>
            <a:r>
              <a:rPr lang="en-US" altLang="id-ID" sz="2400" dirty="0" smtClean="0"/>
              <a:t> Newton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metode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interpolasi</a:t>
            </a:r>
            <a:r>
              <a:rPr lang="en-US" altLang="id-ID" sz="2400" dirty="0" smtClean="0"/>
              <a:t> Lagrange </a:t>
            </a:r>
            <a:r>
              <a:rPr lang="en-US" altLang="id-ID" sz="2400" dirty="0" err="1" smtClean="0"/>
              <a:t>harus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memberikan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jawaban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sama</a:t>
            </a:r>
            <a:r>
              <a:rPr lang="en-US" altLang="id-ID" sz="2400" dirty="0" smtClean="0"/>
              <a:t>.</a:t>
            </a:r>
          </a:p>
          <a:p>
            <a:pPr eaLnBrk="1" hangingPunct="1">
              <a:buNone/>
            </a:pPr>
            <a:endParaRPr lang="en-US" altLang="id-ID" sz="2400" dirty="0" smtClean="0"/>
          </a:p>
        </p:txBody>
      </p:sp>
      <p:graphicFrame>
        <p:nvGraphicFramePr>
          <p:cNvPr id="384004" name="Group 4"/>
          <p:cNvGraphicFramePr>
            <a:graphicFrameLocks noGrp="1"/>
          </p:cNvGraphicFramePr>
          <p:nvPr>
            <p:ph sz="half" idx="2"/>
          </p:nvPr>
        </p:nvGraphicFramePr>
        <p:xfrm>
          <a:off x="5867400" y="1600200"/>
          <a:ext cx="2819400" cy="4530726"/>
        </p:xfrm>
        <a:graphic>
          <a:graphicData uri="http://schemas.openxmlformats.org/drawingml/2006/table">
            <a:tbl>
              <a:tblPr/>
              <a:tblGrid>
                <a:gridCol w="1409700"/>
                <a:gridCol w="1409700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F1111-A079-42EA-B5DB-B3EE05A55DB5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id-ID" sz="10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Metode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Interpolasi</a:t>
            </a:r>
            <a:r>
              <a:rPr lang="en-US" altLang="id-ID" dirty="0" smtClean="0"/>
              <a:t> Newton</a:t>
            </a:r>
          </a:p>
        </p:txBody>
      </p:sp>
      <p:graphicFrame>
        <p:nvGraphicFramePr>
          <p:cNvPr id="386051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053263" cy="4530727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</a:tblGrid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7/6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-5/8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Ekstrapolasi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)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. 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ekstrapolasi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BC0B-27FD-47D3-8A25-5BC6C2EB1577}" type="slidenum">
              <a:rPr lang="ar-SA" altLang="id-ID" smtClean="0"/>
              <a:pPr>
                <a:defRPr/>
              </a:pPr>
              <a:t>4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9958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35C65-79F5-4908-B04A-CA5EF3BD5C76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id-ID" sz="1000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Polinomial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7168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1905000"/>
          <a:ext cx="71755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6" name="Equation" r:id="rId4" imgW="2870200" imgH="1447800" progId="Equation.3">
                  <p:embed/>
                </p:oleObj>
              </mc:Choice>
              <mc:Fallback>
                <p:oleObj name="Equation" r:id="rId4" imgW="2870200" imgH="144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717550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ACDAC-F6F0-4021-ABAA-A9681BAB002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id-ID" sz="10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id-ID" sz="4000" b="1" dirty="0" err="1" smtClean="0"/>
              <a:t>Interpolasi</a:t>
            </a:r>
            <a:r>
              <a:rPr lang="en-US" altLang="id-ID" sz="4000" b="1" dirty="0" smtClean="0"/>
              <a:t> </a:t>
            </a:r>
            <a:r>
              <a:rPr lang="en-US" altLang="id-ID" sz="4000" b="1" dirty="0" err="1" smtClean="0"/>
              <a:t>Polinomial</a:t>
            </a:r>
            <a:r>
              <a:rPr lang="en-US" altLang="id-ID" sz="4000" b="1" dirty="0" smtClean="0"/>
              <a:t> </a:t>
            </a:r>
            <a:r>
              <a:rPr lang="en-US" altLang="id-ID" sz="4000" b="1" dirty="0" err="1" smtClean="0"/>
              <a:t>Menggunakan</a:t>
            </a:r>
            <a:r>
              <a:rPr lang="en-US" altLang="id-ID" sz="4000" b="1" dirty="0" smtClean="0"/>
              <a:t> </a:t>
            </a:r>
            <a:r>
              <a:rPr lang="en-US" altLang="id-ID" sz="4000" b="1" dirty="0" err="1" smtClean="0"/>
              <a:t>Metode</a:t>
            </a:r>
            <a:r>
              <a:rPr lang="en-US" altLang="id-ID" sz="4000" b="1" dirty="0" smtClean="0"/>
              <a:t> </a:t>
            </a:r>
            <a:r>
              <a:rPr lang="en-US" altLang="id-ID" sz="4000" b="1" dirty="0" err="1" smtClean="0"/>
              <a:t>Interpolasi</a:t>
            </a:r>
            <a:r>
              <a:rPr lang="en-US" altLang="id-ID" sz="4000" b="1" dirty="0" smtClean="0"/>
              <a:t> Lagrange</a:t>
            </a:r>
          </a:p>
        </p:txBody>
      </p:sp>
      <p:graphicFrame>
        <p:nvGraphicFramePr>
          <p:cNvPr id="7373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74800" y="1524000"/>
          <a:ext cx="6426200" cy="463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4" imgW="4013200" imgH="2895600" progId="Equation.3">
                  <p:embed/>
                </p:oleObj>
              </mc:Choice>
              <mc:Fallback>
                <p:oleObj name="Equation" r:id="rId4" imgW="4013200" imgH="289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524000"/>
                        <a:ext cx="6426200" cy="463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C64E-8766-4E3B-AA03-952D867B2B4C}" type="slidenum">
              <a:rPr lang="ar-SA" altLang="id-ID" smtClean="0"/>
              <a:pPr>
                <a:defRPr/>
              </a:pPr>
              <a:t>42</a:t>
            </a:fld>
            <a:endParaRPr lang="en-US" altLang="id-ID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Contoh 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2017713"/>
            <a:ext cx="765651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kern="0" smtClean="0"/>
              <a:t>Hampiri fungsi f(x) = cos(x) dengan polinom interpolasi derajat tiga pada range [0.0, 1.2]. Gunakan empat titik </a:t>
            </a:r>
          </a:p>
          <a:p>
            <a:pPr eaLnBrk="1" hangingPunct="1"/>
            <a:r>
              <a:rPr lang="en-US" altLang="en-US" kern="0" smtClean="0"/>
              <a:t>x</a:t>
            </a:r>
            <a:r>
              <a:rPr lang="en-US" altLang="en-US" kern="0" baseline="-25000" smtClean="0"/>
              <a:t>0</a:t>
            </a:r>
            <a:r>
              <a:rPr lang="en-US" altLang="en-US" kern="0" smtClean="0"/>
              <a:t> = 0.0, x</a:t>
            </a:r>
            <a:r>
              <a:rPr lang="en-US" altLang="en-US" kern="0" baseline="-25000" smtClean="0"/>
              <a:t>1</a:t>
            </a:r>
            <a:r>
              <a:rPr lang="en-US" altLang="en-US" kern="0" smtClean="0"/>
              <a:t> = 0.4, x</a:t>
            </a:r>
            <a:r>
              <a:rPr lang="en-US" altLang="en-US" kern="0" baseline="-25000" smtClean="0"/>
              <a:t>2</a:t>
            </a:r>
            <a:r>
              <a:rPr lang="en-US" altLang="en-US" kern="0" smtClean="0"/>
              <a:t> = 0.8, x</a:t>
            </a:r>
            <a:r>
              <a:rPr lang="en-US" altLang="en-US" kern="0" baseline="-25000" smtClean="0"/>
              <a:t>3</a:t>
            </a:r>
            <a:r>
              <a:rPr lang="en-US" altLang="en-US" kern="0" smtClean="0"/>
              <a:t> = 1.2</a:t>
            </a:r>
          </a:p>
          <a:p>
            <a:pPr eaLnBrk="1" hangingPunct="1"/>
            <a:r>
              <a:rPr lang="en-US" altLang="en-US" kern="0" smtClean="0"/>
              <a:t>Perkirakan nilai p3(0.5) dan bandingkan dengan nilai sebenarnya.</a:t>
            </a:r>
          </a:p>
          <a:p>
            <a:pPr eaLnBrk="1" hangingPunct="1"/>
            <a:endParaRPr lang="en-US" altLang="en-US" kern="0" smtClean="0"/>
          </a:p>
        </p:txBody>
      </p:sp>
      <p:graphicFrame>
        <p:nvGraphicFramePr>
          <p:cNvPr id="5" name="Group 30"/>
          <p:cNvGraphicFramePr>
            <a:graphicFrameLocks/>
          </p:cNvGraphicFramePr>
          <p:nvPr/>
        </p:nvGraphicFramePr>
        <p:xfrm>
          <a:off x="914400" y="5181600"/>
          <a:ext cx="7467600" cy="968375"/>
        </p:xfrm>
        <a:graphic>
          <a:graphicData uri="http://schemas.openxmlformats.org/drawingml/2006/table">
            <a:tbl>
              <a:tblPr/>
              <a:tblGrid>
                <a:gridCol w="1493838"/>
                <a:gridCol w="1492250"/>
                <a:gridCol w="1495425"/>
                <a:gridCol w="1492250"/>
                <a:gridCol w="1493837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0.921061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0.696707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0.362358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C64E-8766-4E3B-AA03-952D867B2B4C}" type="slidenum">
              <a:rPr lang="ar-SA" altLang="id-ID" smtClean="0"/>
              <a:pPr>
                <a:defRPr/>
              </a:pPr>
              <a:t>43</a:t>
            </a:fld>
            <a:endParaRPr lang="en-US" altLang="id-ID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66800" y="403484"/>
            <a:ext cx="7793037" cy="14620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kern="0" smtClean="0"/>
              <a:t>Contoh 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1600200"/>
            <a:ext cx="7656512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en-US" kern="0" dirty="0" err="1" smtClean="0"/>
              <a:t>Polinom</a:t>
            </a:r>
            <a:r>
              <a:rPr lang="en-US" altLang="en-US" kern="0" dirty="0" smtClean="0"/>
              <a:t> Lagrange </a:t>
            </a:r>
            <a:r>
              <a:rPr lang="en-US" altLang="en-US" kern="0" dirty="0" err="1" smtClean="0"/>
              <a:t>derajat</a:t>
            </a:r>
            <a:r>
              <a:rPr lang="en-US" altLang="en-US" kern="0" dirty="0" smtClean="0"/>
              <a:t> 3 yang </a:t>
            </a:r>
            <a:r>
              <a:rPr lang="en-US" altLang="en-US" kern="0" dirty="0" err="1" smtClean="0"/>
              <a:t>menginterpolasi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keempat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titik</a:t>
            </a:r>
            <a:r>
              <a:rPr lang="en-US" altLang="en-US" kern="0" dirty="0" smtClean="0"/>
              <a:t> </a:t>
            </a:r>
            <a:r>
              <a:rPr lang="en-US" altLang="en-US" kern="0" dirty="0" err="1" smtClean="0"/>
              <a:t>tsb</a:t>
            </a:r>
            <a:r>
              <a:rPr lang="en-US" altLang="en-US" kern="0" dirty="0" smtClean="0"/>
              <a:t>.</a:t>
            </a:r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  <a:p>
            <a:pPr eaLnBrk="1" hangingPunct="1"/>
            <a:endParaRPr lang="en-US" altLang="en-US" kern="0" dirty="0" smtClean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84917"/>
              </p:ext>
            </p:extLst>
          </p:nvPr>
        </p:nvGraphicFramePr>
        <p:xfrm>
          <a:off x="1325562" y="2721363"/>
          <a:ext cx="58674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Equation" r:id="rId3" imgW="4368600" imgH="1130040" progId="Equation.3">
                  <p:embed/>
                </p:oleObj>
              </mc:Choice>
              <mc:Fallback>
                <p:oleObj name="Equation" r:id="rId3" imgW="4368600" imgH="1130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2" y="2721363"/>
                        <a:ext cx="58674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-84138" y="318478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-84138" y="318478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ar-SA" altLang="en-US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768447"/>
              </p:ext>
            </p:extLst>
          </p:nvPr>
        </p:nvGraphicFramePr>
        <p:xfrm>
          <a:off x="601662" y="4398205"/>
          <a:ext cx="77724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5" name="Equation" r:id="rId5" imgW="5270500" imgH="863600" progId="Equation.3">
                  <p:embed/>
                </p:oleObj>
              </mc:Choice>
              <mc:Fallback>
                <p:oleObj name="Equation" r:id="rId5" imgW="52705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" y="4398205"/>
                        <a:ext cx="7772400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720248"/>
              </p:ext>
            </p:extLst>
          </p:nvPr>
        </p:nvGraphicFramePr>
        <p:xfrm>
          <a:off x="1219200" y="6007865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6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07865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478825"/>
              </p:ext>
            </p:extLst>
          </p:nvPr>
        </p:nvGraphicFramePr>
        <p:xfrm>
          <a:off x="4243313" y="5994271"/>
          <a:ext cx="2743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7" name="Equation" r:id="rId9" imgW="1511280" imgH="203040" progId="Equation.3">
                  <p:embed/>
                </p:oleObj>
              </mc:Choice>
              <mc:Fallback>
                <p:oleObj name="Equation" r:id="rId9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13" y="5994271"/>
                        <a:ext cx="2743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80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3C64E-8766-4E3B-AA03-952D867B2B4C}" type="slidenum">
              <a:rPr lang="ar-SA" altLang="id-ID" smtClean="0"/>
              <a:pPr>
                <a:defRPr/>
              </a:pPr>
              <a:t>44</a:t>
            </a:fld>
            <a:endParaRPr lang="en-US" alt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2362200"/>
                <a:ext cx="7388689" cy="51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Kesalahan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sebenarnya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relatif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800" dirty="0"/>
                          <m:t>Nilai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sebenarnya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– 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Nilai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Aproksimasi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Nilai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Sebenarnya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362200"/>
                <a:ext cx="7388689" cy="511615"/>
              </a:xfrm>
              <a:prstGeom prst="rect">
                <a:avLst/>
              </a:prstGeom>
              <a:blipFill rotWithShape="0">
                <a:blip r:embed="rId2"/>
                <a:stretch>
                  <a:fillRect r="-7096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1284" y="3429000"/>
                <a:ext cx="6224909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Kesalahan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sebenarnya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relatif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800" b="0" i="0" dirty="0" smtClean="0"/>
                          <m:t>0.877583 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– </m:t>
                        </m:r>
                        <m:r>
                          <m:rPr>
                            <m:nor/>
                          </m:rPr>
                          <a:rPr lang="en-US" altLang="en-US" sz="1800" b="0" i="0" dirty="0" smtClean="0"/>
                          <m:t>0.877221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0.877583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84" y="3429000"/>
                <a:ext cx="6224909" cy="458587"/>
              </a:xfrm>
              <a:prstGeom prst="rect">
                <a:avLst/>
              </a:prstGeom>
              <a:blipFill rotWithShape="0">
                <a:blip r:embed="rId3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789" y="4462265"/>
                <a:ext cx="7297319" cy="1014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Kesalahan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sebenarnya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relatif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en-US" sz="1800" b="0" i="0" dirty="0" smtClean="0"/>
                          <m:t>0.877583 </m:t>
                        </m:r>
                        <m:r>
                          <m:rPr>
                            <m:nor/>
                          </m:rPr>
                          <a:rPr lang="en-US" altLang="en-US" sz="1800" dirty="0"/>
                          <m:t>– </m:t>
                        </m:r>
                        <m:r>
                          <m:rPr>
                            <m:nor/>
                          </m:rPr>
                          <a:rPr lang="en-US" altLang="en-US" sz="1800" b="0" i="0" dirty="0" smtClean="0"/>
                          <m:t>0.877221 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0.877583</m:t>
                        </m:r>
                      </m:den>
                    </m:f>
                  </m:oMath>
                </a14:m>
                <a:r>
                  <a:rPr lang="en-US" sz="1800" dirty="0" smtClean="0"/>
                  <a:t>x 100 %</a:t>
                </a:r>
              </a:p>
              <a:p>
                <a:endParaRPr lang="en-US" sz="180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= 0.04125%</a:t>
                </a:r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9" y="4462265"/>
                <a:ext cx="7297319" cy="1014380"/>
              </a:xfrm>
              <a:prstGeom prst="rect">
                <a:avLst/>
              </a:prstGeom>
              <a:blipFill rotWithShape="0">
                <a:blip r:embed="rId4"/>
                <a:stretch>
                  <a:fillRect r="-1003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1CBB27-5F16-4E0F-A42F-029DB8939FC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id-ID" sz="1000" smtClean="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4000" b="1" dirty="0" err="1" smtClean="0">
                <a:solidFill>
                  <a:srgbClr val="FF0000"/>
                </a:solidFill>
              </a:rPr>
              <a:t>Kesalahan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4000" b="1" dirty="0" err="1" smtClean="0">
                <a:solidFill>
                  <a:srgbClr val="FF0000"/>
                </a:solidFill>
              </a:rPr>
              <a:t>dalam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4000" b="1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4000" b="1" dirty="0" err="1" smtClean="0">
                <a:solidFill>
                  <a:srgbClr val="FF0000"/>
                </a:solidFill>
              </a:rPr>
              <a:t>Polinomial</a:t>
            </a:r>
            <a:endParaRPr lang="en-US" altLang="id-ID" sz="4000" b="1" dirty="0" smtClean="0">
              <a:solidFill>
                <a:srgbClr val="FF0000"/>
              </a:solidFill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7924800" cy="3733800"/>
          </a:xfrm>
        </p:spPr>
        <p:txBody>
          <a:bodyPr/>
          <a:lstStyle/>
          <a:p>
            <a:pPr eaLnBrk="1" hangingPunct="1"/>
            <a:r>
              <a:rPr lang="en-US" altLang="id-ID" sz="2400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polinomial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dapat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menyebabkan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kesalahan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besar</a:t>
            </a:r>
            <a:r>
              <a:rPr lang="en-US" altLang="id-ID" sz="2400" dirty="0" smtClean="0">
                <a:solidFill>
                  <a:srgbClr val="0000FF"/>
                </a:solidFill>
              </a:rPr>
              <a:t> (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terutama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untuk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polinomial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tingkat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tinggi</a:t>
            </a:r>
            <a:r>
              <a:rPr lang="en-US" altLang="id-ID" sz="2400" dirty="0" smtClean="0">
                <a:solidFill>
                  <a:srgbClr val="0000FF"/>
                </a:solidFill>
              </a:rPr>
              <a:t>).</a:t>
            </a:r>
          </a:p>
          <a:p>
            <a:pPr marL="0" indent="0" eaLnBrk="1" hangingPunct="1"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id-ID" sz="2400" dirty="0" smtClean="0">
                <a:solidFill>
                  <a:srgbClr val="0000FF"/>
                </a:solidFill>
              </a:rPr>
              <a:t>HATI-HATI </a:t>
            </a:r>
          </a:p>
          <a:p>
            <a:pPr eaLnBrk="1" hangingPunct="1"/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id-ID" sz="2400" dirty="0" err="1" smtClean="0">
                <a:solidFill>
                  <a:srgbClr val="0000FF"/>
                </a:solidFill>
              </a:rPr>
              <a:t>Ketika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polinomial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derajad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ke</a:t>
            </a:r>
            <a:r>
              <a:rPr lang="en-US" altLang="id-ID" sz="2400" dirty="0" smtClean="0">
                <a:solidFill>
                  <a:srgbClr val="0000FF"/>
                </a:solidFill>
              </a:rPr>
              <a:t>-n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digunakan</a:t>
            </a:r>
            <a:r>
              <a:rPr lang="en-US" altLang="id-ID" sz="2400" dirty="0" smtClean="0">
                <a:solidFill>
                  <a:srgbClr val="0000FF"/>
                </a:solidFill>
              </a:rPr>
              <a:t>,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kesalahan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terkait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dengan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turunan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derajad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ke</a:t>
            </a:r>
            <a:r>
              <a:rPr lang="en-US" altLang="id-ID" sz="2400" dirty="0" smtClean="0">
                <a:solidFill>
                  <a:srgbClr val="0000FF"/>
                </a:solidFill>
              </a:rPr>
              <a:t> (n + 1).</a:t>
            </a:r>
          </a:p>
          <a:p>
            <a:pPr eaLnBrk="1" hangingPunct="1"/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D46D0F-BE4C-4AE2-B415-BEA7D3904D3C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id-ID" sz="1000" smtClean="0"/>
          </a:p>
        </p:txBody>
      </p:sp>
      <p:pic>
        <p:nvPicPr>
          <p:cNvPr id="778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524000"/>
            <a:ext cx="6400800" cy="4800600"/>
          </a:xfrm>
          <a:noFill/>
        </p:spPr>
      </p:pic>
      <p:sp>
        <p:nvSpPr>
          <p:cNvPr id="77828" name="Line 3"/>
          <p:cNvSpPr>
            <a:spLocks noChangeShapeType="1"/>
          </p:cNvSpPr>
          <p:nvPr/>
        </p:nvSpPr>
        <p:spPr bwMode="auto">
          <a:xfrm flipH="1">
            <a:off x="2895600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Line 4"/>
          <p:cNvSpPr>
            <a:spLocks noChangeShapeType="1"/>
          </p:cNvSpPr>
          <p:nvPr/>
        </p:nvSpPr>
        <p:spPr bwMode="auto">
          <a:xfrm flipH="1" flipV="1">
            <a:off x="3733800" y="48006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id-ID" sz="4000" dirty="0" err="1" smtClean="0"/>
              <a:t>Interpolasi</a:t>
            </a:r>
            <a:r>
              <a:rPr lang="en-US" altLang="id-ID" sz="4000" dirty="0" smtClean="0"/>
              <a:t> </a:t>
            </a:r>
            <a:r>
              <a:rPr lang="en-US" altLang="id-ID" sz="4000" dirty="0" err="1" smtClean="0"/>
              <a:t>Polinomial</a:t>
            </a:r>
            <a:r>
              <a:rPr lang="en-US" altLang="id-ID" sz="4000" dirty="0" smtClean="0"/>
              <a:t> </a:t>
            </a:r>
            <a:r>
              <a:rPr lang="en-US" altLang="id-ID" sz="4000" dirty="0" err="1" smtClean="0"/>
              <a:t>derajad</a:t>
            </a:r>
            <a:r>
              <a:rPr lang="en-US" altLang="id-ID" sz="4000" dirty="0" smtClean="0"/>
              <a:t>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AA4234-8010-474C-AD58-110D75C344F2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id-ID" sz="1000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1295400" y="4419600"/>
            <a:ext cx="6019800" cy="129540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14800" y="3352800"/>
            <a:ext cx="3886200" cy="5334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324600" y="1981200"/>
            <a:ext cx="2362200" cy="838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  <p:graphicFrame>
        <p:nvGraphicFramePr>
          <p:cNvPr id="7987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00138" y="1524000"/>
          <a:ext cx="7586662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4" imgW="3276600" imgH="1752600" progId="Equation.3">
                  <p:embed/>
                </p:oleObj>
              </mc:Choice>
              <mc:Fallback>
                <p:oleObj name="Equation" r:id="rId4" imgW="3276600" imgH="175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1524000"/>
                        <a:ext cx="7586662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 b="1" dirty="0" err="1" smtClean="0">
                <a:solidFill>
                  <a:srgbClr val="FF0000"/>
                </a:solidFill>
              </a:rPr>
              <a:t>Kesalahan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3600" b="1" dirty="0" err="1" smtClean="0">
                <a:solidFill>
                  <a:srgbClr val="FF0000"/>
                </a:solidFill>
              </a:rPr>
              <a:t>dalam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3600" b="1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3600" b="1" dirty="0" smtClean="0">
                <a:solidFill>
                  <a:srgbClr val="FF0000"/>
                </a:solidFill>
              </a:rPr>
              <a:t> </a:t>
            </a:r>
            <a:r>
              <a:rPr lang="en-US" altLang="id-ID" sz="3600" b="1" dirty="0" err="1" smtClean="0">
                <a:solidFill>
                  <a:srgbClr val="FF0000"/>
                </a:solidFill>
              </a:rPr>
              <a:t>Polinomial</a:t>
            </a:r>
            <a:r>
              <a:rPr lang="en-US" altLang="id-ID" sz="4000" b="1" dirty="0" smtClean="0">
                <a:solidFill>
                  <a:srgbClr val="FF0000"/>
                </a:solidFill>
              </a:rPr>
              <a:t/>
            </a:r>
            <a:br>
              <a:rPr lang="en-US" altLang="id-ID" sz="4000" b="1" dirty="0" smtClean="0">
                <a:solidFill>
                  <a:srgbClr val="FF0000"/>
                </a:solidFill>
              </a:rPr>
            </a:br>
            <a:r>
              <a:rPr lang="en-US" altLang="id-ID" sz="4000" b="1" dirty="0" err="1" smtClean="0">
                <a:solidFill>
                  <a:srgbClr val="FF0000"/>
                </a:solidFill>
              </a:rPr>
              <a:t>Teorema</a:t>
            </a:r>
            <a:endParaRPr lang="en-US" altLang="id-ID" sz="4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F18252-2A7D-4559-977B-DCA998DE00A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id-ID" sz="100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Contoh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81924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619743"/>
              </p:ext>
            </p:extLst>
          </p:nvPr>
        </p:nvGraphicFramePr>
        <p:xfrm>
          <a:off x="803763" y="1543050"/>
          <a:ext cx="6810375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4" imgW="3492500" imgH="2413000" progId="Equation.3">
                  <p:embed/>
                </p:oleObj>
              </mc:Choice>
              <mc:Fallback>
                <p:oleObj name="Equation" r:id="rId4" imgW="3492500" imgH="241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63" y="1543050"/>
                        <a:ext cx="6810375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393A0B-654C-4190-ACFF-0E821E9D78FA}" type="slidenum">
              <a:rPr 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sz="1400" smtClean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533400" y="1143000"/>
            <a:ext cx="8305800" cy="2209800"/>
          </a:xfrm>
        </p:spPr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Interpolasi</a:t>
            </a:r>
            <a:r>
              <a:rPr lang="en-US" dirty="0"/>
              <a:t> </a:t>
            </a:r>
            <a:r>
              <a:rPr lang="en-US" dirty="0" smtClean="0"/>
              <a:t>Spline</a:t>
            </a:r>
            <a:br>
              <a:rPr lang="en-US" dirty="0" smtClean="0"/>
            </a:b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BC0B-27FD-47D3-8A25-5BC6C2EB1577}" type="slidenum">
              <a:rPr lang="ar-SA" altLang="id-ID" smtClean="0"/>
              <a:pPr>
                <a:defRPr/>
              </a:pPr>
              <a:t>5</a:t>
            </a:fld>
            <a:endParaRPr lang="en-US" altLang="id-ID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14400" y="24414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kern="0" dirty="0" err="1" smtClean="0"/>
              <a:t>Interpolasi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7526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smtClean="0"/>
              <a:t>Interpolasi dilakukan dengan menggunakan fungsi aproksimasi seperti: </a:t>
            </a:r>
          </a:p>
          <a:p>
            <a:pPr lvl="1"/>
            <a:r>
              <a:rPr lang="en-US" kern="0" smtClean="0"/>
              <a:t>Polinomial</a:t>
            </a:r>
          </a:p>
          <a:p>
            <a:pPr lvl="1"/>
            <a:r>
              <a:rPr lang="en-US" kern="0" smtClean="0"/>
              <a:t>Fungsi trigonometri</a:t>
            </a:r>
          </a:p>
          <a:p>
            <a:pPr lvl="1"/>
            <a:r>
              <a:rPr lang="en-US" kern="0" smtClean="0"/>
              <a:t>Fungsi eksponensial</a:t>
            </a:r>
          </a:p>
          <a:p>
            <a:pPr lvl="1"/>
            <a:r>
              <a:rPr lang="en-US" kern="0" smtClean="0"/>
              <a:t>Metode Fourier</a:t>
            </a:r>
          </a:p>
          <a:p>
            <a:r>
              <a:rPr lang="en-US" kern="0" smtClean="0"/>
              <a:t>Aproksimasi yang baik hendaknya kesalahan antara fungsi yang sebenarnya dan fungsi aproksimasi harus sangat kecil. </a:t>
            </a:r>
          </a:p>
          <a:p>
            <a:endParaRPr lang="en-US" kern="0" smtClean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8819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AE6BB0-7CA1-4407-A9EE-2FC30AB3811A}" type="slidenum">
              <a:rPr 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901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Mengapa</a:t>
            </a:r>
            <a:r>
              <a:rPr lang="en-US" sz="5400" dirty="0" smtClean="0"/>
              <a:t> Spline?</a:t>
            </a:r>
          </a:p>
        </p:txBody>
      </p:sp>
      <p:graphicFrame>
        <p:nvGraphicFramePr>
          <p:cNvPr id="90116" name="Object 1126"/>
          <p:cNvGraphicFramePr>
            <a:graphicFrameLocks noChangeAspect="1"/>
          </p:cNvGraphicFramePr>
          <p:nvPr/>
        </p:nvGraphicFramePr>
        <p:xfrm>
          <a:off x="2819400" y="1752600"/>
          <a:ext cx="2209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5" imgW="1019442" imgH="393649" progId="Equation.3">
                  <p:embed/>
                </p:oleObj>
              </mc:Choice>
              <mc:Fallback>
                <p:oleObj name="Equation" r:id="rId5" imgW="1019442" imgH="393649" progId="Equation.3">
                  <p:embed/>
                  <p:pic>
                    <p:nvPicPr>
                      <p:cNvPr id="0" name="Object 1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22098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7" name="Picture 11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07720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22CEF1-2338-4AFD-B26F-5CA478F4137C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 smtClean="0"/>
              <a:t>Mengapa</a:t>
            </a:r>
            <a:r>
              <a:rPr lang="en-US" sz="5400" dirty="0" smtClean="0"/>
              <a:t> Spline?</a:t>
            </a:r>
          </a:p>
        </p:txBody>
      </p:sp>
      <p:sp>
        <p:nvSpPr>
          <p:cNvPr id="92164" name="Rectangle 8"/>
          <p:cNvSpPr>
            <a:spLocks noChangeArrowheads="1"/>
          </p:cNvSpPr>
          <p:nvPr/>
        </p:nvSpPr>
        <p:spPr bwMode="auto">
          <a:xfrm>
            <a:off x="1295400" y="6172200"/>
            <a:ext cx="670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: Higher order polynomial interpolation is a bad idea</a:t>
            </a:r>
          </a:p>
        </p:txBody>
      </p:sp>
      <p:pic>
        <p:nvPicPr>
          <p:cNvPr id="92165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89125"/>
            <a:ext cx="67056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991795-AF7E-4184-9E79-0B5D7182A479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Linear</a:t>
            </a:r>
          </a:p>
        </p:txBody>
      </p:sp>
      <p:pic>
        <p:nvPicPr>
          <p:cNvPr id="94212" name="Picture 5" descr="fig2sp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57600"/>
            <a:ext cx="53340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344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6737E8-23F3-4F12-B3CD-11876CC45FF9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962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Linear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</a:p>
        </p:txBody>
      </p:sp>
      <p:pic>
        <p:nvPicPr>
          <p:cNvPr id="96260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010400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10" descr="mws_gen_inp_txt_direct_Fi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39624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211ED1-BAD3-4F8A-A5FF-816F9F4D3C9F}" type="slidenum">
              <a:rPr 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sz="1400">
              <a:latin typeface="Tahoma" panose="020B0604030504040204" pitchFamily="34" charset="0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33376"/>
            <a:ext cx="7793037" cy="930277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 smtClean="0"/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63618" y="1209075"/>
            <a:ext cx="8153400" cy="14064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roket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1. </a:t>
            </a:r>
            <a:r>
              <a:rPr lang="en-US" dirty="0" err="1" smtClean="0"/>
              <a:t>Temukan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 = 16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linear splines.</a:t>
            </a:r>
            <a:endParaRPr lang="en-US" b="1" dirty="0" smtClean="0"/>
          </a:p>
          <a:p>
            <a:pPr>
              <a:buFont typeface="Wingdings" panose="05000000000000000000" pitchFamily="2" charset="2"/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 smtClean="0"/>
          </a:p>
        </p:txBody>
      </p:sp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98311" name="Rectangle 1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98312" name="Rectangle 20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98313" name="Rectangle 101"/>
          <p:cNvSpPr>
            <a:spLocks noChangeArrowheads="1"/>
          </p:cNvSpPr>
          <p:nvPr/>
        </p:nvSpPr>
        <p:spPr bwMode="auto">
          <a:xfrm>
            <a:off x="144463" y="3276600"/>
            <a:ext cx="220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smtClean="0">
                <a:latin typeface="Tahoma" panose="020B0604030504040204" pitchFamily="34" charset="0"/>
              </a:rPr>
              <a:t>Table Velocity </a:t>
            </a:r>
            <a:r>
              <a:rPr lang="en-US" sz="1600" dirty="0" err="1" smtClean="0">
                <a:latin typeface="Tahoma" panose="020B0604030504040204" pitchFamily="34" charset="0"/>
              </a:rPr>
              <a:t>sebagai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 smtClean="0">
                <a:latin typeface="Tahoma" panose="020B0604030504040204" pitchFamily="34" charset="0"/>
              </a:rPr>
              <a:t>Fungsi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</a:rPr>
              <a:t>waktu</a:t>
            </a:r>
            <a:endParaRPr lang="en-US" sz="1600" dirty="0" smtClean="0">
              <a:latin typeface="Tahoma" panose="020B0604030504040204" pitchFamily="34" charset="0"/>
            </a:endParaRPr>
          </a:p>
        </p:txBody>
      </p:sp>
      <p:sp>
        <p:nvSpPr>
          <p:cNvPr id="98314" name="Rectangle 102"/>
          <p:cNvSpPr>
            <a:spLocks noChangeArrowheads="1"/>
          </p:cNvSpPr>
          <p:nvPr/>
        </p:nvSpPr>
        <p:spPr bwMode="auto">
          <a:xfrm>
            <a:off x="2728913" y="6059378"/>
            <a:ext cx="38414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latin typeface="Tahoma" panose="020B0604030504040204" pitchFamily="34" charset="0"/>
              </a:rPr>
              <a:t>Perawakan</a:t>
            </a:r>
            <a:r>
              <a:rPr lang="en-US" sz="1800" dirty="0" smtClean="0">
                <a:latin typeface="Tahoma" panose="020B0604030504040204" pitchFamily="34" charset="0"/>
              </a:rPr>
              <a:t>. Velocity vs. data </a:t>
            </a:r>
            <a:r>
              <a:rPr lang="en-US" sz="1800" dirty="0" err="1" smtClean="0">
                <a:latin typeface="Tahoma" panose="020B0604030504040204" pitchFamily="34" charset="0"/>
              </a:rPr>
              <a:t>waktu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latin typeface="Tahoma" panose="020B0604030504040204" pitchFamily="34" charset="0"/>
              </a:rPr>
              <a:t>Untuk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</a:rPr>
              <a:t>contoh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</a:rPr>
              <a:t>roket</a:t>
            </a:r>
            <a:endParaRPr lang="en-US" sz="1800" dirty="0" smtClean="0">
              <a:latin typeface="Tahoma" panose="020B0604030504040204" pitchFamily="34" charset="0"/>
            </a:endParaRPr>
          </a:p>
        </p:txBody>
      </p:sp>
      <p:pic>
        <p:nvPicPr>
          <p:cNvPr id="98315" name="Picture 103" descr="picture of rock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3276600"/>
            <a:ext cx="2416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220663" y="3962400"/>
          <a:ext cx="2141537" cy="2133600"/>
        </p:xfrm>
        <a:graphic>
          <a:graphicData uri="http://schemas.openxmlformats.org/drawingml/2006/table">
            <a:tbl>
              <a:tblPr/>
              <a:tblGrid>
                <a:gridCol w="838324"/>
                <a:gridCol w="1303213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8342" name="Object 1029"/>
          <p:cNvGraphicFramePr>
            <a:graphicFrameLocks noChangeAspect="1"/>
          </p:cNvGraphicFramePr>
          <p:nvPr/>
        </p:nvGraphicFramePr>
        <p:xfrm>
          <a:off x="449263" y="3979863"/>
          <a:ext cx="1619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6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3979863"/>
                        <a:ext cx="1619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3" name="Object 1028"/>
          <p:cNvGraphicFramePr>
            <a:graphicFrameLocks noChangeAspect="1"/>
          </p:cNvGraphicFramePr>
          <p:nvPr/>
        </p:nvGraphicFramePr>
        <p:xfrm>
          <a:off x="1262063" y="39624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7" name="Equation" r:id="rId9" imgW="266469" imgH="203024" progId="Equation.3">
                  <p:embed/>
                </p:oleObj>
              </mc:Choice>
              <mc:Fallback>
                <p:oleObj name="Equation" r:id="rId9" imgW="266469" imgH="203024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9624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5BAF7-FB6A-459B-ABA0-8EF8F2A0D7AA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Linear  </a:t>
            </a:r>
          </a:p>
        </p:txBody>
      </p:sp>
      <p:sp>
        <p:nvSpPr>
          <p:cNvPr id="100356" name="Rectangle 11"/>
          <p:cNvSpPr>
            <a:spLocks noChangeArrowheads="1"/>
          </p:cNvSpPr>
          <p:nvPr/>
        </p:nvSpPr>
        <p:spPr bwMode="auto">
          <a:xfrm>
            <a:off x="3333750" y="2443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00357" name="Rectangle 3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00358" name="Rectangle 3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00359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3962400" y="2209800"/>
          <a:ext cx="51816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9" name="Mathcad" r:id="rId5" imgW="5229225" imgH="3467100" progId="Mathcad">
                  <p:embed/>
                </p:oleObj>
              </mc:Choice>
              <mc:Fallback>
                <p:oleObj name="Mathcad" r:id="rId5" imgW="5229225" imgH="3467100" progId="Mathcad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51816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00361" name="Rectangle 44"/>
          <p:cNvSpPr>
            <a:spLocks noChangeArrowheads="1"/>
          </p:cNvSpPr>
          <p:nvPr/>
        </p:nvSpPr>
        <p:spPr bwMode="auto">
          <a:xfrm>
            <a:off x="0" y="3063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00362" name="Rectangle 45"/>
          <p:cNvSpPr>
            <a:spLocks noChangeArrowheads="1"/>
          </p:cNvSpPr>
          <p:nvPr/>
        </p:nvSpPr>
        <p:spPr bwMode="auto">
          <a:xfrm>
            <a:off x="0" y="329247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0363" name="Rectangle 49"/>
          <p:cNvSpPr>
            <a:spLocks noChangeArrowheads="1"/>
          </p:cNvSpPr>
          <p:nvPr/>
        </p:nvSpPr>
        <p:spPr bwMode="auto">
          <a:xfrm>
            <a:off x="3297238" y="3387725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0364" name="Rectangle 54"/>
          <p:cNvSpPr>
            <a:spLocks noChangeArrowheads="1"/>
          </p:cNvSpPr>
          <p:nvPr/>
        </p:nvSpPr>
        <p:spPr bwMode="auto">
          <a:xfrm>
            <a:off x="0" y="2844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00365" name="Rectangle 55"/>
          <p:cNvSpPr>
            <a:spLocks noChangeArrowheads="1"/>
          </p:cNvSpPr>
          <p:nvPr/>
        </p:nvSpPr>
        <p:spPr bwMode="auto">
          <a:xfrm>
            <a:off x="0" y="3063875"/>
            <a:ext cx="56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0366" name="Rectangle 56"/>
          <p:cNvSpPr>
            <a:spLocks noChangeArrowheads="1"/>
          </p:cNvSpPr>
          <p:nvPr/>
        </p:nvSpPr>
        <p:spPr bwMode="auto">
          <a:xfrm>
            <a:off x="0" y="3557588"/>
            <a:ext cx="132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0367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001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420A3-7156-433F-A265-4C5174EC3191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02403" name="Rectangle 105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endParaRPr lang="en-US" dirty="0" smtClean="0"/>
          </a:p>
        </p:txBody>
      </p:sp>
      <p:pic>
        <p:nvPicPr>
          <p:cNvPr id="102404" name="Picture 10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106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10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715000"/>
            <a:ext cx="96774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10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840D36-93D8-4093-9C6C-693D832B25D0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993062" cy="1211263"/>
          </a:xfrm>
        </p:spPr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Kuadrat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</a:p>
        </p:txBody>
      </p:sp>
      <p:pic>
        <p:nvPicPr>
          <p:cNvPr id="104452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905000"/>
            <a:ext cx="78486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384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DA816C-8395-42B8-BEF4-ED4D4A05E695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</a:t>
            </a:r>
            <a:r>
              <a:rPr lang="en-US" dirty="0" err="1" smtClean="0"/>
              <a:t>Kuadrat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</a:p>
        </p:txBody>
      </p:sp>
      <p:pic>
        <p:nvPicPr>
          <p:cNvPr id="1065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96012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48000"/>
            <a:ext cx="4267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464CD1-8CDD-43DA-B9A9-93BAC48C2683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</a:t>
            </a:r>
            <a:r>
              <a:rPr lang="en-US" dirty="0" err="1" smtClean="0"/>
              <a:t>Kuadrat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</a:p>
        </p:txBody>
      </p:sp>
      <p:pic>
        <p:nvPicPr>
          <p:cNvPr id="1085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81200"/>
            <a:ext cx="441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7924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Aproksimasi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/>
              <a:t>Fungsinya</a:t>
            </a:r>
            <a:r>
              <a:rPr lang="en-US" sz="3200" dirty="0" smtClean="0"/>
              <a:t> </a:t>
            </a:r>
            <a:r>
              <a:rPr lang="en-US" sz="3200" dirty="0" err="1"/>
              <a:t>harus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ditentukan</a:t>
            </a:r>
            <a:endParaRPr lang="en-US" sz="3200" dirty="0"/>
          </a:p>
          <a:p>
            <a:r>
              <a:rPr lang="en-US" sz="3200" dirty="0" err="1"/>
              <a:t>Seharusnya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 smtClean="0"/>
              <a:t>diturunkan</a:t>
            </a:r>
            <a:endParaRPr lang="en-US" sz="3200" dirty="0"/>
          </a:p>
          <a:p>
            <a:r>
              <a:rPr lang="en-US" sz="3200" dirty="0" err="1"/>
              <a:t>Seharusnya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dievaluasi</a:t>
            </a:r>
            <a:endParaRPr lang="en-US" sz="3200" dirty="0"/>
          </a:p>
          <a:p>
            <a:r>
              <a:rPr lang="en-US" sz="3200" dirty="0" err="1"/>
              <a:t>Seharusnya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diintegrasikan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BC0B-27FD-47D3-8A25-5BC6C2EB1577}" type="slidenum">
              <a:rPr lang="ar-SA" altLang="id-ID" smtClean="0"/>
              <a:pPr>
                <a:defRPr/>
              </a:pPr>
              <a:t>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861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C4C279-1CF5-4BCE-99F1-CE679E682110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</a:t>
            </a:r>
            <a:r>
              <a:rPr lang="en-US" dirty="0" err="1" smtClean="0"/>
              <a:t>Kuadrat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9737"/>
            <a:ext cx="9829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971800"/>
            <a:ext cx="92964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529B34-8099-47AF-9680-C98C99DC3373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0"/>
            <a:ext cx="7793038" cy="838200"/>
          </a:xfrm>
        </p:spPr>
        <p:txBody>
          <a:bodyPr anchor="ctr"/>
          <a:lstStyle/>
          <a:p>
            <a:pPr eaLnBrk="1" hangingPunct="1"/>
            <a:r>
              <a:rPr lang="en-US" dirty="0" err="1" smtClean="0"/>
              <a:t>Contoh</a:t>
            </a:r>
            <a:r>
              <a:rPr lang="en-US" dirty="0" smtClean="0"/>
              <a:t> Spline </a:t>
            </a:r>
            <a:r>
              <a:rPr lang="en-US" dirty="0" err="1" smtClean="0"/>
              <a:t>Kuadrat</a:t>
            </a:r>
            <a:endParaRPr lang="en-US" dirty="0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2719" y="855663"/>
            <a:ext cx="8534400" cy="2971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.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splines </a:t>
            </a:r>
            <a:r>
              <a:rPr lang="en-US" sz="2400" dirty="0" err="1" smtClean="0"/>
              <a:t>kuadrat</a:t>
            </a:r>
            <a:endParaRPr lang="en-US" sz="24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lphaL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kecepatan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t=16 </a:t>
            </a:r>
            <a:r>
              <a:rPr lang="en-US" sz="2400" dirty="0" err="1" smtClean="0"/>
              <a:t>detik</a:t>
            </a:r>
            <a:endParaRPr lang="en-US" sz="24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lphaL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akselerasi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t=16 </a:t>
            </a:r>
            <a:r>
              <a:rPr lang="en-US" sz="2400" dirty="0" err="1" smtClean="0"/>
              <a:t>detik</a:t>
            </a:r>
            <a:endParaRPr lang="en-US" sz="2400" dirty="0" smtClean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lphaLcPeriod"/>
            </a:pPr>
            <a:r>
              <a:rPr lang="en-US" sz="2400" dirty="0" smtClean="0"/>
              <a:t>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ditempuh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t=11 </a:t>
            </a:r>
            <a:r>
              <a:rPr lang="en-US" sz="2400" dirty="0" err="1" smtClean="0"/>
              <a:t>dan</a:t>
            </a:r>
            <a:r>
              <a:rPr lang="en-US" sz="2400" dirty="0" smtClean="0"/>
              <a:t> t=16 </a:t>
            </a:r>
            <a:r>
              <a:rPr lang="en-US" sz="2400" dirty="0" err="1" smtClean="0"/>
              <a:t>detik</a:t>
            </a: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2066925" y="2100263"/>
            <a:ext cx="609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pic>
        <p:nvPicPr>
          <p:cNvPr id="112647" name="Picture 110" descr="mws_gen_inp_txt_direct_Fig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29031"/>
            <a:ext cx="39624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8" name="Rectangle 101"/>
          <p:cNvSpPr>
            <a:spLocks noChangeArrowheads="1"/>
          </p:cNvSpPr>
          <p:nvPr/>
        </p:nvSpPr>
        <p:spPr bwMode="auto">
          <a:xfrm>
            <a:off x="330200" y="3200400"/>
            <a:ext cx="220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 smtClean="0">
                <a:latin typeface="Tahoma" panose="020B0604030504040204" pitchFamily="34" charset="0"/>
              </a:rPr>
              <a:t>Tabel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</a:rPr>
              <a:t>Kecepatan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</a:rPr>
              <a:t>sbg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 err="1" smtClean="0">
                <a:latin typeface="Tahoma" panose="020B0604030504040204" pitchFamily="34" charset="0"/>
              </a:rPr>
              <a:t>Fungsi</a:t>
            </a:r>
            <a:r>
              <a:rPr lang="en-US" sz="1600" dirty="0" smtClean="0">
                <a:latin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</a:rPr>
              <a:t>waktu</a:t>
            </a:r>
            <a:endParaRPr lang="en-US" sz="160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600" dirty="0">
              <a:latin typeface="Tahoma" panose="020B0604030504040204" pitchFamily="34" charset="0"/>
            </a:endParaRPr>
          </a:p>
        </p:txBody>
      </p:sp>
      <p:sp>
        <p:nvSpPr>
          <p:cNvPr id="112649" name="Rectangle 102"/>
          <p:cNvSpPr>
            <a:spLocks noChangeArrowheads="1"/>
          </p:cNvSpPr>
          <p:nvPr/>
        </p:nvSpPr>
        <p:spPr bwMode="auto">
          <a:xfrm>
            <a:off x="5410200" y="5703106"/>
            <a:ext cx="398109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latin typeface="Tahoma" panose="020B0604030504040204" pitchFamily="34" charset="0"/>
              </a:rPr>
              <a:t>Gambar</a:t>
            </a:r>
            <a:r>
              <a:rPr lang="en-US" sz="1800" dirty="0" smtClean="0">
                <a:latin typeface="Tahoma" panose="020B0604030504040204" pitchFamily="34" charset="0"/>
              </a:rPr>
              <a:t>. </a:t>
            </a:r>
            <a:r>
              <a:rPr lang="en-US" sz="1800" dirty="0" err="1" smtClean="0">
                <a:latin typeface="Tahoma" panose="020B0604030504040204" pitchFamily="34" charset="0"/>
              </a:rPr>
              <a:t>Kecepatan</a:t>
            </a:r>
            <a:r>
              <a:rPr lang="en-US" sz="1800" dirty="0" smtClean="0">
                <a:latin typeface="Tahoma" panose="020B0604030504040204" pitchFamily="34" charset="0"/>
              </a:rPr>
              <a:t>  vs. data </a:t>
            </a:r>
            <a:r>
              <a:rPr lang="en-US" sz="1800" dirty="0" err="1" smtClean="0">
                <a:latin typeface="Tahoma" panose="020B0604030504040204" pitchFamily="34" charset="0"/>
              </a:rPr>
              <a:t>waktu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latin typeface="Tahoma" panose="020B0604030504040204" pitchFamily="34" charset="0"/>
              </a:rPr>
              <a:t>Untuk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</a:rPr>
              <a:t>contoh</a:t>
            </a:r>
            <a:r>
              <a:rPr lang="en-US" sz="1800" dirty="0" smtClean="0">
                <a:latin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</a:rPr>
              <a:t>roket</a:t>
            </a:r>
            <a:endParaRPr lang="en-US" sz="1800" dirty="0" smtClean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pic>
        <p:nvPicPr>
          <p:cNvPr id="112650" name="Picture 103" descr="picture of rock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24161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6400" y="3886200"/>
          <a:ext cx="2141538" cy="2133600"/>
        </p:xfrm>
        <a:graphic>
          <a:graphicData uri="http://schemas.openxmlformats.org/drawingml/2006/table">
            <a:tbl>
              <a:tblPr/>
              <a:tblGrid>
                <a:gridCol w="838324"/>
                <a:gridCol w="1303214"/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(s)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(m/s)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227.04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362.78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517.35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22.5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602.97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901.67</a:t>
                      </a:r>
                    </a:p>
                  </a:txBody>
                  <a:tcPr marL="68590" marR="685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677" name="Object 30"/>
          <p:cNvGraphicFramePr>
            <a:graphicFrameLocks noChangeAspect="1"/>
          </p:cNvGraphicFramePr>
          <p:nvPr/>
        </p:nvGraphicFramePr>
        <p:xfrm>
          <a:off x="635000" y="3903663"/>
          <a:ext cx="1619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3" name="Equation" r:id="rId7" imgW="88746" imgH="152136" progId="Equation.3">
                  <p:embed/>
                </p:oleObj>
              </mc:Choice>
              <mc:Fallback>
                <p:oleObj name="Equation" r:id="rId7" imgW="88746" imgH="15213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903663"/>
                        <a:ext cx="16192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8" name="Object 31"/>
          <p:cNvGraphicFramePr>
            <a:graphicFrameLocks noChangeAspect="1"/>
          </p:cNvGraphicFramePr>
          <p:nvPr/>
        </p:nvGraphicFramePr>
        <p:xfrm>
          <a:off x="1447800" y="38862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4" name="Equation" r:id="rId9" imgW="266469" imgH="203024" progId="Equation.3">
                  <p:embed/>
                </p:oleObj>
              </mc:Choice>
              <mc:Fallback>
                <p:oleObj name="Equation" r:id="rId9" imgW="266469" imgH="20302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D4E25-DD12-4711-8E7D-35F4CD5DAA89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Solusi</a:t>
            </a:r>
            <a:endParaRPr lang="en-US" dirty="0" smtClean="0"/>
          </a:p>
        </p:txBody>
      </p:sp>
      <p:sp>
        <p:nvSpPr>
          <p:cNvPr id="114692" name="Text Box 3"/>
          <p:cNvSpPr txBox="1">
            <a:spLocks noChangeArrowheads="1"/>
          </p:cNvSpPr>
          <p:nvPr/>
        </p:nvSpPr>
        <p:spPr bwMode="auto">
          <a:xfrm>
            <a:off x="6146800" y="3009900"/>
            <a:ext cx="18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0" y="3035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694" name="Rectangle 5"/>
          <p:cNvSpPr>
            <a:spLocks noChangeArrowheads="1"/>
          </p:cNvSpPr>
          <p:nvPr/>
        </p:nvSpPr>
        <p:spPr bwMode="auto">
          <a:xfrm>
            <a:off x="3860800" y="3468688"/>
            <a:ext cx="10779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14695" name="Rectangle 6"/>
          <p:cNvSpPr>
            <a:spLocks noChangeArrowheads="1"/>
          </p:cNvSpPr>
          <p:nvPr/>
        </p:nvSpPr>
        <p:spPr bwMode="auto">
          <a:xfrm>
            <a:off x="0" y="2570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696" name="Rectangle 1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4697" name="Object 22"/>
          <p:cNvGraphicFramePr>
            <a:graphicFrameLocks noChangeAspect="1"/>
          </p:cNvGraphicFramePr>
          <p:nvPr/>
        </p:nvGraphicFramePr>
        <p:xfrm>
          <a:off x="990600" y="1431925"/>
          <a:ext cx="46085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3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1925"/>
                        <a:ext cx="46085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21"/>
          <p:cNvGraphicFramePr>
            <a:graphicFrameLocks noChangeAspect="1"/>
          </p:cNvGraphicFramePr>
          <p:nvPr/>
        </p:nvGraphicFramePr>
        <p:xfrm>
          <a:off x="6172200" y="1666875"/>
          <a:ext cx="1828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4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66875"/>
                        <a:ext cx="1828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20"/>
          <p:cNvGraphicFramePr>
            <a:graphicFrameLocks noChangeAspect="1"/>
          </p:cNvGraphicFramePr>
          <p:nvPr/>
        </p:nvGraphicFramePr>
        <p:xfrm>
          <a:off x="2071688" y="2265363"/>
          <a:ext cx="37528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5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265363"/>
                        <a:ext cx="37528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9"/>
          <p:cNvGraphicFramePr>
            <a:graphicFrameLocks noChangeAspect="1"/>
          </p:cNvGraphicFramePr>
          <p:nvPr/>
        </p:nvGraphicFramePr>
        <p:xfrm>
          <a:off x="6172200" y="2401888"/>
          <a:ext cx="20970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6" name="Equation" r:id="rId11" imgW="685502" imgH="177723" progId="Equation.3">
                  <p:embed/>
                </p:oleObj>
              </mc:Choice>
              <mc:Fallback>
                <p:oleObj name="Equation" r:id="rId11" imgW="685502" imgH="17772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401888"/>
                        <a:ext cx="20970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18"/>
          <p:cNvGraphicFramePr>
            <a:graphicFrameLocks noChangeAspect="1"/>
          </p:cNvGraphicFramePr>
          <p:nvPr/>
        </p:nvGraphicFramePr>
        <p:xfrm>
          <a:off x="2103438" y="3032125"/>
          <a:ext cx="3724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7" name="Equation" r:id="rId13" imgW="1040948" imgH="241195" progId="Equation.3">
                  <p:embed/>
                </p:oleObj>
              </mc:Choice>
              <mc:Fallback>
                <p:oleObj name="Equation" r:id="rId13" imgW="1040948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032125"/>
                        <a:ext cx="3724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7"/>
          <p:cNvGraphicFramePr>
            <a:graphicFrameLocks noChangeAspect="1"/>
          </p:cNvGraphicFramePr>
          <p:nvPr/>
        </p:nvGraphicFramePr>
        <p:xfrm>
          <a:off x="6172200" y="3243263"/>
          <a:ext cx="22701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8" name="Equation" r:id="rId15" imgW="685502" imgH="177723" progId="Equation.3">
                  <p:embed/>
                </p:oleObj>
              </mc:Choice>
              <mc:Fallback>
                <p:oleObj name="Equation" r:id="rId15" imgW="685502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43263"/>
                        <a:ext cx="22701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6"/>
          <p:cNvGraphicFramePr>
            <a:graphicFrameLocks noChangeAspect="1"/>
          </p:cNvGraphicFramePr>
          <p:nvPr/>
        </p:nvGraphicFramePr>
        <p:xfrm>
          <a:off x="2082800" y="3867150"/>
          <a:ext cx="36718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" name="Equation" r:id="rId17" imgW="1054100" imgH="228600" progId="Equation.3">
                  <p:embed/>
                </p:oleObj>
              </mc:Choice>
              <mc:Fallback>
                <p:oleObj name="Equation" r:id="rId17" imgW="10541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867150"/>
                        <a:ext cx="36718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5"/>
          <p:cNvGraphicFramePr>
            <a:graphicFrameLocks noChangeAspect="1"/>
          </p:cNvGraphicFramePr>
          <p:nvPr/>
        </p:nvGraphicFramePr>
        <p:xfrm>
          <a:off x="6172200" y="4003675"/>
          <a:ext cx="26447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0" name="Equation" r:id="rId19" imgW="825142" imgH="177723" progId="Equation.3">
                  <p:embed/>
                </p:oleObj>
              </mc:Choice>
              <mc:Fallback>
                <p:oleObj name="Equation" r:id="rId19" imgW="825142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003675"/>
                        <a:ext cx="26447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4"/>
          <p:cNvGraphicFramePr>
            <a:graphicFrameLocks noChangeAspect="1"/>
          </p:cNvGraphicFramePr>
          <p:nvPr/>
        </p:nvGraphicFramePr>
        <p:xfrm>
          <a:off x="2111375" y="4708525"/>
          <a:ext cx="36449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1" name="Equation" r:id="rId21" imgW="1040948" imgH="241195" progId="Equation.3">
                  <p:embed/>
                </p:oleObj>
              </mc:Choice>
              <mc:Fallback>
                <p:oleObj name="Equation" r:id="rId21" imgW="1040948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4708525"/>
                        <a:ext cx="36449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3"/>
          <p:cNvGraphicFramePr>
            <a:graphicFrameLocks noChangeAspect="1"/>
          </p:cNvGraphicFramePr>
          <p:nvPr/>
        </p:nvGraphicFramePr>
        <p:xfrm>
          <a:off x="6172200" y="4841875"/>
          <a:ext cx="25987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2" name="Equation" r:id="rId23" imgW="825142" imgH="177723" progId="Equation.3">
                  <p:embed/>
                </p:oleObj>
              </mc:Choice>
              <mc:Fallback>
                <p:oleObj name="Equation" r:id="rId23" imgW="825142" imgH="1777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41875"/>
                        <a:ext cx="25987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7" name="Rectangle 24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708" name="Rectangle 26"/>
          <p:cNvSpPr>
            <a:spLocks noChangeArrowheads="1"/>
          </p:cNvSpPr>
          <p:nvPr/>
        </p:nvSpPr>
        <p:spPr bwMode="auto">
          <a:xfrm>
            <a:off x="0" y="155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709" name="Rectangle 28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710" name="Rectangle 3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711" name="Rectangle 32"/>
          <p:cNvSpPr>
            <a:spLocks noChangeArrowheads="1"/>
          </p:cNvSpPr>
          <p:nvPr/>
        </p:nvSpPr>
        <p:spPr bwMode="auto">
          <a:xfrm>
            <a:off x="0" y="417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4712" name="TextBox 32"/>
          <p:cNvSpPr txBox="1">
            <a:spLocks noChangeArrowheads="1"/>
          </p:cNvSpPr>
          <p:nvPr/>
        </p:nvSpPr>
        <p:spPr bwMode="auto">
          <a:xfrm>
            <a:off x="1219200" y="5562600"/>
            <a:ext cx="8153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Mari </a:t>
            </a:r>
            <a:r>
              <a:rPr lang="en-US" sz="4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kita</a:t>
            </a:r>
            <a:r>
              <a:rPr lang="en-US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mengatur</a:t>
            </a:r>
            <a:r>
              <a:rPr lang="en-US" sz="4000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persamaan</a:t>
            </a:r>
            <a:endParaRPr lang="en-US" sz="40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8CCAC-4EC0-4CA2-9A16-1E199D0C1969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04800"/>
            <a:ext cx="7793038" cy="1143000"/>
          </a:xfrm>
        </p:spPr>
        <p:txBody>
          <a:bodyPr anchor="ctr"/>
          <a:lstStyle/>
          <a:p>
            <a:pPr eaLnBrk="1" hangingPunct="1"/>
            <a:r>
              <a:rPr lang="en-US" dirty="0" err="1" smtClean="0"/>
              <a:t>Setiap</a:t>
            </a:r>
            <a:r>
              <a:rPr lang="en-US" dirty="0" smtClean="0"/>
              <a:t> Spline </a:t>
            </a:r>
            <a:r>
              <a:rPr lang="en-US" dirty="0" err="1" smtClean="0"/>
              <a:t>melewati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data </a:t>
            </a:r>
            <a:r>
              <a:rPr lang="en-US" dirty="0" err="1" smtClean="0"/>
              <a:t>berturut-turut</a:t>
            </a:r>
            <a:r>
              <a:rPr lang="en-US" dirty="0" smtClean="0"/>
              <a:t>.</a:t>
            </a:r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304800" y="1600200"/>
          <a:ext cx="4953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5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4953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6"/>
          <p:cNvGraphicFramePr>
            <a:graphicFrameLocks noChangeAspect="1"/>
          </p:cNvGraphicFramePr>
          <p:nvPr/>
        </p:nvGraphicFramePr>
        <p:xfrm>
          <a:off x="5257800" y="1828800"/>
          <a:ext cx="19605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6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28800"/>
                        <a:ext cx="19605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304800" y="2438400"/>
          <a:ext cx="48006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7" name="Equation" r:id="rId9" imgW="1384300" imgH="228600" progId="Equation.3">
                  <p:embed/>
                </p:oleObj>
              </mc:Choice>
              <mc:Fallback>
                <p:oleObj name="Equation" r:id="rId9" imgW="1384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48006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304800" y="3200400"/>
          <a:ext cx="64563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8" name="Equation" r:id="rId11" imgW="1854200" imgH="228600" progId="Equation.3">
                  <p:embed/>
                </p:oleObj>
              </mc:Choice>
              <mc:Fallback>
                <p:oleObj name="Equation" r:id="rId11" imgW="1854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64563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6" name="Picture 33" descr="graph_1.t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003675"/>
            <a:ext cx="3581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F2A127-3697-4390-8ED8-330DC8A1EB1A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graphicFrame>
        <p:nvGraphicFramePr>
          <p:cNvPr id="22533" name="Group 5"/>
          <p:cNvGraphicFramePr>
            <a:graphicFrameLocks noGrp="1"/>
          </p:cNvGraphicFramePr>
          <p:nvPr>
            <p:ph idx="4294967295"/>
          </p:nvPr>
        </p:nvGraphicFramePr>
        <p:xfrm>
          <a:off x="762000" y="2133600"/>
          <a:ext cx="2667000" cy="36576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v(t)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m/s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227.04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362.78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517.35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602.97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901.67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838200" y="30480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Setiap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Spline </a:t>
            </a: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melewati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dua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titik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data </a:t>
            </a:r>
            <a:r>
              <a:rPr lang="en-US" sz="440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berturut-turut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881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813" name="Object 33"/>
          <p:cNvGraphicFramePr>
            <a:graphicFrameLocks noChangeAspect="1"/>
          </p:cNvGraphicFramePr>
          <p:nvPr/>
        </p:nvGraphicFramePr>
        <p:xfrm>
          <a:off x="3733800" y="1676400"/>
          <a:ext cx="508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4" name="Equation" r:id="rId5" imgW="1905000" imgH="228600" progId="Equation.3">
                  <p:embed/>
                </p:oleObj>
              </mc:Choice>
              <mc:Fallback>
                <p:oleObj name="Equation" r:id="rId5" imgW="19050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508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815" name="Object 35"/>
          <p:cNvGraphicFramePr>
            <a:graphicFrameLocks noChangeAspect="1"/>
          </p:cNvGraphicFramePr>
          <p:nvPr/>
        </p:nvGraphicFramePr>
        <p:xfrm>
          <a:off x="3733800" y="2286000"/>
          <a:ext cx="505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5" name="Equation" r:id="rId7" imgW="1892300" imgH="228600" progId="Equation.3">
                  <p:embed/>
                </p:oleObj>
              </mc:Choice>
              <mc:Fallback>
                <p:oleObj name="Equation" r:id="rId7" imgW="18923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5054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817" name="Object 37"/>
          <p:cNvGraphicFramePr>
            <a:graphicFrameLocks noChangeAspect="1"/>
          </p:cNvGraphicFramePr>
          <p:nvPr/>
        </p:nvGraphicFramePr>
        <p:xfrm>
          <a:off x="3733800" y="2895600"/>
          <a:ext cx="518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6" name="Equation" r:id="rId9" imgW="1816100" imgH="241300" progId="Equation.3">
                  <p:embed/>
                </p:oleObj>
              </mc:Choice>
              <mc:Fallback>
                <p:oleObj name="Equation" r:id="rId9" imgW="1816100" imgH="2413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518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819" name="Object 39"/>
          <p:cNvGraphicFramePr>
            <a:graphicFrameLocks noChangeAspect="1"/>
          </p:cNvGraphicFramePr>
          <p:nvPr/>
        </p:nvGraphicFramePr>
        <p:xfrm>
          <a:off x="3733800" y="3505200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7" name="Equation" r:id="rId11" imgW="1917700" imgH="241300" progId="Equation.3">
                  <p:embed/>
                </p:oleObj>
              </mc:Choice>
              <mc:Fallback>
                <p:oleObj name="Equation" r:id="rId11" imgW="1917700" imgH="241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05200"/>
                        <a:ext cx="5029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8821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8822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18823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18824" name="Object 47"/>
          <p:cNvGraphicFramePr>
            <a:graphicFrameLocks noChangeAspect="1"/>
          </p:cNvGraphicFramePr>
          <p:nvPr/>
        </p:nvGraphicFramePr>
        <p:xfrm>
          <a:off x="3733800" y="5751513"/>
          <a:ext cx="510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8" name="Equation" r:id="rId13" imgW="1917700" imgH="241300" progId="Equation.3">
                  <p:embed/>
                </p:oleObj>
              </mc:Choice>
              <mc:Fallback>
                <p:oleObj name="Equation" r:id="rId13" imgW="1917700" imgH="241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51513"/>
                        <a:ext cx="510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5" name="Object 49"/>
          <p:cNvGraphicFramePr>
            <a:graphicFrameLocks noChangeAspect="1"/>
          </p:cNvGraphicFramePr>
          <p:nvPr/>
        </p:nvGraphicFramePr>
        <p:xfrm>
          <a:off x="3724275" y="4054475"/>
          <a:ext cx="50387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9" name="Equation" r:id="rId15" imgW="1866900" imgH="228600" progId="Equation.3">
                  <p:embed/>
                </p:oleObj>
              </mc:Choice>
              <mc:Fallback>
                <p:oleObj name="Equation" r:id="rId15" imgW="18669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054475"/>
                        <a:ext cx="50387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6" name="Object 51"/>
          <p:cNvGraphicFramePr>
            <a:graphicFrameLocks noChangeAspect="1"/>
          </p:cNvGraphicFramePr>
          <p:nvPr/>
        </p:nvGraphicFramePr>
        <p:xfrm>
          <a:off x="3733800" y="4603750"/>
          <a:ext cx="5033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70" name="Equation" r:id="rId17" imgW="2095500" imgH="228600" progId="Equation.3">
                  <p:embed/>
                </p:oleObj>
              </mc:Choice>
              <mc:Fallback>
                <p:oleObj name="Equation" r:id="rId17" imgW="20955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03750"/>
                        <a:ext cx="50339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7" name="Object 52"/>
          <p:cNvGraphicFramePr>
            <a:graphicFrameLocks noChangeAspect="1"/>
          </p:cNvGraphicFramePr>
          <p:nvPr/>
        </p:nvGraphicFramePr>
        <p:xfrm>
          <a:off x="3733800" y="5181600"/>
          <a:ext cx="5105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71" name="Equation" r:id="rId19" imgW="2082800" imgH="241300" progId="Equation.3">
                  <p:embed/>
                </p:oleObj>
              </mc:Choice>
              <mc:Fallback>
                <p:oleObj name="Equation" r:id="rId19" imgW="2082800" imgH="2413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5105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05FAF-7750-4C03-9EB3-DC679C78C1F7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2083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Derivatif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data interior</a:t>
            </a:r>
          </a:p>
        </p:txBody>
      </p:sp>
      <p:graphicFrame>
        <p:nvGraphicFramePr>
          <p:cNvPr id="120836" name="Object 2"/>
          <p:cNvGraphicFramePr>
            <a:graphicFrameLocks noChangeAspect="1"/>
          </p:cNvGraphicFramePr>
          <p:nvPr/>
        </p:nvGraphicFramePr>
        <p:xfrm>
          <a:off x="1838325" y="1703388"/>
          <a:ext cx="36480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0" name="Equation" r:id="rId4" imgW="1270000" imgH="228600" progId="Equation.3">
                  <p:embed/>
                </p:oleObj>
              </mc:Choice>
              <mc:Fallback>
                <p:oleObj name="Equation" r:id="rId4" imgW="12700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703388"/>
                        <a:ext cx="36480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3"/>
          <p:cNvGraphicFramePr>
            <a:graphicFrameLocks noChangeAspect="1"/>
          </p:cNvGraphicFramePr>
          <p:nvPr/>
        </p:nvGraphicFramePr>
        <p:xfrm>
          <a:off x="5486400" y="1828800"/>
          <a:ext cx="1447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1" name="Equation" r:id="rId6" imgW="621760" imgH="177646" progId="Equation.3">
                  <p:embed/>
                </p:oleObj>
              </mc:Choice>
              <mc:Fallback>
                <p:oleObj name="Equation" r:id="rId6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828800"/>
                        <a:ext cx="1447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4"/>
          <p:cNvGraphicFramePr>
            <a:graphicFrameLocks noChangeAspect="1"/>
          </p:cNvGraphicFramePr>
          <p:nvPr/>
        </p:nvGraphicFramePr>
        <p:xfrm>
          <a:off x="2590800" y="2362200"/>
          <a:ext cx="297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2" name="Equation" r:id="rId8" imgW="1054100" imgH="228600" progId="Equation.3">
                  <p:embed/>
                </p:oleObj>
              </mc:Choice>
              <mc:Fallback>
                <p:oleObj name="Equation" r:id="rId8" imgW="105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0"/>
                        <a:ext cx="2971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5"/>
          <p:cNvGraphicFramePr>
            <a:graphicFrameLocks noChangeAspect="1"/>
          </p:cNvGraphicFramePr>
          <p:nvPr/>
        </p:nvGraphicFramePr>
        <p:xfrm>
          <a:off x="5486400" y="2514600"/>
          <a:ext cx="1660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3" name="Equation" r:id="rId10" imgW="685502" imgH="177723" progId="Equation.3">
                  <p:embed/>
                </p:oleObj>
              </mc:Choice>
              <mc:Fallback>
                <p:oleObj name="Equation" r:id="rId10" imgW="685502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14600"/>
                        <a:ext cx="1660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6"/>
          <p:cNvGraphicFramePr>
            <a:graphicFrameLocks noChangeAspect="1"/>
          </p:cNvGraphicFramePr>
          <p:nvPr/>
        </p:nvGraphicFramePr>
        <p:xfrm>
          <a:off x="1066800" y="2965450"/>
          <a:ext cx="76962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4" name="Equation" r:id="rId12" imgW="2679700" imgH="444500" progId="Equation.3">
                  <p:embed/>
                </p:oleObj>
              </mc:Choice>
              <mc:Fallback>
                <p:oleObj name="Equation" r:id="rId12" imgW="2679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65450"/>
                        <a:ext cx="76962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7"/>
          <p:cNvGraphicFramePr>
            <a:graphicFrameLocks noChangeAspect="1"/>
          </p:cNvGraphicFramePr>
          <p:nvPr/>
        </p:nvGraphicFramePr>
        <p:xfrm>
          <a:off x="2362200" y="4313238"/>
          <a:ext cx="51435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5" name="Equation" r:id="rId14" imgW="1790700" imgH="254000" progId="Equation.3">
                  <p:embed/>
                </p:oleObj>
              </mc:Choice>
              <mc:Fallback>
                <p:oleObj name="Equation" r:id="rId14" imgW="17907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13238"/>
                        <a:ext cx="51435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8"/>
          <p:cNvGraphicFramePr>
            <a:graphicFrameLocks noChangeAspect="1"/>
          </p:cNvGraphicFramePr>
          <p:nvPr/>
        </p:nvGraphicFramePr>
        <p:xfrm>
          <a:off x="2438400" y="5113338"/>
          <a:ext cx="4524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6" name="Equation" r:id="rId16" imgW="1574117" imgH="215806" progId="Equation.3">
                  <p:embed/>
                </p:oleObj>
              </mc:Choice>
              <mc:Fallback>
                <p:oleObj name="Equation" r:id="rId16" imgW="157411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13338"/>
                        <a:ext cx="45243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9"/>
          <p:cNvGraphicFramePr>
            <a:graphicFrameLocks noChangeAspect="1"/>
          </p:cNvGraphicFramePr>
          <p:nvPr/>
        </p:nvGraphicFramePr>
        <p:xfrm>
          <a:off x="2438400" y="5854700"/>
          <a:ext cx="42687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87" name="Equation" r:id="rId18" imgW="1485255" imgH="215806" progId="Equation.3">
                  <p:embed/>
                </p:oleObj>
              </mc:Choice>
              <mc:Fallback>
                <p:oleObj name="Equation" r:id="rId18" imgW="148525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54700"/>
                        <a:ext cx="42687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4E298-D92D-418F-A8B6-23FFF9B53C36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Derivatif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kontinu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pada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titik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data interior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2884" name="Object 11"/>
          <p:cNvGraphicFramePr>
            <a:graphicFrameLocks noChangeAspect="1"/>
          </p:cNvGraphicFramePr>
          <p:nvPr/>
        </p:nvGraphicFramePr>
        <p:xfrm>
          <a:off x="2301875" y="2362200"/>
          <a:ext cx="5851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0" name="Equation" r:id="rId5" imgW="1892300" imgH="215900" progId="Equation.3">
                  <p:embed/>
                </p:oleObj>
              </mc:Choice>
              <mc:Fallback>
                <p:oleObj name="Equation" r:id="rId5" imgW="18923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2362200"/>
                        <a:ext cx="5851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9"/>
          <p:cNvGraphicFramePr>
            <a:graphicFrameLocks noChangeAspect="1"/>
          </p:cNvGraphicFramePr>
          <p:nvPr/>
        </p:nvGraphicFramePr>
        <p:xfrm>
          <a:off x="2319338" y="3408363"/>
          <a:ext cx="59102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1" name="Equation" r:id="rId7" imgW="1917700" imgH="228600" progId="Equation.3">
                  <p:embed/>
                </p:oleObj>
              </mc:Choice>
              <mc:Fallback>
                <p:oleObj name="Equation" r:id="rId7" imgW="1917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408363"/>
                        <a:ext cx="591026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7"/>
          <p:cNvGraphicFramePr>
            <a:graphicFrameLocks noChangeAspect="1"/>
          </p:cNvGraphicFramePr>
          <p:nvPr/>
        </p:nvGraphicFramePr>
        <p:xfrm>
          <a:off x="2278063" y="4475163"/>
          <a:ext cx="60277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2" name="Equation" r:id="rId9" imgW="1955800" imgH="228600" progId="Equation.3">
                  <p:embed/>
                </p:oleObj>
              </mc:Choice>
              <mc:Fallback>
                <p:oleObj name="Equation" r:id="rId9" imgW="1955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475163"/>
                        <a:ext cx="60277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5"/>
          <p:cNvGraphicFramePr>
            <a:graphicFrameLocks noChangeAspect="1"/>
          </p:cNvGraphicFramePr>
          <p:nvPr/>
        </p:nvGraphicFramePr>
        <p:xfrm>
          <a:off x="2286000" y="5541963"/>
          <a:ext cx="67325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3" name="Equation" r:id="rId11" imgW="2184400" imgH="228600" progId="Equation.3">
                  <p:embed/>
                </p:oleObj>
              </mc:Choice>
              <mc:Fallback>
                <p:oleObj name="Equation" r:id="rId11" imgW="2184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41963"/>
                        <a:ext cx="67325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13"/>
          <p:cNvSpPr>
            <a:spLocks noChangeArrowheads="1"/>
          </p:cNvSpPr>
          <p:nvPr/>
        </p:nvSpPr>
        <p:spPr bwMode="auto">
          <a:xfrm>
            <a:off x="1828800" y="2057400"/>
            <a:ext cx="1228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  <a:cs typeface="Tahoma" panose="020B0604030504040204" pitchFamily="34" charset="0"/>
              </a:rPr>
              <a:t>At t=10</a:t>
            </a:r>
          </a:p>
        </p:txBody>
      </p:sp>
      <p:sp>
        <p:nvSpPr>
          <p:cNvPr id="122889" name="Rectangle 13"/>
          <p:cNvSpPr>
            <a:spLocks noChangeArrowheads="1"/>
          </p:cNvSpPr>
          <p:nvPr/>
        </p:nvSpPr>
        <p:spPr bwMode="auto">
          <a:xfrm>
            <a:off x="1819275" y="3043238"/>
            <a:ext cx="122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  <a:cs typeface="Tahoma" panose="020B0604030504040204" pitchFamily="34" charset="0"/>
              </a:rPr>
              <a:t>At t=15</a:t>
            </a:r>
          </a:p>
        </p:txBody>
      </p:sp>
      <p:sp>
        <p:nvSpPr>
          <p:cNvPr id="122890" name="Rectangle 13"/>
          <p:cNvSpPr>
            <a:spLocks noChangeArrowheads="1"/>
          </p:cNvSpPr>
          <p:nvPr/>
        </p:nvSpPr>
        <p:spPr bwMode="auto">
          <a:xfrm>
            <a:off x="1819275" y="4110038"/>
            <a:ext cx="1228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  <a:cs typeface="Tahoma" panose="020B0604030504040204" pitchFamily="34" charset="0"/>
              </a:rPr>
              <a:t>At t=20</a:t>
            </a:r>
          </a:p>
        </p:txBody>
      </p:sp>
      <p:sp>
        <p:nvSpPr>
          <p:cNvPr id="122891" name="Rectangle 13"/>
          <p:cNvSpPr>
            <a:spLocks noChangeArrowheads="1"/>
          </p:cNvSpPr>
          <p:nvPr/>
        </p:nvSpPr>
        <p:spPr bwMode="auto">
          <a:xfrm>
            <a:off x="1828800" y="5176838"/>
            <a:ext cx="1490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  <a:cs typeface="Tahoma" panose="020B0604030504040204" pitchFamily="34" charset="0"/>
              </a:rPr>
              <a:t>At t=22.5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BAD83-FAFD-4891-96BD-27207949656F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24931" name="Title 1"/>
          <p:cNvSpPr>
            <a:spLocks noGrp="1"/>
          </p:cNvSpPr>
          <p:nvPr>
            <p:ph type="title" idx="4294967295"/>
          </p:nvPr>
        </p:nvSpPr>
        <p:spPr>
          <a:xfrm>
            <a:off x="381000" y="838200"/>
            <a:ext cx="8229600" cy="1143000"/>
          </a:xfrm>
        </p:spPr>
        <p:txBody>
          <a:bodyPr anchor="ctr"/>
          <a:lstStyle/>
          <a:p>
            <a:pPr eaLnBrk="1" hangingPunct="1"/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</a:p>
        </p:txBody>
      </p:sp>
      <p:sp>
        <p:nvSpPr>
          <p:cNvPr id="1249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4933" name="Object 1"/>
          <p:cNvGraphicFramePr>
            <a:graphicFrameLocks noChangeAspect="1"/>
          </p:cNvGraphicFramePr>
          <p:nvPr/>
        </p:nvGraphicFramePr>
        <p:xfrm>
          <a:off x="3276600" y="2543175"/>
          <a:ext cx="1371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6" name="Equation" r:id="rId4" imgW="406048" imgH="215713" progId="Equation.3">
                  <p:embed/>
                </p:oleObj>
              </mc:Choice>
              <mc:Fallback>
                <p:oleObj name="Equation" r:id="rId4" imgW="406048" imgH="2157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43175"/>
                        <a:ext cx="1371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356F3-746A-4D1A-842C-CB1494F86AC2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smtClean="0"/>
              <a:t>Kumpulan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endParaRPr lang="en-US" dirty="0" smtClean="0"/>
          </a:p>
        </p:txBody>
      </p:sp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533400" y="1646238"/>
          <a:ext cx="7924800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3" name="Equation" r:id="rId5" imgW="5173568" imgH="2905128" progId="Equation.3">
                  <p:embed/>
                </p:oleObj>
              </mc:Choice>
              <mc:Fallback>
                <p:oleObj name="Equation" r:id="rId5" imgW="5173568" imgH="29051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46238"/>
                        <a:ext cx="7924800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B9D3D-AB27-4551-9996-43CF4308141E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Koefisien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Spline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600200"/>
          <a:ext cx="6172200" cy="3505200"/>
        </p:xfrm>
        <a:graphic>
          <a:graphicData uri="http://schemas.openxmlformats.org/drawingml/2006/table">
            <a:tbl>
              <a:tblPr/>
              <a:tblGrid>
                <a:gridCol w="1143000"/>
                <a:gridCol w="1943100"/>
                <a:gridCol w="1543050"/>
                <a:gridCol w="15430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3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3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sz="32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kumimoji="0" 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22.704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0.8888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4.928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88.88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−0.1356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35.66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−141.61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1.6048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−33.956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554.55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0.20889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28.86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−152.13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 err="1" smtClean="0"/>
              <a:t>Teorema</a:t>
            </a:r>
            <a:r>
              <a:rPr lang="en-GB" altLang="en-US" sz="4000" dirty="0" smtClean="0"/>
              <a:t> </a:t>
            </a:r>
            <a:r>
              <a:rPr lang="en-GB" altLang="en-US" sz="4000" dirty="0" err="1" smtClean="0"/>
              <a:t>Aproksimasi</a:t>
            </a:r>
            <a:r>
              <a:rPr lang="en-GB" altLang="en-US" sz="4000" dirty="0" smtClean="0"/>
              <a:t> </a:t>
            </a:r>
            <a:r>
              <a:rPr lang="en-GB" altLang="en-US" sz="4000" dirty="0" err="1" smtClean="0"/>
              <a:t>Weierstrass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bernilai</a:t>
                </a:r>
                <a:r>
                  <a:rPr lang="en-US" dirty="0"/>
                  <a:t> </a:t>
                </a:r>
                <a:r>
                  <a:rPr lang="en-US" dirty="0" err="1"/>
                  <a:t>nyata</a:t>
                </a:r>
                <a:r>
                  <a:rPr lang="en-US" dirty="0"/>
                  <a:t> </a:t>
                </a:r>
                <a:r>
                  <a:rPr lang="en-US" dirty="0" err="1"/>
                  <a:t>kontinu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GB" altLang="en-US" dirty="0">
                    <a:sym typeface="Symbol" panose="05050102010706020507" pitchFamily="18" charset="2"/>
                  </a:rPr>
                  <a:t></a:t>
                </a:r>
                <a:r>
                  <a:rPr lang="en-GB" altLang="en-US" dirty="0"/>
                  <a:t> &gt; 0</a:t>
                </a:r>
                <a:r>
                  <a:rPr lang="en-US" dirty="0" smtClean="0"/>
                  <a:t> 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polinomial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err="1"/>
                  <a:t>sedemikian</a:t>
                </a:r>
                <a:r>
                  <a:rPr lang="en-US" dirty="0"/>
                  <a:t> </a:t>
                </a:r>
                <a:r>
                  <a:rPr lang="en-US" dirty="0" err="1"/>
                  <a:t>rupa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eaLnBrk="1" hangingPunct="1">
                  <a:buFontTx/>
                  <a:buNone/>
                </a:pPr>
                <a:r>
                  <a:rPr lang="en-US" dirty="0"/>
                  <a:t>                 </a:t>
                </a:r>
                <a:r>
                  <a:rPr lang="en-GB" altLang="en-US" dirty="0"/>
                  <a:t> |ƒ(x) – </a:t>
                </a:r>
                <a:r>
                  <a:rPr lang="en-GB" altLang="en-US" dirty="0" err="1"/>
                  <a:t>P</a:t>
                </a:r>
                <a:r>
                  <a:rPr lang="en-GB" altLang="en-US" baseline="-22000" dirty="0" err="1"/>
                  <a:t>n</a:t>
                </a:r>
                <a:r>
                  <a:rPr lang="en-GB" altLang="en-US" dirty="0"/>
                  <a:t>(x)| &lt; </a:t>
                </a:r>
                <a:r>
                  <a:rPr lang="en-GB" altLang="en-US" dirty="0">
                    <a:sym typeface="Symbol" panose="05050102010706020507" pitchFamily="18" charset="2"/>
                  </a:rPr>
                  <a:t></a:t>
                </a:r>
                <a:endParaRPr lang="en-GB" altLang="en-US" dirty="0"/>
              </a:p>
              <a:p>
                <a:pPr eaLnBrk="1" hangingPunct="1">
                  <a:buFontTx/>
                  <a:buNone/>
                </a:pPr>
                <a:r>
                  <a:rPr lang="en-GB" altLang="en-US" dirty="0"/>
                  <a:t>   </a:t>
                </a:r>
                <a:r>
                  <a:rPr lang="en-GB" altLang="en-US" dirty="0" err="1" smtClean="0"/>
                  <a:t>untuk</a:t>
                </a:r>
                <a:r>
                  <a:rPr lang="en-GB" altLang="en-US" dirty="0" smtClean="0"/>
                  <a:t> </a:t>
                </a:r>
                <a:r>
                  <a:rPr lang="en-GB" altLang="en-US" dirty="0" err="1" smtClean="0"/>
                  <a:t>semua</a:t>
                </a:r>
                <a:r>
                  <a:rPr lang="en-GB" altLang="en-US" dirty="0" smtClean="0"/>
                  <a:t> x </a:t>
                </a:r>
                <a:r>
                  <a:rPr lang="en-GB" altLang="en-US" dirty="0">
                    <a:sym typeface="Symbol" panose="05050102010706020507" pitchFamily="18" charset="2"/>
                  </a:rPr>
                  <a:t></a:t>
                </a:r>
                <a:r>
                  <a:rPr lang="en-GB" altLang="en-US" dirty="0"/>
                  <a:t> [a, b</a:t>
                </a:r>
                <a:r>
                  <a:rPr lang="en-GB" altLang="en-US" dirty="0" smtClean="0"/>
                  <a:t>].</a:t>
                </a:r>
              </a:p>
              <a:p>
                <a:pPr eaLnBrk="1" hangingPunct="1">
                  <a:buFontTx/>
                  <a:buNone/>
                </a:pPr>
                <a:endParaRPr lang="en-GB" altLang="en-US" dirty="0" smtClean="0"/>
              </a:p>
              <a:p>
                <a:pPr eaLnBrk="1" hangingPunct="1"/>
                <a:r>
                  <a:rPr lang="en-GB" altLang="en-US" dirty="0"/>
                  <a:t> ƒ(x) = </a:t>
                </a:r>
                <a:r>
                  <a:rPr lang="en-US" altLang="en-US" i="1" dirty="0" err="1"/>
                  <a:t>P</a:t>
                </a:r>
                <a:r>
                  <a:rPr lang="en-US" altLang="en-US" i="1" baseline="-22000" dirty="0" err="1"/>
                  <a:t>n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 + </a:t>
                </a:r>
                <a:r>
                  <a:rPr lang="en-US" altLang="en-US" i="1" dirty="0"/>
                  <a:t>R</a:t>
                </a:r>
                <a:r>
                  <a:rPr lang="en-US" altLang="en-US" i="1" baseline="-22000" dirty="0"/>
                  <a:t>n </a:t>
                </a:r>
                <a:r>
                  <a:rPr lang="en-US" altLang="en-US" baseline="-22000" dirty="0"/>
                  <a:t>+ 1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 smtClean="0"/>
                  <a:t>)   ( </a:t>
                </a:r>
                <a:r>
                  <a:rPr lang="en-US" altLang="en-US" dirty="0" err="1" smtClean="0"/>
                  <a:t>Deret</a:t>
                </a:r>
                <a:r>
                  <a:rPr lang="en-US" altLang="en-US" dirty="0" smtClean="0"/>
                  <a:t> Taylor)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DBC0B-27FD-47D3-8A25-5BC6C2EB1577}" type="slidenum">
              <a:rPr lang="ar-SA" altLang="id-ID" smtClean="0"/>
              <a:pPr>
                <a:defRPr/>
              </a:pPr>
              <a:t>7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999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E0CBE6-5075-4B1A-AA8B-0A8C4FF50908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Solussi</a:t>
            </a:r>
            <a:r>
              <a:rPr lang="en-US" dirty="0" smtClean="0"/>
              <a:t> Final</a:t>
            </a:r>
          </a:p>
        </p:txBody>
      </p:sp>
      <p:sp>
        <p:nvSpPr>
          <p:cNvPr id="13312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838200" y="1524000"/>
          <a:ext cx="213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5" name="Equation" r:id="rId5" imgW="939392" imgH="203112" progId="Equation.3">
                  <p:embed/>
                </p:oleObj>
              </mc:Choice>
              <mc:Fallback>
                <p:oleObj name="Equation" r:id="rId5" imgW="939392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133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6400800" y="1495425"/>
          <a:ext cx="1400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6" name="Equation" r:id="rId7" imgW="621760" imgH="177646" progId="Equation.3">
                  <p:embed/>
                </p:oleObj>
              </mc:Choice>
              <mc:Fallback>
                <p:oleObj name="Equation" r:id="rId7" imgW="621760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95425"/>
                        <a:ext cx="1400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1465263" y="1981200"/>
          <a:ext cx="39004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7" name="Equation" r:id="rId9" imgW="1727200" imgH="228600" progId="Equation.3">
                  <p:embed/>
                </p:oleObj>
              </mc:Choice>
              <mc:Fallback>
                <p:oleObj name="Equation" r:id="rId9" imgW="1727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1981200"/>
                        <a:ext cx="39004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6400800" y="2028825"/>
          <a:ext cx="15509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8" name="Equation" r:id="rId11" imgW="685502" imgH="177723" progId="Equation.3">
                  <p:embed/>
                </p:oleObj>
              </mc:Choice>
              <mc:Fallback>
                <p:oleObj name="Equation" r:id="rId11" imgW="685502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28825"/>
                        <a:ext cx="15509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1447800" y="2514600"/>
          <a:ext cx="4310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9" name="Equation" r:id="rId13" imgW="1905000" imgH="228600" progId="Equation.3">
                  <p:embed/>
                </p:oleObj>
              </mc:Choice>
              <mc:Fallback>
                <p:oleObj name="Equation" r:id="rId13" imgW="1905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4310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6400800" y="2590800"/>
          <a:ext cx="15732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0" name="Equation" r:id="rId15" imgW="698197" imgH="177723" progId="Equation.3">
                  <p:embed/>
                </p:oleObj>
              </mc:Choice>
              <mc:Fallback>
                <p:oleObj name="Equation" r:id="rId15" imgW="698197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15732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1425575" y="2987675"/>
          <a:ext cx="4289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1" name="Equation" r:id="rId17" imgW="1892300" imgH="228600" progId="Equation.3">
                  <p:embed/>
                </p:oleObj>
              </mc:Choice>
              <mc:Fallback>
                <p:oleObj name="Equation" r:id="rId17" imgW="18923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987675"/>
                        <a:ext cx="4289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39" name="Object 19"/>
          <p:cNvGraphicFramePr>
            <a:graphicFrameLocks noChangeAspect="1"/>
          </p:cNvGraphicFramePr>
          <p:nvPr/>
        </p:nvGraphicFramePr>
        <p:xfrm>
          <a:off x="6400800" y="3048000"/>
          <a:ext cx="1874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2" name="Equation" r:id="rId19" imgW="825142" imgH="177723" progId="Equation.3">
                  <p:embed/>
                </p:oleObj>
              </mc:Choice>
              <mc:Fallback>
                <p:oleObj name="Equation" r:id="rId19" imgW="825142" imgH="17772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18748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1447800" y="3521075"/>
          <a:ext cx="4310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3" name="Equation" r:id="rId21" imgW="1905000" imgH="228600" progId="Equation.3">
                  <p:embed/>
                </p:oleObj>
              </mc:Choice>
              <mc:Fallback>
                <p:oleObj name="Equation" r:id="rId21" imgW="19050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21075"/>
                        <a:ext cx="4310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6400800" y="3581400"/>
          <a:ext cx="1874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4" name="Equation" r:id="rId23" imgW="825142" imgH="177723" progId="Equation.3">
                  <p:embed/>
                </p:oleObj>
              </mc:Choice>
              <mc:Fallback>
                <p:oleObj name="Equation" r:id="rId23" imgW="825142" imgH="17772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0"/>
                        <a:ext cx="18748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44" name="Picture 24" descr="graph_2.ti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5425"/>
            <a:ext cx="39624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2D64B7-6E34-4DE5-9DDC-F32FF6B5B626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35171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 anchor="ctr"/>
          <a:lstStyle/>
          <a:p>
            <a:pPr eaLnBrk="1" hangingPunct="1"/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 smtClean="0"/>
          </a:p>
        </p:txBody>
      </p:sp>
      <p:sp>
        <p:nvSpPr>
          <p:cNvPr id="13517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a)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t=16</a:t>
            </a:r>
          </a:p>
        </p:txBody>
      </p:sp>
      <p:graphicFrame>
        <p:nvGraphicFramePr>
          <p:cNvPr id="135173" name="Object 2"/>
          <p:cNvGraphicFramePr>
            <a:graphicFrameLocks noChangeAspect="1"/>
          </p:cNvGraphicFramePr>
          <p:nvPr/>
        </p:nvGraphicFramePr>
        <p:xfrm>
          <a:off x="990600" y="2133600"/>
          <a:ext cx="213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6" name="Equation" r:id="rId4" imgW="939392" imgH="203112" progId="Equation.3">
                  <p:embed/>
                </p:oleObj>
              </mc:Choice>
              <mc:Fallback>
                <p:oleObj name="Equation" r:id="rId4" imgW="939392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133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3"/>
          <p:cNvGraphicFramePr>
            <a:graphicFrameLocks noChangeAspect="1"/>
          </p:cNvGraphicFramePr>
          <p:nvPr/>
        </p:nvGraphicFramePr>
        <p:xfrm>
          <a:off x="6553200" y="2105025"/>
          <a:ext cx="1400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7" name="Equation" r:id="rId6" imgW="621760" imgH="177646" progId="Equation.3">
                  <p:embed/>
                </p:oleObj>
              </mc:Choice>
              <mc:Fallback>
                <p:oleObj name="Equation" r:id="rId6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105025"/>
                        <a:ext cx="1400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4"/>
          <p:cNvGraphicFramePr>
            <a:graphicFrameLocks noChangeAspect="1"/>
          </p:cNvGraphicFramePr>
          <p:nvPr/>
        </p:nvGraphicFramePr>
        <p:xfrm>
          <a:off x="1617663" y="2590800"/>
          <a:ext cx="39004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8" name="Equation" r:id="rId8" imgW="1727200" imgH="228600" progId="Equation.3">
                  <p:embed/>
                </p:oleObj>
              </mc:Choice>
              <mc:Fallback>
                <p:oleObj name="Equation" r:id="rId8" imgW="1727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590800"/>
                        <a:ext cx="39004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5"/>
          <p:cNvGraphicFramePr>
            <a:graphicFrameLocks noChangeAspect="1"/>
          </p:cNvGraphicFramePr>
          <p:nvPr/>
        </p:nvGraphicFramePr>
        <p:xfrm>
          <a:off x="6553200" y="2638425"/>
          <a:ext cx="15509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49" name="Equation" r:id="rId10" imgW="685502" imgH="177723" progId="Equation.3">
                  <p:embed/>
                </p:oleObj>
              </mc:Choice>
              <mc:Fallback>
                <p:oleObj name="Equation" r:id="rId10" imgW="685502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38425"/>
                        <a:ext cx="15509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6"/>
          <p:cNvGraphicFramePr>
            <a:graphicFrameLocks noChangeAspect="1"/>
          </p:cNvGraphicFramePr>
          <p:nvPr/>
        </p:nvGraphicFramePr>
        <p:xfrm>
          <a:off x="1600200" y="3124200"/>
          <a:ext cx="4310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0" name="Equation" r:id="rId12" imgW="1905000" imgH="228600" progId="Equation.3">
                  <p:embed/>
                </p:oleObj>
              </mc:Choice>
              <mc:Fallback>
                <p:oleObj name="Equation" r:id="rId12" imgW="1905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4310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7"/>
          <p:cNvGraphicFramePr>
            <a:graphicFrameLocks noChangeAspect="1"/>
          </p:cNvGraphicFramePr>
          <p:nvPr/>
        </p:nvGraphicFramePr>
        <p:xfrm>
          <a:off x="6553200" y="3200400"/>
          <a:ext cx="15732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1" name="Equation" r:id="rId14" imgW="698197" imgH="177723" progId="Equation.3">
                  <p:embed/>
                </p:oleObj>
              </mc:Choice>
              <mc:Fallback>
                <p:oleObj name="Equation" r:id="rId14" imgW="698197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00400"/>
                        <a:ext cx="15732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8"/>
          <p:cNvGraphicFramePr>
            <a:graphicFrameLocks noChangeAspect="1"/>
          </p:cNvGraphicFramePr>
          <p:nvPr/>
        </p:nvGraphicFramePr>
        <p:xfrm>
          <a:off x="1577975" y="3597275"/>
          <a:ext cx="4289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2" name="Equation" r:id="rId16" imgW="1892300" imgH="228600" progId="Equation.3">
                  <p:embed/>
                </p:oleObj>
              </mc:Choice>
              <mc:Fallback>
                <p:oleObj name="Equation" r:id="rId16" imgW="1892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597275"/>
                        <a:ext cx="4289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9"/>
          <p:cNvGraphicFramePr>
            <a:graphicFrameLocks noChangeAspect="1"/>
          </p:cNvGraphicFramePr>
          <p:nvPr/>
        </p:nvGraphicFramePr>
        <p:xfrm>
          <a:off x="6553200" y="3657600"/>
          <a:ext cx="1874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3" name="Equation" r:id="rId18" imgW="825142" imgH="177723" progId="Equation.3">
                  <p:embed/>
                </p:oleObj>
              </mc:Choice>
              <mc:Fallback>
                <p:oleObj name="Equation" r:id="rId18" imgW="825142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657600"/>
                        <a:ext cx="18748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0"/>
          <p:cNvGraphicFramePr>
            <a:graphicFrameLocks noChangeAspect="1"/>
          </p:cNvGraphicFramePr>
          <p:nvPr/>
        </p:nvGraphicFramePr>
        <p:xfrm>
          <a:off x="1600200" y="4130675"/>
          <a:ext cx="4310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4" name="Equation" r:id="rId20" imgW="1905000" imgH="228600" progId="Equation.3">
                  <p:embed/>
                </p:oleObj>
              </mc:Choice>
              <mc:Fallback>
                <p:oleObj name="Equation" r:id="rId20" imgW="1905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30675"/>
                        <a:ext cx="4310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1"/>
          <p:cNvGraphicFramePr>
            <a:graphicFrameLocks noChangeAspect="1"/>
          </p:cNvGraphicFramePr>
          <p:nvPr/>
        </p:nvGraphicFramePr>
        <p:xfrm>
          <a:off x="6553200" y="4191000"/>
          <a:ext cx="1874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5" name="Equation" r:id="rId22" imgW="825142" imgH="177723" progId="Equation.3">
                  <p:embed/>
                </p:oleObj>
              </mc:Choice>
              <mc:Fallback>
                <p:oleObj name="Equation" r:id="rId22" imgW="825142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18748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2"/>
          <p:cNvGraphicFramePr>
            <a:graphicFrameLocks noChangeAspect="1"/>
          </p:cNvGraphicFramePr>
          <p:nvPr/>
        </p:nvGraphicFramePr>
        <p:xfrm>
          <a:off x="2590800" y="5029200"/>
          <a:ext cx="56784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6" name="Equation" r:id="rId24" imgW="2514600" imgH="482600" progId="Equation.3">
                  <p:embed/>
                </p:oleObj>
              </mc:Choice>
              <mc:Fallback>
                <p:oleObj name="Equation" r:id="rId24" imgW="25146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56784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E9ACB0-64FD-4D3A-9B21-BE0D568E2ECB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37219" name="Rectangle 2"/>
          <p:cNvSpPr>
            <a:spLocks noChangeArrowheads="1"/>
          </p:cNvSpPr>
          <p:nvPr/>
        </p:nvSpPr>
        <p:spPr bwMode="auto">
          <a:xfrm>
            <a:off x="457200" y="3048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Percepatan</a:t>
            </a:r>
            <a:r>
              <a:rPr lang="en-US" sz="4400" dirty="0" smtClean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sz="4400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dari</a:t>
            </a:r>
            <a:r>
              <a:rPr lang="en-US" sz="4400" dirty="0" smtClean="0">
                <a:solidFill>
                  <a:schemeClr val="tx2"/>
                </a:solidFill>
                <a:latin typeface="Tahoma" panose="020B0604030504040204" pitchFamily="34" charset="0"/>
              </a:rPr>
              <a:t> Profile </a:t>
            </a:r>
            <a:r>
              <a:rPr lang="en-US" sz="4400" dirty="0" err="1" smtClean="0">
                <a:solidFill>
                  <a:schemeClr val="tx2"/>
                </a:solidFill>
                <a:latin typeface="Tahoma" panose="020B0604030504040204" pitchFamily="34" charset="0"/>
              </a:rPr>
              <a:t>kecepatan</a:t>
            </a:r>
            <a:endParaRPr lang="en-US" sz="4400" dirty="0" smtClean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37220" name="Object 13"/>
          <p:cNvGraphicFramePr>
            <a:graphicFrameLocks noChangeAspect="1"/>
          </p:cNvGraphicFramePr>
          <p:nvPr/>
        </p:nvGraphicFramePr>
        <p:xfrm>
          <a:off x="1600200" y="2286000"/>
          <a:ext cx="3044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5" name="Equation" r:id="rId4" imgW="1126634" imgH="394840" progId="Equation.3">
                  <p:embed/>
                </p:oleObj>
              </mc:Choice>
              <mc:Fallback>
                <p:oleObj name="Equation" r:id="rId4" imgW="1126634" imgH="394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30448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Content Placeholder 2"/>
          <p:cNvSpPr>
            <a:spLocks/>
          </p:cNvSpPr>
          <p:nvPr/>
        </p:nvSpPr>
        <p:spPr bwMode="auto">
          <a:xfrm>
            <a:off x="457200" y="12954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Tx/>
              <a:buNone/>
            </a:pPr>
            <a:r>
              <a:rPr lang="en-US" sz="3200" dirty="0">
                <a:latin typeface="Tahoma" panose="020B0604030504040204" pitchFamily="34" charset="0"/>
              </a:rPr>
              <a:t>b) </a:t>
            </a:r>
            <a:r>
              <a:rPr lang="en-US" sz="3200" dirty="0" smtClean="0">
                <a:latin typeface="Tahoma" panose="020B0604030504040204" pitchFamily="34" charset="0"/>
              </a:rPr>
              <a:t>Spline </a:t>
            </a:r>
            <a:r>
              <a:rPr lang="en-US" sz="3200" dirty="0" err="1" smtClean="0">
                <a:latin typeface="Tahoma" panose="020B0604030504040204" pitchFamily="34" charset="0"/>
              </a:rPr>
              <a:t>Kuadrat</a:t>
            </a:r>
            <a:r>
              <a:rPr lang="en-US" sz="3200" dirty="0" smtClean="0">
                <a:latin typeface="Tahoma" panose="020B0604030504040204" pitchFamily="34" charset="0"/>
              </a:rPr>
              <a:t> valid </a:t>
            </a:r>
            <a:r>
              <a:rPr lang="en-US" sz="3200" dirty="0" err="1" smtClean="0">
                <a:latin typeface="Tahoma" panose="020B0604030504040204" pitchFamily="34" charset="0"/>
              </a:rPr>
              <a:t>pada</a:t>
            </a:r>
            <a:r>
              <a:rPr lang="en-US" sz="3200" dirty="0" smtClean="0">
                <a:latin typeface="Tahoma" panose="020B0604030504040204" pitchFamily="34" charset="0"/>
              </a:rPr>
              <a:t> </a:t>
            </a:r>
            <a:r>
              <a:rPr lang="en-US" sz="3200" dirty="0">
                <a:latin typeface="Tahoma" panose="020B0604030504040204" pitchFamily="34" charset="0"/>
              </a:rPr>
              <a:t>t=16 </a:t>
            </a:r>
            <a:r>
              <a:rPr lang="en-US" sz="3200" dirty="0" err="1" smtClean="0">
                <a:latin typeface="Tahoma" panose="020B0604030504040204" pitchFamily="34" charset="0"/>
              </a:rPr>
              <a:t>diberikan</a:t>
            </a:r>
            <a:r>
              <a:rPr lang="en-US" sz="3200" dirty="0" smtClean="0">
                <a:latin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</a:rPr>
              <a:t>oleh</a:t>
            </a:r>
            <a:endParaRPr lang="en-US" sz="3200" dirty="0">
              <a:latin typeface="Tahoma" panose="020B0604030504040204" pitchFamily="34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3200" dirty="0">
              <a:latin typeface="Tahoma" panose="020B0604030504040204" pitchFamily="34" charset="0"/>
            </a:endParaRPr>
          </a:p>
        </p:txBody>
      </p:sp>
      <p:graphicFrame>
        <p:nvGraphicFramePr>
          <p:cNvPr id="137222" name="Object 16"/>
          <p:cNvGraphicFramePr>
            <a:graphicFrameLocks noChangeAspect="1"/>
          </p:cNvGraphicFramePr>
          <p:nvPr/>
        </p:nvGraphicFramePr>
        <p:xfrm>
          <a:off x="1295400" y="4114800"/>
          <a:ext cx="5619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6" name="Equation" r:id="rId6" imgW="2400300" imgH="393700" progId="Equation.3">
                  <p:embed/>
                </p:oleObj>
              </mc:Choice>
              <mc:Fallback>
                <p:oleObj name="Equation" r:id="rId6" imgW="24003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56197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15"/>
          <p:cNvGraphicFramePr>
            <a:graphicFrameLocks noChangeAspect="1"/>
          </p:cNvGraphicFramePr>
          <p:nvPr/>
        </p:nvGraphicFramePr>
        <p:xfrm>
          <a:off x="1905000" y="5105400"/>
          <a:ext cx="2882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7" name="Equation" r:id="rId8" imgW="1231366" imgH="203112" progId="Equation.3">
                  <p:embed/>
                </p:oleObj>
              </mc:Choice>
              <mc:Fallback>
                <p:oleObj name="Equation" r:id="rId8" imgW="123136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2882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14"/>
          <p:cNvGraphicFramePr>
            <a:graphicFrameLocks noChangeAspect="1"/>
          </p:cNvGraphicFramePr>
          <p:nvPr/>
        </p:nvGraphicFramePr>
        <p:xfrm>
          <a:off x="4876800" y="5105400"/>
          <a:ext cx="16287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8" name="Equation" r:id="rId10" imgW="698197" imgH="177723" progId="Equation.3">
                  <p:embed/>
                </p:oleObj>
              </mc:Choice>
              <mc:Fallback>
                <p:oleObj name="Equation" r:id="rId10" imgW="698197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5400"/>
                        <a:ext cx="16287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13"/>
          <p:cNvGraphicFramePr>
            <a:graphicFrameLocks noChangeAspect="1"/>
          </p:cNvGraphicFramePr>
          <p:nvPr/>
        </p:nvGraphicFramePr>
        <p:xfrm>
          <a:off x="1371600" y="5715000"/>
          <a:ext cx="41259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9" name="Equation" r:id="rId12" imgW="1765300" imgH="203200" progId="Equation.3">
                  <p:embed/>
                </p:oleObj>
              </mc:Choice>
              <mc:Fallback>
                <p:oleObj name="Equation" r:id="rId12" imgW="17653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15000"/>
                        <a:ext cx="41259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2"/>
          <p:cNvGraphicFramePr>
            <a:graphicFrameLocks noChangeAspect="1"/>
          </p:cNvGraphicFramePr>
          <p:nvPr/>
        </p:nvGraphicFramePr>
        <p:xfrm>
          <a:off x="5486400" y="5638800"/>
          <a:ext cx="19685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0" name="Equation" r:id="rId14" imgW="863225" imgH="228501" progId="Equation.3">
                  <p:embed/>
                </p:oleObj>
              </mc:Choice>
              <mc:Fallback>
                <p:oleObj name="Equation" r:id="rId14" imgW="863225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638800"/>
                        <a:ext cx="19685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23"/>
          <p:cNvGraphicFramePr>
            <a:graphicFrameLocks noChangeAspect="1"/>
          </p:cNvGraphicFramePr>
          <p:nvPr/>
        </p:nvGraphicFramePr>
        <p:xfrm>
          <a:off x="533400" y="3505200"/>
          <a:ext cx="55165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1" name="Equation" r:id="rId16" imgW="2108200" imgH="228600" progId="Equation.3">
                  <p:embed/>
                </p:oleObj>
              </mc:Choice>
              <mc:Fallback>
                <p:oleObj name="Equation" r:id="rId16" imgW="21082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55165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22"/>
          <p:cNvGraphicFramePr>
            <a:graphicFrameLocks noChangeAspect="1"/>
          </p:cNvGraphicFramePr>
          <p:nvPr/>
        </p:nvGraphicFramePr>
        <p:xfrm>
          <a:off x="6096000" y="3505200"/>
          <a:ext cx="16684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2" name="Equation" r:id="rId18" imgW="698197" imgH="177723" progId="Equation.3">
                  <p:embed/>
                </p:oleObj>
              </mc:Choice>
              <mc:Fallback>
                <p:oleObj name="Equation" r:id="rId18" imgW="698197" imgH="17772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5200"/>
                        <a:ext cx="16684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6E2136-BA8C-40A1-ADE1-98F106BC9636}" type="slidenum">
              <a:rPr 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sz="1400" smtClean="0">
              <a:latin typeface="Tahoma" panose="020B0604030504040204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endParaRPr lang="en-US" dirty="0" smtClean="0"/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38100" y="239177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0" name="Rectangle 7"/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1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273050" y="1508125"/>
            <a:ext cx="7988300" cy="990600"/>
          </a:xfrm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sz="2400" dirty="0" smtClean="0"/>
              <a:t>c) </a:t>
            </a:r>
            <a:r>
              <a:rPr lang="en-US" sz="2400" dirty="0" err="1" smtClean="0"/>
              <a:t>Temukan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ditempuh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endParaRPr lang="en-US" sz="2400" dirty="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t=11s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 t=16s.</a:t>
            </a:r>
          </a:p>
        </p:txBody>
      </p:sp>
      <p:sp>
        <p:nvSpPr>
          <p:cNvPr id="139272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3" name="Rectangle 10"/>
          <p:cNvSpPr>
            <a:spLocks noChangeArrowheads="1"/>
          </p:cNvSpPr>
          <p:nvPr/>
        </p:nvSpPr>
        <p:spPr bwMode="auto">
          <a:xfrm>
            <a:off x="0" y="2116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392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9277" name="Object 23"/>
          <p:cNvGraphicFramePr>
            <a:graphicFrameLocks noChangeAspect="1"/>
          </p:cNvGraphicFramePr>
          <p:nvPr/>
        </p:nvGraphicFramePr>
        <p:xfrm>
          <a:off x="1676400" y="2362200"/>
          <a:ext cx="25908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7" name="Equation" r:id="rId5" imgW="1435100" imgH="482600" progId="Equation.3">
                  <p:embed/>
                </p:oleObj>
              </mc:Choice>
              <mc:Fallback>
                <p:oleObj name="Equation" r:id="rId5" imgW="14351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25908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4"/>
          <p:cNvSpPr txBox="1">
            <a:spLocks noChangeArrowheads="1"/>
          </p:cNvSpPr>
          <p:nvPr/>
        </p:nvSpPr>
        <p:spPr bwMode="auto">
          <a:xfrm>
            <a:off x="6629400" y="3657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609600" y="3175000"/>
          <a:ext cx="5791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8" name="Equation" r:id="rId7" imgW="2794000" imgH="482600" progId="Equation.3">
                  <p:embed/>
                </p:oleObj>
              </mc:Choice>
              <mc:Fallback>
                <p:oleObj name="Equation" r:id="rId7" imgW="27940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75000"/>
                        <a:ext cx="5791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28"/>
          <p:cNvGraphicFramePr>
            <a:graphicFrameLocks noChangeAspect="1"/>
          </p:cNvGraphicFramePr>
          <p:nvPr/>
        </p:nvGraphicFramePr>
        <p:xfrm>
          <a:off x="228600" y="4267200"/>
          <a:ext cx="8763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9" name="Equation" r:id="rId9" imgW="4914900" imgH="1193800" progId="Equation.3">
                  <p:embed/>
                </p:oleObj>
              </mc:Choice>
              <mc:Fallback>
                <p:oleObj name="Equation" r:id="rId9" imgW="4914900" imgH="1193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67200"/>
                        <a:ext cx="8763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bject 2"/>
          <p:cNvSpPr>
            <a:spLocks/>
          </p:cNvSpPr>
          <p:nvPr/>
        </p:nvSpPr>
        <p:spPr bwMode="auto">
          <a:xfrm>
            <a:off x="177800" y="809625"/>
            <a:ext cx="8785225" cy="163513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39" name="object 3"/>
          <p:cNvSpPr>
            <a:spLocks noChangeArrowheads="1"/>
          </p:cNvSpPr>
          <p:nvPr/>
        </p:nvSpPr>
        <p:spPr bwMode="auto">
          <a:xfrm>
            <a:off x="279400" y="2295525"/>
            <a:ext cx="200025" cy="201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2340" name="object 4"/>
          <p:cNvSpPr>
            <a:spLocks noChangeArrowheads="1"/>
          </p:cNvSpPr>
          <p:nvPr/>
        </p:nvSpPr>
        <p:spPr bwMode="auto">
          <a:xfrm>
            <a:off x="379413" y="2270125"/>
            <a:ext cx="8683625" cy="2270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2341" name="object 5"/>
          <p:cNvSpPr>
            <a:spLocks noChangeArrowheads="1"/>
          </p:cNvSpPr>
          <p:nvPr/>
        </p:nvSpPr>
        <p:spPr bwMode="auto">
          <a:xfrm>
            <a:off x="8961438" y="909638"/>
            <a:ext cx="101600" cy="13858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2342" name="object 6"/>
          <p:cNvSpPr>
            <a:spLocks/>
          </p:cNvSpPr>
          <p:nvPr/>
        </p:nvSpPr>
        <p:spPr bwMode="auto">
          <a:xfrm>
            <a:off x="177800" y="898525"/>
            <a:ext cx="8785225" cy="1498600"/>
          </a:xfrm>
          <a:custGeom>
            <a:avLst/>
            <a:gdLst>
              <a:gd name="T0" fmla="*/ 4432566 w 4432935"/>
              <a:gd name="T1" fmla="*/ 0 h 756285"/>
              <a:gd name="T2" fmla="*/ 0 w 4432935"/>
              <a:gd name="T3" fmla="*/ 0 h 756285"/>
              <a:gd name="T4" fmla="*/ 0 w 4432935"/>
              <a:gd name="T5" fmla="*/ 705087 h 756285"/>
              <a:gd name="T6" fmla="*/ 4008 w 4432935"/>
              <a:gd name="T7" fmla="*/ 724811 h 756285"/>
              <a:gd name="T8" fmla="*/ 14922 w 4432935"/>
              <a:gd name="T9" fmla="*/ 740964 h 756285"/>
              <a:gd name="T10" fmla="*/ 31075 w 4432935"/>
              <a:gd name="T11" fmla="*/ 751879 h 756285"/>
              <a:gd name="T12" fmla="*/ 50800 w 4432935"/>
              <a:gd name="T13" fmla="*/ 755887 h 756285"/>
              <a:gd name="T14" fmla="*/ 4381765 w 4432935"/>
              <a:gd name="T15" fmla="*/ 755887 h 756285"/>
              <a:gd name="T16" fmla="*/ 4401490 w 4432935"/>
              <a:gd name="T17" fmla="*/ 751879 h 756285"/>
              <a:gd name="T18" fmla="*/ 4417643 w 4432935"/>
              <a:gd name="T19" fmla="*/ 740964 h 756285"/>
              <a:gd name="T20" fmla="*/ 4428558 w 4432935"/>
              <a:gd name="T21" fmla="*/ 724811 h 756285"/>
              <a:gd name="T22" fmla="*/ 4432566 w 4432935"/>
              <a:gd name="T23" fmla="*/ 705087 h 756285"/>
              <a:gd name="T24" fmla="*/ 4432566 w 4432935"/>
              <a:gd name="T25" fmla="*/ 0 h 756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756285">
                <a:moveTo>
                  <a:pt x="4432566" y="0"/>
                </a:moveTo>
                <a:lnTo>
                  <a:pt x="0" y="0"/>
                </a:lnTo>
                <a:lnTo>
                  <a:pt x="0" y="705087"/>
                </a:lnTo>
                <a:lnTo>
                  <a:pt x="4008" y="724811"/>
                </a:lnTo>
                <a:lnTo>
                  <a:pt x="14922" y="740964"/>
                </a:lnTo>
                <a:lnTo>
                  <a:pt x="31075" y="751879"/>
                </a:lnTo>
                <a:lnTo>
                  <a:pt x="50800" y="755887"/>
                </a:lnTo>
                <a:lnTo>
                  <a:pt x="4381765" y="755887"/>
                </a:lnTo>
                <a:lnTo>
                  <a:pt x="4401490" y="751879"/>
                </a:lnTo>
                <a:lnTo>
                  <a:pt x="4417643" y="740964"/>
                </a:lnTo>
                <a:lnTo>
                  <a:pt x="4428558" y="724811"/>
                </a:lnTo>
                <a:lnTo>
                  <a:pt x="4432566" y="705087"/>
                </a:lnTo>
                <a:lnTo>
                  <a:pt x="4432566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43" name="object 7"/>
          <p:cNvSpPr>
            <a:spLocks/>
          </p:cNvSpPr>
          <p:nvPr/>
        </p:nvSpPr>
        <p:spPr bwMode="auto">
          <a:xfrm>
            <a:off x="8961438" y="985838"/>
            <a:ext cx="0" cy="1347787"/>
          </a:xfrm>
          <a:custGeom>
            <a:avLst/>
            <a:gdLst>
              <a:gd name="T0" fmla="*/ 679899 h 680085"/>
              <a:gd name="T1" fmla="*/ 0 h 68008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680085">
                <a:moveTo>
                  <a:pt x="0" y="6798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44" name="object 8"/>
          <p:cNvSpPr>
            <a:spLocks/>
          </p:cNvSpPr>
          <p:nvPr/>
        </p:nvSpPr>
        <p:spPr bwMode="auto">
          <a:xfrm>
            <a:off x="8961438" y="96043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45" name="object 9"/>
          <p:cNvSpPr>
            <a:spLocks/>
          </p:cNvSpPr>
          <p:nvPr/>
        </p:nvSpPr>
        <p:spPr bwMode="auto">
          <a:xfrm>
            <a:off x="8961438" y="93503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46" name="object 10"/>
          <p:cNvSpPr>
            <a:spLocks/>
          </p:cNvSpPr>
          <p:nvPr/>
        </p:nvSpPr>
        <p:spPr bwMode="auto">
          <a:xfrm>
            <a:off x="8961438" y="90963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47" name="object 11"/>
          <p:cNvSpPr>
            <a:spLocks/>
          </p:cNvSpPr>
          <p:nvPr/>
        </p:nvSpPr>
        <p:spPr bwMode="auto">
          <a:xfrm>
            <a:off x="1285875" y="1511300"/>
            <a:ext cx="6569075" cy="0"/>
          </a:xfrm>
          <a:custGeom>
            <a:avLst/>
            <a:gdLst>
              <a:gd name="T0" fmla="*/ 0 w 3314700"/>
              <a:gd name="T1" fmla="*/ 3314700 w 33147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314700">
                <a:moveTo>
                  <a:pt x="0" y="0"/>
                </a:moveTo>
                <a:lnTo>
                  <a:pt x="3314700" y="0"/>
                </a:lnTo>
              </a:path>
            </a:pathLst>
          </a:custGeom>
          <a:noFill/>
          <a:ln w="18287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1252538" y="919163"/>
            <a:ext cx="6635750" cy="1182687"/>
          </a:xfrm>
          <a:prstGeom prst="rect">
            <a:avLst/>
          </a:prstGeom>
        </p:spPr>
        <p:txBody>
          <a:bodyPr lIns="0" tIns="33975" rIns="0" bIns="0">
            <a:spAutoFit/>
          </a:bodyPr>
          <a:lstStyle/>
          <a:p>
            <a:pPr marL="25168">
              <a:spcBef>
                <a:spcPts val="268"/>
              </a:spcBef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Interpolation </a:t>
            </a:r>
            <a:r>
              <a:rPr sz="2774" spc="4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774" spc="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</a:t>
            </a:r>
            <a:endParaRPr sz="2774" dirty="0">
              <a:latin typeface="Arial"/>
              <a:cs typeface="Arial"/>
            </a:endParaRPr>
          </a:p>
          <a:p>
            <a:pPr marL="206372" algn="ctr">
              <a:spcBef>
                <a:spcPts val="2289"/>
              </a:spcBef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1688" y="2740025"/>
            <a:ext cx="4997450" cy="857250"/>
          </a:xfrm>
          <a:prstGeom prst="rect">
            <a:avLst/>
          </a:prstGeom>
        </p:spPr>
        <p:txBody>
          <a:bodyPr lIns="0" tIns="25167" rIns="0" bIns="0">
            <a:spAutoFit/>
          </a:bodyPr>
          <a:lstStyle>
            <a:lvl1pPr marL="55086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24000"/>
              </a:lnSpc>
              <a:spcBef>
                <a:spcPts val="200"/>
              </a:spcBef>
            </a:pPr>
            <a:r>
              <a:rPr lang="en-US" altLang="en-US" sz="2100">
                <a:latin typeface="Arial" panose="020B0604020202020204" pitchFamily="34" charset="0"/>
              </a:rPr>
              <a:t>Numerical Analysis (9th Edition)  R L Burden &amp; J D Faires</a:t>
            </a:r>
          </a:p>
        </p:txBody>
      </p:sp>
      <p:sp>
        <p:nvSpPr>
          <p:cNvPr id="142350" name="object 14"/>
          <p:cNvSpPr>
            <a:spLocks/>
          </p:cNvSpPr>
          <p:nvPr/>
        </p:nvSpPr>
        <p:spPr bwMode="auto">
          <a:xfrm>
            <a:off x="5903913" y="6731000"/>
            <a:ext cx="84137" cy="60325"/>
          </a:xfrm>
          <a:custGeom>
            <a:avLst/>
            <a:gdLst>
              <a:gd name="T0" fmla="*/ 0 w 43180"/>
              <a:gd name="T1" fmla="*/ 30366 h 30479"/>
              <a:gd name="T2" fmla="*/ 43019 w 43180"/>
              <a:gd name="T3" fmla="*/ 30366 h 30479"/>
              <a:gd name="T4" fmla="*/ 43019 w 43180"/>
              <a:gd name="T5" fmla="*/ 0 h 30479"/>
              <a:gd name="T6" fmla="*/ 0 w 43180"/>
              <a:gd name="T7" fmla="*/ 0 h 30479"/>
              <a:gd name="T8" fmla="*/ 0 w 43180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1" name="object 15"/>
          <p:cNvSpPr>
            <a:spLocks/>
          </p:cNvSpPr>
          <p:nvPr/>
        </p:nvSpPr>
        <p:spPr bwMode="auto">
          <a:xfrm>
            <a:off x="5745163" y="6723063"/>
            <a:ext cx="50800" cy="74612"/>
          </a:xfrm>
          <a:custGeom>
            <a:avLst/>
            <a:gdLst>
              <a:gd name="T0" fmla="*/ 25400 w 25400"/>
              <a:gd name="T1" fmla="*/ 0 h 38100"/>
              <a:gd name="T2" fmla="*/ 0 w 25400"/>
              <a:gd name="T3" fmla="*/ 19050 h 38100"/>
              <a:gd name="T4" fmla="*/ 25400 w 25400"/>
              <a:gd name="T5" fmla="*/ 38100 h 38100"/>
              <a:gd name="T6" fmla="*/ 2540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2" name="object 16"/>
          <p:cNvSpPr>
            <a:spLocks/>
          </p:cNvSpPr>
          <p:nvPr/>
        </p:nvSpPr>
        <p:spPr bwMode="auto">
          <a:xfrm>
            <a:off x="6097588" y="6723063"/>
            <a:ext cx="50800" cy="74612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38100 h 38100"/>
              <a:gd name="T4" fmla="*/ 25400 w 25400"/>
              <a:gd name="T5" fmla="*/ 19050 h 38100"/>
              <a:gd name="T6" fmla="*/ 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3" name="object 17"/>
          <p:cNvSpPr>
            <a:spLocks/>
          </p:cNvSpPr>
          <p:nvPr/>
        </p:nvSpPr>
        <p:spPr bwMode="auto">
          <a:xfrm>
            <a:off x="6448425" y="6750050"/>
            <a:ext cx="85725" cy="61913"/>
          </a:xfrm>
          <a:custGeom>
            <a:avLst/>
            <a:gdLst>
              <a:gd name="T0" fmla="*/ 0 w 43179"/>
              <a:gd name="T1" fmla="*/ 30366 h 30479"/>
              <a:gd name="T2" fmla="*/ 43019 w 43179"/>
              <a:gd name="T3" fmla="*/ 30366 h 30479"/>
              <a:gd name="T4" fmla="*/ 43019 w 43179"/>
              <a:gd name="T5" fmla="*/ 0 h 30479"/>
              <a:gd name="T6" fmla="*/ 0 w 43179"/>
              <a:gd name="T7" fmla="*/ 0 h 30479"/>
              <a:gd name="T8" fmla="*/ 0 w 43179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4" name="object 18"/>
          <p:cNvSpPr>
            <a:spLocks/>
          </p:cNvSpPr>
          <p:nvPr/>
        </p:nvSpPr>
        <p:spPr bwMode="auto">
          <a:xfrm>
            <a:off x="6469063" y="6731000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5" name="object 19"/>
          <p:cNvSpPr>
            <a:spLocks/>
          </p:cNvSpPr>
          <p:nvPr/>
        </p:nvSpPr>
        <p:spPr bwMode="auto">
          <a:xfrm>
            <a:off x="6489700" y="6710363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6" name="object 20"/>
          <p:cNvSpPr>
            <a:spLocks/>
          </p:cNvSpPr>
          <p:nvPr/>
        </p:nvSpPr>
        <p:spPr bwMode="auto">
          <a:xfrm>
            <a:off x="63230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7" name="object 21"/>
          <p:cNvSpPr>
            <a:spLocks/>
          </p:cNvSpPr>
          <p:nvPr/>
        </p:nvSpPr>
        <p:spPr bwMode="auto">
          <a:xfrm>
            <a:off x="70770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8" name="object 22"/>
          <p:cNvSpPr>
            <a:spLocks/>
          </p:cNvSpPr>
          <p:nvPr/>
        </p:nvSpPr>
        <p:spPr bwMode="auto">
          <a:xfrm>
            <a:off x="690086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59" name="object 23"/>
          <p:cNvSpPr>
            <a:spLocks/>
          </p:cNvSpPr>
          <p:nvPr/>
        </p:nvSpPr>
        <p:spPr bwMode="auto">
          <a:xfrm>
            <a:off x="70516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0" name="object 24"/>
          <p:cNvSpPr>
            <a:spLocks/>
          </p:cNvSpPr>
          <p:nvPr/>
        </p:nvSpPr>
        <p:spPr bwMode="auto">
          <a:xfrm>
            <a:off x="70770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1" name="object 25"/>
          <p:cNvSpPr>
            <a:spLocks/>
          </p:cNvSpPr>
          <p:nvPr/>
        </p:nvSpPr>
        <p:spPr bwMode="auto">
          <a:xfrm>
            <a:off x="70516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2" name="object 26"/>
          <p:cNvSpPr>
            <a:spLocks/>
          </p:cNvSpPr>
          <p:nvPr/>
        </p:nvSpPr>
        <p:spPr bwMode="auto">
          <a:xfrm>
            <a:off x="70770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3" name="object 27"/>
          <p:cNvSpPr>
            <a:spLocks/>
          </p:cNvSpPr>
          <p:nvPr/>
        </p:nvSpPr>
        <p:spPr bwMode="auto">
          <a:xfrm>
            <a:off x="762952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4" name="object 28"/>
          <p:cNvSpPr>
            <a:spLocks/>
          </p:cNvSpPr>
          <p:nvPr/>
        </p:nvSpPr>
        <p:spPr bwMode="auto">
          <a:xfrm>
            <a:off x="765492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5" name="object 29"/>
          <p:cNvSpPr>
            <a:spLocks/>
          </p:cNvSpPr>
          <p:nvPr/>
        </p:nvSpPr>
        <p:spPr bwMode="auto">
          <a:xfrm>
            <a:off x="765492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6" name="object 30"/>
          <p:cNvSpPr>
            <a:spLocks/>
          </p:cNvSpPr>
          <p:nvPr/>
        </p:nvSpPr>
        <p:spPr bwMode="auto">
          <a:xfrm>
            <a:off x="74787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7" name="object 31"/>
          <p:cNvSpPr>
            <a:spLocks/>
          </p:cNvSpPr>
          <p:nvPr/>
        </p:nvSpPr>
        <p:spPr bwMode="auto">
          <a:xfrm>
            <a:off x="762952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8" name="object 32"/>
          <p:cNvSpPr>
            <a:spLocks/>
          </p:cNvSpPr>
          <p:nvPr/>
        </p:nvSpPr>
        <p:spPr bwMode="auto">
          <a:xfrm>
            <a:off x="765492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69" name="object 33"/>
          <p:cNvSpPr>
            <a:spLocks/>
          </p:cNvSpPr>
          <p:nvPr/>
        </p:nvSpPr>
        <p:spPr bwMode="auto">
          <a:xfrm>
            <a:off x="82073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0" name="object 34"/>
          <p:cNvSpPr>
            <a:spLocks/>
          </p:cNvSpPr>
          <p:nvPr/>
        </p:nvSpPr>
        <p:spPr bwMode="auto">
          <a:xfrm>
            <a:off x="82327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1" name="object 35"/>
          <p:cNvSpPr>
            <a:spLocks/>
          </p:cNvSpPr>
          <p:nvPr/>
        </p:nvSpPr>
        <p:spPr bwMode="auto">
          <a:xfrm>
            <a:off x="82327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2" name="object 36"/>
          <p:cNvSpPr>
            <a:spLocks/>
          </p:cNvSpPr>
          <p:nvPr/>
        </p:nvSpPr>
        <p:spPr bwMode="auto">
          <a:xfrm>
            <a:off x="82073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3" name="object 37"/>
          <p:cNvSpPr>
            <a:spLocks/>
          </p:cNvSpPr>
          <p:nvPr/>
        </p:nvSpPr>
        <p:spPr bwMode="auto">
          <a:xfrm>
            <a:off x="82327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4" name="object 38"/>
          <p:cNvSpPr>
            <a:spLocks/>
          </p:cNvSpPr>
          <p:nvPr/>
        </p:nvSpPr>
        <p:spPr bwMode="auto">
          <a:xfrm>
            <a:off x="8845550" y="6770688"/>
            <a:ext cx="41275" cy="39687"/>
          </a:xfrm>
          <a:custGeom>
            <a:avLst/>
            <a:gdLst>
              <a:gd name="T0" fmla="*/ 0 w 20320"/>
              <a:gd name="T1" fmla="*/ 0 h 20320"/>
              <a:gd name="T2" fmla="*/ 20320 w 20320"/>
              <a:gd name="T3" fmla="*/ 20320 h 203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5" name="object 39"/>
          <p:cNvSpPr>
            <a:spLocks/>
          </p:cNvSpPr>
          <p:nvPr/>
        </p:nvSpPr>
        <p:spPr bwMode="auto">
          <a:xfrm>
            <a:off x="8791575" y="6718300"/>
            <a:ext cx="60325" cy="60325"/>
          </a:xfrm>
          <a:custGeom>
            <a:avLst/>
            <a:gdLst>
              <a:gd name="T0" fmla="*/ 30366 w 30479"/>
              <a:gd name="T1" fmla="*/ 15183 h 30479"/>
              <a:gd name="T2" fmla="*/ 30366 w 30479"/>
              <a:gd name="T3" fmla="*/ 6797 h 30479"/>
              <a:gd name="T4" fmla="*/ 23568 w 30479"/>
              <a:gd name="T5" fmla="*/ 0 h 30479"/>
              <a:gd name="T6" fmla="*/ 15183 w 30479"/>
              <a:gd name="T7" fmla="*/ 0 h 30479"/>
              <a:gd name="T8" fmla="*/ 6797 w 30479"/>
              <a:gd name="T9" fmla="*/ 0 h 30479"/>
              <a:gd name="T10" fmla="*/ 0 w 30479"/>
              <a:gd name="T11" fmla="*/ 6797 h 30479"/>
              <a:gd name="T12" fmla="*/ 0 w 30479"/>
              <a:gd name="T13" fmla="*/ 15183 h 30479"/>
              <a:gd name="T14" fmla="*/ 0 w 30479"/>
              <a:gd name="T15" fmla="*/ 23568 h 30479"/>
              <a:gd name="T16" fmla="*/ 6797 w 30479"/>
              <a:gd name="T17" fmla="*/ 30366 h 30479"/>
              <a:gd name="T18" fmla="*/ 15183 w 30479"/>
              <a:gd name="T19" fmla="*/ 30366 h 30479"/>
              <a:gd name="T20" fmla="*/ 23568 w 30479"/>
              <a:gd name="T21" fmla="*/ 30366 h 30479"/>
              <a:gd name="T22" fmla="*/ 30366 w 30479"/>
              <a:gd name="T23" fmla="*/ 23568 h 30479"/>
              <a:gd name="T24" fmla="*/ 30366 w 30479"/>
              <a:gd name="T25" fmla="*/ 15183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6" name="object 40"/>
          <p:cNvSpPr>
            <a:spLocks/>
          </p:cNvSpPr>
          <p:nvPr/>
        </p:nvSpPr>
        <p:spPr bwMode="auto">
          <a:xfrm>
            <a:off x="8634413" y="6710363"/>
            <a:ext cx="100012" cy="100012"/>
          </a:xfrm>
          <a:custGeom>
            <a:avLst/>
            <a:gdLst>
              <a:gd name="T0" fmla="*/ 25400 w 50800"/>
              <a:gd name="T1" fmla="*/ 50800 h 50800"/>
              <a:gd name="T2" fmla="*/ 35160 w 50800"/>
              <a:gd name="T3" fmla="*/ 48796 h 50800"/>
              <a:gd name="T4" fmla="*/ 43248 w 50800"/>
              <a:gd name="T5" fmla="*/ 43339 h 50800"/>
              <a:gd name="T6" fmla="*/ 48762 w 50800"/>
              <a:gd name="T7" fmla="*/ 35262 h 50800"/>
              <a:gd name="T8" fmla="*/ 50800 w 50800"/>
              <a:gd name="T9" fmla="*/ 25400 h 50800"/>
              <a:gd name="T10" fmla="*/ 48796 w 50800"/>
              <a:gd name="T11" fmla="*/ 15537 h 50800"/>
              <a:gd name="T12" fmla="*/ 43339 w 50800"/>
              <a:gd name="T13" fmla="*/ 7461 h 50800"/>
              <a:gd name="T14" fmla="*/ 35262 w 50800"/>
              <a:gd name="T15" fmla="*/ 2004 h 50800"/>
              <a:gd name="T16" fmla="*/ 25400 w 50800"/>
              <a:gd name="T17" fmla="*/ 0 h 50800"/>
              <a:gd name="T18" fmla="*/ 15537 w 50800"/>
              <a:gd name="T19" fmla="*/ 2004 h 50800"/>
              <a:gd name="T20" fmla="*/ 7461 w 50800"/>
              <a:gd name="T21" fmla="*/ 7461 h 50800"/>
              <a:gd name="T22" fmla="*/ 2004 w 50800"/>
              <a:gd name="T23" fmla="*/ 15537 h 50800"/>
              <a:gd name="T24" fmla="*/ 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7" name="object 41"/>
          <p:cNvSpPr>
            <a:spLocks/>
          </p:cNvSpPr>
          <p:nvPr/>
        </p:nvSpPr>
        <p:spPr bwMode="auto">
          <a:xfrm>
            <a:off x="8604250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699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8" name="object 42"/>
          <p:cNvSpPr>
            <a:spLocks/>
          </p:cNvSpPr>
          <p:nvPr/>
        </p:nvSpPr>
        <p:spPr bwMode="auto">
          <a:xfrm>
            <a:off x="8936038" y="6710363"/>
            <a:ext cx="101600" cy="100012"/>
          </a:xfrm>
          <a:custGeom>
            <a:avLst/>
            <a:gdLst>
              <a:gd name="T0" fmla="*/ 25400 w 50800"/>
              <a:gd name="T1" fmla="*/ 50800 h 50800"/>
              <a:gd name="T2" fmla="*/ 15537 w 50800"/>
              <a:gd name="T3" fmla="*/ 48796 h 50800"/>
              <a:gd name="T4" fmla="*/ 7461 w 50800"/>
              <a:gd name="T5" fmla="*/ 43339 h 50800"/>
              <a:gd name="T6" fmla="*/ 2004 w 50800"/>
              <a:gd name="T7" fmla="*/ 35262 h 50800"/>
              <a:gd name="T8" fmla="*/ 0 w 50800"/>
              <a:gd name="T9" fmla="*/ 25400 h 50800"/>
              <a:gd name="T10" fmla="*/ 2004 w 50800"/>
              <a:gd name="T11" fmla="*/ 15537 h 50800"/>
              <a:gd name="T12" fmla="*/ 7461 w 50800"/>
              <a:gd name="T13" fmla="*/ 7461 h 50800"/>
              <a:gd name="T14" fmla="*/ 15537 w 50800"/>
              <a:gd name="T15" fmla="*/ 2004 h 50800"/>
              <a:gd name="T16" fmla="*/ 25400 w 50800"/>
              <a:gd name="T17" fmla="*/ 0 h 50800"/>
              <a:gd name="T18" fmla="*/ 35262 w 50800"/>
              <a:gd name="T19" fmla="*/ 2004 h 50800"/>
              <a:gd name="T20" fmla="*/ 43339 w 50800"/>
              <a:gd name="T21" fmla="*/ 7461 h 50800"/>
              <a:gd name="T22" fmla="*/ 48796 w 50800"/>
              <a:gd name="T23" fmla="*/ 15537 h 50800"/>
              <a:gd name="T24" fmla="*/ 5080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379" name="object 43"/>
          <p:cNvSpPr>
            <a:spLocks/>
          </p:cNvSpPr>
          <p:nvPr/>
        </p:nvSpPr>
        <p:spPr bwMode="auto">
          <a:xfrm>
            <a:off x="9007475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699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Date Placeholder 43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36538"/>
          </a:xfrm>
          <a:prstGeom prst="rect">
            <a:avLst/>
          </a:prstGeo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fld id="{4B7D3940-37B5-4D64-858A-56771DC174D4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lang="en-US" spc="-10" dirty="0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>
          <a:xfrm>
            <a:off x="8467725" y="6600825"/>
            <a:ext cx="536575" cy="236538"/>
          </a:xfrm>
        </p:spPr>
        <p:txBody>
          <a:bodyPr/>
          <a:lstStyle/>
          <a:p>
            <a:pPr marL="50335">
              <a:spcBef>
                <a:spcPts val="139"/>
              </a:spcBef>
              <a:defRPr/>
            </a:pPr>
            <a:fld id="{0372FEC7-7B05-4F32-952E-F2679C42FA2C}" type="slidenum">
              <a:rPr lang="en-US" spc="-10" smtClean="0"/>
              <a:pPr marL="50335">
                <a:spcBef>
                  <a:spcPts val="139"/>
                </a:spcBef>
                <a:defRPr/>
              </a:pPr>
              <a:t>74</a:t>
            </a:fld>
            <a:r>
              <a:rPr lang="en-US" spc="-10" smtClean="0"/>
              <a:t> /</a:t>
            </a:r>
            <a:r>
              <a:rPr lang="en-US" spc="-139" smtClean="0"/>
              <a:t> </a:t>
            </a:r>
            <a:r>
              <a:rPr lang="en-US" spc="-10" smtClean="0"/>
              <a:t>46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4387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 dirty="0">
              <a:latin typeface="Arial"/>
              <a:cs typeface="Arial"/>
            </a:endParaRPr>
          </a:p>
        </p:txBody>
      </p:sp>
      <p:sp>
        <p:nvSpPr>
          <p:cNvPr id="144393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4" name="object 10"/>
          <p:cNvSpPr>
            <a:spLocks/>
          </p:cNvSpPr>
          <p:nvPr/>
        </p:nvSpPr>
        <p:spPr bwMode="auto">
          <a:xfrm>
            <a:off x="76200" y="1470025"/>
            <a:ext cx="8785225" cy="379413"/>
          </a:xfrm>
          <a:custGeom>
            <a:avLst/>
            <a:gdLst>
              <a:gd name="T0" fmla="*/ 4381765 w 4432935"/>
              <a:gd name="T1" fmla="*/ 0 h 191134"/>
              <a:gd name="T2" fmla="*/ 50800 w 4432935"/>
              <a:gd name="T3" fmla="*/ 0 h 191134"/>
              <a:gd name="T4" fmla="*/ 31075 w 4432935"/>
              <a:gd name="T5" fmla="*/ 4008 h 191134"/>
              <a:gd name="T6" fmla="*/ 14922 w 4432935"/>
              <a:gd name="T7" fmla="*/ 14922 h 191134"/>
              <a:gd name="T8" fmla="*/ 4008 w 4432935"/>
              <a:gd name="T9" fmla="*/ 31075 h 191134"/>
              <a:gd name="T10" fmla="*/ 0 w 4432935"/>
              <a:gd name="T11" fmla="*/ 50800 h 191134"/>
              <a:gd name="T12" fmla="*/ 0 w 4432935"/>
              <a:gd name="T13" fmla="*/ 190564 h 191134"/>
              <a:gd name="T14" fmla="*/ 4432566 w 4432935"/>
              <a:gd name="T15" fmla="*/ 190564 h 191134"/>
              <a:gd name="T16" fmla="*/ 4432566 w 4432935"/>
              <a:gd name="T17" fmla="*/ 50800 h 191134"/>
              <a:gd name="T18" fmla="*/ 4428558 w 4432935"/>
              <a:gd name="T19" fmla="*/ 31075 h 191134"/>
              <a:gd name="T20" fmla="*/ 4417643 w 4432935"/>
              <a:gd name="T21" fmla="*/ 14922 h 191134"/>
              <a:gd name="T22" fmla="*/ 4401490 w 4432935"/>
              <a:gd name="T23" fmla="*/ 4008 h 191134"/>
              <a:gd name="T24" fmla="*/ 4381765 w 4432935"/>
              <a:gd name="T25" fmla="*/ 0 h 19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11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0564"/>
                </a:lnTo>
                <a:lnTo>
                  <a:pt x="4432566" y="19056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395" name="object 11"/>
          <p:cNvSpPr>
            <a:spLocks noChangeArrowheads="1"/>
          </p:cNvSpPr>
          <p:nvPr/>
        </p:nvSpPr>
        <p:spPr bwMode="auto">
          <a:xfrm>
            <a:off x="177800" y="1792288"/>
            <a:ext cx="8783638" cy="1000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6" name="object 12"/>
          <p:cNvSpPr>
            <a:spLocks noChangeArrowheads="1"/>
          </p:cNvSpPr>
          <p:nvPr/>
        </p:nvSpPr>
        <p:spPr bwMode="auto">
          <a:xfrm>
            <a:off x="279400" y="6156325"/>
            <a:ext cx="200025" cy="2016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7" name="object 13"/>
          <p:cNvSpPr>
            <a:spLocks noChangeArrowheads="1"/>
          </p:cNvSpPr>
          <p:nvPr/>
        </p:nvSpPr>
        <p:spPr bwMode="auto">
          <a:xfrm>
            <a:off x="379413" y="6132513"/>
            <a:ext cx="8683625" cy="2254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8" name="object 14"/>
          <p:cNvSpPr>
            <a:spLocks noChangeArrowheads="1"/>
          </p:cNvSpPr>
          <p:nvPr/>
        </p:nvSpPr>
        <p:spPr bwMode="auto">
          <a:xfrm>
            <a:off x="8961438" y="1527175"/>
            <a:ext cx="101600" cy="46291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4399" name="object 16"/>
          <p:cNvSpPr>
            <a:spLocks/>
          </p:cNvSpPr>
          <p:nvPr/>
        </p:nvSpPr>
        <p:spPr bwMode="auto">
          <a:xfrm>
            <a:off x="8961438" y="1603375"/>
            <a:ext cx="0" cy="4592638"/>
          </a:xfrm>
          <a:custGeom>
            <a:avLst/>
            <a:gdLst>
              <a:gd name="T0" fmla="*/ 2317289 h 2317750"/>
              <a:gd name="T1" fmla="*/ 0 h 23177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317750">
                <a:moveTo>
                  <a:pt x="0" y="231728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400" name="object 17"/>
          <p:cNvSpPr>
            <a:spLocks/>
          </p:cNvSpPr>
          <p:nvPr/>
        </p:nvSpPr>
        <p:spPr bwMode="auto">
          <a:xfrm>
            <a:off x="8961438" y="15779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401" name="object 18"/>
          <p:cNvSpPr>
            <a:spLocks/>
          </p:cNvSpPr>
          <p:nvPr/>
        </p:nvSpPr>
        <p:spPr bwMode="auto">
          <a:xfrm>
            <a:off x="8961438" y="15525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402" name="object 19"/>
          <p:cNvSpPr>
            <a:spLocks/>
          </p:cNvSpPr>
          <p:nvPr/>
        </p:nvSpPr>
        <p:spPr bwMode="auto">
          <a:xfrm>
            <a:off x="8961438" y="15271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47663" y="1349375"/>
            <a:ext cx="8069262" cy="5068888"/>
          </a:xfrm>
          <a:prstGeom prst="rect">
            <a:avLst/>
          </a:prstGeom>
        </p:spPr>
        <p:txBody>
          <a:bodyPr lIns="0" tIns="98151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75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Motivasi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Kesulitan praktis dengan interpolasi Lagrange adalah bahwa istilah kesalahan sulit diterapkan, sehingga tingkat polinomial yang diperlukan untuk akurasi yang diinginkan umumnya tidak diketahui sampai perhitungan telah dilakukan.</a:t>
            </a:r>
          </a:p>
          <a:p>
            <a:pPr>
              <a:lnSpc>
                <a:spcPct val="103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Praktik umum adalah menghitung hasil yang diberikan dari berbagai polinomial sampai kesepakatan yang tepat diperoleh.</a:t>
            </a:r>
          </a:p>
          <a:p>
            <a:pPr>
              <a:lnSpc>
                <a:spcPct val="103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Namun, pekerjaan yang dilakukan dalam menghitung perkiraan oleh polinomial kedua tidak mengurangi pekerjaan yang diperlukan untuk menghitung perkiraan ketiga; juga bukan perkiraan keempat yang lebih mudah diperoleh setelah perkiraan ketiga diketahui, dan sebagainya.</a:t>
            </a:r>
          </a:p>
          <a:p>
            <a:pPr>
              <a:lnSpc>
                <a:spcPct val="103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en-US" sz="1900">
                <a:latin typeface="Arial" panose="020B0604020202020204" pitchFamily="34" charset="0"/>
              </a:rPr>
              <a:t>Kita sekarang akan memperoleh polinomial perkiraan ini dengan cara yang menggunakan perhitungan sebelumnya untuk keuntungan yang lebih besar.</a:t>
            </a:r>
          </a:p>
        </p:txBody>
      </p:sp>
      <p:sp>
        <p:nvSpPr>
          <p:cNvPr id="144404" name="object 25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405" name="object 26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406" name="object 27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B75FA947-CCBD-416F-AC76-3D91B454B060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9" name="object 29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643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>
              <a:latin typeface="Arial"/>
              <a:cs typeface="Arial"/>
            </a:endParaRPr>
          </a:p>
        </p:txBody>
      </p:sp>
      <p:sp>
        <p:nvSpPr>
          <p:cNvPr id="14644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42" name="object 10"/>
          <p:cNvSpPr>
            <a:spLocks/>
          </p:cNvSpPr>
          <p:nvPr/>
        </p:nvSpPr>
        <p:spPr bwMode="auto">
          <a:xfrm>
            <a:off x="177800" y="2312988"/>
            <a:ext cx="8785225" cy="436562"/>
          </a:xfrm>
          <a:custGeom>
            <a:avLst/>
            <a:gdLst>
              <a:gd name="T0" fmla="*/ 4381765 w 4432935"/>
              <a:gd name="T1" fmla="*/ 0 h 220344"/>
              <a:gd name="T2" fmla="*/ 50800 w 4432935"/>
              <a:gd name="T3" fmla="*/ 0 h 220344"/>
              <a:gd name="T4" fmla="*/ 31075 w 4432935"/>
              <a:gd name="T5" fmla="*/ 4008 h 220344"/>
              <a:gd name="T6" fmla="*/ 14922 w 4432935"/>
              <a:gd name="T7" fmla="*/ 14922 h 220344"/>
              <a:gd name="T8" fmla="*/ 4008 w 4432935"/>
              <a:gd name="T9" fmla="*/ 31075 h 220344"/>
              <a:gd name="T10" fmla="*/ 0 w 4432935"/>
              <a:gd name="T11" fmla="*/ 50800 h 220344"/>
              <a:gd name="T12" fmla="*/ 0 w 4432935"/>
              <a:gd name="T13" fmla="*/ 219737 h 220344"/>
              <a:gd name="T14" fmla="*/ 4432566 w 4432935"/>
              <a:gd name="T15" fmla="*/ 219737 h 220344"/>
              <a:gd name="T16" fmla="*/ 4432566 w 4432935"/>
              <a:gd name="T17" fmla="*/ 50800 h 220344"/>
              <a:gd name="T18" fmla="*/ 4428558 w 4432935"/>
              <a:gd name="T19" fmla="*/ 31075 h 220344"/>
              <a:gd name="T20" fmla="*/ 4417643 w 4432935"/>
              <a:gd name="T21" fmla="*/ 14922 h 220344"/>
              <a:gd name="T22" fmla="*/ 4401490 w 4432935"/>
              <a:gd name="T23" fmla="*/ 4008 h 220344"/>
              <a:gd name="T24" fmla="*/ 4381765 w 4432935"/>
              <a:gd name="T25" fmla="*/ 0 h 220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203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9737"/>
                </a:lnTo>
                <a:lnTo>
                  <a:pt x="4432566" y="2197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43" name="object 11"/>
          <p:cNvSpPr>
            <a:spLocks noChangeArrowheads="1"/>
          </p:cNvSpPr>
          <p:nvPr/>
        </p:nvSpPr>
        <p:spPr bwMode="auto">
          <a:xfrm>
            <a:off x="177800" y="2724150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44" name="object 12"/>
          <p:cNvSpPr>
            <a:spLocks noChangeArrowheads="1"/>
          </p:cNvSpPr>
          <p:nvPr/>
        </p:nvSpPr>
        <p:spPr bwMode="auto">
          <a:xfrm>
            <a:off x="279400" y="484663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45" name="object 13"/>
          <p:cNvSpPr>
            <a:spLocks noChangeArrowheads="1"/>
          </p:cNvSpPr>
          <p:nvPr/>
        </p:nvSpPr>
        <p:spPr bwMode="auto">
          <a:xfrm>
            <a:off x="379413" y="482123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46" name="object 14"/>
          <p:cNvSpPr>
            <a:spLocks noChangeArrowheads="1"/>
          </p:cNvSpPr>
          <p:nvPr/>
        </p:nvSpPr>
        <p:spPr bwMode="auto">
          <a:xfrm>
            <a:off x="8961438" y="2401888"/>
            <a:ext cx="101600" cy="24447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47" name="object 15"/>
          <p:cNvSpPr>
            <a:spLocks/>
          </p:cNvSpPr>
          <p:nvPr/>
        </p:nvSpPr>
        <p:spPr bwMode="auto">
          <a:xfrm>
            <a:off x="177800" y="2811463"/>
            <a:ext cx="8785225" cy="2135187"/>
          </a:xfrm>
          <a:custGeom>
            <a:avLst/>
            <a:gdLst>
              <a:gd name="T0" fmla="*/ 4432566 w 4432935"/>
              <a:gd name="T1" fmla="*/ 0 h 1077595"/>
              <a:gd name="T2" fmla="*/ 0 w 4432935"/>
              <a:gd name="T3" fmla="*/ 0 h 1077595"/>
              <a:gd name="T4" fmla="*/ 0 w 4432935"/>
              <a:gd name="T5" fmla="*/ 1026742 h 1077595"/>
              <a:gd name="T6" fmla="*/ 4008 w 4432935"/>
              <a:gd name="T7" fmla="*/ 1046467 h 1077595"/>
              <a:gd name="T8" fmla="*/ 14922 w 4432935"/>
              <a:gd name="T9" fmla="*/ 1062620 h 1077595"/>
              <a:gd name="T10" fmla="*/ 31075 w 4432935"/>
              <a:gd name="T11" fmla="*/ 1073534 h 1077595"/>
              <a:gd name="T12" fmla="*/ 50800 w 4432935"/>
              <a:gd name="T13" fmla="*/ 1077543 h 1077595"/>
              <a:gd name="T14" fmla="*/ 4381765 w 4432935"/>
              <a:gd name="T15" fmla="*/ 1077543 h 1077595"/>
              <a:gd name="T16" fmla="*/ 4401490 w 4432935"/>
              <a:gd name="T17" fmla="*/ 1073534 h 1077595"/>
              <a:gd name="T18" fmla="*/ 4417643 w 4432935"/>
              <a:gd name="T19" fmla="*/ 1062620 h 1077595"/>
              <a:gd name="T20" fmla="*/ 4428558 w 4432935"/>
              <a:gd name="T21" fmla="*/ 1046467 h 1077595"/>
              <a:gd name="T22" fmla="*/ 4432566 w 4432935"/>
              <a:gd name="T23" fmla="*/ 1026742 h 1077595"/>
              <a:gd name="T24" fmla="*/ 4432566 w 4432935"/>
              <a:gd name="T25" fmla="*/ 0 h 1077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077595">
                <a:moveTo>
                  <a:pt x="4432566" y="0"/>
                </a:moveTo>
                <a:lnTo>
                  <a:pt x="0" y="0"/>
                </a:lnTo>
                <a:lnTo>
                  <a:pt x="0" y="1026742"/>
                </a:lnTo>
                <a:lnTo>
                  <a:pt x="4008" y="1046467"/>
                </a:lnTo>
                <a:lnTo>
                  <a:pt x="14922" y="1062620"/>
                </a:lnTo>
                <a:lnTo>
                  <a:pt x="31075" y="1073534"/>
                </a:lnTo>
                <a:lnTo>
                  <a:pt x="50800" y="1077543"/>
                </a:lnTo>
                <a:lnTo>
                  <a:pt x="4381765" y="1077543"/>
                </a:lnTo>
                <a:lnTo>
                  <a:pt x="4401490" y="1073534"/>
                </a:lnTo>
                <a:lnTo>
                  <a:pt x="4417643" y="1062620"/>
                </a:lnTo>
                <a:lnTo>
                  <a:pt x="4428558" y="1046467"/>
                </a:lnTo>
                <a:lnTo>
                  <a:pt x="4432566" y="1026742"/>
                </a:lnTo>
                <a:lnTo>
                  <a:pt x="4432566" y="0"/>
                </a:lnTo>
                <a:close/>
              </a:path>
            </a:pathLst>
          </a:custGeom>
          <a:solidFill>
            <a:srgbClr val="F8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48" name="object 16"/>
          <p:cNvSpPr>
            <a:spLocks/>
          </p:cNvSpPr>
          <p:nvPr/>
        </p:nvSpPr>
        <p:spPr bwMode="auto">
          <a:xfrm>
            <a:off x="8961438" y="2476500"/>
            <a:ext cx="0" cy="2408238"/>
          </a:xfrm>
          <a:custGeom>
            <a:avLst/>
            <a:gdLst>
              <a:gd name="T0" fmla="*/ 1214823 h 1215389"/>
              <a:gd name="T1" fmla="*/ 0 h 121538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15389">
                <a:moveTo>
                  <a:pt x="0" y="121482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49" name="object 17"/>
          <p:cNvSpPr>
            <a:spLocks/>
          </p:cNvSpPr>
          <p:nvPr/>
        </p:nvSpPr>
        <p:spPr bwMode="auto">
          <a:xfrm>
            <a:off x="8961438" y="24511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50" name="object 18"/>
          <p:cNvSpPr>
            <a:spLocks/>
          </p:cNvSpPr>
          <p:nvPr/>
        </p:nvSpPr>
        <p:spPr bwMode="auto">
          <a:xfrm>
            <a:off x="8961438" y="24257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51" name="object 19"/>
          <p:cNvSpPr>
            <a:spLocks/>
          </p:cNvSpPr>
          <p:nvPr/>
        </p:nvSpPr>
        <p:spPr bwMode="auto">
          <a:xfrm>
            <a:off x="8961438" y="2401888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52" name="object 20"/>
          <p:cNvSpPr>
            <a:spLocks noChangeArrowheads="1"/>
          </p:cNvSpPr>
          <p:nvPr/>
        </p:nvSpPr>
        <p:spPr bwMode="auto">
          <a:xfrm>
            <a:off x="538163" y="2906713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6453" name="object 21"/>
          <p:cNvSpPr>
            <a:spLocks noChangeArrowheads="1"/>
          </p:cNvSpPr>
          <p:nvPr/>
        </p:nvSpPr>
        <p:spPr bwMode="auto">
          <a:xfrm>
            <a:off x="538163" y="3663950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690563" y="2185989"/>
            <a:ext cx="8699500" cy="2757487"/>
          </a:xfrm>
          <a:prstGeom prst="rect">
            <a:avLst/>
          </a:prstGeom>
        </p:spPr>
        <p:txBody>
          <a:bodyPr lIns="0" tIns="148485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75"/>
              </a:spcBef>
            </a:pPr>
            <a:r>
              <a:rPr lang="en-US" altLang="en-US" sz="2300" dirty="0" err="1">
                <a:solidFill>
                  <a:srgbClr val="FFFFFF"/>
                </a:solidFill>
                <a:latin typeface="Arial" panose="020B0604020202020204" pitchFamily="34" charset="0"/>
              </a:rPr>
              <a:t>Definisi</a:t>
            </a: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300" dirty="0" err="1">
                <a:solidFill>
                  <a:srgbClr val="FFFFFF"/>
                </a:solidFill>
                <a:latin typeface="Arial" panose="020B0604020202020204" pitchFamily="34" charset="0"/>
              </a:rPr>
              <a:t>Polinomial</a:t>
            </a: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 Lagrange 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300" i="1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700" baseline="-32000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</a:t>
            </a:r>
            <a:r>
              <a:rPr lang="en-US" altLang="en-US" sz="2300" i="1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700" baseline="-32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,...,</a:t>
            </a:r>
            <a:r>
              <a:rPr lang="en-US" altLang="en-US" sz="2300" i="1" baseline="-14000" dirty="0" err="1">
                <a:solidFill>
                  <a:srgbClr val="FFFFFF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700" i="1" baseline="-32000" dirty="0" err="1">
                <a:solidFill>
                  <a:srgbClr val="FFFFFF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700" i="1" baseline="-32000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x 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23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8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Let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Arial" panose="020B0604020202020204" pitchFamily="34" charset="0"/>
              </a:rPr>
              <a:t>be a function defined at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, . . . , 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n</a:t>
            </a:r>
            <a:r>
              <a:rPr lang="en-US" altLang="en-US" sz="2100" dirty="0">
                <a:latin typeface="Arial" panose="020B0604020202020204" pitchFamily="34" charset="0"/>
              </a:rPr>
              <a:t>, and suppose that</a:t>
            </a:r>
          </a:p>
          <a:p>
            <a:pPr>
              <a:spcBef>
                <a:spcPts val="75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m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m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/>
              <a:t>. . .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 err="1">
                <a:latin typeface="Arial" panose="020B0604020202020204" pitchFamily="34" charset="0"/>
              </a:rPr>
              <a:t>m</a:t>
            </a:r>
            <a:r>
              <a:rPr lang="en-US" altLang="en-US" sz="2300" i="1" baseline="-14000" dirty="0" err="1">
                <a:latin typeface="Arial" panose="020B0604020202020204" pitchFamily="34" charset="0"/>
              </a:rPr>
              <a:t>k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Arial" panose="020B0604020202020204" pitchFamily="34" charset="0"/>
              </a:rPr>
              <a:t>are </a:t>
            </a:r>
            <a:r>
              <a:rPr lang="en-US" altLang="en-US" sz="2100" i="1" dirty="0">
                <a:latin typeface="Arial" panose="020B0604020202020204" pitchFamily="34" charset="0"/>
              </a:rPr>
              <a:t>k </a:t>
            </a:r>
            <a:r>
              <a:rPr lang="en-US" altLang="en-US" sz="2100" dirty="0">
                <a:latin typeface="Arial" panose="020B0604020202020204" pitchFamily="34" charset="0"/>
              </a:rPr>
              <a:t>distinct integers, with 0 </a:t>
            </a:r>
            <a:r>
              <a:rPr lang="en-US" altLang="en-US" sz="2100" dirty="0">
                <a:latin typeface="Lucida Sans Unicode" panose="020B0602030504020204" pitchFamily="34" charset="0"/>
              </a:rPr>
              <a:t>≤ </a:t>
            </a:r>
            <a:r>
              <a:rPr lang="en-US" altLang="en-US" sz="2100" i="1" dirty="0">
                <a:latin typeface="Arial" panose="020B0604020202020204" pitchFamily="34" charset="0"/>
              </a:rPr>
              <a:t>m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i </a:t>
            </a:r>
            <a:r>
              <a:rPr lang="en-US" altLang="en-US" sz="2100" dirty="0">
                <a:latin typeface="Lucida Sans Unicode" panose="020B0602030504020204" pitchFamily="34" charset="0"/>
              </a:rPr>
              <a:t>≤ </a:t>
            </a:r>
            <a:r>
              <a:rPr lang="en-US" altLang="en-US" sz="2100" i="1" dirty="0">
                <a:latin typeface="Arial" panose="020B0604020202020204" pitchFamily="34" charset="0"/>
              </a:rPr>
              <a:t>n </a:t>
            </a:r>
            <a:r>
              <a:rPr lang="en-US" altLang="en-US" sz="2100" dirty="0">
                <a:latin typeface="Arial" panose="020B0604020202020204" pitchFamily="34" charset="0"/>
              </a:rPr>
              <a:t>for each </a:t>
            </a:r>
            <a:r>
              <a:rPr lang="en-US" altLang="en-US" sz="2100" i="1" dirty="0" err="1">
                <a:latin typeface="Arial" panose="020B0604020202020204" pitchFamily="34" charset="0"/>
              </a:rPr>
              <a:t>i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663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The Lagrange polynomial that agrees with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 </a:t>
            </a:r>
            <a:r>
              <a:rPr lang="en-US" altLang="en-US" sz="2100" dirty="0">
                <a:latin typeface="Arial" panose="020B0604020202020204" pitchFamily="34" charset="0"/>
              </a:rPr>
              <a:t>at the </a:t>
            </a:r>
            <a:r>
              <a:rPr lang="en-US" altLang="en-US" sz="2100" i="1" dirty="0">
                <a:latin typeface="Arial" panose="020B0604020202020204" pitchFamily="34" charset="0"/>
              </a:rPr>
              <a:t>k </a:t>
            </a:r>
            <a:r>
              <a:rPr lang="en-US" altLang="en-US" sz="2100" dirty="0">
                <a:latin typeface="Arial" panose="020B0604020202020204" pitchFamily="34" charset="0"/>
              </a:rPr>
              <a:t>points</a:t>
            </a:r>
          </a:p>
          <a:p>
            <a:pPr>
              <a:spcBef>
                <a:spcPts val="75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m</a:t>
            </a:r>
            <a:r>
              <a:rPr lang="en-US" altLang="en-US" sz="1700" baseline="-28000" dirty="0">
                <a:latin typeface="Arial" panose="020B0604020202020204" pitchFamily="34" charset="0"/>
              </a:rPr>
              <a:t>1 </a:t>
            </a:r>
            <a:r>
              <a:rPr lang="en-US" altLang="en-US" sz="2100" i="1" dirty="0"/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m</a:t>
            </a:r>
            <a:r>
              <a:rPr lang="en-US" altLang="en-US" sz="1700" baseline="-28000" dirty="0">
                <a:latin typeface="Arial" panose="020B0604020202020204" pitchFamily="34" charset="0"/>
              </a:rPr>
              <a:t>2 </a:t>
            </a:r>
            <a:r>
              <a:rPr lang="en-US" altLang="en-US" sz="2100" i="1" dirty="0"/>
              <a:t>, . . . , 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m</a:t>
            </a:r>
            <a:r>
              <a:rPr lang="en-US" altLang="en-US" sz="1700" i="1" baseline="-28000" dirty="0" err="1">
                <a:latin typeface="Arial" panose="020B0604020202020204" pitchFamily="34" charset="0"/>
              </a:rPr>
              <a:t>k</a:t>
            </a:r>
            <a:r>
              <a:rPr lang="en-US" altLang="en-US" sz="1700" i="1" baseline="-28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Arial" panose="020B0604020202020204" pitchFamily="34" charset="0"/>
              </a:rPr>
              <a:t>is denoted by</a:t>
            </a:r>
          </a:p>
          <a:p>
            <a:pPr algn="ctr">
              <a:spcBef>
                <a:spcPts val="2563"/>
              </a:spcBef>
            </a:pPr>
            <a:r>
              <a:rPr lang="en-US" altLang="en-US" sz="3200" i="1" baseline="8000" dirty="0">
                <a:latin typeface="Arial" panose="020B0604020202020204" pitchFamily="34" charset="0"/>
              </a:rPr>
              <a:t>P</a:t>
            </a:r>
            <a:r>
              <a:rPr lang="en-US" altLang="en-US" sz="1500" i="1" dirty="0">
                <a:latin typeface="Arial" panose="020B0604020202020204" pitchFamily="34" charset="0"/>
              </a:rPr>
              <a:t>m</a:t>
            </a:r>
            <a:r>
              <a:rPr lang="en-US" altLang="en-US" sz="1700" baseline="-140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</a:t>
            </a:r>
            <a:r>
              <a:rPr lang="en-US" altLang="en-US" sz="1500" i="1" dirty="0">
                <a:latin typeface="Arial" panose="020B0604020202020204" pitchFamily="34" charset="0"/>
              </a:rPr>
              <a:t>m</a:t>
            </a:r>
            <a:r>
              <a:rPr lang="en-US" altLang="en-US" sz="1700" baseline="-14000" dirty="0">
                <a:latin typeface="Arial" panose="020B0604020202020204" pitchFamily="34" charset="0"/>
              </a:rPr>
              <a:t>2</a:t>
            </a:r>
            <a:r>
              <a:rPr lang="en-US" altLang="en-US" sz="1500" i="1" dirty="0">
                <a:latin typeface="Sitka Text" pitchFamily="2" charset="0"/>
              </a:rPr>
              <a:t>,...,</a:t>
            </a:r>
            <a:r>
              <a:rPr lang="en-US" altLang="en-US" sz="1500" i="1" dirty="0" err="1">
                <a:latin typeface="Arial" panose="020B0604020202020204" pitchFamily="34" charset="0"/>
              </a:rPr>
              <a:t>m</a:t>
            </a:r>
            <a:r>
              <a:rPr lang="en-US" altLang="en-US" sz="1700" i="1" baseline="-14000" dirty="0" err="1">
                <a:latin typeface="Arial" panose="020B0604020202020204" pitchFamily="34" charset="0"/>
              </a:rPr>
              <a:t>k</a:t>
            </a:r>
            <a:r>
              <a:rPr lang="en-US" altLang="en-US" sz="1700" i="1" baseline="-14000" dirty="0">
                <a:latin typeface="Arial" panose="020B0604020202020204" pitchFamily="34" charset="0"/>
              </a:rPr>
              <a:t> </a:t>
            </a:r>
            <a:r>
              <a:rPr lang="en-US" altLang="en-US" sz="3200" baseline="8000" dirty="0">
                <a:latin typeface="Lucida Sans Unicode" panose="020B0602030504020204" pitchFamily="34" charset="0"/>
              </a:rPr>
              <a:t>(</a:t>
            </a:r>
            <a:r>
              <a:rPr lang="en-US" altLang="en-US" sz="3200" i="1" baseline="8000" dirty="0">
                <a:latin typeface="Arial" panose="020B0604020202020204" pitchFamily="34" charset="0"/>
              </a:rPr>
              <a:t>x </a:t>
            </a:r>
            <a:r>
              <a:rPr lang="en-US" altLang="en-US" sz="3200" baseline="80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146455" name="object 23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56" name="object 24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457" name="object 25"/>
          <p:cNvSpPr>
            <a:spLocks/>
          </p:cNvSpPr>
          <p:nvPr/>
        </p:nvSpPr>
        <p:spPr bwMode="auto">
          <a:xfrm>
            <a:off x="6018213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6985B505-A8D1-4B90-A045-0E3E0167390E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7459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>
              <a:latin typeface="Arial"/>
              <a:cs typeface="Arial"/>
            </a:endParaRPr>
          </a:p>
        </p:txBody>
      </p:sp>
      <p:sp>
        <p:nvSpPr>
          <p:cNvPr id="147465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66" name="object 10"/>
          <p:cNvSpPr>
            <a:spLocks/>
          </p:cNvSpPr>
          <p:nvPr/>
        </p:nvSpPr>
        <p:spPr bwMode="auto">
          <a:xfrm>
            <a:off x="177800" y="2565400"/>
            <a:ext cx="8785225" cy="436563"/>
          </a:xfrm>
          <a:custGeom>
            <a:avLst/>
            <a:gdLst>
              <a:gd name="T0" fmla="*/ 4381765 w 4432935"/>
              <a:gd name="T1" fmla="*/ 0 h 220344"/>
              <a:gd name="T2" fmla="*/ 50800 w 4432935"/>
              <a:gd name="T3" fmla="*/ 0 h 220344"/>
              <a:gd name="T4" fmla="*/ 31075 w 4432935"/>
              <a:gd name="T5" fmla="*/ 4008 h 220344"/>
              <a:gd name="T6" fmla="*/ 14922 w 4432935"/>
              <a:gd name="T7" fmla="*/ 14922 h 220344"/>
              <a:gd name="T8" fmla="*/ 4008 w 4432935"/>
              <a:gd name="T9" fmla="*/ 31075 h 220344"/>
              <a:gd name="T10" fmla="*/ 0 w 4432935"/>
              <a:gd name="T11" fmla="*/ 50800 h 220344"/>
              <a:gd name="T12" fmla="*/ 0 w 4432935"/>
              <a:gd name="T13" fmla="*/ 219737 h 220344"/>
              <a:gd name="T14" fmla="*/ 4432566 w 4432935"/>
              <a:gd name="T15" fmla="*/ 219737 h 220344"/>
              <a:gd name="T16" fmla="*/ 4432566 w 4432935"/>
              <a:gd name="T17" fmla="*/ 50800 h 220344"/>
              <a:gd name="T18" fmla="*/ 4428558 w 4432935"/>
              <a:gd name="T19" fmla="*/ 31075 h 220344"/>
              <a:gd name="T20" fmla="*/ 4417643 w 4432935"/>
              <a:gd name="T21" fmla="*/ 14922 h 220344"/>
              <a:gd name="T22" fmla="*/ 4401490 w 4432935"/>
              <a:gd name="T23" fmla="*/ 4008 h 220344"/>
              <a:gd name="T24" fmla="*/ 4381765 w 4432935"/>
              <a:gd name="T25" fmla="*/ 0 h 220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203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9737"/>
                </a:lnTo>
                <a:lnTo>
                  <a:pt x="4432566" y="2197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5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67" name="object 11"/>
          <p:cNvSpPr>
            <a:spLocks noChangeArrowheads="1"/>
          </p:cNvSpPr>
          <p:nvPr/>
        </p:nvSpPr>
        <p:spPr bwMode="auto">
          <a:xfrm>
            <a:off x="177800" y="297497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68" name="object 12"/>
          <p:cNvSpPr>
            <a:spLocks noChangeArrowheads="1"/>
          </p:cNvSpPr>
          <p:nvPr/>
        </p:nvSpPr>
        <p:spPr bwMode="auto">
          <a:xfrm>
            <a:off x="279400" y="4468813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69" name="object 13"/>
          <p:cNvSpPr>
            <a:spLocks noChangeArrowheads="1"/>
          </p:cNvSpPr>
          <p:nvPr/>
        </p:nvSpPr>
        <p:spPr bwMode="auto">
          <a:xfrm>
            <a:off x="379413" y="4443413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70" name="object 14"/>
          <p:cNvSpPr>
            <a:spLocks noChangeArrowheads="1"/>
          </p:cNvSpPr>
          <p:nvPr/>
        </p:nvSpPr>
        <p:spPr bwMode="auto">
          <a:xfrm>
            <a:off x="8961438" y="2652713"/>
            <a:ext cx="101600" cy="18161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71" name="object 15"/>
          <p:cNvSpPr>
            <a:spLocks/>
          </p:cNvSpPr>
          <p:nvPr/>
        </p:nvSpPr>
        <p:spPr bwMode="auto">
          <a:xfrm>
            <a:off x="177800" y="3062288"/>
            <a:ext cx="8785225" cy="1508125"/>
          </a:xfrm>
          <a:custGeom>
            <a:avLst/>
            <a:gdLst>
              <a:gd name="T0" fmla="*/ 4432566 w 4432935"/>
              <a:gd name="T1" fmla="*/ 0 h 760730"/>
              <a:gd name="T2" fmla="*/ 0 w 4432935"/>
              <a:gd name="T3" fmla="*/ 0 h 760730"/>
              <a:gd name="T4" fmla="*/ 0 w 4432935"/>
              <a:gd name="T5" fmla="*/ 709658 h 760730"/>
              <a:gd name="T6" fmla="*/ 4008 w 4432935"/>
              <a:gd name="T7" fmla="*/ 729383 h 760730"/>
              <a:gd name="T8" fmla="*/ 14922 w 4432935"/>
              <a:gd name="T9" fmla="*/ 745536 h 760730"/>
              <a:gd name="T10" fmla="*/ 31075 w 4432935"/>
              <a:gd name="T11" fmla="*/ 756450 h 760730"/>
              <a:gd name="T12" fmla="*/ 50800 w 4432935"/>
              <a:gd name="T13" fmla="*/ 760458 h 760730"/>
              <a:gd name="T14" fmla="*/ 4381765 w 4432935"/>
              <a:gd name="T15" fmla="*/ 760458 h 760730"/>
              <a:gd name="T16" fmla="*/ 4401490 w 4432935"/>
              <a:gd name="T17" fmla="*/ 756450 h 760730"/>
              <a:gd name="T18" fmla="*/ 4417643 w 4432935"/>
              <a:gd name="T19" fmla="*/ 745536 h 760730"/>
              <a:gd name="T20" fmla="*/ 4428558 w 4432935"/>
              <a:gd name="T21" fmla="*/ 729383 h 760730"/>
              <a:gd name="T22" fmla="*/ 4432566 w 4432935"/>
              <a:gd name="T23" fmla="*/ 709658 h 760730"/>
              <a:gd name="T24" fmla="*/ 4432566 w 4432935"/>
              <a:gd name="T25" fmla="*/ 0 h 760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760730">
                <a:moveTo>
                  <a:pt x="4432566" y="0"/>
                </a:moveTo>
                <a:lnTo>
                  <a:pt x="0" y="0"/>
                </a:lnTo>
                <a:lnTo>
                  <a:pt x="0" y="709658"/>
                </a:lnTo>
                <a:lnTo>
                  <a:pt x="4008" y="729383"/>
                </a:lnTo>
                <a:lnTo>
                  <a:pt x="14922" y="745536"/>
                </a:lnTo>
                <a:lnTo>
                  <a:pt x="31075" y="756450"/>
                </a:lnTo>
                <a:lnTo>
                  <a:pt x="50800" y="760458"/>
                </a:lnTo>
                <a:lnTo>
                  <a:pt x="4381765" y="760458"/>
                </a:lnTo>
                <a:lnTo>
                  <a:pt x="4401490" y="756450"/>
                </a:lnTo>
                <a:lnTo>
                  <a:pt x="4417643" y="745536"/>
                </a:lnTo>
                <a:lnTo>
                  <a:pt x="4428558" y="729383"/>
                </a:lnTo>
                <a:lnTo>
                  <a:pt x="4432566" y="709658"/>
                </a:lnTo>
                <a:lnTo>
                  <a:pt x="4432566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72" name="object 16"/>
          <p:cNvSpPr>
            <a:spLocks/>
          </p:cNvSpPr>
          <p:nvPr/>
        </p:nvSpPr>
        <p:spPr bwMode="auto">
          <a:xfrm>
            <a:off x="8961438" y="2727325"/>
            <a:ext cx="0" cy="1779588"/>
          </a:xfrm>
          <a:custGeom>
            <a:avLst/>
            <a:gdLst>
              <a:gd name="T0" fmla="*/ 897739 h 897889"/>
              <a:gd name="T1" fmla="*/ 0 h 89788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897889">
                <a:moveTo>
                  <a:pt x="0" y="89773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73" name="object 17"/>
          <p:cNvSpPr>
            <a:spLocks/>
          </p:cNvSpPr>
          <p:nvPr/>
        </p:nvSpPr>
        <p:spPr bwMode="auto">
          <a:xfrm>
            <a:off x="8961438" y="2703513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74" name="object 18"/>
          <p:cNvSpPr>
            <a:spLocks/>
          </p:cNvSpPr>
          <p:nvPr/>
        </p:nvSpPr>
        <p:spPr bwMode="auto">
          <a:xfrm>
            <a:off x="8961438" y="26781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75" name="object 19"/>
          <p:cNvSpPr>
            <a:spLocks/>
          </p:cNvSpPr>
          <p:nvPr/>
        </p:nvSpPr>
        <p:spPr bwMode="auto">
          <a:xfrm>
            <a:off x="8961438" y="26527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76" name="object 20"/>
          <p:cNvSpPr>
            <a:spLocks noChangeArrowheads="1"/>
          </p:cNvSpPr>
          <p:nvPr/>
        </p:nvSpPr>
        <p:spPr bwMode="auto">
          <a:xfrm>
            <a:off x="538163" y="3157538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7477" name="object 21"/>
          <p:cNvSpPr>
            <a:spLocks noChangeArrowheads="1"/>
          </p:cNvSpPr>
          <p:nvPr/>
        </p:nvSpPr>
        <p:spPr bwMode="auto">
          <a:xfrm>
            <a:off x="538163" y="3914775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09613" y="2455069"/>
            <a:ext cx="8750300" cy="2082800"/>
          </a:xfrm>
          <a:prstGeom prst="rect">
            <a:avLst/>
          </a:prstGeom>
        </p:spPr>
        <p:txBody>
          <a:bodyPr lIns="0" tIns="148485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75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Example: 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x 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23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8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Suppose that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1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2,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3,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4,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4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6, and</a:t>
            </a:r>
          </a:p>
          <a:p>
            <a:pPr>
              <a:spcBef>
                <a:spcPts val="75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i="1" dirty="0">
                <a:latin typeface="Arial" panose="020B0604020202020204" pitchFamily="34" charset="0"/>
              </a:rPr>
              <a:t>e</a:t>
            </a:r>
            <a:r>
              <a:rPr lang="en-US" altLang="en-US" sz="2300" i="1" baseline="28000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Determine the interpolating polynomial denoted </a:t>
            </a:r>
            <a:r>
              <a:rPr lang="en-US" altLang="en-US" sz="2100" i="1" dirty="0">
                <a:latin typeface="Arial" panose="020B0604020202020204" pitchFamily="34" charset="0"/>
              </a:rPr>
              <a:t>P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4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and use  this polynomial to approximate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7479" name="object 23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80" name="object 24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481" name="object 25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0AB96742-7DDB-4A43-9C54-B05F752A14BF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8483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>
              <a:latin typeface="Arial"/>
              <a:cs typeface="Arial"/>
            </a:endParaRPr>
          </a:p>
        </p:txBody>
      </p:sp>
      <p:sp>
        <p:nvSpPr>
          <p:cNvPr id="148489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0" name="object 10"/>
          <p:cNvSpPr>
            <a:spLocks/>
          </p:cNvSpPr>
          <p:nvPr/>
        </p:nvSpPr>
        <p:spPr bwMode="auto">
          <a:xfrm>
            <a:off x="177800" y="2493963"/>
            <a:ext cx="8785225" cy="436562"/>
          </a:xfrm>
          <a:custGeom>
            <a:avLst/>
            <a:gdLst>
              <a:gd name="T0" fmla="*/ 4381765 w 4432935"/>
              <a:gd name="T1" fmla="*/ 0 h 220344"/>
              <a:gd name="T2" fmla="*/ 50800 w 4432935"/>
              <a:gd name="T3" fmla="*/ 0 h 220344"/>
              <a:gd name="T4" fmla="*/ 31075 w 4432935"/>
              <a:gd name="T5" fmla="*/ 4008 h 220344"/>
              <a:gd name="T6" fmla="*/ 14922 w 4432935"/>
              <a:gd name="T7" fmla="*/ 14922 h 220344"/>
              <a:gd name="T8" fmla="*/ 4008 w 4432935"/>
              <a:gd name="T9" fmla="*/ 31075 h 220344"/>
              <a:gd name="T10" fmla="*/ 0 w 4432935"/>
              <a:gd name="T11" fmla="*/ 50800 h 220344"/>
              <a:gd name="T12" fmla="*/ 0 w 4432935"/>
              <a:gd name="T13" fmla="*/ 219737 h 220344"/>
              <a:gd name="T14" fmla="*/ 4432566 w 4432935"/>
              <a:gd name="T15" fmla="*/ 219737 h 220344"/>
              <a:gd name="T16" fmla="*/ 4432566 w 4432935"/>
              <a:gd name="T17" fmla="*/ 50800 h 220344"/>
              <a:gd name="T18" fmla="*/ 4428558 w 4432935"/>
              <a:gd name="T19" fmla="*/ 31075 h 220344"/>
              <a:gd name="T20" fmla="*/ 4417643 w 4432935"/>
              <a:gd name="T21" fmla="*/ 14922 h 220344"/>
              <a:gd name="T22" fmla="*/ 4401490 w 4432935"/>
              <a:gd name="T23" fmla="*/ 4008 h 220344"/>
              <a:gd name="T24" fmla="*/ 4381765 w 4432935"/>
              <a:gd name="T25" fmla="*/ 0 h 220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203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9737"/>
                </a:lnTo>
                <a:lnTo>
                  <a:pt x="4432566" y="2197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491" name="object 11"/>
          <p:cNvSpPr>
            <a:spLocks noChangeArrowheads="1"/>
          </p:cNvSpPr>
          <p:nvPr/>
        </p:nvSpPr>
        <p:spPr bwMode="auto">
          <a:xfrm>
            <a:off x="177800" y="290512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2" name="object 12"/>
          <p:cNvSpPr>
            <a:spLocks noChangeArrowheads="1"/>
          </p:cNvSpPr>
          <p:nvPr/>
        </p:nvSpPr>
        <p:spPr bwMode="auto">
          <a:xfrm>
            <a:off x="279400" y="457517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3" name="object 13"/>
          <p:cNvSpPr>
            <a:spLocks noChangeArrowheads="1"/>
          </p:cNvSpPr>
          <p:nvPr/>
        </p:nvSpPr>
        <p:spPr bwMode="auto">
          <a:xfrm>
            <a:off x="379413" y="4549775"/>
            <a:ext cx="8683625" cy="2270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4" name="object 14"/>
          <p:cNvSpPr>
            <a:spLocks noChangeArrowheads="1"/>
          </p:cNvSpPr>
          <p:nvPr/>
        </p:nvSpPr>
        <p:spPr bwMode="auto">
          <a:xfrm>
            <a:off x="8961438" y="2582863"/>
            <a:ext cx="101600" cy="19923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8495" name="object 15"/>
          <p:cNvSpPr>
            <a:spLocks/>
          </p:cNvSpPr>
          <p:nvPr/>
        </p:nvSpPr>
        <p:spPr bwMode="auto">
          <a:xfrm>
            <a:off x="177800" y="2992438"/>
            <a:ext cx="8785225" cy="1684337"/>
          </a:xfrm>
          <a:custGeom>
            <a:avLst/>
            <a:gdLst>
              <a:gd name="T0" fmla="*/ 4432566 w 4432935"/>
              <a:gd name="T1" fmla="*/ 0 h 849630"/>
              <a:gd name="T2" fmla="*/ 0 w 4432935"/>
              <a:gd name="T3" fmla="*/ 0 h 849630"/>
              <a:gd name="T4" fmla="*/ 0 w 4432935"/>
              <a:gd name="T5" fmla="*/ 798461 h 849630"/>
              <a:gd name="T6" fmla="*/ 4008 w 4432935"/>
              <a:gd name="T7" fmla="*/ 818186 h 849630"/>
              <a:gd name="T8" fmla="*/ 14922 w 4432935"/>
              <a:gd name="T9" fmla="*/ 834339 h 849630"/>
              <a:gd name="T10" fmla="*/ 31075 w 4432935"/>
              <a:gd name="T11" fmla="*/ 845253 h 849630"/>
              <a:gd name="T12" fmla="*/ 50800 w 4432935"/>
              <a:gd name="T13" fmla="*/ 849261 h 849630"/>
              <a:gd name="T14" fmla="*/ 4381765 w 4432935"/>
              <a:gd name="T15" fmla="*/ 849261 h 849630"/>
              <a:gd name="T16" fmla="*/ 4401490 w 4432935"/>
              <a:gd name="T17" fmla="*/ 845253 h 849630"/>
              <a:gd name="T18" fmla="*/ 4417643 w 4432935"/>
              <a:gd name="T19" fmla="*/ 834339 h 849630"/>
              <a:gd name="T20" fmla="*/ 4428558 w 4432935"/>
              <a:gd name="T21" fmla="*/ 818186 h 849630"/>
              <a:gd name="T22" fmla="*/ 4432566 w 4432935"/>
              <a:gd name="T23" fmla="*/ 798461 h 849630"/>
              <a:gd name="T24" fmla="*/ 4432566 w 4432935"/>
              <a:gd name="T25" fmla="*/ 0 h 849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49630">
                <a:moveTo>
                  <a:pt x="4432566" y="0"/>
                </a:moveTo>
                <a:lnTo>
                  <a:pt x="0" y="0"/>
                </a:lnTo>
                <a:lnTo>
                  <a:pt x="0" y="798461"/>
                </a:lnTo>
                <a:lnTo>
                  <a:pt x="4008" y="818186"/>
                </a:lnTo>
                <a:lnTo>
                  <a:pt x="14922" y="834339"/>
                </a:lnTo>
                <a:lnTo>
                  <a:pt x="31075" y="845253"/>
                </a:lnTo>
                <a:lnTo>
                  <a:pt x="50800" y="849261"/>
                </a:lnTo>
                <a:lnTo>
                  <a:pt x="4381765" y="849261"/>
                </a:lnTo>
                <a:lnTo>
                  <a:pt x="4401490" y="845253"/>
                </a:lnTo>
                <a:lnTo>
                  <a:pt x="4417643" y="834339"/>
                </a:lnTo>
                <a:lnTo>
                  <a:pt x="4428558" y="818186"/>
                </a:lnTo>
                <a:lnTo>
                  <a:pt x="4432566" y="798461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496" name="object 16"/>
          <p:cNvSpPr>
            <a:spLocks/>
          </p:cNvSpPr>
          <p:nvPr/>
        </p:nvSpPr>
        <p:spPr bwMode="auto">
          <a:xfrm>
            <a:off x="8961438" y="2657475"/>
            <a:ext cx="0" cy="1955800"/>
          </a:xfrm>
          <a:custGeom>
            <a:avLst/>
            <a:gdLst>
              <a:gd name="T0" fmla="*/ 986542 h 986789"/>
              <a:gd name="T1" fmla="*/ 0 h 98678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986789">
                <a:moveTo>
                  <a:pt x="0" y="98654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497" name="object 17"/>
          <p:cNvSpPr>
            <a:spLocks/>
          </p:cNvSpPr>
          <p:nvPr/>
        </p:nvSpPr>
        <p:spPr bwMode="auto">
          <a:xfrm>
            <a:off x="8961438" y="26320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498" name="object 18"/>
          <p:cNvSpPr>
            <a:spLocks/>
          </p:cNvSpPr>
          <p:nvPr/>
        </p:nvSpPr>
        <p:spPr bwMode="auto">
          <a:xfrm>
            <a:off x="8961438" y="26066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499" name="object 19"/>
          <p:cNvSpPr>
            <a:spLocks/>
          </p:cNvSpPr>
          <p:nvPr/>
        </p:nvSpPr>
        <p:spPr bwMode="auto">
          <a:xfrm>
            <a:off x="8961438" y="2582863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7800" y="2339975"/>
            <a:ext cx="7888288" cy="1320800"/>
          </a:xfrm>
          <a:prstGeom prst="rect">
            <a:avLst/>
          </a:prstGeom>
        </p:spPr>
        <p:txBody>
          <a:bodyPr lIns="0" tIns="153519" rIns="0" bIns="0">
            <a:spAutoFit/>
          </a:bodyPr>
          <a:lstStyle/>
          <a:p>
            <a:pPr marL="100670">
              <a:spcBef>
                <a:spcPts val="1209"/>
              </a:spcBef>
              <a:defRPr/>
            </a:pPr>
            <a:r>
              <a:rPr sz="2378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78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378" i="1" baseline="-13888" dirty="0">
                <a:solidFill>
                  <a:srgbClr val="FFFFFF"/>
                </a:solidFill>
                <a:latin typeface="Sitka Text"/>
                <a:cs typeface="Sitka Text"/>
              </a:rPr>
              <a:t>,</a:t>
            </a:r>
            <a:r>
              <a:rPr sz="2378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378" i="1" baseline="-13888" dirty="0">
                <a:solidFill>
                  <a:srgbClr val="FFFFFF"/>
                </a:solidFill>
                <a:latin typeface="Sitka Text"/>
                <a:cs typeface="Sitka Text"/>
              </a:rPr>
              <a:t>,</a:t>
            </a:r>
            <a:r>
              <a:rPr sz="2378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378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378" i="1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378" spc="-2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sz="2378" spc="-5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Solution (1/2)</a:t>
            </a:r>
            <a:endParaRPr sz="2378">
              <a:latin typeface="Arial"/>
              <a:cs typeface="Arial"/>
            </a:endParaRPr>
          </a:p>
          <a:p>
            <a:pPr marL="100670">
              <a:spcBef>
                <a:spcPts val="910"/>
              </a:spcBef>
              <a:defRPr/>
            </a:pPr>
            <a:r>
              <a:rPr sz="2180" spc="-10" dirty="0">
                <a:latin typeface="Arial"/>
                <a:cs typeface="Arial"/>
              </a:rPr>
              <a:t>This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is the</a:t>
            </a:r>
            <a:r>
              <a:rPr sz="2180" spc="-20" dirty="0">
                <a:latin typeface="Arial"/>
                <a:cs typeface="Arial"/>
              </a:rPr>
              <a:t> Lagrange</a:t>
            </a:r>
            <a:r>
              <a:rPr sz="2180" spc="-10" dirty="0">
                <a:latin typeface="Arial"/>
                <a:cs typeface="Arial"/>
              </a:rPr>
              <a:t> polynomial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that </a:t>
            </a:r>
            <a:r>
              <a:rPr sz="2180" spc="-20" dirty="0">
                <a:latin typeface="Arial"/>
                <a:cs typeface="Arial"/>
              </a:rPr>
              <a:t>agrees </a:t>
            </a:r>
            <a:r>
              <a:rPr sz="2180" spc="-10" dirty="0">
                <a:latin typeface="Arial"/>
                <a:cs typeface="Arial"/>
              </a:rPr>
              <a:t>with </a:t>
            </a:r>
            <a:r>
              <a:rPr sz="2180" i="1" spc="-10" dirty="0">
                <a:latin typeface="Arial"/>
                <a:cs typeface="Arial"/>
              </a:rPr>
              <a:t>f</a:t>
            </a:r>
            <a:r>
              <a:rPr sz="2180" i="1" spc="-327" dirty="0">
                <a:latin typeface="Arial"/>
                <a:cs typeface="Arial"/>
              </a:rPr>
              <a:t> </a:t>
            </a:r>
            <a:r>
              <a:rPr sz="2180" spc="59" dirty="0">
                <a:latin typeface="Lucida Sans Unicode"/>
                <a:cs typeface="Lucida Sans Unicode"/>
              </a:rPr>
              <a:t>(</a:t>
            </a:r>
            <a:r>
              <a:rPr sz="2180" i="1" spc="59" dirty="0">
                <a:latin typeface="Arial"/>
                <a:cs typeface="Arial"/>
              </a:rPr>
              <a:t>x</a:t>
            </a:r>
            <a:r>
              <a:rPr sz="2180" i="1" spc="-404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Arial"/>
                <a:cs typeface="Arial"/>
              </a:rPr>
              <a:t>at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-14" baseline="-13888" dirty="0">
                <a:latin typeface="Arial"/>
                <a:cs typeface="Arial"/>
              </a:rPr>
              <a:t>1</a:t>
            </a:r>
            <a:r>
              <a:rPr sz="2378" spc="371" baseline="-13888" dirty="0">
                <a:latin typeface="Arial"/>
                <a:cs typeface="Arial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10" dirty="0">
                <a:latin typeface="Arial"/>
                <a:cs typeface="Arial"/>
              </a:rPr>
              <a:t>2,</a:t>
            </a:r>
            <a:endParaRPr sz="2180">
              <a:latin typeface="Arial"/>
              <a:cs typeface="Arial"/>
            </a:endParaRPr>
          </a:p>
          <a:p>
            <a:pPr marL="100670">
              <a:spcBef>
                <a:spcPts val="69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-14" baseline="-13888" dirty="0">
                <a:latin typeface="Arial"/>
                <a:cs typeface="Arial"/>
              </a:rPr>
              <a:t>2 </a:t>
            </a:r>
            <a:r>
              <a:rPr sz="2180" spc="-59" dirty="0">
                <a:latin typeface="Lucida Sans Unicode"/>
                <a:cs typeface="Lucida Sans Unicode"/>
              </a:rPr>
              <a:t>= </a:t>
            </a:r>
            <a:r>
              <a:rPr sz="2180" spc="-10" dirty="0">
                <a:latin typeface="Arial"/>
                <a:cs typeface="Arial"/>
              </a:rPr>
              <a:t>3, </a:t>
            </a:r>
            <a:r>
              <a:rPr sz="2180" spc="-20" dirty="0">
                <a:latin typeface="Arial"/>
                <a:cs typeface="Arial"/>
              </a:rPr>
              <a:t>and </a:t>
            </a:r>
            <a:r>
              <a:rPr sz="2180" i="1" spc="-20" dirty="0">
                <a:latin typeface="Arial"/>
                <a:cs typeface="Arial"/>
              </a:rPr>
              <a:t>x</a:t>
            </a:r>
            <a:r>
              <a:rPr sz="2378" spc="-30" baseline="-13888" dirty="0">
                <a:latin typeface="Arial"/>
                <a:cs typeface="Arial"/>
              </a:rPr>
              <a:t>4 </a:t>
            </a:r>
            <a:r>
              <a:rPr sz="2180" spc="-59" dirty="0">
                <a:latin typeface="Lucida Sans Unicode"/>
                <a:cs typeface="Lucida Sans Unicode"/>
              </a:rPr>
              <a:t>= </a:t>
            </a:r>
            <a:r>
              <a:rPr sz="2180" spc="-10" dirty="0">
                <a:latin typeface="Arial"/>
                <a:cs typeface="Arial"/>
              </a:rPr>
              <a:t>6.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Hence</a:t>
            </a:r>
            <a:endParaRPr sz="2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5913" y="4030663"/>
            <a:ext cx="44608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P</a:t>
            </a:r>
            <a:r>
              <a:rPr sz="2378" spc="-14" baseline="-13888" dirty="0">
                <a:latin typeface="Arial"/>
                <a:cs typeface="Arial"/>
              </a:rPr>
              <a:t>1</a:t>
            </a:r>
            <a:endParaRPr sz="2378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0400" y="4152900"/>
            <a:ext cx="393700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4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9800" y="3800475"/>
            <a:ext cx="7908925" cy="776288"/>
          </a:xfrm>
          <a:prstGeom prst="rect">
            <a:avLst/>
          </a:prstGeom>
        </p:spPr>
        <p:txBody>
          <a:bodyPr lIns="0" tIns="66692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en-US" altLang="en-US" sz="3200" baseline="-38000" dirty="0">
                <a:latin typeface="Lucida Sans Unicode" panose="020B0602030504020204" pitchFamily="34" charset="0"/>
              </a:rPr>
              <a:t>(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x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3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6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2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+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2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6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3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+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2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i="1" u="sng" dirty="0">
                <a:latin typeface="Arial" panose="020B0604020202020204" pitchFamily="34" charset="0"/>
              </a:rPr>
              <a:t>x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3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6</a:t>
            </a:r>
            <a:r>
              <a:rPr lang="en-US" altLang="en-US" sz="3200" i="1" baseline="-38000" dirty="0"/>
              <a:t>.</a:t>
            </a:r>
            <a:endParaRPr lang="en-US" altLang="en-US" sz="3200" baseline="-38000" dirty="0"/>
          </a:p>
          <a:p>
            <a:pPr>
              <a:spcBef>
                <a:spcPts val="338"/>
              </a:spcBef>
            </a:pPr>
            <a:r>
              <a:rPr lang="en-US" altLang="en-US" sz="2100" dirty="0" smtClean="0">
                <a:latin typeface="Lucida Sans Unicode" panose="020B0602030504020204" pitchFamily="34" charset="0"/>
              </a:rPr>
              <a:t>          (</a:t>
            </a:r>
            <a:r>
              <a:rPr lang="en-US" altLang="en-US" sz="21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6</a:t>
            </a:r>
            <a:r>
              <a:rPr lang="en-US" altLang="en-US" sz="2100" dirty="0">
                <a:latin typeface="Lucida Sans Unicode" panose="020B0602030504020204" pitchFamily="34" charset="0"/>
              </a:rPr>
              <a:t>)	</a:t>
            </a:r>
            <a:r>
              <a:rPr lang="en-US" altLang="en-US" sz="2100" dirty="0" smtClean="0">
                <a:latin typeface="Lucida Sans Unicode" panose="020B0602030504020204" pitchFamily="34" charset="0"/>
              </a:rPr>
              <a:t>       (</a:t>
            </a:r>
            <a:r>
              <a:rPr lang="en-US" altLang="en-US" sz="21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6</a:t>
            </a:r>
            <a:r>
              <a:rPr lang="en-US" altLang="en-US" sz="2100" dirty="0">
                <a:latin typeface="Lucida Sans Unicode" panose="020B0602030504020204" pitchFamily="34" charset="0"/>
              </a:rPr>
              <a:t>)	(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148504" name="object 24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505" name="object 25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506" name="object 26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11CEC36C-9AE8-4A92-92B7-575702AB735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9507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774">
              <a:latin typeface="Arial"/>
              <a:cs typeface="Arial"/>
            </a:endParaRPr>
          </a:p>
        </p:txBody>
      </p:sp>
      <p:sp>
        <p:nvSpPr>
          <p:cNvPr id="149513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14" name="object 10"/>
          <p:cNvSpPr>
            <a:spLocks/>
          </p:cNvSpPr>
          <p:nvPr/>
        </p:nvSpPr>
        <p:spPr bwMode="auto">
          <a:xfrm>
            <a:off x="177800" y="2381250"/>
            <a:ext cx="8785225" cy="436563"/>
          </a:xfrm>
          <a:custGeom>
            <a:avLst/>
            <a:gdLst>
              <a:gd name="T0" fmla="*/ 4381765 w 4432935"/>
              <a:gd name="T1" fmla="*/ 0 h 220344"/>
              <a:gd name="T2" fmla="*/ 50800 w 4432935"/>
              <a:gd name="T3" fmla="*/ 0 h 220344"/>
              <a:gd name="T4" fmla="*/ 31075 w 4432935"/>
              <a:gd name="T5" fmla="*/ 4008 h 220344"/>
              <a:gd name="T6" fmla="*/ 14922 w 4432935"/>
              <a:gd name="T7" fmla="*/ 14922 h 220344"/>
              <a:gd name="T8" fmla="*/ 4008 w 4432935"/>
              <a:gd name="T9" fmla="*/ 31075 h 220344"/>
              <a:gd name="T10" fmla="*/ 0 w 4432935"/>
              <a:gd name="T11" fmla="*/ 50800 h 220344"/>
              <a:gd name="T12" fmla="*/ 0 w 4432935"/>
              <a:gd name="T13" fmla="*/ 219737 h 220344"/>
              <a:gd name="T14" fmla="*/ 4432566 w 4432935"/>
              <a:gd name="T15" fmla="*/ 219737 h 220344"/>
              <a:gd name="T16" fmla="*/ 4432566 w 4432935"/>
              <a:gd name="T17" fmla="*/ 50800 h 220344"/>
              <a:gd name="T18" fmla="*/ 4428558 w 4432935"/>
              <a:gd name="T19" fmla="*/ 31075 h 220344"/>
              <a:gd name="T20" fmla="*/ 4417643 w 4432935"/>
              <a:gd name="T21" fmla="*/ 14922 h 220344"/>
              <a:gd name="T22" fmla="*/ 4401490 w 4432935"/>
              <a:gd name="T23" fmla="*/ 4008 h 220344"/>
              <a:gd name="T24" fmla="*/ 4381765 w 4432935"/>
              <a:gd name="T25" fmla="*/ 0 h 220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203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9737"/>
                </a:lnTo>
                <a:lnTo>
                  <a:pt x="4432566" y="2197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15" name="object 11"/>
          <p:cNvSpPr>
            <a:spLocks noChangeArrowheads="1"/>
          </p:cNvSpPr>
          <p:nvPr/>
        </p:nvSpPr>
        <p:spPr bwMode="auto">
          <a:xfrm>
            <a:off x="177800" y="2792413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16" name="object 12"/>
          <p:cNvSpPr>
            <a:spLocks noChangeArrowheads="1"/>
          </p:cNvSpPr>
          <p:nvPr/>
        </p:nvSpPr>
        <p:spPr bwMode="auto">
          <a:xfrm>
            <a:off x="279400" y="4743450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17" name="object 13"/>
          <p:cNvSpPr>
            <a:spLocks noChangeArrowheads="1"/>
          </p:cNvSpPr>
          <p:nvPr/>
        </p:nvSpPr>
        <p:spPr bwMode="auto">
          <a:xfrm>
            <a:off x="379413" y="4719638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18" name="object 14"/>
          <p:cNvSpPr>
            <a:spLocks noChangeArrowheads="1"/>
          </p:cNvSpPr>
          <p:nvPr/>
        </p:nvSpPr>
        <p:spPr bwMode="auto">
          <a:xfrm>
            <a:off x="8961438" y="2468563"/>
            <a:ext cx="101600" cy="22748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9519" name="object 15"/>
          <p:cNvSpPr>
            <a:spLocks/>
          </p:cNvSpPr>
          <p:nvPr/>
        </p:nvSpPr>
        <p:spPr bwMode="auto">
          <a:xfrm>
            <a:off x="177800" y="2879725"/>
            <a:ext cx="8785225" cy="1965325"/>
          </a:xfrm>
          <a:custGeom>
            <a:avLst/>
            <a:gdLst>
              <a:gd name="T0" fmla="*/ 4432566 w 4432935"/>
              <a:gd name="T1" fmla="*/ 0 h 991869"/>
              <a:gd name="T2" fmla="*/ 0 w 4432935"/>
              <a:gd name="T3" fmla="*/ 0 h 991869"/>
              <a:gd name="T4" fmla="*/ 0 w 4432935"/>
              <a:gd name="T5" fmla="*/ 940905 h 991869"/>
              <a:gd name="T6" fmla="*/ 4008 w 4432935"/>
              <a:gd name="T7" fmla="*/ 960630 h 991869"/>
              <a:gd name="T8" fmla="*/ 14922 w 4432935"/>
              <a:gd name="T9" fmla="*/ 976783 h 991869"/>
              <a:gd name="T10" fmla="*/ 31075 w 4432935"/>
              <a:gd name="T11" fmla="*/ 987697 h 991869"/>
              <a:gd name="T12" fmla="*/ 50800 w 4432935"/>
              <a:gd name="T13" fmla="*/ 991706 h 991869"/>
              <a:gd name="T14" fmla="*/ 4381765 w 4432935"/>
              <a:gd name="T15" fmla="*/ 991706 h 991869"/>
              <a:gd name="T16" fmla="*/ 4401490 w 4432935"/>
              <a:gd name="T17" fmla="*/ 987697 h 991869"/>
              <a:gd name="T18" fmla="*/ 4417643 w 4432935"/>
              <a:gd name="T19" fmla="*/ 976783 h 991869"/>
              <a:gd name="T20" fmla="*/ 4428558 w 4432935"/>
              <a:gd name="T21" fmla="*/ 960630 h 991869"/>
              <a:gd name="T22" fmla="*/ 4432566 w 4432935"/>
              <a:gd name="T23" fmla="*/ 940905 h 991869"/>
              <a:gd name="T24" fmla="*/ 4432566 w 4432935"/>
              <a:gd name="T25" fmla="*/ 0 h 99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991869">
                <a:moveTo>
                  <a:pt x="4432566" y="0"/>
                </a:moveTo>
                <a:lnTo>
                  <a:pt x="0" y="0"/>
                </a:lnTo>
                <a:lnTo>
                  <a:pt x="0" y="940905"/>
                </a:lnTo>
                <a:lnTo>
                  <a:pt x="4008" y="960630"/>
                </a:lnTo>
                <a:lnTo>
                  <a:pt x="14922" y="976783"/>
                </a:lnTo>
                <a:lnTo>
                  <a:pt x="31075" y="987697"/>
                </a:lnTo>
                <a:lnTo>
                  <a:pt x="50800" y="991706"/>
                </a:lnTo>
                <a:lnTo>
                  <a:pt x="4381765" y="991706"/>
                </a:lnTo>
                <a:lnTo>
                  <a:pt x="4401490" y="987697"/>
                </a:lnTo>
                <a:lnTo>
                  <a:pt x="4417643" y="976783"/>
                </a:lnTo>
                <a:lnTo>
                  <a:pt x="4428558" y="960630"/>
                </a:lnTo>
                <a:lnTo>
                  <a:pt x="4432566" y="940905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20" name="object 16"/>
          <p:cNvSpPr>
            <a:spLocks/>
          </p:cNvSpPr>
          <p:nvPr/>
        </p:nvSpPr>
        <p:spPr bwMode="auto">
          <a:xfrm>
            <a:off x="8961438" y="2544763"/>
            <a:ext cx="0" cy="2236787"/>
          </a:xfrm>
          <a:custGeom>
            <a:avLst/>
            <a:gdLst>
              <a:gd name="T0" fmla="*/ 1128986 h 1129030"/>
              <a:gd name="T1" fmla="*/ 0 h 112903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29030">
                <a:moveTo>
                  <a:pt x="0" y="1128986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21" name="object 17"/>
          <p:cNvSpPr>
            <a:spLocks/>
          </p:cNvSpPr>
          <p:nvPr/>
        </p:nvSpPr>
        <p:spPr bwMode="auto">
          <a:xfrm>
            <a:off x="8961438" y="25193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22" name="object 18"/>
          <p:cNvSpPr>
            <a:spLocks/>
          </p:cNvSpPr>
          <p:nvPr/>
        </p:nvSpPr>
        <p:spPr bwMode="auto">
          <a:xfrm>
            <a:off x="8961438" y="24939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23" name="object 19"/>
          <p:cNvSpPr>
            <a:spLocks/>
          </p:cNvSpPr>
          <p:nvPr/>
        </p:nvSpPr>
        <p:spPr bwMode="auto">
          <a:xfrm>
            <a:off x="8961438" y="24685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52400" y="2232025"/>
            <a:ext cx="8796338" cy="1855788"/>
          </a:xfrm>
          <a:prstGeom prst="rect">
            <a:avLst/>
          </a:prstGeom>
        </p:spPr>
        <p:txBody>
          <a:bodyPr lIns="0" tIns="148485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75"/>
              </a:spcBef>
            </a:pP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solidFill>
                  <a:srgbClr val="FFFFFF"/>
                </a:solidFill>
                <a:latin typeface="Sitka Text" pitchFamily="2" charset="0"/>
              </a:rPr>
              <a:t>,</a:t>
            </a:r>
            <a:r>
              <a:rPr lang="en-US" altLang="en-US" sz="2300" baseline="-14000" dirty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x </a:t>
            </a:r>
            <a:r>
              <a:rPr lang="en-US" altLang="en-US" sz="2300" dirty="0">
                <a:solidFill>
                  <a:srgbClr val="FFFF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Solution (2/2)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>
              <a:spcBef>
                <a:spcPts val="8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So</a:t>
            </a:r>
          </a:p>
          <a:p>
            <a:pPr>
              <a:spcBef>
                <a:spcPts val="1413"/>
              </a:spcBef>
            </a:pPr>
            <a:r>
              <a:rPr lang="en-US" altLang="en-US" sz="3200" i="1" baseline="-38000" dirty="0">
                <a:latin typeface="Arial" panose="020B0604020202020204" pitchFamily="34" charset="0"/>
              </a:rPr>
              <a:t>f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(</a:t>
            </a:r>
            <a:r>
              <a:rPr lang="en-US" altLang="en-US" sz="3200" baseline="-38000" dirty="0">
                <a:latin typeface="Arial" panose="020B0604020202020204" pitchFamily="34" charset="0"/>
              </a:rPr>
              <a:t>5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) ≈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P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(</a:t>
            </a:r>
            <a:r>
              <a:rPr lang="en-US" altLang="en-US" sz="3200" baseline="-38000" dirty="0">
                <a:latin typeface="Arial" panose="020B0604020202020204" pitchFamily="34" charset="0"/>
              </a:rPr>
              <a:t>5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) =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3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6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2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+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2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6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3 </a:t>
            </a:r>
            <a:r>
              <a:rPr lang="en-US" altLang="en-US" sz="3200" baseline="-38000" dirty="0">
                <a:latin typeface="Lucida Sans Unicode" panose="020B0602030504020204" pitchFamily="34" charset="0"/>
              </a:rPr>
              <a:t>+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2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)(</a:t>
            </a:r>
            <a:r>
              <a:rPr lang="en-US" altLang="en-US" sz="2100" u="sng" dirty="0">
                <a:latin typeface="Arial" panose="020B0604020202020204" pitchFamily="34" charset="0"/>
              </a:rPr>
              <a:t>5 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u="sng" dirty="0">
                <a:latin typeface="Arial" panose="020B0604020202020204" pitchFamily="34" charset="0"/>
              </a:rPr>
              <a:t>3</a:t>
            </a:r>
            <a:r>
              <a:rPr lang="en-US" altLang="en-US" sz="2100" u="sng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3200" i="1" baseline="-38000" dirty="0">
                <a:latin typeface="Arial" panose="020B0604020202020204" pitchFamily="34" charset="0"/>
              </a:rPr>
              <a:t>e</a:t>
            </a:r>
            <a:r>
              <a:rPr lang="en-US" altLang="en-US" sz="2300" baseline="-21000" dirty="0">
                <a:latin typeface="Arial" panose="020B0604020202020204" pitchFamily="34" charset="0"/>
              </a:rPr>
              <a:t>6</a:t>
            </a:r>
          </a:p>
          <a:p>
            <a:pPr>
              <a:spcBef>
                <a:spcPts val="338"/>
              </a:spcBef>
            </a:pPr>
            <a:r>
              <a:rPr lang="en-US" altLang="en-US" sz="2100" dirty="0" smtClean="0">
                <a:latin typeface="Lucida Sans Unicode" panose="020B0602030504020204" pitchFamily="34" charset="0"/>
              </a:rPr>
              <a:t>                    (</a:t>
            </a:r>
            <a:r>
              <a:rPr lang="en-US" altLang="en-US" sz="21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6</a:t>
            </a:r>
            <a:r>
              <a:rPr lang="en-US" altLang="en-US" sz="2100" dirty="0">
                <a:latin typeface="Lucida Sans Unicode" panose="020B0602030504020204" pitchFamily="34" charset="0"/>
              </a:rPr>
              <a:t>)	</a:t>
            </a:r>
            <a:r>
              <a:rPr lang="en-US" altLang="en-US" sz="2100" dirty="0" smtClean="0">
                <a:latin typeface="Lucida Sans Unicode" panose="020B0602030504020204" pitchFamily="34" charset="0"/>
              </a:rPr>
              <a:t>      (</a:t>
            </a:r>
            <a:r>
              <a:rPr lang="en-US" altLang="en-US" sz="21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6</a:t>
            </a:r>
            <a:r>
              <a:rPr lang="en-US" altLang="en-US" sz="2100" dirty="0" smtClean="0">
                <a:latin typeface="Lucida Sans Unicode" panose="020B0602030504020204" pitchFamily="34" charset="0"/>
              </a:rPr>
              <a:t>)  </a:t>
            </a:r>
            <a:r>
              <a:rPr lang="en-US" altLang="en-US" sz="2100" dirty="0">
                <a:latin typeface="Lucida Sans Unicode" panose="020B0602030504020204" pitchFamily="34" charset="0"/>
              </a:rPr>
              <a:t>	</a:t>
            </a:r>
            <a:r>
              <a:rPr lang="en-US" altLang="en-US" sz="2100" dirty="0" smtClean="0">
                <a:latin typeface="Lucida Sans Unicode" panose="020B0602030504020204" pitchFamily="34" charset="0"/>
              </a:rPr>
              <a:t>  (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)(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349500" y="4457700"/>
            <a:ext cx="204788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2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9500" y="4083050"/>
            <a:ext cx="1652588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1473562" algn="l"/>
              </a:tabLst>
              <a:defRPr/>
            </a:pP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180" spc="-20" dirty="0">
                <a:latin typeface="Arial"/>
                <a:cs typeface="Arial"/>
              </a:rPr>
              <a:t>	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218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8888" y="4457700"/>
            <a:ext cx="203200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2</a:t>
            </a:r>
            <a:endParaRPr sz="218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0813" y="4229100"/>
            <a:ext cx="1612900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643032" algn="l"/>
                <a:tab pos="1473562" algn="l"/>
              </a:tabLst>
              <a:defRPr/>
            </a:pPr>
            <a:r>
              <a:rPr sz="1585" spc="-10" dirty="0">
                <a:latin typeface="Arial"/>
                <a:cs typeface="Arial"/>
              </a:rPr>
              <a:t>2	3	6</a:t>
            </a:r>
            <a:endParaRPr sz="158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0063" y="4268788"/>
            <a:ext cx="390366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5813" algn="l"/>
                <a:tab pos="2235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= −	</a:t>
            </a:r>
            <a:r>
              <a:rPr lang="en-US" altLang="en-US" sz="2100" i="1">
                <a:latin typeface="Arial" panose="020B0604020202020204" pitchFamily="34" charset="0"/>
              </a:rPr>
              <a:t>e   </a:t>
            </a:r>
            <a:r>
              <a:rPr lang="en-US" altLang="en-US" sz="2100">
                <a:latin typeface="Lucida Sans Unicode" panose="020B0602030504020204" pitchFamily="34" charset="0"/>
              </a:rPr>
              <a:t>+ </a:t>
            </a:r>
            <a:r>
              <a:rPr lang="en-US" altLang="en-US" sz="2100" i="1">
                <a:latin typeface="Arial" panose="020B0604020202020204" pitchFamily="34" charset="0"/>
              </a:rPr>
              <a:t>e  </a:t>
            </a:r>
            <a:r>
              <a:rPr lang="en-US" altLang="en-US" sz="2100">
                <a:latin typeface="Lucida Sans Unicode" panose="020B0602030504020204" pitchFamily="34" charset="0"/>
              </a:rPr>
              <a:t>+	</a:t>
            </a:r>
            <a:r>
              <a:rPr lang="en-US" altLang="en-US" sz="2100" i="1">
                <a:latin typeface="Arial" panose="020B0604020202020204" pitchFamily="34" charset="0"/>
              </a:rPr>
              <a:t>e </a:t>
            </a:r>
            <a:r>
              <a:rPr lang="en-US" altLang="en-US" sz="2100">
                <a:latin typeface="Lucida Sans Unicode" panose="020B0602030504020204" pitchFamily="34" charset="0"/>
              </a:rPr>
              <a:t>≈ </a:t>
            </a:r>
            <a:r>
              <a:rPr lang="en-US" altLang="en-US" sz="2100">
                <a:latin typeface="Arial" panose="020B0604020202020204" pitchFamily="34" charset="0"/>
              </a:rPr>
              <a:t>218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105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622925" y="4268788"/>
            <a:ext cx="1270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i="1" spc="-198" dirty="0">
                <a:latin typeface="Verdana"/>
                <a:cs typeface="Verdana"/>
              </a:rPr>
              <a:t>.</a:t>
            </a:r>
            <a:endParaRPr sz="2180">
              <a:latin typeface="Verdana"/>
              <a:cs typeface="Verdana"/>
            </a:endParaRPr>
          </a:p>
        </p:txBody>
      </p:sp>
      <p:sp>
        <p:nvSpPr>
          <p:cNvPr id="149531" name="object 27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32" name="object 28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533" name="object 29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bject 30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B249F13E-9144-4869-8F98-CA45112BB891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1" name="object 31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AC894-C1E3-466A-9C71-6AA333FCE8AB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id-ID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dirty="0" err="1" smtClean="0"/>
              <a:t>Interpolasi</a:t>
            </a:r>
            <a:endParaRPr lang="en-US" altLang="id-ID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123" y="1600200"/>
            <a:ext cx="5029200" cy="3505200"/>
          </a:xfrm>
          <a:solidFill>
            <a:srgbClr val="99FF33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None/>
            </a:pPr>
            <a:r>
              <a:rPr lang="en-US" altLang="id-ID" sz="2400" dirty="0" smtClean="0"/>
              <a:t>  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Interpolasi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digunakan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untuk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memberikan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perkiraan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fungsi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tabulasi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pada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nilai-nilai</a:t>
            </a:r>
            <a:r>
              <a:rPr lang="en-US" altLang="id-ID" sz="2400" dirty="0" smtClean="0">
                <a:solidFill>
                  <a:srgbClr val="FF0000"/>
                </a:solidFill>
              </a:rPr>
              <a:t> yang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tidak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tersedia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dalam</a:t>
            </a:r>
            <a:r>
              <a:rPr lang="en-US" altLang="id-ID" sz="2400" dirty="0" smtClean="0">
                <a:solidFill>
                  <a:srgbClr val="FF0000"/>
                </a:solidFill>
              </a:rPr>
              <a:t>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tabel</a:t>
            </a:r>
            <a:r>
              <a:rPr lang="en-US" altLang="id-ID" sz="2400" dirty="0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buNone/>
            </a:pPr>
            <a:endParaRPr lang="en-US" altLang="id-ID" sz="2400" dirty="0" smtClean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id-ID" sz="2400" dirty="0" err="1" smtClean="0">
                <a:solidFill>
                  <a:srgbClr val="FF0000"/>
                </a:solidFill>
              </a:rPr>
              <a:t>Berapakah</a:t>
            </a:r>
            <a:r>
              <a:rPr lang="en-US" altLang="id-ID" sz="2400" dirty="0" smtClean="0">
                <a:solidFill>
                  <a:srgbClr val="FF0000"/>
                </a:solidFill>
              </a:rPr>
              <a:t> sin (0,15)? </a:t>
            </a:r>
          </a:p>
        </p:txBody>
      </p:sp>
      <p:graphicFrame>
        <p:nvGraphicFramePr>
          <p:cNvPr id="326660" name="Group 4"/>
          <p:cNvGraphicFramePr>
            <a:graphicFrameLocks noGrp="1"/>
          </p:cNvGraphicFramePr>
          <p:nvPr>
            <p:ph sz="half" idx="2"/>
          </p:nvPr>
        </p:nvGraphicFramePr>
        <p:xfrm>
          <a:off x="5562600" y="1600200"/>
          <a:ext cx="3124200" cy="3429000"/>
        </p:xfrm>
        <a:graphic>
          <a:graphicData uri="http://schemas.openxmlformats.org/drawingml/2006/table">
            <a:tbl>
              <a:tblPr/>
              <a:tblGrid>
                <a:gridCol w="1562100"/>
                <a:gridCol w="15621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sin(x)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0.1987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0.2955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0.3894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326683" name="Rectangle 27"/>
          <p:cNvSpPr>
            <a:spLocks noChangeArrowheads="1"/>
          </p:cNvSpPr>
          <p:nvPr/>
        </p:nvSpPr>
        <p:spPr bwMode="auto">
          <a:xfrm>
            <a:off x="228600" y="5105400"/>
            <a:ext cx="8915400" cy="1143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err="1" smtClean="0"/>
              <a:t>Menggunakan</a:t>
            </a:r>
            <a:r>
              <a:rPr lang="en-US" altLang="id-ID" sz="2400" dirty="0" smtClean="0"/>
              <a:t> </a:t>
            </a:r>
            <a:r>
              <a:rPr lang="en-US" altLang="id-ID" sz="2400" b="1" dirty="0" err="1" smtClean="0">
                <a:solidFill>
                  <a:srgbClr val="0000FF"/>
                </a:solidFill>
              </a:rPr>
              <a:t>Interpolasi</a:t>
            </a:r>
            <a:r>
              <a:rPr lang="en-US" altLang="id-ID" sz="2400" b="1" dirty="0" smtClean="0">
                <a:solidFill>
                  <a:srgbClr val="0000FF"/>
                </a:solidFill>
              </a:rPr>
              <a:t> Linear </a:t>
            </a:r>
            <a:r>
              <a:rPr lang="en-US" altLang="id-ID" sz="2400" dirty="0" smtClean="0">
                <a:solidFill>
                  <a:srgbClr val="FF0000"/>
                </a:solidFill>
              </a:rPr>
              <a:t>sin(0.15</a:t>
            </a:r>
            <a:r>
              <a:rPr lang="en-US" altLang="id-ID" sz="2400" dirty="0">
                <a:solidFill>
                  <a:srgbClr val="FF0000"/>
                </a:solidFill>
              </a:rPr>
              <a:t>) ≈ </a:t>
            </a:r>
            <a:r>
              <a:rPr lang="en-US" altLang="id-ID" sz="2400" b="1" dirty="0">
                <a:solidFill>
                  <a:srgbClr val="FF0000"/>
                </a:solidFill>
              </a:rPr>
              <a:t>0.1493</a:t>
            </a:r>
            <a:r>
              <a:rPr lang="en-US" altLang="id-ID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b="1" dirty="0" err="1" smtClean="0">
                <a:solidFill>
                  <a:srgbClr val="0000FF"/>
                </a:solidFill>
              </a:rPr>
              <a:t>Nilai</a:t>
            </a:r>
            <a:r>
              <a:rPr lang="en-US" altLang="id-ID" sz="2400" b="1" dirty="0" smtClean="0">
                <a:solidFill>
                  <a:srgbClr val="0000FF"/>
                </a:solidFill>
              </a:rPr>
              <a:t> </a:t>
            </a:r>
            <a:r>
              <a:rPr lang="en-US" altLang="id-ID" sz="2400" b="1" dirty="0" err="1" smtClean="0">
                <a:solidFill>
                  <a:srgbClr val="0000FF"/>
                </a:solidFill>
              </a:rPr>
              <a:t>Sebenarnya</a:t>
            </a:r>
            <a:r>
              <a:rPr lang="en-US" altLang="id-ID" sz="2400" b="1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smtClean="0">
                <a:solidFill>
                  <a:srgbClr val="FF0000"/>
                </a:solidFill>
              </a:rPr>
              <a:t>(</a:t>
            </a:r>
            <a:r>
              <a:rPr lang="en-US" altLang="id-ID" sz="2400" dirty="0">
                <a:solidFill>
                  <a:srgbClr val="FF0000"/>
                </a:solidFill>
              </a:rPr>
              <a:t>4 </a:t>
            </a:r>
            <a:r>
              <a:rPr lang="en-US" altLang="id-ID" sz="2400" dirty="0" smtClean="0">
                <a:solidFill>
                  <a:srgbClr val="FF0000"/>
                </a:solidFill>
              </a:rPr>
              <a:t>digit </a:t>
            </a:r>
            <a:r>
              <a:rPr lang="en-US" altLang="id-ID" sz="2400" dirty="0" err="1" smtClean="0">
                <a:solidFill>
                  <a:srgbClr val="FF0000"/>
                </a:solidFill>
              </a:rPr>
              <a:t>desimal</a:t>
            </a:r>
            <a:r>
              <a:rPr lang="en-US" altLang="id-ID" sz="2400" dirty="0" smtClean="0">
                <a:solidFill>
                  <a:srgbClr val="FF0000"/>
                </a:solidFill>
              </a:rPr>
              <a:t>) sin(0.15</a:t>
            </a:r>
            <a:r>
              <a:rPr lang="en-US" altLang="id-ID" sz="2400" dirty="0">
                <a:solidFill>
                  <a:srgbClr val="FF0000"/>
                </a:solidFill>
              </a:rPr>
              <a:t>) </a:t>
            </a:r>
            <a:r>
              <a:rPr lang="en-US" altLang="id-ID" sz="2400" dirty="0" smtClean="0">
                <a:solidFill>
                  <a:srgbClr val="FF0000"/>
                </a:solidFill>
              </a:rPr>
              <a:t>= </a:t>
            </a:r>
            <a:r>
              <a:rPr lang="en-US" altLang="id-ID" sz="2400" b="1" dirty="0" smtClean="0">
                <a:solidFill>
                  <a:srgbClr val="FF0000"/>
                </a:solidFill>
              </a:rPr>
              <a:t>0.1494</a:t>
            </a:r>
            <a:endParaRPr lang="en-US" altLang="id-ID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8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0531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Lagrange </a:t>
            </a:r>
            <a:r>
              <a:rPr sz="2774" spc="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Approximations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0537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38" name="object 10"/>
          <p:cNvSpPr>
            <a:spLocks/>
          </p:cNvSpPr>
          <p:nvPr/>
        </p:nvSpPr>
        <p:spPr bwMode="auto">
          <a:xfrm>
            <a:off x="177800" y="2165350"/>
            <a:ext cx="8785225" cy="377825"/>
          </a:xfrm>
          <a:custGeom>
            <a:avLst/>
            <a:gdLst>
              <a:gd name="T0" fmla="*/ 4381765 w 4432935"/>
              <a:gd name="T1" fmla="*/ 0 h 191134"/>
              <a:gd name="T2" fmla="*/ 50800 w 4432935"/>
              <a:gd name="T3" fmla="*/ 0 h 191134"/>
              <a:gd name="T4" fmla="*/ 31075 w 4432935"/>
              <a:gd name="T5" fmla="*/ 4008 h 191134"/>
              <a:gd name="T6" fmla="*/ 14922 w 4432935"/>
              <a:gd name="T7" fmla="*/ 14922 h 191134"/>
              <a:gd name="T8" fmla="*/ 4008 w 4432935"/>
              <a:gd name="T9" fmla="*/ 31075 h 191134"/>
              <a:gd name="T10" fmla="*/ 0 w 4432935"/>
              <a:gd name="T11" fmla="*/ 50800 h 191134"/>
              <a:gd name="T12" fmla="*/ 0 w 4432935"/>
              <a:gd name="T13" fmla="*/ 190564 h 191134"/>
              <a:gd name="T14" fmla="*/ 4432566 w 4432935"/>
              <a:gd name="T15" fmla="*/ 190564 h 191134"/>
              <a:gd name="T16" fmla="*/ 4432566 w 4432935"/>
              <a:gd name="T17" fmla="*/ 50800 h 191134"/>
              <a:gd name="T18" fmla="*/ 4428558 w 4432935"/>
              <a:gd name="T19" fmla="*/ 31075 h 191134"/>
              <a:gd name="T20" fmla="*/ 4417643 w 4432935"/>
              <a:gd name="T21" fmla="*/ 14922 h 191134"/>
              <a:gd name="T22" fmla="*/ 4401490 w 4432935"/>
              <a:gd name="T23" fmla="*/ 4008 h 191134"/>
              <a:gd name="T24" fmla="*/ 4381765 w 4432935"/>
              <a:gd name="T25" fmla="*/ 0 h 19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11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0564"/>
                </a:lnTo>
                <a:lnTo>
                  <a:pt x="4432566" y="19056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B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39" name="object 11"/>
          <p:cNvSpPr>
            <a:spLocks noChangeArrowheads="1"/>
          </p:cNvSpPr>
          <p:nvPr/>
        </p:nvSpPr>
        <p:spPr bwMode="auto">
          <a:xfrm>
            <a:off x="177800" y="251777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40" name="object 12"/>
          <p:cNvSpPr>
            <a:spLocks noChangeArrowheads="1"/>
          </p:cNvSpPr>
          <p:nvPr/>
        </p:nvSpPr>
        <p:spPr bwMode="auto">
          <a:xfrm>
            <a:off x="279400" y="506888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41" name="object 13"/>
          <p:cNvSpPr>
            <a:spLocks noChangeArrowheads="1"/>
          </p:cNvSpPr>
          <p:nvPr/>
        </p:nvSpPr>
        <p:spPr bwMode="auto">
          <a:xfrm>
            <a:off x="379413" y="504348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42" name="object 14"/>
          <p:cNvSpPr>
            <a:spLocks noChangeArrowheads="1"/>
          </p:cNvSpPr>
          <p:nvPr/>
        </p:nvSpPr>
        <p:spPr bwMode="auto">
          <a:xfrm>
            <a:off x="8961438" y="2252663"/>
            <a:ext cx="101600" cy="28162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0543" name="object 15"/>
          <p:cNvSpPr>
            <a:spLocks/>
          </p:cNvSpPr>
          <p:nvPr/>
        </p:nvSpPr>
        <p:spPr bwMode="auto">
          <a:xfrm>
            <a:off x="177800" y="2605088"/>
            <a:ext cx="8785225" cy="2565400"/>
          </a:xfrm>
          <a:custGeom>
            <a:avLst/>
            <a:gdLst>
              <a:gd name="T0" fmla="*/ 4432566 w 4432935"/>
              <a:gd name="T1" fmla="*/ 0 h 1294764"/>
              <a:gd name="T2" fmla="*/ 0 w 4432935"/>
              <a:gd name="T3" fmla="*/ 0 h 1294764"/>
              <a:gd name="T4" fmla="*/ 0 w 4432935"/>
              <a:gd name="T5" fmla="*/ 1243473 h 1294764"/>
              <a:gd name="T6" fmla="*/ 4008 w 4432935"/>
              <a:gd name="T7" fmla="*/ 1263198 h 1294764"/>
              <a:gd name="T8" fmla="*/ 14922 w 4432935"/>
              <a:gd name="T9" fmla="*/ 1279351 h 1294764"/>
              <a:gd name="T10" fmla="*/ 31075 w 4432935"/>
              <a:gd name="T11" fmla="*/ 1290265 h 1294764"/>
              <a:gd name="T12" fmla="*/ 50800 w 4432935"/>
              <a:gd name="T13" fmla="*/ 1294274 h 1294764"/>
              <a:gd name="T14" fmla="*/ 4381765 w 4432935"/>
              <a:gd name="T15" fmla="*/ 1294274 h 1294764"/>
              <a:gd name="T16" fmla="*/ 4401490 w 4432935"/>
              <a:gd name="T17" fmla="*/ 1290265 h 1294764"/>
              <a:gd name="T18" fmla="*/ 4417643 w 4432935"/>
              <a:gd name="T19" fmla="*/ 1279351 h 1294764"/>
              <a:gd name="T20" fmla="*/ 4428558 w 4432935"/>
              <a:gd name="T21" fmla="*/ 1263198 h 1294764"/>
              <a:gd name="T22" fmla="*/ 4432566 w 4432935"/>
              <a:gd name="T23" fmla="*/ 1243473 h 1294764"/>
              <a:gd name="T24" fmla="*/ 4432566 w 4432935"/>
              <a:gd name="T25" fmla="*/ 0 h 1294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294764">
                <a:moveTo>
                  <a:pt x="4432566" y="0"/>
                </a:moveTo>
                <a:lnTo>
                  <a:pt x="0" y="0"/>
                </a:lnTo>
                <a:lnTo>
                  <a:pt x="0" y="1243473"/>
                </a:lnTo>
                <a:lnTo>
                  <a:pt x="4008" y="1263198"/>
                </a:lnTo>
                <a:lnTo>
                  <a:pt x="14922" y="1279351"/>
                </a:lnTo>
                <a:lnTo>
                  <a:pt x="31075" y="1290265"/>
                </a:lnTo>
                <a:lnTo>
                  <a:pt x="50800" y="1294274"/>
                </a:lnTo>
                <a:lnTo>
                  <a:pt x="4381765" y="1294274"/>
                </a:lnTo>
                <a:lnTo>
                  <a:pt x="4401490" y="1290265"/>
                </a:lnTo>
                <a:lnTo>
                  <a:pt x="4417643" y="1279351"/>
                </a:lnTo>
                <a:lnTo>
                  <a:pt x="4428558" y="1263198"/>
                </a:lnTo>
                <a:lnTo>
                  <a:pt x="4432566" y="1243473"/>
                </a:lnTo>
                <a:lnTo>
                  <a:pt x="4432566" y="0"/>
                </a:lnTo>
                <a:close/>
              </a:path>
            </a:pathLst>
          </a:custGeom>
          <a:solidFill>
            <a:srgbClr val="F8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44" name="object 16"/>
          <p:cNvSpPr>
            <a:spLocks/>
          </p:cNvSpPr>
          <p:nvPr/>
        </p:nvSpPr>
        <p:spPr bwMode="auto">
          <a:xfrm>
            <a:off x="8961438" y="2327275"/>
            <a:ext cx="0" cy="2779713"/>
          </a:xfrm>
          <a:custGeom>
            <a:avLst/>
            <a:gdLst>
              <a:gd name="T0" fmla="*/ 1402382 h 1402714"/>
              <a:gd name="T1" fmla="*/ 0 h 140271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402714">
                <a:moveTo>
                  <a:pt x="0" y="140238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45" name="object 17"/>
          <p:cNvSpPr>
            <a:spLocks/>
          </p:cNvSpPr>
          <p:nvPr/>
        </p:nvSpPr>
        <p:spPr bwMode="auto">
          <a:xfrm>
            <a:off x="8961438" y="2303463"/>
            <a:ext cx="0" cy="23812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46" name="object 18"/>
          <p:cNvSpPr>
            <a:spLocks/>
          </p:cNvSpPr>
          <p:nvPr/>
        </p:nvSpPr>
        <p:spPr bwMode="auto">
          <a:xfrm>
            <a:off x="8961438" y="22780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47" name="object 19"/>
          <p:cNvSpPr>
            <a:spLocks/>
          </p:cNvSpPr>
          <p:nvPr/>
        </p:nvSpPr>
        <p:spPr bwMode="auto">
          <a:xfrm>
            <a:off x="8961438" y="22526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7800" y="2054225"/>
            <a:ext cx="8477250" cy="3074988"/>
          </a:xfrm>
          <a:prstGeom prst="rect">
            <a:avLst/>
          </a:prstGeom>
        </p:spPr>
        <p:txBody>
          <a:bodyPr lIns="0" tIns="98151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75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Theorem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450"/>
              </a:spcBef>
            </a:pPr>
            <a:r>
              <a:rPr lang="en-US" altLang="en-US" sz="2100">
                <a:latin typeface="Arial" panose="020B0604020202020204" pitchFamily="34" charset="0"/>
              </a:rPr>
              <a:t>Let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Arial" panose="020B0604020202020204" pitchFamily="34" charset="0"/>
              </a:rPr>
              <a:t>be defined at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, and let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Arial" panose="020B0604020202020204" pitchFamily="34" charset="0"/>
              </a:rPr>
              <a:t>and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Arial" panose="020B0604020202020204" pitchFamily="34" charset="0"/>
              </a:rPr>
              <a:t>be two distinct  numbers in this set. Then</a:t>
            </a:r>
          </a:p>
          <a:p>
            <a:pPr algn="ctr">
              <a:spcBef>
                <a:spcPts val="1775"/>
              </a:spcBef>
            </a:pPr>
            <a:r>
              <a:rPr lang="en-US" altLang="en-US" sz="3200" i="1" baseline="-30000">
                <a:latin typeface="Arial" panose="020B0604020202020204" pitchFamily="34" charset="0"/>
              </a:rPr>
              <a:t>P</a:t>
            </a:r>
            <a:r>
              <a:rPr lang="en-US" altLang="en-US" sz="3200" baseline="-30000">
                <a:latin typeface="Lucida Sans Unicode" panose="020B0602030504020204" pitchFamily="34" charset="0"/>
              </a:rPr>
              <a:t>(</a:t>
            </a:r>
            <a:r>
              <a:rPr lang="en-US" altLang="en-US" sz="3200" i="1" baseline="-30000">
                <a:latin typeface="Arial" panose="020B0604020202020204" pitchFamily="34" charset="0"/>
              </a:rPr>
              <a:t>x </a:t>
            </a:r>
            <a:r>
              <a:rPr lang="en-US" altLang="en-US" sz="3200" baseline="-30000">
                <a:latin typeface="Lucida Sans Unicode" panose="020B0602030504020204" pitchFamily="34" charset="0"/>
              </a:rPr>
              <a:t>) =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− 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</a:t>
            </a:r>
            <a:r>
              <a:rPr lang="en-US" altLang="en-US" sz="1500" i="1" u="sng">
                <a:latin typeface="Arial" panose="020B0604020202020204" pitchFamily="34" charset="0"/>
              </a:rPr>
              <a:t>j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P</a:t>
            </a:r>
            <a:r>
              <a:rPr lang="en-US" altLang="en-US" sz="1500" u="sng">
                <a:latin typeface="Arial" panose="020B0604020202020204" pitchFamily="34" charset="0"/>
              </a:rPr>
              <a:t>0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,...,</a:t>
            </a:r>
            <a:r>
              <a:rPr lang="en-US" altLang="en-US" sz="1500" i="1" u="sng">
                <a:latin typeface="Arial" panose="020B0604020202020204" pitchFamily="34" charset="0"/>
              </a:rPr>
              <a:t>j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i="1" u="sng">
                <a:latin typeface="Arial" panose="020B0604020202020204" pitchFamily="34" charset="0"/>
              </a:rPr>
              <a:t>j</a:t>
            </a:r>
            <a:r>
              <a:rPr lang="en-US" altLang="en-US" sz="1500" u="sng"/>
              <a:t>+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,...,</a:t>
            </a:r>
            <a:r>
              <a:rPr lang="en-US" altLang="en-US" sz="1500" i="1" u="sng">
                <a:latin typeface="Arial" panose="020B0604020202020204" pitchFamily="34" charset="0"/>
              </a:rPr>
              <a:t>k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 − 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− 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</a:t>
            </a:r>
            <a:r>
              <a:rPr lang="en-US" altLang="en-US" sz="1500" i="1" u="sng">
                <a:latin typeface="Arial" panose="020B0604020202020204" pitchFamily="34" charset="0"/>
              </a:rPr>
              <a:t>i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P</a:t>
            </a:r>
            <a:r>
              <a:rPr lang="en-US" altLang="en-US" sz="1500" u="sng">
                <a:latin typeface="Arial" panose="020B0604020202020204" pitchFamily="34" charset="0"/>
              </a:rPr>
              <a:t>0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,...,</a:t>
            </a:r>
            <a:r>
              <a:rPr lang="en-US" altLang="en-US" sz="1500" i="1" u="sng">
                <a:latin typeface="Arial" panose="020B0604020202020204" pitchFamily="34" charset="0"/>
              </a:rPr>
              <a:t>i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i="1" u="sng">
                <a:latin typeface="Arial" panose="020B0604020202020204" pitchFamily="34" charset="0"/>
              </a:rPr>
              <a:t>i</a:t>
            </a:r>
            <a:r>
              <a:rPr lang="en-US" altLang="en-US" sz="1500" u="sng"/>
              <a:t>+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,...,</a:t>
            </a:r>
            <a:r>
              <a:rPr lang="en-US" altLang="en-US" sz="1500" i="1" u="sng">
                <a:latin typeface="Arial" panose="020B0604020202020204" pitchFamily="34" charset="0"/>
              </a:rPr>
              <a:t>k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</a:t>
            </a:r>
            <a:endParaRPr lang="en-US" altLang="en-US" sz="3200" baseline="10000">
              <a:latin typeface="Lucida Sans Unicode" panose="020B0602030504020204" pitchFamily="34" charset="0"/>
            </a:endParaRPr>
          </a:p>
          <a:p>
            <a:pPr algn="ctr">
              <a:spcBef>
                <a:spcPts val="50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</a:p>
          <a:p>
            <a:pPr>
              <a:spcBef>
                <a:spcPts val="2050"/>
              </a:spcBef>
            </a:pPr>
            <a:r>
              <a:rPr lang="en-US" altLang="en-US" sz="2100">
                <a:latin typeface="Arial" panose="020B0604020202020204" pitchFamily="34" charset="0"/>
              </a:rPr>
              <a:t>is the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th Lagrange polynomial that interpolates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Arial" panose="020B0604020202020204" pitchFamily="34" charset="0"/>
              </a:rPr>
              <a:t>at the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Lucida Sans Unicode" panose="020B0602030504020204" pitchFamily="34" charset="0"/>
              </a:rPr>
              <a:t>+ </a:t>
            </a:r>
            <a:r>
              <a:rPr lang="en-US" altLang="en-US" sz="2100">
                <a:latin typeface="Arial" panose="020B0604020202020204" pitchFamily="34" charset="0"/>
              </a:rPr>
              <a:t>1 points</a:t>
            </a:r>
          </a:p>
          <a:p>
            <a:pPr>
              <a:spcBef>
                <a:spcPts val="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0549" name="object 21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50" name="object 22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551" name="object 23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9DE19225-DA16-418C-9542-6E44A202671E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155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Lagrange </a:t>
            </a:r>
            <a:r>
              <a:rPr sz="2774" spc="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Approximations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156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62" name="object 10"/>
          <p:cNvSpPr>
            <a:spLocks/>
          </p:cNvSpPr>
          <p:nvPr/>
        </p:nvSpPr>
        <p:spPr bwMode="auto">
          <a:xfrm>
            <a:off x="177800" y="1365250"/>
            <a:ext cx="8785225" cy="163513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63" name="object 11"/>
          <p:cNvSpPr>
            <a:spLocks noChangeArrowheads="1"/>
          </p:cNvSpPr>
          <p:nvPr/>
        </p:nvSpPr>
        <p:spPr bwMode="auto">
          <a:xfrm>
            <a:off x="279400" y="3373438"/>
            <a:ext cx="200025" cy="201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64" name="object 12"/>
          <p:cNvSpPr>
            <a:spLocks noChangeArrowheads="1"/>
          </p:cNvSpPr>
          <p:nvPr/>
        </p:nvSpPr>
        <p:spPr bwMode="auto">
          <a:xfrm>
            <a:off x="379413" y="3348038"/>
            <a:ext cx="8683625" cy="2270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65" name="object 13"/>
          <p:cNvSpPr>
            <a:spLocks noChangeArrowheads="1"/>
          </p:cNvSpPr>
          <p:nvPr/>
        </p:nvSpPr>
        <p:spPr bwMode="auto">
          <a:xfrm>
            <a:off x="8961438" y="1465263"/>
            <a:ext cx="101600" cy="19081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66" name="object 14"/>
          <p:cNvSpPr>
            <a:spLocks/>
          </p:cNvSpPr>
          <p:nvPr/>
        </p:nvSpPr>
        <p:spPr bwMode="auto">
          <a:xfrm>
            <a:off x="177800" y="1452563"/>
            <a:ext cx="8785225" cy="2022475"/>
          </a:xfrm>
          <a:custGeom>
            <a:avLst/>
            <a:gdLst>
              <a:gd name="T0" fmla="*/ 4432566 w 4432935"/>
              <a:gd name="T1" fmla="*/ 0 h 1020444"/>
              <a:gd name="T2" fmla="*/ 0 w 4432935"/>
              <a:gd name="T3" fmla="*/ 0 h 1020444"/>
              <a:gd name="T4" fmla="*/ 0 w 4432935"/>
              <a:gd name="T5" fmla="*/ 969068 h 1020444"/>
              <a:gd name="T6" fmla="*/ 4008 w 4432935"/>
              <a:gd name="T7" fmla="*/ 988792 h 1020444"/>
              <a:gd name="T8" fmla="*/ 14922 w 4432935"/>
              <a:gd name="T9" fmla="*/ 1004945 h 1020444"/>
              <a:gd name="T10" fmla="*/ 31075 w 4432935"/>
              <a:gd name="T11" fmla="*/ 1015860 h 1020444"/>
              <a:gd name="T12" fmla="*/ 50800 w 4432935"/>
              <a:gd name="T13" fmla="*/ 1019868 h 1020444"/>
              <a:gd name="T14" fmla="*/ 4381765 w 4432935"/>
              <a:gd name="T15" fmla="*/ 1019868 h 1020444"/>
              <a:gd name="T16" fmla="*/ 4401490 w 4432935"/>
              <a:gd name="T17" fmla="*/ 1015860 h 1020444"/>
              <a:gd name="T18" fmla="*/ 4417643 w 4432935"/>
              <a:gd name="T19" fmla="*/ 1004945 h 1020444"/>
              <a:gd name="T20" fmla="*/ 4428558 w 4432935"/>
              <a:gd name="T21" fmla="*/ 988792 h 1020444"/>
              <a:gd name="T22" fmla="*/ 4432566 w 4432935"/>
              <a:gd name="T23" fmla="*/ 969068 h 1020444"/>
              <a:gd name="T24" fmla="*/ 4432566 w 4432935"/>
              <a:gd name="T25" fmla="*/ 0 h 1020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020444">
                <a:moveTo>
                  <a:pt x="4432566" y="0"/>
                </a:moveTo>
                <a:lnTo>
                  <a:pt x="0" y="0"/>
                </a:lnTo>
                <a:lnTo>
                  <a:pt x="0" y="969068"/>
                </a:lnTo>
                <a:lnTo>
                  <a:pt x="4008" y="988792"/>
                </a:lnTo>
                <a:lnTo>
                  <a:pt x="14922" y="1004945"/>
                </a:lnTo>
                <a:lnTo>
                  <a:pt x="31075" y="1015860"/>
                </a:lnTo>
                <a:lnTo>
                  <a:pt x="50800" y="1019868"/>
                </a:lnTo>
                <a:lnTo>
                  <a:pt x="4381765" y="1019868"/>
                </a:lnTo>
                <a:lnTo>
                  <a:pt x="4401490" y="1015860"/>
                </a:lnTo>
                <a:lnTo>
                  <a:pt x="4417643" y="1004945"/>
                </a:lnTo>
                <a:lnTo>
                  <a:pt x="4428558" y="988792"/>
                </a:lnTo>
                <a:lnTo>
                  <a:pt x="4432566" y="969068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67" name="object 15"/>
          <p:cNvSpPr>
            <a:spLocks/>
          </p:cNvSpPr>
          <p:nvPr/>
        </p:nvSpPr>
        <p:spPr bwMode="auto">
          <a:xfrm>
            <a:off x="8961438" y="1539875"/>
            <a:ext cx="0" cy="1871663"/>
          </a:xfrm>
          <a:custGeom>
            <a:avLst/>
            <a:gdLst>
              <a:gd name="T0" fmla="*/ 943880 h 944244"/>
              <a:gd name="T1" fmla="*/ 0 h 94424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944244">
                <a:moveTo>
                  <a:pt x="0" y="94388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68" name="object 16"/>
          <p:cNvSpPr>
            <a:spLocks/>
          </p:cNvSpPr>
          <p:nvPr/>
        </p:nvSpPr>
        <p:spPr bwMode="auto">
          <a:xfrm>
            <a:off x="8961438" y="1514475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69" name="object 17"/>
          <p:cNvSpPr>
            <a:spLocks/>
          </p:cNvSpPr>
          <p:nvPr/>
        </p:nvSpPr>
        <p:spPr bwMode="auto">
          <a:xfrm>
            <a:off x="8961438" y="1490663"/>
            <a:ext cx="0" cy="23812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70" name="object 18"/>
          <p:cNvSpPr>
            <a:spLocks/>
          </p:cNvSpPr>
          <p:nvPr/>
        </p:nvSpPr>
        <p:spPr bwMode="auto">
          <a:xfrm>
            <a:off x="8961438" y="146526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4316413" y="2022475"/>
            <a:ext cx="508000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and</a:t>
            </a:r>
            <a:endParaRPr sz="218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800" y="1404938"/>
            <a:ext cx="7662863" cy="10445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For ease of notation, let</a:t>
            </a:r>
          </a:p>
          <a:p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200" i="1" baseline="10000" dirty="0">
                <a:latin typeface="Arial" panose="020B0604020202020204" pitchFamily="34" charset="0"/>
              </a:rPr>
              <a:t>Q </a:t>
            </a:r>
            <a:r>
              <a:rPr lang="en-US" altLang="en-US" sz="3200" baseline="10000" dirty="0">
                <a:latin typeface="Lucida Sans Unicode" panose="020B0602030504020204" pitchFamily="34" charset="0"/>
              </a:rPr>
              <a:t>≡ </a:t>
            </a:r>
            <a:r>
              <a:rPr lang="en-US" altLang="en-US" sz="3200" i="1" baseline="10000" dirty="0">
                <a:latin typeface="Arial" panose="020B0604020202020204" pitchFamily="34" charset="0"/>
              </a:rPr>
              <a:t>P</a:t>
            </a:r>
            <a:r>
              <a:rPr lang="en-US" altLang="en-US" sz="1500" dirty="0">
                <a:latin typeface="Arial" panose="020B0604020202020204" pitchFamily="34" charset="0"/>
              </a:rPr>
              <a:t>0</a:t>
            </a:r>
            <a:r>
              <a:rPr lang="en-US" altLang="en-US" sz="1500" i="1" dirty="0">
                <a:latin typeface="Sitka Text" pitchFamily="2" charset="0"/>
              </a:rPr>
              <a:t>,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,...,</a:t>
            </a:r>
            <a:r>
              <a:rPr lang="en-US" altLang="en-US" sz="1500" i="1" dirty="0">
                <a:latin typeface="Arial" panose="020B0604020202020204" pitchFamily="34" charset="0"/>
              </a:rPr>
              <a:t>i</a:t>
            </a:r>
            <a:r>
              <a:rPr lang="en-US" alt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</a:t>
            </a:r>
            <a:r>
              <a:rPr lang="en-US" altLang="en-US" sz="1500" i="1" dirty="0">
                <a:latin typeface="Arial" panose="020B0604020202020204" pitchFamily="34" charset="0"/>
              </a:rPr>
              <a:t>i</a:t>
            </a:r>
            <a:r>
              <a:rPr lang="en-US" altLang="en-US" sz="1500" dirty="0"/>
              <a:t>+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,...,</a:t>
            </a:r>
            <a:r>
              <a:rPr lang="en-US" altLang="en-US" sz="1500" i="1" dirty="0">
                <a:latin typeface="Arial" panose="020B0604020202020204" pitchFamily="34" charset="0"/>
              </a:rPr>
              <a:t>k	</a:t>
            </a:r>
            <a:r>
              <a:rPr lang="en-US" altLang="en-US" sz="1500" i="1" dirty="0" smtClean="0">
                <a:latin typeface="Arial" panose="020B0604020202020204" pitchFamily="34" charset="0"/>
              </a:rPr>
              <a:t>                           </a:t>
            </a:r>
            <a:r>
              <a:rPr lang="en-US" altLang="en-US" sz="3200" i="1" baseline="10000" dirty="0" smtClean="0">
                <a:latin typeface="Arial" panose="020B0604020202020204" pitchFamily="34" charset="0"/>
              </a:rPr>
              <a:t>Q</a:t>
            </a:r>
            <a:r>
              <a:rPr lang="en-US" altLang="en-US" sz="3200" baseline="25000" dirty="0">
                <a:latin typeface="Lucida Sans Unicode" panose="020B0602030504020204" pitchFamily="34" charset="0"/>
              </a:rPr>
              <a:t>ˆ </a:t>
            </a:r>
            <a:r>
              <a:rPr lang="en-US" altLang="en-US" sz="3200" baseline="10000" dirty="0">
                <a:latin typeface="Lucida Sans Unicode" panose="020B0602030504020204" pitchFamily="34" charset="0"/>
              </a:rPr>
              <a:t>≡ </a:t>
            </a:r>
            <a:r>
              <a:rPr lang="en-US" altLang="en-US" sz="3200" i="1" baseline="10000" dirty="0">
                <a:latin typeface="Arial" panose="020B0604020202020204" pitchFamily="34" charset="0"/>
              </a:rPr>
              <a:t>P</a:t>
            </a:r>
            <a:r>
              <a:rPr lang="en-US" altLang="en-US" sz="1500" dirty="0">
                <a:latin typeface="Arial" panose="020B0604020202020204" pitchFamily="34" charset="0"/>
              </a:rPr>
              <a:t>0</a:t>
            </a:r>
            <a:r>
              <a:rPr lang="en-US" altLang="en-US" sz="1500" i="1" dirty="0">
                <a:latin typeface="Sitka Text" pitchFamily="2" charset="0"/>
              </a:rPr>
              <a:t>,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,...,</a:t>
            </a:r>
            <a:r>
              <a:rPr lang="en-US" altLang="en-US" sz="1500" i="1" dirty="0">
                <a:latin typeface="Arial" panose="020B0604020202020204" pitchFamily="34" charset="0"/>
              </a:rPr>
              <a:t>j</a:t>
            </a:r>
            <a:r>
              <a:rPr lang="en-US" altLang="en-US" sz="1500" i="1" dirty="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</a:t>
            </a:r>
            <a:r>
              <a:rPr lang="en-US" altLang="en-US" sz="1500" i="1" dirty="0">
                <a:latin typeface="Arial" panose="020B0604020202020204" pitchFamily="34" charset="0"/>
              </a:rPr>
              <a:t>j</a:t>
            </a:r>
            <a:r>
              <a:rPr lang="en-US" altLang="en-US" sz="1500" dirty="0"/>
              <a:t>+</a:t>
            </a:r>
            <a:r>
              <a:rPr lang="en-US" altLang="en-US" sz="1500" dirty="0">
                <a:latin typeface="Arial" panose="020B0604020202020204" pitchFamily="34" charset="0"/>
              </a:rPr>
              <a:t>1</a:t>
            </a:r>
            <a:r>
              <a:rPr lang="en-US" altLang="en-US" sz="1500" i="1" dirty="0">
                <a:latin typeface="Sitka Text" pitchFamily="2" charset="0"/>
              </a:rPr>
              <a:t>,...,</a:t>
            </a:r>
            <a:r>
              <a:rPr lang="en-US" altLang="en-US" sz="1500" i="1" dirty="0">
                <a:latin typeface="Arial" panose="020B0604020202020204" pitchFamily="34" charset="0"/>
              </a:rPr>
              <a:t>k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sp>
        <p:nvSpPr>
          <p:cNvPr id="151573" name="object 21"/>
          <p:cNvSpPr>
            <a:spLocks/>
          </p:cNvSpPr>
          <p:nvPr/>
        </p:nvSpPr>
        <p:spPr bwMode="auto">
          <a:xfrm>
            <a:off x="177800" y="3775075"/>
            <a:ext cx="8785225" cy="411163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74" name="object 22"/>
          <p:cNvSpPr>
            <a:spLocks noChangeArrowheads="1"/>
          </p:cNvSpPr>
          <p:nvPr/>
        </p:nvSpPr>
        <p:spPr bwMode="auto">
          <a:xfrm>
            <a:off x="177800" y="4159250"/>
            <a:ext cx="8783638" cy="1016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75" name="object 23"/>
          <p:cNvSpPr>
            <a:spLocks noChangeArrowheads="1"/>
          </p:cNvSpPr>
          <p:nvPr/>
        </p:nvSpPr>
        <p:spPr bwMode="auto">
          <a:xfrm>
            <a:off x="279400" y="6269038"/>
            <a:ext cx="200025" cy="201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76" name="object 24"/>
          <p:cNvSpPr>
            <a:spLocks noChangeArrowheads="1"/>
          </p:cNvSpPr>
          <p:nvPr/>
        </p:nvSpPr>
        <p:spPr bwMode="auto">
          <a:xfrm>
            <a:off x="379413" y="6245225"/>
            <a:ext cx="8683625" cy="2254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77" name="object 25"/>
          <p:cNvSpPr>
            <a:spLocks noChangeArrowheads="1"/>
          </p:cNvSpPr>
          <p:nvPr/>
        </p:nvSpPr>
        <p:spPr bwMode="auto">
          <a:xfrm>
            <a:off x="8961438" y="3862388"/>
            <a:ext cx="101600" cy="24066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1578" name="object 26"/>
          <p:cNvSpPr>
            <a:spLocks/>
          </p:cNvSpPr>
          <p:nvPr/>
        </p:nvSpPr>
        <p:spPr bwMode="auto">
          <a:xfrm>
            <a:off x="177800" y="4248150"/>
            <a:ext cx="8785225" cy="2122488"/>
          </a:xfrm>
          <a:custGeom>
            <a:avLst/>
            <a:gdLst>
              <a:gd name="T0" fmla="*/ 4432566 w 4432935"/>
              <a:gd name="T1" fmla="*/ 0 h 1071245"/>
              <a:gd name="T2" fmla="*/ 0 w 4432935"/>
              <a:gd name="T3" fmla="*/ 0 h 1071245"/>
              <a:gd name="T4" fmla="*/ 0 w 4432935"/>
              <a:gd name="T5" fmla="*/ 1020402 h 1071245"/>
              <a:gd name="T6" fmla="*/ 4008 w 4432935"/>
              <a:gd name="T7" fmla="*/ 1040127 h 1071245"/>
              <a:gd name="T8" fmla="*/ 14922 w 4432935"/>
              <a:gd name="T9" fmla="*/ 1056280 h 1071245"/>
              <a:gd name="T10" fmla="*/ 31075 w 4432935"/>
              <a:gd name="T11" fmla="*/ 1067194 h 1071245"/>
              <a:gd name="T12" fmla="*/ 50800 w 4432935"/>
              <a:gd name="T13" fmla="*/ 1071202 h 1071245"/>
              <a:gd name="T14" fmla="*/ 4381765 w 4432935"/>
              <a:gd name="T15" fmla="*/ 1071202 h 1071245"/>
              <a:gd name="T16" fmla="*/ 4401490 w 4432935"/>
              <a:gd name="T17" fmla="*/ 1067194 h 1071245"/>
              <a:gd name="T18" fmla="*/ 4417643 w 4432935"/>
              <a:gd name="T19" fmla="*/ 1056280 h 1071245"/>
              <a:gd name="T20" fmla="*/ 4428558 w 4432935"/>
              <a:gd name="T21" fmla="*/ 1040127 h 1071245"/>
              <a:gd name="T22" fmla="*/ 4432566 w 4432935"/>
              <a:gd name="T23" fmla="*/ 1020402 h 1071245"/>
              <a:gd name="T24" fmla="*/ 4432566 w 4432935"/>
              <a:gd name="T25" fmla="*/ 0 h 107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071245">
                <a:moveTo>
                  <a:pt x="4432566" y="0"/>
                </a:moveTo>
                <a:lnTo>
                  <a:pt x="0" y="0"/>
                </a:lnTo>
                <a:lnTo>
                  <a:pt x="0" y="1020402"/>
                </a:lnTo>
                <a:lnTo>
                  <a:pt x="4008" y="1040127"/>
                </a:lnTo>
                <a:lnTo>
                  <a:pt x="14922" y="1056280"/>
                </a:lnTo>
                <a:lnTo>
                  <a:pt x="31075" y="1067194"/>
                </a:lnTo>
                <a:lnTo>
                  <a:pt x="50800" y="1071202"/>
                </a:lnTo>
                <a:lnTo>
                  <a:pt x="4381765" y="1071202"/>
                </a:lnTo>
                <a:lnTo>
                  <a:pt x="4401490" y="1067194"/>
                </a:lnTo>
                <a:lnTo>
                  <a:pt x="4417643" y="1056280"/>
                </a:lnTo>
                <a:lnTo>
                  <a:pt x="4428558" y="1040127"/>
                </a:lnTo>
                <a:lnTo>
                  <a:pt x="4432566" y="1020402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79" name="object 27"/>
          <p:cNvSpPr>
            <a:spLocks/>
          </p:cNvSpPr>
          <p:nvPr/>
        </p:nvSpPr>
        <p:spPr bwMode="auto">
          <a:xfrm>
            <a:off x="8961438" y="3938588"/>
            <a:ext cx="0" cy="2370137"/>
          </a:xfrm>
          <a:custGeom>
            <a:avLst/>
            <a:gdLst>
              <a:gd name="T0" fmla="*/ 1195784 h 1196339"/>
              <a:gd name="T1" fmla="*/ 0 h 11963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96339">
                <a:moveTo>
                  <a:pt x="0" y="119578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80" name="object 28"/>
          <p:cNvSpPr>
            <a:spLocks/>
          </p:cNvSpPr>
          <p:nvPr/>
        </p:nvSpPr>
        <p:spPr bwMode="auto">
          <a:xfrm>
            <a:off x="8961438" y="39131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81" name="object 29"/>
          <p:cNvSpPr>
            <a:spLocks/>
          </p:cNvSpPr>
          <p:nvPr/>
        </p:nvSpPr>
        <p:spPr bwMode="auto">
          <a:xfrm>
            <a:off x="8961438" y="38877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82" name="object 30"/>
          <p:cNvSpPr>
            <a:spLocks/>
          </p:cNvSpPr>
          <p:nvPr/>
        </p:nvSpPr>
        <p:spPr bwMode="auto">
          <a:xfrm>
            <a:off x="8961438" y="38623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 txBox="1"/>
          <p:nvPr/>
        </p:nvSpPr>
        <p:spPr>
          <a:xfrm>
            <a:off x="127000" y="2684463"/>
            <a:ext cx="8732838" cy="1981200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149225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Since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and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3200" baseline="15000">
                <a:latin typeface="Lucida Sans Unicode" panose="020B0602030504020204" pitchFamily="34" charset="0"/>
              </a:rPr>
              <a:t>ˆ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are polynomials of degree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>
                <a:latin typeface="Arial" panose="020B0604020202020204" pitchFamily="34" charset="0"/>
              </a:rPr>
              <a:t>1 or less, 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is  of degree at most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100"/>
              </a:spcBef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3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Proof (1/2)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spcBef>
                <a:spcPts val="1263"/>
              </a:spcBef>
            </a:pPr>
            <a:r>
              <a:rPr lang="en-US" altLang="en-US" sz="2100">
                <a:latin typeface="Arial" panose="020B0604020202020204" pitchFamily="34" charset="0"/>
              </a:rPr>
              <a:t>First note that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3200" baseline="15000">
                <a:latin typeface="Lucida Sans Unicode" panose="020B0602030504020204" pitchFamily="34" charset="0"/>
              </a:rPr>
              <a:t>ˆ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, implies that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15963" y="5106988"/>
            <a:ext cx="1068387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59" dirty="0">
                <a:latin typeface="Arial"/>
                <a:cs typeface="Arial"/>
              </a:rPr>
              <a:t>P</a:t>
            </a:r>
            <a:r>
              <a:rPr sz="2180" spc="59" dirty="0">
                <a:latin typeface="Lucida Sans Unicode"/>
                <a:cs typeface="Lucida Sans Unicode"/>
              </a:rPr>
              <a:t>(</a:t>
            </a:r>
            <a:r>
              <a:rPr sz="2180" i="1" spc="59" dirty="0">
                <a:latin typeface="Arial"/>
                <a:cs typeface="Arial"/>
              </a:rPr>
              <a:t>x</a:t>
            </a:r>
            <a:r>
              <a:rPr sz="2378" i="1" spc="87" baseline="-13888" dirty="0">
                <a:latin typeface="Arial"/>
                <a:cs typeface="Arial"/>
              </a:rPr>
              <a:t>i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466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151585" name="object 33"/>
          <p:cNvSpPr>
            <a:spLocks/>
          </p:cNvSpPr>
          <p:nvPr/>
        </p:nvSpPr>
        <p:spPr bwMode="auto">
          <a:xfrm>
            <a:off x="1814513" y="5337175"/>
            <a:ext cx="3584575" cy="0"/>
          </a:xfrm>
          <a:custGeom>
            <a:avLst/>
            <a:gdLst>
              <a:gd name="T0" fmla="*/ 0 w 1808480"/>
              <a:gd name="T1" fmla="*/ 1808378 w 180848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808480">
                <a:moveTo>
                  <a:pt x="0" y="0"/>
                </a:moveTo>
                <a:lnTo>
                  <a:pt x="1808378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/>
          <p:cNvSpPr txBox="1"/>
          <p:nvPr/>
        </p:nvSpPr>
        <p:spPr>
          <a:xfrm>
            <a:off x="1739900" y="4852988"/>
            <a:ext cx="3733800" cy="801687"/>
          </a:xfrm>
          <a:prstGeom prst="rect">
            <a:avLst/>
          </a:prstGeom>
        </p:spPr>
        <p:txBody>
          <a:bodyPr lIns="0" tIns="79276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62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3200" baseline="15000">
                <a:latin typeface="Lucida Sans Unicode" panose="020B0602030504020204" pitchFamily="34" charset="0"/>
              </a:rPr>
              <a:t>ˆ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 − 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</a:p>
          <a:p>
            <a:pPr algn="ctr">
              <a:spcBef>
                <a:spcPts val="42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</a:t>
            </a:r>
            <a:endParaRPr lang="en-US" altLang="en-US" sz="2300" baseline="-14000">
              <a:latin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49925" y="4908550"/>
            <a:ext cx="112395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i="1" u="sng" baseline="-14000">
                <a:latin typeface="Arial" panose="020B0604020202020204" pitchFamily="34" charset="0"/>
              </a:rPr>
              <a:t>i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i="1" u="sng" baseline="-14000">
                <a:latin typeface="Arial" panose="020B0604020202020204" pitchFamily="34" charset="0"/>
              </a:rPr>
              <a:t>j 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endParaRPr lang="en-US" altLang="en-US" sz="2100">
              <a:latin typeface="Lucida Sans Unicode" panose="020B0602030504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29250" y="5106988"/>
            <a:ext cx="2995613" cy="560387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2050"/>
              </a:lnSpc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=	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/>
              <a:t>.</a:t>
            </a:r>
            <a:endParaRPr lang="en-US" altLang="en-US" sz="2100"/>
          </a:p>
          <a:p>
            <a:pPr>
              <a:lnSpc>
                <a:spcPts val="2050"/>
              </a:lnSpc>
            </a:pP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3200" y="5892800"/>
            <a:ext cx="6437313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spc="-30" dirty="0">
                <a:latin typeface="Arial"/>
                <a:cs typeface="Arial"/>
              </a:rPr>
              <a:t>Similarly,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since </a:t>
            </a:r>
            <a:r>
              <a:rPr sz="2180" i="1" spc="50" dirty="0">
                <a:latin typeface="Arial"/>
                <a:cs typeface="Arial"/>
              </a:rPr>
              <a:t>Q</a:t>
            </a:r>
            <a:r>
              <a:rPr sz="2180" spc="50" dirty="0">
                <a:latin typeface="Lucida Sans Unicode"/>
                <a:cs typeface="Lucida Sans Unicode"/>
              </a:rPr>
              <a:t>(</a:t>
            </a:r>
            <a:r>
              <a:rPr sz="2180" i="1" spc="50" dirty="0">
                <a:latin typeface="Arial"/>
                <a:cs typeface="Arial"/>
              </a:rPr>
              <a:t>x</a:t>
            </a:r>
            <a:r>
              <a:rPr sz="2378" i="1" spc="73" baseline="-13888" dirty="0">
                <a:latin typeface="Arial"/>
                <a:cs typeface="Arial"/>
              </a:rPr>
              <a:t>j</a:t>
            </a:r>
            <a:r>
              <a:rPr sz="2378" i="1" spc="-311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f</a:t>
            </a:r>
            <a:r>
              <a:rPr sz="2180" i="1" spc="-317" dirty="0">
                <a:latin typeface="Arial"/>
                <a:cs typeface="Arial"/>
              </a:rPr>
              <a:t> </a:t>
            </a:r>
            <a:r>
              <a:rPr sz="2180" spc="30" dirty="0">
                <a:latin typeface="Lucida Sans Unicode"/>
                <a:cs typeface="Lucida Sans Unicode"/>
              </a:rPr>
              <a:t>(</a:t>
            </a:r>
            <a:r>
              <a:rPr sz="2180" i="1" spc="30" dirty="0">
                <a:latin typeface="Arial"/>
                <a:cs typeface="Arial"/>
              </a:rPr>
              <a:t>x</a:t>
            </a:r>
            <a:r>
              <a:rPr sz="2378" i="1" spc="44" baseline="-13888" dirty="0">
                <a:latin typeface="Arial"/>
                <a:cs typeface="Arial"/>
              </a:rPr>
              <a:t>j</a:t>
            </a:r>
            <a:r>
              <a:rPr sz="2378" i="1" spc="-311" baseline="-13888" dirty="0">
                <a:latin typeface="Arial"/>
                <a:cs typeface="Arial"/>
              </a:rPr>
              <a:t> </a:t>
            </a:r>
            <a:r>
              <a:rPr sz="2180" spc="59" dirty="0">
                <a:latin typeface="Lucida Sans Unicode"/>
                <a:cs typeface="Lucida Sans Unicode"/>
              </a:rPr>
              <a:t>)</a:t>
            </a:r>
            <a:r>
              <a:rPr sz="2180" spc="59" dirty="0">
                <a:latin typeface="Arial"/>
                <a:cs typeface="Arial"/>
              </a:rPr>
              <a:t>,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30" dirty="0">
                <a:latin typeface="Arial"/>
                <a:cs typeface="Arial"/>
              </a:rPr>
              <a:t>we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have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i="1" spc="59" dirty="0">
                <a:latin typeface="Arial"/>
                <a:cs typeface="Arial"/>
              </a:rPr>
              <a:t>P</a:t>
            </a:r>
            <a:r>
              <a:rPr sz="2180" spc="59" dirty="0">
                <a:latin typeface="Lucida Sans Unicode"/>
                <a:cs typeface="Lucida Sans Unicode"/>
              </a:rPr>
              <a:t>(</a:t>
            </a:r>
            <a:r>
              <a:rPr sz="2180" i="1" spc="59" dirty="0">
                <a:latin typeface="Arial"/>
                <a:cs typeface="Arial"/>
              </a:rPr>
              <a:t>x</a:t>
            </a:r>
            <a:r>
              <a:rPr sz="2378" i="1" spc="87" baseline="-13888" dirty="0">
                <a:latin typeface="Arial"/>
                <a:cs typeface="Arial"/>
              </a:rPr>
              <a:t>j</a:t>
            </a:r>
            <a:r>
              <a:rPr sz="2378" i="1" spc="-311" baseline="-13888" dirty="0">
                <a:latin typeface="Arial"/>
                <a:cs typeface="Arial"/>
              </a:rPr>
              <a:t>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89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99" dirty="0">
                <a:latin typeface="Lucida Sans Unicode"/>
                <a:cs typeface="Lucida Sans Unicode"/>
              </a:rPr>
              <a:t> </a:t>
            </a:r>
            <a:r>
              <a:rPr sz="2180" i="1" spc="-10" dirty="0">
                <a:latin typeface="Arial"/>
                <a:cs typeface="Arial"/>
              </a:rPr>
              <a:t>f</a:t>
            </a:r>
            <a:r>
              <a:rPr sz="2180" i="1" spc="-317" dirty="0">
                <a:latin typeface="Arial"/>
                <a:cs typeface="Arial"/>
              </a:rPr>
              <a:t> </a:t>
            </a:r>
            <a:r>
              <a:rPr sz="2180" spc="30" dirty="0">
                <a:latin typeface="Lucida Sans Unicode"/>
                <a:cs typeface="Lucida Sans Unicode"/>
              </a:rPr>
              <a:t>(</a:t>
            </a:r>
            <a:r>
              <a:rPr sz="2180" i="1" spc="30" dirty="0">
                <a:latin typeface="Arial"/>
                <a:cs typeface="Arial"/>
              </a:rPr>
              <a:t>x</a:t>
            </a:r>
            <a:r>
              <a:rPr sz="2378" i="1" spc="44" baseline="-13888" dirty="0">
                <a:latin typeface="Arial"/>
                <a:cs typeface="Arial"/>
              </a:rPr>
              <a:t>j</a:t>
            </a:r>
            <a:r>
              <a:rPr sz="2378" i="1" spc="-311" baseline="-13888" dirty="0">
                <a:latin typeface="Arial"/>
                <a:cs typeface="Arial"/>
              </a:rPr>
              <a:t> </a:t>
            </a:r>
            <a:r>
              <a:rPr sz="2180" spc="59" dirty="0">
                <a:latin typeface="Lucida Sans Unicode"/>
                <a:cs typeface="Lucida Sans Unicode"/>
              </a:rPr>
              <a:t>)</a:t>
            </a:r>
            <a:r>
              <a:rPr sz="2180" spc="59" dirty="0"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1590" name="object 38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91" name="object 39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592" name="object 40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object 41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83FF3DD2-B4FE-413F-8F00-727EDCC98FBE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42" name="object 42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2579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Lagrange </a:t>
            </a:r>
            <a:r>
              <a:rPr sz="2774" spc="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Approximations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2585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2586" name="object 10"/>
          <p:cNvSpPr>
            <a:spLocks/>
          </p:cNvSpPr>
          <p:nvPr/>
        </p:nvSpPr>
        <p:spPr bwMode="auto">
          <a:xfrm>
            <a:off x="177800" y="2084388"/>
            <a:ext cx="8785225" cy="411162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587" name="object 11"/>
          <p:cNvSpPr>
            <a:spLocks noChangeArrowheads="1"/>
          </p:cNvSpPr>
          <p:nvPr/>
        </p:nvSpPr>
        <p:spPr bwMode="auto">
          <a:xfrm>
            <a:off x="177800" y="2470150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2588" name="object 12"/>
          <p:cNvSpPr>
            <a:spLocks noChangeArrowheads="1"/>
          </p:cNvSpPr>
          <p:nvPr/>
        </p:nvSpPr>
        <p:spPr bwMode="auto">
          <a:xfrm>
            <a:off x="279400" y="518953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2589" name="object 13"/>
          <p:cNvSpPr>
            <a:spLocks noChangeArrowheads="1"/>
          </p:cNvSpPr>
          <p:nvPr/>
        </p:nvSpPr>
        <p:spPr bwMode="auto">
          <a:xfrm>
            <a:off x="379413" y="516413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2590" name="object 14"/>
          <p:cNvSpPr>
            <a:spLocks noChangeArrowheads="1"/>
          </p:cNvSpPr>
          <p:nvPr/>
        </p:nvSpPr>
        <p:spPr bwMode="auto">
          <a:xfrm>
            <a:off x="8961438" y="2171700"/>
            <a:ext cx="101600" cy="301783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2591" name="object 15"/>
          <p:cNvSpPr>
            <a:spLocks/>
          </p:cNvSpPr>
          <p:nvPr/>
        </p:nvSpPr>
        <p:spPr bwMode="auto">
          <a:xfrm>
            <a:off x="177800" y="2557463"/>
            <a:ext cx="8785225" cy="2733675"/>
          </a:xfrm>
          <a:custGeom>
            <a:avLst/>
            <a:gdLst>
              <a:gd name="T0" fmla="*/ 4432566 w 4432935"/>
              <a:gd name="T1" fmla="*/ 0 h 1379220"/>
              <a:gd name="T2" fmla="*/ 0 w 4432935"/>
              <a:gd name="T3" fmla="*/ 0 h 1379220"/>
              <a:gd name="T4" fmla="*/ 0 w 4432935"/>
              <a:gd name="T5" fmla="*/ 1328295 h 1379220"/>
              <a:gd name="T6" fmla="*/ 4008 w 4432935"/>
              <a:gd name="T7" fmla="*/ 1348020 h 1379220"/>
              <a:gd name="T8" fmla="*/ 14922 w 4432935"/>
              <a:gd name="T9" fmla="*/ 1364173 h 1379220"/>
              <a:gd name="T10" fmla="*/ 31075 w 4432935"/>
              <a:gd name="T11" fmla="*/ 1375087 h 1379220"/>
              <a:gd name="T12" fmla="*/ 50800 w 4432935"/>
              <a:gd name="T13" fmla="*/ 1379095 h 1379220"/>
              <a:gd name="T14" fmla="*/ 4381765 w 4432935"/>
              <a:gd name="T15" fmla="*/ 1379095 h 1379220"/>
              <a:gd name="T16" fmla="*/ 4401490 w 4432935"/>
              <a:gd name="T17" fmla="*/ 1375087 h 1379220"/>
              <a:gd name="T18" fmla="*/ 4417643 w 4432935"/>
              <a:gd name="T19" fmla="*/ 1364173 h 1379220"/>
              <a:gd name="T20" fmla="*/ 4428558 w 4432935"/>
              <a:gd name="T21" fmla="*/ 1348020 h 1379220"/>
              <a:gd name="T22" fmla="*/ 4432566 w 4432935"/>
              <a:gd name="T23" fmla="*/ 1328295 h 1379220"/>
              <a:gd name="T24" fmla="*/ 4432566 w 4432935"/>
              <a:gd name="T25" fmla="*/ 0 h 1379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379220">
                <a:moveTo>
                  <a:pt x="4432566" y="0"/>
                </a:moveTo>
                <a:lnTo>
                  <a:pt x="0" y="0"/>
                </a:lnTo>
                <a:lnTo>
                  <a:pt x="0" y="1328295"/>
                </a:lnTo>
                <a:lnTo>
                  <a:pt x="4008" y="1348020"/>
                </a:lnTo>
                <a:lnTo>
                  <a:pt x="14922" y="1364173"/>
                </a:lnTo>
                <a:lnTo>
                  <a:pt x="31075" y="1375087"/>
                </a:lnTo>
                <a:lnTo>
                  <a:pt x="50800" y="1379095"/>
                </a:lnTo>
                <a:lnTo>
                  <a:pt x="4381765" y="1379095"/>
                </a:lnTo>
                <a:lnTo>
                  <a:pt x="4401490" y="1375087"/>
                </a:lnTo>
                <a:lnTo>
                  <a:pt x="4417643" y="1364173"/>
                </a:lnTo>
                <a:lnTo>
                  <a:pt x="4428558" y="1348020"/>
                </a:lnTo>
                <a:lnTo>
                  <a:pt x="4432566" y="1328295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592" name="object 16"/>
          <p:cNvSpPr>
            <a:spLocks/>
          </p:cNvSpPr>
          <p:nvPr/>
        </p:nvSpPr>
        <p:spPr bwMode="auto">
          <a:xfrm>
            <a:off x="8961438" y="2247900"/>
            <a:ext cx="0" cy="2979738"/>
          </a:xfrm>
          <a:custGeom>
            <a:avLst/>
            <a:gdLst>
              <a:gd name="T0" fmla="*/ 1503677 h 1503680"/>
              <a:gd name="T1" fmla="*/ 0 h 150368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03680">
                <a:moveTo>
                  <a:pt x="0" y="150367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593" name="object 17"/>
          <p:cNvSpPr>
            <a:spLocks/>
          </p:cNvSpPr>
          <p:nvPr/>
        </p:nvSpPr>
        <p:spPr bwMode="auto">
          <a:xfrm>
            <a:off x="8961438" y="22225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594" name="object 18"/>
          <p:cNvSpPr>
            <a:spLocks/>
          </p:cNvSpPr>
          <p:nvPr/>
        </p:nvSpPr>
        <p:spPr bwMode="auto">
          <a:xfrm>
            <a:off x="8961438" y="2197100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595" name="object 19"/>
          <p:cNvSpPr>
            <a:spLocks/>
          </p:cNvSpPr>
          <p:nvPr/>
        </p:nvSpPr>
        <p:spPr bwMode="auto">
          <a:xfrm>
            <a:off x="8961438" y="2171700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7800" y="1952625"/>
            <a:ext cx="6361113" cy="1266825"/>
          </a:xfrm>
          <a:prstGeom prst="rect">
            <a:avLst/>
          </a:prstGeom>
        </p:spPr>
        <p:txBody>
          <a:bodyPr lIns="0" tIns="125835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88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Proof (2/2)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spcBef>
                <a:spcPts val="725"/>
              </a:spcBef>
            </a:pPr>
            <a:r>
              <a:rPr lang="en-US" altLang="en-US" sz="2100">
                <a:latin typeface="Arial" panose="020B0604020202020204" pitchFamily="34" charset="0"/>
              </a:rPr>
              <a:t>In addition, if 0 </a:t>
            </a:r>
            <a:r>
              <a:rPr lang="en-US" altLang="en-US" sz="2100">
                <a:latin typeface="Lucida Sans Unicode" panose="020B0602030504020204" pitchFamily="34" charset="0"/>
              </a:rPr>
              <a:t>≤ </a:t>
            </a:r>
            <a:r>
              <a:rPr lang="en-US" altLang="en-US" sz="2100" i="1">
                <a:latin typeface="Arial" panose="020B0604020202020204" pitchFamily="34" charset="0"/>
              </a:rPr>
              <a:t>r </a:t>
            </a:r>
            <a:r>
              <a:rPr lang="en-US" altLang="en-US" sz="2100">
                <a:latin typeface="Lucida Sans Unicode" panose="020B0602030504020204" pitchFamily="34" charset="0"/>
              </a:rPr>
              <a:t>≤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and </a:t>
            </a:r>
            <a:r>
              <a:rPr lang="en-US" altLang="en-US" sz="2100" i="1">
                <a:latin typeface="Arial" panose="020B0604020202020204" pitchFamily="34" charset="0"/>
              </a:rPr>
              <a:t>r </a:t>
            </a:r>
            <a:r>
              <a:rPr lang="en-US" altLang="en-US" sz="2100">
                <a:latin typeface="Arial" panose="020B0604020202020204" pitchFamily="34" charset="0"/>
              </a:rPr>
              <a:t>is neither </a:t>
            </a:r>
            <a:r>
              <a:rPr lang="en-US" altLang="en-US" sz="2100" i="1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Arial" panose="020B0604020202020204" pitchFamily="34" charset="0"/>
              </a:rPr>
              <a:t>nor </a:t>
            </a:r>
            <a:r>
              <a:rPr lang="en-US" altLang="en-US" sz="2100" i="1">
                <a:latin typeface="Arial" panose="020B0604020202020204" pitchFamily="34" charset="0"/>
              </a:rPr>
              <a:t>j</a:t>
            </a:r>
            <a:r>
              <a:rPr lang="en-US" altLang="en-US" sz="2100">
                <a:latin typeface="Arial" panose="020B0604020202020204" pitchFamily="34" charset="0"/>
              </a:rPr>
              <a:t>, then</a:t>
            </a:r>
          </a:p>
          <a:p>
            <a:pPr>
              <a:spcBef>
                <a:spcPts val="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r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3200" baseline="15000">
                <a:latin typeface="Lucida Sans Unicode" panose="020B0602030504020204" pitchFamily="34" charset="0"/>
              </a:rPr>
              <a:t>ˆ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r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r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. So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7225" y="3689350"/>
            <a:ext cx="1096963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59" dirty="0">
                <a:latin typeface="Arial"/>
                <a:cs typeface="Arial"/>
              </a:rPr>
              <a:t>P</a:t>
            </a:r>
            <a:r>
              <a:rPr sz="2180" spc="59" dirty="0">
                <a:latin typeface="Lucida Sans Unicode"/>
                <a:cs typeface="Lucida Sans Unicode"/>
              </a:rPr>
              <a:t>(</a:t>
            </a:r>
            <a:r>
              <a:rPr sz="2180" i="1" spc="59" dirty="0">
                <a:latin typeface="Arial"/>
                <a:cs typeface="Arial"/>
              </a:rPr>
              <a:t>x</a:t>
            </a:r>
            <a:r>
              <a:rPr sz="2378" i="1" spc="87" baseline="-10416" dirty="0">
                <a:latin typeface="Arial"/>
                <a:cs typeface="Arial"/>
              </a:rPr>
              <a:t>r </a:t>
            </a:r>
            <a:r>
              <a:rPr sz="2180" spc="129" dirty="0">
                <a:latin typeface="Lucida Sans Unicode"/>
                <a:cs typeface="Lucida Sans Unicode"/>
              </a:rPr>
              <a:t>)</a:t>
            </a:r>
            <a:r>
              <a:rPr sz="2180" spc="-426" dirty="0">
                <a:latin typeface="Lucida Sans Unicode"/>
                <a:cs typeface="Lucida Sans Unicode"/>
              </a:rPr>
              <a:t> </a:t>
            </a:r>
            <a:r>
              <a:rPr sz="2180" spc="-5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8150" y="3490913"/>
            <a:ext cx="4019551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4000" dirty="0" err="1">
                <a:latin typeface="Arial" panose="020B0604020202020204" pitchFamily="34" charset="0"/>
              </a:rPr>
              <a:t>j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3200" baseline="15000" dirty="0">
                <a:latin typeface="Lucida Sans Unicode" panose="020B0602030504020204" pitchFamily="34" charset="0"/>
              </a:rPr>
              <a:t>ˆ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 − 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i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152599" name="object 23"/>
          <p:cNvSpPr>
            <a:spLocks/>
          </p:cNvSpPr>
          <p:nvPr/>
        </p:nvSpPr>
        <p:spPr bwMode="auto">
          <a:xfrm>
            <a:off x="1784350" y="3919538"/>
            <a:ext cx="3694113" cy="0"/>
          </a:xfrm>
          <a:custGeom>
            <a:avLst/>
            <a:gdLst>
              <a:gd name="T0" fmla="*/ 0 w 1864360"/>
              <a:gd name="T1" fmla="*/ 1864258 w 186436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864360">
                <a:moveTo>
                  <a:pt x="0" y="0"/>
                </a:moveTo>
                <a:lnTo>
                  <a:pt x="1864258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176588" y="3876675"/>
            <a:ext cx="88106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j</a:t>
            </a:r>
            <a:endParaRPr lang="en-US" altLang="en-US" sz="2300" baseline="-14000">
              <a:latin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9300" y="3490913"/>
            <a:ext cx="112395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i="1" u="sng" baseline="-14000">
                <a:latin typeface="Arial" panose="020B0604020202020204" pitchFamily="34" charset="0"/>
              </a:rPr>
              <a:t>i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i="1" u="sng" baseline="-14000">
                <a:latin typeface="Arial" panose="020B0604020202020204" pitchFamily="34" charset="0"/>
              </a:rPr>
              <a:t>j 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endParaRPr lang="en-US" altLang="en-US" sz="2100">
              <a:latin typeface="Lucida Sans Unicode" panose="020B0602030504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08625" y="3689350"/>
            <a:ext cx="2973388" cy="549275"/>
          </a:xfrm>
          <a:prstGeom prst="rect">
            <a:avLst/>
          </a:prstGeom>
        </p:spPr>
        <p:txBody>
          <a:bodyPr lIns="0" tIns="166102" rIns="0" bIns="0">
            <a:spAutoFit/>
          </a:bodyPr>
          <a:lstStyle>
            <a:lvl1pPr marL="393700" indent="-320675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9541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7000"/>
              </a:lnSpc>
              <a:spcBef>
                <a:spcPts val="1313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=		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0000" dirty="0" err="1">
                <a:latin typeface="Arial" panose="020B0604020202020204" pitchFamily="34" charset="0"/>
              </a:rPr>
              <a:t>r</a:t>
            </a:r>
            <a:r>
              <a:rPr lang="en-US" altLang="en-US" sz="2300" i="1" baseline="-10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  (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i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 err="1">
                <a:latin typeface="Arial" panose="020B0604020202020204" pitchFamily="34" charset="0"/>
              </a:rPr>
              <a:t>x</a:t>
            </a:r>
            <a:r>
              <a:rPr lang="en-US" altLang="en-US" sz="2300" i="1" baseline="-14000" dirty="0" err="1">
                <a:latin typeface="Arial" panose="020B0604020202020204" pitchFamily="34" charset="0"/>
              </a:rPr>
              <a:t>j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03200" y="4473575"/>
            <a:ext cx="8159750" cy="706438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But, by definition, 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300" i="1" baseline="-14000">
                <a:latin typeface="Sitka Text" pitchFamily="2" charset="0"/>
              </a:rPr>
              <a:t>,...,</a:t>
            </a:r>
            <a:r>
              <a:rPr lang="en-US" altLang="en-US" sz="2300" i="1" baseline="-14000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is the unique polynomial of degree at  most </a:t>
            </a:r>
            <a:r>
              <a:rPr lang="en-US" altLang="en-US" sz="2100" i="1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that agrees with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Arial" panose="020B0604020202020204" pitchFamily="34" charset="0"/>
              </a:rPr>
              <a:t>at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. Thus, </a:t>
            </a:r>
            <a:r>
              <a:rPr lang="en-US" altLang="en-US" sz="2100" i="1">
                <a:latin typeface="Arial" panose="020B0604020202020204" pitchFamily="34" charset="0"/>
              </a:rPr>
              <a:t>P </a:t>
            </a:r>
            <a:r>
              <a:rPr lang="en-US" altLang="en-US" sz="2100">
                <a:latin typeface="Lucida Sans Unicode" panose="020B0602030504020204" pitchFamily="34" charset="0"/>
              </a:rPr>
              <a:t>≡ 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300" i="1" baseline="-14000">
                <a:latin typeface="Sitka Text" pitchFamily="2" charset="0"/>
              </a:rPr>
              <a:t>,...,</a:t>
            </a:r>
            <a:r>
              <a:rPr lang="en-US" altLang="en-US" sz="2300" i="1" baseline="-14000">
                <a:latin typeface="Arial" panose="020B0604020202020204" pitchFamily="34" charset="0"/>
              </a:rPr>
              <a:t>k </a:t>
            </a:r>
            <a:r>
              <a:rPr lang="en-US" altLang="en-US" sz="21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2604" name="object 28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605" name="object 29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606" name="object 30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667220E9-3292-490E-BD6E-EB46BFDA33B8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3603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Lagrange </a:t>
            </a:r>
            <a:r>
              <a:rPr sz="2774" spc="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Approximations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3609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10" name="object 10"/>
          <p:cNvSpPr>
            <a:spLocks/>
          </p:cNvSpPr>
          <p:nvPr/>
        </p:nvSpPr>
        <p:spPr bwMode="auto">
          <a:xfrm>
            <a:off x="177800" y="1582738"/>
            <a:ext cx="8785225" cy="385762"/>
          </a:xfrm>
          <a:custGeom>
            <a:avLst/>
            <a:gdLst>
              <a:gd name="T0" fmla="*/ 4381765 w 4432935"/>
              <a:gd name="T1" fmla="*/ 0 h 194309"/>
              <a:gd name="T2" fmla="*/ 50800 w 4432935"/>
              <a:gd name="T3" fmla="*/ 0 h 194309"/>
              <a:gd name="T4" fmla="*/ 31075 w 4432935"/>
              <a:gd name="T5" fmla="*/ 4008 h 194309"/>
              <a:gd name="T6" fmla="*/ 14922 w 4432935"/>
              <a:gd name="T7" fmla="*/ 14922 h 194309"/>
              <a:gd name="T8" fmla="*/ 4008 w 4432935"/>
              <a:gd name="T9" fmla="*/ 31075 h 194309"/>
              <a:gd name="T10" fmla="*/ 0 w 4432935"/>
              <a:gd name="T11" fmla="*/ 50800 h 194309"/>
              <a:gd name="T12" fmla="*/ 0 w 4432935"/>
              <a:gd name="T13" fmla="*/ 194057 h 194309"/>
              <a:gd name="T14" fmla="*/ 4432566 w 4432935"/>
              <a:gd name="T15" fmla="*/ 194057 h 194309"/>
              <a:gd name="T16" fmla="*/ 4432566 w 4432935"/>
              <a:gd name="T17" fmla="*/ 50800 h 194309"/>
              <a:gd name="T18" fmla="*/ 4428558 w 4432935"/>
              <a:gd name="T19" fmla="*/ 31075 h 194309"/>
              <a:gd name="T20" fmla="*/ 4417643 w 4432935"/>
              <a:gd name="T21" fmla="*/ 14922 h 194309"/>
              <a:gd name="T22" fmla="*/ 4401490 w 4432935"/>
              <a:gd name="T23" fmla="*/ 4008 h 194309"/>
              <a:gd name="T24" fmla="*/ 4381765 w 4432935"/>
              <a:gd name="T25" fmla="*/ 0 h 194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4309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4057"/>
                </a:lnTo>
                <a:lnTo>
                  <a:pt x="4432566" y="19405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11" name="object 11"/>
          <p:cNvSpPr>
            <a:spLocks noChangeArrowheads="1"/>
          </p:cNvSpPr>
          <p:nvPr/>
        </p:nvSpPr>
        <p:spPr bwMode="auto">
          <a:xfrm>
            <a:off x="177800" y="1943100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12" name="object 12"/>
          <p:cNvSpPr>
            <a:spLocks noChangeArrowheads="1"/>
          </p:cNvSpPr>
          <p:nvPr/>
        </p:nvSpPr>
        <p:spPr bwMode="auto">
          <a:xfrm>
            <a:off x="279400" y="5942013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13" name="object 13"/>
          <p:cNvSpPr>
            <a:spLocks noChangeArrowheads="1"/>
          </p:cNvSpPr>
          <p:nvPr/>
        </p:nvSpPr>
        <p:spPr bwMode="auto">
          <a:xfrm>
            <a:off x="379413" y="5916613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14" name="object 14"/>
          <p:cNvSpPr>
            <a:spLocks noChangeArrowheads="1"/>
          </p:cNvSpPr>
          <p:nvPr/>
        </p:nvSpPr>
        <p:spPr bwMode="auto">
          <a:xfrm>
            <a:off x="8961438" y="1670050"/>
            <a:ext cx="101600" cy="42719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15" name="object 15"/>
          <p:cNvSpPr>
            <a:spLocks/>
          </p:cNvSpPr>
          <p:nvPr/>
        </p:nvSpPr>
        <p:spPr bwMode="auto">
          <a:xfrm>
            <a:off x="177800" y="2082800"/>
            <a:ext cx="8785225" cy="4013200"/>
          </a:xfrm>
          <a:custGeom>
            <a:avLst/>
            <a:gdLst>
              <a:gd name="T0" fmla="*/ 4432566 w 4432935"/>
              <a:gd name="T1" fmla="*/ 0 h 2025014"/>
              <a:gd name="T2" fmla="*/ 0 w 4432935"/>
              <a:gd name="T3" fmla="*/ 0 h 2025014"/>
              <a:gd name="T4" fmla="*/ 0 w 4432935"/>
              <a:gd name="T5" fmla="*/ 1973893 h 2025014"/>
              <a:gd name="T6" fmla="*/ 4008 w 4432935"/>
              <a:gd name="T7" fmla="*/ 1993618 h 2025014"/>
              <a:gd name="T8" fmla="*/ 14922 w 4432935"/>
              <a:gd name="T9" fmla="*/ 2009771 h 2025014"/>
              <a:gd name="T10" fmla="*/ 31075 w 4432935"/>
              <a:gd name="T11" fmla="*/ 2020685 h 2025014"/>
              <a:gd name="T12" fmla="*/ 50800 w 4432935"/>
              <a:gd name="T13" fmla="*/ 2024693 h 2025014"/>
              <a:gd name="T14" fmla="*/ 4381765 w 4432935"/>
              <a:gd name="T15" fmla="*/ 2024693 h 2025014"/>
              <a:gd name="T16" fmla="*/ 4401490 w 4432935"/>
              <a:gd name="T17" fmla="*/ 2020685 h 2025014"/>
              <a:gd name="T18" fmla="*/ 4417643 w 4432935"/>
              <a:gd name="T19" fmla="*/ 2009771 h 2025014"/>
              <a:gd name="T20" fmla="*/ 4428558 w 4432935"/>
              <a:gd name="T21" fmla="*/ 1993618 h 2025014"/>
              <a:gd name="T22" fmla="*/ 4432566 w 4432935"/>
              <a:gd name="T23" fmla="*/ 1973893 h 2025014"/>
              <a:gd name="T24" fmla="*/ 4432566 w 4432935"/>
              <a:gd name="T25" fmla="*/ 0 h 2025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25014">
                <a:moveTo>
                  <a:pt x="4432566" y="0"/>
                </a:moveTo>
                <a:lnTo>
                  <a:pt x="0" y="0"/>
                </a:lnTo>
                <a:lnTo>
                  <a:pt x="0" y="1973893"/>
                </a:lnTo>
                <a:lnTo>
                  <a:pt x="4008" y="1993618"/>
                </a:lnTo>
                <a:lnTo>
                  <a:pt x="14922" y="2009771"/>
                </a:lnTo>
                <a:lnTo>
                  <a:pt x="31075" y="2020685"/>
                </a:lnTo>
                <a:lnTo>
                  <a:pt x="50800" y="2024693"/>
                </a:lnTo>
                <a:lnTo>
                  <a:pt x="4381765" y="2024693"/>
                </a:lnTo>
                <a:lnTo>
                  <a:pt x="4401490" y="2020685"/>
                </a:lnTo>
                <a:lnTo>
                  <a:pt x="4417643" y="2009771"/>
                </a:lnTo>
                <a:lnTo>
                  <a:pt x="4428558" y="1993618"/>
                </a:lnTo>
                <a:lnTo>
                  <a:pt x="4432566" y="1973893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16" name="object 16"/>
          <p:cNvSpPr>
            <a:spLocks/>
          </p:cNvSpPr>
          <p:nvPr/>
        </p:nvSpPr>
        <p:spPr bwMode="auto">
          <a:xfrm>
            <a:off x="8961438" y="1746250"/>
            <a:ext cx="0" cy="4233863"/>
          </a:xfrm>
          <a:custGeom>
            <a:avLst/>
            <a:gdLst>
              <a:gd name="T0" fmla="*/ 2136294 h 2136775"/>
              <a:gd name="T1" fmla="*/ 0 h 21367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136775">
                <a:moveTo>
                  <a:pt x="0" y="213629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17" name="object 17"/>
          <p:cNvSpPr>
            <a:spLocks/>
          </p:cNvSpPr>
          <p:nvPr/>
        </p:nvSpPr>
        <p:spPr bwMode="auto">
          <a:xfrm>
            <a:off x="8961438" y="17208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18" name="object 18"/>
          <p:cNvSpPr>
            <a:spLocks/>
          </p:cNvSpPr>
          <p:nvPr/>
        </p:nvSpPr>
        <p:spPr bwMode="auto">
          <a:xfrm>
            <a:off x="8961438" y="16954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19" name="object 19"/>
          <p:cNvSpPr>
            <a:spLocks/>
          </p:cNvSpPr>
          <p:nvPr/>
        </p:nvSpPr>
        <p:spPr bwMode="auto">
          <a:xfrm>
            <a:off x="8961438" y="16700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0" name="object 20"/>
          <p:cNvSpPr>
            <a:spLocks noChangeArrowheads="1"/>
          </p:cNvSpPr>
          <p:nvPr/>
        </p:nvSpPr>
        <p:spPr bwMode="auto">
          <a:xfrm>
            <a:off x="538163" y="2119313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21" name="object 21"/>
          <p:cNvSpPr>
            <a:spLocks noChangeArrowheads="1"/>
          </p:cNvSpPr>
          <p:nvPr/>
        </p:nvSpPr>
        <p:spPr bwMode="auto">
          <a:xfrm>
            <a:off x="538163" y="2876550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254000" y="1485900"/>
            <a:ext cx="7794625" cy="1625600"/>
          </a:xfrm>
          <a:prstGeom prst="rect">
            <a:avLst/>
          </a:prstGeom>
        </p:spPr>
        <p:txBody>
          <a:bodyPr lIns="0" tIns="90601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713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Comment on the Theorem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400"/>
              </a:spcBef>
            </a:pPr>
            <a:r>
              <a:rPr lang="en-US" altLang="en-US" sz="2100">
                <a:latin typeface="Arial" panose="020B0604020202020204" pitchFamily="34" charset="0"/>
              </a:rPr>
              <a:t>This result implies that the interpolating polynomials can be  generated recursively.</a:t>
            </a:r>
          </a:p>
          <a:p>
            <a:pPr>
              <a:spcBef>
                <a:spcPts val="663"/>
              </a:spcBef>
            </a:pPr>
            <a:r>
              <a:rPr lang="en-US" altLang="en-US" sz="2100">
                <a:latin typeface="Arial" panose="020B0604020202020204" pitchFamily="34" charset="0"/>
              </a:rPr>
              <a:t>For example, we have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274888" y="3522663"/>
            <a:ext cx="917575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-14" baseline="10101" dirty="0">
                <a:latin typeface="Arial"/>
                <a:cs typeface="Arial"/>
              </a:rPr>
              <a:t>P</a:t>
            </a:r>
            <a:r>
              <a:rPr sz="1585" spc="-10" dirty="0">
                <a:latin typeface="Arial"/>
                <a:cs typeface="Arial"/>
              </a:rPr>
              <a:t>0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r>
              <a:rPr sz="1585" spc="159" dirty="0">
                <a:latin typeface="Arial"/>
                <a:cs typeface="Arial"/>
              </a:rPr>
              <a:t> </a:t>
            </a:r>
            <a:r>
              <a:rPr sz="3270" spc="-87" baseline="10101" dirty="0">
                <a:latin typeface="Lucida Sans Unicode"/>
                <a:cs typeface="Lucida Sans Unicode"/>
              </a:rPr>
              <a:t>=</a:t>
            </a:r>
            <a:endParaRPr sz="3270" baseline="10101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8813" y="3287713"/>
            <a:ext cx="9096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377514" algn="l"/>
                <a:tab pos="882122" algn="l"/>
              </a:tabLst>
              <a:defRPr/>
            </a:pP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218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8013" y="3662363"/>
            <a:ext cx="998537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35721" y="3535658"/>
            <a:ext cx="2192337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437914" algn="l"/>
                <a:tab pos="1640927" algn="l"/>
                <a:tab pos="2054934" algn="l"/>
              </a:tabLst>
              <a:defRPr/>
            </a:pPr>
            <a:r>
              <a:rPr sz="1585" spc="-10" dirty="0">
                <a:latin typeface="Arial"/>
                <a:cs typeface="Arial"/>
              </a:rPr>
              <a:t>0	1	1	0</a:t>
            </a:r>
            <a:endParaRPr sz="1585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10026" y="3387725"/>
            <a:ext cx="31067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[(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P </a:t>
            </a:r>
            <a:r>
              <a:rPr lang="en-US" altLang="en-US" sz="2100" dirty="0">
                <a:latin typeface="Lucida Sans Unicode" panose="020B0602030504020204" pitchFamily="34" charset="0"/>
              </a:rPr>
              <a:t>+ 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P </a:t>
            </a:r>
            <a:r>
              <a:rPr lang="en-US" altLang="en-US" sz="2100" dirty="0">
                <a:latin typeface="Lucida Sans Unicode" panose="020B0602030504020204" pitchFamily="34" charset="0"/>
              </a:rPr>
              <a:t>]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74888" y="4244975"/>
            <a:ext cx="917575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-14" baseline="10101" dirty="0">
                <a:latin typeface="Arial"/>
                <a:cs typeface="Arial"/>
              </a:rPr>
              <a:t>P</a:t>
            </a:r>
            <a:r>
              <a:rPr sz="1585" spc="-10" dirty="0">
                <a:latin typeface="Arial"/>
                <a:cs typeface="Arial"/>
              </a:rPr>
              <a:t>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</a:t>
            </a:r>
            <a:r>
              <a:rPr sz="1585" spc="159" dirty="0">
                <a:latin typeface="Arial"/>
                <a:cs typeface="Arial"/>
              </a:rPr>
              <a:t> </a:t>
            </a:r>
            <a:r>
              <a:rPr sz="3270" spc="-87" baseline="10101" dirty="0">
                <a:latin typeface="Lucida Sans Unicode"/>
                <a:cs typeface="Lucida Sans Unicode"/>
              </a:rPr>
              <a:t>=</a:t>
            </a:r>
            <a:endParaRPr sz="3270" baseline="10101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98813" y="4010025"/>
            <a:ext cx="9096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377514" algn="l"/>
                <a:tab pos="882122" algn="l"/>
              </a:tabLst>
              <a:defRPr/>
            </a:pP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218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48013" y="4384675"/>
            <a:ext cx="9985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2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910138" y="4318000"/>
            <a:ext cx="2192337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437914" algn="l"/>
                <a:tab pos="1640927" algn="l"/>
                <a:tab pos="2054934" algn="l"/>
              </a:tabLst>
              <a:defRPr/>
            </a:pPr>
            <a:r>
              <a:rPr sz="1585" spc="-10" dirty="0">
                <a:latin typeface="Arial"/>
                <a:cs typeface="Arial"/>
              </a:rPr>
              <a:t>1	2	2	1</a:t>
            </a:r>
            <a:endParaRPr sz="158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7813" y="4195763"/>
            <a:ext cx="31067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[(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P </a:t>
            </a:r>
            <a:r>
              <a:rPr lang="en-US" altLang="en-US" sz="2100" dirty="0">
                <a:latin typeface="Lucida Sans Unicode" panose="020B0602030504020204" pitchFamily="34" charset="0"/>
              </a:rPr>
              <a:t>+ 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i="1" dirty="0">
                <a:latin typeface="Arial" panose="020B0604020202020204" pitchFamily="34" charset="0"/>
              </a:rPr>
              <a:t>P </a:t>
            </a:r>
            <a:r>
              <a:rPr lang="en-US" altLang="en-US" sz="2100" dirty="0">
                <a:latin typeface="Lucida Sans Unicode" panose="020B0602030504020204" pitchFamily="34" charset="0"/>
              </a:rPr>
              <a:t>]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103438" y="4962525"/>
            <a:ext cx="109061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-14" baseline="10101" dirty="0">
                <a:latin typeface="Arial"/>
                <a:cs typeface="Arial"/>
              </a:rPr>
              <a:t>P</a:t>
            </a:r>
            <a:r>
              <a:rPr sz="1585" spc="-10" dirty="0">
                <a:latin typeface="Arial"/>
                <a:cs typeface="Arial"/>
              </a:rPr>
              <a:t>0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</a:t>
            </a:r>
            <a:r>
              <a:rPr sz="1585" spc="159" dirty="0">
                <a:latin typeface="Arial"/>
                <a:cs typeface="Arial"/>
              </a:rPr>
              <a:t> </a:t>
            </a:r>
            <a:r>
              <a:rPr sz="3270" spc="-87" baseline="10101" dirty="0">
                <a:latin typeface="Lucida Sans Unicode"/>
                <a:cs typeface="Lucida Sans Unicode"/>
              </a:rPr>
              <a:t>=</a:t>
            </a:r>
            <a:endParaRPr sz="3270" baseline="10101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8013" y="4684713"/>
            <a:ext cx="1011237" cy="776287"/>
          </a:xfrm>
          <a:prstGeom prst="rect">
            <a:avLst/>
          </a:prstGeom>
        </p:spPr>
        <p:txBody>
          <a:bodyPr lIns="0" tIns="66692" rIns="0" bIns="0">
            <a:spAutoFit/>
          </a:bodyPr>
          <a:lstStyle>
            <a:lvl1pPr marL="74613"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27038" algn="l"/>
                <a:tab pos="931863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en-US" altLang="en-US" sz="2100" u="sng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100" u="sng">
                <a:latin typeface="Arial" panose="020B0604020202020204" pitchFamily="34" charset="0"/>
              </a:rPr>
              <a:t>1	</a:t>
            </a:r>
            <a:endParaRPr lang="en-US" altLang="en-US" sz="2100">
              <a:latin typeface="Arial" panose="020B0604020202020204" pitchFamily="34" charset="0"/>
            </a:endParaRPr>
          </a:p>
          <a:p>
            <a:pPr>
              <a:spcBef>
                <a:spcPts val="338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2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087813" y="4914900"/>
            <a:ext cx="1287462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[(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10138" y="5037138"/>
            <a:ext cx="746125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437914" algn="l"/>
              </a:tabLst>
              <a:defRPr/>
            </a:pPr>
            <a:r>
              <a:rPr sz="1585" spc="-10" dirty="0">
                <a:latin typeface="Arial"/>
                <a:cs typeface="Arial"/>
              </a:rPr>
              <a:t>0	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29275" y="4914900"/>
            <a:ext cx="1955800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+ 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]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03275" y="5651500"/>
            <a:ext cx="1331913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and </a:t>
            </a:r>
            <a:r>
              <a:rPr sz="2180" spc="-10" dirty="0">
                <a:latin typeface="Arial"/>
                <a:cs typeface="Arial"/>
              </a:rPr>
              <a:t>so</a:t>
            </a:r>
            <a:r>
              <a:rPr sz="2180" spc="-149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on.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3639" name="object 39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0" name="object 40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1" name="object 41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object 42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D75BB7F7-3528-402E-9A98-53D1B755773F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43" name="object 43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bject 2"/>
          <p:cNvSpPr>
            <a:spLocks noChangeArrowheads="1"/>
          </p:cNvSpPr>
          <p:nvPr/>
        </p:nvSpPr>
        <p:spPr bwMode="auto">
          <a:xfrm>
            <a:off x="4763" y="0"/>
            <a:ext cx="9131300" cy="117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27" name="object 3"/>
          <p:cNvSpPr>
            <a:spLocks/>
          </p:cNvSpPr>
          <p:nvPr/>
        </p:nvSpPr>
        <p:spPr bwMode="auto">
          <a:xfrm>
            <a:off x="4763" y="79375"/>
            <a:ext cx="9131300" cy="490538"/>
          </a:xfrm>
          <a:custGeom>
            <a:avLst/>
            <a:gdLst>
              <a:gd name="T0" fmla="*/ 0 w 4608195"/>
              <a:gd name="T1" fmla="*/ 247599 h 247650"/>
              <a:gd name="T2" fmla="*/ 4608004 w 4608195"/>
              <a:gd name="T3" fmla="*/ 247599 h 247650"/>
              <a:gd name="T4" fmla="*/ 4608004 w 4608195"/>
              <a:gd name="T5" fmla="*/ 0 h 247650"/>
              <a:gd name="T6" fmla="*/ 0 w 4608195"/>
              <a:gd name="T7" fmla="*/ 0 h 247650"/>
              <a:gd name="T8" fmla="*/ 0 w 4608195"/>
              <a:gd name="T9" fmla="*/ 247599 h 247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47650">
                <a:moveTo>
                  <a:pt x="0" y="247599"/>
                </a:moveTo>
                <a:lnTo>
                  <a:pt x="4608004" y="247599"/>
                </a:lnTo>
                <a:lnTo>
                  <a:pt x="4608004" y="0"/>
                </a:lnTo>
                <a:lnTo>
                  <a:pt x="0" y="0"/>
                </a:lnTo>
                <a:lnTo>
                  <a:pt x="0" y="247599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75" y="-895350"/>
            <a:ext cx="6372225" cy="1387475"/>
          </a:xfrm>
        </p:spPr>
        <p:txBody>
          <a:bodyPr lIns="0" tIns="33975" rIns="0" bIns="0" rtlCol="0">
            <a:spAutoFit/>
          </a:bodyPr>
          <a:lstStyle/>
          <a:p>
            <a:pPr marL="25168">
              <a:spcBef>
                <a:spcPts val="268"/>
              </a:spcBef>
              <a:defRPr/>
            </a:pPr>
            <a:r>
              <a:rPr dirty="0"/>
              <a:t>Neville’s </a:t>
            </a:r>
            <a:r>
              <a:rPr spc="30" dirty="0"/>
              <a:t>Method: </a:t>
            </a:r>
            <a:r>
              <a:rPr spc="20" dirty="0"/>
              <a:t>Recursive</a:t>
            </a:r>
            <a:r>
              <a:rPr spc="99" dirty="0"/>
              <a:t> </a:t>
            </a:r>
            <a:r>
              <a:rPr spc="30" dirty="0"/>
              <a:t>Generation</a:t>
            </a:r>
          </a:p>
        </p:txBody>
      </p:sp>
      <p:sp>
        <p:nvSpPr>
          <p:cNvPr id="154629" name="object 5"/>
          <p:cNvSpPr>
            <a:spLocks noChangeArrowheads="1"/>
          </p:cNvSpPr>
          <p:nvPr/>
        </p:nvSpPr>
        <p:spPr bwMode="auto">
          <a:xfrm>
            <a:off x="4763" y="530225"/>
            <a:ext cx="9131300" cy="777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bject 6"/>
          <p:cNvSpPr txBox="1"/>
          <p:nvPr/>
        </p:nvSpPr>
        <p:spPr>
          <a:xfrm>
            <a:off x="254000" y="1030288"/>
            <a:ext cx="8594725" cy="1049337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The following table illustrates how the interpolating polynomials can be  generated recursively, where each row is completed before the  succeeding rows are begun.</a:t>
            </a:r>
          </a:p>
        </p:txBody>
      </p:sp>
      <p:sp>
        <p:nvSpPr>
          <p:cNvPr id="154631" name="object 7"/>
          <p:cNvSpPr>
            <a:spLocks/>
          </p:cNvSpPr>
          <p:nvPr/>
        </p:nvSpPr>
        <p:spPr bwMode="auto">
          <a:xfrm>
            <a:off x="177800" y="2273300"/>
            <a:ext cx="8785225" cy="163513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32" name="object 8"/>
          <p:cNvSpPr>
            <a:spLocks noChangeArrowheads="1"/>
          </p:cNvSpPr>
          <p:nvPr/>
        </p:nvSpPr>
        <p:spPr bwMode="auto">
          <a:xfrm>
            <a:off x="279400" y="4946650"/>
            <a:ext cx="200025" cy="200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3" name="object 9"/>
          <p:cNvSpPr>
            <a:spLocks noChangeArrowheads="1"/>
          </p:cNvSpPr>
          <p:nvPr/>
        </p:nvSpPr>
        <p:spPr bwMode="auto">
          <a:xfrm>
            <a:off x="379413" y="4921250"/>
            <a:ext cx="8683625" cy="2254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4" name="object 10"/>
          <p:cNvSpPr>
            <a:spLocks noChangeArrowheads="1"/>
          </p:cNvSpPr>
          <p:nvPr/>
        </p:nvSpPr>
        <p:spPr bwMode="auto">
          <a:xfrm>
            <a:off x="8961438" y="2373313"/>
            <a:ext cx="101600" cy="25733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635" name="object 11"/>
          <p:cNvSpPr>
            <a:spLocks/>
          </p:cNvSpPr>
          <p:nvPr/>
        </p:nvSpPr>
        <p:spPr bwMode="auto">
          <a:xfrm>
            <a:off x="177800" y="2360613"/>
            <a:ext cx="8785225" cy="2687637"/>
          </a:xfrm>
          <a:custGeom>
            <a:avLst/>
            <a:gdLst>
              <a:gd name="T0" fmla="*/ 4432566 w 4432935"/>
              <a:gd name="T1" fmla="*/ 0 h 1355725"/>
              <a:gd name="T2" fmla="*/ 0 w 4432935"/>
              <a:gd name="T3" fmla="*/ 0 h 1355725"/>
              <a:gd name="T4" fmla="*/ 0 w 4432935"/>
              <a:gd name="T5" fmla="*/ 1304446 h 1355725"/>
              <a:gd name="T6" fmla="*/ 4008 w 4432935"/>
              <a:gd name="T7" fmla="*/ 1324171 h 1355725"/>
              <a:gd name="T8" fmla="*/ 14922 w 4432935"/>
              <a:gd name="T9" fmla="*/ 1340324 h 1355725"/>
              <a:gd name="T10" fmla="*/ 31075 w 4432935"/>
              <a:gd name="T11" fmla="*/ 1351238 h 1355725"/>
              <a:gd name="T12" fmla="*/ 50800 w 4432935"/>
              <a:gd name="T13" fmla="*/ 1355247 h 1355725"/>
              <a:gd name="T14" fmla="*/ 4381765 w 4432935"/>
              <a:gd name="T15" fmla="*/ 1355247 h 1355725"/>
              <a:gd name="T16" fmla="*/ 4401490 w 4432935"/>
              <a:gd name="T17" fmla="*/ 1351238 h 1355725"/>
              <a:gd name="T18" fmla="*/ 4417643 w 4432935"/>
              <a:gd name="T19" fmla="*/ 1340324 h 1355725"/>
              <a:gd name="T20" fmla="*/ 4428558 w 4432935"/>
              <a:gd name="T21" fmla="*/ 1324171 h 1355725"/>
              <a:gd name="T22" fmla="*/ 4432566 w 4432935"/>
              <a:gd name="T23" fmla="*/ 1304446 h 1355725"/>
              <a:gd name="T24" fmla="*/ 4432566 w 4432935"/>
              <a:gd name="T25" fmla="*/ 0 h 1355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355725">
                <a:moveTo>
                  <a:pt x="4432566" y="0"/>
                </a:moveTo>
                <a:lnTo>
                  <a:pt x="0" y="0"/>
                </a:lnTo>
                <a:lnTo>
                  <a:pt x="0" y="1304446"/>
                </a:lnTo>
                <a:lnTo>
                  <a:pt x="4008" y="1324171"/>
                </a:lnTo>
                <a:lnTo>
                  <a:pt x="14922" y="1340324"/>
                </a:lnTo>
                <a:lnTo>
                  <a:pt x="31075" y="1351238"/>
                </a:lnTo>
                <a:lnTo>
                  <a:pt x="50800" y="1355247"/>
                </a:lnTo>
                <a:lnTo>
                  <a:pt x="4381765" y="1355247"/>
                </a:lnTo>
                <a:lnTo>
                  <a:pt x="4401490" y="1351238"/>
                </a:lnTo>
                <a:lnTo>
                  <a:pt x="4417643" y="1340324"/>
                </a:lnTo>
                <a:lnTo>
                  <a:pt x="4428558" y="1324171"/>
                </a:lnTo>
                <a:lnTo>
                  <a:pt x="4432566" y="1304446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36" name="object 12"/>
          <p:cNvSpPr>
            <a:spLocks/>
          </p:cNvSpPr>
          <p:nvPr/>
        </p:nvSpPr>
        <p:spPr bwMode="auto">
          <a:xfrm>
            <a:off x="8961438" y="2449513"/>
            <a:ext cx="0" cy="2535237"/>
          </a:xfrm>
          <a:custGeom>
            <a:avLst/>
            <a:gdLst>
              <a:gd name="T0" fmla="*/ 1279259 h 1279525"/>
              <a:gd name="T1" fmla="*/ 0 h 12795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9525">
                <a:moveTo>
                  <a:pt x="0" y="127925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37" name="object 13"/>
          <p:cNvSpPr>
            <a:spLocks/>
          </p:cNvSpPr>
          <p:nvPr/>
        </p:nvSpPr>
        <p:spPr bwMode="auto">
          <a:xfrm>
            <a:off x="8961438" y="242411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38" name="object 14"/>
          <p:cNvSpPr>
            <a:spLocks/>
          </p:cNvSpPr>
          <p:nvPr/>
        </p:nvSpPr>
        <p:spPr bwMode="auto">
          <a:xfrm>
            <a:off x="8961438" y="239871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39" name="object 15"/>
          <p:cNvSpPr>
            <a:spLocks/>
          </p:cNvSpPr>
          <p:nvPr/>
        </p:nvSpPr>
        <p:spPr bwMode="auto">
          <a:xfrm>
            <a:off x="8961438" y="2373313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65338" y="2765425"/>
          <a:ext cx="6243637" cy="1839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011"/>
                <a:gridCol w="757518"/>
                <a:gridCol w="970814"/>
                <a:gridCol w="1184112"/>
                <a:gridCol w="2826182"/>
              </a:tblGrid>
              <a:tr h="4057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-15" baseline="-13888" dirty="0">
                          <a:latin typeface="Arial"/>
                          <a:cs typeface="Arial"/>
                        </a:rPr>
                        <a:t>0</a:t>
                      </a:r>
                      <a:endParaRPr sz="2400" baseline="-13888" dirty="0">
                        <a:latin typeface="Arial"/>
                        <a:cs typeface="Arial"/>
                      </a:endParaRPr>
                    </a:p>
                  </a:txBody>
                  <a:tcPr marL="0" marR="0" marT="36483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13888" dirty="0">
                          <a:latin typeface="Arial"/>
                          <a:cs typeface="Arial"/>
                        </a:rPr>
                        <a:t>0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36483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0905">
                <a:tc>
                  <a:txBody>
                    <a:bodyPr/>
                    <a:lstStyle/>
                    <a:p>
                      <a:pPr>
                        <a:lnSpc>
                          <a:spcPts val="1210"/>
                        </a:lnSpc>
                      </a:pPr>
                      <a:r>
                        <a:rPr sz="220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-15" baseline="-13888" dirty="0">
                          <a:latin typeface="Arial"/>
                          <a:cs typeface="Arial"/>
                        </a:rPr>
                        <a:t>1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sz="22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13888" dirty="0">
                          <a:latin typeface="Arial"/>
                          <a:cs typeface="Arial"/>
                        </a:rPr>
                        <a:t>1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0905">
                <a:tc>
                  <a:txBody>
                    <a:bodyPr/>
                    <a:lstStyle/>
                    <a:p>
                      <a:pPr>
                        <a:lnSpc>
                          <a:spcPts val="1210"/>
                        </a:lnSpc>
                      </a:pPr>
                      <a:r>
                        <a:rPr sz="220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-15" baseline="-13888" dirty="0">
                          <a:latin typeface="Arial"/>
                          <a:cs typeface="Arial"/>
                        </a:rPr>
                        <a:t>2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sz="22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13888" dirty="0">
                          <a:latin typeface="Arial"/>
                          <a:cs typeface="Arial"/>
                        </a:rPr>
                        <a:t>2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0905">
                <a:tc>
                  <a:txBody>
                    <a:bodyPr/>
                    <a:lstStyle/>
                    <a:p>
                      <a:pPr>
                        <a:lnSpc>
                          <a:spcPts val="1210"/>
                        </a:lnSpc>
                      </a:pPr>
                      <a:r>
                        <a:rPr sz="220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-15" baseline="-13888" dirty="0">
                          <a:latin typeface="Arial"/>
                          <a:cs typeface="Arial"/>
                        </a:rPr>
                        <a:t>3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sz="22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13888" dirty="0">
                          <a:latin typeface="Arial"/>
                          <a:cs typeface="Arial"/>
                        </a:rPr>
                        <a:t>3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175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/>
                </a:tc>
              </a:tr>
              <a:tr h="411441">
                <a:tc>
                  <a:txBody>
                    <a:bodyPr/>
                    <a:lstStyle/>
                    <a:p>
                      <a:pPr>
                        <a:lnSpc>
                          <a:spcPts val="1210"/>
                        </a:lnSpc>
                      </a:pPr>
                      <a:r>
                        <a:rPr sz="2200" i="1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400" spc="-15" baseline="-13888" dirty="0">
                          <a:latin typeface="Arial"/>
                          <a:cs typeface="Arial"/>
                        </a:rPr>
                        <a:t>4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210"/>
                        </a:lnSpc>
                      </a:pPr>
                      <a:r>
                        <a:rPr sz="22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13888" dirty="0">
                          <a:latin typeface="Arial"/>
                          <a:cs typeface="Arial"/>
                        </a:rPr>
                        <a:t>4</a:t>
                      </a:r>
                      <a:endParaRPr sz="2400" baseline="-13888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300" i="1" spc="-7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i="1" spc="-5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12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643890" algn="l"/>
                        </a:tabLst>
                      </a:pPr>
                      <a:r>
                        <a:rPr sz="3300" i="1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	</a:t>
                      </a:r>
                      <a:r>
                        <a:rPr sz="3300" i="1" baseline="1010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i="1" dirty="0">
                          <a:latin typeface="Sitka Text"/>
                          <a:cs typeface="Sitka Text"/>
                        </a:rPr>
                        <a:t>,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2012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4665" name="object 17"/>
          <p:cNvSpPr>
            <a:spLocks/>
          </p:cNvSpPr>
          <p:nvPr/>
        </p:nvSpPr>
        <p:spPr bwMode="auto">
          <a:xfrm>
            <a:off x="6383338" y="5287963"/>
            <a:ext cx="928687" cy="201612"/>
          </a:xfrm>
          <a:custGeom>
            <a:avLst/>
            <a:gdLst>
              <a:gd name="T0" fmla="*/ 417612 w 468629"/>
              <a:gd name="T1" fmla="*/ 0 h 101600"/>
              <a:gd name="T2" fmla="*/ 50610 w 468629"/>
              <a:gd name="T3" fmla="*/ 0 h 101600"/>
              <a:gd name="T4" fmla="*/ 30959 w 468629"/>
              <a:gd name="T5" fmla="*/ 3993 h 101600"/>
              <a:gd name="T6" fmla="*/ 14866 w 468629"/>
              <a:gd name="T7" fmla="*/ 14866 h 101600"/>
              <a:gd name="T8" fmla="*/ 3993 w 468629"/>
              <a:gd name="T9" fmla="*/ 30959 h 101600"/>
              <a:gd name="T10" fmla="*/ 0 w 468629"/>
              <a:gd name="T11" fmla="*/ 50610 h 101600"/>
              <a:gd name="T12" fmla="*/ 3993 w 468629"/>
              <a:gd name="T13" fmla="*/ 70262 h 101600"/>
              <a:gd name="T14" fmla="*/ 14866 w 468629"/>
              <a:gd name="T15" fmla="*/ 86354 h 101600"/>
              <a:gd name="T16" fmla="*/ 30959 w 468629"/>
              <a:gd name="T17" fmla="*/ 97228 h 101600"/>
              <a:gd name="T18" fmla="*/ 50610 w 468629"/>
              <a:gd name="T19" fmla="*/ 101221 h 101600"/>
              <a:gd name="T20" fmla="*/ 417612 w 468629"/>
              <a:gd name="T21" fmla="*/ 101221 h 101600"/>
              <a:gd name="T22" fmla="*/ 437263 w 468629"/>
              <a:gd name="T23" fmla="*/ 97228 h 101600"/>
              <a:gd name="T24" fmla="*/ 453355 w 468629"/>
              <a:gd name="T25" fmla="*/ 86354 h 101600"/>
              <a:gd name="T26" fmla="*/ 464229 w 468629"/>
              <a:gd name="T27" fmla="*/ 70262 h 101600"/>
              <a:gd name="T28" fmla="*/ 468222 w 468629"/>
              <a:gd name="T29" fmla="*/ 50610 h 101600"/>
              <a:gd name="T30" fmla="*/ 464229 w 468629"/>
              <a:gd name="T31" fmla="*/ 30959 h 101600"/>
              <a:gd name="T32" fmla="*/ 453355 w 468629"/>
              <a:gd name="T33" fmla="*/ 14866 h 101600"/>
              <a:gd name="T34" fmla="*/ 437263 w 468629"/>
              <a:gd name="T35" fmla="*/ 3993 h 101600"/>
              <a:gd name="T36" fmla="*/ 417612 w 468629"/>
              <a:gd name="T37" fmla="*/ 0 h 10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8629" h="101600">
                <a:moveTo>
                  <a:pt x="417612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417612" y="101221"/>
                </a:lnTo>
                <a:lnTo>
                  <a:pt x="437263" y="97228"/>
                </a:lnTo>
                <a:lnTo>
                  <a:pt x="453355" y="86354"/>
                </a:lnTo>
                <a:lnTo>
                  <a:pt x="464229" y="70262"/>
                </a:lnTo>
                <a:lnTo>
                  <a:pt x="468222" y="50610"/>
                </a:lnTo>
                <a:lnTo>
                  <a:pt x="464229" y="30959"/>
                </a:lnTo>
                <a:lnTo>
                  <a:pt x="453355" y="14866"/>
                </a:lnTo>
                <a:lnTo>
                  <a:pt x="437263" y="3993"/>
                </a:lnTo>
                <a:lnTo>
                  <a:pt x="417612" y="0"/>
                </a:lnTo>
                <a:close/>
              </a:path>
            </a:pathLst>
          </a:custGeom>
          <a:solidFill>
            <a:srgbClr val="989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66" name="object 18"/>
          <p:cNvSpPr>
            <a:spLocks/>
          </p:cNvSpPr>
          <p:nvPr/>
        </p:nvSpPr>
        <p:spPr bwMode="auto">
          <a:xfrm>
            <a:off x="6383338" y="5287963"/>
            <a:ext cx="928687" cy="201612"/>
          </a:xfrm>
          <a:custGeom>
            <a:avLst/>
            <a:gdLst>
              <a:gd name="T0" fmla="*/ 50610 w 468629"/>
              <a:gd name="T1" fmla="*/ 101221 h 101600"/>
              <a:gd name="T2" fmla="*/ 30959 w 468629"/>
              <a:gd name="T3" fmla="*/ 97228 h 101600"/>
              <a:gd name="T4" fmla="*/ 14866 w 468629"/>
              <a:gd name="T5" fmla="*/ 86354 h 101600"/>
              <a:gd name="T6" fmla="*/ 3993 w 468629"/>
              <a:gd name="T7" fmla="*/ 70262 h 101600"/>
              <a:gd name="T8" fmla="*/ 0 w 468629"/>
              <a:gd name="T9" fmla="*/ 50610 h 101600"/>
              <a:gd name="T10" fmla="*/ 3993 w 468629"/>
              <a:gd name="T11" fmla="*/ 30959 h 101600"/>
              <a:gd name="T12" fmla="*/ 14866 w 468629"/>
              <a:gd name="T13" fmla="*/ 14866 h 101600"/>
              <a:gd name="T14" fmla="*/ 30959 w 468629"/>
              <a:gd name="T15" fmla="*/ 3993 h 101600"/>
              <a:gd name="T16" fmla="*/ 50610 w 468629"/>
              <a:gd name="T17" fmla="*/ 0 h 101600"/>
              <a:gd name="T18" fmla="*/ 417612 w 468629"/>
              <a:gd name="T19" fmla="*/ 0 h 101600"/>
              <a:gd name="T20" fmla="*/ 437263 w 468629"/>
              <a:gd name="T21" fmla="*/ 3993 h 101600"/>
              <a:gd name="T22" fmla="*/ 453355 w 468629"/>
              <a:gd name="T23" fmla="*/ 14866 h 101600"/>
              <a:gd name="T24" fmla="*/ 464229 w 468629"/>
              <a:gd name="T25" fmla="*/ 30959 h 101600"/>
              <a:gd name="T26" fmla="*/ 468222 w 468629"/>
              <a:gd name="T27" fmla="*/ 50610 h 101600"/>
              <a:gd name="T28" fmla="*/ 464229 w 468629"/>
              <a:gd name="T29" fmla="*/ 70262 h 101600"/>
              <a:gd name="T30" fmla="*/ 453355 w 468629"/>
              <a:gd name="T31" fmla="*/ 86354 h 101600"/>
              <a:gd name="T32" fmla="*/ 437263 w 468629"/>
              <a:gd name="T33" fmla="*/ 97228 h 101600"/>
              <a:gd name="T34" fmla="*/ 417612 w 468629"/>
              <a:gd name="T35" fmla="*/ 101221 h 101600"/>
              <a:gd name="T36" fmla="*/ 50610 w 468629"/>
              <a:gd name="T37" fmla="*/ 101221 h 10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8629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417612" y="0"/>
                </a:lnTo>
                <a:lnTo>
                  <a:pt x="437263" y="3993"/>
                </a:lnTo>
                <a:lnTo>
                  <a:pt x="453355" y="14866"/>
                </a:lnTo>
                <a:lnTo>
                  <a:pt x="464229" y="30959"/>
                </a:lnTo>
                <a:lnTo>
                  <a:pt x="468222" y="50610"/>
                </a:lnTo>
                <a:lnTo>
                  <a:pt x="464229" y="70262"/>
                </a:lnTo>
                <a:lnTo>
                  <a:pt x="453355" y="86354"/>
                </a:lnTo>
                <a:lnTo>
                  <a:pt x="437263" y="97228"/>
                </a:lnTo>
                <a:lnTo>
                  <a:pt x="417612" y="101221"/>
                </a:lnTo>
                <a:lnTo>
                  <a:pt x="50610" y="101221"/>
                </a:lnTo>
                <a:close/>
              </a:path>
            </a:pathLst>
          </a:custGeom>
          <a:noFill/>
          <a:ln w="10122">
            <a:solidFill>
              <a:srgbClr val="9898D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67" name="object 19"/>
          <p:cNvSpPr>
            <a:spLocks/>
          </p:cNvSpPr>
          <p:nvPr/>
        </p:nvSpPr>
        <p:spPr bwMode="auto">
          <a:xfrm>
            <a:off x="6496050" y="5349875"/>
            <a:ext cx="50800" cy="76200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38100 h 38100"/>
              <a:gd name="T4" fmla="*/ 25400 w 25400"/>
              <a:gd name="T5" fmla="*/ 19050 h 38100"/>
              <a:gd name="T6" fmla="*/ 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6583363" y="5262563"/>
            <a:ext cx="65246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18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000" y="5187950"/>
            <a:ext cx="7386638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7132493" algn="l"/>
              </a:tabLst>
              <a:defRPr/>
            </a:pPr>
            <a:r>
              <a:rPr sz="2180" spc="-2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procedure that uses the result of the theorem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spc="-10" dirty="0">
                <a:latin typeface="Arial"/>
                <a:cs typeface="Arial"/>
              </a:rPr>
              <a:t>to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4000" y="5529263"/>
            <a:ext cx="8478838" cy="704850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recursively generate interpolating polynomial approximations is called 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Neville’s method</a:t>
            </a:r>
            <a:r>
              <a:rPr lang="en-US" altLang="en-US" sz="21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4671" name="object 23"/>
          <p:cNvSpPr>
            <a:spLocks/>
          </p:cNvSpPr>
          <p:nvPr/>
        </p:nvSpPr>
        <p:spPr bwMode="auto">
          <a:xfrm>
            <a:off x="5903913" y="6731000"/>
            <a:ext cx="84137" cy="60325"/>
          </a:xfrm>
          <a:custGeom>
            <a:avLst/>
            <a:gdLst>
              <a:gd name="T0" fmla="*/ 0 w 43180"/>
              <a:gd name="T1" fmla="*/ 30366 h 30479"/>
              <a:gd name="T2" fmla="*/ 43019 w 43180"/>
              <a:gd name="T3" fmla="*/ 30366 h 30479"/>
              <a:gd name="T4" fmla="*/ 43019 w 43180"/>
              <a:gd name="T5" fmla="*/ 0 h 30479"/>
              <a:gd name="T6" fmla="*/ 0 w 43180"/>
              <a:gd name="T7" fmla="*/ 0 h 30479"/>
              <a:gd name="T8" fmla="*/ 0 w 43180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2" name="object 24"/>
          <p:cNvSpPr>
            <a:spLocks/>
          </p:cNvSpPr>
          <p:nvPr/>
        </p:nvSpPr>
        <p:spPr bwMode="auto">
          <a:xfrm>
            <a:off x="5745163" y="6723063"/>
            <a:ext cx="50800" cy="74612"/>
          </a:xfrm>
          <a:custGeom>
            <a:avLst/>
            <a:gdLst>
              <a:gd name="T0" fmla="*/ 25400 w 25400"/>
              <a:gd name="T1" fmla="*/ 0 h 38100"/>
              <a:gd name="T2" fmla="*/ 0 w 25400"/>
              <a:gd name="T3" fmla="*/ 19050 h 38100"/>
              <a:gd name="T4" fmla="*/ 25400 w 25400"/>
              <a:gd name="T5" fmla="*/ 38100 h 38100"/>
              <a:gd name="T6" fmla="*/ 2540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3" name="object 25"/>
          <p:cNvSpPr>
            <a:spLocks/>
          </p:cNvSpPr>
          <p:nvPr/>
        </p:nvSpPr>
        <p:spPr bwMode="auto">
          <a:xfrm>
            <a:off x="6097588" y="6723063"/>
            <a:ext cx="50800" cy="74612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38100 h 38100"/>
              <a:gd name="T4" fmla="*/ 25400 w 25400"/>
              <a:gd name="T5" fmla="*/ 19050 h 38100"/>
              <a:gd name="T6" fmla="*/ 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4" name="object 26"/>
          <p:cNvSpPr>
            <a:spLocks/>
          </p:cNvSpPr>
          <p:nvPr/>
        </p:nvSpPr>
        <p:spPr bwMode="auto">
          <a:xfrm>
            <a:off x="6448425" y="6750050"/>
            <a:ext cx="85725" cy="61913"/>
          </a:xfrm>
          <a:custGeom>
            <a:avLst/>
            <a:gdLst>
              <a:gd name="T0" fmla="*/ 0 w 43179"/>
              <a:gd name="T1" fmla="*/ 30366 h 30479"/>
              <a:gd name="T2" fmla="*/ 43019 w 43179"/>
              <a:gd name="T3" fmla="*/ 30366 h 30479"/>
              <a:gd name="T4" fmla="*/ 43019 w 43179"/>
              <a:gd name="T5" fmla="*/ 0 h 30479"/>
              <a:gd name="T6" fmla="*/ 0 w 43179"/>
              <a:gd name="T7" fmla="*/ 0 h 30479"/>
              <a:gd name="T8" fmla="*/ 0 w 43179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5" name="object 27"/>
          <p:cNvSpPr>
            <a:spLocks/>
          </p:cNvSpPr>
          <p:nvPr/>
        </p:nvSpPr>
        <p:spPr bwMode="auto">
          <a:xfrm>
            <a:off x="6469063" y="6731000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6" name="object 28"/>
          <p:cNvSpPr>
            <a:spLocks/>
          </p:cNvSpPr>
          <p:nvPr/>
        </p:nvSpPr>
        <p:spPr bwMode="auto">
          <a:xfrm>
            <a:off x="6489700" y="6710363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7" name="object 29"/>
          <p:cNvSpPr>
            <a:spLocks/>
          </p:cNvSpPr>
          <p:nvPr/>
        </p:nvSpPr>
        <p:spPr bwMode="auto">
          <a:xfrm>
            <a:off x="63230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8" name="object 30"/>
          <p:cNvSpPr>
            <a:spLocks/>
          </p:cNvSpPr>
          <p:nvPr/>
        </p:nvSpPr>
        <p:spPr bwMode="auto">
          <a:xfrm>
            <a:off x="70770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79" name="object 31"/>
          <p:cNvSpPr>
            <a:spLocks/>
          </p:cNvSpPr>
          <p:nvPr/>
        </p:nvSpPr>
        <p:spPr bwMode="auto">
          <a:xfrm>
            <a:off x="690086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0" name="object 32"/>
          <p:cNvSpPr>
            <a:spLocks/>
          </p:cNvSpPr>
          <p:nvPr/>
        </p:nvSpPr>
        <p:spPr bwMode="auto">
          <a:xfrm>
            <a:off x="70516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1" name="object 33"/>
          <p:cNvSpPr>
            <a:spLocks/>
          </p:cNvSpPr>
          <p:nvPr/>
        </p:nvSpPr>
        <p:spPr bwMode="auto">
          <a:xfrm>
            <a:off x="70770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2" name="object 34"/>
          <p:cNvSpPr>
            <a:spLocks/>
          </p:cNvSpPr>
          <p:nvPr/>
        </p:nvSpPr>
        <p:spPr bwMode="auto">
          <a:xfrm>
            <a:off x="70516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3" name="object 35"/>
          <p:cNvSpPr>
            <a:spLocks/>
          </p:cNvSpPr>
          <p:nvPr/>
        </p:nvSpPr>
        <p:spPr bwMode="auto">
          <a:xfrm>
            <a:off x="70770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4" name="object 36"/>
          <p:cNvSpPr>
            <a:spLocks/>
          </p:cNvSpPr>
          <p:nvPr/>
        </p:nvSpPr>
        <p:spPr bwMode="auto">
          <a:xfrm>
            <a:off x="762952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5" name="object 37"/>
          <p:cNvSpPr>
            <a:spLocks/>
          </p:cNvSpPr>
          <p:nvPr/>
        </p:nvSpPr>
        <p:spPr bwMode="auto">
          <a:xfrm>
            <a:off x="765492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6" name="object 38"/>
          <p:cNvSpPr>
            <a:spLocks/>
          </p:cNvSpPr>
          <p:nvPr/>
        </p:nvSpPr>
        <p:spPr bwMode="auto">
          <a:xfrm>
            <a:off x="765492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7" name="object 39"/>
          <p:cNvSpPr>
            <a:spLocks/>
          </p:cNvSpPr>
          <p:nvPr/>
        </p:nvSpPr>
        <p:spPr bwMode="auto">
          <a:xfrm>
            <a:off x="74787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8" name="object 40"/>
          <p:cNvSpPr>
            <a:spLocks/>
          </p:cNvSpPr>
          <p:nvPr/>
        </p:nvSpPr>
        <p:spPr bwMode="auto">
          <a:xfrm>
            <a:off x="762952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89" name="object 41"/>
          <p:cNvSpPr>
            <a:spLocks/>
          </p:cNvSpPr>
          <p:nvPr/>
        </p:nvSpPr>
        <p:spPr bwMode="auto">
          <a:xfrm>
            <a:off x="765492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0" name="object 42"/>
          <p:cNvSpPr>
            <a:spLocks/>
          </p:cNvSpPr>
          <p:nvPr/>
        </p:nvSpPr>
        <p:spPr bwMode="auto">
          <a:xfrm>
            <a:off x="82073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1" name="object 43"/>
          <p:cNvSpPr>
            <a:spLocks/>
          </p:cNvSpPr>
          <p:nvPr/>
        </p:nvSpPr>
        <p:spPr bwMode="auto">
          <a:xfrm>
            <a:off x="82327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2" name="object 44"/>
          <p:cNvSpPr>
            <a:spLocks/>
          </p:cNvSpPr>
          <p:nvPr/>
        </p:nvSpPr>
        <p:spPr bwMode="auto">
          <a:xfrm>
            <a:off x="82327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3" name="object 45"/>
          <p:cNvSpPr>
            <a:spLocks/>
          </p:cNvSpPr>
          <p:nvPr/>
        </p:nvSpPr>
        <p:spPr bwMode="auto">
          <a:xfrm>
            <a:off x="82073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4" name="object 46"/>
          <p:cNvSpPr>
            <a:spLocks/>
          </p:cNvSpPr>
          <p:nvPr/>
        </p:nvSpPr>
        <p:spPr bwMode="auto">
          <a:xfrm>
            <a:off x="82327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5" name="object 47"/>
          <p:cNvSpPr>
            <a:spLocks/>
          </p:cNvSpPr>
          <p:nvPr/>
        </p:nvSpPr>
        <p:spPr bwMode="auto">
          <a:xfrm>
            <a:off x="8845550" y="6770688"/>
            <a:ext cx="41275" cy="39687"/>
          </a:xfrm>
          <a:custGeom>
            <a:avLst/>
            <a:gdLst>
              <a:gd name="T0" fmla="*/ 0 w 20320"/>
              <a:gd name="T1" fmla="*/ 0 h 20320"/>
              <a:gd name="T2" fmla="*/ 20320 w 20320"/>
              <a:gd name="T3" fmla="*/ 20320 h 203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6" name="object 48"/>
          <p:cNvSpPr>
            <a:spLocks/>
          </p:cNvSpPr>
          <p:nvPr/>
        </p:nvSpPr>
        <p:spPr bwMode="auto">
          <a:xfrm>
            <a:off x="8791575" y="6718300"/>
            <a:ext cx="60325" cy="60325"/>
          </a:xfrm>
          <a:custGeom>
            <a:avLst/>
            <a:gdLst>
              <a:gd name="T0" fmla="*/ 30366 w 30479"/>
              <a:gd name="T1" fmla="*/ 15183 h 30479"/>
              <a:gd name="T2" fmla="*/ 30366 w 30479"/>
              <a:gd name="T3" fmla="*/ 6797 h 30479"/>
              <a:gd name="T4" fmla="*/ 23568 w 30479"/>
              <a:gd name="T5" fmla="*/ 0 h 30479"/>
              <a:gd name="T6" fmla="*/ 15183 w 30479"/>
              <a:gd name="T7" fmla="*/ 0 h 30479"/>
              <a:gd name="T8" fmla="*/ 6797 w 30479"/>
              <a:gd name="T9" fmla="*/ 0 h 30479"/>
              <a:gd name="T10" fmla="*/ 0 w 30479"/>
              <a:gd name="T11" fmla="*/ 6797 h 30479"/>
              <a:gd name="T12" fmla="*/ 0 w 30479"/>
              <a:gd name="T13" fmla="*/ 15183 h 30479"/>
              <a:gd name="T14" fmla="*/ 0 w 30479"/>
              <a:gd name="T15" fmla="*/ 23568 h 30479"/>
              <a:gd name="T16" fmla="*/ 6797 w 30479"/>
              <a:gd name="T17" fmla="*/ 30366 h 30479"/>
              <a:gd name="T18" fmla="*/ 15183 w 30479"/>
              <a:gd name="T19" fmla="*/ 30366 h 30479"/>
              <a:gd name="T20" fmla="*/ 23568 w 30479"/>
              <a:gd name="T21" fmla="*/ 30366 h 30479"/>
              <a:gd name="T22" fmla="*/ 30366 w 30479"/>
              <a:gd name="T23" fmla="*/ 23568 h 30479"/>
              <a:gd name="T24" fmla="*/ 30366 w 30479"/>
              <a:gd name="T25" fmla="*/ 15183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7" name="object 49"/>
          <p:cNvSpPr>
            <a:spLocks/>
          </p:cNvSpPr>
          <p:nvPr/>
        </p:nvSpPr>
        <p:spPr bwMode="auto">
          <a:xfrm>
            <a:off x="8634413" y="6710363"/>
            <a:ext cx="100012" cy="100012"/>
          </a:xfrm>
          <a:custGeom>
            <a:avLst/>
            <a:gdLst>
              <a:gd name="T0" fmla="*/ 25400 w 50800"/>
              <a:gd name="T1" fmla="*/ 50800 h 50800"/>
              <a:gd name="T2" fmla="*/ 35160 w 50800"/>
              <a:gd name="T3" fmla="*/ 48796 h 50800"/>
              <a:gd name="T4" fmla="*/ 43248 w 50800"/>
              <a:gd name="T5" fmla="*/ 43339 h 50800"/>
              <a:gd name="T6" fmla="*/ 48762 w 50800"/>
              <a:gd name="T7" fmla="*/ 35262 h 50800"/>
              <a:gd name="T8" fmla="*/ 50800 w 50800"/>
              <a:gd name="T9" fmla="*/ 25400 h 50800"/>
              <a:gd name="T10" fmla="*/ 48796 w 50800"/>
              <a:gd name="T11" fmla="*/ 15537 h 50800"/>
              <a:gd name="T12" fmla="*/ 43339 w 50800"/>
              <a:gd name="T13" fmla="*/ 7461 h 50800"/>
              <a:gd name="T14" fmla="*/ 35262 w 50800"/>
              <a:gd name="T15" fmla="*/ 2004 h 50800"/>
              <a:gd name="T16" fmla="*/ 25400 w 50800"/>
              <a:gd name="T17" fmla="*/ 0 h 50800"/>
              <a:gd name="T18" fmla="*/ 15537 w 50800"/>
              <a:gd name="T19" fmla="*/ 2004 h 50800"/>
              <a:gd name="T20" fmla="*/ 7461 w 50800"/>
              <a:gd name="T21" fmla="*/ 7461 h 50800"/>
              <a:gd name="T22" fmla="*/ 2004 w 50800"/>
              <a:gd name="T23" fmla="*/ 15537 h 50800"/>
              <a:gd name="T24" fmla="*/ 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8" name="object 50"/>
          <p:cNvSpPr>
            <a:spLocks/>
          </p:cNvSpPr>
          <p:nvPr/>
        </p:nvSpPr>
        <p:spPr bwMode="auto">
          <a:xfrm>
            <a:off x="8604250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700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699" name="object 51"/>
          <p:cNvSpPr>
            <a:spLocks/>
          </p:cNvSpPr>
          <p:nvPr/>
        </p:nvSpPr>
        <p:spPr bwMode="auto">
          <a:xfrm>
            <a:off x="8936038" y="6710363"/>
            <a:ext cx="101600" cy="100012"/>
          </a:xfrm>
          <a:custGeom>
            <a:avLst/>
            <a:gdLst>
              <a:gd name="T0" fmla="*/ 25400 w 50800"/>
              <a:gd name="T1" fmla="*/ 50800 h 50800"/>
              <a:gd name="T2" fmla="*/ 15537 w 50800"/>
              <a:gd name="T3" fmla="*/ 48796 h 50800"/>
              <a:gd name="T4" fmla="*/ 7461 w 50800"/>
              <a:gd name="T5" fmla="*/ 43339 h 50800"/>
              <a:gd name="T6" fmla="*/ 2004 w 50800"/>
              <a:gd name="T7" fmla="*/ 35262 h 50800"/>
              <a:gd name="T8" fmla="*/ 0 w 50800"/>
              <a:gd name="T9" fmla="*/ 25400 h 50800"/>
              <a:gd name="T10" fmla="*/ 2004 w 50800"/>
              <a:gd name="T11" fmla="*/ 15537 h 50800"/>
              <a:gd name="T12" fmla="*/ 7461 w 50800"/>
              <a:gd name="T13" fmla="*/ 7461 h 50800"/>
              <a:gd name="T14" fmla="*/ 15537 w 50800"/>
              <a:gd name="T15" fmla="*/ 2004 h 50800"/>
              <a:gd name="T16" fmla="*/ 25400 w 50800"/>
              <a:gd name="T17" fmla="*/ 0 h 50800"/>
              <a:gd name="T18" fmla="*/ 35262 w 50800"/>
              <a:gd name="T19" fmla="*/ 2004 h 50800"/>
              <a:gd name="T20" fmla="*/ 43339 w 50800"/>
              <a:gd name="T21" fmla="*/ 7461 h 50800"/>
              <a:gd name="T22" fmla="*/ 48796 w 50800"/>
              <a:gd name="T23" fmla="*/ 15537 h 50800"/>
              <a:gd name="T24" fmla="*/ 5080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700" name="object 52"/>
          <p:cNvSpPr>
            <a:spLocks/>
          </p:cNvSpPr>
          <p:nvPr/>
        </p:nvSpPr>
        <p:spPr bwMode="auto">
          <a:xfrm>
            <a:off x="9007475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700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Date Placeholder 52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36538"/>
          </a:xfrm>
          <a:prstGeom prst="rect">
            <a:avLst/>
          </a:prstGeo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fld id="{EBC9C53E-4F25-477D-A444-952BAE092BF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lang="en-US" spc="-10" dirty="0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>
          <a:xfrm>
            <a:off x="8467725" y="6600825"/>
            <a:ext cx="536575" cy="236538"/>
          </a:xfrm>
        </p:spPr>
        <p:txBody>
          <a:bodyPr/>
          <a:lstStyle/>
          <a:p>
            <a:pPr marL="50335">
              <a:spcBef>
                <a:spcPts val="139"/>
              </a:spcBef>
              <a:defRPr/>
            </a:pPr>
            <a:fld id="{62B1EC11-FB4F-4773-9A49-975B26D68571}" type="slidenum">
              <a:rPr lang="en-US" spc="-10" smtClean="0"/>
              <a:pPr marL="50335">
                <a:spcBef>
                  <a:spcPts val="139"/>
                </a:spcBef>
                <a:defRPr/>
              </a:pPr>
              <a:t>84</a:t>
            </a:fld>
            <a:r>
              <a:rPr lang="en-US" spc="-10" smtClean="0"/>
              <a:t> /</a:t>
            </a:r>
            <a:r>
              <a:rPr lang="en-US" spc="-139" smtClean="0"/>
              <a:t> </a:t>
            </a:r>
            <a:r>
              <a:rPr lang="en-US" spc="-10" smtClean="0"/>
              <a:t>46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5651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5657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58" name="object 10"/>
          <p:cNvSpPr>
            <a:spLocks/>
          </p:cNvSpPr>
          <p:nvPr/>
        </p:nvSpPr>
        <p:spPr bwMode="auto">
          <a:xfrm>
            <a:off x="177800" y="1698625"/>
            <a:ext cx="8785225" cy="412750"/>
          </a:xfrm>
          <a:custGeom>
            <a:avLst/>
            <a:gdLst>
              <a:gd name="T0" fmla="*/ 4381765 w 4432935"/>
              <a:gd name="T1" fmla="*/ 0 h 208915"/>
              <a:gd name="T2" fmla="*/ 50800 w 4432935"/>
              <a:gd name="T3" fmla="*/ 0 h 208915"/>
              <a:gd name="T4" fmla="*/ 31075 w 4432935"/>
              <a:gd name="T5" fmla="*/ 4008 h 208915"/>
              <a:gd name="T6" fmla="*/ 14922 w 4432935"/>
              <a:gd name="T7" fmla="*/ 14922 h 208915"/>
              <a:gd name="T8" fmla="*/ 4008 w 4432935"/>
              <a:gd name="T9" fmla="*/ 31075 h 208915"/>
              <a:gd name="T10" fmla="*/ 0 w 4432935"/>
              <a:gd name="T11" fmla="*/ 50800 h 208915"/>
              <a:gd name="T12" fmla="*/ 0 w 4432935"/>
              <a:gd name="T13" fmla="*/ 208860 h 208915"/>
              <a:gd name="T14" fmla="*/ 4432566 w 4432935"/>
              <a:gd name="T15" fmla="*/ 208860 h 208915"/>
              <a:gd name="T16" fmla="*/ 4432566 w 4432935"/>
              <a:gd name="T17" fmla="*/ 50800 h 208915"/>
              <a:gd name="T18" fmla="*/ 4428558 w 4432935"/>
              <a:gd name="T19" fmla="*/ 31075 h 208915"/>
              <a:gd name="T20" fmla="*/ 4417643 w 4432935"/>
              <a:gd name="T21" fmla="*/ 14922 h 208915"/>
              <a:gd name="T22" fmla="*/ 4401490 w 4432935"/>
              <a:gd name="T23" fmla="*/ 4008 h 208915"/>
              <a:gd name="T24" fmla="*/ 4381765 w 4432935"/>
              <a:gd name="T25" fmla="*/ 0 h 208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89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6" y="20886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59" name="object 11"/>
          <p:cNvSpPr>
            <a:spLocks noChangeArrowheads="1"/>
          </p:cNvSpPr>
          <p:nvPr/>
        </p:nvSpPr>
        <p:spPr bwMode="auto">
          <a:xfrm>
            <a:off x="177800" y="2087563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60" name="object 12"/>
          <p:cNvSpPr>
            <a:spLocks noChangeArrowheads="1"/>
          </p:cNvSpPr>
          <p:nvPr/>
        </p:nvSpPr>
        <p:spPr bwMode="auto">
          <a:xfrm>
            <a:off x="279400" y="576897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61" name="object 13"/>
          <p:cNvSpPr>
            <a:spLocks noChangeArrowheads="1"/>
          </p:cNvSpPr>
          <p:nvPr/>
        </p:nvSpPr>
        <p:spPr bwMode="auto">
          <a:xfrm>
            <a:off x="379413" y="5745163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62" name="object 14"/>
          <p:cNvSpPr>
            <a:spLocks noChangeArrowheads="1"/>
          </p:cNvSpPr>
          <p:nvPr/>
        </p:nvSpPr>
        <p:spPr bwMode="auto">
          <a:xfrm>
            <a:off x="8961438" y="1785938"/>
            <a:ext cx="101600" cy="39830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63" name="object 15"/>
          <p:cNvSpPr>
            <a:spLocks/>
          </p:cNvSpPr>
          <p:nvPr/>
        </p:nvSpPr>
        <p:spPr bwMode="auto">
          <a:xfrm>
            <a:off x="177800" y="2174875"/>
            <a:ext cx="8785225" cy="3697288"/>
          </a:xfrm>
          <a:custGeom>
            <a:avLst/>
            <a:gdLst>
              <a:gd name="T0" fmla="*/ 4432566 w 4432935"/>
              <a:gd name="T1" fmla="*/ 0 h 1865630"/>
              <a:gd name="T2" fmla="*/ 0 w 4432935"/>
              <a:gd name="T3" fmla="*/ 0 h 1865630"/>
              <a:gd name="T4" fmla="*/ 0 w 4432935"/>
              <a:gd name="T5" fmla="*/ 1814226 h 1865630"/>
              <a:gd name="T6" fmla="*/ 4008 w 4432935"/>
              <a:gd name="T7" fmla="*/ 1833951 h 1865630"/>
              <a:gd name="T8" fmla="*/ 14922 w 4432935"/>
              <a:gd name="T9" fmla="*/ 1850104 h 1865630"/>
              <a:gd name="T10" fmla="*/ 31075 w 4432935"/>
              <a:gd name="T11" fmla="*/ 1861018 h 1865630"/>
              <a:gd name="T12" fmla="*/ 50800 w 4432935"/>
              <a:gd name="T13" fmla="*/ 1865027 h 1865630"/>
              <a:gd name="T14" fmla="*/ 4381765 w 4432935"/>
              <a:gd name="T15" fmla="*/ 1865027 h 1865630"/>
              <a:gd name="T16" fmla="*/ 4401490 w 4432935"/>
              <a:gd name="T17" fmla="*/ 1861018 h 1865630"/>
              <a:gd name="T18" fmla="*/ 4417643 w 4432935"/>
              <a:gd name="T19" fmla="*/ 1850104 h 1865630"/>
              <a:gd name="T20" fmla="*/ 4428558 w 4432935"/>
              <a:gd name="T21" fmla="*/ 1833951 h 1865630"/>
              <a:gd name="T22" fmla="*/ 4432566 w 4432935"/>
              <a:gd name="T23" fmla="*/ 1814226 h 1865630"/>
              <a:gd name="T24" fmla="*/ 4432566 w 4432935"/>
              <a:gd name="T25" fmla="*/ 0 h 1865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865630">
                <a:moveTo>
                  <a:pt x="4432566" y="0"/>
                </a:moveTo>
                <a:lnTo>
                  <a:pt x="0" y="0"/>
                </a:lnTo>
                <a:lnTo>
                  <a:pt x="0" y="1814226"/>
                </a:lnTo>
                <a:lnTo>
                  <a:pt x="4008" y="1833951"/>
                </a:lnTo>
                <a:lnTo>
                  <a:pt x="14922" y="1850104"/>
                </a:lnTo>
                <a:lnTo>
                  <a:pt x="31075" y="1861018"/>
                </a:lnTo>
                <a:lnTo>
                  <a:pt x="50800" y="1865027"/>
                </a:lnTo>
                <a:lnTo>
                  <a:pt x="4381765" y="1865027"/>
                </a:lnTo>
                <a:lnTo>
                  <a:pt x="4401490" y="1861018"/>
                </a:lnTo>
                <a:lnTo>
                  <a:pt x="4417643" y="1850104"/>
                </a:lnTo>
                <a:lnTo>
                  <a:pt x="4428558" y="1833951"/>
                </a:lnTo>
                <a:lnTo>
                  <a:pt x="4432566" y="1814226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4" name="object 16"/>
          <p:cNvSpPr>
            <a:spLocks/>
          </p:cNvSpPr>
          <p:nvPr/>
        </p:nvSpPr>
        <p:spPr bwMode="auto">
          <a:xfrm>
            <a:off x="8961438" y="1860550"/>
            <a:ext cx="0" cy="3948113"/>
          </a:xfrm>
          <a:custGeom>
            <a:avLst/>
            <a:gdLst>
              <a:gd name="T0" fmla="*/ 1991431 h 1991995"/>
              <a:gd name="T1" fmla="*/ 0 h 199199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91995">
                <a:moveTo>
                  <a:pt x="0" y="199143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5" name="object 17"/>
          <p:cNvSpPr>
            <a:spLocks/>
          </p:cNvSpPr>
          <p:nvPr/>
        </p:nvSpPr>
        <p:spPr bwMode="auto">
          <a:xfrm>
            <a:off x="8961438" y="18351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6" name="object 18"/>
          <p:cNvSpPr>
            <a:spLocks/>
          </p:cNvSpPr>
          <p:nvPr/>
        </p:nvSpPr>
        <p:spPr bwMode="auto">
          <a:xfrm>
            <a:off x="8961438" y="1811338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7" name="object 19"/>
          <p:cNvSpPr>
            <a:spLocks/>
          </p:cNvSpPr>
          <p:nvPr/>
        </p:nvSpPr>
        <p:spPr bwMode="auto">
          <a:xfrm>
            <a:off x="8961438" y="178593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68" name="object 20"/>
          <p:cNvSpPr>
            <a:spLocks noChangeArrowheads="1"/>
          </p:cNvSpPr>
          <p:nvPr/>
        </p:nvSpPr>
        <p:spPr bwMode="auto">
          <a:xfrm>
            <a:off x="538163" y="2270125"/>
            <a:ext cx="152400" cy="1508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69" name="object 21"/>
          <p:cNvSpPr>
            <a:spLocks noChangeArrowheads="1"/>
          </p:cNvSpPr>
          <p:nvPr/>
        </p:nvSpPr>
        <p:spPr bwMode="auto">
          <a:xfrm>
            <a:off x="538163" y="3027363"/>
            <a:ext cx="152400" cy="1508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70" name="object 22"/>
          <p:cNvSpPr>
            <a:spLocks noChangeArrowheads="1"/>
          </p:cNvSpPr>
          <p:nvPr/>
        </p:nvSpPr>
        <p:spPr bwMode="auto">
          <a:xfrm>
            <a:off x="538163" y="3783013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5671" name="object 23"/>
          <p:cNvSpPr>
            <a:spLocks noChangeArrowheads="1"/>
          </p:cNvSpPr>
          <p:nvPr/>
        </p:nvSpPr>
        <p:spPr bwMode="auto">
          <a:xfrm>
            <a:off x="538163" y="4881563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706513" y="1596231"/>
            <a:ext cx="8240638" cy="4273550"/>
          </a:xfrm>
          <a:prstGeom prst="rect">
            <a:avLst/>
          </a:prstGeom>
        </p:spPr>
        <p:txBody>
          <a:bodyPr wrap="square" lIns="0" tIns="129610" rIns="0" bIns="0">
            <a:spAutoFit/>
          </a:bodyPr>
          <a:lstStyle>
            <a:lvl1pPr marL="492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25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Avoiding Cumbersome Notation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The </a:t>
            </a:r>
            <a:r>
              <a:rPr lang="en-US" altLang="en-US" sz="2100" i="1" dirty="0">
                <a:latin typeface="Arial" panose="020B0604020202020204" pitchFamily="34" charset="0"/>
              </a:rPr>
              <a:t>P </a:t>
            </a:r>
            <a:r>
              <a:rPr lang="en-US" altLang="en-US" sz="2100" dirty="0">
                <a:latin typeface="Arial" panose="020B0604020202020204" pitchFamily="34" charset="0"/>
              </a:rPr>
              <a:t>notation used in the table is cumbersome because of the  number of subscripts used to represent the entries.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Note, however, that as an array is being constructed, only two  subscripts are needed.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Proceeding down the table corresponds to using consecutive  points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i="1" baseline="-14000" dirty="0">
                <a:latin typeface="Arial" panose="020B0604020202020204" pitchFamily="34" charset="0"/>
              </a:rPr>
              <a:t>i </a:t>
            </a:r>
            <a:r>
              <a:rPr lang="en-US" altLang="en-US" sz="2100" dirty="0">
                <a:latin typeface="Arial" panose="020B0604020202020204" pitchFamily="34" charset="0"/>
              </a:rPr>
              <a:t>with larger </a:t>
            </a:r>
            <a:r>
              <a:rPr lang="en-US" altLang="en-US" sz="2100" i="1" dirty="0" err="1">
                <a:latin typeface="Arial" panose="020B0604020202020204" pitchFamily="34" charset="0"/>
              </a:rPr>
              <a:t>i</a:t>
            </a:r>
            <a:r>
              <a:rPr lang="en-US" altLang="en-US" sz="2100" dirty="0">
                <a:latin typeface="Arial" panose="020B0604020202020204" pitchFamily="34" charset="0"/>
              </a:rPr>
              <a:t>, and proceeding to the right corresponds to  increasing the degree of the interpolating polynomial.</a:t>
            </a:r>
          </a:p>
          <a:p>
            <a:pPr>
              <a:lnSpc>
                <a:spcPct val="103000"/>
              </a:lnSpc>
              <a:spcBef>
                <a:spcPts val="5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Since the points appear consecutively in each entry, we need to  describe only a starting point and the number of additional points  used in constructing the approximation.</a:t>
            </a:r>
          </a:p>
        </p:txBody>
      </p:sp>
      <p:sp>
        <p:nvSpPr>
          <p:cNvPr id="155673" name="object 25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74" name="object 26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675" name="object 27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AF437C08-537B-44AC-9631-5A1AC8B6549C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9" name="object 29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667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668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82" name="object 10"/>
          <p:cNvSpPr>
            <a:spLocks/>
          </p:cNvSpPr>
          <p:nvPr/>
        </p:nvSpPr>
        <p:spPr bwMode="auto">
          <a:xfrm>
            <a:off x="177800" y="1500188"/>
            <a:ext cx="8785225" cy="163512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83" name="object 11"/>
          <p:cNvSpPr>
            <a:spLocks noChangeArrowheads="1"/>
          </p:cNvSpPr>
          <p:nvPr/>
        </p:nvSpPr>
        <p:spPr bwMode="auto">
          <a:xfrm>
            <a:off x="279400" y="3808413"/>
            <a:ext cx="200025" cy="201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84" name="object 12"/>
          <p:cNvSpPr>
            <a:spLocks noChangeArrowheads="1"/>
          </p:cNvSpPr>
          <p:nvPr/>
        </p:nvSpPr>
        <p:spPr bwMode="auto">
          <a:xfrm>
            <a:off x="379413" y="3783013"/>
            <a:ext cx="8683625" cy="2270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85" name="object 13"/>
          <p:cNvSpPr>
            <a:spLocks noChangeArrowheads="1"/>
          </p:cNvSpPr>
          <p:nvPr/>
        </p:nvSpPr>
        <p:spPr bwMode="auto">
          <a:xfrm>
            <a:off x="8961438" y="1600200"/>
            <a:ext cx="101600" cy="22082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86" name="object 14"/>
          <p:cNvSpPr>
            <a:spLocks/>
          </p:cNvSpPr>
          <p:nvPr/>
        </p:nvSpPr>
        <p:spPr bwMode="auto">
          <a:xfrm>
            <a:off x="177800" y="1589088"/>
            <a:ext cx="8785225" cy="2320925"/>
          </a:xfrm>
          <a:custGeom>
            <a:avLst/>
            <a:gdLst>
              <a:gd name="T0" fmla="*/ 4432566 w 4432935"/>
              <a:gd name="T1" fmla="*/ 0 h 1171575"/>
              <a:gd name="T2" fmla="*/ 0 w 4432935"/>
              <a:gd name="T3" fmla="*/ 0 h 1171575"/>
              <a:gd name="T4" fmla="*/ 0 w 4432935"/>
              <a:gd name="T5" fmla="*/ 1120336 h 1171575"/>
              <a:gd name="T6" fmla="*/ 4008 w 4432935"/>
              <a:gd name="T7" fmla="*/ 1140060 h 1171575"/>
              <a:gd name="T8" fmla="*/ 14922 w 4432935"/>
              <a:gd name="T9" fmla="*/ 1156213 h 1171575"/>
              <a:gd name="T10" fmla="*/ 31075 w 4432935"/>
              <a:gd name="T11" fmla="*/ 1167128 h 1171575"/>
              <a:gd name="T12" fmla="*/ 50800 w 4432935"/>
              <a:gd name="T13" fmla="*/ 1171136 h 1171575"/>
              <a:gd name="T14" fmla="*/ 4381765 w 4432935"/>
              <a:gd name="T15" fmla="*/ 1171136 h 1171575"/>
              <a:gd name="T16" fmla="*/ 4401490 w 4432935"/>
              <a:gd name="T17" fmla="*/ 1167128 h 1171575"/>
              <a:gd name="T18" fmla="*/ 4417643 w 4432935"/>
              <a:gd name="T19" fmla="*/ 1156213 h 1171575"/>
              <a:gd name="T20" fmla="*/ 4428558 w 4432935"/>
              <a:gd name="T21" fmla="*/ 1140060 h 1171575"/>
              <a:gd name="T22" fmla="*/ 4432566 w 4432935"/>
              <a:gd name="T23" fmla="*/ 1120336 h 1171575"/>
              <a:gd name="T24" fmla="*/ 4432566 w 4432935"/>
              <a:gd name="T25" fmla="*/ 0 h 117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171575">
                <a:moveTo>
                  <a:pt x="4432566" y="0"/>
                </a:moveTo>
                <a:lnTo>
                  <a:pt x="0" y="0"/>
                </a:lnTo>
                <a:lnTo>
                  <a:pt x="0" y="1120336"/>
                </a:lnTo>
                <a:lnTo>
                  <a:pt x="4008" y="1140060"/>
                </a:lnTo>
                <a:lnTo>
                  <a:pt x="14922" y="1156213"/>
                </a:lnTo>
                <a:lnTo>
                  <a:pt x="31075" y="1167128"/>
                </a:lnTo>
                <a:lnTo>
                  <a:pt x="50800" y="1171136"/>
                </a:lnTo>
                <a:lnTo>
                  <a:pt x="4381765" y="1171136"/>
                </a:lnTo>
                <a:lnTo>
                  <a:pt x="4401490" y="1167128"/>
                </a:lnTo>
                <a:lnTo>
                  <a:pt x="4417643" y="1156213"/>
                </a:lnTo>
                <a:lnTo>
                  <a:pt x="4428558" y="1140060"/>
                </a:lnTo>
                <a:lnTo>
                  <a:pt x="4432566" y="1120336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87" name="object 15"/>
          <p:cNvSpPr>
            <a:spLocks/>
          </p:cNvSpPr>
          <p:nvPr/>
        </p:nvSpPr>
        <p:spPr bwMode="auto">
          <a:xfrm>
            <a:off x="8961438" y="1676400"/>
            <a:ext cx="0" cy="2170113"/>
          </a:xfrm>
          <a:custGeom>
            <a:avLst/>
            <a:gdLst>
              <a:gd name="T0" fmla="*/ 1095148 h 1095375"/>
              <a:gd name="T1" fmla="*/ 0 h 10953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95375">
                <a:moveTo>
                  <a:pt x="0" y="109514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88" name="object 16"/>
          <p:cNvSpPr>
            <a:spLocks/>
          </p:cNvSpPr>
          <p:nvPr/>
        </p:nvSpPr>
        <p:spPr bwMode="auto">
          <a:xfrm>
            <a:off x="8961438" y="16510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89" name="object 17"/>
          <p:cNvSpPr>
            <a:spLocks/>
          </p:cNvSpPr>
          <p:nvPr/>
        </p:nvSpPr>
        <p:spPr bwMode="auto">
          <a:xfrm>
            <a:off x="8961438" y="16256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90" name="object 18"/>
          <p:cNvSpPr>
            <a:spLocks/>
          </p:cNvSpPr>
          <p:nvPr/>
        </p:nvSpPr>
        <p:spPr bwMode="auto">
          <a:xfrm>
            <a:off x="8961438" y="16002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77800" y="1544638"/>
            <a:ext cx="8774113" cy="2301875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To avoid the multiple subscripts, we let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, for 0 </a:t>
            </a:r>
            <a:r>
              <a:rPr lang="en-US" altLang="en-US" sz="2100">
                <a:latin typeface="Lucida Sans Unicode" panose="020B0602030504020204" pitchFamily="34" charset="0"/>
              </a:rPr>
              <a:t>≤ </a:t>
            </a:r>
            <a:r>
              <a:rPr lang="en-US" altLang="en-US" sz="2100" i="1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≤ </a:t>
            </a:r>
            <a:r>
              <a:rPr lang="en-US" altLang="en-US" sz="2100" i="1">
                <a:latin typeface="Arial" panose="020B0604020202020204" pitchFamily="34" charset="0"/>
              </a:rPr>
              <a:t>i</a:t>
            </a:r>
            <a:r>
              <a:rPr lang="en-US" altLang="en-US" sz="2100">
                <a:latin typeface="Arial" panose="020B0604020202020204" pitchFamily="34" charset="0"/>
              </a:rPr>
              <a:t>, denote the  interpolating polynomial of degree </a:t>
            </a:r>
            <a:r>
              <a:rPr lang="en-US" altLang="en-US" sz="2100" i="1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Arial" panose="020B0604020202020204" pitchFamily="34" charset="0"/>
              </a:rPr>
              <a:t>on the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+ 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numbers</a:t>
            </a:r>
          </a:p>
          <a:p>
            <a:pPr>
              <a:spcBef>
                <a:spcPts val="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i="1" baseline="-1400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i="1" baseline="-14000">
                <a:latin typeface="Arial" panose="020B0604020202020204" pitchFamily="34" charset="0"/>
              </a:rPr>
              <a:t>j 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i="1" baseline="-1400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i="1" baseline="-14000">
                <a:latin typeface="Arial" panose="020B0604020202020204" pitchFamily="34" charset="0"/>
              </a:rPr>
              <a:t>j</a:t>
            </a:r>
            <a:r>
              <a:rPr lang="en-US" altLang="en-US" sz="2300" baseline="-14000"/>
              <a:t>+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r>
              <a:rPr lang="en-US" altLang="en-US" sz="2300" i="1" baseline="-14000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Arial" panose="020B0604020202020204" pitchFamily="34" charset="0"/>
              </a:rPr>
              <a:t>; that is,</a:t>
            </a:r>
          </a:p>
          <a:p>
            <a:pPr algn="ctr">
              <a:spcBef>
                <a:spcPts val="2625"/>
              </a:spcBef>
            </a:pPr>
            <a:r>
              <a:rPr lang="en-US" altLang="en-US" sz="3200" i="1" baseline="10000">
                <a:latin typeface="Arial" panose="020B0604020202020204" pitchFamily="34" charset="0"/>
              </a:rPr>
              <a:t>Q</a:t>
            </a:r>
            <a:r>
              <a:rPr lang="en-US" altLang="en-US" sz="1500" i="1">
                <a:latin typeface="Arial" panose="020B0604020202020204" pitchFamily="34" charset="0"/>
              </a:rPr>
              <a:t>i</a:t>
            </a:r>
            <a:r>
              <a:rPr lang="en-US" altLang="en-US" sz="1500" i="1">
                <a:latin typeface="Sitka Text" pitchFamily="2" charset="0"/>
              </a:rPr>
              <a:t>,</a:t>
            </a:r>
            <a:r>
              <a:rPr lang="en-US" altLang="en-US" sz="1500" i="1">
                <a:latin typeface="Arial" panose="020B0604020202020204" pitchFamily="34" charset="0"/>
              </a:rPr>
              <a:t>j  </a:t>
            </a:r>
            <a:r>
              <a:rPr lang="en-US" altLang="en-US" sz="3200" baseline="10000">
                <a:latin typeface="Lucida Sans Unicode" panose="020B0602030504020204" pitchFamily="34" charset="0"/>
              </a:rPr>
              <a:t>= </a:t>
            </a:r>
            <a:r>
              <a:rPr lang="en-US" altLang="en-US" sz="3200" i="1" baseline="10000">
                <a:latin typeface="Arial" panose="020B0604020202020204" pitchFamily="34" charset="0"/>
              </a:rPr>
              <a:t>P</a:t>
            </a:r>
            <a:r>
              <a:rPr lang="en-US" altLang="en-US" sz="1500" i="1">
                <a:latin typeface="Arial" panose="020B0604020202020204" pitchFamily="34" charset="0"/>
              </a:rPr>
              <a:t>i</a:t>
            </a:r>
            <a:r>
              <a:rPr lang="en-US" altLang="en-US" sz="1500" i="1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i="1">
                <a:latin typeface="Arial" panose="020B0604020202020204" pitchFamily="34" charset="0"/>
              </a:rPr>
              <a:t>j</a:t>
            </a:r>
            <a:r>
              <a:rPr lang="en-US" altLang="en-US" sz="1500" i="1">
                <a:latin typeface="Sitka Text" pitchFamily="2" charset="0"/>
              </a:rPr>
              <a:t>,</a:t>
            </a:r>
            <a:r>
              <a:rPr lang="en-US" altLang="en-US" sz="1500" i="1">
                <a:latin typeface="Arial" panose="020B0604020202020204" pitchFamily="34" charset="0"/>
              </a:rPr>
              <a:t>i</a:t>
            </a:r>
            <a:r>
              <a:rPr lang="en-US" altLang="en-US" sz="1500" i="1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i="1">
                <a:latin typeface="Arial" panose="020B0604020202020204" pitchFamily="34" charset="0"/>
              </a:rPr>
              <a:t>j</a:t>
            </a:r>
            <a:r>
              <a:rPr lang="en-US" altLang="en-US" sz="1500"/>
              <a:t>+</a:t>
            </a:r>
            <a:r>
              <a:rPr lang="en-US" altLang="en-US" sz="1500">
                <a:latin typeface="Arial" panose="020B0604020202020204" pitchFamily="34" charset="0"/>
              </a:rPr>
              <a:t>1</a:t>
            </a:r>
            <a:r>
              <a:rPr lang="en-US" altLang="en-US" sz="1500" i="1">
                <a:latin typeface="Sitka Text" pitchFamily="2" charset="0"/>
              </a:rPr>
              <a:t>,...,</a:t>
            </a:r>
            <a:r>
              <a:rPr lang="en-US" altLang="en-US" sz="1500" i="1">
                <a:latin typeface="Arial" panose="020B0604020202020204" pitchFamily="34" charset="0"/>
              </a:rPr>
              <a:t>i</a:t>
            </a:r>
            <a:r>
              <a:rPr lang="en-US" altLang="en-US" sz="1500" i="1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>
                <a:latin typeface="Arial" panose="020B0604020202020204" pitchFamily="34" charset="0"/>
              </a:rPr>
              <a:t>1</a:t>
            </a:r>
            <a:r>
              <a:rPr lang="en-US" altLang="en-US" sz="1500" i="1">
                <a:latin typeface="Sitka Text" pitchFamily="2" charset="0"/>
              </a:rPr>
              <a:t>,</a:t>
            </a:r>
            <a:r>
              <a:rPr lang="en-US" altLang="en-US" sz="1500" i="1">
                <a:latin typeface="Arial" panose="020B0604020202020204" pitchFamily="34" charset="0"/>
              </a:rPr>
              <a:t>i </a:t>
            </a:r>
            <a:r>
              <a:rPr lang="en-US" altLang="en-US" sz="3200" i="1" baseline="10000"/>
              <a:t>.</a:t>
            </a:r>
            <a:endParaRPr lang="en-US" altLang="en-US" sz="3200" baseline="10000"/>
          </a:p>
          <a:p>
            <a:pPr>
              <a:spcBef>
                <a:spcPts val="1850"/>
              </a:spcBef>
            </a:pPr>
            <a:r>
              <a:rPr lang="en-US" altLang="en-US" sz="2100">
                <a:latin typeface="Arial" panose="020B0604020202020204" pitchFamily="34" charset="0"/>
              </a:rPr>
              <a:t>Using this notation provides the following </a:t>
            </a:r>
            <a:r>
              <a:rPr lang="en-US" altLang="en-US" sz="2100" i="1">
                <a:latin typeface="Arial" panose="020B0604020202020204" pitchFamily="34" charset="0"/>
              </a:rPr>
              <a:t>Q </a:t>
            </a:r>
            <a:r>
              <a:rPr lang="en-US" altLang="en-US" sz="2100">
                <a:latin typeface="Arial" panose="020B0604020202020204" pitchFamily="34" charset="0"/>
              </a:rPr>
              <a:t>notation array.</a:t>
            </a:r>
          </a:p>
        </p:txBody>
      </p:sp>
      <p:sp>
        <p:nvSpPr>
          <p:cNvPr id="156692" name="object 20"/>
          <p:cNvSpPr>
            <a:spLocks/>
          </p:cNvSpPr>
          <p:nvPr/>
        </p:nvSpPr>
        <p:spPr bwMode="auto">
          <a:xfrm>
            <a:off x="177800" y="4210050"/>
            <a:ext cx="8785225" cy="163513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93" name="object 21"/>
          <p:cNvSpPr>
            <a:spLocks noChangeArrowheads="1"/>
          </p:cNvSpPr>
          <p:nvPr/>
        </p:nvSpPr>
        <p:spPr bwMode="auto">
          <a:xfrm>
            <a:off x="279400" y="6065838"/>
            <a:ext cx="200025" cy="2016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94" name="object 22"/>
          <p:cNvSpPr>
            <a:spLocks noChangeArrowheads="1"/>
          </p:cNvSpPr>
          <p:nvPr/>
        </p:nvSpPr>
        <p:spPr bwMode="auto">
          <a:xfrm>
            <a:off x="379413" y="6040438"/>
            <a:ext cx="8683625" cy="2270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95" name="object 23"/>
          <p:cNvSpPr>
            <a:spLocks noChangeArrowheads="1"/>
          </p:cNvSpPr>
          <p:nvPr/>
        </p:nvSpPr>
        <p:spPr bwMode="auto">
          <a:xfrm>
            <a:off x="8961438" y="4310063"/>
            <a:ext cx="101600" cy="1755775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6696" name="object 24"/>
          <p:cNvSpPr>
            <a:spLocks/>
          </p:cNvSpPr>
          <p:nvPr/>
        </p:nvSpPr>
        <p:spPr bwMode="auto">
          <a:xfrm>
            <a:off x="177800" y="4298950"/>
            <a:ext cx="8785225" cy="1868488"/>
          </a:xfrm>
          <a:custGeom>
            <a:avLst/>
            <a:gdLst>
              <a:gd name="T0" fmla="*/ 4432566 w 4432935"/>
              <a:gd name="T1" fmla="*/ 0 h 942975"/>
              <a:gd name="T2" fmla="*/ 0 w 4432935"/>
              <a:gd name="T3" fmla="*/ 0 h 942975"/>
              <a:gd name="T4" fmla="*/ 0 w 4432935"/>
              <a:gd name="T5" fmla="*/ 891969 h 942975"/>
              <a:gd name="T6" fmla="*/ 4008 w 4432935"/>
              <a:gd name="T7" fmla="*/ 911694 h 942975"/>
              <a:gd name="T8" fmla="*/ 14922 w 4432935"/>
              <a:gd name="T9" fmla="*/ 927846 h 942975"/>
              <a:gd name="T10" fmla="*/ 31075 w 4432935"/>
              <a:gd name="T11" fmla="*/ 938761 h 942975"/>
              <a:gd name="T12" fmla="*/ 50800 w 4432935"/>
              <a:gd name="T13" fmla="*/ 942769 h 942975"/>
              <a:gd name="T14" fmla="*/ 4381765 w 4432935"/>
              <a:gd name="T15" fmla="*/ 942769 h 942975"/>
              <a:gd name="T16" fmla="*/ 4401490 w 4432935"/>
              <a:gd name="T17" fmla="*/ 938761 h 942975"/>
              <a:gd name="T18" fmla="*/ 4417643 w 4432935"/>
              <a:gd name="T19" fmla="*/ 927846 h 942975"/>
              <a:gd name="T20" fmla="*/ 4428558 w 4432935"/>
              <a:gd name="T21" fmla="*/ 911694 h 942975"/>
              <a:gd name="T22" fmla="*/ 4432566 w 4432935"/>
              <a:gd name="T23" fmla="*/ 891969 h 942975"/>
              <a:gd name="T24" fmla="*/ 4432566 w 4432935"/>
              <a:gd name="T25" fmla="*/ 0 h 942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942975">
                <a:moveTo>
                  <a:pt x="4432566" y="0"/>
                </a:moveTo>
                <a:lnTo>
                  <a:pt x="0" y="0"/>
                </a:lnTo>
                <a:lnTo>
                  <a:pt x="0" y="891969"/>
                </a:lnTo>
                <a:lnTo>
                  <a:pt x="4008" y="911694"/>
                </a:lnTo>
                <a:lnTo>
                  <a:pt x="14922" y="927846"/>
                </a:lnTo>
                <a:lnTo>
                  <a:pt x="31075" y="938761"/>
                </a:lnTo>
                <a:lnTo>
                  <a:pt x="50800" y="942769"/>
                </a:lnTo>
                <a:lnTo>
                  <a:pt x="4381765" y="942769"/>
                </a:lnTo>
                <a:lnTo>
                  <a:pt x="4401490" y="938761"/>
                </a:lnTo>
                <a:lnTo>
                  <a:pt x="4417643" y="927846"/>
                </a:lnTo>
                <a:lnTo>
                  <a:pt x="4428558" y="911694"/>
                </a:lnTo>
                <a:lnTo>
                  <a:pt x="4432566" y="891969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97" name="object 25"/>
          <p:cNvSpPr>
            <a:spLocks/>
          </p:cNvSpPr>
          <p:nvPr/>
        </p:nvSpPr>
        <p:spPr bwMode="auto">
          <a:xfrm>
            <a:off x="8961438" y="4386263"/>
            <a:ext cx="0" cy="1719262"/>
          </a:xfrm>
          <a:custGeom>
            <a:avLst/>
            <a:gdLst>
              <a:gd name="T0" fmla="*/ 866781 h 867410"/>
              <a:gd name="T1" fmla="*/ 0 h 86741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867410">
                <a:moveTo>
                  <a:pt x="0" y="86678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98" name="object 26"/>
          <p:cNvSpPr>
            <a:spLocks/>
          </p:cNvSpPr>
          <p:nvPr/>
        </p:nvSpPr>
        <p:spPr bwMode="auto">
          <a:xfrm>
            <a:off x="8961438" y="436086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699" name="object 27"/>
          <p:cNvSpPr>
            <a:spLocks/>
          </p:cNvSpPr>
          <p:nvPr/>
        </p:nvSpPr>
        <p:spPr bwMode="auto">
          <a:xfrm>
            <a:off x="8961438" y="433546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700" name="object 28"/>
          <p:cNvSpPr>
            <a:spLocks/>
          </p:cNvSpPr>
          <p:nvPr/>
        </p:nvSpPr>
        <p:spPr bwMode="auto">
          <a:xfrm>
            <a:off x="8961438" y="431006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203200" y="4424363"/>
            <a:ext cx="374650" cy="1547812"/>
          </a:xfrm>
          <a:prstGeom prst="rect">
            <a:avLst/>
          </a:prstGeom>
        </p:spPr>
        <p:txBody>
          <a:bodyPr lIns="0" tIns="23909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188"/>
              </a:spcBef>
            </a:pPr>
            <a:r>
              <a:rPr lang="en-US" altLang="en-US" sz="1900" i="1">
                <a:latin typeface="Arial" panose="020B0604020202020204" pitchFamily="34" charset="0"/>
              </a:rPr>
              <a:t>x</a:t>
            </a:r>
            <a:r>
              <a:rPr lang="en-US" altLang="en-US" sz="2000" baseline="-12000">
                <a:latin typeface="Arial" panose="020B0604020202020204" pitchFamily="34" charset="0"/>
              </a:rPr>
              <a:t>0  </a:t>
            </a:r>
            <a:r>
              <a:rPr lang="en-US" altLang="en-US" sz="1900" i="1">
                <a:latin typeface="Arial" panose="020B0604020202020204" pitchFamily="34" charset="0"/>
              </a:rPr>
              <a:t>x</a:t>
            </a:r>
            <a:r>
              <a:rPr lang="en-US" altLang="en-US" sz="2000" baseline="-12000">
                <a:latin typeface="Arial" panose="020B0604020202020204" pitchFamily="34" charset="0"/>
              </a:rPr>
              <a:t>1  </a:t>
            </a:r>
            <a:r>
              <a:rPr lang="en-US" altLang="en-US" sz="1900" i="1">
                <a:latin typeface="Arial" panose="020B0604020202020204" pitchFamily="34" charset="0"/>
              </a:rPr>
              <a:t>x</a:t>
            </a:r>
            <a:r>
              <a:rPr lang="en-US" altLang="en-US" sz="2000" baseline="-12000">
                <a:latin typeface="Arial" panose="020B0604020202020204" pitchFamily="34" charset="0"/>
              </a:rPr>
              <a:t>2  </a:t>
            </a:r>
            <a:r>
              <a:rPr lang="en-US" altLang="en-US" sz="1900" i="1">
                <a:latin typeface="Arial" panose="020B0604020202020204" pitchFamily="34" charset="0"/>
              </a:rPr>
              <a:t>x</a:t>
            </a:r>
            <a:r>
              <a:rPr lang="en-US" altLang="en-US" sz="2000" baseline="-12000">
                <a:latin typeface="Arial" panose="020B0604020202020204" pitchFamily="34" charset="0"/>
              </a:rPr>
              <a:t>3  </a:t>
            </a:r>
            <a:r>
              <a:rPr lang="en-US" altLang="en-US" sz="1900" i="1">
                <a:latin typeface="Arial" panose="020B0604020202020204" pitchFamily="34" charset="0"/>
              </a:rPr>
              <a:t>x</a:t>
            </a:r>
            <a:r>
              <a:rPr lang="en-US" altLang="en-US" sz="2000" baseline="-120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39775" y="4462463"/>
            <a:ext cx="1212850" cy="1549400"/>
          </a:xfrm>
          <a:prstGeom prst="rect">
            <a:avLst/>
          </a:prstGeom>
        </p:spPr>
        <p:txBody>
          <a:bodyPr lIns="0" tIns="23909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188"/>
              </a:spcBef>
            </a:pP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0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0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0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1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0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2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0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3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3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0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4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4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14550" y="4762500"/>
            <a:ext cx="1370013" cy="1244600"/>
          </a:xfrm>
          <a:prstGeom prst="rect">
            <a:avLst/>
          </a:prstGeom>
        </p:spPr>
        <p:txBody>
          <a:bodyPr lIns="0" tIns="23909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188"/>
              </a:spcBef>
            </a:pP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0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3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3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3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4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4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646488" y="5064125"/>
            <a:ext cx="1527175" cy="939800"/>
          </a:xfrm>
          <a:prstGeom prst="rect">
            <a:avLst/>
          </a:prstGeom>
        </p:spPr>
        <p:txBody>
          <a:bodyPr lIns="0" tIns="23909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188"/>
              </a:spcBef>
            </a:pP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0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1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3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3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  </a:t>
            </a:r>
            <a:r>
              <a:rPr lang="en-US" altLang="en-US" sz="2900" i="1" baseline="8000">
                <a:latin typeface="Arial" panose="020B0604020202020204" pitchFamily="34" charset="0"/>
              </a:rPr>
              <a:t>P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3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4 </a:t>
            </a:r>
            <a:r>
              <a:rPr lang="en-US" altLang="en-US" sz="2900" baseline="8000">
                <a:latin typeface="Lucida Sans Unicode" panose="020B0602030504020204" pitchFamily="34" charset="0"/>
              </a:rPr>
              <a:t>= </a:t>
            </a:r>
            <a:r>
              <a:rPr lang="en-US" altLang="en-US" sz="2900" i="1" baseline="8000">
                <a:latin typeface="Arial" panose="020B0604020202020204" pitchFamily="34" charset="0"/>
              </a:rPr>
              <a:t>Q</a:t>
            </a:r>
            <a:r>
              <a:rPr lang="en-US" altLang="en-US" sz="1300">
                <a:latin typeface="Arial" panose="020B0604020202020204" pitchFamily="34" charset="0"/>
              </a:rPr>
              <a:t>4</a:t>
            </a:r>
            <a:r>
              <a:rPr lang="en-US" altLang="en-US" sz="1300" i="1"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  <a:r>
              <a:rPr lang="en-US" altLang="en-US" sz="13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335588" y="5364163"/>
            <a:ext cx="1684337" cy="639762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75503">
              <a:lnSpc>
                <a:spcPts val="2378"/>
              </a:lnSpc>
              <a:spcBef>
                <a:spcPts val="188"/>
              </a:spcBef>
              <a:defRPr/>
            </a:pPr>
            <a:r>
              <a:rPr sz="2973" i="1" baseline="8333" dirty="0">
                <a:latin typeface="Arial"/>
                <a:cs typeface="Arial"/>
              </a:rPr>
              <a:t>P</a:t>
            </a:r>
            <a:r>
              <a:rPr sz="1387" dirty="0">
                <a:latin typeface="Arial"/>
                <a:cs typeface="Arial"/>
              </a:rPr>
              <a:t>0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1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2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3  </a:t>
            </a:r>
            <a:r>
              <a:rPr sz="2973" spc="-73" baseline="8333" dirty="0">
                <a:latin typeface="Lucida Sans Unicode"/>
                <a:cs typeface="Lucida Sans Unicode"/>
              </a:rPr>
              <a:t>=</a:t>
            </a:r>
            <a:r>
              <a:rPr sz="2973" spc="-489" baseline="8333" dirty="0">
                <a:latin typeface="Lucida Sans Unicode"/>
                <a:cs typeface="Lucida Sans Unicode"/>
              </a:rPr>
              <a:t> </a:t>
            </a:r>
            <a:r>
              <a:rPr sz="2973" i="1" baseline="8333" dirty="0">
                <a:latin typeface="Arial"/>
                <a:cs typeface="Arial"/>
              </a:rPr>
              <a:t>Q</a:t>
            </a:r>
            <a:r>
              <a:rPr sz="1387" dirty="0">
                <a:latin typeface="Arial"/>
                <a:cs typeface="Arial"/>
              </a:rPr>
              <a:t>3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  <a:p>
            <a:pPr marL="75503">
              <a:lnSpc>
                <a:spcPts val="2378"/>
              </a:lnSpc>
              <a:defRPr/>
            </a:pPr>
            <a:r>
              <a:rPr sz="2973" i="1" baseline="8333" dirty="0">
                <a:latin typeface="Arial"/>
                <a:cs typeface="Arial"/>
              </a:rPr>
              <a:t>P</a:t>
            </a:r>
            <a:r>
              <a:rPr sz="1387" dirty="0">
                <a:latin typeface="Arial"/>
                <a:cs typeface="Arial"/>
              </a:rPr>
              <a:t>1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2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3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4  </a:t>
            </a:r>
            <a:r>
              <a:rPr sz="2973" spc="-73" baseline="8333" dirty="0">
                <a:latin typeface="Lucida Sans Unicode"/>
                <a:cs typeface="Lucida Sans Unicode"/>
              </a:rPr>
              <a:t>=</a:t>
            </a:r>
            <a:r>
              <a:rPr sz="2973" spc="-476" baseline="8333" dirty="0">
                <a:latin typeface="Lucida Sans Unicode"/>
                <a:cs typeface="Lucida Sans Unicode"/>
              </a:rPr>
              <a:t> </a:t>
            </a:r>
            <a:r>
              <a:rPr sz="2973" i="1" baseline="8333" dirty="0">
                <a:latin typeface="Arial"/>
                <a:cs typeface="Arial"/>
              </a:rPr>
              <a:t>Q</a:t>
            </a:r>
            <a:r>
              <a:rPr sz="1387" dirty="0">
                <a:latin typeface="Arial"/>
                <a:cs typeface="Arial"/>
              </a:rPr>
              <a:t>4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81850" y="5665788"/>
            <a:ext cx="1841500" cy="328612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75503">
              <a:spcBef>
                <a:spcPts val="188"/>
              </a:spcBef>
              <a:defRPr/>
            </a:pPr>
            <a:r>
              <a:rPr sz="2973" i="1" baseline="8333" dirty="0">
                <a:latin typeface="Arial"/>
                <a:cs typeface="Arial"/>
              </a:rPr>
              <a:t>P</a:t>
            </a:r>
            <a:r>
              <a:rPr sz="1387" dirty="0">
                <a:latin typeface="Arial"/>
                <a:cs typeface="Arial"/>
              </a:rPr>
              <a:t>0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1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2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3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4 </a:t>
            </a:r>
            <a:r>
              <a:rPr sz="2973" spc="-73" baseline="8333" dirty="0">
                <a:latin typeface="Lucida Sans Unicode"/>
                <a:cs typeface="Lucida Sans Unicode"/>
              </a:rPr>
              <a:t>=</a:t>
            </a:r>
            <a:r>
              <a:rPr sz="2973" spc="-386" baseline="8333" dirty="0">
                <a:latin typeface="Lucida Sans Unicode"/>
                <a:cs typeface="Lucida Sans Unicode"/>
              </a:rPr>
              <a:t> </a:t>
            </a:r>
            <a:r>
              <a:rPr sz="2973" i="1" baseline="8333" dirty="0">
                <a:latin typeface="Arial"/>
                <a:cs typeface="Arial"/>
              </a:rPr>
              <a:t>Q</a:t>
            </a:r>
            <a:r>
              <a:rPr sz="1387" dirty="0">
                <a:latin typeface="Arial"/>
                <a:cs typeface="Arial"/>
              </a:rPr>
              <a:t>4</a:t>
            </a:r>
            <a:r>
              <a:rPr sz="1387" i="1" dirty="0">
                <a:latin typeface="Lucida Sans"/>
                <a:cs typeface="Lucida Sans"/>
              </a:rPr>
              <a:t>,</a:t>
            </a:r>
            <a:r>
              <a:rPr sz="1387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</p:txBody>
      </p:sp>
      <p:sp>
        <p:nvSpPr>
          <p:cNvPr id="156707" name="object 35"/>
          <p:cNvSpPr>
            <a:spLocks/>
          </p:cNvSpPr>
          <p:nvPr/>
        </p:nvSpPr>
        <p:spPr bwMode="auto">
          <a:xfrm>
            <a:off x="279400" y="6065838"/>
            <a:ext cx="8680450" cy="0"/>
          </a:xfrm>
          <a:custGeom>
            <a:avLst/>
            <a:gdLst>
              <a:gd name="T0" fmla="*/ 0 w 4380865"/>
              <a:gd name="T1" fmla="*/ 4380699 w 438086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380865">
                <a:moveTo>
                  <a:pt x="0" y="0"/>
                </a:moveTo>
                <a:lnTo>
                  <a:pt x="4380699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708" name="object 36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709" name="object 37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710" name="object 38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object 39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DB6AA9BF-D3F7-407D-A048-27D8A55262D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40" name="object 40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7699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7705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6" name="object 10"/>
          <p:cNvSpPr>
            <a:spLocks/>
          </p:cNvSpPr>
          <p:nvPr/>
        </p:nvSpPr>
        <p:spPr bwMode="auto">
          <a:xfrm>
            <a:off x="177800" y="2019300"/>
            <a:ext cx="8785225" cy="414338"/>
          </a:xfrm>
          <a:custGeom>
            <a:avLst/>
            <a:gdLst>
              <a:gd name="T0" fmla="*/ 4381765 w 4432935"/>
              <a:gd name="T1" fmla="*/ 0 h 208915"/>
              <a:gd name="T2" fmla="*/ 50800 w 4432935"/>
              <a:gd name="T3" fmla="*/ 0 h 208915"/>
              <a:gd name="T4" fmla="*/ 31075 w 4432935"/>
              <a:gd name="T5" fmla="*/ 4008 h 208915"/>
              <a:gd name="T6" fmla="*/ 14922 w 4432935"/>
              <a:gd name="T7" fmla="*/ 14922 h 208915"/>
              <a:gd name="T8" fmla="*/ 4008 w 4432935"/>
              <a:gd name="T9" fmla="*/ 31075 h 208915"/>
              <a:gd name="T10" fmla="*/ 0 w 4432935"/>
              <a:gd name="T11" fmla="*/ 50800 h 208915"/>
              <a:gd name="T12" fmla="*/ 0 w 4432935"/>
              <a:gd name="T13" fmla="*/ 208860 h 208915"/>
              <a:gd name="T14" fmla="*/ 4432566 w 4432935"/>
              <a:gd name="T15" fmla="*/ 208860 h 208915"/>
              <a:gd name="T16" fmla="*/ 4432566 w 4432935"/>
              <a:gd name="T17" fmla="*/ 50800 h 208915"/>
              <a:gd name="T18" fmla="*/ 4428558 w 4432935"/>
              <a:gd name="T19" fmla="*/ 31075 h 208915"/>
              <a:gd name="T20" fmla="*/ 4417643 w 4432935"/>
              <a:gd name="T21" fmla="*/ 14922 h 208915"/>
              <a:gd name="T22" fmla="*/ 4401490 w 4432935"/>
              <a:gd name="T23" fmla="*/ 4008 h 208915"/>
              <a:gd name="T24" fmla="*/ 4381765 w 4432935"/>
              <a:gd name="T25" fmla="*/ 0 h 208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89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6" y="20886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5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07" name="object 11"/>
          <p:cNvSpPr>
            <a:spLocks noChangeArrowheads="1"/>
          </p:cNvSpPr>
          <p:nvPr/>
        </p:nvSpPr>
        <p:spPr bwMode="auto">
          <a:xfrm>
            <a:off x="177800" y="2408238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8" name="object 12"/>
          <p:cNvSpPr>
            <a:spLocks noChangeArrowheads="1"/>
          </p:cNvSpPr>
          <p:nvPr/>
        </p:nvSpPr>
        <p:spPr bwMode="auto">
          <a:xfrm>
            <a:off x="279400" y="528637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09" name="object 13"/>
          <p:cNvSpPr>
            <a:spLocks noChangeArrowheads="1"/>
          </p:cNvSpPr>
          <p:nvPr/>
        </p:nvSpPr>
        <p:spPr bwMode="auto">
          <a:xfrm>
            <a:off x="379413" y="5262563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10" name="object 14"/>
          <p:cNvSpPr>
            <a:spLocks noChangeArrowheads="1"/>
          </p:cNvSpPr>
          <p:nvPr/>
        </p:nvSpPr>
        <p:spPr bwMode="auto">
          <a:xfrm>
            <a:off x="8961438" y="2106613"/>
            <a:ext cx="101600" cy="31797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7711" name="object 15"/>
          <p:cNvSpPr>
            <a:spLocks/>
          </p:cNvSpPr>
          <p:nvPr/>
        </p:nvSpPr>
        <p:spPr bwMode="auto">
          <a:xfrm>
            <a:off x="990600" y="2588800"/>
            <a:ext cx="8785225" cy="2892425"/>
          </a:xfrm>
          <a:custGeom>
            <a:avLst/>
            <a:gdLst>
              <a:gd name="T0" fmla="*/ 4432566 w 4432935"/>
              <a:gd name="T1" fmla="*/ 0 h 1459230"/>
              <a:gd name="T2" fmla="*/ 0 w 4432935"/>
              <a:gd name="T3" fmla="*/ 0 h 1459230"/>
              <a:gd name="T4" fmla="*/ 0 w 4432935"/>
              <a:gd name="T5" fmla="*/ 1408411 h 1459230"/>
              <a:gd name="T6" fmla="*/ 4008 w 4432935"/>
              <a:gd name="T7" fmla="*/ 1428135 h 1459230"/>
              <a:gd name="T8" fmla="*/ 14922 w 4432935"/>
              <a:gd name="T9" fmla="*/ 1444288 h 1459230"/>
              <a:gd name="T10" fmla="*/ 31075 w 4432935"/>
              <a:gd name="T11" fmla="*/ 1455202 h 1459230"/>
              <a:gd name="T12" fmla="*/ 50800 w 4432935"/>
              <a:gd name="T13" fmla="*/ 1459211 h 1459230"/>
              <a:gd name="T14" fmla="*/ 4381765 w 4432935"/>
              <a:gd name="T15" fmla="*/ 1459211 h 1459230"/>
              <a:gd name="T16" fmla="*/ 4401490 w 4432935"/>
              <a:gd name="T17" fmla="*/ 1455202 h 1459230"/>
              <a:gd name="T18" fmla="*/ 4417643 w 4432935"/>
              <a:gd name="T19" fmla="*/ 1444288 h 1459230"/>
              <a:gd name="T20" fmla="*/ 4428558 w 4432935"/>
              <a:gd name="T21" fmla="*/ 1428135 h 1459230"/>
              <a:gd name="T22" fmla="*/ 4432566 w 4432935"/>
              <a:gd name="T23" fmla="*/ 1408411 h 1459230"/>
              <a:gd name="T24" fmla="*/ 4432566 w 4432935"/>
              <a:gd name="T25" fmla="*/ 0 h 1459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459230">
                <a:moveTo>
                  <a:pt x="4432566" y="0"/>
                </a:moveTo>
                <a:lnTo>
                  <a:pt x="0" y="0"/>
                </a:lnTo>
                <a:lnTo>
                  <a:pt x="0" y="1408411"/>
                </a:lnTo>
                <a:lnTo>
                  <a:pt x="4008" y="1428135"/>
                </a:lnTo>
                <a:lnTo>
                  <a:pt x="14922" y="1444288"/>
                </a:lnTo>
                <a:lnTo>
                  <a:pt x="31075" y="1455202"/>
                </a:lnTo>
                <a:lnTo>
                  <a:pt x="50800" y="1459211"/>
                </a:lnTo>
                <a:lnTo>
                  <a:pt x="4381765" y="1459211"/>
                </a:lnTo>
                <a:lnTo>
                  <a:pt x="4401490" y="1455202"/>
                </a:lnTo>
                <a:lnTo>
                  <a:pt x="4417643" y="1444288"/>
                </a:lnTo>
                <a:lnTo>
                  <a:pt x="4428558" y="1428135"/>
                </a:lnTo>
                <a:lnTo>
                  <a:pt x="4432566" y="1408411"/>
                </a:lnTo>
                <a:lnTo>
                  <a:pt x="4432566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2" name="object 16"/>
          <p:cNvSpPr>
            <a:spLocks/>
          </p:cNvSpPr>
          <p:nvPr/>
        </p:nvSpPr>
        <p:spPr bwMode="auto">
          <a:xfrm>
            <a:off x="8961438" y="2182813"/>
            <a:ext cx="0" cy="3143250"/>
          </a:xfrm>
          <a:custGeom>
            <a:avLst/>
            <a:gdLst>
              <a:gd name="T0" fmla="*/ 1585615 h 1586230"/>
              <a:gd name="T1" fmla="*/ 0 h 158623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86230">
                <a:moveTo>
                  <a:pt x="0" y="158561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3" name="object 17"/>
          <p:cNvSpPr>
            <a:spLocks/>
          </p:cNvSpPr>
          <p:nvPr/>
        </p:nvSpPr>
        <p:spPr bwMode="auto">
          <a:xfrm>
            <a:off x="8961438" y="21574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4" name="object 18"/>
          <p:cNvSpPr>
            <a:spLocks/>
          </p:cNvSpPr>
          <p:nvPr/>
        </p:nvSpPr>
        <p:spPr bwMode="auto">
          <a:xfrm>
            <a:off x="8961438" y="21320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5" name="object 19"/>
          <p:cNvSpPr>
            <a:spLocks/>
          </p:cNvSpPr>
          <p:nvPr/>
        </p:nvSpPr>
        <p:spPr bwMode="auto">
          <a:xfrm>
            <a:off x="8961438" y="21066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6" name="object 20"/>
          <p:cNvSpPr>
            <a:spLocks/>
          </p:cNvSpPr>
          <p:nvPr/>
        </p:nvSpPr>
        <p:spPr bwMode="auto">
          <a:xfrm>
            <a:off x="328613" y="3489325"/>
            <a:ext cx="8483600" cy="0"/>
          </a:xfrm>
          <a:custGeom>
            <a:avLst/>
            <a:gdLst>
              <a:gd name="T0" fmla="*/ 0 w 4281170"/>
              <a:gd name="T1" fmla="*/ 4280687 w 428117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281170">
                <a:moveTo>
                  <a:pt x="0" y="0"/>
                </a:moveTo>
                <a:lnTo>
                  <a:pt x="4280687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7" name="object 21"/>
          <p:cNvSpPr>
            <a:spLocks/>
          </p:cNvSpPr>
          <p:nvPr/>
        </p:nvSpPr>
        <p:spPr bwMode="auto">
          <a:xfrm>
            <a:off x="328613" y="3959225"/>
            <a:ext cx="8483600" cy="0"/>
          </a:xfrm>
          <a:custGeom>
            <a:avLst/>
            <a:gdLst>
              <a:gd name="T0" fmla="*/ 0 w 4281170"/>
              <a:gd name="T1" fmla="*/ 4280687 w 428117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281170">
                <a:moveTo>
                  <a:pt x="0" y="0"/>
                </a:moveTo>
                <a:lnTo>
                  <a:pt x="4280687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18" name="object 22"/>
          <p:cNvSpPr>
            <a:spLocks/>
          </p:cNvSpPr>
          <p:nvPr/>
        </p:nvSpPr>
        <p:spPr bwMode="auto">
          <a:xfrm>
            <a:off x="328613" y="4367213"/>
            <a:ext cx="8483600" cy="0"/>
          </a:xfrm>
          <a:custGeom>
            <a:avLst/>
            <a:gdLst>
              <a:gd name="T0" fmla="*/ 0 w 4281170"/>
              <a:gd name="T1" fmla="*/ 4280687 w 428117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281170">
                <a:moveTo>
                  <a:pt x="0" y="0"/>
                </a:moveTo>
                <a:lnTo>
                  <a:pt x="4280687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279400" y="2129724"/>
            <a:ext cx="8682038" cy="3095470"/>
          </a:xfrm>
          <a:prstGeom prst="rect">
            <a:avLst/>
          </a:prstGeom>
        </p:spPr>
        <p:txBody>
          <a:bodyPr wrap="square" lIns="0" tIns="12961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25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Example: Using the ‘Q’ Notation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Values of various interpolating polynomials at 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 were obtained in  an earlier example using the following </a:t>
            </a:r>
            <a:r>
              <a:rPr lang="en-US" altLang="en-US" sz="2100" dirty="0" smtClean="0">
                <a:latin typeface="Arial" panose="020B0604020202020204" pitchFamily="34" charset="0"/>
              </a:rPr>
              <a:t>data:</a:t>
            </a: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 </a:t>
            </a:r>
            <a:r>
              <a:rPr lang="en-US" altLang="en-US" sz="2100" i="1" dirty="0" smtClean="0">
                <a:latin typeface="Arial" panose="020B0604020202020204" pitchFamily="34" charset="0"/>
              </a:rPr>
              <a:t>      x</a:t>
            </a:r>
            <a:r>
              <a:rPr lang="en-US" altLang="en-US" sz="2100" i="1" dirty="0">
                <a:latin typeface="Arial" panose="020B0604020202020204" pitchFamily="34" charset="0"/>
              </a:rPr>
              <a:t>	</a:t>
            </a:r>
            <a:r>
              <a:rPr lang="en-US" altLang="en-US" sz="2100" i="1" dirty="0" smtClean="0">
                <a:latin typeface="Arial" panose="020B0604020202020204" pitchFamily="34" charset="0"/>
              </a:rPr>
              <a:t>   </a:t>
            </a:r>
            <a:r>
              <a:rPr lang="en-US" altLang="en-US" sz="2100" dirty="0" smtClean="0">
                <a:latin typeface="Arial" panose="020B0604020202020204" pitchFamily="34" charset="0"/>
              </a:rPr>
              <a:t>1.0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dirty="0" smtClean="0">
                <a:latin typeface="Arial" panose="020B0604020202020204" pitchFamily="34" charset="0"/>
              </a:rPr>
              <a:t>         1.3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dirty="0" smtClean="0">
                <a:latin typeface="Arial" panose="020B0604020202020204" pitchFamily="34" charset="0"/>
              </a:rPr>
              <a:t>    1.6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dirty="0" smtClean="0">
                <a:latin typeface="Arial" panose="020B0604020202020204" pitchFamily="34" charset="0"/>
              </a:rPr>
              <a:t>            1.9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dirty="0" smtClean="0">
                <a:latin typeface="Arial" panose="020B0604020202020204" pitchFamily="34" charset="0"/>
              </a:rPr>
              <a:t>        2.2</a:t>
            </a:r>
          </a:p>
          <a:p>
            <a:pPr>
              <a:lnSpc>
                <a:spcPct val="103000"/>
              </a:lnSpc>
              <a:spcBef>
                <a:spcPts val="688"/>
              </a:spcBef>
            </a:pPr>
            <a:r>
              <a:rPr lang="en-US" altLang="en-US" sz="2100" i="1" dirty="0">
                <a:latin typeface="Arial" panose="020B0604020202020204" pitchFamily="34" charset="0"/>
              </a:rPr>
              <a:t> </a:t>
            </a:r>
            <a:r>
              <a:rPr lang="en-US" altLang="en-US" sz="2100" i="1" dirty="0" smtClean="0">
                <a:latin typeface="Arial" panose="020B0604020202020204" pitchFamily="34" charset="0"/>
              </a:rPr>
              <a:t>     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 smtClean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Lucida Sans Unicode" panose="020B0602030504020204" pitchFamily="34" charset="0"/>
              </a:rPr>
              <a:t> </a:t>
            </a:r>
            <a:r>
              <a:rPr lang="en-US" altLang="en-US" sz="2100" dirty="0" smtClean="0">
                <a:latin typeface="Arial" panose="020B0604020202020204" pitchFamily="34" charset="0"/>
              </a:rPr>
              <a:t>0.7651977 0.6200860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dirty="0" smtClean="0">
                <a:latin typeface="Arial" panose="020B0604020202020204" pitchFamily="34" charset="0"/>
              </a:rPr>
              <a:t>  0.4554022  0.2818186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dirty="0" smtClean="0">
                <a:latin typeface="Arial" panose="020B0604020202020204" pitchFamily="34" charset="0"/>
              </a:rPr>
              <a:t>  0.1103623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>
              <a:spcBef>
                <a:spcPts val="63"/>
              </a:spcBef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US" altLang="en-US" sz="2100" dirty="0">
                <a:latin typeface="Arial" panose="020B0604020202020204" pitchFamily="34" charset="0"/>
              </a:rPr>
              <a:t>Apply Neville’s method to the data by constructing a recursive table in  the Q-notation array format.</a:t>
            </a:r>
          </a:p>
        </p:txBody>
      </p:sp>
      <p:sp>
        <p:nvSpPr>
          <p:cNvPr id="157720" name="object 24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21" name="object 25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722" name="object 26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46073D28-48DA-4369-97AE-C7E94633FDC9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8723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8729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30" name="object 10"/>
          <p:cNvSpPr>
            <a:spLocks/>
          </p:cNvSpPr>
          <p:nvPr/>
        </p:nvSpPr>
        <p:spPr bwMode="auto">
          <a:xfrm>
            <a:off x="177800" y="2309813"/>
            <a:ext cx="8785225" cy="411162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31" name="object 11"/>
          <p:cNvSpPr>
            <a:spLocks noChangeArrowheads="1"/>
          </p:cNvSpPr>
          <p:nvPr/>
        </p:nvSpPr>
        <p:spPr bwMode="auto">
          <a:xfrm>
            <a:off x="177800" y="2693988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32" name="object 12"/>
          <p:cNvSpPr>
            <a:spLocks noChangeArrowheads="1"/>
          </p:cNvSpPr>
          <p:nvPr/>
        </p:nvSpPr>
        <p:spPr bwMode="auto">
          <a:xfrm>
            <a:off x="279400" y="485298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33" name="object 13"/>
          <p:cNvSpPr>
            <a:spLocks noChangeArrowheads="1"/>
          </p:cNvSpPr>
          <p:nvPr/>
        </p:nvSpPr>
        <p:spPr bwMode="auto">
          <a:xfrm>
            <a:off x="379413" y="482758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34" name="object 14"/>
          <p:cNvSpPr>
            <a:spLocks noChangeArrowheads="1"/>
          </p:cNvSpPr>
          <p:nvPr/>
        </p:nvSpPr>
        <p:spPr bwMode="auto">
          <a:xfrm>
            <a:off x="8961438" y="2397125"/>
            <a:ext cx="101600" cy="24558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35" name="object 15"/>
          <p:cNvSpPr>
            <a:spLocks/>
          </p:cNvSpPr>
          <p:nvPr/>
        </p:nvSpPr>
        <p:spPr bwMode="auto">
          <a:xfrm>
            <a:off x="177800" y="2781300"/>
            <a:ext cx="8785225" cy="2173288"/>
          </a:xfrm>
          <a:custGeom>
            <a:avLst/>
            <a:gdLst>
              <a:gd name="T0" fmla="*/ 4432566 w 4432935"/>
              <a:gd name="T1" fmla="*/ 0 h 1096010"/>
              <a:gd name="T2" fmla="*/ 0 w 4432935"/>
              <a:gd name="T3" fmla="*/ 0 h 1096010"/>
              <a:gd name="T4" fmla="*/ 0 w 4432935"/>
              <a:gd name="T5" fmla="*/ 1045151 h 1096010"/>
              <a:gd name="T6" fmla="*/ 4008 w 4432935"/>
              <a:gd name="T7" fmla="*/ 1064876 h 1096010"/>
              <a:gd name="T8" fmla="*/ 14922 w 4432935"/>
              <a:gd name="T9" fmla="*/ 1081029 h 1096010"/>
              <a:gd name="T10" fmla="*/ 31075 w 4432935"/>
              <a:gd name="T11" fmla="*/ 1091943 h 1096010"/>
              <a:gd name="T12" fmla="*/ 50800 w 4432935"/>
              <a:gd name="T13" fmla="*/ 1095952 h 1096010"/>
              <a:gd name="T14" fmla="*/ 4381765 w 4432935"/>
              <a:gd name="T15" fmla="*/ 1095952 h 1096010"/>
              <a:gd name="T16" fmla="*/ 4401490 w 4432935"/>
              <a:gd name="T17" fmla="*/ 1091943 h 1096010"/>
              <a:gd name="T18" fmla="*/ 4417643 w 4432935"/>
              <a:gd name="T19" fmla="*/ 1081029 h 1096010"/>
              <a:gd name="T20" fmla="*/ 4428558 w 4432935"/>
              <a:gd name="T21" fmla="*/ 1064876 h 1096010"/>
              <a:gd name="T22" fmla="*/ 4432566 w 4432935"/>
              <a:gd name="T23" fmla="*/ 1045151 h 1096010"/>
              <a:gd name="T24" fmla="*/ 4432566 w 4432935"/>
              <a:gd name="T25" fmla="*/ 0 h 1096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096010">
                <a:moveTo>
                  <a:pt x="4432566" y="0"/>
                </a:moveTo>
                <a:lnTo>
                  <a:pt x="0" y="0"/>
                </a:lnTo>
                <a:lnTo>
                  <a:pt x="0" y="1045151"/>
                </a:lnTo>
                <a:lnTo>
                  <a:pt x="4008" y="1064876"/>
                </a:lnTo>
                <a:lnTo>
                  <a:pt x="14922" y="1081029"/>
                </a:lnTo>
                <a:lnTo>
                  <a:pt x="31075" y="1091943"/>
                </a:lnTo>
                <a:lnTo>
                  <a:pt x="50800" y="1095952"/>
                </a:lnTo>
                <a:lnTo>
                  <a:pt x="4381765" y="1095952"/>
                </a:lnTo>
                <a:lnTo>
                  <a:pt x="4401490" y="1091943"/>
                </a:lnTo>
                <a:lnTo>
                  <a:pt x="4417643" y="1081029"/>
                </a:lnTo>
                <a:lnTo>
                  <a:pt x="4428558" y="1064876"/>
                </a:lnTo>
                <a:lnTo>
                  <a:pt x="4432566" y="1045151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36" name="object 16"/>
          <p:cNvSpPr>
            <a:spLocks/>
          </p:cNvSpPr>
          <p:nvPr/>
        </p:nvSpPr>
        <p:spPr bwMode="auto">
          <a:xfrm>
            <a:off x="8961438" y="2471738"/>
            <a:ext cx="0" cy="2420937"/>
          </a:xfrm>
          <a:custGeom>
            <a:avLst/>
            <a:gdLst>
              <a:gd name="T0" fmla="*/ 1220533 h 1221105"/>
              <a:gd name="T1" fmla="*/ 0 h 122110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21105">
                <a:moveTo>
                  <a:pt x="0" y="122053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37" name="object 17"/>
          <p:cNvSpPr>
            <a:spLocks/>
          </p:cNvSpPr>
          <p:nvPr/>
        </p:nvSpPr>
        <p:spPr bwMode="auto">
          <a:xfrm>
            <a:off x="8961438" y="2446338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38" name="object 18"/>
          <p:cNvSpPr>
            <a:spLocks/>
          </p:cNvSpPr>
          <p:nvPr/>
        </p:nvSpPr>
        <p:spPr bwMode="auto">
          <a:xfrm>
            <a:off x="8961438" y="2422525"/>
            <a:ext cx="0" cy="23813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39" name="object 19"/>
          <p:cNvSpPr>
            <a:spLocks/>
          </p:cNvSpPr>
          <p:nvPr/>
        </p:nvSpPr>
        <p:spPr bwMode="auto">
          <a:xfrm>
            <a:off x="8961438" y="2397125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40" name="object 20"/>
          <p:cNvSpPr>
            <a:spLocks noChangeArrowheads="1"/>
          </p:cNvSpPr>
          <p:nvPr/>
        </p:nvSpPr>
        <p:spPr bwMode="auto">
          <a:xfrm>
            <a:off x="538163" y="2870200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8741" name="object 21"/>
          <p:cNvSpPr>
            <a:spLocks noChangeArrowheads="1"/>
          </p:cNvSpPr>
          <p:nvPr/>
        </p:nvSpPr>
        <p:spPr bwMode="auto">
          <a:xfrm>
            <a:off x="538163" y="3968750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object 22"/>
          <p:cNvSpPr txBox="1"/>
          <p:nvPr/>
        </p:nvSpPr>
        <p:spPr>
          <a:xfrm>
            <a:off x="735013" y="2224512"/>
            <a:ext cx="8226425" cy="2713038"/>
          </a:xfrm>
          <a:prstGeom prst="rect">
            <a:avLst/>
          </a:prstGeom>
        </p:spPr>
        <p:txBody>
          <a:bodyPr lIns="0" tIns="119543" rIns="0" bIns="0">
            <a:spAutoFit/>
          </a:bodyPr>
          <a:lstStyle>
            <a:lvl1pPr marL="492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938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Solution (1/6)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 algn="just"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Let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0,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1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3,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6,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9, and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4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2, then 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0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3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9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and 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4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0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These are the five polynomials of degree zero (constants) that  approximate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  <a:r>
              <a:rPr lang="en-US" altLang="en-US" sz="2100" dirty="0">
                <a:latin typeface="Arial" panose="020B0604020202020204" pitchFamily="34" charset="0"/>
              </a:rPr>
              <a:t>, and are the same as data given in the  example table.</a:t>
            </a:r>
          </a:p>
        </p:txBody>
      </p:sp>
      <p:sp>
        <p:nvSpPr>
          <p:cNvPr id="158743" name="object 23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44" name="object 24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745" name="object 25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DB7C5850-E806-42AB-B2C9-B35B53C2B331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59747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59753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54" name="object 10"/>
          <p:cNvSpPr>
            <a:spLocks/>
          </p:cNvSpPr>
          <p:nvPr/>
        </p:nvSpPr>
        <p:spPr bwMode="auto">
          <a:xfrm>
            <a:off x="177800" y="1892300"/>
            <a:ext cx="8785225" cy="411163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55" name="object 11"/>
          <p:cNvSpPr>
            <a:spLocks noChangeArrowheads="1"/>
          </p:cNvSpPr>
          <p:nvPr/>
        </p:nvSpPr>
        <p:spPr bwMode="auto">
          <a:xfrm>
            <a:off x="177800" y="2278063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56" name="object 12"/>
          <p:cNvSpPr>
            <a:spLocks noChangeArrowheads="1"/>
          </p:cNvSpPr>
          <p:nvPr/>
        </p:nvSpPr>
        <p:spPr bwMode="auto">
          <a:xfrm>
            <a:off x="279400" y="547687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57" name="object 13"/>
          <p:cNvSpPr>
            <a:spLocks noChangeArrowheads="1"/>
          </p:cNvSpPr>
          <p:nvPr/>
        </p:nvSpPr>
        <p:spPr bwMode="auto">
          <a:xfrm>
            <a:off x="379413" y="5453063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58" name="object 14"/>
          <p:cNvSpPr>
            <a:spLocks noChangeArrowheads="1"/>
          </p:cNvSpPr>
          <p:nvPr/>
        </p:nvSpPr>
        <p:spPr bwMode="auto">
          <a:xfrm>
            <a:off x="8961438" y="1981200"/>
            <a:ext cx="101600" cy="34956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9759" name="object 15"/>
          <p:cNvSpPr>
            <a:spLocks/>
          </p:cNvSpPr>
          <p:nvPr/>
        </p:nvSpPr>
        <p:spPr bwMode="auto">
          <a:xfrm>
            <a:off x="177800" y="2365375"/>
            <a:ext cx="8785225" cy="3213100"/>
          </a:xfrm>
          <a:custGeom>
            <a:avLst/>
            <a:gdLst>
              <a:gd name="T0" fmla="*/ 4432566 w 4432935"/>
              <a:gd name="T1" fmla="*/ 0 h 1621155"/>
              <a:gd name="T2" fmla="*/ 0 w 4432935"/>
              <a:gd name="T3" fmla="*/ 0 h 1621155"/>
              <a:gd name="T4" fmla="*/ 0 w 4432935"/>
              <a:gd name="T5" fmla="*/ 1570316 h 1621155"/>
              <a:gd name="T6" fmla="*/ 4008 w 4432935"/>
              <a:gd name="T7" fmla="*/ 1590041 h 1621155"/>
              <a:gd name="T8" fmla="*/ 14922 w 4432935"/>
              <a:gd name="T9" fmla="*/ 1606194 h 1621155"/>
              <a:gd name="T10" fmla="*/ 31075 w 4432935"/>
              <a:gd name="T11" fmla="*/ 1617108 h 1621155"/>
              <a:gd name="T12" fmla="*/ 50800 w 4432935"/>
              <a:gd name="T13" fmla="*/ 1621117 h 1621155"/>
              <a:gd name="T14" fmla="*/ 4381765 w 4432935"/>
              <a:gd name="T15" fmla="*/ 1621117 h 1621155"/>
              <a:gd name="T16" fmla="*/ 4401490 w 4432935"/>
              <a:gd name="T17" fmla="*/ 1617108 h 1621155"/>
              <a:gd name="T18" fmla="*/ 4417643 w 4432935"/>
              <a:gd name="T19" fmla="*/ 1606194 h 1621155"/>
              <a:gd name="T20" fmla="*/ 4428558 w 4432935"/>
              <a:gd name="T21" fmla="*/ 1590041 h 1621155"/>
              <a:gd name="T22" fmla="*/ 4432566 w 4432935"/>
              <a:gd name="T23" fmla="*/ 1570316 h 1621155"/>
              <a:gd name="T24" fmla="*/ 4432566 w 4432935"/>
              <a:gd name="T25" fmla="*/ 0 h 162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621155">
                <a:moveTo>
                  <a:pt x="4432566" y="0"/>
                </a:moveTo>
                <a:lnTo>
                  <a:pt x="0" y="0"/>
                </a:lnTo>
                <a:lnTo>
                  <a:pt x="0" y="1570316"/>
                </a:lnTo>
                <a:lnTo>
                  <a:pt x="4008" y="1590041"/>
                </a:lnTo>
                <a:lnTo>
                  <a:pt x="14922" y="1606194"/>
                </a:lnTo>
                <a:lnTo>
                  <a:pt x="31075" y="1617108"/>
                </a:lnTo>
                <a:lnTo>
                  <a:pt x="50800" y="1621117"/>
                </a:lnTo>
                <a:lnTo>
                  <a:pt x="4381765" y="1621117"/>
                </a:lnTo>
                <a:lnTo>
                  <a:pt x="4401490" y="1617108"/>
                </a:lnTo>
                <a:lnTo>
                  <a:pt x="4417643" y="1606194"/>
                </a:lnTo>
                <a:lnTo>
                  <a:pt x="4428558" y="1590041"/>
                </a:lnTo>
                <a:lnTo>
                  <a:pt x="4432566" y="1570316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60" name="object 16"/>
          <p:cNvSpPr>
            <a:spLocks/>
          </p:cNvSpPr>
          <p:nvPr/>
        </p:nvSpPr>
        <p:spPr bwMode="auto">
          <a:xfrm>
            <a:off x="8961438" y="2055813"/>
            <a:ext cx="0" cy="3460750"/>
          </a:xfrm>
          <a:custGeom>
            <a:avLst/>
            <a:gdLst>
              <a:gd name="T0" fmla="*/ 1745698 h 1746250"/>
              <a:gd name="T1" fmla="*/ 0 h 17462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746250">
                <a:moveTo>
                  <a:pt x="0" y="174569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61" name="object 17"/>
          <p:cNvSpPr>
            <a:spLocks/>
          </p:cNvSpPr>
          <p:nvPr/>
        </p:nvSpPr>
        <p:spPr bwMode="auto">
          <a:xfrm>
            <a:off x="8961438" y="20304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62" name="object 18"/>
          <p:cNvSpPr>
            <a:spLocks/>
          </p:cNvSpPr>
          <p:nvPr/>
        </p:nvSpPr>
        <p:spPr bwMode="auto">
          <a:xfrm>
            <a:off x="8961438" y="20050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63" name="object 19"/>
          <p:cNvSpPr>
            <a:spLocks/>
          </p:cNvSpPr>
          <p:nvPr/>
        </p:nvSpPr>
        <p:spPr bwMode="auto">
          <a:xfrm>
            <a:off x="8961438" y="19796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77800" y="1757363"/>
            <a:ext cx="7162800" cy="922337"/>
          </a:xfrm>
          <a:prstGeom prst="rect">
            <a:avLst/>
          </a:prstGeom>
        </p:spPr>
        <p:txBody>
          <a:bodyPr lIns="0" tIns="130868" rIns="0" bIns="0">
            <a:spAutoFit/>
          </a:bodyPr>
          <a:lstStyle/>
          <a:p>
            <a:pPr marL="100670">
              <a:spcBef>
                <a:spcPts val="1030"/>
              </a:spcBef>
              <a:defRPr/>
            </a:pP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2378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(2/6)</a:t>
            </a:r>
            <a:endParaRPr sz="2378">
              <a:latin typeface="Arial"/>
              <a:cs typeface="Arial"/>
            </a:endParaRPr>
          </a:p>
          <a:p>
            <a:pPr marL="100670">
              <a:spcBef>
                <a:spcPts val="743"/>
              </a:spcBef>
              <a:defRPr/>
            </a:pPr>
            <a:r>
              <a:rPr sz="2180" spc="-10" dirty="0">
                <a:latin typeface="Arial"/>
                <a:cs typeface="Arial"/>
              </a:rPr>
              <a:t>Calculating the </a:t>
            </a:r>
            <a:r>
              <a:rPr sz="2180" spc="-20" dirty="0">
                <a:latin typeface="Arial"/>
                <a:cs typeface="Arial"/>
              </a:rPr>
              <a:t>first-degree approximation </a:t>
            </a:r>
            <a:r>
              <a:rPr sz="2180" i="1" spc="10" dirty="0">
                <a:latin typeface="Arial"/>
                <a:cs typeface="Arial"/>
              </a:rPr>
              <a:t>Q</a:t>
            </a:r>
            <a:r>
              <a:rPr sz="2378" spc="14" baseline="-13888" dirty="0">
                <a:latin typeface="Arial"/>
                <a:cs typeface="Arial"/>
              </a:rPr>
              <a:t>1</a:t>
            </a:r>
            <a:r>
              <a:rPr sz="2378" i="1" spc="14" baseline="-13888" dirty="0">
                <a:latin typeface="Sitka Text"/>
                <a:cs typeface="Sitka Text"/>
              </a:rPr>
              <a:t>,</a:t>
            </a:r>
            <a:r>
              <a:rPr sz="2378" spc="14" baseline="-13888" dirty="0">
                <a:latin typeface="Arial"/>
                <a:cs typeface="Arial"/>
              </a:rPr>
              <a:t>1</a:t>
            </a:r>
            <a:r>
              <a:rPr sz="2180" spc="10" dirty="0">
                <a:latin typeface="Lucida Sans Unicode"/>
                <a:cs typeface="Lucida Sans Unicode"/>
              </a:rPr>
              <a:t>(</a:t>
            </a:r>
            <a:r>
              <a:rPr sz="2180" spc="10" dirty="0">
                <a:latin typeface="Arial"/>
                <a:cs typeface="Arial"/>
              </a:rPr>
              <a:t>1</a:t>
            </a:r>
            <a:r>
              <a:rPr sz="2180" i="1" spc="10" dirty="0">
                <a:latin typeface="Verdana"/>
                <a:cs typeface="Verdana"/>
              </a:rPr>
              <a:t>.</a:t>
            </a:r>
            <a:r>
              <a:rPr sz="2180" spc="10" dirty="0">
                <a:latin typeface="Arial"/>
                <a:cs typeface="Arial"/>
              </a:rPr>
              <a:t>5</a:t>
            </a:r>
            <a:r>
              <a:rPr sz="2180" spc="10" dirty="0">
                <a:latin typeface="Lucida Sans Unicode"/>
                <a:cs typeface="Lucida Sans Unicode"/>
              </a:rPr>
              <a:t>)</a:t>
            </a:r>
            <a:r>
              <a:rPr sz="2180" spc="-10" dirty="0">
                <a:latin typeface="Lucida Sans Unicode"/>
                <a:cs typeface="Lucida Sans Unicode"/>
              </a:rPr>
              <a:t> </a:t>
            </a:r>
            <a:r>
              <a:rPr sz="2180" spc="-30" dirty="0">
                <a:latin typeface="Arial"/>
                <a:cs typeface="Arial"/>
              </a:rPr>
              <a:t>gives</a:t>
            </a:r>
            <a:endParaRPr sz="2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68463" y="3109913"/>
            <a:ext cx="4778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Q</a:t>
            </a:r>
            <a:r>
              <a:rPr sz="2378" spc="-14" baseline="-13888" dirty="0">
                <a:latin typeface="Arial"/>
                <a:cs typeface="Arial"/>
              </a:rPr>
              <a:t>1</a:t>
            </a:r>
            <a:endParaRPr sz="2378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4700" y="3232150"/>
            <a:ext cx="222250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9438" y="3298825"/>
            <a:ext cx="9985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78050" y="2916238"/>
            <a:ext cx="5106988" cy="1306512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3200" baseline="-38000">
                <a:latin typeface="Lucida Sans Unicode" panose="020B0602030504020204" pitchFamily="34" charset="0"/>
              </a:rPr>
              <a:t>(</a:t>
            </a:r>
            <a:r>
              <a:rPr lang="en-US" altLang="en-US" sz="3200" baseline="-38000">
                <a:latin typeface="Arial" panose="020B0604020202020204" pitchFamily="34" charset="0"/>
              </a:rPr>
              <a:t>1</a:t>
            </a:r>
            <a:r>
              <a:rPr lang="en-US" altLang="en-US" sz="3200" i="1" baseline="-38000"/>
              <a:t>.</a:t>
            </a:r>
            <a:r>
              <a:rPr lang="en-US" altLang="en-US" sz="3200" baseline="-38000">
                <a:latin typeface="Arial" panose="020B0604020202020204" pitchFamily="34" charset="0"/>
              </a:rPr>
              <a:t>5</a:t>
            </a:r>
            <a:r>
              <a:rPr lang="en-US" altLang="en-US" sz="3200" baseline="-38000">
                <a:latin typeface="Lucida Sans Unicode" panose="020B0602030504020204" pitchFamily="34" charset="0"/>
              </a:rPr>
              <a:t>) = </a:t>
            </a: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i="1" u="sng">
                <a:latin typeface="Arial" panose="020B0604020202020204" pitchFamily="34" charset="0"/>
              </a:rPr>
              <a:t>x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u="sng" baseline="-14000">
                <a:latin typeface="Arial" panose="020B0604020202020204" pitchFamily="34" charset="0"/>
              </a:rPr>
              <a:t>0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r>
              <a:rPr lang="en-US" altLang="en-US" sz="2100" i="1" u="sng">
                <a:latin typeface="Arial" panose="020B0604020202020204" pitchFamily="34" charset="0"/>
              </a:rPr>
              <a:t>Q</a:t>
            </a:r>
            <a:r>
              <a:rPr lang="en-US" altLang="en-US" sz="2300" u="sng" baseline="-14000">
                <a:latin typeface="Arial" panose="020B0604020202020204" pitchFamily="34" charset="0"/>
              </a:rPr>
              <a:t>1</a:t>
            </a:r>
            <a:r>
              <a:rPr lang="en-US" altLang="en-US" sz="2300" i="1" u="sng" baseline="-14000">
                <a:latin typeface="Sitka Text" pitchFamily="2" charset="0"/>
              </a:rPr>
              <a:t>,</a:t>
            </a:r>
            <a:r>
              <a:rPr lang="en-US" altLang="en-US" sz="2300" u="sng" baseline="-14000">
                <a:latin typeface="Arial" panose="020B0604020202020204" pitchFamily="34" charset="0"/>
              </a:rPr>
              <a:t>0 </a:t>
            </a:r>
            <a:r>
              <a:rPr lang="en-US" altLang="en-US" sz="2100" u="sng">
                <a:latin typeface="Lucida Sans Unicode" panose="020B0602030504020204" pitchFamily="34" charset="0"/>
              </a:rPr>
              <a:t>− (</a:t>
            </a:r>
            <a:r>
              <a:rPr lang="en-US" altLang="en-US" sz="2100" i="1" u="sng">
                <a:latin typeface="Arial" panose="020B0604020202020204" pitchFamily="34" charset="0"/>
              </a:rPr>
              <a:t>x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i="1" u="sng">
                <a:latin typeface="Arial" panose="020B0604020202020204" pitchFamily="34" charset="0"/>
              </a:rPr>
              <a:t>x</a:t>
            </a:r>
            <a:r>
              <a:rPr lang="en-US" altLang="en-US" sz="2300" u="sng" baseline="-14000">
                <a:latin typeface="Arial" panose="020B0604020202020204" pitchFamily="34" charset="0"/>
              </a:rPr>
              <a:t>1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r>
              <a:rPr lang="en-US" altLang="en-US" sz="2100" i="1" u="sng">
                <a:latin typeface="Arial" panose="020B0604020202020204" pitchFamily="34" charset="0"/>
              </a:rPr>
              <a:t>Q</a:t>
            </a:r>
            <a:r>
              <a:rPr lang="en-US" altLang="en-US" sz="2300" u="sng" baseline="-14000">
                <a:latin typeface="Arial" panose="020B0604020202020204" pitchFamily="34" charset="0"/>
              </a:rPr>
              <a:t>0</a:t>
            </a:r>
            <a:r>
              <a:rPr lang="en-US" altLang="en-US" sz="2300" i="1" u="sng" baseline="-14000">
                <a:latin typeface="Sitka Text" pitchFamily="2" charset="0"/>
              </a:rPr>
              <a:t>,</a:t>
            </a:r>
            <a:r>
              <a:rPr lang="en-US" altLang="en-US" sz="2300" u="sng" baseline="-14000">
                <a:latin typeface="Arial" panose="020B0604020202020204" pitchFamily="34" charset="0"/>
              </a:rPr>
              <a:t>0</a:t>
            </a:r>
            <a:endParaRPr lang="en-US" altLang="en-US" sz="2300" baseline="-14000">
              <a:latin typeface="Arial" panose="020B0604020202020204" pitchFamily="34" charset="0"/>
            </a:endParaRPr>
          </a:p>
          <a:p>
            <a:pPr>
              <a:lnSpc>
                <a:spcPts val="2075"/>
              </a:lnSpc>
              <a:spcBef>
                <a:spcPts val="3225"/>
              </a:spcBef>
            </a:pP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r>
              <a:rPr lang="en-US" altLang="en-US" sz="2100" i="1" u="sng">
                <a:latin typeface="Arial" panose="020B0604020202020204" pitchFamily="34" charset="0"/>
              </a:rPr>
              <a:t>Q</a:t>
            </a:r>
            <a:r>
              <a:rPr lang="en-US" altLang="en-US" sz="2300" u="sng" baseline="-14000">
                <a:latin typeface="Arial" panose="020B0604020202020204" pitchFamily="34" charset="0"/>
              </a:rPr>
              <a:t>1</a:t>
            </a:r>
            <a:r>
              <a:rPr lang="en-US" altLang="en-US" sz="2300" i="1" u="sng" baseline="-14000">
                <a:latin typeface="Sitka Text" pitchFamily="2" charset="0"/>
              </a:rPr>
              <a:t>,</a:t>
            </a:r>
            <a:r>
              <a:rPr lang="en-US" altLang="en-US" sz="2300" u="sng" baseline="-14000">
                <a:latin typeface="Arial" panose="020B0604020202020204" pitchFamily="34" charset="0"/>
              </a:rPr>
              <a:t>0 </a:t>
            </a:r>
            <a:r>
              <a:rPr lang="en-US" altLang="en-US" sz="2100" u="sng">
                <a:latin typeface="Lucida Sans Unicode" panose="020B0602030504020204" pitchFamily="34" charset="0"/>
              </a:rPr>
              <a:t>− 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3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r>
              <a:rPr lang="en-US" altLang="en-US" sz="2100" i="1" u="sng">
                <a:latin typeface="Arial" panose="020B0604020202020204" pitchFamily="34" charset="0"/>
              </a:rPr>
              <a:t>Q</a:t>
            </a:r>
            <a:r>
              <a:rPr lang="en-US" altLang="en-US" sz="2300" u="sng" baseline="-14000">
                <a:latin typeface="Arial" panose="020B0604020202020204" pitchFamily="34" charset="0"/>
              </a:rPr>
              <a:t>0</a:t>
            </a:r>
            <a:r>
              <a:rPr lang="en-US" altLang="en-US" sz="2300" i="1" u="sng" baseline="-14000">
                <a:latin typeface="Sitka Text" pitchFamily="2" charset="0"/>
              </a:rPr>
              <a:t>,</a:t>
            </a:r>
            <a:r>
              <a:rPr lang="en-US" altLang="en-US" sz="2300" u="sng" baseline="-14000">
                <a:latin typeface="Arial" panose="020B0604020202020204" pitchFamily="34" charset="0"/>
              </a:rPr>
              <a:t>0</a:t>
            </a:r>
            <a:endParaRPr lang="en-US" altLang="en-US" sz="2300" baseline="-14000">
              <a:latin typeface="Arial" panose="020B0604020202020204" pitchFamily="34" charset="0"/>
            </a:endParaRPr>
          </a:p>
          <a:p>
            <a:pPr>
              <a:lnSpc>
                <a:spcPts val="2075"/>
              </a:lnSpc>
            </a:pPr>
            <a:r>
              <a:rPr lang="en-US" altLang="en-US" sz="2100">
                <a:latin typeface="Lucida Sans Unicode" panose="020B0602030504020204" pitchFamily="34" charset="0"/>
              </a:rPr>
              <a:t>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657724" y="4040188"/>
            <a:ext cx="1666875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898775" y="4554538"/>
            <a:ext cx="265113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59" dirty="0">
                <a:latin typeface="Lucida Sans Unicode"/>
                <a:cs typeface="Lucida Sans Unicode"/>
              </a:rPr>
              <a:t>=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4850" y="4398964"/>
            <a:ext cx="417195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6200860</a:t>
            </a:r>
            <a:r>
              <a:rPr lang="en-US" altLang="en-US" sz="2100" dirty="0">
                <a:latin typeface="Lucida Sans Unicode" panose="020B0602030504020204" pitchFamily="34" charset="0"/>
              </a:rPr>
              <a:t>) − 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7651977</a:t>
            </a:r>
            <a:r>
              <a:rPr lang="en-US" altLang="en-US" sz="2100" dirty="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159772" name="object 28"/>
          <p:cNvSpPr>
            <a:spLocks/>
          </p:cNvSpPr>
          <p:nvPr/>
        </p:nvSpPr>
        <p:spPr bwMode="auto">
          <a:xfrm>
            <a:off x="3244850" y="4786313"/>
            <a:ext cx="4121150" cy="0"/>
          </a:xfrm>
          <a:custGeom>
            <a:avLst/>
            <a:gdLst>
              <a:gd name="T0" fmla="*/ 0 w 2079625"/>
              <a:gd name="T1" fmla="*/ 2079396 w 20796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079625">
                <a:moveTo>
                  <a:pt x="0" y="0"/>
                </a:moveTo>
                <a:lnTo>
                  <a:pt x="2079396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 txBox="1"/>
          <p:nvPr/>
        </p:nvSpPr>
        <p:spPr>
          <a:xfrm>
            <a:off x="5089525" y="4743450"/>
            <a:ext cx="4318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3</a:t>
            </a:r>
            <a:endParaRPr sz="218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98775" y="5087938"/>
            <a:ext cx="16383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178" dirty="0">
                <a:latin typeface="Lucida Sans Unicode"/>
                <a:cs typeface="Lucida Sans Unicode"/>
              </a:rPr>
              <a:t> </a:t>
            </a:r>
            <a:r>
              <a:rPr sz="2180" spc="-40" dirty="0">
                <a:latin typeface="Arial"/>
                <a:cs typeface="Arial"/>
              </a:rPr>
              <a:t>0</a:t>
            </a:r>
            <a:r>
              <a:rPr sz="2180" i="1" spc="-40" dirty="0">
                <a:latin typeface="Verdana"/>
                <a:cs typeface="Verdana"/>
              </a:rPr>
              <a:t>.</a:t>
            </a:r>
            <a:r>
              <a:rPr sz="2180" spc="-40" dirty="0">
                <a:latin typeface="Arial"/>
                <a:cs typeface="Arial"/>
              </a:rPr>
              <a:t>5233449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9775" name="object 31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76" name="object 32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777" name="object 33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object 34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3C4A94C9-2176-445D-B3AE-757D61D0583A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5" name="object 35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0402FC-BDF9-48A8-9C0B-42C9C653EF70}" type="slidenum">
              <a:rPr lang="ar-SA" altLang="id-ID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id-ID" sz="1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b="1" dirty="0" err="1" smtClean="0">
                <a:solidFill>
                  <a:srgbClr val="FF0000"/>
                </a:solidFill>
              </a:rPr>
              <a:t>Masalah</a:t>
            </a:r>
            <a:r>
              <a:rPr lang="en-US" altLang="id-ID" b="1" dirty="0" smtClean="0">
                <a:solidFill>
                  <a:srgbClr val="FF0000"/>
                </a:solidFill>
              </a:rPr>
              <a:t> </a:t>
            </a:r>
            <a:r>
              <a:rPr lang="en-US" altLang="id-ID" b="1" dirty="0" err="1" smtClean="0">
                <a:solidFill>
                  <a:srgbClr val="FF0000"/>
                </a:solidFill>
              </a:rPr>
              <a:t>Interpolasi</a:t>
            </a:r>
            <a:endParaRPr lang="en-US" altLang="id-ID" b="1" dirty="0" smtClean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1383" y="1567656"/>
            <a:ext cx="8077200" cy="4530725"/>
          </a:xfrm>
          <a:solidFill>
            <a:srgbClr val="FFFF66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/>
              <a:t>   </a:t>
            </a:r>
            <a:r>
              <a:rPr lang="en-US" altLang="id-ID" sz="2400" dirty="0" err="1" smtClean="0"/>
              <a:t>Diberikan</a:t>
            </a:r>
            <a:r>
              <a:rPr lang="en-US" altLang="id-ID" sz="2400" dirty="0" smtClean="0"/>
              <a:t> 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smtClean="0"/>
              <a:t>n+1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himpunan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400" dirty="0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Tentukan</a:t>
            </a:r>
            <a:r>
              <a:rPr lang="en-US" altLang="id-ID" sz="2400" dirty="0" smtClean="0">
                <a:solidFill>
                  <a:srgbClr val="0000FF"/>
                </a:solidFill>
              </a:rPr>
              <a:t> polynomial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derajat</a:t>
            </a:r>
            <a:r>
              <a:rPr lang="en-US" altLang="id-ID" sz="2400" dirty="0" smtClean="0">
                <a:solidFill>
                  <a:srgbClr val="0000FF"/>
                </a:solidFill>
              </a:rPr>
              <a:t>  </a:t>
            </a:r>
            <a:r>
              <a:rPr lang="en-US" altLang="id-ID" sz="2400" dirty="0" smtClean="0"/>
              <a:t>n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yaitu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yang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melalui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semua</a:t>
            </a:r>
            <a:r>
              <a:rPr lang="en-US" altLang="id-ID" sz="2400" dirty="0" smtClean="0">
                <a:solidFill>
                  <a:srgbClr val="0000FF"/>
                </a:solidFill>
              </a:rPr>
              <a:t>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titik</a:t>
            </a:r>
            <a:r>
              <a:rPr lang="en-US" altLang="id-ID" sz="2400" dirty="0" smtClean="0">
                <a:solidFill>
                  <a:srgbClr val="0000FF"/>
                </a:solidFill>
              </a:rPr>
              <a:t>, </a:t>
            </a:r>
            <a:r>
              <a:rPr lang="en-US" altLang="id-ID" sz="2400" dirty="0" err="1" smtClean="0">
                <a:solidFill>
                  <a:srgbClr val="0000FF"/>
                </a:solidFill>
              </a:rPr>
              <a:t>sdmshg</a:t>
            </a:r>
            <a:r>
              <a:rPr lang="en-US" altLang="id-ID" sz="2400" dirty="0" smtClean="0">
                <a:solidFill>
                  <a:srgbClr val="0000FF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400" dirty="0" smtClean="0">
                <a:solidFill>
                  <a:srgbClr val="0000FF"/>
                </a:solidFill>
              </a:rPr>
              <a:t>   </a:t>
            </a:r>
          </a:p>
        </p:txBody>
      </p:sp>
      <p:graphicFrame>
        <p:nvGraphicFramePr>
          <p:cNvPr id="1331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19150" y="2286000"/>
          <a:ext cx="69723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4" imgW="2362200" imgH="228600" progId="Equation.3">
                  <p:embed/>
                </p:oleObj>
              </mc:Choice>
              <mc:Fallback>
                <p:oleObj name="Equation" r:id="rId4" imgW="236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286000"/>
                        <a:ext cx="69723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61633642"/>
              </p:ext>
            </p:extLst>
          </p:nvPr>
        </p:nvGraphicFramePr>
        <p:xfrm>
          <a:off x="6858000" y="3269048"/>
          <a:ext cx="1066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6" imgW="406224" imgH="228501" progId="Equation.3">
                  <p:embed/>
                </p:oleObj>
              </mc:Choice>
              <mc:Fallback>
                <p:oleObj name="Equation" r:id="rId6" imgW="40622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69048"/>
                        <a:ext cx="1066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1267"/>
              </p:ext>
            </p:extLst>
          </p:nvPr>
        </p:nvGraphicFramePr>
        <p:xfrm>
          <a:off x="1143000" y="4648200"/>
          <a:ext cx="47704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8" imgW="2146300" imgH="228600" progId="Equation.3">
                  <p:embed/>
                </p:oleObj>
              </mc:Choice>
              <mc:Fallback>
                <p:oleObj name="Equation" r:id="rId8" imgW="2146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47704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914400" y="4419600"/>
            <a:ext cx="5486400" cy="1143000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id-ID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0771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0777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0778" name="object 10"/>
          <p:cNvSpPr>
            <a:spLocks/>
          </p:cNvSpPr>
          <p:nvPr/>
        </p:nvSpPr>
        <p:spPr bwMode="auto">
          <a:xfrm>
            <a:off x="177800" y="1785938"/>
            <a:ext cx="8785225" cy="411162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79" name="object 11"/>
          <p:cNvSpPr>
            <a:spLocks noChangeArrowheads="1"/>
          </p:cNvSpPr>
          <p:nvPr/>
        </p:nvSpPr>
        <p:spPr bwMode="auto">
          <a:xfrm>
            <a:off x="177800" y="2171700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0780" name="object 12"/>
          <p:cNvSpPr>
            <a:spLocks noChangeArrowheads="1"/>
          </p:cNvSpPr>
          <p:nvPr/>
        </p:nvSpPr>
        <p:spPr bwMode="auto">
          <a:xfrm>
            <a:off x="279400" y="5637213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0781" name="object 13"/>
          <p:cNvSpPr>
            <a:spLocks noChangeArrowheads="1"/>
          </p:cNvSpPr>
          <p:nvPr/>
        </p:nvSpPr>
        <p:spPr bwMode="auto">
          <a:xfrm>
            <a:off x="379413" y="5611813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0782" name="object 14"/>
          <p:cNvSpPr>
            <a:spLocks noChangeArrowheads="1"/>
          </p:cNvSpPr>
          <p:nvPr/>
        </p:nvSpPr>
        <p:spPr bwMode="auto">
          <a:xfrm>
            <a:off x="8961438" y="1873250"/>
            <a:ext cx="101600" cy="37639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0783" name="object 15"/>
          <p:cNvSpPr>
            <a:spLocks/>
          </p:cNvSpPr>
          <p:nvPr/>
        </p:nvSpPr>
        <p:spPr bwMode="auto">
          <a:xfrm>
            <a:off x="177800" y="2259013"/>
            <a:ext cx="8785225" cy="3479800"/>
          </a:xfrm>
          <a:custGeom>
            <a:avLst/>
            <a:gdLst>
              <a:gd name="T0" fmla="*/ 4432566 w 4432935"/>
              <a:gd name="T1" fmla="*/ 0 h 1755775"/>
              <a:gd name="T2" fmla="*/ 0 w 4432935"/>
              <a:gd name="T3" fmla="*/ 0 h 1755775"/>
              <a:gd name="T4" fmla="*/ 0 w 4432935"/>
              <a:gd name="T5" fmla="*/ 1704915 h 1755775"/>
              <a:gd name="T6" fmla="*/ 4008 w 4432935"/>
              <a:gd name="T7" fmla="*/ 1724640 h 1755775"/>
              <a:gd name="T8" fmla="*/ 14922 w 4432935"/>
              <a:gd name="T9" fmla="*/ 1740793 h 1755775"/>
              <a:gd name="T10" fmla="*/ 31075 w 4432935"/>
              <a:gd name="T11" fmla="*/ 1751707 h 1755775"/>
              <a:gd name="T12" fmla="*/ 50800 w 4432935"/>
              <a:gd name="T13" fmla="*/ 1755716 h 1755775"/>
              <a:gd name="T14" fmla="*/ 4381765 w 4432935"/>
              <a:gd name="T15" fmla="*/ 1755716 h 1755775"/>
              <a:gd name="T16" fmla="*/ 4401490 w 4432935"/>
              <a:gd name="T17" fmla="*/ 1751707 h 1755775"/>
              <a:gd name="T18" fmla="*/ 4417643 w 4432935"/>
              <a:gd name="T19" fmla="*/ 1740793 h 1755775"/>
              <a:gd name="T20" fmla="*/ 4428558 w 4432935"/>
              <a:gd name="T21" fmla="*/ 1724640 h 1755775"/>
              <a:gd name="T22" fmla="*/ 4432566 w 4432935"/>
              <a:gd name="T23" fmla="*/ 1704915 h 1755775"/>
              <a:gd name="T24" fmla="*/ 4432566 w 4432935"/>
              <a:gd name="T25" fmla="*/ 0 h 1755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755775">
                <a:moveTo>
                  <a:pt x="4432566" y="0"/>
                </a:moveTo>
                <a:lnTo>
                  <a:pt x="0" y="0"/>
                </a:lnTo>
                <a:lnTo>
                  <a:pt x="0" y="1704915"/>
                </a:lnTo>
                <a:lnTo>
                  <a:pt x="4008" y="1724640"/>
                </a:lnTo>
                <a:lnTo>
                  <a:pt x="14922" y="1740793"/>
                </a:lnTo>
                <a:lnTo>
                  <a:pt x="31075" y="1751707"/>
                </a:lnTo>
                <a:lnTo>
                  <a:pt x="50800" y="1755716"/>
                </a:lnTo>
                <a:lnTo>
                  <a:pt x="4381765" y="1755716"/>
                </a:lnTo>
                <a:lnTo>
                  <a:pt x="4401490" y="1751707"/>
                </a:lnTo>
                <a:lnTo>
                  <a:pt x="4417643" y="1740793"/>
                </a:lnTo>
                <a:lnTo>
                  <a:pt x="4428558" y="1724640"/>
                </a:lnTo>
                <a:lnTo>
                  <a:pt x="4432566" y="1704915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84" name="object 16"/>
          <p:cNvSpPr>
            <a:spLocks/>
          </p:cNvSpPr>
          <p:nvPr/>
        </p:nvSpPr>
        <p:spPr bwMode="auto">
          <a:xfrm>
            <a:off x="8961438" y="1949450"/>
            <a:ext cx="0" cy="3727450"/>
          </a:xfrm>
          <a:custGeom>
            <a:avLst/>
            <a:gdLst>
              <a:gd name="T0" fmla="*/ 1880297 h 1880870"/>
              <a:gd name="T1" fmla="*/ 0 h 188087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880870">
                <a:moveTo>
                  <a:pt x="0" y="188029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85" name="object 17"/>
          <p:cNvSpPr>
            <a:spLocks/>
          </p:cNvSpPr>
          <p:nvPr/>
        </p:nvSpPr>
        <p:spPr bwMode="auto">
          <a:xfrm>
            <a:off x="8961438" y="19240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86" name="object 18"/>
          <p:cNvSpPr>
            <a:spLocks/>
          </p:cNvSpPr>
          <p:nvPr/>
        </p:nvSpPr>
        <p:spPr bwMode="auto">
          <a:xfrm>
            <a:off x="8961438" y="18986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87" name="object 19"/>
          <p:cNvSpPr>
            <a:spLocks/>
          </p:cNvSpPr>
          <p:nvPr/>
        </p:nvSpPr>
        <p:spPr bwMode="auto">
          <a:xfrm>
            <a:off x="8961438" y="187325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254000" y="1654175"/>
            <a:ext cx="1839913" cy="919163"/>
          </a:xfrm>
          <a:prstGeom prst="rect">
            <a:avLst/>
          </a:prstGeom>
        </p:spPr>
        <p:txBody>
          <a:bodyPr lIns="0" tIns="125835" rIns="0" bIns="0">
            <a:spAutoFit/>
          </a:bodyPr>
          <a:lstStyle/>
          <a:p>
            <a:pPr marL="25168">
              <a:spcBef>
                <a:spcPts val="991"/>
              </a:spcBef>
              <a:defRPr/>
            </a:pP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2378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(3/6)</a:t>
            </a:r>
            <a:endParaRPr sz="2378">
              <a:latin typeface="Arial"/>
              <a:cs typeface="Arial"/>
            </a:endParaRPr>
          </a:p>
          <a:p>
            <a:pPr marL="25168">
              <a:spcBef>
                <a:spcPts val="723"/>
              </a:spcBef>
              <a:defRPr/>
            </a:pPr>
            <a:r>
              <a:rPr sz="2180" spc="-30" dirty="0">
                <a:latin typeface="Arial"/>
                <a:cs typeface="Arial"/>
              </a:rPr>
              <a:t>Similarly,</a:t>
            </a:r>
            <a:endParaRPr sz="218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188" y="2962275"/>
            <a:ext cx="477837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Q</a:t>
            </a:r>
            <a:r>
              <a:rPr sz="2378" spc="-14" baseline="-13888" dirty="0">
                <a:latin typeface="Arial"/>
                <a:cs typeface="Arial"/>
              </a:rPr>
              <a:t>2</a:t>
            </a:r>
            <a:endParaRPr sz="2378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425" y="3084513"/>
            <a:ext cx="220663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6188" y="2776538"/>
            <a:ext cx="7126287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3200" baseline="-38000">
                <a:latin typeface="Lucida Sans Unicode" panose="020B0602030504020204" pitchFamily="34" charset="0"/>
              </a:rPr>
              <a:t>(</a:t>
            </a:r>
            <a:r>
              <a:rPr lang="en-US" altLang="en-US" sz="3200" baseline="-38000">
                <a:latin typeface="Arial" panose="020B0604020202020204" pitchFamily="34" charset="0"/>
              </a:rPr>
              <a:t>1</a:t>
            </a:r>
            <a:r>
              <a:rPr lang="en-US" altLang="en-US" sz="3200" i="1" baseline="-38000"/>
              <a:t>.</a:t>
            </a:r>
            <a:r>
              <a:rPr lang="en-US" altLang="en-US" sz="3200" baseline="-38000">
                <a:latin typeface="Arial" panose="020B0604020202020204" pitchFamily="34" charset="0"/>
              </a:rPr>
              <a:t>5</a:t>
            </a:r>
            <a:r>
              <a:rPr lang="en-US" altLang="en-US" sz="3200" baseline="-38000">
                <a:latin typeface="Lucida Sans Unicode" panose="020B0602030504020204" pitchFamily="34" charset="0"/>
              </a:rPr>
              <a:t>) = </a:t>
            </a: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3</a:t>
            </a:r>
            <a:r>
              <a:rPr lang="en-US" altLang="en-US" sz="2100" u="sng">
                <a:latin typeface="Lucida Sans Unicode" panose="020B0602030504020204" pitchFamily="34" charset="0"/>
              </a:rPr>
              <a:t>)(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4554022</a:t>
            </a:r>
            <a:r>
              <a:rPr lang="en-US" altLang="en-US" sz="2100" u="sng">
                <a:latin typeface="Lucida Sans Unicode" panose="020B0602030504020204" pitchFamily="34" charset="0"/>
              </a:rPr>
              <a:t>) − 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6</a:t>
            </a:r>
            <a:r>
              <a:rPr lang="en-US" altLang="en-US" sz="2100" u="sng">
                <a:latin typeface="Lucida Sans Unicode" panose="020B0602030504020204" pitchFamily="34" charset="0"/>
              </a:rPr>
              <a:t>)(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6200860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endParaRPr lang="en-US" altLang="en-US" sz="2100">
              <a:latin typeface="Lucida Sans Unicode" panose="020B0602030504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0750" y="3149600"/>
            <a:ext cx="2076450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7800" y="3511550"/>
            <a:ext cx="8385175" cy="2198688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18145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5102968</a:t>
            </a:r>
          </a:p>
          <a:p>
            <a:pPr>
              <a:spcBef>
                <a:spcPts val="63"/>
              </a:spcBef>
            </a:pPr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3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5132634	</a:t>
            </a:r>
            <a:r>
              <a:rPr lang="en-US" altLang="en-US" sz="2100" dirty="0" smtClean="0">
                <a:latin typeface="Arial" panose="020B0604020202020204" pitchFamily="34" charset="0"/>
              </a:rPr>
              <a:t> and</a:t>
            </a:r>
            <a:r>
              <a:rPr lang="en-US" altLang="en-US" sz="2100" dirty="0">
                <a:latin typeface="Arial" panose="020B0604020202020204" pitchFamily="34" charset="0"/>
              </a:rPr>
              <a:t>	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4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5104270</a:t>
            </a:r>
          </a:p>
          <a:p>
            <a:pPr>
              <a:lnSpc>
                <a:spcPct val="103000"/>
              </a:lnSpc>
              <a:spcBef>
                <a:spcPts val="2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The best linear approximation is expected to be </a:t>
            </a:r>
            <a:r>
              <a:rPr lang="en-US" altLang="en-US" sz="2100" i="1" dirty="0">
                <a:latin typeface="Arial" panose="020B0604020202020204" pitchFamily="34" charset="0"/>
              </a:rPr>
              <a:t>Q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300" i="1" baseline="-14000" dirty="0">
                <a:latin typeface="Sitka Text" pitchFamily="2" charset="0"/>
              </a:rPr>
              <a:t>,</a:t>
            </a:r>
            <a:r>
              <a:rPr lang="en-US" altLang="en-US" sz="2300" baseline="-14000" dirty="0">
                <a:latin typeface="Arial" panose="020B0604020202020204" pitchFamily="34" charset="0"/>
              </a:rPr>
              <a:t>1 </a:t>
            </a:r>
            <a:r>
              <a:rPr lang="en-US" altLang="en-US" sz="2100" dirty="0">
                <a:latin typeface="Arial" panose="020B0604020202020204" pitchFamily="34" charset="0"/>
              </a:rPr>
              <a:t>because 1.5 is  between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1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3 and </a:t>
            </a:r>
            <a:r>
              <a:rPr lang="en-US" altLang="en-US" sz="2100" i="1" dirty="0">
                <a:latin typeface="Arial" panose="020B0604020202020204" pitchFamily="34" charset="0"/>
              </a:rPr>
              <a:t>x</a:t>
            </a:r>
            <a:r>
              <a:rPr lang="en-US" altLang="en-US" sz="2300" baseline="-14000" dirty="0">
                <a:latin typeface="Arial" panose="020B0604020202020204" pitchFamily="34" charset="0"/>
              </a:rPr>
              <a:t>2 </a:t>
            </a:r>
            <a:r>
              <a:rPr lang="en-US" altLang="en-US" sz="2100" dirty="0"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6.</a:t>
            </a:r>
          </a:p>
        </p:txBody>
      </p:sp>
      <p:sp>
        <p:nvSpPr>
          <p:cNvPr id="160794" name="object 26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95" name="object 27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796" name="object 28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2023F25F-460A-430B-8851-68C29EC5E82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0" name="object 30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179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180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1802" name="object 10"/>
          <p:cNvSpPr>
            <a:spLocks/>
          </p:cNvSpPr>
          <p:nvPr/>
        </p:nvSpPr>
        <p:spPr bwMode="auto">
          <a:xfrm>
            <a:off x="177800" y="1679575"/>
            <a:ext cx="8785225" cy="411163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03" name="object 11"/>
          <p:cNvSpPr>
            <a:spLocks noChangeArrowheads="1"/>
          </p:cNvSpPr>
          <p:nvPr/>
        </p:nvSpPr>
        <p:spPr bwMode="auto">
          <a:xfrm>
            <a:off x="177800" y="2065338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1804" name="object 12"/>
          <p:cNvSpPr>
            <a:spLocks noChangeArrowheads="1"/>
          </p:cNvSpPr>
          <p:nvPr/>
        </p:nvSpPr>
        <p:spPr bwMode="auto">
          <a:xfrm>
            <a:off x="279400" y="5797550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1805" name="object 13"/>
          <p:cNvSpPr>
            <a:spLocks noChangeArrowheads="1"/>
          </p:cNvSpPr>
          <p:nvPr/>
        </p:nvSpPr>
        <p:spPr bwMode="auto">
          <a:xfrm>
            <a:off x="379413" y="5772150"/>
            <a:ext cx="8683625" cy="2270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1806" name="object 14"/>
          <p:cNvSpPr>
            <a:spLocks noChangeArrowheads="1"/>
          </p:cNvSpPr>
          <p:nvPr/>
        </p:nvSpPr>
        <p:spPr bwMode="auto">
          <a:xfrm>
            <a:off x="8961438" y="1766888"/>
            <a:ext cx="101600" cy="4030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1807" name="object 15"/>
          <p:cNvSpPr>
            <a:spLocks/>
          </p:cNvSpPr>
          <p:nvPr/>
        </p:nvSpPr>
        <p:spPr bwMode="auto">
          <a:xfrm>
            <a:off x="133350" y="2152945"/>
            <a:ext cx="9194800" cy="3746500"/>
          </a:xfrm>
          <a:custGeom>
            <a:avLst/>
            <a:gdLst>
              <a:gd name="T0" fmla="*/ 4432566 w 4432935"/>
              <a:gd name="T1" fmla="*/ 0 h 1890395"/>
              <a:gd name="T2" fmla="*/ 0 w 4432935"/>
              <a:gd name="T3" fmla="*/ 0 h 1890395"/>
              <a:gd name="T4" fmla="*/ 0 w 4432935"/>
              <a:gd name="T5" fmla="*/ 1839430 h 1890395"/>
              <a:gd name="T6" fmla="*/ 4008 w 4432935"/>
              <a:gd name="T7" fmla="*/ 1859155 h 1890395"/>
              <a:gd name="T8" fmla="*/ 14922 w 4432935"/>
              <a:gd name="T9" fmla="*/ 1875308 h 1890395"/>
              <a:gd name="T10" fmla="*/ 31075 w 4432935"/>
              <a:gd name="T11" fmla="*/ 1886222 h 1890395"/>
              <a:gd name="T12" fmla="*/ 50800 w 4432935"/>
              <a:gd name="T13" fmla="*/ 1890230 h 1890395"/>
              <a:gd name="T14" fmla="*/ 4381765 w 4432935"/>
              <a:gd name="T15" fmla="*/ 1890230 h 1890395"/>
              <a:gd name="T16" fmla="*/ 4401490 w 4432935"/>
              <a:gd name="T17" fmla="*/ 1886222 h 1890395"/>
              <a:gd name="T18" fmla="*/ 4417643 w 4432935"/>
              <a:gd name="T19" fmla="*/ 1875308 h 1890395"/>
              <a:gd name="T20" fmla="*/ 4428558 w 4432935"/>
              <a:gd name="T21" fmla="*/ 1859155 h 1890395"/>
              <a:gd name="T22" fmla="*/ 4432566 w 4432935"/>
              <a:gd name="T23" fmla="*/ 1839430 h 1890395"/>
              <a:gd name="T24" fmla="*/ 4432566 w 4432935"/>
              <a:gd name="T25" fmla="*/ 0 h 1890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890395">
                <a:moveTo>
                  <a:pt x="4432566" y="0"/>
                </a:moveTo>
                <a:lnTo>
                  <a:pt x="0" y="0"/>
                </a:lnTo>
                <a:lnTo>
                  <a:pt x="0" y="1839430"/>
                </a:lnTo>
                <a:lnTo>
                  <a:pt x="4008" y="1859155"/>
                </a:lnTo>
                <a:lnTo>
                  <a:pt x="14922" y="1875308"/>
                </a:lnTo>
                <a:lnTo>
                  <a:pt x="31075" y="1886222"/>
                </a:lnTo>
                <a:lnTo>
                  <a:pt x="50800" y="1890230"/>
                </a:lnTo>
                <a:lnTo>
                  <a:pt x="4381765" y="1890230"/>
                </a:lnTo>
                <a:lnTo>
                  <a:pt x="4401490" y="1886222"/>
                </a:lnTo>
                <a:lnTo>
                  <a:pt x="4417643" y="1875308"/>
                </a:lnTo>
                <a:lnTo>
                  <a:pt x="4428558" y="1859155"/>
                </a:lnTo>
                <a:lnTo>
                  <a:pt x="4432566" y="1839430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08" name="object 16"/>
          <p:cNvSpPr>
            <a:spLocks/>
          </p:cNvSpPr>
          <p:nvPr/>
        </p:nvSpPr>
        <p:spPr bwMode="auto">
          <a:xfrm>
            <a:off x="8961438" y="1843088"/>
            <a:ext cx="0" cy="3992562"/>
          </a:xfrm>
          <a:custGeom>
            <a:avLst/>
            <a:gdLst>
              <a:gd name="T0" fmla="*/ 2014812 h 2014855"/>
              <a:gd name="T1" fmla="*/ 0 h 201485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14855">
                <a:moveTo>
                  <a:pt x="0" y="201481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09" name="object 17"/>
          <p:cNvSpPr>
            <a:spLocks/>
          </p:cNvSpPr>
          <p:nvPr/>
        </p:nvSpPr>
        <p:spPr bwMode="auto">
          <a:xfrm>
            <a:off x="8961438" y="18176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10" name="object 18"/>
          <p:cNvSpPr>
            <a:spLocks/>
          </p:cNvSpPr>
          <p:nvPr/>
        </p:nvSpPr>
        <p:spPr bwMode="auto">
          <a:xfrm>
            <a:off x="8961438" y="17922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11" name="object 19"/>
          <p:cNvSpPr>
            <a:spLocks/>
          </p:cNvSpPr>
          <p:nvPr/>
        </p:nvSpPr>
        <p:spPr bwMode="auto">
          <a:xfrm>
            <a:off x="8961438" y="17668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254000" y="1554163"/>
            <a:ext cx="8418513" cy="1255712"/>
          </a:xfrm>
          <a:prstGeom prst="rect">
            <a:avLst/>
          </a:prstGeom>
        </p:spPr>
        <p:txBody>
          <a:bodyPr lIns="0" tIns="119543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38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Solution (4/6)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>
                <a:latin typeface="Arial" panose="020B0604020202020204" pitchFamily="34" charset="0"/>
              </a:rPr>
              <a:t>In a similar manner, approximations using higher-degree polynomials  are given by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8188" y="3192463"/>
            <a:ext cx="4778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Q</a:t>
            </a:r>
            <a:r>
              <a:rPr sz="2378" spc="-14" baseline="-13888" dirty="0">
                <a:latin typeface="Arial"/>
                <a:cs typeface="Arial"/>
              </a:rPr>
              <a:t>2</a:t>
            </a:r>
            <a:endParaRPr sz="2378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425" y="3314700"/>
            <a:ext cx="220663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6188" y="3006725"/>
            <a:ext cx="712628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3200" baseline="-38000">
                <a:latin typeface="Lucida Sans Unicode" panose="020B0602030504020204" pitchFamily="34" charset="0"/>
              </a:rPr>
              <a:t>(</a:t>
            </a:r>
            <a:r>
              <a:rPr lang="en-US" altLang="en-US" sz="3200" baseline="-38000">
                <a:latin typeface="Arial" panose="020B0604020202020204" pitchFamily="34" charset="0"/>
              </a:rPr>
              <a:t>1</a:t>
            </a:r>
            <a:r>
              <a:rPr lang="en-US" altLang="en-US" sz="3200" i="1" baseline="-38000"/>
              <a:t>.</a:t>
            </a:r>
            <a:r>
              <a:rPr lang="en-US" altLang="en-US" sz="3200" baseline="-38000">
                <a:latin typeface="Arial" panose="020B0604020202020204" pitchFamily="34" charset="0"/>
              </a:rPr>
              <a:t>5</a:t>
            </a:r>
            <a:r>
              <a:rPr lang="en-US" altLang="en-US" sz="3200" baseline="-38000">
                <a:latin typeface="Lucida Sans Unicode" panose="020B0602030504020204" pitchFamily="34" charset="0"/>
              </a:rPr>
              <a:t>) = </a:t>
            </a:r>
            <a:r>
              <a:rPr lang="en-US" altLang="en-US" sz="2100" u="sng">
                <a:latin typeface="Lucida Sans Unicode" panose="020B0602030504020204" pitchFamily="34" charset="0"/>
              </a:rPr>
              <a:t>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u="sng">
                <a:latin typeface="Lucida Sans Unicode" panose="020B0602030504020204" pitchFamily="34" charset="0"/>
              </a:rPr>
              <a:t>)(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5102968</a:t>
            </a:r>
            <a:r>
              <a:rPr lang="en-US" altLang="en-US" sz="2100" u="sng">
                <a:latin typeface="Lucida Sans Unicode" panose="020B0602030504020204" pitchFamily="34" charset="0"/>
              </a:rPr>
              <a:t>) − (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 </a:t>
            </a:r>
            <a:r>
              <a:rPr lang="en-US" altLang="en-US" sz="2100" u="sng">
                <a:latin typeface="Lucida Sans Unicode" panose="020B0602030504020204" pitchFamily="34" charset="0"/>
              </a:rPr>
              <a:t>− </a:t>
            </a:r>
            <a:r>
              <a:rPr lang="en-US" altLang="en-US" sz="2100" u="sng">
                <a:latin typeface="Arial" panose="020B0604020202020204" pitchFamily="34" charset="0"/>
              </a:rPr>
              <a:t>1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6</a:t>
            </a:r>
            <a:r>
              <a:rPr lang="en-US" altLang="en-US" sz="2100" u="sng">
                <a:latin typeface="Lucida Sans Unicode" panose="020B0602030504020204" pitchFamily="34" charset="0"/>
              </a:rPr>
              <a:t>)(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5233449</a:t>
            </a:r>
            <a:r>
              <a:rPr lang="en-US" altLang="en-US" sz="2100" u="sng">
                <a:latin typeface="Lucida Sans Unicode" panose="020B0602030504020204" pitchFamily="34" charset="0"/>
              </a:rPr>
              <a:t>)</a:t>
            </a:r>
            <a:endParaRPr lang="en-US" altLang="en-US" sz="2100">
              <a:latin typeface="Lucida Sans Unicode" panose="020B0602030504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0750" y="3381375"/>
            <a:ext cx="1974850" cy="358775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6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88975" y="3743325"/>
            <a:ext cx="3017838" cy="209232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5124715</a:t>
            </a:r>
          </a:p>
          <a:p>
            <a:pPr>
              <a:spcBef>
                <a:spcPts val="63"/>
              </a:spcBef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3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5112857</a:t>
            </a:r>
          </a:p>
          <a:p>
            <a:pPr>
              <a:spcBef>
                <a:spcPts val="75"/>
              </a:spcBef>
            </a:pPr>
            <a:endParaRPr lang="en-US" altLang="en-US"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5137361</a:t>
            </a:r>
          </a:p>
        </p:txBody>
      </p:sp>
      <p:sp>
        <p:nvSpPr>
          <p:cNvPr id="161818" name="object 26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19" name="object 27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820" name="object 28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B5CFE8A6-8CFF-4603-B02B-3EF3A41C8AFC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0" name="object 30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2819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2825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2826" name="object 10"/>
          <p:cNvSpPr>
            <a:spLocks/>
          </p:cNvSpPr>
          <p:nvPr/>
        </p:nvSpPr>
        <p:spPr bwMode="auto">
          <a:xfrm>
            <a:off x="177800" y="2822575"/>
            <a:ext cx="8785225" cy="411163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object 11"/>
          <p:cNvSpPr txBox="1"/>
          <p:nvPr/>
        </p:nvSpPr>
        <p:spPr>
          <a:xfrm>
            <a:off x="254000" y="1919288"/>
            <a:ext cx="8413750" cy="1276350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The higher-degree approximations are generated in a similar manner  and are shown in the following table.</a:t>
            </a:r>
          </a:p>
          <a:p>
            <a:pPr>
              <a:spcBef>
                <a:spcPts val="1588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Solution (5/6)</a:t>
            </a:r>
            <a:endParaRPr lang="en-US" altLang="en-US" sz="2300">
              <a:latin typeface="Arial" panose="020B0604020202020204" pitchFamily="34" charset="0"/>
            </a:endParaRPr>
          </a:p>
        </p:txBody>
      </p:sp>
      <p:sp>
        <p:nvSpPr>
          <p:cNvPr id="162828" name="object 12"/>
          <p:cNvSpPr>
            <a:spLocks noChangeArrowheads="1"/>
          </p:cNvSpPr>
          <p:nvPr/>
        </p:nvSpPr>
        <p:spPr bwMode="auto">
          <a:xfrm>
            <a:off x="177800" y="3206750"/>
            <a:ext cx="8783638" cy="1016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2829" name="object 13"/>
          <p:cNvSpPr>
            <a:spLocks noChangeArrowheads="1"/>
          </p:cNvSpPr>
          <p:nvPr/>
        </p:nvSpPr>
        <p:spPr bwMode="auto">
          <a:xfrm>
            <a:off x="279400" y="519747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2830" name="object 14"/>
          <p:cNvSpPr>
            <a:spLocks noChangeArrowheads="1"/>
          </p:cNvSpPr>
          <p:nvPr/>
        </p:nvSpPr>
        <p:spPr bwMode="auto">
          <a:xfrm>
            <a:off x="379413" y="5173663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2831" name="object 15"/>
          <p:cNvSpPr>
            <a:spLocks noChangeArrowheads="1"/>
          </p:cNvSpPr>
          <p:nvPr/>
        </p:nvSpPr>
        <p:spPr bwMode="auto">
          <a:xfrm>
            <a:off x="8961438" y="2909888"/>
            <a:ext cx="101600" cy="228758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2832" name="object 16"/>
          <p:cNvSpPr>
            <a:spLocks/>
          </p:cNvSpPr>
          <p:nvPr/>
        </p:nvSpPr>
        <p:spPr bwMode="auto">
          <a:xfrm>
            <a:off x="177800" y="3295650"/>
            <a:ext cx="8785225" cy="2003425"/>
          </a:xfrm>
          <a:custGeom>
            <a:avLst/>
            <a:gdLst>
              <a:gd name="T0" fmla="*/ 4432566 w 4432935"/>
              <a:gd name="T1" fmla="*/ 0 h 1011555"/>
              <a:gd name="T2" fmla="*/ 0 w 4432935"/>
              <a:gd name="T3" fmla="*/ 0 h 1011555"/>
              <a:gd name="T4" fmla="*/ 0 w 4432935"/>
              <a:gd name="T5" fmla="*/ 960293 h 1011555"/>
              <a:gd name="T6" fmla="*/ 4008 w 4432935"/>
              <a:gd name="T7" fmla="*/ 980018 h 1011555"/>
              <a:gd name="T8" fmla="*/ 14922 w 4432935"/>
              <a:gd name="T9" fmla="*/ 996171 h 1011555"/>
              <a:gd name="T10" fmla="*/ 31075 w 4432935"/>
              <a:gd name="T11" fmla="*/ 1007085 h 1011555"/>
              <a:gd name="T12" fmla="*/ 50800 w 4432935"/>
              <a:gd name="T13" fmla="*/ 1011093 h 1011555"/>
              <a:gd name="T14" fmla="*/ 4381765 w 4432935"/>
              <a:gd name="T15" fmla="*/ 1011093 h 1011555"/>
              <a:gd name="T16" fmla="*/ 4401490 w 4432935"/>
              <a:gd name="T17" fmla="*/ 1007085 h 1011555"/>
              <a:gd name="T18" fmla="*/ 4417643 w 4432935"/>
              <a:gd name="T19" fmla="*/ 996171 h 1011555"/>
              <a:gd name="T20" fmla="*/ 4428558 w 4432935"/>
              <a:gd name="T21" fmla="*/ 980018 h 1011555"/>
              <a:gd name="T22" fmla="*/ 4432566 w 4432935"/>
              <a:gd name="T23" fmla="*/ 960293 h 1011555"/>
              <a:gd name="T24" fmla="*/ 4432566 w 4432935"/>
              <a:gd name="T25" fmla="*/ 0 h 101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011555">
                <a:moveTo>
                  <a:pt x="4432566" y="0"/>
                </a:moveTo>
                <a:lnTo>
                  <a:pt x="0" y="0"/>
                </a:lnTo>
                <a:lnTo>
                  <a:pt x="0" y="960293"/>
                </a:lnTo>
                <a:lnTo>
                  <a:pt x="4008" y="980018"/>
                </a:lnTo>
                <a:lnTo>
                  <a:pt x="14922" y="996171"/>
                </a:lnTo>
                <a:lnTo>
                  <a:pt x="31075" y="1007085"/>
                </a:lnTo>
                <a:lnTo>
                  <a:pt x="50800" y="1011093"/>
                </a:lnTo>
                <a:lnTo>
                  <a:pt x="4381765" y="1011093"/>
                </a:lnTo>
                <a:lnTo>
                  <a:pt x="4401490" y="1007085"/>
                </a:lnTo>
                <a:lnTo>
                  <a:pt x="4417643" y="996171"/>
                </a:lnTo>
                <a:lnTo>
                  <a:pt x="4428558" y="980018"/>
                </a:lnTo>
                <a:lnTo>
                  <a:pt x="4432566" y="960293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33" name="object 17"/>
          <p:cNvSpPr>
            <a:spLocks/>
          </p:cNvSpPr>
          <p:nvPr/>
        </p:nvSpPr>
        <p:spPr bwMode="auto">
          <a:xfrm>
            <a:off x="8961438" y="2984500"/>
            <a:ext cx="0" cy="2252663"/>
          </a:xfrm>
          <a:custGeom>
            <a:avLst/>
            <a:gdLst>
              <a:gd name="T0" fmla="*/ 1135675 h 1136014"/>
              <a:gd name="T1" fmla="*/ 0 h 113601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136014">
                <a:moveTo>
                  <a:pt x="0" y="1135675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34" name="object 18"/>
          <p:cNvSpPr>
            <a:spLocks/>
          </p:cNvSpPr>
          <p:nvPr/>
        </p:nvSpPr>
        <p:spPr bwMode="auto">
          <a:xfrm>
            <a:off x="8961438" y="2960688"/>
            <a:ext cx="0" cy="23812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35" name="object 19"/>
          <p:cNvSpPr>
            <a:spLocks/>
          </p:cNvSpPr>
          <p:nvPr/>
        </p:nvSpPr>
        <p:spPr bwMode="auto">
          <a:xfrm>
            <a:off x="8961438" y="2935288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36" name="object 20"/>
          <p:cNvSpPr>
            <a:spLocks/>
          </p:cNvSpPr>
          <p:nvPr/>
        </p:nvSpPr>
        <p:spPr bwMode="auto">
          <a:xfrm>
            <a:off x="8961438" y="2909888"/>
            <a:ext cx="0" cy="25400"/>
          </a:xfrm>
          <a:custGeom>
            <a:avLst/>
            <a:gdLst>
              <a:gd name="T0" fmla="*/ 12699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723635"/>
              </p:ext>
            </p:extLst>
          </p:nvPr>
        </p:nvGraphicFramePr>
        <p:xfrm>
          <a:off x="177800" y="3344088"/>
          <a:ext cx="9423400" cy="203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59"/>
                <a:gridCol w="6081451"/>
                <a:gridCol w="3174573"/>
                <a:gridCol w="51917"/>
              </a:tblGrid>
              <a:tr h="49254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15"/>
                        </a:lnSpc>
                        <a:spcBef>
                          <a:spcPts val="145"/>
                        </a:spcBef>
                        <a:tabLst>
                          <a:tab pos="34417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1.0	0.7651977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3649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10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  <a:tabLst>
                          <a:tab pos="344170" algn="l"/>
                          <a:tab pos="115062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1.3	0.6200860	0.5233449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10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  <a:tabLst>
                          <a:tab pos="344170" algn="l"/>
                          <a:tab pos="1150620" algn="l"/>
                          <a:tab pos="195707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1.6	0.4554022	0.5102968	0.5124715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10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55"/>
                        </a:lnSpc>
                        <a:tabLst>
                          <a:tab pos="344170" algn="l"/>
                          <a:tab pos="1150620" algn="l"/>
                          <a:tab pos="195707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1.9	0.2818186	0.5132634	0.5112857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55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0.5118127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19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60"/>
                        </a:lnSpc>
                        <a:tabLst>
                          <a:tab pos="344170" algn="l"/>
                          <a:tab pos="1150620" algn="l"/>
                          <a:tab pos="1957070" algn="l"/>
                        </a:tabLst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2.2	0.1103623	0.5104270	0.5137361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60"/>
                        </a:lnSpc>
                        <a:tabLst>
                          <a:tab pos="882015" algn="l"/>
                        </a:tabLst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0.5118302	0.5118200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62853" name="object 22"/>
          <p:cNvSpPr>
            <a:spLocks/>
          </p:cNvSpPr>
          <p:nvPr/>
        </p:nvSpPr>
        <p:spPr bwMode="auto">
          <a:xfrm>
            <a:off x="382588" y="5197475"/>
            <a:ext cx="8375650" cy="0"/>
          </a:xfrm>
          <a:custGeom>
            <a:avLst/>
            <a:gdLst>
              <a:gd name="T0" fmla="*/ 0 w 4225925"/>
              <a:gd name="T1" fmla="*/ 4225505 w 422592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4225925">
                <a:moveTo>
                  <a:pt x="0" y="0"/>
                </a:moveTo>
                <a:lnTo>
                  <a:pt x="4225505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54" name="object 23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55" name="object 24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856" name="object 25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bject 26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1E7A2D64-46DE-499A-A872-99F976D35CDD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7" name="object 27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3843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Recursive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2774" spc="16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3849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50" name="object 10"/>
          <p:cNvSpPr>
            <a:spLocks/>
          </p:cNvSpPr>
          <p:nvPr/>
        </p:nvSpPr>
        <p:spPr bwMode="auto">
          <a:xfrm>
            <a:off x="177800" y="1414463"/>
            <a:ext cx="8785225" cy="411162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51" name="object 11"/>
          <p:cNvSpPr>
            <a:spLocks noChangeArrowheads="1"/>
          </p:cNvSpPr>
          <p:nvPr/>
        </p:nvSpPr>
        <p:spPr bwMode="auto">
          <a:xfrm>
            <a:off x="177800" y="180022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52" name="object 12"/>
          <p:cNvSpPr>
            <a:spLocks noChangeArrowheads="1"/>
          </p:cNvSpPr>
          <p:nvPr/>
        </p:nvSpPr>
        <p:spPr bwMode="auto">
          <a:xfrm>
            <a:off x="279400" y="6194425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53" name="object 13"/>
          <p:cNvSpPr>
            <a:spLocks noChangeArrowheads="1"/>
          </p:cNvSpPr>
          <p:nvPr/>
        </p:nvSpPr>
        <p:spPr bwMode="auto">
          <a:xfrm>
            <a:off x="379413" y="6169025"/>
            <a:ext cx="8683625" cy="2270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54" name="object 14"/>
          <p:cNvSpPr>
            <a:spLocks noChangeArrowheads="1"/>
          </p:cNvSpPr>
          <p:nvPr/>
        </p:nvSpPr>
        <p:spPr bwMode="auto">
          <a:xfrm>
            <a:off x="8961438" y="1501775"/>
            <a:ext cx="101600" cy="46926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55" name="object 15"/>
          <p:cNvSpPr>
            <a:spLocks/>
          </p:cNvSpPr>
          <p:nvPr/>
        </p:nvSpPr>
        <p:spPr bwMode="auto">
          <a:xfrm>
            <a:off x="177800" y="1887538"/>
            <a:ext cx="8785225" cy="4408487"/>
          </a:xfrm>
          <a:custGeom>
            <a:avLst/>
            <a:gdLst>
              <a:gd name="T0" fmla="*/ 4432566 w 4432935"/>
              <a:gd name="T1" fmla="*/ 0 h 2224405"/>
              <a:gd name="T2" fmla="*/ 0 w 4432935"/>
              <a:gd name="T3" fmla="*/ 0 h 2224405"/>
              <a:gd name="T4" fmla="*/ 0 w 4432935"/>
              <a:gd name="T5" fmla="*/ 2173165 h 2224405"/>
              <a:gd name="T6" fmla="*/ 4008 w 4432935"/>
              <a:gd name="T7" fmla="*/ 2192890 h 2224405"/>
              <a:gd name="T8" fmla="*/ 14922 w 4432935"/>
              <a:gd name="T9" fmla="*/ 2209043 h 2224405"/>
              <a:gd name="T10" fmla="*/ 31075 w 4432935"/>
              <a:gd name="T11" fmla="*/ 2219957 h 2224405"/>
              <a:gd name="T12" fmla="*/ 50800 w 4432935"/>
              <a:gd name="T13" fmla="*/ 2223966 h 2224405"/>
              <a:gd name="T14" fmla="*/ 4381765 w 4432935"/>
              <a:gd name="T15" fmla="*/ 2223966 h 2224405"/>
              <a:gd name="T16" fmla="*/ 4401490 w 4432935"/>
              <a:gd name="T17" fmla="*/ 2219957 h 2224405"/>
              <a:gd name="T18" fmla="*/ 4417643 w 4432935"/>
              <a:gd name="T19" fmla="*/ 2209043 h 2224405"/>
              <a:gd name="T20" fmla="*/ 4428558 w 4432935"/>
              <a:gd name="T21" fmla="*/ 2192890 h 2224405"/>
              <a:gd name="T22" fmla="*/ 4432566 w 4432935"/>
              <a:gd name="T23" fmla="*/ 2173165 h 2224405"/>
              <a:gd name="T24" fmla="*/ 4432566 w 4432935"/>
              <a:gd name="T25" fmla="*/ 0 h 2224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224405">
                <a:moveTo>
                  <a:pt x="4432566" y="0"/>
                </a:moveTo>
                <a:lnTo>
                  <a:pt x="0" y="0"/>
                </a:lnTo>
                <a:lnTo>
                  <a:pt x="0" y="2173165"/>
                </a:lnTo>
                <a:lnTo>
                  <a:pt x="4008" y="2192890"/>
                </a:lnTo>
                <a:lnTo>
                  <a:pt x="14922" y="2209043"/>
                </a:lnTo>
                <a:lnTo>
                  <a:pt x="31075" y="2219957"/>
                </a:lnTo>
                <a:lnTo>
                  <a:pt x="50800" y="2223966"/>
                </a:lnTo>
                <a:lnTo>
                  <a:pt x="4381765" y="2223966"/>
                </a:lnTo>
                <a:lnTo>
                  <a:pt x="4401490" y="2219957"/>
                </a:lnTo>
                <a:lnTo>
                  <a:pt x="4417643" y="2209043"/>
                </a:lnTo>
                <a:lnTo>
                  <a:pt x="4428558" y="2192890"/>
                </a:lnTo>
                <a:lnTo>
                  <a:pt x="4432566" y="2173165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56" name="object 16"/>
          <p:cNvSpPr>
            <a:spLocks/>
          </p:cNvSpPr>
          <p:nvPr/>
        </p:nvSpPr>
        <p:spPr bwMode="auto">
          <a:xfrm>
            <a:off x="8961438" y="1577975"/>
            <a:ext cx="0" cy="4654550"/>
          </a:xfrm>
          <a:custGeom>
            <a:avLst/>
            <a:gdLst>
              <a:gd name="T0" fmla="*/ 2348547 h 2348865"/>
              <a:gd name="T1" fmla="*/ 0 h 234886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348865">
                <a:moveTo>
                  <a:pt x="0" y="2348547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57" name="object 17"/>
          <p:cNvSpPr>
            <a:spLocks/>
          </p:cNvSpPr>
          <p:nvPr/>
        </p:nvSpPr>
        <p:spPr bwMode="auto">
          <a:xfrm>
            <a:off x="8961438" y="15525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58" name="object 18"/>
          <p:cNvSpPr>
            <a:spLocks/>
          </p:cNvSpPr>
          <p:nvPr/>
        </p:nvSpPr>
        <p:spPr bwMode="auto">
          <a:xfrm>
            <a:off x="8961438" y="15271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59" name="object 19"/>
          <p:cNvSpPr>
            <a:spLocks/>
          </p:cNvSpPr>
          <p:nvPr/>
        </p:nvSpPr>
        <p:spPr bwMode="auto">
          <a:xfrm>
            <a:off x="8961438" y="15017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0" name="object 20"/>
          <p:cNvSpPr>
            <a:spLocks noChangeArrowheads="1"/>
          </p:cNvSpPr>
          <p:nvPr/>
        </p:nvSpPr>
        <p:spPr bwMode="auto">
          <a:xfrm>
            <a:off x="538163" y="1982788"/>
            <a:ext cx="152400" cy="15240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228600" y="1282700"/>
            <a:ext cx="8147050" cy="1262063"/>
          </a:xfrm>
          <a:prstGeom prst="rect">
            <a:avLst/>
          </a:prstGeom>
        </p:spPr>
        <p:txBody>
          <a:bodyPr lIns="0" tIns="125835" rIns="0" bIns="0">
            <a:spAutoFit/>
          </a:bodyPr>
          <a:lstStyle>
            <a:lvl1pPr marL="492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88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Solution (6/6)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50"/>
              </a:spcBef>
            </a:pPr>
            <a:r>
              <a:rPr lang="en-US" altLang="en-US" sz="2100">
                <a:latin typeface="Arial" panose="020B0604020202020204" pitchFamily="34" charset="0"/>
              </a:rPr>
              <a:t>If the latest approximation,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100">
                <a:latin typeface="Arial" panose="020B0604020202020204" pitchFamily="34" charset="0"/>
              </a:rPr>
              <a:t>, was not sufficiently accurate,  another node,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0000">
                <a:latin typeface="Arial" panose="020B0604020202020204" pitchFamily="34" charset="0"/>
              </a:rPr>
              <a:t>5</a:t>
            </a:r>
            <a:r>
              <a:rPr lang="en-US" altLang="en-US" sz="2100">
                <a:latin typeface="Arial" panose="020B0604020202020204" pitchFamily="34" charset="0"/>
              </a:rPr>
              <a:t>, could be selected, and another row added: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51075" y="2798763"/>
            <a:ext cx="400050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i="1" spc="-10" dirty="0">
                <a:latin typeface="Arial"/>
                <a:cs typeface="Arial"/>
              </a:rPr>
              <a:t>x</a:t>
            </a:r>
            <a:r>
              <a:rPr sz="2378" spc="-14" baseline="-10416" dirty="0">
                <a:latin typeface="Arial"/>
                <a:cs typeface="Arial"/>
              </a:rPr>
              <a:t>5</a:t>
            </a:r>
            <a:endParaRPr sz="2378" baseline="-1041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7650" y="2846388"/>
            <a:ext cx="4649788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tabLst>
                <a:tab pos="858215" algn="l"/>
                <a:tab pos="1640927" algn="l"/>
                <a:tab pos="2423639" algn="l"/>
                <a:tab pos="3206351" algn="l"/>
                <a:tab pos="3989063" algn="l"/>
              </a:tabLst>
              <a:defRPr/>
            </a:pP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5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0	</a:t>
            </a: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5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	</a:t>
            </a: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5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2	</a:t>
            </a: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5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3	</a:t>
            </a: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5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4	</a:t>
            </a:r>
            <a:r>
              <a:rPr sz="3270" i="1" spc="-44" baseline="10101" dirty="0">
                <a:latin typeface="Arial"/>
                <a:cs typeface="Arial"/>
              </a:rPr>
              <a:t>Q</a:t>
            </a:r>
            <a:r>
              <a:rPr sz="2378" spc="-44" baseline="3472" dirty="0">
                <a:latin typeface="Arial"/>
                <a:cs typeface="Arial"/>
              </a:rPr>
              <a:t>5</a:t>
            </a:r>
            <a:r>
              <a:rPr sz="2378" i="1" spc="-44" baseline="3472" dirty="0">
                <a:latin typeface="Sitka Text"/>
                <a:cs typeface="Sitka Text"/>
              </a:rPr>
              <a:t>,</a:t>
            </a:r>
            <a:r>
              <a:rPr sz="2378" spc="-44" baseline="3472" dirty="0">
                <a:latin typeface="Arial"/>
                <a:cs typeface="Arial"/>
              </a:rPr>
              <a:t>5</a:t>
            </a:r>
            <a:r>
              <a:rPr sz="3270" i="1" spc="-44" baseline="10101" dirty="0">
                <a:latin typeface="Verdana"/>
                <a:cs typeface="Verdana"/>
              </a:rPr>
              <a:t>.</a:t>
            </a:r>
            <a:endParaRPr sz="3270" baseline="10101">
              <a:latin typeface="Verdana"/>
              <a:cs typeface="Verdana"/>
            </a:endParaRPr>
          </a:p>
        </p:txBody>
      </p:sp>
      <p:sp>
        <p:nvSpPr>
          <p:cNvPr id="163864" name="object 24"/>
          <p:cNvSpPr>
            <a:spLocks noChangeArrowheads="1"/>
          </p:cNvSpPr>
          <p:nvPr/>
        </p:nvSpPr>
        <p:spPr bwMode="auto">
          <a:xfrm>
            <a:off x="538163" y="4314825"/>
            <a:ext cx="152400" cy="15240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bject 25"/>
          <p:cNvSpPr txBox="1"/>
          <p:nvPr/>
        </p:nvSpPr>
        <p:spPr>
          <a:xfrm>
            <a:off x="203200" y="3414713"/>
            <a:ext cx="8972550" cy="2822575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623888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Then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100">
                <a:latin typeface="Arial" panose="020B0604020202020204" pitchFamily="34" charset="0"/>
              </a:rPr>
              <a:t>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5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4</a:t>
            </a:r>
            <a:r>
              <a:rPr lang="en-US" altLang="en-US" sz="2100">
                <a:latin typeface="Arial" panose="020B0604020202020204" pitchFamily="34" charset="0"/>
              </a:rPr>
              <a:t>, and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0000">
                <a:latin typeface="Arial" panose="020B0604020202020204" pitchFamily="34" charset="0"/>
              </a:rPr>
              <a:t>5</a:t>
            </a:r>
            <a:r>
              <a:rPr lang="en-US" altLang="en-US" sz="2300" i="1" baseline="-10000">
                <a:latin typeface="Sitka Text" pitchFamily="2" charset="0"/>
              </a:rPr>
              <a:t>,</a:t>
            </a:r>
            <a:r>
              <a:rPr lang="en-US" altLang="en-US" sz="2300" baseline="-10000">
                <a:latin typeface="Arial" panose="020B0604020202020204" pitchFamily="34" charset="0"/>
              </a:rPr>
              <a:t>5 </a:t>
            </a:r>
            <a:r>
              <a:rPr lang="en-US" altLang="en-US" sz="2100">
                <a:latin typeface="Arial" panose="020B0604020202020204" pitchFamily="34" charset="0"/>
              </a:rPr>
              <a:t>could be compared to determine further  accuracy.</a:t>
            </a:r>
          </a:p>
          <a:p>
            <a:pPr algn="just">
              <a:lnSpc>
                <a:spcPct val="103000"/>
              </a:lnSpc>
              <a:spcBef>
                <a:spcPts val="600"/>
              </a:spcBef>
            </a:pPr>
            <a:r>
              <a:rPr lang="en-US" altLang="en-US" sz="2100">
                <a:latin typeface="Arial" panose="020B0604020202020204" pitchFamily="34" charset="0"/>
              </a:rPr>
              <a:t>The function in this example is the Bessel function of the first kind  of order zero, whose value at 2.5 is </a:t>
            </a:r>
            <a:r>
              <a:rPr lang="en-US" altLang="en-US" sz="2100">
                <a:latin typeface="Lucida Sans Unicode" panose="020B0602030504020204" pitchFamily="34" charset="0"/>
              </a:rPr>
              <a:t>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0483838, and the next row  of approximations to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is</a:t>
            </a:r>
          </a:p>
          <a:p>
            <a:pPr>
              <a:spcBef>
                <a:spcPts val="1250"/>
              </a:spcBef>
            </a:pP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	</a:t>
            </a:r>
            <a:r>
              <a:rPr lang="en-US" altLang="en-US" sz="2100">
                <a:latin typeface="Lucida Sans Unicode" panose="020B0602030504020204" pitchFamily="34" charset="0"/>
              </a:rPr>
              <a:t>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0483838	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4807699	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5301984	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5119070	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5118430 </a:t>
            </a:r>
            <a:r>
              <a:rPr lang="en-US" altLang="en-US" sz="2100">
                <a:latin typeface="Lucida Sans Unicode" panose="020B0602030504020204" pitchFamily="34" charset="0"/>
              </a:rPr>
              <a:t>· · ·</a:t>
            </a:r>
          </a:p>
          <a:p>
            <a:pPr>
              <a:spcBef>
                <a:spcPts val="1363"/>
              </a:spcBef>
            </a:pPr>
            <a:r>
              <a:rPr lang="en-US" altLang="en-US" sz="2100">
                <a:latin typeface="Arial" panose="020B0604020202020204" pitchFamily="34" charset="0"/>
              </a:rPr>
              <a:t>The final new entry,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0.5118277</a:t>
            </a:r>
            <a:r>
              <a:rPr lang="en-US" altLang="en-US" sz="2100">
                <a:latin typeface="Arial" panose="020B0604020202020204" pitchFamily="34" charset="0"/>
              </a:rPr>
              <a:t>, is correct to all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7 </a:t>
            </a:r>
            <a:r>
              <a:rPr lang="en-US" altLang="en-US" sz="2100">
                <a:latin typeface="Arial" panose="020B0604020202020204" pitchFamily="34" charset="0"/>
              </a:rPr>
              <a:t>decimal places.</a:t>
            </a:r>
          </a:p>
        </p:txBody>
      </p:sp>
      <p:sp>
        <p:nvSpPr>
          <p:cNvPr id="163866" name="object 26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7" name="object 27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8" name="object 28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bject 29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DE3EE1AE-DBA3-498F-B2E0-117C24F79E5B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0" name="object 30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4867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4-Digit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Rounding</a:t>
            </a:r>
            <a:r>
              <a:rPr sz="2774" spc="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4873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874" name="object 10"/>
          <p:cNvSpPr>
            <a:spLocks/>
          </p:cNvSpPr>
          <p:nvPr/>
        </p:nvSpPr>
        <p:spPr bwMode="auto">
          <a:xfrm>
            <a:off x="177800" y="1716088"/>
            <a:ext cx="8785225" cy="414337"/>
          </a:xfrm>
          <a:custGeom>
            <a:avLst/>
            <a:gdLst>
              <a:gd name="T0" fmla="*/ 4381765 w 4432935"/>
              <a:gd name="T1" fmla="*/ 0 h 208915"/>
              <a:gd name="T2" fmla="*/ 50800 w 4432935"/>
              <a:gd name="T3" fmla="*/ 0 h 208915"/>
              <a:gd name="T4" fmla="*/ 31075 w 4432935"/>
              <a:gd name="T5" fmla="*/ 4008 h 208915"/>
              <a:gd name="T6" fmla="*/ 14922 w 4432935"/>
              <a:gd name="T7" fmla="*/ 14922 h 208915"/>
              <a:gd name="T8" fmla="*/ 4008 w 4432935"/>
              <a:gd name="T9" fmla="*/ 31075 h 208915"/>
              <a:gd name="T10" fmla="*/ 0 w 4432935"/>
              <a:gd name="T11" fmla="*/ 50800 h 208915"/>
              <a:gd name="T12" fmla="*/ 0 w 4432935"/>
              <a:gd name="T13" fmla="*/ 208860 h 208915"/>
              <a:gd name="T14" fmla="*/ 4432566 w 4432935"/>
              <a:gd name="T15" fmla="*/ 208860 h 208915"/>
              <a:gd name="T16" fmla="*/ 4432566 w 4432935"/>
              <a:gd name="T17" fmla="*/ 50800 h 208915"/>
              <a:gd name="T18" fmla="*/ 4428558 w 4432935"/>
              <a:gd name="T19" fmla="*/ 31075 h 208915"/>
              <a:gd name="T20" fmla="*/ 4417643 w 4432935"/>
              <a:gd name="T21" fmla="*/ 14922 h 208915"/>
              <a:gd name="T22" fmla="*/ 4401490 w 4432935"/>
              <a:gd name="T23" fmla="*/ 4008 h 208915"/>
              <a:gd name="T24" fmla="*/ 4381765 w 4432935"/>
              <a:gd name="T25" fmla="*/ 0 h 208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891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8860"/>
                </a:lnTo>
                <a:lnTo>
                  <a:pt x="4432566" y="208860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5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75" name="object 11"/>
          <p:cNvSpPr>
            <a:spLocks noChangeArrowheads="1"/>
          </p:cNvSpPr>
          <p:nvPr/>
        </p:nvSpPr>
        <p:spPr bwMode="auto">
          <a:xfrm>
            <a:off x="177800" y="210502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876" name="object 12"/>
          <p:cNvSpPr>
            <a:spLocks noChangeArrowheads="1"/>
          </p:cNvSpPr>
          <p:nvPr/>
        </p:nvSpPr>
        <p:spPr bwMode="auto">
          <a:xfrm>
            <a:off x="279400" y="5741988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877" name="object 13"/>
          <p:cNvSpPr>
            <a:spLocks noChangeArrowheads="1"/>
          </p:cNvSpPr>
          <p:nvPr/>
        </p:nvSpPr>
        <p:spPr bwMode="auto">
          <a:xfrm>
            <a:off x="379413" y="5716588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878" name="object 14"/>
          <p:cNvSpPr>
            <a:spLocks noChangeArrowheads="1"/>
          </p:cNvSpPr>
          <p:nvPr/>
        </p:nvSpPr>
        <p:spPr bwMode="auto">
          <a:xfrm>
            <a:off x="8961438" y="1803400"/>
            <a:ext cx="101600" cy="39385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879" name="object 15"/>
          <p:cNvSpPr>
            <a:spLocks/>
          </p:cNvSpPr>
          <p:nvPr/>
        </p:nvSpPr>
        <p:spPr bwMode="auto">
          <a:xfrm>
            <a:off x="177800" y="2192338"/>
            <a:ext cx="8785225" cy="3651250"/>
          </a:xfrm>
          <a:custGeom>
            <a:avLst/>
            <a:gdLst>
              <a:gd name="T0" fmla="*/ 4432566 w 4432935"/>
              <a:gd name="T1" fmla="*/ 0 h 1842770"/>
              <a:gd name="T2" fmla="*/ 0 w 4432935"/>
              <a:gd name="T3" fmla="*/ 0 h 1842770"/>
              <a:gd name="T4" fmla="*/ 0 w 4432935"/>
              <a:gd name="T5" fmla="*/ 1791426 h 1842770"/>
              <a:gd name="T6" fmla="*/ 4008 w 4432935"/>
              <a:gd name="T7" fmla="*/ 1811151 h 1842770"/>
              <a:gd name="T8" fmla="*/ 14922 w 4432935"/>
              <a:gd name="T9" fmla="*/ 1827304 h 1842770"/>
              <a:gd name="T10" fmla="*/ 31075 w 4432935"/>
              <a:gd name="T11" fmla="*/ 1838218 h 1842770"/>
              <a:gd name="T12" fmla="*/ 50800 w 4432935"/>
              <a:gd name="T13" fmla="*/ 1842227 h 1842770"/>
              <a:gd name="T14" fmla="*/ 4381765 w 4432935"/>
              <a:gd name="T15" fmla="*/ 1842227 h 1842770"/>
              <a:gd name="T16" fmla="*/ 4401490 w 4432935"/>
              <a:gd name="T17" fmla="*/ 1838218 h 1842770"/>
              <a:gd name="T18" fmla="*/ 4417643 w 4432935"/>
              <a:gd name="T19" fmla="*/ 1827304 h 1842770"/>
              <a:gd name="T20" fmla="*/ 4428558 w 4432935"/>
              <a:gd name="T21" fmla="*/ 1811151 h 1842770"/>
              <a:gd name="T22" fmla="*/ 4432566 w 4432935"/>
              <a:gd name="T23" fmla="*/ 1791426 h 1842770"/>
              <a:gd name="T24" fmla="*/ 4432566 w 4432935"/>
              <a:gd name="T25" fmla="*/ 0 h 1842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842770">
                <a:moveTo>
                  <a:pt x="4432566" y="0"/>
                </a:moveTo>
                <a:lnTo>
                  <a:pt x="0" y="0"/>
                </a:lnTo>
                <a:lnTo>
                  <a:pt x="0" y="1791426"/>
                </a:lnTo>
                <a:lnTo>
                  <a:pt x="4008" y="1811151"/>
                </a:lnTo>
                <a:lnTo>
                  <a:pt x="14922" y="1827304"/>
                </a:lnTo>
                <a:lnTo>
                  <a:pt x="31075" y="1838218"/>
                </a:lnTo>
                <a:lnTo>
                  <a:pt x="50800" y="1842227"/>
                </a:lnTo>
                <a:lnTo>
                  <a:pt x="4381765" y="1842227"/>
                </a:lnTo>
                <a:lnTo>
                  <a:pt x="4401490" y="1838218"/>
                </a:lnTo>
                <a:lnTo>
                  <a:pt x="4417643" y="1827304"/>
                </a:lnTo>
                <a:lnTo>
                  <a:pt x="4428558" y="1811151"/>
                </a:lnTo>
                <a:lnTo>
                  <a:pt x="4432566" y="1791426"/>
                </a:lnTo>
                <a:lnTo>
                  <a:pt x="4432566" y="0"/>
                </a:lnTo>
                <a:close/>
              </a:path>
            </a:pathLst>
          </a:custGeom>
          <a:solidFill>
            <a:srgbClr val="E5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0" name="object 16"/>
          <p:cNvSpPr>
            <a:spLocks/>
          </p:cNvSpPr>
          <p:nvPr/>
        </p:nvSpPr>
        <p:spPr bwMode="auto">
          <a:xfrm>
            <a:off x="8961438" y="1879600"/>
            <a:ext cx="0" cy="3902075"/>
          </a:xfrm>
          <a:custGeom>
            <a:avLst/>
            <a:gdLst>
              <a:gd name="T0" fmla="*/ 1968631 h 1969135"/>
              <a:gd name="T1" fmla="*/ 0 h 196913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969135">
                <a:moveTo>
                  <a:pt x="0" y="196863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1" name="object 17"/>
          <p:cNvSpPr>
            <a:spLocks/>
          </p:cNvSpPr>
          <p:nvPr/>
        </p:nvSpPr>
        <p:spPr bwMode="auto">
          <a:xfrm>
            <a:off x="8961438" y="18542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2" name="object 18"/>
          <p:cNvSpPr>
            <a:spLocks/>
          </p:cNvSpPr>
          <p:nvPr/>
        </p:nvSpPr>
        <p:spPr bwMode="auto">
          <a:xfrm>
            <a:off x="8961438" y="18288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3" name="object 19"/>
          <p:cNvSpPr>
            <a:spLocks/>
          </p:cNvSpPr>
          <p:nvPr/>
        </p:nvSpPr>
        <p:spPr bwMode="auto">
          <a:xfrm>
            <a:off x="8961438" y="18034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4" name="object 20"/>
          <p:cNvSpPr>
            <a:spLocks/>
          </p:cNvSpPr>
          <p:nvPr/>
        </p:nvSpPr>
        <p:spPr bwMode="auto">
          <a:xfrm>
            <a:off x="3581400" y="3189288"/>
            <a:ext cx="1976438" cy="0"/>
          </a:xfrm>
          <a:custGeom>
            <a:avLst/>
            <a:gdLst>
              <a:gd name="T0" fmla="*/ 0 w 996950"/>
              <a:gd name="T1" fmla="*/ 996937 w 9969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6950">
                <a:moveTo>
                  <a:pt x="0" y="0"/>
                </a:moveTo>
                <a:lnTo>
                  <a:pt x="996937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5" name="object 21"/>
          <p:cNvSpPr>
            <a:spLocks/>
          </p:cNvSpPr>
          <p:nvPr/>
        </p:nvSpPr>
        <p:spPr bwMode="auto">
          <a:xfrm>
            <a:off x="3581400" y="3659188"/>
            <a:ext cx="1976438" cy="0"/>
          </a:xfrm>
          <a:custGeom>
            <a:avLst/>
            <a:gdLst>
              <a:gd name="T0" fmla="*/ 0 w 996950"/>
              <a:gd name="T1" fmla="*/ 996937 w 9969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6950">
                <a:moveTo>
                  <a:pt x="0" y="0"/>
                </a:moveTo>
                <a:lnTo>
                  <a:pt x="996937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6" name="object 22"/>
          <p:cNvSpPr>
            <a:spLocks/>
          </p:cNvSpPr>
          <p:nvPr/>
        </p:nvSpPr>
        <p:spPr bwMode="auto">
          <a:xfrm>
            <a:off x="3581400" y="4811713"/>
            <a:ext cx="1976438" cy="0"/>
          </a:xfrm>
          <a:custGeom>
            <a:avLst/>
            <a:gdLst>
              <a:gd name="T0" fmla="*/ 0 w 996950"/>
              <a:gd name="T1" fmla="*/ 996937 w 99695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996950">
                <a:moveTo>
                  <a:pt x="0" y="0"/>
                </a:moveTo>
                <a:lnTo>
                  <a:pt x="996937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177800" y="1576388"/>
            <a:ext cx="8763000" cy="4240212"/>
          </a:xfrm>
          <a:prstGeom prst="rect">
            <a:avLst/>
          </a:prstGeom>
        </p:spPr>
        <p:txBody>
          <a:bodyPr lIns="0" tIns="134643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63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Example: 4-Digit Values of ln </a:t>
            </a:r>
            <a:r>
              <a:rPr lang="en-US" altLang="en-US" sz="2300" i="1">
                <a:solidFill>
                  <a:srgbClr val="FFFFFF"/>
                </a:solidFill>
                <a:latin typeface="Arial" panose="020B0604020202020204" pitchFamily="34" charset="0"/>
              </a:rPr>
              <a:t>x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700"/>
              </a:spcBef>
            </a:pPr>
            <a:r>
              <a:rPr lang="en-US" altLang="en-US" sz="2100">
                <a:latin typeface="Arial" panose="020B0604020202020204" pitchFamily="34" charset="0"/>
              </a:rPr>
              <a:t>The following table lists the values of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>
                <a:latin typeface="Arial" panose="020B0604020202020204" pitchFamily="34" charset="0"/>
              </a:rPr>
              <a:t>ln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Arial" panose="020B0604020202020204" pitchFamily="34" charset="0"/>
              </a:rPr>
              <a:t>accurate to the places  given.</a:t>
            </a:r>
          </a:p>
          <a:p>
            <a:pPr>
              <a:spcBef>
                <a:spcPts val="38"/>
              </a:spcBef>
            </a:pPr>
            <a:endParaRPr lang="en-US" alt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i="1">
                <a:latin typeface="Arial" panose="020B0604020202020204" pitchFamily="34" charset="0"/>
              </a:rPr>
              <a:t>i	x</a:t>
            </a:r>
            <a:r>
              <a:rPr lang="en-US" altLang="en-US" sz="2300" i="1" baseline="-14000">
                <a:latin typeface="Arial" panose="020B0604020202020204" pitchFamily="34" charset="0"/>
              </a:rPr>
              <a:t>i	</a:t>
            </a:r>
            <a:r>
              <a:rPr lang="en-US" altLang="en-US" sz="2100">
                <a:latin typeface="Arial" panose="020B0604020202020204" pitchFamily="34" charset="0"/>
              </a:rPr>
              <a:t>ln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endParaRPr lang="en-US" altLang="en-US" sz="2300" baseline="-14000">
              <a:latin typeface="Arial" panose="020B0604020202020204" pitchFamily="34" charset="0"/>
            </a:endParaRPr>
          </a:p>
          <a:p>
            <a:pPr>
              <a:spcBef>
                <a:spcPts val="1038"/>
              </a:spcBef>
            </a:pPr>
            <a:r>
              <a:rPr lang="en-US" altLang="en-US" sz="2100">
                <a:latin typeface="Arial" panose="020B0604020202020204" pitchFamily="34" charset="0"/>
              </a:rPr>
              <a:t>0	2.0	0.6931</a:t>
            </a:r>
          </a:p>
          <a:p>
            <a:pPr>
              <a:spcBef>
                <a:spcPts val="75"/>
              </a:spcBef>
            </a:pPr>
            <a:r>
              <a:rPr lang="en-US" altLang="en-US" sz="2100">
                <a:latin typeface="Arial" panose="020B0604020202020204" pitchFamily="34" charset="0"/>
              </a:rPr>
              <a:t>1	2.2	0.7885</a:t>
            </a:r>
          </a:p>
          <a:p>
            <a:pPr>
              <a:spcBef>
                <a:spcPts val="75"/>
              </a:spcBef>
            </a:pPr>
            <a:r>
              <a:rPr lang="en-US" altLang="en-US" sz="2100">
                <a:latin typeface="Arial" panose="020B0604020202020204" pitchFamily="34" charset="0"/>
              </a:rPr>
              <a:t>2	2.3	0.8329</a:t>
            </a:r>
          </a:p>
          <a:p>
            <a:pPr>
              <a:spcBef>
                <a:spcPts val="25"/>
              </a:spcBef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>
                <a:latin typeface="Arial" panose="020B0604020202020204" pitchFamily="34" charset="0"/>
              </a:rPr>
              <a:t>Use Neville’s method and 4-digit rounding arithmetic to approximate</a:t>
            </a:r>
          </a:p>
          <a:p>
            <a:pPr>
              <a:spcBef>
                <a:spcPts val="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>
                <a:latin typeface="Arial" panose="020B0604020202020204" pitchFamily="34" charset="0"/>
              </a:rPr>
              <a:t>ln 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 by completing the Neville table.</a:t>
            </a:r>
          </a:p>
        </p:txBody>
      </p:sp>
      <p:sp>
        <p:nvSpPr>
          <p:cNvPr id="164888" name="object 24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89" name="object 25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890" name="object 26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bject 27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3BF5C109-91FD-4A91-8321-F8214B4A2FEB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8" name="object 28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5891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4-Digit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Rounding</a:t>
            </a:r>
            <a:r>
              <a:rPr sz="2774" spc="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5897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5898" name="object 10"/>
          <p:cNvSpPr>
            <a:spLocks/>
          </p:cNvSpPr>
          <p:nvPr/>
        </p:nvSpPr>
        <p:spPr bwMode="auto">
          <a:xfrm>
            <a:off x="177800" y="1503363"/>
            <a:ext cx="8785225" cy="411162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899" name="object 11"/>
          <p:cNvSpPr>
            <a:spLocks noChangeArrowheads="1"/>
          </p:cNvSpPr>
          <p:nvPr/>
        </p:nvSpPr>
        <p:spPr bwMode="auto">
          <a:xfrm>
            <a:off x="177800" y="1887538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5900" name="object 12"/>
          <p:cNvSpPr>
            <a:spLocks noChangeArrowheads="1"/>
          </p:cNvSpPr>
          <p:nvPr/>
        </p:nvSpPr>
        <p:spPr bwMode="auto">
          <a:xfrm>
            <a:off x="279400" y="6062663"/>
            <a:ext cx="200025" cy="201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5901" name="object 13"/>
          <p:cNvSpPr>
            <a:spLocks noChangeArrowheads="1"/>
          </p:cNvSpPr>
          <p:nvPr/>
        </p:nvSpPr>
        <p:spPr bwMode="auto">
          <a:xfrm>
            <a:off x="379413" y="6037263"/>
            <a:ext cx="8683625" cy="2270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5902" name="object 14"/>
          <p:cNvSpPr>
            <a:spLocks noChangeArrowheads="1"/>
          </p:cNvSpPr>
          <p:nvPr/>
        </p:nvSpPr>
        <p:spPr bwMode="auto">
          <a:xfrm>
            <a:off x="8961438" y="1590675"/>
            <a:ext cx="101600" cy="44719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5903" name="object 15"/>
          <p:cNvSpPr>
            <a:spLocks/>
          </p:cNvSpPr>
          <p:nvPr/>
        </p:nvSpPr>
        <p:spPr bwMode="auto">
          <a:xfrm>
            <a:off x="177800" y="1974850"/>
            <a:ext cx="8785225" cy="4187825"/>
          </a:xfrm>
          <a:custGeom>
            <a:avLst/>
            <a:gdLst>
              <a:gd name="T0" fmla="*/ 4432566 w 4432935"/>
              <a:gd name="T1" fmla="*/ 0 h 2113280"/>
              <a:gd name="T2" fmla="*/ 0 w 4432935"/>
              <a:gd name="T3" fmla="*/ 0 h 2113280"/>
              <a:gd name="T4" fmla="*/ 0 w 4432935"/>
              <a:gd name="T5" fmla="*/ 2062436 h 2113280"/>
              <a:gd name="T6" fmla="*/ 4008 w 4432935"/>
              <a:gd name="T7" fmla="*/ 2082161 h 2113280"/>
              <a:gd name="T8" fmla="*/ 14922 w 4432935"/>
              <a:gd name="T9" fmla="*/ 2098314 h 2113280"/>
              <a:gd name="T10" fmla="*/ 31075 w 4432935"/>
              <a:gd name="T11" fmla="*/ 2109228 h 2113280"/>
              <a:gd name="T12" fmla="*/ 50800 w 4432935"/>
              <a:gd name="T13" fmla="*/ 2113237 h 2113280"/>
              <a:gd name="T14" fmla="*/ 4381765 w 4432935"/>
              <a:gd name="T15" fmla="*/ 2113237 h 2113280"/>
              <a:gd name="T16" fmla="*/ 4401490 w 4432935"/>
              <a:gd name="T17" fmla="*/ 2109228 h 2113280"/>
              <a:gd name="T18" fmla="*/ 4417643 w 4432935"/>
              <a:gd name="T19" fmla="*/ 2098314 h 2113280"/>
              <a:gd name="T20" fmla="*/ 4428558 w 4432935"/>
              <a:gd name="T21" fmla="*/ 2082161 h 2113280"/>
              <a:gd name="T22" fmla="*/ 4432566 w 4432935"/>
              <a:gd name="T23" fmla="*/ 2062436 h 2113280"/>
              <a:gd name="T24" fmla="*/ 4432566 w 4432935"/>
              <a:gd name="T25" fmla="*/ 0 h 211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113280">
                <a:moveTo>
                  <a:pt x="4432566" y="0"/>
                </a:moveTo>
                <a:lnTo>
                  <a:pt x="0" y="0"/>
                </a:lnTo>
                <a:lnTo>
                  <a:pt x="0" y="2062436"/>
                </a:lnTo>
                <a:lnTo>
                  <a:pt x="4008" y="2082161"/>
                </a:lnTo>
                <a:lnTo>
                  <a:pt x="14922" y="2098314"/>
                </a:lnTo>
                <a:lnTo>
                  <a:pt x="31075" y="2109228"/>
                </a:lnTo>
                <a:lnTo>
                  <a:pt x="50800" y="2113237"/>
                </a:lnTo>
                <a:lnTo>
                  <a:pt x="4381765" y="2113237"/>
                </a:lnTo>
                <a:lnTo>
                  <a:pt x="4401490" y="2109228"/>
                </a:lnTo>
                <a:lnTo>
                  <a:pt x="4417643" y="2098314"/>
                </a:lnTo>
                <a:lnTo>
                  <a:pt x="4428558" y="2082161"/>
                </a:lnTo>
                <a:lnTo>
                  <a:pt x="4432566" y="2062436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04" name="object 16"/>
          <p:cNvSpPr>
            <a:spLocks/>
          </p:cNvSpPr>
          <p:nvPr/>
        </p:nvSpPr>
        <p:spPr bwMode="auto">
          <a:xfrm>
            <a:off x="8961438" y="1665288"/>
            <a:ext cx="0" cy="4435475"/>
          </a:xfrm>
          <a:custGeom>
            <a:avLst/>
            <a:gdLst>
              <a:gd name="T0" fmla="*/ 2237818 h 2238375"/>
              <a:gd name="T1" fmla="*/ 0 h 22383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38375">
                <a:moveTo>
                  <a:pt x="0" y="2237818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05" name="object 17"/>
          <p:cNvSpPr>
            <a:spLocks/>
          </p:cNvSpPr>
          <p:nvPr/>
        </p:nvSpPr>
        <p:spPr bwMode="auto">
          <a:xfrm>
            <a:off x="8961438" y="1639888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06" name="object 18"/>
          <p:cNvSpPr>
            <a:spLocks/>
          </p:cNvSpPr>
          <p:nvPr/>
        </p:nvSpPr>
        <p:spPr bwMode="auto">
          <a:xfrm>
            <a:off x="8961438" y="1616075"/>
            <a:ext cx="0" cy="23813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07" name="object 19"/>
          <p:cNvSpPr>
            <a:spLocks/>
          </p:cNvSpPr>
          <p:nvPr/>
        </p:nvSpPr>
        <p:spPr bwMode="auto">
          <a:xfrm>
            <a:off x="8961438" y="15906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52400" y="1377950"/>
            <a:ext cx="8836025" cy="1260475"/>
          </a:xfrm>
          <a:prstGeom prst="rect">
            <a:avLst/>
          </a:prstGeom>
        </p:spPr>
        <p:txBody>
          <a:bodyPr lIns="0" tIns="119543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938"/>
              </a:spcBef>
            </a:pPr>
            <a:r>
              <a:rPr lang="en-US" altLang="en-US" sz="2300">
                <a:solidFill>
                  <a:srgbClr val="FFFFFF"/>
                </a:solidFill>
                <a:latin typeface="Arial" panose="020B0604020202020204" pitchFamily="34" charset="0"/>
              </a:rPr>
              <a:t>Solution (1/2)</a:t>
            </a:r>
            <a:endParaRPr lang="en-US" altLang="en-US" sz="2300">
              <a:latin typeface="Arial" panose="020B0604020202020204" pitchFamily="34" charset="0"/>
            </a:endParaRPr>
          </a:p>
          <a:p>
            <a:pPr>
              <a:spcBef>
                <a:spcPts val="663"/>
              </a:spcBef>
            </a:pPr>
            <a:r>
              <a:rPr lang="en-US" altLang="en-US" sz="2100">
                <a:latin typeface="Arial" panose="020B0604020202020204" pitchFamily="34" charset="0"/>
              </a:rPr>
              <a:t>Because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1,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 </a:t>
            </a:r>
            <a:r>
              <a:rPr lang="en-US" altLang="en-US" sz="2100">
                <a:latin typeface="Lucida Sans Unicode" panose="020B0602030504020204" pitchFamily="34" charset="0"/>
              </a:rPr>
              <a:t>= 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1,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2 </a:t>
            </a:r>
            <a:r>
              <a:rPr lang="en-US" altLang="en-US" sz="2100">
                <a:latin typeface="Lucida Sans Unicode" panose="020B0602030504020204" pitchFamily="34" charset="0"/>
              </a:rPr>
              <a:t>= 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2, and we are given</a:t>
            </a:r>
          </a:p>
          <a:p>
            <a:pPr>
              <a:spcBef>
                <a:spcPts val="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6931,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7885, and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2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8329, we have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31850" y="3154363"/>
            <a:ext cx="333375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spc="-10" dirty="0">
                <a:latin typeface="Arial"/>
                <a:cs typeface="Arial"/>
              </a:rPr>
              <a:t>1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2413" y="3221038"/>
            <a:ext cx="433387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2</a:t>
            </a:r>
            <a:endParaRPr sz="218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125" y="3032125"/>
            <a:ext cx="1598613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609056" algn="l"/>
                <a:tab pos="1386734" algn="l"/>
              </a:tabLst>
              <a:defRPr/>
            </a:pPr>
            <a:r>
              <a:rPr sz="2180" i="1" spc="-20" dirty="0">
                <a:latin typeface="Arial"/>
                <a:cs typeface="Arial"/>
              </a:rPr>
              <a:t>Q	</a:t>
            </a:r>
            <a:r>
              <a:rPr sz="2180" spc="-59" dirty="0">
                <a:latin typeface="Lucida Sans Unicode"/>
                <a:cs typeface="Lucida Sans Unicode"/>
              </a:rPr>
              <a:t>=	</a:t>
            </a:r>
            <a:r>
              <a:rPr sz="2180" spc="20" dirty="0">
                <a:latin typeface="Lucida Sans Unicode"/>
                <a:cs typeface="Lucida Sans Unicode"/>
              </a:rPr>
              <a:t>[(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66938" y="3032125"/>
            <a:ext cx="373062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7885 </a:t>
            </a:r>
            <a:r>
              <a:rPr lang="en-US" altLang="en-US" sz="2100">
                <a:latin typeface="Lucida Sans Unicode" panose="020B0602030504020204" pitchFamily="34" charset="0"/>
              </a:rPr>
              <a:t>− (−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6931</a:t>
            </a:r>
            <a:r>
              <a:rPr lang="en-US" altLang="en-US" sz="2100">
                <a:latin typeface="Lucida Sans Unicode" panose="020B0602030504020204" pitchFamily="34" charset="0"/>
              </a:rPr>
              <a:t>] 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522413" y="2801938"/>
            <a:ext cx="5321300" cy="776287"/>
          </a:xfrm>
          <a:prstGeom prst="rect">
            <a:avLst/>
          </a:prstGeom>
        </p:spPr>
        <p:txBody>
          <a:bodyPr lIns="0" tIns="66692" rIns="0" bIns="0">
            <a:spAutoFit/>
          </a:bodyPr>
          <a:lstStyle/>
          <a:p>
            <a:pPr marL="25168">
              <a:spcBef>
                <a:spcPts val="525"/>
              </a:spcBef>
              <a:tabLst>
                <a:tab pos="4454663" algn="l"/>
              </a:tabLst>
              <a:defRPr/>
            </a:pP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180" u="sng" spc="28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218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1482</a:t>
            </a:r>
            <a:endParaRPr sz="2180">
              <a:latin typeface="Arial"/>
              <a:cs typeface="Arial"/>
            </a:endParaRPr>
          </a:p>
          <a:p>
            <a:pPr marL="4683688">
              <a:spcBef>
                <a:spcPts val="337"/>
              </a:spcBef>
              <a:defRPr/>
            </a:pPr>
            <a:r>
              <a:rPr sz="2180" spc="-79" dirty="0">
                <a:latin typeface="Arial"/>
                <a:cs typeface="Arial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Arial"/>
                <a:cs typeface="Arial"/>
              </a:rPr>
              <a:t>2</a:t>
            </a:r>
            <a:endParaRPr sz="218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9275" y="3032125"/>
            <a:ext cx="11811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198" dirty="0">
                <a:latin typeface="Lucida Sans Unicode"/>
                <a:cs typeface="Lucida Sans Unicode"/>
              </a:rPr>
              <a:t> </a:t>
            </a:r>
            <a:r>
              <a:rPr sz="2180" spc="-50" dirty="0">
                <a:latin typeface="Arial"/>
                <a:cs typeface="Arial"/>
              </a:rPr>
              <a:t>0</a:t>
            </a:r>
            <a:r>
              <a:rPr sz="2180" i="1" spc="-50" dirty="0">
                <a:latin typeface="Verdana"/>
                <a:cs typeface="Verdana"/>
              </a:rPr>
              <a:t>.</a:t>
            </a:r>
            <a:r>
              <a:rPr sz="2180" spc="-50" dirty="0">
                <a:latin typeface="Arial"/>
                <a:cs typeface="Arial"/>
              </a:rPr>
              <a:t>7410</a:t>
            </a:r>
            <a:endParaRPr sz="218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000" y="3590925"/>
            <a:ext cx="5080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and</a:t>
            </a:r>
            <a:endParaRPr sz="218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8325" y="4192588"/>
            <a:ext cx="6477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-14" baseline="10101" dirty="0">
                <a:latin typeface="Arial"/>
                <a:cs typeface="Arial"/>
              </a:rPr>
              <a:t>Q</a:t>
            </a:r>
            <a:r>
              <a:rPr sz="1585" spc="-10" dirty="0">
                <a:latin typeface="Arial"/>
                <a:cs typeface="Arial"/>
              </a:rPr>
              <a:t>2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2413" y="3959225"/>
            <a:ext cx="43338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180" u="sng" spc="28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218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22413" y="4333875"/>
            <a:ext cx="433387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1</a:t>
            </a:r>
            <a:endParaRPr sz="218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03325" y="4144963"/>
            <a:ext cx="1014413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801588" algn="l"/>
              </a:tabLst>
              <a:defRPr/>
            </a:pPr>
            <a:r>
              <a:rPr sz="2180" spc="-59" dirty="0">
                <a:latin typeface="Lucida Sans Unicode"/>
                <a:cs typeface="Lucida Sans Unicode"/>
              </a:rPr>
              <a:t>=	</a:t>
            </a:r>
            <a:r>
              <a:rPr sz="2180" spc="20" dirty="0">
                <a:latin typeface="Lucida Sans Unicode"/>
                <a:cs typeface="Lucida Sans Unicode"/>
              </a:rPr>
              <a:t>[(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6938" y="4144963"/>
            <a:ext cx="394493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8329 </a:t>
            </a:r>
            <a:r>
              <a:rPr lang="en-US" altLang="en-US" sz="2100">
                <a:latin typeface="Lucida Sans Unicode" panose="020B0602030504020204" pitchFamily="34" charset="0"/>
              </a:rPr>
              <a:t>− (−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7885</a:t>
            </a:r>
            <a:r>
              <a:rPr lang="en-US" altLang="en-US" sz="2100">
                <a:latin typeface="Lucida Sans Unicode" panose="020B0602030504020204" pitchFamily="34" charset="0"/>
              </a:rPr>
              <a:t>] =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6167438" y="3914775"/>
            <a:ext cx="1042987" cy="776288"/>
          </a:xfrm>
          <a:prstGeom prst="rect">
            <a:avLst/>
          </a:prstGeom>
        </p:spPr>
        <p:txBody>
          <a:bodyPr lIns="0" tIns="66692" rIns="0" bIns="0">
            <a:spAutoFit/>
          </a:bodyPr>
          <a:lstStyle/>
          <a:p>
            <a:pPr algn="ctr">
              <a:spcBef>
                <a:spcPts val="525"/>
              </a:spcBef>
              <a:defRPr/>
            </a:pP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218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07441</a:t>
            </a:r>
            <a:endParaRPr sz="2180">
              <a:latin typeface="Arial"/>
              <a:cs typeface="Arial"/>
            </a:endParaRPr>
          </a:p>
          <a:p>
            <a:pPr algn="ctr">
              <a:spcBef>
                <a:spcPts val="337"/>
              </a:spcBef>
              <a:defRPr/>
            </a:pPr>
            <a:r>
              <a:rPr sz="2180" spc="-79" dirty="0">
                <a:latin typeface="Arial"/>
                <a:cs typeface="Arial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Arial"/>
                <a:cs typeface="Arial"/>
              </a:rPr>
              <a:t>1</a:t>
            </a:r>
            <a:endParaRPr sz="218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65988" y="4144963"/>
            <a:ext cx="125571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69" dirty="0">
                <a:latin typeface="Arial"/>
                <a:cs typeface="Arial"/>
              </a:rPr>
              <a:t>0</a:t>
            </a:r>
            <a:r>
              <a:rPr sz="2180" i="1" spc="-69" dirty="0">
                <a:latin typeface="Verdana"/>
                <a:cs typeface="Verdana"/>
              </a:rPr>
              <a:t>.</a:t>
            </a:r>
            <a:r>
              <a:rPr sz="2180" spc="-69" dirty="0">
                <a:latin typeface="Arial"/>
                <a:cs typeface="Arial"/>
              </a:rPr>
              <a:t>7441</a:t>
            </a:r>
            <a:r>
              <a:rPr sz="2180" i="1" spc="-69" dirty="0">
                <a:latin typeface="Verdana"/>
                <a:cs typeface="Verdana"/>
              </a:rPr>
              <a:t>.</a:t>
            </a:r>
            <a:endParaRPr sz="218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00" y="4841875"/>
            <a:ext cx="667702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The </a:t>
            </a:r>
            <a:r>
              <a:rPr sz="2180" spc="-10" dirty="0">
                <a:latin typeface="Arial"/>
                <a:cs typeface="Arial"/>
              </a:rPr>
              <a:t>final </a:t>
            </a:r>
            <a:r>
              <a:rPr sz="2180" spc="-20" dirty="0">
                <a:latin typeface="Arial"/>
                <a:cs typeface="Arial"/>
              </a:rPr>
              <a:t>approximation </a:t>
            </a:r>
            <a:r>
              <a:rPr sz="2180" spc="-30" dirty="0">
                <a:latin typeface="Arial"/>
                <a:cs typeface="Arial"/>
              </a:rPr>
              <a:t>we </a:t>
            </a:r>
            <a:r>
              <a:rPr sz="2180" spc="-10" dirty="0">
                <a:latin typeface="Arial"/>
                <a:cs typeface="Arial"/>
              </a:rPr>
              <a:t>can obtain from this data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is</a:t>
            </a:r>
            <a:endParaRPr sz="218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4413" y="5703888"/>
            <a:ext cx="334962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spc="-10" dirty="0">
                <a:latin typeface="Arial"/>
                <a:cs typeface="Arial"/>
              </a:rPr>
              <a:t>2</a:t>
            </a: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spc="-1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06563" y="5770563"/>
            <a:ext cx="431800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3</a:t>
            </a:r>
            <a:endParaRPr sz="218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688" y="5581650"/>
            <a:ext cx="159861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609056" algn="l"/>
                <a:tab pos="1386734" algn="l"/>
              </a:tabLst>
              <a:defRPr/>
            </a:pPr>
            <a:r>
              <a:rPr sz="2180" i="1" spc="-20" dirty="0">
                <a:latin typeface="Arial"/>
                <a:cs typeface="Arial"/>
              </a:rPr>
              <a:t>Q	</a:t>
            </a:r>
            <a:r>
              <a:rPr sz="2180" spc="-59" dirty="0">
                <a:latin typeface="Lucida Sans Unicode"/>
                <a:cs typeface="Lucida Sans Unicode"/>
              </a:rPr>
              <a:t>=	</a:t>
            </a:r>
            <a:r>
              <a:rPr sz="2180" spc="20" dirty="0">
                <a:latin typeface="Lucida Sans Unicode"/>
                <a:cs typeface="Lucida Sans Unicode"/>
              </a:rPr>
              <a:t>[(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49500" y="5581650"/>
            <a:ext cx="373062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7441 </a:t>
            </a:r>
            <a:r>
              <a:rPr lang="en-US" altLang="en-US" sz="2100">
                <a:latin typeface="Lucida Sans Unicode" panose="020B0602030504020204" pitchFamily="34" charset="0"/>
              </a:rPr>
              <a:t>− (−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7410</a:t>
            </a:r>
            <a:r>
              <a:rPr lang="en-US" altLang="en-US" sz="2100">
                <a:latin typeface="Lucida Sans Unicode" panose="020B0602030504020204" pitchFamily="34" charset="0"/>
              </a:rPr>
              <a:t>] =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06563" y="5351463"/>
            <a:ext cx="5319712" cy="776287"/>
          </a:xfrm>
          <a:prstGeom prst="rect">
            <a:avLst/>
          </a:prstGeom>
        </p:spPr>
        <p:txBody>
          <a:bodyPr lIns="0" tIns="66692" rIns="0" bIns="0">
            <a:spAutoFit/>
          </a:bodyPr>
          <a:lstStyle/>
          <a:p>
            <a:pPr marL="25168">
              <a:spcBef>
                <a:spcPts val="525"/>
              </a:spcBef>
              <a:tabLst>
                <a:tab pos="4454663" algn="l"/>
              </a:tabLst>
              <a:defRPr/>
            </a:pPr>
            <a:r>
              <a:rPr sz="218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2180" u="sng" spc="28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	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2180" i="1" u="sng" spc="-198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</a:t>
            </a:r>
            <a:r>
              <a:rPr sz="218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2276</a:t>
            </a:r>
            <a:endParaRPr sz="2180">
              <a:latin typeface="Arial"/>
              <a:cs typeface="Arial"/>
            </a:endParaRPr>
          </a:p>
          <a:p>
            <a:pPr marL="4683688">
              <a:spcBef>
                <a:spcPts val="337"/>
              </a:spcBef>
              <a:defRPr/>
            </a:pPr>
            <a:r>
              <a:rPr sz="2180" spc="-79" dirty="0">
                <a:latin typeface="Arial"/>
                <a:cs typeface="Arial"/>
              </a:rPr>
              <a:t>0</a:t>
            </a:r>
            <a:r>
              <a:rPr sz="2180" i="1" spc="-79" dirty="0">
                <a:latin typeface="Verdana"/>
                <a:cs typeface="Verdana"/>
              </a:rPr>
              <a:t>.</a:t>
            </a:r>
            <a:r>
              <a:rPr sz="2180" spc="-79" dirty="0">
                <a:latin typeface="Arial"/>
                <a:cs typeface="Arial"/>
              </a:rPr>
              <a:t>3</a:t>
            </a:r>
            <a:endParaRPr sz="218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1838" y="5581650"/>
            <a:ext cx="125571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59" dirty="0">
                <a:latin typeface="Lucida Sans Unicode"/>
                <a:cs typeface="Lucida Sans Unicode"/>
              </a:rPr>
              <a:t>=</a:t>
            </a:r>
            <a:r>
              <a:rPr sz="2180" spc="-208" dirty="0">
                <a:latin typeface="Lucida Sans Unicode"/>
                <a:cs typeface="Lucida Sans Unicode"/>
              </a:rPr>
              <a:t> </a:t>
            </a:r>
            <a:r>
              <a:rPr sz="2180" spc="-69" dirty="0">
                <a:latin typeface="Arial"/>
                <a:cs typeface="Arial"/>
              </a:rPr>
              <a:t>0</a:t>
            </a:r>
            <a:r>
              <a:rPr sz="2180" i="1" spc="-69" dirty="0">
                <a:latin typeface="Verdana"/>
                <a:cs typeface="Verdana"/>
              </a:rPr>
              <a:t>.</a:t>
            </a:r>
            <a:r>
              <a:rPr sz="2180" spc="-69" dirty="0">
                <a:latin typeface="Arial"/>
                <a:cs typeface="Arial"/>
              </a:rPr>
              <a:t>7420</a:t>
            </a:r>
            <a:r>
              <a:rPr sz="2180" i="1" spc="-69" dirty="0">
                <a:latin typeface="Verdana"/>
                <a:cs typeface="Verdana"/>
              </a:rPr>
              <a:t>.</a:t>
            </a:r>
            <a:endParaRPr sz="2180">
              <a:latin typeface="Verdana"/>
              <a:cs typeface="Verdana"/>
            </a:endParaRPr>
          </a:p>
        </p:txBody>
      </p:sp>
      <p:sp>
        <p:nvSpPr>
          <p:cNvPr id="165930" name="object 42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31" name="object 43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932" name="object 44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FBA32994-87B5-432B-AE11-8339609583E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46" name="object 46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6915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Method: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4-Digit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Rounding</a:t>
            </a:r>
            <a:r>
              <a:rPr sz="2774" spc="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6921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6922" name="object 10"/>
          <p:cNvSpPr>
            <a:spLocks/>
          </p:cNvSpPr>
          <p:nvPr/>
        </p:nvSpPr>
        <p:spPr bwMode="auto">
          <a:xfrm>
            <a:off x="177800" y="2227263"/>
            <a:ext cx="8785225" cy="412750"/>
          </a:xfrm>
          <a:custGeom>
            <a:avLst/>
            <a:gdLst>
              <a:gd name="T0" fmla="*/ 4381765 w 4432935"/>
              <a:gd name="T1" fmla="*/ 0 h 207644"/>
              <a:gd name="T2" fmla="*/ 50800 w 4432935"/>
              <a:gd name="T3" fmla="*/ 0 h 207644"/>
              <a:gd name="T4" fmla="*/ 31075 w 4432935"/>
              <a:gd name="T5" fmla="*/ 4008 h 207644"/>
              <a:gd name="T6" fmla="*/ 14922 w 4432935"/>
              <a:gd name="T7" fmla="*/ 14922 h 207644"/>
              <a:gd name="T8" fmla="*/ 4008 w 4432935"/>
              <a:gd name="T9" fmla="*/ 31075 h 207644"/>
              <a:gd name="T10" fmla="*/ 0 w 4432935"/>
              <a:gd name="T11" fmla="*/ 50800 h 207644"/>
              <a:gd name="T12" fmla="*/ 0 w 4432935"/>
              <a:gd name="T13" fmla="*/ 207037 h 207644"/>
              <a:gd name="T14" fmla="*/ 4432566 w 4432935"/>
              <a:gd name="T15" fmla="*/ 207037 h 207644"/>
              <a:gd name="T16" fmla="*/ 4432566 w 4432935"/>
              <a:gd name="T17" fmla="*/ 50800 h 207644"/>
              <a:gd name="T18" fmla="*/ 4428558 w 4432935"/>
              <a:gd name="T19" fmla="*/ 31075 h 207644"/>
              <a:gd name="T20" fmla="*/ 4417643 w 4432935"/>
              <a:gd name="T21" fmla="*/ 14922 h 207644"/>
              <a:gd name="T22" fmla="*/ 4401490 w 4432935"/>
              <a:gd name="T23" fmla="*/ 4008 h 207644"/>
              <a:gd name="T24" fmla="*/ 4381765 w 4432935"/>
              <a:gd name="T25" fmla="*/ 0 h 207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23" name="object 11"/>
          <p:cNvSpPr>
            <a:spLocks noChangeArrowheads="1"/>
          </p:cNvSpPr>
          <p:nvPr/>
        </p:nvSpPr>
        <p:spPr bwMode="auto">
          <a:xfrm>
            <a:off x="177800" y="2613025"/>
            <a:ext cx="8783638" cy="1000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6924" name="object 12"/>
          <p:cNvSpPr>
            <a:spLocks noChangeArrowheads="1"/>
          </p:cNvSpPr>
          <p:nvPr/>
        </p:nvSpPr>
        <p:spPr bwMode="auto">
          <a:xfrm>
            <a:off x="279400" y="4975225"/>
            <a:ext cx="200025" cy="200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6925" name="object 13"/>
          <p:cNvSpPr>
            <a:spLocks noChangeArrowheads="1"/>
          </p:cNvSpPr>
          <p:nvPr/>
        </p:nvSpPr>
        <p:spPr bwMode="auto">
          <a:xfrm>
            <a:off x="379413" y="4949825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6926" name="object 14"/>
          <p:cNvSpPr>
            <a:spLocks noChangeArrowheads="1"/>
          </p:cNvSpPr>
          <p:nvPr/>
        </p:nvSpPr>
        <p:spPr bwMode="auto">
          <a:xfrm>
            <a:off x="8961438" y="2316163"/>
            <a:ext cx="101600" cy="26590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6927" name="object 15"/>
          <p:cNvSpPr>
            <a:spLocks/>
          </p:cNvSpPr>
          <p:nvPr/>
        </p:nvSpPr>
        <p:spPr bwMode="auto">
          <a:xfrm>
            <a:off x="177800" y="2700338"/>
            <a:ext cx="8785225" cy="2374900"/>
          </a:xfrm>
          <a:custGeom>
            <a:avLst/>
            <a:gdLst>
              <a:gd name="T0" fmla="*/ 4432566 w 4432935"/>
              <a:gd name="T1" fmla="*/ 0 h 1198245"/>
              <a:gd name="T2" fmla="*/ 0 w 4432935"/>
              <a:gd name="T3" fmla="*/ 0 h 1198245"/>
              <a:gd name="T4" fmla="*/ 0 w 4432935"/>
              <a:gd name="T5" fmla="*/ 1147427 h 1198245"/>
              <a:gd name="T6" fmla="*/ 4008 w 4432935"/>
              <a:gd name="T7" fmla="*/ 1167152 h 1198245"/>
              <a:gd name="T8" fmla="*/ 14922 w 4432935"/>
              <a:gd name="T9" fmla="*/ 1183305 h 1198245"/>
              <a:gd name="T10" fmla="*/ 31075 w 4432935"/>
              <a:gd name="T11" fmla="*/ 1194219 h 1198245"/>
              <a:gd name="T12" fmla="*/ 50800 w 4432935"/>
              <a:gd name="T13" fmla="*/ 1198227 h 1198245"/>
              <a:gd name="T14" fmla="*/ 4381765 w 4432935"/>
              <a:gd name="T15" fmla="*/ 1198227 h 1198245"/>
              <a:gd name="T16" fmla="*/ 4401490 w 4432935"/>
              <a:gd name="T17" fmla="*/ 1194219 h 1198245"/>
              <a:gd name="T18" fmla="*/ 4417643 w 4432935"/>
              <a:gd name="T19" fmla="*/ 1183305 h 1198245"/>
              <a:gd name="T20" fmla="*/ 4428558 w 4432935"/>
              <a:gd name="T21" fmla="*/ 1167152 h 1198245"/>
              <a:gd name="T22" fmla="*/ 4432566 w 4432935"/>
              <a:gd name="T23" fmla="*/ 1147427 h 1198245"/>
              <a:gd name="T24" fmla="*/ 4432566 w 4432935"/>
              <a:gd name="T25" fmla="*/ 0 h 1198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198245">
                <a:moveTo>
                  <a:pt x="4432566" y="0"/>
                </a:moveTo>
                <a:lnTo>
                  <a:pt x="0" y="0"/>
                </a:lnTo>
                <a:lnTo>
                  <a:pt x="0" y="1147427"/>
                </a:lnTo>
                <a:lnTo>
                  <a:pt x="4008" y="1167152"/>
                </a:lnTo>
                <a:lnTo>
                  <a:pt x="14922" y="1183305"/>
                </a:lnTo>
                <a:lnTo>
                  <a:pt x="31075" y="1194219"/>
                </a:lnTo>
                <a:lnTo>
                  <a:pt x="50800" y="1198227"/>
                </a:lnTo>
                <a:lnTo>
                  <a:pt x="4381765" y="1198227"/>
                </a:lnTo>
                <a:lnTo>
                  <a:pt x="4401490" y="1194219"/>
                </a:lnTo>
                <a:lnTo>
                  <a:pt x="4417643" y="1183305"/>
                </a:lnTo>
                <a:lnTo>
                  <a:pt x="4428558" y="1167152"/>
                </a:lnTo>
                <a:lnTo>
                  <a:pt x="4432566" y="1147427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28" name="object 16"/>
          <p:cNvSpPr>
            <a:spLocks/>
          </p:cNvSpPr>
          <p:nvPr/>
        </p:nvSpPr>
        <p:spPr bwMode="auto">
          <a:xfrm>
            <a:off x="8961438" y="2390775"/>
            <a:ext cx="0" cy="2622550"/>
          </a:xfrm>
          <a:custGeom>
            <a:avLst/>
            <a:gdLst>
              <a:gd name="T0" fmla="*/ 1322809 h 1323339"/>
              <a:gd name="T1" fmla="*/ 0 h 13233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323339">
                <a:moveTo>
                  <a:pt x="0" y="132280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29" name="object 17"/>
          <p:cNvSpPr>
            <a:spLocks/>
          </p:cNvSpPr>
          <p:nvPr/>
        </p:nvSpPr>
        <p:spPr bwMode="auto">
          <a:xfrm>
            <a:off x="8961438" y="23653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30" name="object 18"/>
          <p:cNvSpPr>
            <a:spLocks/>
          </p:cNvSpPr>
          <p:nvPr/>
        </p:nvSpPr>
        <p:spPr bwMode="auto">
          <a:xfrm>
            <a:off x="8961438" y="233997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31" name="object 19"/>
          <p:cNvSpPr>
            <a:spLocks/>
          </p:cNvSpPr>
          <p:nvPr/>
        </p:nvSpPr>
        <p:spPr bwMode="auto">
          <a:xfrm>
            <a:off x="8961438" y="2316163"/>
            <a:ext cx="0" cy="23812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254000" y="2095500"/>
            <a:ext cx="6700838" cy="919163"/>
          </a:xfrm>
          <a:prstGeom prst="rect">
            <a:avLst/>
          </a:prstGeom>
        </p:spPr>
        <p:txBody>
          <a:bodyPr lIns="0" tIns="125835" rIns="0" bIns="0">
            <a:spAutoFit/>
          </a:bodyPr>
          <a:lstStyle/>
          <a:p>
            <a:pPr marL="25168">
              <a:spcBef>
                <a:spcPts val="991"/>
              </a:spcBef>
              <a:defRPr/>
            </a:pP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2378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78" spc="-10" dirty="0">
                <a:solidFill>
                  <a:srgbClr val="FFFFFF"/>
                </a:solidFill>
                <a:latin typeface="Arial"/>
                <a:cs typeface="Arial"/>
              </a:rPr>
              <a:t>(2/2)</a:t>
            </a:r>
            <a:endParaRPr sz="2378">
              <a:latin typeface="Arial"/>
              <a:cs typeface="Arial"/>
            </a:endParaRPr>
          </a:p>
          <a:p>
            <a:pPr marL="25168">
              <a:spcBef>
                <a:spcPts val="723"/>
              </a:spcBef>
              <a:defRPr/>
            </a:pPr>
            <a:r>
              <a:rPr sz="2180" spc="-20" dirty="0">
                <a:latin typeface="Arial"/>
                <a:cs typeface="Arial"/>
              </a:rPr>
              <a:t>The </a:t>
            </a:r>
            <a:r>
              <a:rPr sz="2180" spc="-10" dirty="0">
                <a:latin typeface="Arial"/>
                <a:cs typeface="Arial"/>
              </a:rPr>
              <a:t>calculations are </a:t>
            </a:r>
            <a:r>
              <a:rPr sz="2180" spc="-20" dirty="0">
                <a:latin typeface="Arial"/>
                <a:cs typeface="Arial"/>
              </a:rPr>
              <a:t>summarized </a:t>
            </a:r>
            <a:r>
              <a:rPr sz="2180" spc="-10" dirty="0">
                <a:latin typeface="Arial"/>
                <a:cs typeface="Arial"/>
              </a:rPr>
              <a:t>in the </a:t>
            </a:r>
            <a:r>
              <a:rPr sz="2180" spc="-30" dirty="0">
                <a:latin typeface="Arial"/>
                <a:cs typeface="Arial"/>
              </a:rPr>
              <a:t>following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table: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6933" name="object 21"/>
          <p:cNvSpPr>
            <a:spLocks/>
          </p:cNvSpPr>
          <p:nvPr/>
        </p:nvSpPr>
        <p:spPr bwMode="auto">
          <a:xfrm>
            <a:off x="1936750" y="3352800"/>
            <a:ext cx="5267325" cy="0"/>
          </a:xfrm>
          <a:custGeom>
            <a:avLst/>
            <a:gdLst>
              <a:gd name="T0" fmla="*/ 0 w 2658745"/>
              <a:gd name="T1" fmla="*/ 2658173 w 265874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658745">
                <a:moveTo>
                  <a:pt x="0" y="0"/>
                </a:moveTo>
                <a:lnTo>
                  <a:pt x="2658173" y="0"/>
                </a:lnTo>
              </a:path>
            </a:pathLst>
          </a:custGeom>
          <a:noFill/>
          <a:ln w="12649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1895475" y="3365500"/>
            <a:ext cx="19335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  <a:tab pos="11763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i	x</a:t>
            </a:r>
            <a:r>
              <a:rPr lang="en-US" altLang="en-US" sz="2300" i="1" baseline="-14000">
                <a:latin typeface="Arial" panose="020B0604020202020204" pitchFamily="34" charset="0"/>
              </a:rPr>
              <a:t>i	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4000">
                <a:latin typeface="Arial" panose="020B0604020202020204" pitchFamily="34" charset="0"/>
              </a:rPr>
              <a:t>i</a:t>
            </a:r>
            <a:endParaRPr lang="en-US" altLang="en-US" sz="2300" baseline="-14000">
              <a:latin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8750" y="3414713"/>
            <a:ext cx="538163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44" baseline="10101" dirty="0">
                <a:latin typeface="Arial"/>
                <a:cs typeface="Arial"/>
              </a:rPr>
              <a:t>Q</a:t>
            </a:r>
            <a:r>
              <a:rPr sz="1585" i="1" spc="30" dirty="0">
                <a:latin typeface="Arial"/>
                <a:cs typeface="Arial"/>
              </a:rPr>
              <a:t>i</a:t>
            </a:r>
            <a:r>
              <a:rPr sz="1585" spc="3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166936" name="object 24"/>
          <p:cNvSpPr>
            <a:spLocks/>
          </p:cNvSpPr>
          <p:nvPr/>
        </p:nvSpPr>
        <p:spPr bwMode="auto">
          <a:xfrm>
            <a:off x="1936750" y="3822700"/>
            <a:ext cx="5267325" cy="0"/>
          </a:xfrm>
          <a:custGeom>
            <a:avLst/>
            <a:gdLst>
              <a:gd name="T0" fmla="*/ 0 w 2658745"/>
              <a:gd name="T1" fmla="*/ 2658173 w 265874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2658745">
                <a:moveTo>
                  <a:pt x="0" y="0"/>
                </a:moveTo>
                <a:lnTo>
                  <a:pt x="2658173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1911350" y="3830638"/>
            <a:ext cx="2355850" cy="706437"/>
          </a:xfrm>
          <a:prstGeom prst="rect">
            <a:avLst/>
          </a:prstGeom>
        </p:spPr>
        <p:txBody>
          <a:bodyPr wrap="square" lIns="0" tIns="22650" rIns="0" bIns="0">
            <a:spAutoFit/>
          </a:bodyPr>
          <a:lstStyle>
            <a:lvl1pPr marL="23813"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431925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0	2.0	0.1</a:t>
            </a:r>
          </a:p>
          <a:p>
            <a:pPr>
              <a:spcBef>
                <a:spcPts val="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1	2.2	</a:t>
            </a:r>
            <a:r>
              <a:rPr lang="en-US" altLang="en-US" sz="2100" dirty="0">
                <a:latin typeface="Lucida Sans Unicode" panose="020B0602030504020204" pitchFamily="34" charset="0"/>
              </a:rPr>
              <a:t>−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008438" y="3328988"/>
            <a:ext cx="2130425" cy="1217612"/>
          </a:xfrm>
          <a:prstGeom prst="rect">
            <a:avLst/>
          </a:prstGeom>
        </p:spPr>
        <p:txBody>
          <a:bodyPr lIns="0" tIns="108218" rIns="0" bIns="0">
            <a:spAutoFit/>
          </a:bodyPr>
          <a:lstStyle/>
          <a:p>
            <a:pPr marL="294461">
              <a:spcBef>
                <a:spcPts val="852"/>
              </a:spcBef>
              <a:tabLst>
                <a:tab pos="1435811" algn="l"/>
              </a:tabLst>
              <a:defRPr/>
            </a:pPr>
            <a:r>
              <a:rPr sz="3270" i="1" spc="44" baseline="10101" dirty="0">
                <a:latin typeface="Arial"/>
                <a:cs typeface="Arial"/>
              </a:rPr>
              <a:t>Q</a:t>
            </a:r>
            <a:r>
              <a:rPr sz="1585" i="1" spc="30" dirty="0">
                <a:latin typeface="Arial"/>
                <a:cs typeface="Arial"/>
              </a:rPr>
              <a:t>i</a:t>
            </a:r>
            <a:r>
              <a:rPr sz="1585" spc="30" dirty="0">
                <a:latin typeface="Arial"/>
                <a:cs typeface="Arial"/>
              </a:rPr>
              <a:t>0	</a:t>
            </a:r>
            <a:r>
              <a:rPr sz="3270" i="1" spc="44" baseline="10101" dirty="0">
                <a:latin typeface="Arial"/>
                <a:cs typeface="Arial"/>
              </a:rPr>
              <a:t>Q</a:t>
            </a:r>
            <a:r>
              <a:rPr sz="1585" i="1" spc="30" dirty="0">
                <a:latin typeface="Arial"/>
                <a:cs typeface="Arial"/>
              </a:rPr>
              <a:t>i</a:t>
            </a:r>
            <a:r>
              <a:rPr sz="1585" spc="30" dirty="0">
                <a:latin typeface="Arial"/>
                <a:cs typeface="Arial"/>
              </a:rPr>
              <a:t>1</a:t>
            </a:r>
            <a:endParaRPr sz="1585">
              <a:latin typeface="Arial"/>
              <a:cs typeface="Arial"/>
            </a:endParaRPr>
          </a:p>
          <a:p>
            <a:pPr marL="75503">
              <a:spcBef>
                <a:spcPts val="654"/>
              </a:spcBef>
              <a:defRPr/>
            </a:pPr>
            <a:r>
              <a:rPr sz="2180" spc="-10" dirty="0">
                <a:latin typeface="Arial"/>
                <a:cs typeface="Arial"/>
              </a:rPr>
              <a:t>0.6931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69"/>
              </a:spcBef>
              <a:tabLst>
                <a:tab pos="1215595" algn="l"/>
              </a:tabLst>
              <a:defRPr/>
            </a:pPr>
            <a:r>
              <a:rPr sz="2180" spc="-10" dirty="0">
                <a:latin typeface="Arial"/>
                <a:cs typeface="Arial"/>
              </a:rPr>
              <a:t>0.7885	</a:t>
            </a:r>
            <a:r>
              <a:rPr sz="2180" spc="-20" dirty="0">
                <a:latin typeface="Arial"/>
                <a:cs typeface="Arial"/>
              </a:rPr>
              <a:t>0.7410</a:t>
            </a:r>
            <a:endParaRPr sz="218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1350" y="4511675"/>
            <a:ext cx="531812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7838" algn="l"/>
                <a:tab pos="1217613" algn="l"/>
                <a:tab pos="2171700" algn="l"/>
                <a:tab pos="3311525" algn="l"/>
                <a:tab pos="4451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u="sng">
                <a:latin typeface="Arial" panose="020B0604020202020204" pitchFamily="34" charset="0"/>
              </a:rPr>
              <a:t>2	2.3	</a:t>
            </a:r>
            <a:r>
              <a:rPr lang="en-US" altLang="en-US" sz="2100" u="sng">
                <a:latin typeface="Lucida Sans Unicode" panose="020B0602030504020204" pitchFamily="34" charset="0"/>
              </a:rPr>
              <a:t>−</a:t>
            </a:r>
            <a:r>
              <a:rPr lang="en-US" altLang="en-US" sz="2100" u="sng">
                <a:latin typeface="Arial" panose="020B0604020202020204" pitchFamily="34" charset="0"/>
              </a:rPr>
              <a:t>0</a:t>
            </a:r>
            <a:r>
              <a:rPr lang="en-US" altLang="en-US" sz="2100" i="1" u="sng"/>
              <a:t>.</a:t>
            </a:r>
            <a:r>
              <a:rPr lang="en-US" altLang="en-US" sz="2100" u="sng">
                <a:latin typeface="Arial" panose="020B0604020202020204" pitchFamily="34" charset="0"/>
              </a:rPr>
              <a:t>2	0.8329	0.7441	0.7420</a:t>
            </a:r>
            <a:endParaRPr lang="en-US" altLang="en-US" sz="2100">
              <a:latin typeface="Arial" panose="020B0604020202020204" pitchFamily="34" charset="0"/>
            </a:endParaRPr>
          </a:p>
        </p:txBody>
      </p:sp>
      <p:sp>
        <p:nvSpPr>
          <p:cNvPr id="166940" name="object 28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41" name="object 29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942" name="object 30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2 h 129539"/>
              <a:gd name="T2" fmla="*/ 1535976 w 1536064"/>
              <a:gd name="T3" fmla="*/ 129032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02525776-B036-4AEB-907A-A35C1DA04220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object 2"/>
          <p:cNvSpPr>
            <a:spLocks noChangeArrowheads="1"/>
          </p:cNvSpPr>
          <p:nvPr/>
        </p:nvSpPr>
        <p:spPr bwMode="auto">
          <a:xfrm>
            <a:off x="4763" y="0"/>
            <a:ext cx="9131300" cy="117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39" name="object 3"/>
          <p:cNvSpPr>
            <a:spLocks/>
          </p:cNvSpPr>
          <p:nvPr/>
        </p:nvSpPr>
        <p:spPr bwMode="auto">
          <a:xfrm>
            <a:off x="4763" y="79375"/>
            <a:ext cx="9131300" cy="490538"/>
          </a:xfrm>
          <a:custGeom>
            <a:avLst/>
            <a:gdLst>
              <a:gd name="T0" fmla="*/ 0 w 4608195"/>
              <a:gd name="T1" fmla="*/ 247599 h 247650"/>
              <a:gd name="T2" fmla="*/ 4608004 w 4608195"/>
              <a:gd name="T3" fmla="*/ 247599 h 247650"/>
              <a:gd name="T4" fmla="*/ 4608004 w 4608195"/>
              <a:gd name="T5" fmla="*/ 0 h 247650"/>
              <a:gd name="T6" fmla="*/ 0 w 4608195"/>
              <a:gd name="T7" fmla="*/ 0 h 247650"/>
              <a:gd name="T8" fmla="*/ 0 w 4608195"/>
              <a:gd name="T9" fmla="*/ 247599 h 247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8195" h="247650">
                <a:moveTo>
                  <a:pt x="0" y="247599"/>
                </a:moveTo>
                <a:lnTo>
                  <a:pt x="4608004" y="247599"/>
                </a:lnTo>
                <a:lnTo>
                  <a:pt x="4608004" y="0"/>
                </a:lnTo>
                <a:lnTo>
                  <a:pt x="0" y="0"/>
                </a:lnTo>
                <a:lnTo>
                  <a:pt x="0" y="247599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75" y="-895350"/>
            <a:ext cx="5654675" cy="1387475"/>
          </a:xfrm>
        </p:spPr>
        <p:txBody>
          <a:bodyPr lIns="0" tIns="33975" rIns="0" bIns="0" rtlCol="0">
            <a:spAutoFit/>
          </a:bodyPr>
          <a:lstStyle/>
          <a:p>
            <a:pPr marL="25168">
              <a:spcBef>
                <a:spcPts val="268"/>
              </a:spcBef>
              <a:defRPr/>
            </a:pPr>
            <a:r>
              <a:rPr spc="30" dirty="0"/>
              <a:t>Accuracy </a:t>
            </a:r>
            <a:r>
              <a:rPr spc="20" dirty="0"/>
              <a:t>of 4-Digit</a:t>
            </a:r>
            <a:r>
              <a:rPr spc="-30" dirty="0"/>
              <a:t> </a:t>
            </a:r>
            <a:r>
              <a:rPr spc="20" dirty="0"/>
              <a:t>Approximations</a:t>
            </a:r>
          </a:p>
        </p:txBody>
      </p:sp>
      <p:sp>
        <p:nvSpPr>
          <p:cNvPr id="167941" name="object 5"/>
          <p:cNvSpPr>
            <a:spLocks noChangeArrowheads="1"/>
          </p:cNvSpPr>
          <p:nvPr/>
        </p:nvSpPr>
        <p:spPr bwMode="auto">
          <a:xfrm>
            <a:off x="4763" y="530225"/>
            <a:ext cx="9131300" cy="777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42" name="object 6"/>
          <p:cNvSpPr>
            <a:spLocks/>
          </p:cNvSpPr>
          <p:nvPr/>
        </p:nvSpPr>
        <p:spPr bwMode="auto">
          <a:xfrm>
            <a:off x="177800" y="1042988"/>
            <a:ext cx="8785225" cy="411162"/>
          </a:xfrm>
          <a:custGeom>
            <a:avLst/>
            <a:gdLst>
              <a:gd name="T0" fmla="*/ 4381765 w 4432935"/>
              <a:gd name="T1" fmla="*/ 0 h 207645"/>
              <a:gd name="T2" fmla="*/ 50800 w 4432935"/>
              <a:gd name="T3" fmla="*/ 0 h 207645"/>
              <a:gd name="T4" fmla="*/ 31075 w 4432935"/>
              <a:gd name="T5" fmla="*/ 4008 h 207645"/>
              <a:gd name="T6" fmla="*/ 14922 w 4432935"/>
              <a:gd name="T7" fmla="*/ 14922 h 207645"/>
              <a:gd name="T8" fmla="*/ 4008 w 4432935"/>
              <a:gd name="T9" fmla="*/ 31075 h 207645"/>
              <a:gd name="T10" fmla="*/ 0 w 4432935"/>
              <a:gd name="T11" fmla="*/ 50800 h 207645"/>
              <a:gd name="T12" fmla="*/ 0 w 4432935"/>
              <a:gd name="T13" fmla="*/ 207037 h 207645"/>
              <a:gd name="T14" fmla="*/ 4432566 w 4432935"/>
              <a:gd name="T15" fmla="*/ 207037 h 207645"/>
              <a:gd name="T16" fmla="*/ 4432566 w 4432935"/>
              <a:gd name="T17" fmla="*/ 50800 h 207645"/>
              <a:gd name="T18" fmla="*/ 4428558 w 4432935"/>
              <a:gd name="T19" fmla="*/ 31075 h 207645"/>
              <a:gd name="T20" fmla="*/ 4417643 w 4432935"/>
              <a:gd name="T21" fmla="*/ 14922 h 207645"/>
              <a:gd name="T22" fmla="*/ 4401490 w 4432935"/>
              <a:gd name="T23" fmla="*/ 4008 h 207645"/>
              <a:gd name="T24" fmla="*/ 4381765 w 4432935"/>
              <a:gd name="T25" fmla="*/ 0 h 207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0764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7037"/>
                </a:lnTo>
                <a:lnTo>
                  <a:pt x="4432566" y="20703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43" name="object 7"/>
          <p:cNvSpPr>
            <a:spLocks noChangeArrowheads="1"/>
          </p:cNvSpPr>
          <p:nvPr/>
        </p:nvSpPr>
        <p:spPr bwMode="auto">
          <a:xfrm>
            <a:off x="177800" y="1428750"/>
            <a:ext cx="8783638" cy="1000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44" name="object 8"/>
          <p:cNvSpPr>
            <a:spLocks noChangeArrowheads="1"/>
          </p:cNvSpPr>
          <p:nvPr/>
        </p:nvSpPr>
        <p:spPr bwMode="auto">
          <a:xfrm>
            <a:off x="279400" y="6362700"/>
            <a:ext cx="200025" cy="201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45" name="object 9"/>
          <p:cNvSpPr>
            <a:spLocks noChangeArrowheads="1"/>
          </p:cNvSpPr>
          <p:nvPr/>
        </p:nvSpPr>
        <p:spPr bwMode="auto">
          <a:xfrm>
            <a:off x="379413" y="6337300"/>
            <a:ext cx="8683625" cy="2270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46" name="object 10"/>
          <p:cNvSpPr>
            <a:spLocks noChangeArrowheads="1"/>
          </p:cNvSpPr>
          <p:nvPr/>
        </p:nvSpPr>
        <p:spPr bwMode="auto">
          <a:xfrm>
            <a:off x="8961438" y="1130300"/>
            <a:ext cx="101600" cy="52324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7947" name="object 11"/>
          <p:cNvSpPr>
            <a:spLocks/>
          </p:cNvSpPr>
          <p:nvPr/>
        </p:nvSpPr>
        <p:spPr bwMode="auto">
          <a:xfrm>
            <a:off x="177800" y="1604963"/>
            <a:ext cx="8785225" cy="4948237"/>
          </a:xfrm>
          <a:custGeom>
            <a:avLst/>
            <a:gdLst>
              <a:gd name="T0" fmla="*/ 4432566 w 4432935"/>
              <a:gd name="T1" fmla="*/ 0 h 2496820"/>
              <a:gd name="T2" fmla="*/ 0 w 4432935"/>
              <a:gd name="T3" fmla="*/ 0 h 2496820"/>
              <a:gd name="T4" fmla="*/ 0 w 4432935"/>
              <a:gd name="T5" fmla="*/ 2445534 h 2496820"/>
              <a:gd name="T6" fmla="*/ 4008 w 4432935"/>
              <a:gd name="T7" fmla="*/ 2465259 h 2496820"/>
              <a:gd name="T8" fmla="*/ 14922 w 4432935"/>
              <a:gd name="T9" fmla="*/ 2481412 h 2496820"/>
              <a:gd name="T10" fmla="*/ 31075 w 4432935"/>
              <a:gd name="T11" fmla="*/ 2492326 h 2496820"/>
              <a:gd name="T12" fmla="*/ 50800 w 4432935"/>
              <a:gd name="T13" fmla="*/ 2496334 h 2496820"/>
              <a:gd name="T14" fmla="*/ 4381765 w 4432935"/>
              <a:gd name="T15" fmla="*/ 2496334 h 2496820"/>
              <a:gd name="T16" fmla="*/ 4401490 w 4432935"/>
              <a:gd name="T17" fmla="*/ 2492326 h 2496820"/>
              <a:gd name="T18" fmla="*/ 4417643 w 4432935"/>
              <a:gd name="T19" fmla="*/ 2481412 h 2496820"/>
              <a:gd name="T20" fmla="*/ 4428558 w 4432935"/>
              <a:gd name="T21" fmla="*/ 2465259 h 2496820"/>
              <a:gd name="T22" fmla="*/ 4432566 w 4432935"/>
              <a:gd name="T23" fmla="*/ 2445534 h 2496820"/>
              <a:gd name="T24" fmla="*/ 4432566 w 4432935"/>
              <a:gd name="T25" fmla="*/ 0 h 2496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2496820">
                <a:moveTo>
                  <a:pt x="4432566" y="0"/>
                </a:moveTo>
                <a:lnTo>
                  <a:pt x="0" y="0"/>
                </a:lnTo>
                <a:lnTo>
                  <a:pt x="0" y="2445534"/>
                </a:lnTo>
                <a:lnTo>
                  <a:pt x="4008" y="2465259"/>
                </a:lnTo>
                <a:lnTo>
                  <a:pt x="14922" y="2481412"/>
                </a:lnTo>
                <a:lnTo>
                  <a:pt x="31075" y="2492326"/>
                </a:lnTo>
                <a:lnTo>
                  <a:pt x="50800" y="2496334"/>
                </a:lnTo>
                <a:lnTo>
                  <a:pt x="4381765" y="2496334"/>
                </a:lnTo>
                <a:lnTo>
                  <a:pt x="4401490" y="2492326"/>
                </a:lnTo>
                <a:lnTo>
                  <a:pt x="4417643" y="2481412"/>
                </a:lnTo>
                <a:lnTo>
                  <a:pt x="4428558" y="2465259"/>
                </a:lnTo>
                <a:lnTo>
                  <a:pt x="4432566" y="2445534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48" name="object 12"/>
          <p:cNvSpPr>
            <a:spLocks/>
          </p:cNvSpPr>
          <p:nvPr/>
        </p:nvSpPr>
        <p:spPr bwMode="auto">
          <a:xfrm>
            <a:off x="8961438" y="1206500"/>
            <a:ext cx="0" cy="5194300"/>
          </a:xfrm>
          <a:custGeom>
            <a:avLst/>
            <a:gdLst>
              <a:gd name="T0" fmla="*/ 2620916 h 2621280"/>
              <a:gd name="T1" fmla="*/ 0 h 262128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21280">
                <a:moveTo>
                  <a:pt x="0" y="2620916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49" name="object 13"/>
          <p:cNvSpPr>
            <a:spLocks/>
          </p:cNvSpPr>
          <p:nvPr/>
        </p:nvSpPr>
        <p:spPr bwMode="auto">
          <a:xfrm>
            <a:off x="8961438" y="11811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50" name="object 14"/>
          <p:cNvSpPr>
            <a:spLocks/>
          </p:cNvSpPr>
          <p:nvPr/>
        </p:nvSpPr>
        <p:spPr bwMode="auto">
          <a:xfrm>
            <a:off x="8961438" y="11557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51" name="object 15"/>
          <p:cNvSpPr>
            <a:spLocks/>
          </p:cNvSpPr>
          <p:nvPr/>
        </p:nvSpPr>
        <p:spPr bwMode="auto">
          <a:xfrm>
            <a:off x="8961438" y="1130300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152400" y="906463"/>
            <a:ext cx="8326438" cy="2514600"/>
          </a:xfrm>
          <a:prstGeom prst="rect">
            <a:avLst/>
          </a:prstGeom>
        </p:spPr>
        <p:txBody>
          <a:bodyPr lIns="0" tIns="130868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025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Absolute Error 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versus </a:t>
            </a: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Error Bound (1/2)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6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In the preceding example, we have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solidFill>
                  <a:srgbClr val="00B0F0"/>
                </a:solidFill>
                <a:latin typeface="Lucida Sans Unicode" panose="020B0602030504020204" pitchFamily="34" charset="0"/>
              </a:rPr>
              <a:t>) = 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ln 2</a:t>
            </a:r>
            <a:r>
              <a:rPr lang="en-US" altLang="en-US" sz="2100" i="1" dirty="0">
                <a:solidFill>
                  <a:srgbClr val="00B0F0"/>
                </a:solidFill>
              </a:rPr>
              <a:t>.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1 </a:t>
            </a:r>
            <a:r>
              <a:rPr lang="en-US" altLang="en-US" sz="2100" dirty="0">
                <a:solidFill>
                  <a:srgbClr val="00B0F0"/>
                </a:solidFill>
                <a:latin typeface="Lucida Sans Unicode" panose="020B0602030504020204" pitchFamily="34" charset="0"/>
              </a:rPr>
              <a:t>= 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100" i="1" dirty="0">
                <a:solidFill>
                  <a:srgbClr val="00B0F0"/>
                </a:solidFill>
              </a:rPr>
              <a:t>.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7419 </a:t>
            </a:r>
            <a:r>
              <a:rPr lang="en-US" altLang="en-US" sz="2100" dirty="0">
                <a:latin typeface="Arial" panose="020B0604020202020204" pitchFamily="34" charset="0"/>
              </a:rPr>
              <a:t>to four  decimal places, so the absolute error is</a:t>
            </a:r>
          </a:p>
          <a:p>
            <a:pPr algn="ctr">
              <a:spcBef>
                <a:spcPts val="2238"/>
              </a:spcBef>
            </a:pPr>
            <a:r>
              <a:rPr lang="en-US" altLang="en-US" sz="2100" dirty="0">
                <a:latin typeface="Lucida Sans Unicode" panose="020B0602030504020204" pitchFamily="34" charset="0"/>
              </a:rPr>
              <a:t>|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latin typeface="Lucida Sans Unicode" panose="020B0602030504020204" pitchFamily="34" charset="0"/>
              </a:rPr>
              <a:t>) − </a:t>
            </a:r>
            <a:r>
              <a:rPr lang="en-US" altLang="en-US" sz="2100" i="1" dirty="0">
                <a:latin typeface="Arial" panose="020B0604020202020204" pitchFamily="34" charset="0"/>
              </a:rPr>
              <a:t>P</a:t>
            </a:r>
            <a:r>
              <a:rPr lang="en-US" altLang="en-US" sz="2300" baseline="-140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dirty="0">
                <a:latin typeface="Lucida Sans Unicode" panose="020B0602030504020204" pitchFamily="34" charset="0"/>
              </a:rPr>
              <a:t>)| = |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100" i="1" dirty="0">
                <a:solidFill>
                  <a:srgbClr val="00B0F0"/>
                </a:solidFill>
              </a:rPr>
              <a:t>.</a:t>
            </a:r>
            <a:r>
              <a:rPr lang="en-US" altLang="en-US" sz="2100" dirty="0">
                <a:solidFill>
                  <a:srgbClr val="00B0F0"/>
                </a:solidFill>
                <a:latin typeface="Arial" panose="020B0604020202020204" pitchFamily="34" charset="0"/>
              </a:rPr>
              <a:t>7419 </a:t>
            </a:r>
            <a:r>
              <a:rPr lang="en-US" altLang="en-US" sz="2100" dirty="0">
                <a:latin typeface="Lucida Sans Unicode" panose="020B0602030504020204" pitchFamily="34" charset="0"/>
              </a:rPr>
              <a:t>− </a:t>
            </a:r>
            <a:r>
              <a:rPr lang="en-US" altLang="en-US" sz="2100" dirty="0">
                <a:latin typeface="Arial" panose="020B0604020202020204" pitchFamily="34" charset="0"/>
              </a:rPr>
              <a:t>0</a:t>
            </a:r>
            <a:r>
              <a:rPr lang="en-US" altLang="en-US" sz="2100" i="1" dirty="0"/>
              <a:t>.</a:t>
            </a:r>
            <a:r>
              <a:rPr lang="en-US" altLang="en-US" sz="2100" dirty="0">
                <a:latin typeface="Arial" panose="020B0604020202020204" pitchFamily="34" charset="0"/>
              </a:rPr>
              <a:t>7420</a:t>
            </a:r>
            <a:r>
              <a:rPr lang="en-US" altLang="en-US" sz="2100" dirty="0">
                <a:latin typeface="Lucida Sans Unicode" panose="020B0602030504020204" pitchFamily="34" charset="0"/>
              </a:rPr>
              <a:t>| = </a:t>
            </a:r>
            <a:r>
              <a:rPr lang="en-US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2300" i="1" baseline="3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baseline="31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300" baseline="31000" dirty="0">
              <a:latin typeface="Arial" panose="020B0604020202020204" pitchFamily="34" charset="0"/>
            </a:endParaRPr>
          </a:p>
          <a:p>
            <a:pPr>
              <a:spcBef>
                <a:spcPts val="225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However,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300" i="1" baseline="28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/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Arial" panose="020B0604020202020204" pitchFamily="34" charset="0"/>
              </a:rPr>
              <a:t>,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300" i="1" baseline="28000" dirty="0" err="1">
                <a:latin typeface="Calibri" panose="020F0502020204030204" pitchFamily="34" charset="0"/>
                <a:cs typeface="Calibri" panose="020F0502020204030204" pitchFamily="34" charset="0"/>
              </a:rPr>
              <a:t>jj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 = −</a:t>
            </a:r>
            <a:r>
              <a:rPr lang="en-US" altLang="en-US" sz="2100" dirty="0">
                <a:latin typeface="Arial" panose="020B0604020202020204" pitchFamily="34" charset="0"/>
              </a:rPr>
              <a:t>1</a:t>
            </a:r>
            <a:r>
              <a:rPr lang="en-US" altLang="en-US" sz="2100" i="1" dirty="0"/>
              <a:t>/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300" baseline="28000" dirty="0">
                <a:latin typeface="Arial" panose="020B0604020202020204" pitchFamily="34" charset="0"/>
              </a:rPr>
              <a:t>2</a:t>
            </a:r>
            <a:r>
              <a:rPr lang="en-US" altLang="en-US" sz="2100" dirty="0">
                <a:latin typeface="Arial" panose="020B0604020202020204" pitchFamily="34" charset="0"/>
              </a:rPr>
              <a:t>, and </a:t>
            </a:r>
            <a:r>
              <a:rPr lang="en-US" altLang="en-US" sz="2100" i="1" dirty="0">
                <a:latin typeface="Arial" panose="020B0604020202020204" pitchFamily="34" charset="0"/>
              </a:rPr>
              <a:t>f </a:t>
            </a:r>
            <a:r>
              <a:rPr lang="en-US" altLang="en-US" sz="2300" i="1" baseline="28000" dirty="0" err="1">
                <a:latin typeface="Calibri" panose="020F0502020204030204" pitchFamily="34" charset="0"/>
                <a:cs typeface="Calibri" panose="020F0502020204030204" pitchFamily="34" charset="0"/>
              </a:rPr>
              <a:t>jjj</a:t>
            </a:r>
            <a:r>
              <a:rPr lang="en-US" altLang="en-US" sz="2100" dirty="0">
                <a:latin typeface="Lucida Sans Unicode" panose="020B0602030504020204" pitchFamily="34" charset="0"/>
              </a:rPr>
              <a:t>(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100" dirty="0">
                <a:latin typeface="Lucida Sans Unicode" panose="020B0602030504020204" pitchFamily="34" charset="0"/>
              </a:rPr>
              <a:t>) = </a:t>
            </a:r>
            <a:r>
              <a:rPr lang="en-US" altLang="en-US" sz="2100" dirty="0">
                <a:latin typeface="Arial" panose="020B0604020202020204" pitchFamily="34" charset="0"/>
              </a:rPr>
              <a:t>2</a:t>
            </a:r>
            <a:r>
              <a:rPr lang="en-US" altLang="en-US" sz="2100" i="1" dirty="0"/>
              <a:t>/</a:t>
            </a:r>
            <a:r>
              <a:rPr lang="en-US" altLang="en-US" sz="2100" i="1" dirty="0">
                <a:latin typeface="Arial" panose="020B0604020202020204" pitchFamily="34" charset="0"/>
              </a:rPr>
              <a:t>x </a:t>
            </a:r>
            <a:r>
              <a:rPr lang="en-US" altLang="en-US" sz="2300" baseline="28000" dirty="0">
                <a:latin typeface="Arial" panose="020B0604020202020204" pitchFamily="34" charset="0"/>
              </a:rPr>
              <a:t>3</a:t>
            </a:r>
            <a:r>
              <a:rPr lang="en-US" altLang="en-US" sz="2100" dirty="0">
                <a:latin typeface="Arial" panose="020B0604020202020204" pitchFamily="34" charset="0"/>
              </a:rPr>
              <a:t>, so the</a:t>
            </a:r>
          </a:p>
        </p:txBody>
      </p:sp>
      <p:sp>
        <p:nvSpPr>
          <p:cNvPr id="167953" name="object 17"/>
          <p:cNvSpPr>
            <a:spLocks/>
          </p:cNvSpPr>
          <p:nvPr/>
        </p:nvSpPr>
        <p:spPr bwMode="auto">
          <a:xfrm>
            <a:off x="3152775" y="3487738"/>
            <a:ext cx="928688" cy="200025"/>
          </a:xfrm>
          <a:custGeom>
            <a:avLst/>
            <a:gdLst>
              <a:gd name="T0" fmla="*/ 417612 w 468630"/>
              <a:gd name="T1" fmla="*/ 0 h 101600"/>
              <a:gd name="T2" fmla="*/ 50610 w 468630"/>
              <a:gd name="T3" fmla="*/ 0 h 101600"/>
              <a:gd name="T4" fmla="*/ 30959 w 468630"/>
              <a:gd name="T5" fmla="*/ 3993 h 101600"/>
              <a:gd name="T6" fmla="*/ 14866 w 468630"/>
              <a:gd name="T7" fmla="*/ 14866 h 101600"/>
              <a:gd name="T8" fmla="*/ 3993 w 468630"/>
              <a:gd name="T9" fmla="*/ 30959 h 101600"/>
              <a:gd name="T10" fmla="*/ 0 w 468630"/>
              <a:gd name="T11" fmla="*/ 50610 h 101600"/>
              <a:gd name="T12" fmla="*/ 3993 w 468630"/>
              <a:gd name="T13" fmla="*/ 70262 h 101600"/>
              <a:gd name="T14" fmla="*/ 14866 w 468630"/>
              <a:gd name="T15" fmla="*/ 86354 h 101600"/>
              <a:gd name="T16" fmla="*/ 30959 w 468630"/>
              <a:gd name="T17" fmla="*/ 97228 h 101600"/>
              <a:gd name="T18" fmla="*/ 50610 w 468630"/>
              <a:gd name="T19" fmla="*/ 101221 h 101600"/>
              <a:gd name="T20" fmla="*/ 417612 w 468630"/>
              <a:gd name="T21" fmla="*/ 101221 h 101600"/>
              <a:gd name="T22" fmla="*/ 437263 w 468630"/>
              <a:gd name="T23" fmla="*/ 97228 h 101600"/>
              <a:gd name="T24" fmla="*/ 453355 w 468630"/>
              <a:gd name="T25" fmla="*/ 86354 h 101600"/>
              <a:gd name="T26" fmla="*/ 464229 w 468630"/>
              <a:gd name="T27" fmla="*/ 70262 h 101600"/>
              <a:gd name="T28" fmla="*/ 468222 w 468630"/>
              <a:gd name="T29" fmla="*/ 50610 h 101600"/>
              <a:gd name="T30" fmla="*/ 464229 w 468630"/>
              <a:gd name="T31" fmla="*/ 30959 h 101600"/>
              <a:gd name="T32" fmla="*/ 453355 w 468630"/>
              <a:gd name="T33" fmla="*/ 14866 h 101600"/>
              <a:gd name="T34" fmla="*/ 437263 w 468630"/>
              <a:gd name="T35" fmla="*/ 3993 h 101600"/>
              <a:gd name="T36" fmla="*/ 417612 w 468630"/>
              <a:gd name="T37" fmla="*/ 0 h 10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8630" h="101600">
                <a:moveTo>
                  <a:pt x="417612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417612" y="101221"/>
                </a:lnTo>
                <a:lnTo>
                  <a:pt x="437263" y="97228"/>
                </a:lnTo>
                <a:lnTo>
                  <a:pt x="453355" y="86354"/>
                </a:lnTo>
                <a:lnTo>
                  <a:pt x="464229" y="70262"/>
                </a:lnTo>
                <a:lnTo>
                  <a:pt x="468222" y="50610"/>
                </a:lnTo>
                <a:lnTo>
                  <a:pt x="464229" y="30959"/>
                </a:lnTo>
                <a:lnTo>
                  <a:pt x="453355" y="14866"/>
                </a:lnTo>
                <a:lnTo>
                  <a:pt x="437263" y="3993"/>
                </a:lnTo>
                <a:lnTo>
                  <a:pt x="417612" y="0"/>
                </a:lnTo>
                <a:close/>
              </a:path>
            </a:pathLst>
          </a:custGeom>
          <a:solidFill>
            <a:srgbClr val="8E8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54" name="object 18"/>
          <p:cNvSpPr>
            <a:spLocks/>
          </p:cNvSpPr>
          <p:nvPr/>
        </p:nvSpPr>
        <p:spPr bwMode="auto">
          <a:xfrm>
            <a:off x="3152775" y="3487738"/>
            <a:ext cx="928688" cy="200025"/>
          </a:xfrm>
          <a:custGeom>
            <a:avLst/>
            <a:gdLst>
              <a:gd name="T0" fmla="*/ 50610 w 468630"/>
              <a:gd name="T1" fmla="*/ 101221 h 101600"/>
              <a:gd name="T2" fmla="*/ 30959 w 468630"/>
              <a:gd name="T3" fmla="*/ 97228 h 101600"/>
              <a:gd name="T4" fmla="*/ 14866 w 468630"/>
              <a:gd name="T5" fmla="*/ 86354 h 101600"/>
              <a:gd name="T6" fmla="*/ 3993 w 468630"/>
              <a:gd name="T7" fmla="*/ 70262 h 101600"/>
              <a:gd name="T8" fmla="*/ 0 w 468630"/>
              <a:gd name="T9" fmla="*/ 50610 h 101600"/>
              <a:gd name="T10" fmla="*/ 3993 w 468630"/>
              <a:gd name="T11" fmla="*/ 30959 h 101600"/>
              <a:gd name="T12" fmla="*/ 14866 w 468630"/>
              <a:gd name="T13" fmla="*/ 14866 h 101600"/>
              <a:gd name="T14" fmla="*/ 30959 w 468630"/>
              <a:gd name="T15" fmla="*/ 3993 h 101600"/>
              <a:gd name="T16" fmla="*/ 50610 w 468630"/>
              <a:gd name="T17" fmla="*/ 0 h 101600"/>
              <a:gd name="T18" fmla="*/ 417612 w 468630"/>
              <a:gd name="T19" fmla="*/ 0 h 101600"/>
              <a:gd name="T20" fmla="*/ 437263 w 468630"/>
              <a:gd name="T21" fmla="*/ 3993 h 101600"/>
              <a:gd name="T22" fmla="*/ 453355 w 468630"/>
              <a:gd name="T23" fmla="*/ 14866 h 101600"/>
              <a:gd name="T24" fmla="*/ 464229 w 468630"/>
              <a:gd name="T25" fmla="*/ 30959 h 101600"/>
              <a:gd name="T26" fmla="*/ 468222 w 468630"/>
              <a:gd name="T27" fmla="*/ 50610 h 101600"/>
              <a:gd name="T28" fmla="*/ 464229 w 468630"/>
              <a:gd name="T29" fmla="*/ 70262 h 101600"/>
              <a:gd name="T30" fmla="*/ 453355 w 468630"/>
              <a:gd name="T31" fmla="*/ 86354 h 101600"/>
              <a:gd name="T32" fmla="*/ 437263 w 468630"/>
              <a:gd name="T33" fmla="*/ 97228 h 101600"/>
              <a:gd name="T34" fmla="*/ 417612 w 468630"/>
              <a:gd name="T35" fmla="*/ 101221 h 101600"/>
              <a:gd name="T36" fmla="*/ 50610 w 468630"/>
              <a:gd name="T37" fmla="*/ 101221 h 10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68630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417612" y="0"/>
                </a:lnTo>
                <a:lnTo>
                  <a:pt x="437263" y="3993"/>
                </a:lnTo>
                <a:lnTo>
                  <a:pt x="453355" y="14866"/>
                </a:lnTo>
                <a:lnTo>
                  <a:pt x="464229" y="30959"/>
                </a:lnTo>
                <a:lnTo>
                  <a:pt x="468222" y="50610"/>
                </a:lnTo>
                <a:lnTo>
                  <a:pt x="464229" y="70262"/>
                </a:lnTo>
                <a:lnTo>
                  <a:pt x="453355" y="86354"/>
                </a:lnTo>
                <a:lnTo>
                  <a:pt x="437263" y="97228"/>
                </a:lnTo>
                <a:lnTo>
                  <a:pt x="417612" y="101221"/>
                </a:lnTo>
                <a:lnTo>
                  <a:pt x="50610" y="101221"/>
                </a:lnTo>
                <a:close/>
              </a:path>
            </a:pathLst>
          </a:custGeom>
          <a:noFill/>
          <a:ln w="10122">
            <a:solidFill>
              <a:srgbClr val="8E8ED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55" name="object 19"/>
          <p:cNvSpPr>
            <a:spLocks/>
          </p:cNvSpPr>
          <p:nvPr/>
        </p:nvSpPr>
        <p:spPr bwMode="auto">
          <a:xfrm>
            <a:off x="3265488" y="3549650"/>
            <a:ext cx="50800" cy="74613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38100 h 38100"/>
              <a:gd name="T4" fmla="*/ 25400 w 25400"/>
              <a:gd name="T5" fmla="*/ 19050 h 38100"/>
              <a:gd name="T6" fmla="*/ 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3352800" y="3462338"/>
            <a:ext cx="65405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Theorem</a:t>
            </a:r>
            <a:endParaRPr sz="118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000" y="3387725"/>
            <a:ext cx="6516688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tabLst>
                <a:tab pos="3903493" algn="l"/>
              </a:tabLst>
              <a:defRPr/>
            </a:pPr>
            <a:r>
              <a:rPr sz="2180" spc="-20" dirty="0">
                <a:latin typeface="Arial"/>
                <a:cs typeface="Arial"/>
              </a:rPr>
              <a:t>Lagrange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0" dirty="0">
                <a:latin typeface="Arial"/>
                <a:cs typeface="Arial"/>
              </a:rPr>
              <a:t>error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formula	</a:t>
            </a:r>
            <a:r>
              <a:rPr sz="2180" spc="-30" dirty="0">
                <a:latin typeface="Arial"/>
                <a:cs typeface="Arial"/>
              </a:rPr>
              <a:t>gives </a:t>
            </a:r>
            <a:r>
              <a:rPr sz="2180" spc="-10" dirty="0">
                <a:latin typeface="Arial"/>
                <a:cs typeface="Arial"/>
              </a:rPr>
              <a:t>the error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bound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25863" y="4079875"/>
            <a:ext cx="142875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7300" y="3862388"/>
            <a:ext cx="439738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3270" i="1" spc="-14" baseline="-20202" dirty="0">
                <a:latin typeface="Arial"/>
                <a:cs typeface="Arial"/>
              </a:rPr>
              <a:t>f</a:t>
            </a:r>
            <a:r>
              <a:rPr sz="3270" i="1" spc="-563" baseline="-20202" dirty="0">
                <a:latin typeface="Arial"/>
                <a:cs typeface="Arial"/>
              </a:rPr>
              <a:t> </a:t>
            </a:r>
            <a:r>
              <a:rPr sz="1585" i="1" spc="69" dirty="0">
                <a:latin typeface="Calibri"/>
                <a:cs typeface="Calibri"/>
              </a:rPr>
              <a:t>jjj</a:t>
            </a:r>
            <a:endParaRPr sz="1585">
              <a:latin typeface="Calibri"/>
              <a:cs typeface="Calibri"/>
            </a:endParaRPr>
          </a:p>
        </p:txBody>
      </p:sp>
      <p:sp>
        <p:nvSpPr>
          <p:cNvPr id="167960" name="object 24"/>
          <p:cNvSpPr>
            <a:spLocks/>
          </p:cNvSpPr>
          <p:nvPr/>
        </p:nvSpPr>
        <p:spPr bwMode="auto">
          <a:xfrm>
            <a:off x="3873500" y="4379913"/>
            <a:ext cx="1241425" cy="0"/>
          </a:xfrm>
          <a:custGeom>
            <a:avLst/>
            <a:gdLst>
              <a:gd name="T0" fmla="*/ 0 w 626744"/>
              <a:gd name="T1" fmla="*/ 626516 w 62674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26744">
                <a:moveTo>
                  <a:pt x="0" y="0"/>
                </a:moveTo>
                <a:lnTo>
                  <a:pt x="626516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object 25"/>
          <p:cNvSpPr txBox="1"/>
          <p:nvPr/>
        </p:nvSpPr>
        <p:spPr>
          <a:xfrm>
            <a:off x="4148138" y="3917950"/>
            <a:ext cx="992187" cy="776288"/>
          </a:xfrm>
          <a:prstGeom prst="rect">
            <a:avLst/>
          </a:prstGeom>
        </p:spPr>
        <p:txBody>
          <a:bodyPr lIns="0" tIns="66692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52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/>
              <a:t>ξ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))</a:t>
            </a:r>
          </a:p>
          <a:p>
            <a:pPr>
              <a:spcBef>
                <a:spcPts val="338"/>
              </a:spcBef>
            </a:pPr>
            <a:r>
              <a:rPr lang="en-US" altLang="en-US" sz="2100">
                <a:latin typeface="Arial" panose="020B0604020202020204" pitchFamily="34" charset="0"/>
              </a:rPr>
              <a:t>3</a:t>
            </a:r>
            <a:r>
              <a:rPr lang="en-US" altLang="en-US" sz="2100">
                <a:latin typeface="Lucida Sans Unicode" panose="020B0602030504020204" pitchFamily="34" charset="0"/>
              </a:rPr>
              <a:t>!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862638" y="4270375"/>
            <a:ext cx="1136650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tabLst>
                <a:tab pos="997895" algn="l"/>
              </a:tabLst>
              <a:defRPr/>
            </a:pPr>
            <a:r>
              <a:rPr sz="1585" spc="-10" dirty="0">
                <a:latin typeface="Arial"/>
                <a:cs typeface="Arial"/>
              </a:rPr>
              <a:t>0	1</a:t>
            </a:r>
            <a:endParaRPr sz="158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9688" y="4148138"/>
            <a:ext cx="210502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)(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808913" y="4270375"/>
            <a:ext cx="163512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spc="-10" dirty="0">
                <a:latin typeface="Arial"/>
                <a:cs typeface="Arial"/>
              </a:rPr>
              <a:t>2</a:t>
            </a:r>
            <a:endParaRPr sz="158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73913" y="4148138"/>
            <a:ext cx="9175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−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40688" y="4079875"/>
            <a:ext cx="141287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25863" y="4508500"/>
            <a:ext cx="1428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6613" y="4148138"/>
            <a:ext cx="3082925" cy="1250950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1000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|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 − 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300" baseline="-14000">
                <a:latin typeface="Arial" panose="020B0604020202020204" pitchFamily="34" charset="0"/>
              </a:rPr>
              <a:t>2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.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)| =</a:t>
            </a:r>
          </a:p>
          <a:p>
            <a:pPr>
              <a:spcBef>
                <a:spcPts val="25"/>
              </a:spcBef>
            </a:pPr>
            <a:endParaRPr lang="en-US" altLang="en-US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ts val="1363"/>
              </a:lnSpc>
            </a:pPr>
            <a:r>
              <a:rPr lang="en-US" altLang="en-US" sz="2100">
                <a:latin typeface="Lucida Sans Unicode" panose="020B0602030504020204" pitchFamily="34" charset="0"/>
              </a:rPr>
              <a:t>=</a:t>
            </a:r>
          </a:p>
          <a:p>
            <a:pPr algn="r">
              <a:lnSpc>
                <a:spcPts val="1363"/>
              </a:lnSpc>
            </a:pPr>
            <a:r>
              <a:rPr lang="en-US" altLang="en-US" sz="210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725863" y="5167313"/>
            <a:ext cx="1428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3725" y="4803775"/>
            <a:ext cx="2032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1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7971" name="object 35"/>
          <p:cNvSpPr>
            <a:spLocks/>
          </p:cNvSpPr>
          <p:nvPr/>
        </p:nvSpPr>
        <p:spPr bwMode="auto">
          <a:xfrm>
            <a:off x="3873500" y="5221288"/>
            <a:ext cx="1263650" cy="0"/>
          </a:xfrm>
          <a:custGeom>
            <a:avLst/>
            <a:gdLst>
              <a:gd name="T0" fmla="*/ 0 w 638175"/>
              <a:gd name="T1" fmla="*/ 637768 w 63817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638175">
                <a:moveTo>
                  <a:pt x="0" y="0"/>
                </a:moveTo>
                <a:lnTo>
                  <a:pt x="637768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object 36"/>
          <p:cNvSpPr txBox="1"/>
          <p:nvPr/>
        </p:nvSpPr>
        <p:spPr>
          <a:xfrm>
            <a:off x="3848100" y="5229225"/>
            <a:ext cx="74930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Arial" panose="020B0604020202020204" pitchFamily="34" charset="0"/>
              </a:rPr>
              <a:t>3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/>
              <a:t>ξ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545013" y="5229225"/>
            <a:ext cx="493712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1</a:t>
            </a:r>
            <a:r>
              <a:rPr sz="2180" spc="129" dirty="0">
                <a:latin typeface="Lucida Sans Unicode"/>
                <a:cs typeface="Lucida Sans Unicode"/>
              </a:rPr>
              <a:t>))</a:t>
            </a:r>
            <a:endParaRPr sz="2180">
              <a:latin typeface="Lucida Sans Unicode"/>
              <a:cs typeface="Lucida Sans Unico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87925" y="5176838"/>
            <a:ext cx="161925" cy="268287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spc="-10" dirty="0">
                <a:latin typeface="Arial"/>
                <a:cs typeface="Arial"/>
              </a:rPr>
              <a:t>3</a:t>
            </a:r>
            <a:endParaRPr sz="158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04088" y="4243388"/>
            <a:ext cx="9302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tabLst>
                <a:tab pos="761320" algn="l"/>
              </a:tabLst>
              <a:defRPr/>
            </a:pPr>
            <a:r>
              <a:rPr sz="3270" spc="-14" baseline="-53030" dirty="0">
                <a:latin typeface="Arial Black"/>
                <a:cs typeface="Arial Black"/>
              </a:rPr>
              <a:t>.	</a:t>
            </a: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1913" y="5003800"/>
            <a:ext cx="2354262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3200" baseline="3000">
                <a:latin typeface="Lucida Sans Unicode" panose="020B0602030504020204" pitchFamily="34" charset="0"/>
              </a:rPr>
              <a:t>(</a:t>
            </a:r>
            <a:r>
              <a:rPr lang="en-US" altLang="en-US" sz="3200" baseline="3000">
                <a:latin typeface="Arial" panose="020B0604020202020204" pitchFamily="34" charset="0"/>
              </a:rPr>
              <a:t>0</a:t>
            </a:r>
            <a:r>
              <a:rPr lang="en-US" altLang="en-US" sz="3200" i="1" baseline="3000"/>
              <a:t>.</a:t>
            </a:r>
            <a:r>
              <a:rPr lang="en-US" altLang="en-US" sz="3200" baseline="3000">
                <a:latin typeface="Arial" panose="020B0604020202020204" pitchFamily="34" charset="0"/>
              </a:rPr>
              <a:t>1</a:t>
            </a:r>
            <a:r>
              <a:rPr lang="en-US" altLang="en-US" sz="3200" baseline="3000">
                <a:latin typeface="Lucida Sans Unicode" panose="020B0602030504020204" pitchFamily="34" charset="0"/>
              </a:rPr>
              <a:t>)(−</a:t>
            </a:r>
            <a:r>
              <a:rPr lang="en-US" altLang="en-US" sz="3200" baseline="3000">
                <a:latin typeface="Arial" panose="020B0604020202020204" pitchFamily="34" charset="0"/>
              </a:rPr>
              <a:t>0</a:t>
            </a:r>
            <a:r>
              <a:rPr lang="en-US" altLang="en-US" sz="3200" i="1" baseline="3000"/>
              <a:t>.</a:t>
            </a:r>
            <a:r>
              <a:rPr lang="en-US" altLang="en-US" sz="3200" baseline="3000">
                <a:latin typeface="Arial" panose="020B0604020202020204" pitchFamily="34" charset="0"/>
              </a:rPr>
              <a:t>1</a:t>
            </a:r>
            <a:r>
              <a:rPr lang="en-US" altLang="en-US" sz="3200" baseline="3000">
                <a:latin typeface="Lucida Sans Unicode" panose="020B0602030504020204" pitchFamily="34" charset="0"/>
              </a:rPr>
              <a:t>)(−</a:t>
            </a:r>
            <a:r>
              <a:rPr lang="en-US" altLang="en-US" sz="3200" baseline="3000">
                <a:latin typeface="Arial" panose="020B0604020202020204" pitchFamily="34" charset="0"/>
              </a:rPr>
              <a:t>0</a:t>
            </a:r>
            <a:r>
              <a:rPr lang="en-US" altLang="en-US" sz="3200" i="1" baseline="3000"/>
              <a:t>.</a:t>
            </a:r>
            <a:r>
              <a:rPr lang="en-US" altLang="en-US" sz="3200" baseline="3000">
                <a:latin typeface="Arial" panose="020B0604020202020204" pitchFamily="34" charset="0"/>
              </a:rPr>
              <a:t>2</a:t>
            </a:r>
            <a:r>
              <a:rPr lang="en-US" altLang="en-US" sz="3200" baseline="3000">
                <a:latin typeface="Lucida Sans Unicode" panose="020B0602030504020204" pitchFamily="34" charset="0"/>
              </a:rPr>
              <a:t>)</a:t>
            </a:r>
            <a:r>
              <a:rPr lang="en-US" altLang="en-US" sz="210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354888" y="5167313"/>
            <a:ext cx="14128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 Black"/>
                <a:cs typeface="Arial Black"/>
              </a:rPr>
              <a:t>.</a:t>
            </a:r>
            <a:endParaRPr sz="218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62313" y="5815013"/>
            <a:ext cx="263525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238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≤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756025" y="5629275"/>
            <a:ext cx="738188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20" dirty="0">
                <a:latin typeface="Arial"/>
                <a:cs typeface="Arial"/>
              </a:rPr>
              <a:t>0</a:t>
            </a:r>
            <a:r>
              <a:rPr sz="2180" i="1" spc="-198" dirty="0">
                <a:latin typeface="Verdana"/>
                <a:cs typeface="Verdana"/>
              </a:rPr>
              <a:t>.</a:t>
            </a:r>
            <a:r>
              <a:rPr sz="2180" spc="-20" dirty="0">
                <a:latin typeface="Arial"/>
                <a:cs typeface="Arial"/>
              </a:rPr>
              <a:t>002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7980" name="object 44"/>
          <p:cNvSpPr>
            <a:spLocks/>
          </p:cNvSpPr>
          <p:nvPr/>
        </p:nvSpPr>
        <p:spPr bwMode="auto">
          <a:xfrm>
            <a:off x="3781425" y="6045200"/>
            <a:ext cx="687388" cy="0"/>
          </a:xfrm>
          <a:custGeom>
            <a:avLst/>
            <a:gdLst>
              <a:gd name="T0" fmla="*/ 0 w 346710"/>
              <a:gd name="T1" fmla="*/ 346608 w 34671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46710">
                <a:moveTo>
                  <a:pt x="0" y="0"/>
                </a:moveTo>
                <a:lnTo>
                  <a:pt x="346608" y="0"/>
                </a:lnTo>
              </a:path>
            </a:pathLst>
          </a:custGeom>
          <a:noFill/>
          <a:ln w="5537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object 45"/>
          <p:cNvSpPr txBox="1"/>
          <p:nvPr/>
        </p:nvSpPr>
        <p:spPr>
          <a:xfrm>
            <a:off x="3727450" y="6007100"/>
            <a:ext cx="782638" cy="357188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spc="40" dirty="0">
                <a:latin typeface="Arial"/>
                <a:cs typeface="Arial"/>
              </a:rPr>
              <a:t>3</a:t>
            </a:r>
            <a:r>
              <a:rPr sz="2180" spc="40" dirty="0">
                <a:latin typeface="Lucida Sans Unicode"/>
                <a:cs typeface="Lucida Sans Unicode"/>
              </a:rPr>
              <a:t>(</a:t>
            </a:r>
            <a:r>
              <a:rPr sz="2180" spc="40" dirty="0">
                <a:latin typeface="Arial"/>
                <a:cs typeface="Arial"/>
              </a:rPr>
              <a:t>2</a:t>
            </a:r>
            <a:r>
              <a:rPr sz="2180" spc="40" dirty="0">
                <a:latin typeface="Lucida Sans Unicode"/>
                <a:cs typeface="Lucida Sans Unicode"/>
              </a:rPr>
              <a:t>)</a:t>
            </a:r>
            <a:r>
              <a:rPr sz="2378" spc="59" baseline="20833" dirty="0">
                <a:latin typeface="Arial"/>
                <a:cs typeface="Arial"/>
              </a:rPr>
              <a:t>3</a:t>
            </a:r>
            <a:endParaRPr sz="2378" baseline="20833">
              <a:latin typeface="Arial"/>
              <a:cs typeface="Arial"/>
            </a:endParaRPr>
          </a:p>
        </p:txBody>
      </p:sp>
      <p:sp>
        <p:nvSpPr>
          <p:cNvPr id="167982" name="object 46"/>
          <p:cNvSpPr>
            <a:spLocks/>
          </p:cNvSpPr>
          <p:nvPr/>
        </p:nvSpPr>
        <p:spPr bwMode="auto">
          <a:xfrm>
            <a:off x="5094288" y="5880100"/>
            <a:ext cx="152400" cy="0"/>
          </a:xfrm>
          <a:custGeom>
            <a:avLst/>
            <a:gdLst>
              <a:gd name="T0" fmla="*/ 0 w 77469"/>
              <a:gd name="T1" fmla="*/ 77025 w 77469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7469">
                <a:moveTo>
                  <a:pt x="0" y="0"/>
                </a:moveTo>
                <a:lnTo>
                  <a:pt x="77025" y="0"/>
                </a:lnTo>
              </a:path>
            </a:pathLst>
          </a:custGeom>
          <a:noFill/>
          <a:ln w="5537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object 47"/>
          <p:cNvSpPr txBox="1"/>
          <p:nvPr/>
        </p:nvSpPr>
        <p:spPr>
          <a:xfrm>
            <a:off x="4498975" y="5815013"/>
            <a:ext cx="1655763" cy="357187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100" i="1">
                <a:solidFill>
                  <a:srgbClr val="FF0000"/>
                </a:solidFill>
              </a:rPr>
              <a:t>.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100">
                <a:solidFill>
                  <a:srgbClr val="FF0000"/>
                </a:solidFill>
                <a:latin typeface="Lucida Sans Unicode" panose="020B0602030504020204" pitchFamily="34" charset="0"/>
              </a:rPr>
              <a:t>× </a:t>
            </a:r>
            <a:r>
              <a:rPr lang="en-US" altLang="en-US" sz="210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2300" i="1" baseline="3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endParaRPr lang="en-US" altLang="en-US" sz="2300" baseline="3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27738" y="5775325"/>
            <a:ext cx="161925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spc="-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585">
              <a:latin typeface="Arial"/>
              <a:cs typeface="Arial"/>
            </a:endParaRPr>
          </a:p>
        </p:txBody>
      </p:sp>
      <p:sp>
        <p:nvSpPr>
          <p:cNvPr id="167985" name="object 49"/>
          <p:cNvSpPr>
            <a:spLocks/>
          </p:cNvSpPr>
          <p:nvPr/>
        </p:nvSpPr>
        <p:spPr bwMode="auto">
          <a:xfrm>
            <a:off x="5903913" y="6731000"/>
            <a:ext cx="84137" cy="60325"/>
          </a:xfrm>
          <a:custGeom>
            <a:avLst/>
            <a:gdLst>
              <a:gd name="T0" fmla="*/ 0 w 43180"/>
              <a:gd name="T1" fmla="*/ 30366 h 30479"/>
              <a:gd name="T2" fmla="*/ 43019 w 43180"/>
              <a:gd name="T3" fmla="*/ 30366 h 30479"/>
              <a:gd name="T4" fmla="*/ 43019 w 43180"/>
              <a:gd name="T5" fmla="*/ 0 h 30479"/>
              <a:gd name="T6" fmla="*/ 0 w 43180"/>
              <a:gd name="T7" fmla="*/ 0 h 30479"/>
              <a:gd name="T8" fmla="*/ 0 w 43180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86" name="object 50"/>
          <p:cNvSpPr>
            <a:spLocks/>
          </p:cNvSpPr>
          <p:nvPr/>
        </p:nvSpPr>
        <p:spPr bwMode="auto">
          <a:xfrm>
            <a:off x="5745163" y="6723063"/>
            <a:ext cx="50800" cy="74612"/>
          </a:xfrm>
          <a:custGeom>
            <a:avLst/>
            <a:gdLst>
              <a:gd name="T0" fmla="*/ 25400 w 25400"/>
              <a:gd name="T1" fmla="*/ 0 h 38100"/>
              <a:gd name="T2" fmla="*/ 0 w 25400"/>
              <a:gd name="T3" fmla="*/ 19050 h 38100"/>
              <a:gd name="T4" fmla="*/ 25400 w 25400"/>
              <a:gd name="T5" fmla="*/ 38100 h 38100"/>
              <a:gd name="T6" fmla="*/ 2540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87" name="object 51"/>
          <p:cNvSpPr>
            <a:spLocks/>
          </p:cNvSpPr>
          <p:nvPr/>
        </p:nvSpPr>
        <p:spPr bwMode="auto">
          <a:xfrm>
            <a:off x="6097588" y="6723063"/>
            <a:ext cx="50800" cy="74612"/>
          </a:xfrm>
          <a:custGeom>
            <a:avLst/>
            <a:gdLst>
              <a:gd name="T0" fmla="*/ 0 w 25400"/>
              <a:gd name="T1" fmla="*/ 0 h 38100"/>
              <a:gd name="T2" fmla="*/ 0 w 25400"/>
              <a:gd name="T3" fmla="*/ 38100 h 38100"/>
              <a:gd name="T4" fmla="*/ 25400 w 25400"/>
              <a:gd name="T5" fmla="*/ 19050 h 38100"/>
              <a:gd name="T6" fmla="*/ 0 w 25400"/>
              <a:gd name="T7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88" name="object 52"/>
          <p:cNvSpPr>
            <a:spLocks/>
          </p:cNvSpPr>
          <p:nvPr/>
        </p:nvSpPr>
        <p:spPr bwMode="auto">
          <a:xfrm>
            <a:off x="6448425" y="6750050"/>
            <a:ext cx="85725" cy="61913"/>
          </a:xfrm>
          <a:custGeom>
            <a:avLst/>
            <a:gdLst>
              <a:gd name="T0" fmla="*/ 0 w 43179"/>
              <a:gd name="T1" fmla="*/ 30366 h 30479"/>
              <a:gd name="T2" fmla="*/ 43019 w 43179"/>
              <a:gd name="T3" fmla="*/ 30366 h 30479"/>
              <a:gd name="T4" fmla="*/ 43019 w 43179"/>
              <a:gd name="T5" fmla="*/ 0 h 30479"/>
              <a:gd name="T6" fmla="*/ 0 w 43179"/>
              <a:gd name="T7" fmla="*/ 0 h 30479"/>
              <a:gd name="T8" fmla="*/ 0 w 43179"/>
              <a:gd name="T9" fmla="*/ 30366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89" name="object 53"/>
          <p:cNvSpPr>
            <a:spLocks/>
          </p:cNvSpPr>
          <p:nvPr/>
        </p:nvSpPr>
        <p:spPr bwMode="auto">
          <a:xfrm>
            <a:off x="6469063" y="6731000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0" name="object 54"/>
          <p:cNvSpPr>
            <a:spLocks/>
          </p:cNvSpPr>
          <p:nvPr/>
        </p:nvSpPr>
        <p:spPr bwMode="auto">
          <a:xfrm>
            <a:off x="6489700" y="6710363"/>
            <a:ext cx="85725" cy="60325"/>
          </a:xfrm>
          <a:custGeom>
            <a:avLst/>
            <a:gdLst>
              <a:gd name="T0" fmla="*/ 0 w 43179"/>
              <a:gd name="T1" fmla="*/ 10160 h 30479"/>
              <a:gd name="T2" fmla="*/ 0 w 43179"/>
              <a:gd name="T3" fmla="*/ 0 h 30479"/>
              <a:gd name="T4" fmla="*/ 43180 w 43179"/>
              <a:gd name="T5" fmla="*/ 0 h 30479"/>
              <a:gd name="T6" fmla="*/ 43180 w 43179"/>
              <a:gd name="T7" fmla="*/ 30480 h 30479"/>
              <a:gd name="T8" fmla="*/ 33020 w 43179"/>
              <a:gd name="T9" fmla="*/ 30480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1" name="object 55"/>
          <p:cNvSpPr>
            <a:spLocks/>
          </p:cNvSpPr>
          <p:nvPr/>
        </p:nvSpPr>
        <p:spPr bwMode="auto">
          <a:xfrm>
            <a:off x="63230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2" name="object 56"/>
          <p:cNvSpPr>
            <a:spLocks/>
          </p:cNvSpPr>
          <p:nvPr/>
        </p:nvSpPr>
        <p:spPr bwMode="auto">
          <a:xfrm>
            <a:off x="70770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3" name="object 57"/>
          <p:cNvSpPr>
            <a:spLocks/>
          </p:cNvSpPr>
          <p:nvPr/>
        </p:nvSpPr>
        <p:spPr bwMode="auto">
          <a:xfrm>
            <a:off x="690086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4" name="object 58"/>
          <p:cNvSpPr>
            <a:spLocks/>
          </p:cNvSpPr>
          <p:nvPr/>
        </p:nvSpPr>
        <p:spPr bwMode="auto">
          <a:xfrm>
            <a:off x="70516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5" name="object 59"/>
          <p:cNvSpPr>
            <a:spLocks/>
          </p:cNvSpPr>
          <p:nvPr/>
        </p:nvSpPr>
        <p:spPr bwMode="auto">
          <a:xfrm>
            <a:off x="70770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6" name="object 60"/>
          <p:cNvSpPr>
            <a:spLocks/>
          </p:cNvSpPr>
          <p:nvPr/>
        </p:nvSpPr>
        <p:spPr bwMode="auto">
          <a:xfrm>
            <a:off x="70516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7" name="object 61"/>
          <p:cNvSpPr>
            <a:spLocks/>
          </p:cNvSpPr>
          <p:nvPr/>
        </p:nvSpPr>
        <p:spPr bwMode="auto">
          <a:xfrm>
            <a:off x="70770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8" name="object 62"/>
          <p:cNvSpPr>
            <a:spLocks/>
          </p:cNvSpPr>
          <p:nvPr/>
        </p:nvSpPr>
        <p:spPr bwMode="auto">
          <a:xfrm>
            <a:off x="762952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999" name="object 63"/>
          <p:cNvSpPr>
            <a:spLocks/>
          </p:cNvSpPr>
          <p:nvPr/>
        </p:nvSpPr>
        <p:spPr bwMode="auto">
          <a:xfrm>
            <a:off x="765492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0" name="object 64"/>
          <p:cNvSpPr>
            <a:spLocks/>
          </p:cNvSpPr>
          <p:nvPr/>
        </p:nvSpPr>
        <p:spPr bwMode="auto">
          <a:xfrm>
            <a:off x="765492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1" name="object 65"/>
          <p:cNvSpPr>
            <a:spLocks/>
          </p:cNvSpPr>
          <p:nvPr/>
        </p:nvSpPr>
        <p:spPr bwMode="auto">
          <a:xfrm>
            <a:off x="7478713" y="6723063"/>
            <a:ext cx="403225" cy="74612"/>
          </a:xfrm>
          <a:custGeom>
            <a:avLst/>
            <a:gdLst>
              <a:gd name="T0" fmla="*/ 25400 w 203200"/>
              <a:gd name="T1" fmla="*/ 0 h 38100"/>
              <a:gd name="T2" fmla="*/ 0 w 203200"/>
              <a:gd name="T3" fmla="*/ 19050 h 38100"/>
              <a:gd name="T4" fmla="*/ 25400 w 203200"/>
              <a:gd name="T5" fmla="*/ 38100 h 38100"/>
              <a:gd name="T6" fmla="*/ 25400 w 203200"/>
              <a:gd name="T7" fmla="*/ 0 h 38100"/>
              <a:gd name="T8" fmla="*/ 177802 w 203200"/>
              <a:gd name="T9" fmla="*/ 0 h 38100"/>
              <a:gd name="T10" fmla="*/ 177802 w 203200"/>
              <a:gd name="T11" fmla="*/ 38100 h 38100"/>
              <a:gd name="T12" fmla="*/ 203202 w 203200"/>
              <a:gd name="T13" fmla="*/ 19050 h 38100"/>
              <a:gd name="T14" fmla="*/ 177802 w 203200"/>
              <a:gd name="T15" fmla="*/ 0 h 38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2" name="object 66"/>
          <p:cNvSpPr>
            <a:spLocks/>
          </p:cNvSpPr>
          <p:nvPr/>
        </p:nvSpPr>
        <p:spPr bwMode="auto">
          <a:xfrm>
            <a:off x="762952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3" name="object 67"/>
          <p:cNvSpPr>
            <a:spLocks/>
          </p:cNvSpPr>
          <p:nvPr/>
        </p:nvSpPr>
        <p:spPr bwMode="auto">
          <a:xfrm>
            <a:off x="765492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D6D6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4" name="object 68"/>
          <p:cNvSpPr>
            <a:spLocks/>
          </p:cNvSpPr>
          <p:nvPr/>
        </p:nvSpPr>
        <p:spPr bwMode="auto">
          <a:xfrm>
            <a:off x="8207375" y="67103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5" name="object 69"/>
          <p:cNvSpPr>
            <a:spLocks/>
          </p:cNvSpPr>
          <p:nvPr/>
        </p:nvSpPr>
        <p:spPr bwMode="auto">
          <a:xfrm>
            <a:off x="8232775" y="67357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6" name="object 70"/>
          <p:cNvSpPr>
            <a:spLocks/>
          </p:cNvSpPr>
          <p:nvPr/>
        </p:nvSpPr>
        <p:spPr bwMode="auto">
          <a:xfrm>
            <a:off x="8232775" y="67611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7" name="object 71"/>
          <p:cNvSpPr>
            <a:spLocks/>
          </p:cNvSpPr>
          <p:nvPr/>
        </p:nvSpPr>
        <p:spPr bwMode="auto">
          <a:xfrm>
            <a:off x="8207375" y="6786563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8" name="object 72"/>
          <p:cNvSpPr>
            <a:spLocks/>
          </p:cNvSpPr>
          <p:nvPr/>
        </p:nvSpPr>
        <p:spPr bwMode="auto">
          <a:xfrm>
            <a:off x="8232775" y="6810375"/>
            <a:ext cx="76200" cy="0"/>
          </a:xfrm>
          <a:custGeom>
            <a:avLst/>
            <a:gdLst>
              <a:gd name="T0" fmla="*/ 0 w 38100"/>
              <a:gd name="T1" fmla="*/ 38100 w 381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09" name="object 73"/>
          <p:cNvSpPr>
            <a:spLocks/>
          </p:cNvSpPr>
          <p:nvPr/>
        </p:nvSpPr>
        <p:spPr bwMode="auto">
          <a:xfrm>
            <a:off x="8845550" y="6770688"/>
            <a:ext cx="41275" cy="39687"/>
          </a:xfrm>
          <a:custGeom>
            <a:avLst/>
            <a:gdLst>
              <a:gd name="T0" fmla="*/ 0 w 20320"/>
              <a:gd name="T1" fmla="*/ 0 h 20320"/>
              <a:gd name="T2" fmla="*/ 20320 w 20320"/>
              <a:gd name="T3" fmla="*/ 20320 h 203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7591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10" name="object 74"/>
          <p:cNvSpPr>
            <a:spLocks/>
          </p:cNvSpPr>
          <p:nvPr/>
        </p:nvSpPr>
        <p:spPr bwMode="auto">
          <a:xfrm>
            <a:off x="8791575" y="6718300"/>
            <a:ext cx="60325" cy="60325"/>
          </a:xfrm>
          <a:custGeom>
            <a:avLst/>
            <a:gdLst>
              <a:gd name="T0" fmla="*/ 30366 w 30479"/>
              <a:gd name="T1" fmla="*/ 15183 h 30479"/>
              <a:gd name="T2" fmla="*/ 30366 w 30479"/>
              <a:gd name="T3" fmla="*/ 6797 h 30479"/>
              <a:gd name="T4" fmla="*/ 23568 w 30479"/>
              <a:gd name="T5" fmla="*/ 0 h 30479"/>
              <a:gd name="T6" fmla="*/ 15183 w 30479"/>
              <a:gd name="T7" fmla="*/ 0 h 30479"/>
              <a:gd name="T8" fmla="*/ 6797 w 30479"/>
              <a:gd name="T9" fmla="*/ 0 h 30479"/>
              <a:gd name="T10" fmla="*/ 0 w 30479"/>
              <a:gd name="T11" fmla="*/ 6797 h 30479"/>
              <a:gd name="T12" fmla="*/ 0 w 30479"/>
              <a:gd name="T13" fmla="*/ 15183 h 30479"/>
              <a:gd name="T14" fmla="*/ 0 w 30479"/>
              <a:gd name="T15" fmla="*/ 23568 h 30479"/>
              <a:gd name="T16" fmla="*/ 6797 w 30479"/>
              <a:gd name="T17" fmla="*/ 30366 h 30479"/>
              <a:gd name="T18" fmla="*/ 15183 w 30479"/>
              <a:gd name="T19" fmla="*/ 30366 h 30479"/>
              <a:gd name="T20" fmla="*/ 23568 w 30479"/>
              <a:gd name="T21" fmla="*/ 30366 h 30479"/>
              <a:gd name="T22" fmla="*/ 30366 w 30479"/>
              <a:gd name="T23" fmla="*/ 23568 h 30479"/>
              <a:gd name="T24" fmla="*/ 30366 w 30479"/>
              <a:gd name="T25" fmla="*/ 15183 h 30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11" name="object 75"/>
          <p:cNvSpPr>
            <a:spLocks/>
          </p:cNvSpPr>
          <p:nvPr/>
        </p:nvSpPr>
        <p:spPr bwMode="auto">
          <a:xfrm>
            <a:off x="8634413" y="6710363"/>
            <a:ext cx="100012" cy="100012"/>
          </a:xfrm>
          <a:custGeom>
            <a:avLst/>
            <a:gdLst>
              <a:gd name="T0" fmla="*/ 25400 w 50800"/>
              <a:gd name="T1" fmla="*/ 50800 h 50800"/>
              <a:gd name="T2" fmla="*/ 35160 w 50800"/>
              <a:gd name="T3" fmla="*/ 48796 h 50800"/>
              <a:gd name="T4" fmla="*/ 43248 w 50800"/>
              <a:gd name="T5" fmla="*/ 43339 h 50800"/>
              <a:gd name="T6" fmla="*/ 48762 w 50800"/>
              <a:gd name="T7" fmla="*/ 35262 h 50800"/>
              <a:gd name="T8" fmla="*/ 50800 w 50800"/>
              <a:gd name="T9" fmla="*/ 25400 h 50800"/>
              <a:gd name="T10" fmla="*/ 48796 w 50800"/>
              <a:gd name="T11" fmla="*/ 15537 h 50800"/>
              <a:gd name="T12" fmla="*/ 43339 w 50800"/>
              <a:gd name="T13" fmla="*/ 7461 h 50800"/>
              <a:gd name="T14" fmla="*/ 35262 w 50800"/>
              <a:gd name="T15" fmla="*/ 2004 h 50800"/>
              <a:gd name="T16" fmla="*/ 25400 w 50800"/>
              <a:gd name="T17" fmla="*/ 0 h 50800"/>
              <a:gd name="T18" fmla="*/ 15537 w 50800"/>
              <a:gd name="T19" fmla="*/ 2004 h 50800"/>
              <a:gd name="T20" fmla="*/ 7461 w 50800"/>
              <a:gd name="T21" fmla="*/ 7461 h 50800"/>
              <a:gd name="T22" fmla="*/ 2004 w 50800"/>
              <a:gd name="T23" fmla="*/ 15537 h 50800"/>
              <a:gd name="T24" fmla="*/ 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12" name="object 76"/>
          <p:cNvSpPr>
            <a:spLocks/>
          </p:cNvSpPr>
          <p:nvPr/>
        </p:nvSpPr>
        <p:spPr bwMode="auto">
          <a:xfrm>
            <a:off x="8604250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699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13" name="object 77"/>
          <p:cNvSpPr>
            <a:spLocks/>
          </p:cNvSpPr>
          <p:nvPr/>
        </p:nvSpPr>
        <p:spPr bwMode="auto">
          <a:xfrm>
            <a:off x="8936038" y="6710363"/>
            <a:ext cx="101600" cy="100012"/>
          </a:xfrm>
          <a:custGeom>
            <a:avLst/>
            <a:gdLst>
              <a:gd name="T0" fmla="*/ 25400 w 50800"/>
              <a:gd name="T1" fmla="*/ 50800 h 50800"/>
              <a:gd name="T2" fmla="*/ 15537 w 50800"/>
              <a:gd name="T3" fmla="*/ 48796 h 50800"/>
              <a:gd name="T4" fmla="*/ 7461 w 50800"/>
              <a:gd name="T5" fmla="*/ 43339 h 50800"/>
              <a:gd name="T6" fmla="*/ 2004 w 50800"/>
              <a:gd name="T7" fmla="*/ 35262 h 50800"/>
              <a:gd name="T8" fmla="*/ 0 w 50800"/>
              <a:gd name="T9" fmla="*/ 25400 h 50800"/>
              <a:gd name="T10" fmla="*/ 2004 w 50800"/>
              <a:gd name="T11" fmla="*/ 15537 h 50800"/>
              <a:gd name="T12" fmla="*/ 7461 w 50800"/>
              <a:gd name="T13" fmla="*/ 7461 h 50800"/>
              <a:gd name="T14" fmla="*/ 15537 w 50800"/>
              <a:gd name="T15" fmla="*/ 2004 h 50800"/>
              <a:gd name="T16" fmla="*/ 25400 w 50800"/>
              <a:gd name="T17" fmla="*/ 0 h 50800"/>
              <a:gd name="T18" fmla="*/ 35262 w 50800"/>
              <a:gd name="T19" fmla="*/ 2004 h 50800"/>
              <a:gd name="T20" fmla="*/ 43339 w 50800"/>
              <a:gd name="T21" fmla="*/ 7461 h 50800"/>
              <a:gd name="T22" fmla="*/ 48796 w 50800"/>
              <a:gd name="T23" fmla="*/ 15537 h 50800"/>
              <a:gd name="T24" fmla="*/ 50800 w 50800"/>
              <a:gd name="T25" fmla="*/ 25400 h 5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014" name="object 78"/>
          <p:cNvSpPr>
            <a:spLocks/>
          </p:cNvSpPr>
          <p:nvPr/>
        </p:nvSpPr>
        <p:spPr bwMode="auto">
          <a:xfrm>
            <a:off x="9007475" y="6745288"/>
            <a:ext cx="60325" cy="25400"/>
          </a:xfrm>
          <a:custGeom>
            <a:avLst/>
            <a:gdLst>
              <a:gd name="T0" fmla="*/ 30480 w 30479"/>
              <a:gd name="T1" fmla="*/ 0 h 12700"/>
              <a:gd name="T2" fmla="*/ 15240 w 30479"/>
              <a:gd name="T3" fmla="*/ 12699 h 12700"/>
              <a:gd name="T4" fmla="*/ 0 w 30479"/>
              <a:gd name="T5" fmla="*/ 0 h 1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noFill/>
          <a:ln w="5060">
            <a:solidFill>
              <a:srgbClr val="ADAD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Date Placeholder 78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36538"/>
          </a:xfrm>
          <a:prstGeom prst="rect">
            <a:avLst/>
          </a:prstGeo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fld id="{EABF238C-E3A1-4FBB-A512-8BA1EFB9955E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lang="en-US" spc="-10" dirty="0"/>
          </a:p>
        </p:txBody>
      </p:sp>
      <p:sp>
        <p:nvSpPr>
          <p:cNvPr id="83" name="Footer Placeholder 82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>
          <a:xfrm>
            <a:off x="8467725" y="6600825"/>
            <a:ext cx="536575" cy="236538"/>
          </a:xfrm>
        </p:spPr>
        <p:txBody>
          <a:bodyPr/>
          <a:lstStyle/>
          <a:p>
            <a:pPr marL="50335">
              <a:spcBef>
                <a:spcPts val="139"/>
              </a:spcBef>
              <a:defRPr/>
            </a:pPr>
            <a:fld id="{67175D4D-9BF2-45FD-85F6-9E2AC2E1FFCF}" type="slidenum">
              <a:rPr lang="en-US" spc="-10" smtClean="0"/>
              <a:pPr marL="50335">
                <a:spcBef>
                  <a:spcPts val="139"/>
                </a:spcBef>
                <a:defRPr/>
              </a:pPr>
              <a:t>97</a:t>
            </a:fld>
            <a:r>
              <a:rPr lang="en-US" spc="-10" smtClean="0"/>
              <a:t> /</a:t>
            </a:r>
            <a:r>
              <a:rPr lang="en-US" spc="-139" smtClean="0"/>
              <a:t> </a:t>
            </a:r>
            <a:r>
              <a:rPr lang="en-US" spc="-10" smtClean="0"/>
              <a:t>46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8963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Accuracy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of 4-Digit</a:t>
            </a:r>
            <a:r>
              <a:rPr sz="2774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Approximations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8969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70" name="object 10"/>
          <p:cNvSpPr>
            <a:spLocks/>
          </p:cNvSpPr>
          <p:nvPr/>
        </p:nvSpPr>
        <p:spPr bwMode="auto">
          <a:xfrm>
            <a:off x="177800" y="1992313"/>
            <a:ext cx="8785225" cy="379412"/>
          </a:xfrm>
          <a:custGeom>
            <a:avLst/>
            <a:gdLst>
              <a:gd name="T0" fmla="*/ 4381765 w 4432935"/>
              <a:gd name="T1" fmla="*/ 0 h 191134"/>
              <a:gd name="T2" fmla="*/ 50800 w 4432935"/>
              <a:gd name="T3" fmla="*/ 0 h 191134"/>
              <a:gd name="T4" fmla="*/ 31075 w 4432935"/>
              <a:gd name="T5" fmla="*/ 4008 h 191134"/>
              <a:gd name="T6" fmla="*/ 14922 w 4432935"/>
              <a:gd name="T7" fmla="*/ 14922 h 191134"/>
              <a:gd name="T8" fmla="*/ 4008 w 4432935"/>
              <a:gd name="T9" fmla="*/ 31075 h 191134"/>
              <a:gd name="T10" fmla="*/ 0 w 4432935"/>
              <a:gd name="T11" fmla="*/ 50800 h 191134"/>
              <a:gd name="T12" fmla="*/ 0 w 4432935"/>
              <a:gd name="T13" fmla="*/ 190564 h 191134"/>
              <a:gd name="T14" fmla="*/ 4432566 w 4432935"/>
              <a:gd name="T15" fmla="*/ 190564 h 191134"/>
              <a:gd name="T16" fmla="*/ 4432566 w 4432935"/>
              <a:gd name="T17" fmla="*/ 50800 h 191134"/>
              <a:gd name="T18" fmla="*/ 4428558 w 4432935"/>
              <a:gd name="T19" fmla="*/ 31075 h 191134"/>
              <a:gd name="T20" fmla="*/ 4417643 w 4432935"/>
              <a:gd name="T21" fmla="*/ 14922 h 191134"/>
              <a:gd name="T22" fmla="*/ 4401490 w 4432935"/>
              <a:gd name="T23" fmla="*/ 4008 h 191134"/>
              <a:gd name="T24" fmla="*/ 4381765 w 4432935"/>
              <a:gd name="T25" fmla="*/ 0 h 19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9113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0564"/>
                </a:lnTo>
                <a:lnTo>
                  <a:pt x="4432566" y="19056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71" name="object 11"/>
          <p:cNvSpPr>
            <a:spLocks noChangeArrowheads="1"/>
          </p:cNvSpPr>
          <p:nvPr/>
        </p:nvSpPr>
        <p:spPr bwMode="auto">
          <a:xfrm>
            <a:off x="177800" y="2344738"/>
            <a:ext cx="8783638" cy="1000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72" name="object 12"/>
          <p:cNvSpPr>
            <a:spLocks noChangeArrowheads="1"/>
          </p:cNvSpPr>
          <p:nvPr/>
        </p:nvSpPr>
        <p:spPr bwMode="auto">
          <a:xfrm>
            <a:off x="279400" y="5327650"/>
            <a:ext cx="200025" cy="201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73" name="object 13"/>
          <p:cNvSpPr>
            <a:spLocks noChangeArrowheads="1"/>
          </p:cNvSpPr>
          <p:nvPr/>
        </p:nvSpPr>
        <p:spPr bwMode="auto">
          <a:xfrm>
            <a:off x="379413" y="5303838"/>
            <a:ext cx="8683625" cy="2254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74" name="object 14"/>
          <p:cNvSpPr>
            <a:spLocks noChangeArrowheads="1"/>
          </p:cNvSpPr>
          <p:nvPr/>
        </p:nvSpPr>
        <p:spPr bwMode="auto">
          <a:xfrm>
            <a:off x="8961438" y="2079625"/>
            <a:ext cx="101600" cy="32480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75" name="object 15"/>
          <p:cNvSpPr>
            <a:spLocks/>
          </p:cNvSpPr>
          <p:nvPr/>
        </p:nvSpPr>
        <p:spPr bwMode="auto">
          <a:xfrm>
            <a:off x="177800" y="2432050"/>
            <a:ext cx="8785225" cy="2997200"/>
          </a:xfrm>
          <a:custGeom>
            <a:avLst/>
            <a:gdLst>
              <a:gd name="T0" fmla="*/ 4432566 w 4432935"/>
              <a:gd name="T1" fmla="*/ 0 h 1512570"/>
              <a:gd name="T2" fmla="*/ 0 w 4432935"/>
              <a:gd name="T3" fmla="*/ 0 h 1512570"/>
              <a:gd name="T4" fmla="*/ 0 w 4432935"/>
              <a:gd name="T5" fmla="*/ 1461335 h 1512570"/>
              <a:gd name="T6" fmla="*/ 4008 w 4432935"/>
              <a:gd name="T7" fmla="*/ 1481059 h 1512570"/>
              <a:gd name="T8" fmla="*/ 14922 w 4432935"/>
              <a:gd name="T9" fmla="*/ 1497212 h 1512570"/>
              <a:gd name="T10" fmla="*/ 31075 w 4432935"/>
              <a:gd name="T11" fmla="*/ 1508126 h 1512570"/>
              <a:gd name="T12" fmla="*/ 50800 w 4432935"/>
              <a:gd name="T13" fmla="*/ 1512135 h 1512570"/>
              <a:gd name="T14" fmla="*/ 4381765 w 4432935"/>
              <a:gd name="T15" fmla="*/ 1512135 h 1512570"/>
              <a:gd name="T16" fmla="*/ 4401490 w 4432935"/>
              <a:gd name="T17" fmla="*/ 1508126 h 1512570"/>
              <a:gd name="T18" fmla="*/ 4417643 w 4432935"/>
              <a:gd name="T19" fmla="*/ 1497212 h 1512570"/>
              <a:gd name="T20" fmla="*/ 4428558 w 4432935"/>
              <a:gd name="T21" fmla="*/ 1481059 h 1512570"/>
              <a:gd name="T22" fmla="*/ 4432566 w 4432935"/>
              <a:gd name="T23" fmla="*/ 1461335 h 1512570"/>
              <a:gd name="T24" fmla="*/ 4432566 w 4432935"/>
              <a:gd name="T25" fmla="*/ 0 h 151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512570">
                <a:moveTo>
                  <a:pt x="4432566" y="0"/>
                </a:moveTo>
                <a:lnTo>
                  <a:pt x="0" y="0"/>
                </a:lnTo>
                <a:lnTo>
                  <a:pt x="0" y="1461335"/>
                </a:lnTo>
                <a:lnTo>
                  <a:pt x="4008" y="1481059"/>
                </a:lnTo>
                <a:lnTo>
                  <a:pt x="14922" y="1497212"/>
                </a:lnTo>
                <a:lnTo>
                  <a:pt x="31075" y="1508126"/>
                </a:lnTo>
                <a:lnTo>
                  <a:pt x="50800" y="1512135"/>
                </a:lnTo>
                <a:lnTo>
                  <a:pt x="4381765" y="1512135"/>
                </a:lnTo>
                <a:lnTo>
                  <a:pt x="4401490" y="1508126"/>
                </a:lnTo>
                <a:lnTo>
                  <a:pt x="4417643" y="1497212"/>
                </a:lnTo>
                <a:lnTo>
                  <a:pt x="4428558" y="1481059"/>
                </a:lnTo>
                <a:lnTo>
                  <a:pt x="4432566" y="1461335"/>
                </a:lnTo>
                <a:lnTo>
                  <a:pt x="4432566" y="0"/>
                </a:lnTo>
                <a:close/>
              </a:path>
            </a:pathLst>
          </a:custGeom>
          <a:solidFill>
            <a:srgbClr val="E9E9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76" name="object 16"/>
          <p:cNvSpPr>
            <a:spLocks/>
          </p:cNvSpPr>
          <p:nvPr/>
        </p:nvSpPr>
        <p:spPr bwMode="auto">
          <a:xfrm>
            <a:off x="8961438" y="2155825"/>
            <a:ext cx="0" cy="3211513"/>
          </a:xfrm>
          <a:custGeom>
            <a:avLst/>
            <a:gdLst>
              <a:gd name="T0" fmla="*/ 1620243 h 1620520"/>
              <a:gd name="T1" fmla="*/ 0 h 162052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620520">
                <a:moveTo>
                  <a:pt x="0" y="1620243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77" name="object 17"/>
          <p:cNvSpPr>
            <a:spLocks/>
          </p:cNvSpPr>
          <p:nvPr/>
        </p:nvSpPr>
        <p:spPr bwMode="auto">
          <a:xfrm>
            <a:off x="8961438" y="213042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78" name="object 18"/>
          <p:cNvSpPr>
            <a:spLocks/>
          </p:cNvSpPr>
          <p:nvPr/>
        </p:nvSpPr>
        <p:spPr bwMode="auto">
          <a:xfrm>
            <a:off x="8961438" y="210502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79" name="object 19"/>
          <p:cNvSpPr>
            <a:spLocks/>
          </p:cNvSpPr>
          <p:nvPr/>
        </p:nvSpPr>
        <p:spPr bwMode="auto">
          <a:xfrm>
            <a:off x="8961438" y="2079625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80" name="object 20"/>
          <p:cNvSpPr>
            <a:spLocks noChangeArrowheads="1"/>
          </p:cNvSpPr>
          <p:nvPr/>
        </p:nvSpPr>
        <p:spPr bwMode="auto">
          <a:xfrm>
            <a:off x="538163" y="2568575"/>
            <a:ext cx="152400" cy="1508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81" name="object 21"/>
          <p:cNvSpPr>
            <a:spLocks noChangeArrowheads="1"/>
          </p:cNvSpPr>
          <p:nvPr/>
        </p:nvSpPr>
        <p:spPr bwMode="auto">
          <a:xfrm>
            <a:off x="538163" y="3325813"/>
            <a:ext cx="152400" cy="1508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82" name="object 22"/>
          <p:cNvSpPr>
            <a:spLocks noChangeArrowheads="1"/>
          </p:cNvSpPr>
          <p:nvPr/>
        </p:nvSpPr>
        <p:spPr bwMode="auto">
          <a:xfrm>
            <a:off x="538163" y="4083050"/>
            <a:ext cx="152400" cy="150813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8983" name="object 23"/>
          <p:cNvSpPr>
            <a:spLocks noChangeArrowheads="1"/>
          </p:cNvSpPr>
          <p:nvPr/>
        </p:nvSpPr>
        <p:spPr bwMode="auto">
          <a:xfrm>
            <a:off x="538163" y="4840288"/>
            <a:ext cx="152400" cy="150812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657225" y="1957387"/>
            <a:ext cx="8228013" cy="3608387"/>
          </a:xfrm>
          <a:prstGeom prst="rect">
            <a:avLst/>
          </a:prstGeom>
        </p:spPr>
        <p:txBody>
          <a:bodyPr lIns="0" tIns="142193" rIns="0" bIns="0">
            <a:spAutoFit/>
          </a:bodyPr>
          <a:lstStyle>
            <a:lvl1pPr marL="1254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Absolute Error </a:t>
            </a:r>
            <a:r>
              <a:rPr lang="en-US" altLang="en-US" sz="2300" i="1" dirty="0">
                <a:solidFill>
                  <a:srgbClr val="FFFFFF"/>
                </a:solidFill>
                <a:latin typeface="Arial" panose="020B0604020202020204" pitchFamily="34" charset="0"/>
              </a:rPr>
              <a:t>versus </a:t>
            </a:r>
            <a:r>
              <a:rPr lang="en-US" altLang="en-US" sz="2300" dirty="0">
                <a:solidFill>
                  <a:srgbClr val="FFFFFF"/>
                </a:solidFill>
                <a:latin typeface="Arial" panose="020B0604020202020204" pitchFamily="34" charset="0"/>
              </a:rPr>
              <a:t>Error Bound</a:t>
            </a:r>
            <a:endParaRPr lang="en-US" altLang="en-US" sz="2300" dirty="0">
              <a:latin typeface="Arial" panose="020B0604020202020204" pitchFamily="34" charset="0"/>
            </a:endParaRPr>
          </a:p>
          <a:p>
            <a:pPr>
              <a:lnSpc>
                <a:spcPct val="103000"/>
              </a:lnSpc>
              <a:spcBef>
                <a:spcPts val="775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N</a:t>
            </a:r>
            <a:r>
              <a:rPr lang="en-US" altLang="en-US" sz="2100" u="sng" dirty="0">
                <a:latin typeface="Arial" panose="020B0604020202020204" pitchFamily="34" charset="0"/>
              </a:rPr>
              <a:t>o</a:t>
            </a:r>
            <a:r>
              <a:rPr lang="en-US" altLang="en-US" sz="2100" dirty="0">
                <a:latin typeface="Arial" panose="020B0604020202020204" pitchFamily="34" charset="0"/>
              </a:rPr>
              <a:t>tice that the actual error, </a:t>
            </a:r>
            <a:r>
              <a:rPr lang="en-US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2300" i="1" baseline="28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baseline="280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100" dirty="0">
                <a:latin typeface="Arial" panose="020B0604020202020204" pitchFamily="34" charset="0"/>
              </a:rPr>
              <a:t>, exceeds the error bound,  </a:t>
            </a:r>
            <a:r>
              <a:rPr lang="en-US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100" i="1" dirty="0">
                <a:solidFill>
                  <a:srgbClr val="FF0000"/>
                </a:solidFill>
              </a:rPr>
              <a:t>.</a:t>
            </a:r>
            <a:r>
              <a:rPr lang="en-US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2100" dirty="0">
                <a:solidFill>
                  <a:srgbClr val="FF0000"/>
                </a:solidFill>
                <a:latin typeface="Lucida Sans Unicode" panose="020B0602030504020204" pitchFamily="34" charset="0"/>
              </a:rPr>
              <a:t>× </a:t>
            </a:r>
            <a:r>
              <a:rPr lang="en-US" alt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2300" i="1" baseline="28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2300" baseline="280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1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3000"/>
              </a:lnSpc>
              <a:spcBef>
                <a:spcPts val="588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This apparent contradiction is a consequence of finite-digit  computations.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We used four-digit rounding arithmetic, whereas the Lagrange  error formula assumes infinite-digit arithmetic.</a:t>
            </a:r>
          </a:p>
          <a:p>
            <a:pPr>
              <a:lnSpc>
                <a:spcPct val="103000"/>
              </a:lnSpc>
              <a:spcBef>
                <a:spcPts val="600"/>
              </a:spcBef>
            </a:pPr>
            <a:r>
              <a:rPr lang="en-US" altLang="en-US" sz="2100" dirty="0">
                <a:latin typeface="Arial" panose="020B0604020202020204" pitchFamily="34" charset="0"/>
              </a:rPr>
              <a:t>This caused our actual errors to exceed the theoretical error  estimate.</a:t>
            </a:r>
          </a:p>
        </p:txBody>
      </p:sp>
      <p:sp>
        <p:nvSpPr>
          <p:cNvPr id="168985" name="object 25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2 h 129539"/>
              <a:gd name="T2" fmla="*/ 1535976 w 1536065"/>
              <a:gd name="T3" fmla="*/ 129032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2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2"/>
                </a:moveTo>
                <a:lnTo>
                  <a:pt x="1535976" y="129032"/>
                </a:lnTo>
                <a:lnTo>
                  <a:pt x="1535976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86" name="object 26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987" name="object 27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bject 28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82EFD73C-20B0-446C-97D5-461A0E02F05C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29" name="object 29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8" y="1588"/>
            <a:ext cx="1343025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Data</a:t>
            </a:r>
            <a:r>
              <a:rPr sz="1189" spc="-79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Approximation</a:t>
            </a:r>
            <a:endParaRPr sz="1189">
              <a:latin typeface="Arial"/>
              <a:cs typeface="Arial"/>
            </a:endParaRPr>
          </a:p>
        </p:txBody>
      </p:sp>
      <p:sp>
        <p:nvSpPr>
          <p:cNvPr id="169987" name="object 3"/>
          <p:cNvSpPr>
            <a:spLocks noChangeArrowheads="1"/>
          </p:cNvSpPr>
          <p:nvPr/>
        </p:nvSpPr>
        <p:spPr bwMode="auto">
          <a:xfrm>
            <a:off x="4763" y="0"/>
            <a:ext cx="9131300" cy="5905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object 4"/>
          <p:cNvSpPr txBox="1"/>
          <p:nvPr/>
        </p:nvSpPr>
        <p:spPr>
          <a:xfrm>
            <a:off x="2446338" y="1588"/>
            <a:ext cx="1117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7F7F7F"/>
                </a:solidFill>
                <a:latin typeface="Arial"/>
                <a:cs typeface="Arial"/>
              </a:rPr>
              <a:t>Neville’s</a:t>
            </a:r>
            <a:r>
              <a:rPr sz="1189" spc="-6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9763" y="1588"/>
            <a:ext cx="736600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1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2188" y="1588"/>
            <a:ext cx="735012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Example</a:t>
            </a:r>
            <a:r>
              <a:rPr sz="1189" spc="-99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4613" y="1588"/>
            <a:ext cx="1252537" cy="2063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>
              <a:spcBef>
                <a:spcPts val="188"/>
              </a:spcBef>
              <a:defRPr/>
            </a:pPr>
            <a:r>
              <a:rPr sz="1189" spc="-20" dirty="0">
                <a:solidFill>
                  <a:srgbClr val="FFFFFF"/>
                </a:solidFill>
                <a:latin typeface="Arial"/>
                <a:cs typeface="Arial"/>
              </a:rPr>
              <a:t>Neville’s</a:t>
            </a:r>
            <a:r>
              <a:rPr sz="1189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590550"/>
            <a:ext cx="9131300" cy="346075"/>
          </a:xfrm>
          <a:prstGeom prst="rect">
            <a:avLst/>
          </a:prstGeom>
          <a:solidFill>
            <a:srgbClr val="3333B2"/>
          </a:solidFill>
        </p:spPr>
        <p:txBody>
          <a:bodyPr lIns="0" tIns="0" rIns="0" bIns="0">
            <a:spAutoFit/>
          </a:bodyPr>
          <a:lstStyle/>
          <a:p>
            <a:pPr marL="213925">
              <a:lnSpc>
                <a:spcPts val="2735"/>
              </a:lnSpc>
              <a:defRPr/>
            </a:pP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Neville’s </a:t>
            </a:r>
            <a:r>
              <a:rPr sz="2774" spc="20" dirty="0">
                <a:solidFill>
                  <a:srgbClr val="FFFFFF"/>
                </a:solidFill>
                <a:latin typeface="Arial"/>
                <a:cs typeface="Arial"/>
              </a:rPr>
              <a:t>Iterated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Interpolation</a:t>
            </a:r>
            <a:r>
              <a:rPr sz="277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74" spc="3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774">
              <a:latin typeface="Arial"/>
              <a:cs typeface="Arial"/>
            </a:endParaRPr>
          </a:p>
        </p:txBody>
      </p:sp>
      <p:sp>
        <p:nvSpPr>
          <p:cNvPr id="169993" name="object 9"/>
          <p:cNvSpPr>
            <a:spLocks noChangeArrowheads="1"/>
          </p:cNvSpPr>
          <p:nvPr/>
        </p:nvSpPr>
        <p:spPr bwMode="auto">
          <a:xfrm>
            <a:off x="4763" y="1001713"/>
            <a:ext cx="9131300" cy="79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bject 10"/>
          <p:cNvSpPr txBox="1"/>
          <p:nvPr/>
        </p:nvSpPr>
        <p:spPr>
          <a:xfrm>
            <a:off x="203200" y="1595438"/>
            <a:ext cx="7735888" cy="704850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To evaluate the interpolating polynomial </a:t>
            </a:r>
            <a:r>
              <a:rPr lang="en-US" altLang="en-US" sz="2100" i="1">
                <a:latin typeface="Arial" panose="020B0604020202020204" pitchFamily="34" charset="0"/>
              </a:rPr>
              <a:t>P </a:t>
            </a:r>
            <a:r>
              <a:rPr lang="en-US" altLang="en-US" sz="2100">
                <a:latin typeface="Arial" panose="020B0604020202020204" pitchFamily="34" charset="0"/>
              </a:rPr>
              <a:t>on the </a:t>
            </a:r>
            <a:r>
              <a:rPr lang="en-US" altLang="en-US" sz="2100" i="1">
                <a:latin typeface="Arial" panose="020B0604020202020204" pitchFamily="34" charset="0"/>
              </a:rPr>
              <a:t>n </a:t>
            </a:r>
            <a:r>
              <a:rPr lang="en-US" altLang="en-US" sz="2100">
                <a:latin typeface="Lucida Sans Unicode" panose="020B0602030504020204" pitchFamily="34" charset="0"/>
              </a:rPr>
              <a:t>+ </a:t>
            </a:r>
            <a:r>
              <a:rPr lang="en-US" altLang="en-US" sz="2100">
                <a:latin typeface="Arial" panose="020B0604020202020204" pitchFamily="34" charset="0"/>
              </a:rPr>
              <a:t>1 distinct  numbers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n </a:t>
            </a:r>
            <a:r>
              <a:rPr lang="en-US" altLang="en-US" sz="2100">
                <a:latin typeface="Arial" panose="020B0604020202020204" pitchFamily="34" charset="0"/>
              </a:rPr>
              <a:t>at the number 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Arial" panose="020B0604020202020204" pitchFamily="34" charset="0"/>
              </a:rPr>
              <a:t>for the function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69995" name="object 11"/>
          <p:cNvSpPr>
            <a:spLocks/>
          </p:cNvSpPr>
          <p:nvPr/>
        </p:nvSpPr>
        <p:spPr bwMode="auto">
          <a:xfrm>
            <a:off x="177800" y="2489200"/>
            <a:ext cx="8785225" cy="163513"/>
          </a:xfrm>
          <a:custGeom>
            <a:avLst/>
            <a:gdLst>
              <a:gd name="T0" fmla="*/ 4381765 w 4432935"/>
              <a:gd name="T1" fmla="*/ 0 h 82550"/>
              <a:gd name="T2" fmla="*/ 50800 w 4432935"/>
              <a:gd name="T3" fmla="*/ 0 h 82550"/>
              <a:gd name="T4" fmla="*/ 31075 w 4432935"/>
              <a:gd name="T5" fmla="*/ 4008 h 82550"/>
              <a:gd name="T6" fmla="*/ 14922 w 4432935"/>
              <a:gd name="T7" fmla="*/ 14922 h 82550"/>
              <a:gd name="T8" fmla="*/ 4008 w 4432935"/>
              <a:gd name="T9" fmla="*/ 31075 h 82550"/>
              <a:gd name="T10" fmla="*/ 0 w 4432935"/>
              <a:gd name="T11" fmla="*/ 50800 h 82550"/>
              <a:gd name="T12" fmla="*/ 0 w 4432935"/>
              <a:gd name="T13" fmla="*/ 82384 h 82550"/>
              <a:gd name="T14" fmla="*/ 4432566 w 4432935"/>
              <a:gd name="T15" fmla="*/ 82384 h 82550"/>
              <a:gd name="T16" fmla="*/ 4432566 w 4432935"/>
              <a:gd name="T17" fmla="*/ 50800 h 82550"/>
              <a:gd name="T18" fmla="*/ 4428558 w 4432935"/>
              <a:gd name="T19" fmla="*/ 31075 h 82550"/>
              <a:gd name="T20" fmla="*/ 4417643 w 4432935"/>
              <a:gd name="T21" fmla="*/ 14922 h 82550"/>
              <a:gd name="T22" fmla="*/ 4401490 w 4432935"/>
              <a:gd name="T23" fmla="*/ 4008 h 82550"/>
              <a:gd name="T24" fmla="*/ 4381765 w 4432935"/>
              <a:gd name="T25" fmla="*/ 0 h 82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8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9996" name="object 12"/>
          <p:cNvSpPr>
            <a:spLocks noChangeArrowheads="1"/>
          </p:cNvSpPr>
          <p:nvPr/>
        </p:nvSpPr>
        <p:spPr bwMode="auto">
          <a:xfrm>
            <a:off x="279400" y="5684838"/>
            <a:ext cx="200025" cy="201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9997" name="object 13"/>
          <p:cNvSpPr>
            <a:spLocks noChangeArrowheads="1"/>
          </p:cNvSpPr>
          <p:nvPr/>
        </p:nvSpPr>
        <p:spPr bwMode="auto">
          <a:xfrm>
            <a:off x="379413" y="5659438"/>
            <a:ext cx="8683625" cy="2270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9998" name="object 14"/>
          <p:cNvSpPr>
            <a:spLocks noChangeArrowheads="1"/>
          </p:cNvSpPr>
          <p:nvPr/>
        </p:nvSpPr>
        <p:spPr bwMode="auto">
          <a:xfrm>
            <a:off x="8961438" y="2590800"/>
            <a:ext cx="101600" cy="309403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9999" name="object 15"/>
          <p:cNvSpPr>
            <a:spLocks/>
          </p:cNvSpPr>
          <p:nvPr/>
        </p:nvSpPr>
        <p:spPr bwMode="auto">
          <a:xfrm>
            <a:off x="177800" y="2578100"/>
            <a:ext cx="8785225" cy="3208338"/>
          </a:xfrm>
          <a:custGeom>
            <a:avLst/>
            <a:gdLst>
              <a:gd name="T0" fmla="*/ 4432566 w 4432935"/>
              <a:gd name="T1" fmla="*/ 0 h 1619250"/>
              <a:gd name="T2" fmla="*/ 0 w 4432935"/>
              <a:gd name="T3" fmla="*/ 0 h 1619250"/>
              <a:gd name="T4" fmla="*/ 0 w 4432935"/>
              <a:gd name="T5" fmla="*/ 1567858 h 1619250"/>
              <a:gd name="T6" fmla="*/ 4008 w 4432935"/>
              <a:gd name="T7" fmla="*/ 1587582 h 1619250"/>
              <a:gd name="T8" fmla="*/ 14922 w 4432935"/>
              <a:gd name="T9" fmla="*/ 1603735 h 1619250"/>
              <a:gd name="T10" fmla="*/ 31075 w 4432935"/>
              <a:gd name="T11" fmla="*/ 1614650 h 1619250"/>
              <a:gd name="T12" fmla="*/ 50800 w 4432935"/>
              <a:gd name="T13" fmla="*/ 1618658 h 1619250"/>
              <a:gd name="T14" fmla="*/ 4381765 w 4432935"/>
              <a:gd name="T15" fmla="*/ 1618658 h 1619250"/>
              <a:gd name="T16" fmla="*/ 4401490 w 4432935"/>
              <a:gd name="T17" fmla="*/ 1614650 h 1619250"/>
              <a:gd name="T18" fmla="*/ 4417643 w 4432935"/>
              <a:gd name="T19" fmla="*/ 1603735 h 1619250"/>
              <a:gd name="T20" fmla="*/ 4428558 w 4432935"/>
              <a:gd name="T21" fmla="*/ 1587582 h 1619250"/>
              <a:gd name="T22" fmla="*/ 4432566 w 4432935"/>
              <a:gd name="T23" fmla="*/ 1567858 h 1619250"/>
              <a:gd name="T24" fmla="*/ 4432566 w 4432935"/>
              <a:gd name="T25" fmla="*/ 0 h 1619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32935" h="1619250">
                <a:moveTo>
                  <a:pt x="4432566" y="0"/>
                </a:moveTo>
                <a:lnTo>
                  <a:pt x="0" y="0"/>
                </a:lnTo>
                <a:lnTo>
                  <a:pt x="0" y="1567858"/>
                </a:lnTo>
                <a:lnTo>
                  <a:pt x="4008" y="1587582"/>
                </a:lnTo>
                <a:lnTo>
                  <a:pt x="14922" y="1603735"/>
                </a:lnTo>
                <a:lnTo>
                  <a:pt x="31075" y="1614650"/>
                </a:lnTo>
                <a:lnTo>
                  <a:pt x="50800" y="1618658"/>
                </a:lnTo>
                <a:lnTo>
                  <a:pt x="4381765" y="1618658"/>
                </a:lnTo>
                <a:lnTo>
                  <a:pt x="4401490" y="1614650"/>
                </a:lnTo>
                <a:lnTo>
                  <a:pt x="4417643" y="1603735"/>
                </a:lnTo>
                <a:lnTo>
                  <a:pt x="4428558" y="1587582"/>
                </a:lnTo>
                <a:lnTo>
                  <a:pt x="4432566" y="1567858"/>
                </a:lnTo>
                <a:lnTo>
                  <a:pt x="4432566" y="0"/>
                </a:lnTo>
                <a:close/>
              </a:path>
            </a:pathLst>
          </a:custGeom>
          <a:solidFill>
            <a:srgbClr val="F8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00" name="object 16"/>
          <p:cNvSpPr>
            <a:spLocks/>
          </p:cNvSpPr>
          <p:nvPr/>
        </p:nvSpPr>
        <p:spPr bwMode="auto">
          <a:xfrm>
            <a:off x="8961438" y="2665413"/>
            <a:ext cx="0" cy="3057525"/>
          </a:xfrm>
          <a:custGeom>
            <a:avLst/>
            <a:gdLst>
              <a:gd name="T0" fmla="*/ 1542670 h 1543050"/>
              <a:gd name="T1" fmla="*/ 0 h 15430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543050">
                <a:moveTo>
                  <a:pt x="0" y="154267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01" name="object 17"/>
          <p:cNvSpPr>
            <a:spLocks/>
          </p:cNvSpPr>
          <p:nvPr/>
        </p:nvSpPr>
        <p:spPr bwMode="auto">
          <a:xfrm>
            <a:off x="8961438" y="26400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02" name="object 18"/>
          <p:cNvSpPr>
            <a:spLocks/>
          </p:cNvSpPr>
          <p:nvPr/>
        </p:nvSpPr>
        <p:spPr bwMode="auto">
          <a:xfrm>
            <a:off x="8961438" y="2614613"/>
            <a:ext cx="0" cy="25400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03" name="object 19"/>
          <p:cNvSpPr>
            <a:spLocks/>
          </p:cNvSpPr>
          <p:nvPr/>
        </p:nvSpPr>
        <p:spPr bwMode="auto">
          <a:xfrm>
            <a:off x="8961438" y="2590800"/>
            <a:ext cx="0" cy="23813"/>
          </a:xfrm>
          <a:custGeom>
            <a:avLst/>
            <a:gdLst>
              <a:gd name="T0" fmla="*/ 12700 h 12700"/>
              <a:gd name="T1" fmla="*/ 0 h 1270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446088" y="2590800"/>
            <a:ext cx="803275" cy="328613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982" spc="-10" dirty="0">
                <a:latin typeface="Arial"/>
                <a:cs typeface="Arial"/>
              </a:rPr>
              <a:t>INPUT</a:t>
            </a:r>
            <a:endParaRPr sz="198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088" y="3273425"/>
            <a:ext cx="1082675" cy="676275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982" spc="-10" dirty="0">
                <a:latin typeface="Arial"/>
                <a:cs typeface="Arial"/>
              </a:rPr>
              <a:t>OUTPUT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09"/>
              </a:spcBef>
              <a:defRPr/>
            </a:pPr>
            <a:r>
              <a:rPr sz="2180" spc="-10" dirty="0">
                <a:latin typeface="Arial"/>
                <a:cs typeface="Arial"/>
              </a:rPr>
              <a:t>Step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1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5838" y="4437063"/>
            <a:ext cx="852487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75503">
              <a:spcBef>
                <a:spcPts val="178"/>
              </a:spcBef>
              <a:defRPr/>
            </a:pPr>
            <a:r>
              <a:rPr sz="2180" spc="-10" dirty="0">
                <a:latin typeface="Arial"/>
                <a:cs typeface="Arial"/>
              </a:rPr>
              <a:t>set</a:t>
            </a:r>
            <a:r>
              <a:rPr sz="2180" spc="-109" dirty="0">
                <a:latin typeface="Arial"/>
                <a:cs typeface="Arial"/>
              </a:rPr>
              <a:t> </a:t>
            </a:r>
            <a:r>
              <a:rPr sz="2180" i="1" spc="-10" dirty="0">
                <a:latin typeface="Arial"/>
                <a:cs typeface="Arial"/>
              </a:rPr>
              <a:t>Q</a:t>
            </a:r>
            <a:r>
              <a:rPr sz="2378" i="1" spc="-14" baseline="-13888" dirty="0">
                <a:latin typeface="Arial"/>
                <a:cs typeface="Arial"/>
              </a:rPr>
              <a:t>i</a:t>
            </a:r>
            <a:endParaRPr sz="2378" baseline="-138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24188" y="4559300"/>
            <a:ext cx="155575" cy="268288"/>
          </a:xfrm>
          <a:prstGeom prst="rect">
            <a:avLst/>
          </a:prstGeom>
        </p:spPr>
        <p:txBody>
          <a:bodyPr lIns="0" tIns="23909" rIns="0" bIns="0">
            <a:spAutoFit/>
          </a:bodyPr>
          <a:lstStyle/>
          <a:p>
            <a:pPr marL="25168">
              <a:spcBef>
                <a:spcPts val="188"/>
              </a:spcBef>
              <a:defRPr/>
            </a:pPr>
            <a:r>
              <a:rPr sz="1585" i="1" spc="-10" dirty="0">
                <a:latin typeface="Sitka Text"/>
                <a:cs typeface="Sitka Text"/>
              </a:rPr>
              <a:t>,</a:t>
            </a:r>
            <a:r>
              <a:rPr sz="1585" i="1" spc="-10" dirty="0">
                <a:latin typeface="Arial"/>
                <a:cs typeface="Arial"/>
              </a:rPr>
              <a:t>j</a:t>
            </a:r>
            <a:endParaRPr sz="158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27200" y="2566988"/>
            <a:ext cx="7018338" cy="2263775"/>
          </a:xfrm>
          <a:prstGeom prst="rect">
            <a:avLst/>
          </a:prstGeom>
        </p:spPr>
        <p:txBody>
          <a:bodyPr lIns="0" tIns="13842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3000"/>
              </a:lnSpc>
              <a:spcBef>
                <a:spcPts val="113"/>
              </a:spcBef>
            </a:pPr>
            <a:r>
              <a:rPr lang="en-US" altLang="en-US" sz="2100">
                <a:latin typeface="Arial" panose="020B0604020202020204" pitchFamily="34" charset="0"/>
              </a:rPr>
              <a:t>numbers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n</a:t>
            </a:r>
            <a:r>
              <a:rPr lang="en-US" altLang="en-US" sz="2100">
                <a:latin typeface="Arial" panose="020B0604020202020204" pitchFamily="34" charset="0"/>
              </a:rPr>
              <a:t>; values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100">
                <a:latin typeface="Lucida Sans Unicode" panose="020B0602030504020204" pitchFamily="34" charset="0"/>
              </a:rPr>
              <a:t>)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f 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</a:t>
            </a:r>
            <a:r>
              <a:rPr lang="en-US" altLang="en-US" sz="2300" i="1" baseline="-10000">
                <a:latin typeface="Arial" panose="020B0604020202020204" pitchFamily="34" charset="0"/>
              </a:rPr>
              <a:t>n</a:t>
            </a:r>
            <a:r>
              <a:rPr lang="en-US" altLang="en-US" sz="2100">
                <a:latin typeface="Lucida Sans Unicode" panose="020B0602030504020204" pitchFamily="34" charset="0"/>
              </a:rPr>
              <a:t>) </a:t>
            </a:r>
            <a:r>
              <a:rPr lang="en-US" altLang="en-US" sz="2100">
                <a:latin typeface="Arial" panose="020B0604020202020204" pitchFamily="34" charset="0"/>
              </a:rPr>
              <a:t>as  the first column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baseline="-14000">
                <a:latin typeface="Arial" panose="020B0604020202020204" pitchFamily="34" charset="0"/>
              </a:rPr>
              <a:t>1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i="1" baseline="-14000">
                <a:latin typeface="Arial" panose="020B0604020202020204" pitchFamily="34" charset="0"/>
              </a:rPr>
              <a:t>n</a:t>
            </a:r>
            <a:r>
              <a:rPr lang="en-US" altLang="en-US" sz="2300" i="1" baseline="-14000">
                <a:latin typeface="Sitka Text" pitchFamily="2" charset="0"/>
              </a:rPr>
              <a:t>,</a:t>
            </a:r>
            <a:r>
              <a:rPr lang="en-US" altLang="en-US" sz="2300" baseline="-14000">
                <a:latin typeface="Arial" panose="020B0604020202020204" pitchFamily="34" charset="0"/>
              </a:rPr>
              <a:t>0 </a:t>
            </a:r>
            <a:r>
              <a:rPr lang="en-US" altLang="en-US" sz="2100">
                <a:latin typeface="Arial" panose="020B0604020202020204" pitchFamily="34" charset="0"/>
              </a:rPr>
              <a:t>of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endParaRPr lang="en-US" altLang="en-US" sz="2100">
              <a:latin typeface="Arial" panose="020B0604020202020204" pitchFamily="34" charset="0"/>
            </a:endParaRPr>
          </a:p>
          <a:p>
            <a:pPr>
              <a:spcBef>
                <a:spcPts val="75"/>
              </a:spcBef>
            </a:pPr>
            <a:r>
              <a:rPr lang="en-US" altLang="en-US" sz="2100">
                <a:latin typeface="Arial" panose="020B0604020202020204" pitchFamily="34" charset="0"/>
              </a:rPr>
              <a:t>the table </a:t>
            </a:r>
            <a:r>
              <a:rPr lang="en-US" altLang="en-US" sz="2100" i="1">
                <a:latin typeface="Arial" panose="020B0604020202020204" pitchFamily="34" charset="0"/>
              </a:rPr>
              <a:t>Q </a:t>
            </a:r>
            <a:r>
              <a:rPr lang="en-US" altLang="en-US" sz="2100">
                <a:latin typeface="Arial" panose="020B0604020202020204" pitchFamily="34" charset="0"/>
              </a:rPr>
              <a:t>with </a:t>
            </a:r>
            <a:r>
              <a:rPr lang="en-US" altLang="en-US" sz="2100" i="1">
                <a:latin typeface="Arial" panose="020B0604020202020204" pitchFamily="34" charset="0"/>
              </a:rPr>
              <a:t>P</a:t>
            </a:r>
            <a:r>
              <a:rPr lang="en-US" altLang="en-US" sz="2100">
                <a:latin typeface="Lucida Sans Unicode" panose="020B0602030504020204" pitchFamily="34" charset="0"/>
              </a:rPr>
              <a:t>(</a:t>
            </a:r>
            <a:r>
              <a:rPr lang="en-US" altLang="en-US" sz="2100" i="1">
                <a:latin typeface="Arial" panose="020B0604020202020204" pitchFamily="34" charset="0"/>
              </a:rPr>
              <a:t>x </a:t>
            </a:r>
            <a:r>
              <a:rPr lang="en-US" altLang="en-US" sz="2100">
                <a:latin typeface="Lucida Sans Unicode" panose="020B0602030504020204" pitchFamily="34" charset="0"/>
              </a:rPr>
              <a:t>) = </a:t>
            </a:r>
            <a:r>
              <a:rPr lang="en-US" altLang="en-US" sz="2100" i="1">
                <a:latin typeface="Arial" panose="020B0604020202020204" pitchFamily="34" charset="0"/>
              </a:rPr>
              <a:t>Q</a:t>
            </a:r>
            <a:r>
              <a:rPr lang="en-US" altLang="en-US" sz="2300" i="1" baseline="-10000">
                <a:latin typeface="Arial" panose="020B0604020202020204" pitchFamily="34" charset="0"/>
              </a:rPr>
              <a:t>n</a:t>
            </a:r>
            <a:r>
              <a:rPr lang="en-US" altLang="en-US" sz="2300" i="1" baseline="-10000">
                <a:latin typeface="Sitka Text" pitchFamily="2" charset="0"/>
              </a:rPr>
              <a:t>,</a:t>
            </a:r>
            <a:r>
              <a:rPr lang="en-US" altLang="en-US" sz="2300" i="1" baseline="-10000">
                <a:latin typeface="Arial" panose="020B0604020202020204" pitchFamily="34" charset="0"/>
              </a:rPr>
              <a:t>n</a:t>
            </a:r>
            <a:endParaRPr lang="en-US" altLang="en-US" sz="2300" baseline="-10000">
              <a:latin typeface="Arial" panose="020B0604020202020204" pitchFamily="34" charset="0"/>
            </a:endParaRPr>
          </a:p>
          <a:p>
            <a:pPr>
              <a:spcBef>
                <a:spcPts val="75"/>
              </a:spcBef>
            </a:pPr>
            <a:r>
              <a:rPr lang="en-US" altLang="en-US" sz="2100">
                <a:latin typeface="Arial" panose="020B0604020202020204" pitchFamily="34" charset="0"/>
              </a:rPr>
              <a:t>For </a:t>
            </a:r>
            <a:r>
              <a:rPr lang="en-US" altLang="en-US" sz="2100" i="1">
                <a:latin typeface="Arial" panose="020B0604020202020204" pitchFamily="34" charset="0"/>
              </a:rPr>
              <a:t>i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n</a:t>
            </a:r>
            <a:endParaRPr lang="en-US" altLang="en-US" sz="2100">
              <a:latin typeface="Arial" panose="020B0604020202020204" pitchFamily="34" charset="0"/>
            </a:endParaRPr>
          </a:p>
          <a:p>
            <a:pPr>
              <a:spcBef>
                <a:spcPts val="75"/>
              </a:spcBef>
            </a:pPr>
            <a:r>
              <a:rPr lang="en-US" altLang="en-US" sz="2100">
                <a:latin typeface="Arial" panose="020B0604020202020204" pitchFamily="34" charset="0"/>
              </a:rPr>
              <a:t>for </a:t>
            </a:r>
            <a:r>
              <a:rPr lang="en-US" altLang="en-US" sz="2100" i="1">
                <a:latin typeface="Arial" panose="020B0604020202020204" pitchFamily="34" charset="0"/>
              </a:rPr>
              <a:t>j </a:t>
            </a:r>
            <a:r>
              <a:rPr lang="en-US" altLang="en-US" sz="2100">
                <a:latin typeface="Lucida Sans Unicode" panose="020B0602030504020204" pitchFamily="34" charset="0"/>
              </a:rPr>
              <a:t>= </a:t>
            </a:r>
            <a:r>
              <a:rPr lang="en-US" altLang="en-US" sz="2100">
                <a:latin typeface="Arial" panose="020B0604020202020204" pitchFamily="34" charset="0"/>
              </a:rPr>
              <a:t>1</a:t>
            </a:r>
            <a:r>
              <a:rPr lang="en-US" altLang="en-US" sz="2100" i="1"/>
              <a:t>, </a:t>
            </a:r>
            <a:r>
              <a:rPr lang="en-US" altLang="en-US" sz="2100">
                <a:latin typeface="Arial" panose="020B0604020202020204" pitchFamily="34" charset="0"/>
              </a:rPr>
              <a:t>2</a:t>
            </a:r>
            <a:r>
              <a:rPr lang="en-US" altLang="en-US" sz="2100" i="1"/>
              <a:t>, . . . , </a:t>
            </a:r>
            <a:r>
              <a:rPr lang="en-US" altLang="en-US" sz="2100" i="1">
                <a:latin typeface="Arial" panose="020B0604020202020204" pitchFamily="34" charset="0"/>
              </a:rPr>
              <a:t>i</a:t>
            </a:r>
            <a:endParaRPr lang="en-US" altLang="en-US" sz="2100">
              <a:latin typeface="Arial" panose="020B0604020202020204" pitchFamily="34" charset="0"/>
            </a:endParaRPr>
          </a:p>
          <a:p>
            <a:pPr>
              <a:lnSpc>
                <a:spcPts val="1888"/>
              </a:lnSpc>
              <a:spcBef>
                <a:spcPts val="188"/>
              </a:spcBef>
            </a:pPr>
            <a:r>
              <a:rPr lang="en-US" altLang="en-US" sz="3200" u="sng" baseline="10000">
                <a:latin typeface="Lucida Sans Unicode" panose="020B0602030504020204" pitchFamily="34" charset="0"/>
              </a:rPr>
              <a:t>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− 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</a:t>
            </a:r>
            <a:r>
              <a:rPr lang="en-US" altLang="en-US" sz="1500" i="1" u="sng">
                <a:latin typeface="Arial" panose="020B0604020202020204" pitchFamily="34" charset="0"/>
              </a:rPr>
              <a:t>i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i="1" u="sng">
                <a:latin typeface="Arial" panose="020B0604020202020204" pitchFamily="34" charset="0"/>
              </a:rPr>
              <a:t>j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Q</a:t>
            </a:r>
            <a:r>
              <a:rPr lang="en-US" altLang="en-US" sz="1500" i="1" u="sng">
                <a:latin typeface="Arial" panose="020B0604020202020204" pitchFamily="34" charset="0"/>
              </a:rPr>
              <a:t>i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i="1" u="sng">
                <a:latin typeface="Arial" panose="020B0604020202020204" pitchFamily="34" charset="0"/>
              </a:rPr>
              <a:t>j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u="sng">
                <a:latin typeface="Arial" panose="020B0604020202020204" pitchFamily="34" charset="0"/>
              </a:rPr>
              <a:t>1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− (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− 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x</a:t>
            </a:r>
            <a:r>
              <a:rPr lang="en-US" altLang="en-US" sz="1500" i="1" u="sng">
                <a:latin typeface="Arial" panose="020B0604020202020204" pitchFamily="34" charset="0"/>
              </a:rPr>
              <a:t>i </a:t>
            </a:r>
            <a:r>
              <a:rPr lang="en-US" altLang="en-US" sz="3200" u="sng" baseline="10000">
                <a:latin typeface="Lucida Sans Unicode" panose="020B0602030504020204" pitchFamily="34" charset="0"/>
              </a:rPr>
              <a:t>)</a:t>
            </a:r>
            <a:r>
              <a:rPr lang="en-US" altLang="en-US" sz="3200" i="1" u="sng" baseline="10000">
                <a:latin typeface="Arial" panose="020B0604020202020204" pitchFamily="34" charset="0"/>
              </a:rPr>
              <a:t>Q</a:t>
            </a:r>
            <a:r>
              <a:rPr lang="en-US" altLang="en-US" sz="1500" i="1" u="sng">
                <a:latin typeface="Arial" panose="020B0604020202020204" pitchFamily="34" charset="0"/>
              </a:rPr>
              <a:t>i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r>
              <a:rPr lang="en-US" altLang="en-US" sz="1500" i="1" u="sng">
                <a:latin typeface="Sitka Text" pitchFamily="2" charset="0"/>
              </a:rPr>
              <a:t>,</a:t>
            </a:r>
            <a:r>
              <a:rPr lang="en-US" altLang="en-US" sz="1500" i="1" u="sng">
                <a:latin typeface="Arial" panose="020B0604020202020204" pitchFamily="34" charset="0"/>
              </a:rPr>
              <a:t>j</a:t>
            </a:r>
            <a:r>
              <a:rPr lang="en-US" altLang="en-US" sz="1500" i="1" u="sng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u="sng">
                <a:latin typeface="Arial" panose="020B0604020202020204" pitchFamily="34" charset="0"/>
              </a:rPr>
              <a:t>1</a:t>
            </a:r>
            <a:endParaRPr lang="en-US" altLang="en-US" sz="1500">
              <a:latin typeface="Arial" panose="020B0604020202020204" pitchFamily="34" charset="0"/>
            </a:endParaRPr>
          </a:p>
          <a:p>
            <a:pPr>
              <a:lnSpc>
                <a:spcPts val="1888"/>
              </a:lnSpc>
            </a:pPr>
            <a:r>
              <a:rPr lang="en-US" altLang="en-US" sz="2100">
                <a:latin typeface="Lucida Sans Unicode" panose="020B0602030504020204" pitchFamily="34" charset="0"/>
              </a:rPr>
              <a:t>=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040313" y="4673600"/>
            <a:ext cx="1108075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>
            <a:lvl1pPr marL="74613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175"/>
              </a:spcBef>
            </a:pPr>
            <a:r>
              <a:rPr lang="en-US" altLang="en-US" sz="3200" i="1" baseline="10000">
                <a:latin typeface="Arial" panose="020B0604020202020204" pitchFamily="34" charset="0"/>
              </a:rPr>
              <a:t>x</a:t>
            </a:r>
            <a:r>
              <a:rPr lang="en-US" altLang="en-US" sz="1500" i="1">
                <a:latin typeface="Arial" panose="020B0604020202020204" pitchFamily="34" charset="0"/>
              </a:rPr>
              <a:t>i </a:t>
            </a:r>
            <a:r>
              <a:rPr lang="en-US" altLang="en-US" sz="3200" baseline="10000">
                <a:latin typeface="Lucida Sans Unicode" panose="020B0602030504020204" pitchFamily="34" charset="0"/>
              </a:rPr>
              <a:t>− </a:t>
            </a:r>
            <a:r>
              <a:rPr lang="en-US" altLang="en-US" sz="3200" i="1" baseline="10000">
                <a:latin typeface="Arial" panose="020B0604020202020204" pitchFamily="34" charset="0"/>
              </a:rPr>
              <a:t>x</a:t>
            </a:r>
            <a:r>
              <a:rPr lang="en-US" altLang="en-US" sz="1500" i="1">
                <a:latin typeface="Arial" panose="020B0604020202020204" pitchFamily="34" charset="0"/>
              </a:rPr>
              <a:t>i</a:t>
            </a:r>
            <a:r>
              <a:rPr lang="en-US" altLang="en-US" sz="1500" i="1">
                <a:latin typeface="Calibri" panose="020F0502020204030204" pitchFamily="34" charset="0"/>
                <a:cs typeface="Calibri" panose="020F0502020204030204" pitchFamily="34" charset="0"/>
              </a:rPr>
              <a:t>−</a:t>
            </a:r>
            <a:r>
              <a:rPr lang="en-US" altLang="en-US" sz="1500" i="1">
                <a:latin typeface="Arial" panose="020B0604020202020204" pitchFamily="34" charset="0"/>
              </a:rPr>
              <a:t>j</a:t>
            </a:r>
            <a:endParaRPr lang="en-US" altLang="en-US" sz="1500">
              <a:latin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088" y="4954588"/>
            <a:ext cx="844550" cy="358775"/>
          </a:xfrm>
          <a:prstGeom prst="rect">
            <a:avLst/>
          </a:prstGeom>
        </p:spPr>
        <p:txBody>
          <a:bodyPr lIns="0" tIns="22650" rIns="0" bIns="0">
            <a:spAutoFit/>
          </a:bodyPr>
          <a:lstStyle/>
          <a:p>
            <a:pPr marL="25168">
              <a:spcBef>
                <a:spcPts val="178"/>
              </a:spcBef>
              <a:defRPr/>
            </a:pPr>
            <a:r>
              <a:rPr sz="2180" spc="-10" dirty="0">
                <a:latin typeface="Arial"/>
                <a:cs typeface="Arial"/>
              </a:rPr>
              <a:t>Step</a:t>
            </a:r>
            <a:r>
              <a:rPr sz="2180" spc="-149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2</a:t>
            </a:r>
            <a:endParaRPr sz="218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78000" y="4916488"/>
            <a:ext cx="1566863" cy="739775"/>
          </a:xfrm>
          <a:prstGeom prst="rect">
            <a:avLst/>
          </a:prstGeom>
        </p:spPr>
        <p:txBody>
          <a:bodyPr lIns="0" tIns="61657" rIns="0" bIns="0">
            <a:spAutoFit/>
          </a:bodyPr>
          <a:lstStyle/>
          <a:p>
            <a:pPr marL="25168">
              <a:spcBef>
                <a:spcPts val="484"/>
              </a:spcBef>
              <a:defRPr/>
            </a:pPr>
            <a:r>
              <a:rPr sz="1982" spc="-10" dirty="0">
                <a:latin typeface="Arial"/>
                <a:cs typeface="Arial"/>
              </a:rPr>
              <a:t>OUTPUT</a:t>
            </a:r>
            <a:r>
              <a:rPr sz="1982" spc="-79" dirty="0">
                <a:latin typeface="Arial"/>
                <a:cs typeface="Arial"/>
              </a:rPr>
              <a:t> </a:t>
            </a:r>
            <a:r>
              <a:rPr sz="2180" spc="20" dirty="0">
                <a:latin typeface="Arial"/>
                <a:cs typeface="Arial"/>
              </a:rPr>
              <a:t>(</a:t>
            </a:r>
            <a:r>
              <a:rPr sz="2180" i="1" spc="20" dirty="0">
                <a:latin typeface="Arial"/>
                <a:cs typeface="Arial"/>
              </a:rPr>
              <a:t>Q</a:t>
            </a:r>
            <a:r>
              <a:rPr sz="2180" spc="20" dirty="0">
                <a:latin typeface="Arial"/>
                <a:cs typeface="Arial"/>
              </a:rPr>
              <a:t>)</a:t>
            </a:r>
            <a:endParaRPr sz="2180">
              <a:latin typeface="Arial"/>
              <a:cs typeface="Arial"/>
            </a:endParaRPr>
          </a:p>
          <a:p>
            <a:pPr marL="25168">
              <a:spcBef>
                <a:spcPts val="268"/>
              </a:spcBef>
              <a:defRPr/>
            </a:pPr>
            <a:r>
              <a:rPr sz="1982" spc="-30" dirty="0">
                <a:latin typeface="Arial"/>
                <a:cs typeface="Arial"/>
              </a:rPr>
              <a:t>STOP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0012" name="object 28"/>
          <p:cNvSpPr>
            <a:spLocks/>
          </p:cNvSpPr>
          <p:nvPr/>
        </p:nvSpPr>
        <p:spPr bwMode="auto">
          <a:xfrm>
            <a:off x="4763" y="6592888"/>
            <a:ext cx="3043237" cy="257175"/>
          </a:xfrm>
          <a:custGeom>
            <a:avLst/>
            <a:gdLst>
              <a:gd name="T0" fmla="*/ 0 w 1536065"/>
              <a:gd name="T1" fmla="*/ 129031 h 129539"/>
              <a:gd name="T2" fmla="*/ 1535976 w 1536065"/>
              <a:gd name="T3" fmla="*/ 129031 h 129539"/>
              <a:gd name="T4" fmla="*/ 1535976 w 1536065"/>
              <a:gd name="T5" fmla="*/ 0 h 129539"/>
              <a:gd name="T6" fmla="*/ 0 w 1536065"/>
              <a:gd name="T7" fmla="*/ 0 h 129539"/>
              <a:gd name="T8" fmla="*/ 0 w 1536065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5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13" name="object 29"/>
          <p:cNvSpPr>
            <a:spLocks/>
          </p:cNvSpPr>
          <p:nvPr/>
        </p:nvSpPr>
        <p:spPr bwMode="auto">
          <a:xfrm>
            <a:off x="3048000" y="6592888"/>
            <a:ext cx="3043238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014" name="object 30"/>
          <p:cNvSpPr>
            <a:spLocks/>
          </p:cNvSpPr>
          <p:nvPr/>
        </p:nvSpPr>
        <p:spPr bwMode="auto">
          <a:xfrm>
            <a:off x="6091238" y="6592888"/>
            <a:ext cx="3044825" cy="257175"/>
          </a:xfrm>
          <a:custGeom>
            <a:avLst/>
            <a:gdLst>
              <a:gd name="T0" fmla="*/ 0 w 1536064"/>
              <a:gd name="T1" fmla="*/ 129031 h 129539"/>
              <a:gd name="T2" fmla="*/ 1535976 w 1536064"/>
              <a:gd name="T3" fmla="*/ 129031 h 129539"/>
              <a:gd name="T4" fmla="*/ 1535976 w 1536064"/>
              <a:gd name="T5" fmla="*/ 0 h 129539"/>
              <a:gd name="T6" fmla="*/ 0 w 1536064"/>
              <a:gd name="T7" fmla="*/ 0 h 129539"/>
              <a:gd name="T8" fmla="*/ 0 w 1536064"/>
              <a:gd name="T9" fmla="*/ 129031 h 129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6064" h="129539">
                <a:moveTo>
                  <a:pt x="0" y="129031"/>
                </a:moveTo>
                <a:lnTo>
                  <a:pt x="1535976" y="129031"/>
                </a:lnTo>
                <a:lnTo>
                  <a:pt x="1535976" y="0"/>
                </a:lnTo>
                <a:lnTo>
                  <a:pt x="0" y="0"/>
                </a:lnTo>
                <a:lnTo>
                  <a:pt x="0" y="12903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object 31"/>
          <p:cNvSpPr>
            <a:spLocks noGrp="1"/>
          </p:cNvSpPr>
          <p:nvPr>
            <p:ph type="dt" sz="quarter" idx="4294967295"/>
          </p:nvPr>
        </p:nvSpPr>
        <p:spPr>
          <a:xfrm>
            <a:off x="374650" y="6600825"/>
            <a:ext cx="2301875" cy="295275"/>
          </a:xfrm>
          <a:prstGeom prst="rect">
            <a:avLst/>
          </a:prstGeom>
        </p:spPr>
        <p:txBody>
          <a:bodyPr lIns="0" tIns="17617" rIns="0" bIns="0" rtlCol="0">
            <a:spAutoFit/>
          </a:bodyPr>
          <a:lstStyle/>
          <a:p>
            <a:pPr marL="25168">
              <a:spcBef>
                <a:spcPts val="139"/>
              </a:spcBef>
              <a:defRPr/>
            </a:pPr>
            <a:fld id="{146AEE28-A596-46F4-88B0-708CBD609C75}" type="datetime1">
              <a:rPr lang="en-US" spc="-10"/>
              <a:pPr marL="25168">
                <a:spcBef>
                  <a:spcPts val="139"/>
                </a:spcBef>
                <a:defRPr/>
              </a:pPr>
              <a:t>9/12/2022</a:t>
            </a:fld>
            <a:endParaRPr spc="-10" dirty="0"/>
          </a:p>
        </p:txBody>
      </p:sp>
      <p:sp>
        <p:nvSpPr>
          <p:cNvPr id="32" name="object 32"/>
          <p:cNvSpPr txBox="1"/>
          <p:nvPr/>
        </p:nvSpPr>
        <p:spPr>
          <a:xfrm>
            <a:off x="3248025" y="6600825"/>
            <a:ext cx="2643188" cy="201613"/>
          </a:xfrm>
          <a:prstGeom prst="rect">
            <a:avLst/>
          </a:prstGeom>
        </p:spPr>
        <p:txBody>
          <a:bodyPr lIns="0" tIns="17617" rIns="0" bIns="0">
            <a:spAutoFit/>
          </a:bodyPr>
          <a:lstStyle/>
          <a:p>
            <a:pPr marL="25168">
              <a:spcBef>
                <a:spcPts val="139"/>
              </a:spcBef>
              <a:defRPr/>
            </a:pP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Data Approximation &amp; </a:t>
            </a:r>
            <a:r>
              <a:rPr sz="1189" spc="-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Neville’s</a:t>
            </a:r>
            <a:r>
              <a:rPr sz="1189" spc="-1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Method</a:t>
            </a:r>
            <a:endParaRPr sz="1189">
              <a:latin typeface="Arial"/>
              <a:cs typeface="Arial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6929438" y="6600825"/>
            <a:ext cx="1271587" cy="236538"/>
          </a:xfrm>
        </p:spPr>
        <p:txBody>
          <a:bodyPr/>
          <a:lstStyle/>
          <a:p>
            <a:pPr marL="25168">
              <a:spcBef>
                <a:spcPts val="139"/>
              </a:spcBef>
              <a:defRPr/>
            </a:pPr>
            <a:r>
              <a:rPr lang="en-US" spc="-10"/>
              <a:t>.</a:t>
            </a:r>
            <a:endParaRPr lang="en-US" spc="-1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3890</TotalTime>
  <Words>4449</Words>
  <Application>Microsoft Office PowerPoint</Application>
  <PresentationFormat>On-screen Show (4:3)</PresentationFormat>
  <Paragraphs>1337</Paragraphs>
  <Slides>103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9" baseType="lpstr">
      <vt:lpstr>Arial</vt:lpstr>
      <vt:lpstr>Arial Black</vt:lpstr>
      <vt:lpstr>Calibri</vt:lpstr>
      <vt:lpstr>Cambria Math</vt:lpstr>
      <vt:lpstr>Garamond</vt:lpstr>
      <vt:lpstr>Lucida Sans</vt:lpstr>
      <vt:lpstr>Lucida Sans Unicode</vt:lpstr>
      <vt:lpstr>Sitka Text</vt:lpstr>
      <vt:lpstr>Symbol</vt:lpstr>
      <vt:lpstr>Tahoma</vt:lpstr>
      <vt:lpstr>Times New Roman</vt:lpstr>
      <vt:lpstr>Verdana</vt:lpstr>
      <vt:lpstr>Wingdings</vt:lpstr>
      <vt:lpstr>Level</vt:lpstr>
      <vt:lpstr>Equation</vt:lpstr>
      <vt:lpstr>Mathcad</vt:lpstr>
      <vt:lpstr>PowerPoint Presentation</vt:lpstr>
      <vt:lpstr>  Pendahuluan Interpolasi</vt:lpstr>
      <vt:lpstr>Pendahuluan</vt:lpstr>
      <vt:lpstr> Interpolasi dan Ekstrapolasi</vt:lpstr>
      <vt:lpstr>PowerPoint Presentation</vt:lpstr>
      <vt:lpstr>Properti fungsi Aproksimasi :</vt:lpstr>
      <vt:lpstr>Teorema Aproksimasi Weierstrass</vt:lpstr>
      <vt:lpstr>Interpolasi</vt:lpstr>
      <vt:lpstr>Masalah Interpolasi</vt:lpstr>
      <vt:lpstr>Contoh</vt:lpstr>
      <vt:lpstr>Masalah Interpolasi</vt:lpstr>
      <vt:lpstr>Esistensi dan Keunikan</vt:lpstr>
      <vt:lpstr>Interpolasi Polinomial Metode Beda Hingga Newton</vt:lpstr>
      <vt:lpstr>Contoh Interpolasi Polinomial </vt:lpstr>
      <vt:lpstr>Interpolasi Linear</vt:lpstr>
      <vt:lpstr>Interpolasi Kuadrat</vt:lpstr>
      <vt:lpstr>Inperpolasi Derajad n secara Umum</vt:lpstr>
      <vt:lpstr>Beda Hingga Newton</vt:lpstr>
      <vt:lpstr>Tabel Beda Hingga Newton</vt:lpstr>
      <vt:lpstr>Tabel Beda Hingga Newton</vt:lpstr>
      <vt:lpstr>Tabel Beda Hingga Newton</vt:lpstr>
      <vt:lpstr>Tabel Beda Hingga Newton</vt:lpstr>
      <vt:lpstr>Tabel Beda Hingga Newton</vt:lpstr>
      <vt:lpstr>Tabel Beda Hingga</vt:lpstr>
      <vt:lpstr>Tabel Beda Hingga </vt:lpstr>
      <vt:lpstr>Ada 2 Contoh</vt:lpstr>
      <vt:lpstr>Dari 2 Contoh :</vt:lpstr>
      <vt:lpstr>Ketentuan dari Beda Hingga Newton</vt:lpstr>
      <vt:lpstr>Contoh</vt:lpstr>
      <vt:lpstr>Contoh</vt:lpstr>
      <vt:lpstr>PowerPoint Presentation</vt:lpstr>
      <vt:lpstr>PowerPoint Presentation</vt:lpstr>
      <vt:lpstr>  Interpolasi Lagrange</vt:lpstr>
      <vt:lpstr>Masalah Interpolasi</vt:lpstr>
      <vt:lpstr>Interpolasi Lagrange  </vt:lpstr>
      <vt:lpstr>Interpolasi Lagrange </vt:lpstr>
      <vt:lpstr>Contoh Interpolasi Lagrange</vt:lpstr>
      <vt:lpstr>Contoh</vt:lpstr>
      <vt:lpstr>Metode Interpolasi Newton</vt:lpstr>
      <vt:lpstr>Interpolasi Polinomial </vt:lpstr>
      <vt:lpstr>Interpolasi Polinomial Menggunakan Metode Interpolasi Lagrange</vt:lpstr>
      <vt:lpstr>PowerPoint Presentation</vt:lpstr>
      <vt:lpstr>PowerPoint Presentation</vt:lpstr>
      <vt:lpstr>PowerPoint Presentation</vt:lpstr>
      <vt:lpstr>Kesalahan dalam Interpolasi Polinomial</vt:lpstr>
      <vt:lpstr>Interpolasi Polinomial derajad 10</vt:lpstr>
      <vt:lpstr>Kesalahan dalam Interpolasi Polinomial Teorema</vt:lpstr>
      <vt:lpstr>Contoh</vt:lpstr>
      <vt:lpstr>Metode Interpolasi Spline </vt:lpstr>
      <vt:lpstr>Mengapa Spline?</vt:lpstr>
      <vt:lpstr>Mengapa Spline?</vt:lpstr>
      <vt:lpstr>Interpolasi Linear</vt:lpstr>
      <vt:lpstr>Interpolasi Linear (lanjutan)</vt:lpstr>
      <vt:lpstr>Contoh</vt:lpstr>
      <vt:lpstr>Interpolasi Linear  </vt:lpstr>
      <vt:lpstr>Interpolasi Kuadrat</vt:lpstr>
      <vt:lpstr>Interpolasi Kuadrat (lanjutan)</vt:lpstr>
      <vt:lpstr>Spline Kuadrat (lanjutan)</vt:lpstr>
      <vt:lpstr>Spline Kuadrat (lanjutan)</vt:lpstr>
      <vt:lpstr>Spline Kuadrat (lanjutan)</vt:lpstr>
      <vt:lpstr>Contoh Spline Kuadrat</vt:lpstr>
      <vt:lpstr>Solusi</vt:lpstr>
      <vt:lpstr>Setiap Spline melewati dua titik data berturut-turut.</vt:lpstr>
      <vt:lpstr>PowerPoint Presentation</vt:lpstr>
      <vt:lpstr>Derivatif kontinu pada titik data interior</vt:lpstr>
      <vt:lpstr>PowerPoint Presentation</vt:lpstr>
      <vt:lpstr>Persamaan Terakhir </vt:lpstr>
      <vt:lpstr>Kumpulan persamaan Akhir</vt:lpstr>
      <vt:lpstr>Koefisien dari Spline</vt:lpstr>
      <vt:lpstr>Solussi Final</vt:lpstr>
      <vt:lpstr>Kecepatan pada Titik Tertentu</vt:lpstr>
      <vt:lpstr>PowerPoint Presentation</vt:lpstr>
      <vt:lpstr>Jarak dari Profil Kecepatan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Neville’s Method: Recursive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of 4-Digit Approximations</vt:lpstr>
      <vt:lpstr>PowerPoint Presentation</vt:lpstr>
      <vt:lpstr>PowerPoint Presentation</vt:lpstr>
      <vt:lpstr>PowerPoint Presentation</vt:lpstr>
      <vt:lpstr>PowerPoint Presentation</vt:lpstr>
      <vt:lpstr>Ringkasan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priyoss</dc:creator>
  <cp:lastModifiedBy>priyoss</cp:lastModifiedBy>
  <cp:revision>191</cp:revision>
  <dcterms:created xsi:type="dcterms:W3CDTF">2002-11-14T22:58:36Z</dcterms:created>
  <dcterms:modified xsi:type="dcterms:W3CDTF">2022-09-12T06:15:45Z</dcterms:modified>
</cp:coreProperties>
</file>